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charts/chart3.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notesSlides/notesSlide7.xml" ContentType="application/vnd.openxmlformats-officedocument.presentationml.notesSlide+xml"/>
  <Override PartName="/ppt/charts/chart5.xml" ContentType="application/vnd.openxmlformats-officedocument.drawingml.chart+xml"/>
  <Override PartName="/ppt/notesSlides/notesSlide8.xml" ContentType="application/vnd.openxmlformats-officedocument.presentationml.notesSlide+xml"/>
  <Override PartName="/ppt/charts/chart6.xml" ContentType="application/vnd.openxmlformats-officedocument.drawingml.chart+xml"/>
  <Override PartName="/ppt/notesSlides/notesSlide9.xml" ContentType="application/vnd.openxmlformats-officedocument.presentationml.notesSlide+xml"/>
  <Override PartName="/ppt/charts/chart7.xml" ContentType="application/vnd.openxmlformats-officedocument.drawingml.chart+xml"/>
  <Override PartName="/ppt/notesSlides/notesSlide10.xml" ContentType="application/vnd.openxmlformats-officedocument.presentationml.notesSlide+xml"/>
  <Override PartName="/ppt/charts/chart8.xml" ContentType="application/vnd.openxmlformats-officedocument.drawingml.chart+xml"/>
  <Override PartName="/ppt/notesSlides/notesSlide11.xml" ContentType="application/vnd.openxmlformats-officedocument.presentationml.notesSlide+xml"/>
  <Override PartName="/ppt/charts/chart9.xml" ContentType="application/vnd.openxmlformats-officedocument.drawingml.chart+xml"/>
  <Override PartName="/ppt/notesSlides/notesSlide12.xml" ContentType="application/vnd.openxmlformats-officedocument.presentationml.notesSlide+xml"/>
  <Override PartName="/ppt/charts/chart10.xml" ContentType="application/vnd.openxmlformats-officedocument.drawingml.chart+xml"/>
  <Override PartName="/ppt/charts/chart11.xml" ContentType="application/vnd.openxmlformats-officedocument.drawingml.chart+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5"/>
  </p:notesMasterIdLst>
  <p:handoutMasterIdLst>
    <p:handoutMasterId r:id="rId16"/>
  </p:handoutMasterIdLst>
  <p:sldIdLst>
    <p:sldId id="395" r:id="rId2"/>
    <p:sldId id="548" r:id="rId3"/>
    <p:sldId id="681" r:id="rId4"/>
    <p:sldId id="682" r:id="rId5"/>
    <p:sldId id="694" r:id="rId6"/>
    <p:sldId id="695" r:id="rId7"/>
    <p:sldId id="700" r:id="rId8"/>
    <p:sldId id="701" r:id="rId9"/>
    <p:sldId id="702" r:id="rId10"/>
    <p:sldId id="709" r:id="rId11"/>
    <p:sldId id="710" r:id="rId12"/>
    <p:sldId id="707" r:id="rId13"/>
    <p:sldId id="697" r:id="rId14"/>
  </p:sldIdLst>
  <p:sldSz cx="9144000" cy="6858000" type="letter"/>
  <p:notesSz cx="9309100" cy="70231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12" userDrawn="1">
          <p15:clr>
            <a:srgbClr val="A4A3A4"/>
          </p15:clr>
        </p15:guide>
        <p15:guide id="2" pos="293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7CEEFA"/>
    <a:srgbClr val="00CC00"/>
    <a:srgbClr val="FF9999"/>
    <a:srgbClr val="0000FF"/>
    <a:srgbClr val="FF9900"/>
    <a:srgbClr val="99FF66"/>
    <a:srgbClr val="FFCCCC"/>
    <a:srgbClr val="80808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08" autoAdjust="0"/>
    <p:restoredTop sz="82653" autoAdjust="0"/>
  </p:normalViewPr>
  <p:slideViewPr>
    <p:cSldViewPr>
      <p:cViewPr varScale="1">
        <p:scale>
          <a:sx n="105" d="100"/>
          <a:sy n="105" d="100"/>
        </p:scale>
        <p:origin x="2312" y="17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p:cViewPr>
        <p:scale>
          <a:sx n="75" d="100"/>
          <a:sy n="75" d="100"/>
        </p:scale>
        <p:origin x="-1590" y="132"/>
      </p:cViewPr>
      <p:guideLst>
        <p:guide orient="horz" pos="2212"/>
        <p:guide pos="29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820296935774595"/>
          <c:y val="4.7375328083989504E-2"/>
          <c:w val="0.86725275116212897"/>
          <c:h val="0.86740771765231472"/>
        </c:manualLayout>
      </c:layout>
      <c:lineChart>
        <c:grouping val="standard"/>
        <c:varyColors val="0"/>
        <c:ser>
          <c:idx val="0"/>
          <c:order val="0"/>
          <c:tx>
            <c:strRef>
              <c:f>Sheet1!$B$1</c:f>
              <c:strCache>
                <c:ptCount val="1"/>
                <c:pt idx="0">
                  <c:v>United States</c:v>
                </c:pt>
              </c:strCache>
            </c:strRef>
          </c:tx>
          <c:spPr>
            <a:ln w="63500">
              <a:solidFill>
                <a:srgbClr val="FFFF00"/>
              </a:solidFill>
            </a:ln>
          </c:spPr>
          <c:marker>
            <c:symbol val="none"/>
          </c:marker>
          <c:dPt>
            <c:idx val="0"/>
            <c:bubble3D val="0"/>
            <c:extLst>
              <c:ext xmlns:c16="http://schemas.microsoft.com/office/drawing/2014/chart" uri="{C3380CC4-5D6E-409C-BE32-E72D297353CC}">
                <c16:uniqueId val="{00000001-2378-48EC-88F5-6761C1B6A91D}"/>
              </c:ext>
            </c:extLst>
          </c:dPt>
          <c:dPt>
            <c:idx val="1"/>
            <c:bubble3D val="0"/>
            <c:extLst>
              <c:ext xmlns:c16="http://schemas.microsoft.com/office/drawing/2014/chart" uri="{C3380CC4-5D6E-409C-BE32-E72D297353CC}">
                <c16:uniqueId val="{00000002-2378-48EC-88F5-6761C1B6A91D}"/>
              </c:ext>
            </c:extLst>
          </c:dPt>
          <c:dPt>
            <c:idx val="2"/>
            <c:bubble3D val="0"/>
            <c:extLst>
              <c:ext xmlns:c16="http://schemas.microsoft.com/office/drawing/2014/chart" uri="{C3380CC4-5D6E-409C-BE32-E72D297353CC}">
                <c16:uniqueId val="{00000003-2378-48EC-88F5-6761C1B6A91D}"/>
              </c:ext>
            </c:extLst>
          </c:dPt>
          <c:dPt>
            <c:idx val="3"/>
            <c:bubble3D val="0"/>
            <c:extLst>
              <c:ext xmlns:c16="http://schemas.microsoft.com/office/drawing/2014/chart" uri="{C3380CC4-5D6E-409C-BE32-E72D297353CC}">
                <c16:uniqueId val="{00000004-2378-48EC-88F5-6761C1B6A91D}"/>
              </c:ext>
            </c:extLst>
          </c:dPt>
          <c:dPt>
            <c:idx val="4"/>
            <c:bubble3D val="0"/>
            <c:extLst>
              <c:ext xmlns:c16="http://schemas.microsoft.com/office/drawing/2014/chart" uri="{C3380CC4-5D6E-409C-BE32-E72D297353CC}">
                <c16:uniqueId val="{00000005-2378-48EC-88F5-6761C1B6A91D}"/>
              </c:ext>
            </c:extLst>
          </c:dPt>
          <c:dPt>
            <c:idx val="5"/>
            <c:bubble3D val="0"/>
            <c:extLst>
              <c:ext xmlns:c16="http://schemas.microsoft.com/office/drawing/2014/chart" uri="{C3380CC4-5D6E-409C-BE32-E72D297353CC}">
                <c16:uniqueId val="{00000006-2378-48EC-88F5-6761C1B6A91D}"/>
              </c:ext>
            </c:extLst>
          </c:dPt>
          <c:dPt>
            <c:idx val="6"/>
            <c:bubble3D val="0"/>
            <c:extLst>
              <c:ext xmlns:c16="http://schemas.microsoft.com/office/drawing/2014/chart" uri="{C3380CC4-5D6E-409C-BE32-E72D297353CC}">
                <c16:uniqueId val="{00000007-2378-48EC-88F5-6761C1B6A91D}"/>
              </c:ext>
            </c:extLst>
          </c:dPt>
          <c:dPt>
            <c:idx val="7"/>
            <c:bubble3D val="0"/>
            <c:extLst>
              <c:ext xmlns:c16="http://schemas.microsoft.com/office/drawing/2014/chart" uri="{C3380CC4-5D6E-409C-BE32-E72D297353CC}">
                <c16:uniqueId val="{00000008-2378-48EC-88F5-6761C1B6A91D}"/>
              </c:ext>
            </c:extLst>
          </c:dPt>
          <c:dPt>
            <c:idx val="8"/>
            <c:bubble3D val="0"/>
            <c:extLst>
              <c:ext xmlns:c16="http://schemas.microsoft.com/office/drawing/2014/chart" uri="{C3380CC4-5D6E-409C-BE32-E72D297353CC}">
                <c16:uniqueId val="{00000009-2378-48EC-88F5-6761C1B6A91D}"/>
              </c:ext>
            </c:extLst>
          </c:dPt>
          <c:dPt>
            <c:idx val="9"/>
            <c:bubble3D val="0"/>
            <c:extLst>
              <c:ext xmlns:c16="http://schemas.microsoft.com/office/drawing/2014/chart" uri="{C3380CC4-5D6E-409C-BE32-E72D297353CC}">
                <c16:uniqueId val="{0000000A-2378-48EC-88F5-6761C1B6A91D}"/>
              </c:ext>
            </c:extLst>
          </c:dPt>
          <c:dPt>
            <c:idx val="10"/>
            <c:bubble3D val="0"/>
            <c:extLst>
              <c:ext xmlns:c16="http://schemas.microsoft.com/office/drawing/2014/chart" uri="{C3380CC4-5D6E-409C-BE32-E72D297353CC}">
                <c16:uniqueId val="{0000000B-2378-48EC-88F5-6761C1B6A91D}"/>
              </c:ext>
            </c:extLst>
          </c:dPt>
          <c:dPt>
            <c:idx val="37"/>
            <c:bubble3D val="0"/>
            <c:extLst>
              <c:ext xmlns:c16="http://schemas.microsoft.com/office/drawing/2014/chart" uri="{C3380CC4-5D6E-409C-BE32-E72D297353CC}">
                <c16:uniqueId val="{0000000C-2378-48EC-88F5-6761C1B6A91D}"/>
              </c:ext>
            </c:extLst>
          </c:dPt>
          <c:dPt>
            <c:idx val="38"/>
            <c:bubble3D val="0"/>
            <c:extLst>
              <c:ext xmlns:c16="http://schemas.microsoft.com/office/drawing/2014/chart" uri="{C3380CC4-5D6E-409C-BE32-E72D297353CC}">
                <c16:uniqueId val="{0000000D-2378-48EC-88F5-6761C1B6A91D}"/>
              </c:ext>
            </c:extLst>
          </c:dPt>
          <c:dLbls>
            <c:dLbl>
              <c:idx val="16"/>
              <c:layout>
                <c:manualLayout>
                  <c:x val="-3.741343326060146E-2"/>
                  <c:y val="-3.564748637189581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041E-4A6F-A93F-F7355A121931}"/>
                </c:ext>
              </c:extLst>
            </c:dLbl>
            <c:dLbl>
              <c:idx val="38"/>
              <c:tx>
                <c:rich>
                  <a:bodyPr rot="0" vert="horz"/>
                  <a:lstStyle/>
                  <a:p>
                    <a:pPr>
                      <a:defRPr sz="1200" b="1">
                        <a:solidFill>
                          <a:srgbClr val="FF0000"/>
                        </a:solidFill>
                      </a:defRPr>
                    </a:pPr>
                    <a:fld id="{605875E3-692B-44D5-8116-2A638E0914B2}" type="VALUE">
                      <a:rPr lang="en-US" sz="1200" b="1" smtClean="0">
                        <a:solidFill>
                          <a:srgbClr val="FF0000"/>
                        </a:solidFill>
                      </a:rPr>
                      <a:pPr>
                        <a:defRPr sz="1200" b="1">
                          <a:solidFill>
                            <a:srgbClr val="FF0000"/>
                          </a:solidFill>
                        </a:defRPr>
                      </a:pPr>
                      <a:t>[VALUE]</a:t>
                    </a:fld>
                    <a:r>
                      <a:rPr lang="en-US" sz="1200" b="1" dirty="0">
                        <a:solidFill>
                          <a:srgbClr val="FF0000"/>
                        </a:solidFill>
                      </a:rPr>
                      <a:t>.3</a:t>
                    </a:r>
                  </a:p>
                </c:rich>
              </c:tx>
              <c:spPr>
                <a:noFill/>
                <a:ln w="25320">
                  <a:solidFill>
                    <a:schemeClr val="bg1"/>
                  </a:solidFill>
                </a:ln>
              </c:spPr>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2378-48EC-88F5-6761C1B6A91D}"/>
                </c:ext>
              </c:extLst>
            </c:dLbl>
            <c:spPr>
              <a:noFill/>
              <a:ln w="25320">
                <a:noFill/>
              </a:ln>
            </c:spPr>
            <c:txPr>
              <a:bodyPr rot="0" vert="horz"/>
              <a:lstStyle/>
              <a:p>
                <a:pPr>
                  <a:defRPr sz="1200" b="1">
                    <a:solidFill>
                      <a:schemeClr val="bg1"/>
                    </a:solidFill>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Sheet1!$A$2:$A$23</c:f>
              <c:strCache>
                <c:ptCount val="22"/>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strCache>
            </c:strRef>
          </c:cat>
          <c:val>
            <c:numRef>
              <c:f>Sheet1!$B$2:$B$23</c:f>
              <c:numCache>
                <c:formatCode>General</c:formatCode>
                <c:ptCount val="22"/>
                <c:pt idx="0">
                  <c:v>3</c:v>
                </c:pt>
                <c:pt idx="1">
                  <c:v>3.3</c:v>
                </c:pt>
                <c:pt idx="2">
                  <c:v>4.0999999999999996</c:v>
                </c:pt>
                <c:pt idx="3">
                  <c:v>4.5</c:v>
                </c:pt>
                <c:pt idx="4">
                  <c:v>4.7</c:v>
                </c:pt>
                <c:pt idx="5">
                  <c:v>5.0999999999999996</c:v>
                </c:pt>
                <c:pt idx="6">
                  <c:v>5.9</c:v>
                </c:pt>
                <c:pt idx="7">
                  <c:v>6.1</c:v>
                </c:pt>
                <c:pt idx="8">
                  <c:v>6.4</c:v>
                </c:pt>
                <c:pt idx="9">
                  <c:v>6.6</c:v>
                </c:pt>
                <c:pt idx="10">
                  <c:v>6.8</c:v>
                </c:pt>
                <c:pt idx="11">
                  <c:v>7.3</c:v>
                </c:pt>
                <c:pt idx="12">
                  <c:v>7.4</c:v>
                </c:pt>
                <c:pt idx="13">
                  <c:v>7.9</c:v>
                </c:pt>
                <c:pt idx="14">
                  <c:v>9</c:v>
                </c:pt>
                <c:pt idx="15">
                  <c:v>10.4</c:v>
                </c:pt>
                <c:pt idx="16">
                  <c:v>13.3</c:v>
                </c:pt>
                <c:pt idx="17">
                  <c:v>14.9</c:v>
                </c:pt>
                <c:pt idx="18">
                  <c:v>14.6</c:v>
                </c:pt>
                <c:pt idx="19">
                  <c:v>15.5</c:v>
                </c:pt>
                <c:pt idx="20">
                  <c:v>21.3</c:v>
                </c:pt>
                <c:pt idx="21" formatCode="0.0">
                  <c:v>24.6</c:v>
                </c:pt>
              </c:numCache>
            </c:numRef>
          </c:val>
          <c:smooth val="0"/>
          <c:extLst>
            <c:ext xmlns:c16="http://schemas.microsoft.com/office/drawing/2014/chart" uri="{C3380CC4-5D6E-409C-BE32-E72D297353CC}">
              <c16:uniqueId val="{0000001C-2378-48EC-88F5-6761C1B6A91D}"/>
            </c:ext>
          </c:extLst>
        </c:ser>
        <c:ser>
          <c:idx val="1"/>
          <c:order val="1"/>
          <c:tx>
            <c:strRef>
              <c:f>Sheet1!$C$1</c:f>
              <c:strCache>
                <c:ptCount val="1"/>
                <c:pt idx="0">
                  <c:v>Hawaii</c:v>
                </c:pt>
              </c:strCache>
            </c:strRef>
          </c:tx>
          <c:spPr>
            <a:ln w="63500">
              <a:solidFill>
                <a:srgbClr val="FF0000"/>
              </a:solidFill>
            </a:ln>
          </c:spPr>
          <c:marker>
            <c:symbol val="none"/>
          </c:marker>
          <c:dPt>
            <c:idx val="18"/>
            <c:bubble3D val="0"/>
            <c:spPr>
              <a:ln w="63500">
                <a:solidFill>
                  <a:srgbClr val="FF0000"/>
                </a:solidFill>
                <a:prstDash val="solid"/>
              </a:ln>
            </c:spPr>
            <c:extLst>
              <c:ext xmlns:c16="http://schemas.microsoft.com/office/drawing/2014/chart" uri="{C3380CC4-5D6E-409C-BE32-E72D297353CC}">
                <c16:uniqueId val="{0000000D-47C6-4825-BE27-E4701F9586DD}"/>
              </c:ext>
            </c:extLst>
          </c:dPt>
          <c:dPt>
            <c:idx val="19"/>
            <c:bubble3D val="0"/>
            <c:spPr>
              <a:ln w="63500">
                <a:solidFill>
                  <a:srgbClr val="FF0000"/>
                </a:solidFill>
                <a:prstDash val="solid"/>
              </a:ln>
            </c:spPr>
            <c:extLst>
              <c:ext xmlns:c16="http://schemas.microsoft.com/office/drawing/2014/chart" uri="{C3380CC4-5D6E-409C-BE32-E72D297353CC}">
                <c16:uniqueId val="{0000000F-021D-4B6C-B0C5-508036C1FA51}"/>
              </c:ext>
            </c:extLst>
          </c:dPt>
          <c:dLbls>
            <c:dLbl>
              <c:idx val="8"/>
              <c:layout>
                <c:manualLayout>
                  <c:x val="-4.2809031401196433E-3"/>
                  <c:y val="4.8782556026650513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3A9-4716-B2B4-6BE51585163C}"/>
                </c:ext>
              </c:extLst>
            </c:dLbl>
            <c:spPr>
              <a:noFill/>
              <a:ln>
                <a:noFill/>
              </a:ln>
              <a:effectLst/>
            </c:spPr>
            <c:txPr>
              <a:bodyPr wrap="square" lIns="38100" tIns="19050" rIns="38100" bIns="19050" anchor="ctr">
                <a:spAutoFit/>
              </a:bodyPr>
              <a:lstStyle/>
              <a:p>
                <a:pPr>
                  <a:defRPr sz="1200" b="1">
                    <a:solidFill>
                      <a:schemeClr val="bg1"/>
                    </a:solidFill>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Sheet1!$A$2:$A$23</c:f>
              <c:strCache>
                <c:ptCount val="22"/>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strCache>
            </c:strRef>
          </c:cat>
          <c:val>
            <c:numRef>
              <c:f>Sheet1!$C$2:$C$23</c:f>
              <c:numCache>
                <c:formatCode>General</c:formatCode>
                <c:ptCount val="22"/>
                <c:pt idx="0">
                  <c:v>2.2999999999999998</c:v>
                </c:pt>
                <c:pt idx="1">
                  <c:v>3</c:v>
                </c:pt>
                <c:pt idx="2">
                  <c:v>3.7</c:v>
                </c:pt>
                <c:pt idx="3">
                  <c:v>3.4</c:v>
                </c:pt>
                <c:pt idx="4">
                  <c:v>4.4000000000000004</c:v>
                </c:pt>
                <c:pt idx="5">
                  <c:v>5</c:v>
                </c:pt>
                <c:pt idx="6">
                  <c:v>4</c:v>
                </c:pt>
                <c:pt idx="7">
                  <c:v>5.7</c:v>
                </c:pt>
                <c:pt idx="8">
                  <c:v>3.9</c:v>
                </c:pt>
                <c:pt idx="9">
                  <c:v>4.0999999999999996</c:v>
                </c:pt>
                <c:pt idx="10">
                  <c:v>5.3</c:v>
                </c:pt>
                <c:pt idx="11">
                  <c:v>5.4</c:v>
                </c:pt>
                <c:pt idx="12">
                  <c:v>4.5</c:v>
                </c:pt>
                <c:pt idx="13">
                  <c:v>4.7</c:v>
                </c:pt>
                <c:pt idx="14">
                  <c:v>3.9</c:v>
                </c:pt>
                <c:pt idx="15">
                  <c:v>4.0999999999999996</c:v>
                </c:pt>
                <c:pt idx="16">
                  <c:v>5.2</c:v>
                </c:pt>
                <c:pt idx="17">
                  <c:v>3.4</c:v>
                </c:pt>
                <c:pt idx="18">
                  <c:v>4.0999999999999996</c:v>
                </c:pt>
                <c:pt idx="19">
                  <c:v>3.5</c:v>
                </c:pt>
                <c:pt idx="20">
                  <c:v>5.3</c:v>
                </c:pt>
                <c:pt idx="21" formatCode="0.0">
                  <c:v>6.1</c:v>
                </c:pt>
              </c:numCache>
            </c:numRef>
          </c:val>
          <c:smooth val="0"/>
          <c:extLst>
            <c:ext xmlns:c16="http://schemas.microsoft.com/office/drawing/2014/chart" uri="{C3380CC4-5D6E-409C-BE32-E72D297353CC}">
              <c16:uniqueId val="{00000026-2378-48EC-88F5-6761C1B6A91D}"/>
            </c:ext>
          </c:extLst>
        </c:ser>
        <c:dLbls>
          <c:showLegendKey val="0"/>
          <c:showVal val="0"/>
          <c:showCatName val="0"/>
          <c:showSerName val="0"/>
          <c:showPercent val="0"/>
          <c:showBubbleSize val="0"/>
        </c:dLbls>
        <c:smooth val="0"/>
        <c:axId val="83550592"/>
        <c:axId val="83552128"/>
      </c:lineChart>
      <c:catAx>
        <c:axId val="83550592"/>
        <c:scaling>
          <c:orientation val="minMax"/>
        </c:scaling>
        <c:delete val="0"/>
        <c:axPos val="b"/>
        <c:numFmt formatCode="General" sourceLinked="1"/>
        <c:majorTickMark val="out"/>
        <c:minorTickMark val="none"/>
        <c:tickLblPos val="nextTo"/>
        <c:txPr>
          <a:bodyPr/>
          <a:lstStyle/>
          <a:p>
            <a:pPr>
              <a:defRPr sz="1000" b="1">
                <a:solidFill>
                  <a:schemeClr val="bg1"/>
                </a:solidFill>
              </a:defRPr>
            </a:pPr>
            <a:endParaRPr lang="en-US"/>
          </a:p>
        </c:txPr>
        <c:crossAx val="83552128"/>
        <c:crosses val="autoZero"/>
        <c:auto val="1"/>
        <c:lblAlgn val="ctr"/>
        <c:lblOffset val="100"/>
        <c:noMultiLvlLbl val="0"/>
      </c:catAx>
      <c:valAx>
        <c:axId val="83552128"/>
        <c:scaling>
          <c:orientation val="minMax"/>
          <c:max val="30"/>
          <c:min val="0"/>
        </c:scaling>
        <c:delete val="0"/>
        <c:axPos val="l"/>
        <c:majorGridlines/>
        <c:numFmt formatCode="General" sourceLinked="1"/>
        <c:majorTickMark val="out"/>
        <c:minorTickMark val="none"/>
        <c:tickLblPos val="nextTo"/>
        <c:txPr>
          <a:bodyPr/>
          <a:lstStyle/>
          <a:p>
            <a:pPr>
              <a:defRPr sz="1600" b="1">
                <a:solidFill>
                  <a:schemeClr val="bg1"/>
                </a:solidFill>
              </a:defRPr>
            </a:pPr>
            <a:endParaRPr lang="en-US"/>
          </a:p>
        </c:txPr>
        <c:crossAx val="83550592"/>
        <c:crosses val="autoZero"/>
        <c:crossBetween val="between"/>
        <c:majorUnit val="5"/>
      </c:valAx>
      <c:spPr>
        <a:noFill/>
        <a:ln w="25363">
          <a:noFill/>
        </a:ln>
      </c:spPr>
    </c:plotArea>
    <c:legend>
      <c:legendPos val="r"/>
      <c:legendEntry>
        <c:idx val="0"/>
        <c:txPr>
          <a:bodyPr/>
          <a:lstStyle/>
          <a:p>
            <a:pPr>
              <a:defRPr sz="2400">
                <a:solidFill>
                  <a:schemeClr val="bg1"/>
                </a:solidFill>
              </a:defRPr>
            </a:pPr>
            <a:endParaRPr lang="en-US"/>
          </a:p>
        </c:txPr>
      </c:legendEntry>
      <c:legendEntry>
        <c:idx val="1"/>
        <c:txPr>
          <a:bodyPr/>
          <a:lstStyle/>
          <a:p>
            <a:pPr>
              <a:defRPr sz="2400">
                <a:solidFill>
                  <a:schemeClr val="bg1"/>
                </a:solidFill>
              </a:defRPr>
            </a:pPr>
            <a:endParaRPr lang="en-US"/>
          </a:p>
        </c:txPr>
      </c:legendEntry>
      <c:layout>
        <c:manualLayout>
          <c:xMode val="edge"/>
          <c:yMode val="edge"/>
          <c:x val="0.12365963855421688"/>
          <c:y val="9.4709670906521284E-2"/>
          <c:w val="0.37935240963855421"/>
          <c:h val="0.30801655562285485"/>
        </c:manualLayout>
      </c:layout>
      <c:overlay val="0"/>
      <c:txPr>
        <a:bodyPr/>
        <a:lstStyle/>
        <a:p>
          <a:pPr>
            <a:defRPr sz="2400"/>
          </a:pPr>
          <a:endParaRPr lang="en-US"/>
        </a:p>
      </c:txPr>
    </c:legend>
    <c:plotVisOnly val="1"/>
    <c:dispBlanksAs val="gap"/>
    <c:showDLblsOverMax val="0"/>
  </c:chart>
  <c:spPr>
    <a:noFill/>
    <a:ln>
      <a:solidFill>
        <a:schemeClr val="bg1"/>
      </a:solidFill>
    </a:ln>
    <a:effectLst/>
  </c:spPr>
  <c:txPr>
    <a:bodyPr/>
    <a:lstStyle/>
    <a:p>
      <a:pPr>
        <a:defRPr b="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en-US" sz="1600" b="1" i="1" dirty="0">
                <a:solidFill>
                  <a:schemeClr val="bg1"/>
                </a:solidFill>
              </a:rPr>
              <a:t>Pre-EMS naloxone?</a:t>
            </a:r>
          </a:p>
        </c:rich>
      </c:tx>
      <c:layout>
        <c:manualLayout>
          <c:xMode val="edge"/>
          <c:yMode val="edge"/>
          <c:x val="0.16024353703574665"/>
          <c:y val="4.6286362642169732E-2"/>
        </c:manualLayout>
      </c:layout>
      <c:overlay val="0"/>
      <c:spPr>
        <a:noFill/>
        <a:ln w="25357">
          <a:noFill/>
        </a:ln>
      </c:spPr>
    </c:title>
    <c:autoTitleDeleted val="0"/>
    <c:plotArea>
      <c:layout>
        <c:manualLayout>
          <c:layoutTarget val="inner"/>
          <c:xMode val="edge"/>
          <c:yMode val="edge"/>
          <c:x val="7.3662114138387552E-2"/>
          <c:y val="0.1586649964209019"/>
          <c:w val="0.78733189324785724"/>
          <c:h val="0.53920305416368408"/>
        </c:manualLayout>
      </c:layout>
      <c:pieChart>
        <c:varyColors val="1"/>
        <c:ser>
          <c:idx val="0"/>
          <c:order val="0"/>
          <c:tx>
            <c:strRef>
              <c:f>Sheet1!$B$1</c:f>
              <c:strCache>
                <c:ptCount val="1"/>
                <c:pt idx="0">
                  <c:v>percent</c:v>
                </c:pt>
              </c:strCache>
            </c:strRef>
          </c:tx>
          <c:dPt>
            <c:idx val="0"/>
            <c:bubble3D val="0"/>
            <c:spPr>
              <a:solidFill>
                <a:srgbClr val="00B050"/>
              </a:solidFill>
              <a:ln w="25357">
                <a:solidFill>
                  <a:schemeClr val="bg1"/>
                </a:solidFill>
              </a:ln>
            </c:spPr>
            <c:extLst>
              <c:ext xmlns:c16="http://schemas.microsoft.com/office/drawing/2014/chart" uri="{C3380CC4-5D6E-409C-BE32-E72D297353CC}">
                <c16:uniqueId val="{00000001-4062-4CAD-BF6B-7933829B7480}"/>
              </c:ext>
            </c:extLst>
          </c:dPt>
          <c:dPt>
            <c:idx val="1"/>
            <c:bubble3D val="0"/>
            <c:spPr>
              <a:solidFill>
                <a:srgbClr val="FFFF00"/>
              </a:solidFill>
              <a:ln w="12678">
                <a:solidFill>
                  <a:srgbClr val="FFFFFF"/>
                </a:solidFill>
                <a:prstDash val="solid"/>
              </a:ln>
            </c:spPr>
            <c:extLst>
              <c:ext xmlns:c16="http://schemas.microsoft.com/office/drawing/2014/chart" uri="{C3380CC4-5D6E-409C-BE32-E72D297353CC}">
                <c16:uniqueId val="{00000003-4062-4CAD-BF6B-7933829B7480}"/>
              </c:ext>
            </c:extLst>
          </c:dPt>
          <c:dPt>
            <c:idx val="2"/>
            <c:bubble3D val="0"/>
            <c:spPr>
              <a:solidFill>
                <a:schemeClr val="bg1">
                  <a:lumMod val="85000"/>
                </a:schemeClr>
              </a:solidFill>
              <a:ln w="25357">
                <a:solidFill>
                  <a:schemeClr val="bg1"/>
                </a:solidFill>
              </a:ln>
            </c:spPr>
            <c:extLst>
              <c:ext xmlns:c16="http://schemas.microsoft.com/office/drawing/2014/chart" uri="{C3380CC4-5D6E-409C-BE32-E72D297353CC}">
                <c16:uniqueId val="{00000005-4062-4CAD-BF6B-7933829B7480}"/>
              </c:ext>
            </c:extLst>
          </c:dPt>
          <c:dPt>
            <c:idx val="3"/>
            <c:bubble3D val="0"/>
            <c:spPr>
              <a:solidFill>
                <a:srgbClr val="FF9999"/>
              </a:solidFill>
              <a:ln w="25357">
                <a:solidFill>
                  <a:schemeClr val="bg1"/>
                </a:solidFill>
              </a:ln>
            </c:spPr>
            <c:extLst>
              <c:ext xmlns:c16="http://schemas.microsoft.com/office/drawing/2014/chart" uri="{C3380CC4-5D6E-409C-BE32-E72D297353CC}">
                <c16:uniqueId val="{00000007-4062-4CAD-BF6B-7933829B7480}"/>
              </c:ext>
            </c:extLst>
          </c:dPt>
          <c:dPt>
            <c:idx val="4"/>
            <c:bubble3D val="0"/>
            <c:spPr>
              <a:solidFill>
                <a:schemeClr val="tx1"/>
              </a:solidFill>
              <a:ln w="25357">
                <a:solidFill>
                  <a:schemeClr val="bg1"/>
                </a:solidFill>
              </a:ln>
            </c:spPr>
            <c:extLst>
              <c:ext xmlns:c16="http://schemas.microsoft.com/office/drawing/2014/chart" uri="{C3380CC4-5D6E-409C-BE32-E72D297353CC}">
                <c16:uniqueId val="{00000009-4062-4CAD-BF6B-7933829B7480}"/>
              </c:ext>
            </c:extLst>
          </c:dPt>
          <c:dLbls>
            <c:spPr>
              <a:noFill/>
              <a:ln>
                <a:noFill/>
              </a:ln>
              <a:effectLst/>
            </c:spPr>
            <c:txPr>
              <a:bodyPr wrap="square" lIns="38100" tIns="19050" rIns="38100" bIns="19050" anchor="ctr">
                <a:spAutoFit/>
              </a:bodyPr>
              <a:lstStyle/>
              <a:p>
                <a:pPr>
                  <a:defRPr sz="1400" b="1"/>
                </a:pPr>
                <a:endParaRPr lang="en-US"/>
              </a:p>
            </c:txPr>
            <c:dLblPos val="inEnd"/>
            <c:showLegendKey val="0"/>
            <c:showVal val="1"/>
            <c:showCatName val="0"/>
            <c:showSerName val="0"/>
            <c:showPercent val="0"/>
            <c:showBubbleSize val="0"/>
            <c:showLeaderLines val="1"/>
            <c:extLst>
              <c:ext xmlns:c15="http://schemas.microsoft.com/office/drawing/2012/chart" uri="{CE6537A1-D6FC-4f65-9D91-7224C49458BB}"/>
            </c:extLst>
          </c:dLbls>
          <c:cat>
            <c:strRef>
              <c:f>Sheet1!$A$2:$A$5</c:f>
              <c:strCache>
                <c:ptCount val="4"/>
                <c:pt idx="0">
                  <c:v>bystander</c:v>
                </c:pt>
                <c:pt idx="1">
                  <c:v>first responder</c:v>
                </c:pt>
                <c:pt idx="2">
                  <c:v>other/unknown</c:v>
                </c:pt>
                <c:pt idx="3">
                  <c:v>none</c:v>
                </c:pt>
              </c:strCache>
            </c:strRef>
          </c:cat>
          <c:val>
            <c:numRef>
              <c:f>Sheet1!$B$2:$B$5</c:f>
              <c:numCache>
                <c:formatCode>0%</c:formatCode>
                <c:ptCount val="4"/>
                <c:pt idx="0">
                  <c:v>0.11</c:v>
                </c:pt>
                <c:pt idx="1">
                  <c:v>0.1</c:v>
                </c:pt>
                <c:pt idx="2">
                  <c:v>0.03</c:v>
                </c:pt>
                <c:pt idx="3">
                  <c:v>0.75</c:v>
                </c:pt>
              </c:numCache>
            </c:numRef>
          </c:val>
          <c:extLst>
            <c:ext xmlns:c16="http://schemas.microsoft.com/office/drawing/2014/chart" uri="{C3380CC4-5D6E-409C-BE32-E72D297353CC}">
              <c16:uniqueId val="{0000000A-4062-4CAD-BF6B-7933829B7480}"/>
            </c:ext>
          </c:extLst>
        </c:ser>
        <c:dLbls>
          <c:showLegendKey val="0"/>
          <c:showVal val="0"/>
          <c:showCatName val="0"/>
          <c:showSerName val="0"/>
          <c:showPercent val="0"/>
          <c:showBubbleSize val="0"/>
          <c:showLeaderLines val="1"/>
        </c:dLbls>
        <c:firstSliceAng val="0"/>
      </c:pieChart>
      <c:spPr>
        <a:noFill/>
        <a:ln w="25357">
          <a:noFill/>
        </a:ln>
      </c:spPr>
    </c:plotArea>
    <c:legend>
      <c:legendPos val="tr"/>
      <c:layout>
        <c:manualLayout>
          <c:xMode val="edge"/>
          <c:yMode val="edge"/>
          <c:x val="4.9442895965437945E-2"/>
          <c:y val="0.71027988546886189"/>
          <c:w val="0.90310884258936663"/>
          <c:h val="0.25957146265807685"/>
        </c:manualLayout>
      </c:layout>
      <c:overlay val="0"/>
      <c:spPr>
        <a:noFill/>
        <a:ln w="25357">
          <a:noFill/>
        </a:ln>
      </c:spPr>
      <c:txPr>
        <a:bodyPr rot="0" spcFirstLastPara="1" vertOverflow="ellipsis" vert="horz" wrap="square" anchor="ctr" anchorCtr="1"/>
        <a:lstStyle/>
        <a:p>
          <a:pPr>
            <a:defRPr sz="1500" b="1" i="0" u="none" strike="noStrike" kern="1200" baseline="0">
              <a:solidFill>
                <a:schemeClr val="bg1"/>
              </a:solidFill>
              <a:latin typeface="+mn-lt"/>
              <a:ea typeface="+mn-ea"/>
              <a:cs typeface="+mn-cs"/>
            </a:defRPr>
          </a:pPr>
          <a:endParaRPr lang="en-US"/>
        </a:p>
      </c:txPr>
    </c:legend>
    <c:plotVisOnly val="1"/>
    <c:dispBlanksAs val="gap"/>
    <c:showDLblsOverMax val="0"/>
  </c:chart>
  <c:spPr>
    <a:noFill/>
    <a:ln>
      <a:solidFill>
        <a:schemeClr val="bg1"/>
      </a:solidFill>
    </a:ln>
    <a:effectLst/>
  </c:spPr>
  <c:txPr>
    <a:bodyPr/>
    <a:lstStyle/>
    <a:p>
      <a:pPr>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434556097175461"/>
          <c:y val="3.1926337076717867E-2"/>
          <c:w val="0.87144272360827701"/>
          <c:h val="0.83214477451682178"/>
        </c:manualLayout>
      </c:layout>
      <c:barChart>
        <c:barDir val="col"/>
        <c:grouping val="percentStacked"/>
        <c:varyColors val="0"/>
        <c:ser>
          <c:idx val="0"/>
          <c:order val="0"/>
          <c:tx>
            <c:strRef>
              <c:f>Sheet1!$B$1</c:f>
              <c:strCache>
                <c:ptCount val="1"/>
                <c:pt idx="0">
                  <c:v>refused</c:v>
                </c:pt>
              </c:strCache>
            </c:strRef>
          </c:tx>
          <c:spPr>
            <a:solidFill>
              <a:srgbClr val="00B050"/>
            </a:solidFill>
            <a:ln>
              <a:noFill/>
            </a:ln>
            <a:effectLst/>
          </c:spPr>
          <c:invertIfNegative val="0"/>
          <c:dLbls>
            <c:spPr>
              <a:solidFill>
                <a:schemeClr val="bg1"/>
              </a:solid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B05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pre-EMS naloxone</c:v>
                </c:pt>
                <c:pt idx="1">
                  <c:v>none</c:v>
                </c:pt>
              </c:strCache>
            </c:strRef>
          </c:cat>
          <c:val>
            <c:numRef>
              <c:f>Sheet1!$B$2:$B$3</c:f>
              <c:numCache>
                <c:formatCode>0%</c:formatCode>
                <c:ptCount val="2"/>
                <c:pt idx="0">
                  <c:v>0.35</c:v>
                </c:pt>
                <c:pt idx="1">
                  <c:v>0.13</c:v>
                </c:pt>
              </c:numCache>
            </c:numRef>
          </c:val>
          <c:extLst>
            <c:ext xmlns:c16="http://schemas.microsoft.com/office/drawing/2014/chart" uri="{C3380CC4-5D6E-409C-BE32-E72D297353CC}">
              <c16:uniqueId val="{00000000-05D5-43D8-9D36-8F63D9750927}"/>
            </c:ext>
          </c:extLst>
        </c:ser>
        <c:ser>
          <c:idx val="1"/>
          <c:order val="1"/>
          <c:tx>
            <c:strRef>
              <c:f>Sheet1!$C$1</c:f>
              <c:strCache>
                <c:ptCount val="1"/>
                <c:pt idx="0">
                  <c:v>transported</c:v>
                </c:pt>
              </c:strCache>
            </c:strRef>
          </c:tx>
          <c:spPr>
            <a:solidFill>
              <a:srgbClr val="FFFF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pre-EMS naloxone</c:v>
                </c:pt>
                <c:pt idx="1">
                  <c:v>none</c:v>
                </c:pt>
              </c:strCache>
            </c:strRef>
          </c:cat>
          <c:val>
            <c:numRef>
              <c:f>Sheet1!$C$2:$C$3</c:f>
              <c:numCache>
                <c:formatCode>0%</c:formatCode>
                <c:ptCount val="2"/>
                <c:pt idx="0">
                  <c:v>0.63</c:v>
                </c:pt>
                <c:pt idx="1">
                  <c:v>0.84</c:v>
                </c:pt>
              </c:numCache>
            </c:numRef>
          </c:val>
          <c:extLst>
            <c:ext xmlns:c16="http://schemas.microsoft.com/office/drawing/2014/chart" uri="{C3380CC4-5D6E-409C-BE32-E72D297353CC}">
              <c16:uniqueId val="{00000001-05D5-43D8-9D36-8F63D9750927}"/>
            </c:ext>
          </c:extLst>
        </c:ser>
        <c:ser>
          <c:idx val="2"/>
          <c:order val="2"/>
          <c:tx>
            <c:strRef>
              <c:f>Sheet1!$D$1</c:f>
              <c:strCache>
                <c:ptCount val="1"/>
                <c:pt idx="0">
                  <c:v>died</c:v>
                </c:pt>
              </c:strCache>
            </c:strRef>
          </c:tx>
          <c:spPr>
            <a:solidFill>
              <a:srgbClr val="FF0000"/>
            </a:solidFill>
            <a:ln>
              <a:noFill/>
            </a:ln>
            <a:effectLst/>
          </c:spPr>
          <c:invertIfNegative val="0"/>
          <c:dLbls>
            <c:spPr>
              <a:solidFill>
                <a:schemeClr val="bg1"/>
              </a:solid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FF9999"/>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pre-EMS naloxone</c:v>
                </c:pt>
                <c:pt idx="1">
                  <c:v>none</c:v>
                </c:pt>
              </c:strCache>
            </c:strRef>
          </c:cat>
          <c:val>
            <c:numRef>
              <c:f>Sheet1!$D$2:$D$3</c:f>
              <c:numCache>
                <c:formatCode>0%</c:formatCode>
                <c:ptCount val="2"/>
                <c:pt idx="0">
                  <c:v>0.02</c:v>
                </c:pt>
                <c:pt idx="1">
                  <c:v>0.03</c:v>
                </c:pt>
              </c:numCache>
            </c:numRef>
          </c:val>
          <c:extLst>
            <c:ext xmlns:c16="http://schemas.microsoft.com/office/drawing/2014/chart" uri="{C3380CC4-5D6E-409C-BE32-E72D297353CC}">
              <c16:uniqueId val="{00000002-05D5-43D8-9D36-8F63D9750927}"/>
            </c:ext>
          </c:extLst>
        </c:ser>
        <c:dLbls>
          <c:showLegendKey val="0"/>
          <c:showVal val="0"/>
          <c:showCatName val="0"/>
          <c:showSerName val="0"/>
          <c:showPercent val="0"/>
          <c:showBubbleSize val="0"/>
        </c:dLbls>
        <c:gapWidth val="150"/>
        <c:overlap val="100"/>
        <c:axId val="83164160"/>
        <c:axId val="88294144"/>
      </c:barChart>
      <c:catAx>
        <c:axId val="83164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1" i="0" u="none" strike="noStrike" kern="1200" baseline="0">
                <a:solidFill>
                  <a:schemeClr val="bg1"/>
                </a:solidFill>
                <a:latin typeface="+mn-lt"/>
                <a:ea typeface="+mn-ea"/>
                <a:cs typeface="+mn-cs"/>
              </a:defRPr>
            </a:pPr>
            <a:endParaRPr lang="en-US"/>
          </a:p>
        </c:txPr>
        <c:crossAx val="88294144"/>
        <c:crosses val="autoZero"/>
        <c:auto val="1"/>
        <c:lblAlgn val="ctr"/>
        <c:lblOffset val="100"/>
        <c:noMultiLvlLbl val="0"/>
      </c:catAx>
      <c:valAx>
        <c:axId val="88294144"/>
        <c:scaling>
          <c:orientation val="minMax"/>
          <c:max val="1.2"/>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83164160"/>
        <c:crosses val="autoZero"/>
        <c:crossBetween val="between"/>
        <c:majorUnit val="0.30000000000000004"/>
      </c:valAx>
      <c:spPr>
        <a:noFill/>
        <a:ln>
          <a:noFill/>
        </a:ln>
        <a:effectLst/>
      </c:spPr>
    </c:plotArea>
    <c:legend>
      <c:legendPos val="b"/>
      <c:layout>
        <c:manualLayout>
          <c:xMode val="edge"/>
          <c:yMode val="edge"/>
          <c:x val="5.1680487159818468E-2"/>
          <c:y val="4.536745406824147E-2"/>
          <c:w val="0.89999989601267538"/>
          <c:h val="7.3091147697446915E-2"/>
        </c:manualLayout>
      </c:layout>
      <c:overlay val="0"/>
      <c:spPr>
        <a:noFill/>
        <a:ln>
          <a:solidFill>
            <a:schemeClr val="bg1"/>
          </a:solidFill>
        </a:ln>
        <a:effectLst/>
      </c:spPr>
      <c:txPr>
        <a:bodyPr rot="0" spcFirstLastPara="1" vertOverflow="ellipsis" vert="horz" wrap="square" anchor="ctr" anchorCtr="1"/>
        <a:lstStyle/>
        <a:p>
          <a:pPr>
            <a:defRPr sz="1500" b="1" i="0" u="none" strike="noStrike" kern="1200" baseline="0">
              <a:solidFill>
                <a:schemeClr val="bg1"/>
              </a:solidFill>
              <a:latin typeface="+mn-lt"/>
              <a:ea typeface="+mn-ea"/>
              <a:cs typeface="+mn-cs"/>
            </a:defRPr>
          </a:pPr>
          <a:endParaRPr lang="en-US"/>
        </a:p>
      </c:txPr>
    </c:legend>
    <c:plotVisOnly val="1"/>
    <c:dispBlanksAs val="gap"/>
    <c:showDLblsOverMax val="0"/>
  </c:chart>
  <c:spPr>
    <a:noFill/>
    <a:ln>
      <a:solidFill>
        <a:schemeClr val="bg1"/>
      </a:solid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820296935774595"/>
          <c:y val="4.7375328083989504E-2"/>
          <c:w val="0.86725275116212897"/>
          <c:h val="0.86740771765231472"/>
        </c:manualLayout>
      </c:layout>
      <c:lineChart>
        <c:grouping val="standard"/>
        <c:varyColors val="0"/>
        <c:ser>
          <c:idx val="0"/>
          <c:order val="0"/>
          <c:tx>
            <c:strRef>
              <c:f>Sheet1!$B$1</c:f>
              <c:strCache>
                <c:ptCount val="1"/>
                <c:pt idx="0">
                  <c:v>Natural/semi-synth.</c:v>
                </c:pt>
              </c:strCache>
            </c:strRef>
          </c:tx>
          <c:spPr>
            <a:ln w="63500">
              <a:solidFill>
                <a:srgbClr val="7CEEFA"/>
              </a:solidFill>
            </a:ln>
          </c:spPr>
          <c:marker>
            <c:symbol val="none"/>
          </c:marker>
          <c:dPt>
            <c:idx val="0"/>
            <c:bubble3D val="0"/>
            <c:extLst>
              <c:ext xmlns:c16="http://schemas.microsoft.com/office/drawing/2014/chart" uri="{C3380CC4-5D6E-409C-BE32-E72D297353CC}">
                <c16:uniqueId val="{00000001-2378-48EC-88F5-6761C1B6A91D}"/>
              </c:ext>
            </c:extLst>
          </c:dPt>
          <c:dPt>
            <c:idx val="1"/>
            <c:bubble3D val="0"/>
            <c:extLst>
              <c:ext xmlns:c16="http://schemas.microsoft.com/office/drawing/2014/chart" uri="{C3380CC4-5D6E-409C-BE32-E72D297353CC}">
                <c16:uniqueId val="{00000002-2378-48EC-88F5-6761C1B6A91D}"/>
              </c:ext>
            </c:extLst>
          </c:dPt>
          <c:dPt>
            <c:idx val="2"/>
            <c:bubble3D val="0"/>
            <c:extLst>
              <c:ext xmlns:c16="http://schemas.microsoft.com/office/drawing/2014/chart" uri="{C3380CC4-5D6E-409C-BE32-E72D297353CC}">
                <c16:uniqueId val="{00000003-2378-48EC-88F5-6761C1B6A91D}"/>
              </c:ext>
            </c:extLst>
          </c:dPt>
          <c:dPt>
            <c:idx val="3"/>
            <c:bubble3D val="0"/>
            <c:extLst>
              <c:ext xmlns:c16="http://schemas.microsoft.com/office/drawing/2014/chart" uri="{C3380CC4-5D6E-409C-BE32-E72D297353CC}">
                <c16:uniqueId val="{00000004-2378-48EC-88F5-6761C1B6A91D}"/>
              </c:ext>
            </c:extLst>
          </c:dPt>
          <c:dPt>
            <c:idx val="4"/>
            <c:bubble3D val="0"/>
            <c:extLst>
              <c:ext xmlns:c16="http://schemas.microsoft.com/office/drawing/2014/chart" uri="{C3380CC4-5D6E-409C-BE32-E72D297353CC}">
                <c16:uniqueId val="{00000005-2378-48EC-88F5-6761C1B6A91D}"/>
              </c:ext>
            </c:extLst>
          </c:dPt>
          <c:dPt>
            <c:idx val="5"/>
            <c:bubble3D val="0"/>
            <c:extLst>
              <c:ext xmlns:c16="http://schemas.microsoft.com/office/drawing/2014/chart" uri="{C3380CC4-5D6E-409C-BE32-E72D297353CC}">
                <c16:uniqueId val="{00000006-2378-48EC-88F5-6761C1B6A91D}"/>
              </c:ext>
            </c:extLst>
          </c:dPt>
          <c:dPt>
            <c:idx val="6"/>
            <c:bubble3D val="0"/>
            <c:extLst>
              <c:ext xmlns:c16="http://schemas.microsoft.com/office/drawing/2014/chart" uri="{C3380CC4-5D6E-409C-BE32-E72D297353CC}">
                <c16:uniqueId val="{00000007-2378-48EC-88F5-6761C1B6A91D}"/>
              </c:ext>
            </c:extLst>
          </c:dPt>
          <c:dPt>
            <c:idx val="7"/>
            <c:bubble3D val="0"/>
            <c:extLst>
              <c:ext xmlns:c16="http://schemas.microsoft.com/office/drawing/2014/chart" uri="{C3380CC4-5D6E-409C-BE32-E72D297353CC}">
                <c16:uniqueId val="{00000008-2378-48EC-88F5-6761C1B6A91D}"/>
              </c:ext>
            </c:extLst>
          </c:dPt>
          <c:dPt>
            <c:idx val="8"/>
            <c:bubble3D val="0"/>
            <c:extLst>
              <c:ext xmlns:c16="http://schemas.microsoft.com/office/drawing/2014/chart" uri="{C3380CC4-5D6E-409C-BE32-E72D297353CC}">
                <c16:uniqueId val="{00000009-2378-48EC-88F5-6761C1B6A91D}"/>
              </c:ext>
            </c:extLst>
          </c:dPt>
          <c:dPt>
            <c:idx val="9"/>
            <c:bubble3D val="0"/>
            <c:extLst>
              <c:ext xmlns:c16="http://schemas.microsoft.com/office/drawing/2014/chart" uri="{C3380CC4-5D6E-409C-BE32-E72D297353CC}">
                <c16:uniqueId val="{0000000A-2378-48EC-88F5-6761C1B6A91D}"/>
              </c:ext>
            </c:extLst>
          </c:dPt>
          <c:dPt>
            <c:idx val="10"/>
            <c:bubble3D val="0"/>
            <c:extLst>
              <c:ext xmlns:c16="http://schemas.microsoft.com/office/drawing/2014/chart" uri="{C3380CC4-5D6E-409C-BE32-E72D297353CC}">
                <c16:uniqueId val="{0000000B-2378-48EC-88F5-6761C1B6A91D}"/>
              </c:ext>
            </c:extLst>
          </c:dPt>
          <c:dPt>
            <c:idx val="37"/>
            <c:bubble3D val="0"/>
            <c:extLst>
              <c:ext xmlns:c16="http://schemas.microsoft.com/office/drawing/2014/chart" uri="{C3380CC4-5D6E-409C-BE32-E72D297353CC}">
                <c16:uniqueId val="{0000000C-2378-48EC-88F5-6761C1B6A91D}"/>
              </c:ext>
            </c:extLst>
          </c:dPt>
          <c:dPt>
            <c:idx val="38"/>
            <c:bubble3D val="0"/>
            <c:extLst>
              <c:ext xmlns:c16="http://schemas.microsoft.com/office/drawing/2014/chart" uri="{C3380CC4-5D6E-409C-BE32-E72D297353CC}">
                <c16:uniqueId val="{0000000D-2378-48EC-88F5-6761C1B6A91D}"/>
              </c:ext>
            </c:extLst>
          </c:dPt>
          <c:dLbls>
            <c:dLbl>
              <c:idx val="16"/>
              <c:delete val="1"/>
              <c:extLst>
                <c:ext xmlns:c15="http://schemas.microsoft.com/office/drawing/2012/chart" uri="{CE6537A1-D6FC-4f65-9D91-7224C49458BB}"/>
                <c:ext xmlns:c16="http://schemas.microsoft.com/office/drawing/2014/chart" uri="{C3380CC4-5D6E-409C-BE32-E72D297353CC}">
                  <c16:uniqueId val="{0000000D-F48C-42D5-96B6-3A3FAFDCA0A4}"/>
                </c:ext>
              </c:extLst>
            </c:dLbl>
            <c:dLbl>
              <c:idx val="38"/>
              <c:tx>
                <c:rich>
                  <a:bodyPr rot="0" vert="horz"/>
                  <a:lstStyle/>
                  <a:p>
                    <a:pPr>
                      <a:defRPr sz="1200" b="1">
                        <a:solidFill>
                          <a:srgbClr val="FF0000"/>
                        </a:solidFill>
                      </a:defRPr>
                    </a:pPr>
                    <a:fld id="{605875E3-692B-44D5-8116-2A638E0914B2}" type="VALUE">
                      <a:rPr lang="en-US" sz="1200" b="1" smtClean="0">
                        <a:solidFill>
                          <a:srgbClr val="FF0000"/>
                        </a:solidFill>
                      </a:rPr>
                      <a:pPr>
                        <a:defRPr sz="1200" b="1">
                          <a:solidFill>
                            <a:srgbClr val="FF0000"/>
                          </a:solidFill>
                        </a:defRPr>
                      </a:pPr>
                      <a:t>[VALUE]</a:t>
                    </a:fld>
                    <a:r>
                      <a:rPr lang="en-US" sz="1200" b="1" dirty="0">
                        <a:solidFill>
                          <a:srgbClr val="FF0000"/>
                        </a:solidFill>
                      </a:rPr>
                      <a:t>.3</a:t>
                    </a:r>
                  </a:p>
                </c:rich>
              </c:tx>
              <c:spPr>
                <a:noFill/>
                <a:ln w="25320">
                  <a:solidFill>
                    <a:schemeClr val="bg1"/>
                  </a:solidFill>
                </a:ln>
              </c:spPr>
              <c:dLblPos val="t"/>
              <c:showLegendKey val="0"/>
              <c:showVal val="0"/>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2378-48EC-88F5-6761C1B6A91D}"/>
                </c:ext>
              </c:extLst>
            </c:dLbl>
            <c:spPr>
              <a:noFill/>
              <a:ln w="25320">
                <a:noFill/>
              </a:ln>
            </c:spPr>
            <c:txPr>
              <a:bodyPr rot="0" vert="horz"/>
              <a:lstStyle/>
              <a:p>
                <a:pPr>
                  <a:defRPr sz="1200" b="1">
                    <a:solidFill>
                      <a:schemeClr val="bg1"/>
                    </a:solidFill>
                  </a:defRPr>
                </a:pPr>
                <a:endParaRPr lang="en-US"/>
              </a:p>
            </c:txPr>
            <c:dLblPos val="t"/>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Sheet1!$A$2:$A$23</c:f>
              <c:strCache>
                <c:ptCount val="22"/>
                <c:pt idx="0">
                  <c:v>2000</c:v>
                </c:pt>
                <c:pt idx="1">
                  <c:v> '01</c:v>
                </c:pt>
                <c:pt idx="2">
                  <c:v> '02</c:v>
                </c:pt>
                <c:pt idx="3">
                  <c:v> '03</c:v>
                </c:pt>
                <c:pt idx="4">
                  <c:v> '04</c:v>
                </c:pt>
                <c:pt idx="5">
                  <c:v> '05</c:v>
                </c:pt>
                <c:pt idx="6">
                  <c:v> '06</c:v>
                </c:pt>
                <c:pt idx="7">
                  <c:v> '07</c:v>
                </c:pt>
                <c:pt idx="8">
                  <c:v> '08</c:v>
                </c:pt>
                <c:pt idx="9">
                  <c:v> '09</c:v>
                </c:pt>
                <c:pt idx="10">
                  <c:v>2010</c:v>
                </c:pt>
                <c:pt idx="11">
                  <c:v> '11</c:v>
                </c:pt>
                <c:pt idx="12">
                  <c:v> '12</c:v>
                </c:pt>
                <c:pt idx="13">
                  <c:v> '13</c:v>
                </c:pt>
                <c:pt idx="14">
                  <c:v> '14</c:v>
                </c:pt>
                <c:pt idx="15">
                  <c:v> '15</c:v>
                </c:pt>
                <c:pt idx="16">
                  <c:v>16</c:v>
                </c:pt>
                <c:pt idx="17">
                  <c:v>17</c:v>
                </c:pt>
                <c:pt idx="18">
                  <c:v>18</c:v>
                </c:pt>
                <c:pt idx="19">
                  <c:v>19</c:v>
                </c:pt>
                <c:pt idx="20">
                  <c:v>2020</c:v>
                </c:pt>
                <c:pt idx="21">
                  <c:v>2021</c:v>
                </c:pt>
              </c:strCache>
            </c:strRef>
          </c:cat>
          <c:val>
            <c:numRef>
              <c:f>Sheet1!$B$2:$B$23</c:f>
              <c:numCache>
                <c:formatCode>General</c:formatCode>
                <c:ptCount val="22"/>
                <c:pt idx="0">
                  <c:v>2917</c:v>
                </c:pt>
                <c:pt idx="1">
                  <c:v>3472</c:v>
                </c:pt>
                <c:pt idx="2">
                  <c:v>4406</c:v>
                </c:pt>
                <c:pt idx="3">
                  <c:v>4862</c:v>
                </c:pt>
                <c:pt idx="4">
                  <c:v>5217</c:v>
                </c:pt>
                <c:pt idx="5">
                  <c:v>5758</c:v>
                </c:pt>
                <c:pt idx="6">
                  <c:v>7006</c:v>
                </c:pt>
                <c:pt idx="7">
                  <c:v>8144</c:v>
                </c:pt>
                <c:pt idx="8">
                  <c:v>9102</c:v>
                </c:pt>
                <c:pt idx="9">
                  <c:v>9714</c:v>
                </c:pt>
                <c:pt idx="10">
                  <c:v>10928</c:v>
                </c:pt>
                <c:pt idx="11">
                  <c:v>11669</c:v>
                </c:pt>
                <c:pt idx="12">
                  <c:v>11131</c:v>
                </c:pt>
                <c:pt idx="13">
                  <c:v>11334</c:v>
                </c:pt>
                <c:pt idx="14">
                  <c:v>12141</c:v>
                </c:pt>
                <c:pt idx="15">
                  <c:v>12715</c:v>
                </c:pt>
                <c:pt idx="16">
                  <c:v>14472</c:v>
                </c:pt>
                <c:pt idx="17">
                  <c:v>14473</c:v>
                </c:pt>
                <c:pt idx="18">
                  <c:v>12541</c:v>
                </c:pt>
                <c:pt idx="19">
                  <c:v>11875</c:v>
                </c:pt>
                <c:pt idx="20">
                  <c:v>13457</c:v>
                </c:pt>
                <c:pt idx="21">
                  <c:v>13601</c:v>
                </c:pt>
              </c:numCache>
            </c:numRef>
          </c:val>
          <c:smooth val="0"/>
          <c:extLst>
            <c:ext xmlns:c16="http://schemas.microsoft.com/office/drawing/2014/chart" uri="{C3380CC4-5D6E-409C-BE32-E72D297353CC}">
              <c16:uniqueId val="{0000001C-2378-48EC-88F5-6761C1B6A91D}"/>
            </c:ext>
          </c:extLst>
        </c:ser>
        <c:ser>
          <c:idx val="1"/>
          <c:order val="1"/>
          <c:tx>
            <c:strRef>
              <c:f>Sheet1!$C$1</c:f>
              <c:strCache>
                <c:ptCount val="1"/>
                <c:pt idx="0">
                  <c:v>Heroin</c:v>
                </c:pt>
              </c:strCache>
            </c:strRef>
          </c:tx>
          <c:spPr>
            <a:ln w="57150">
              <a:solidFill>
                <a:srgbClr val="FFFF00"/>
              </a:solidFill>
            </a:ln>
          </c:spPr>
          <c:marker>
            <c:symbol val="none"/>
          </c:marker>
          <c:cat>
            <c:strRef>
              <c:f>Sheet1!$A$2:$A$23</c:f>
              <c:strCache>
                <c:ptCount val="22"/>
                <c:pt idx="0">
                  <c:v>2000</c:v>
                </c:pt>
                <c:pt idx="1">
                  <c:v> '01</c:v>
                </c:pt>
                <c:pt idx="2">
                  <c:v> '02</c:v>
                </c:pt>
                <c:pt idx="3">
                  <c:v> '03</c:v>
                </c:pt>
                <c:pt idx="4">
                  <c:v> '04</c:v>
                </c:pt>
                <c:pt idx="5">
                  <c:v> '05</c:v>
                </c:pt>
                <c:pt idx="6">
                  <c:v> '06</c:v>
                </c:pt>
                <c:pt idx="7">
                  <c:v> '07</c:v>
                </c:pt>
                <c:pt idx="8">
                  <c:v> '08</c:v>
                </c:pt>
                <c:pt idx="9">
                  <c:v> '09</c:v>
                </c:pt>
                <c:pt idx="10">
                  <c:v>2010</c:v>
                </c:pt>
                <c:pt idx="11">
                  <c:v> '11</c:v>
                </c:pt>
                <c:pt idx="12">
                  <c:v> '12</c:v>
                </c:pt>
                <c:pt idx="13">
                  <c:v> '13</c:v>
                </c:pt>
                <c:pt idx="14">
                  <c:v> '14</c:v>
                </c:pt>
                <c:pt idx="15">
                  <c:v> '15</c:v>
                </c:pt>
                <c:pt idx="16">
                  <c:v>16</c:v>
                </c:pt>
                <c:pt idx="17">
                  <c:v>17</c:v>
                </c:pt>
                <c:pt idx="18">
                  <c:v>18</c:v>
                </c:pt>
                <c:pt idx="19">
                  <c:v>19</c:v>
                </c:pt>
                <c:pt idx="20">
                  <c:v>2020</c:v>
                </c:pt>
                <c:pt idx="21">
                  <c:v>2021</c:v>
                </c:pt>
              </c:strCache>
            </c:strRef>
          </c:cat>
          <c:val>
            <c:numRef>
              <c:f>Sheet1!$C$2:$C$23</c:f>
              <c:numCache>
                <c:formatCode>0</c:formatCode>
                <c:ptCount val="22"/>
                <c:pt idx="0">
                  <c:v>1834</c:v>
                </c:pt>
                <c:pt idx="1">
                  <c:v>1777</c:v>
                </c:pt>
                <c:pt idx="2">
                  <c:v>2088</c:v>
                </c:pt>
                <c:pt idx="3">
                  <c:v>2075</c:v>
                </c:pt>
                <c:pt idx="4">
                  <c:v>1876</c:v>
                </c:pt>
                <c:pt idx="5">
                  <c:v>2002</c:v>
                </c:pt>
                <c:pt idx="6">
                  <c:v>2082</c:v>
                </c:pt>
                <c:pt idx="7">
                  <c:v>2393</c:v>
                </c:pt>
                <c:pt idx="8">
                  <c:v>3031</c:v>
                </c:pt>
                <c:pt idx="9">
                  <c:v>3268</c:v>
                </c:pt>
                <c:pt idx="10">
                  <c:v>3028</c:v>
                </c:pt>
                <c:pt idx="11">
                  <c:v>4383</c:v>
                </c:pt>
                <c:pt idx="12">
                  <c:v>5904</c:v>
                </c:pt>
                <c:pt idx="13">
                  <c:v>8235</c:v>
                </c:pt>
                <c:pt idx="14">
                  <c:v>10555</c:v>
                </c:pt>
                <c:pt idx="15">
                  <c:v>12962</c:v>
                </c:pt>
                <c:pt idx="16">
                  <c:v>15433</c:v>
                </c:pt>
                <c:pt idx="17">
                  <c:v>15456</c:v>
                </c:pt>
                <c:pt idx="18">
                  <c:v>14981</c:v>
                </c:pt>
                <c:pt idx="19">
                  <c:v>13995</c:v>
                </c:pt>
                <c:pt idx="20">
                  <c:v>13148</c:v>
                </c:pt>
                <c:pt idx="21">
                  <c:v>9163</c:v>
                </c:pt>
              </c:numCache>
            </c:numRef>
          </c:val>
          <c:smooth val="0"/>
          <c:extLst>
            <c:ext xmlns:c16="http://schemas.microsoft.com/office/drawing/2014/chart" uri="{C3380CC4-5D6E-409C-BE32-E72D297353CC}">
              <c16:uniqueId val="{00000000-7163-4E5D-B00A-CA5067410D51}"/>
            </c:ext>
          </c:extLst>
        </c:ser>
        <c:ser>
          <c:idx val="2"/>
          <c:order val="2"/>
          <c:tx>
            <c:strRef>
              <c:f>Sheet1!$D$1</c:f>
              <c:strCache>
                <c:ptCount val="1"/>
                <c:pt idx="0">
                  <c:v>Synthetic</c:v>
                </c:pt>
              </c:strCache>
            </c:strRef>
          </c:tx>
          <c:spPr>
            <a:ln w="57150">
              <a:solidFill>
                <a:srgbClr val="FF9999"/>
              </a:solidFill>
            </a:ln>
          </c:spPr>
          <c:marker>
            <c:symbol val="none"/>
          </c:marker>
          <c:cat>
            <c:strRef>
              <c:f>Sheet1!$A$2:$A$23</c:f>
              <c:strCache>
                <c:ptCount val="22"/>
                <c:pt idx="0">
                  <c:v>2000</c:v>
                </c:pt>
                <c:pt idx="1">
                  <c:v> '01</c:v>
                </c:pt>
                <c:pt idx="2">
                  <c:v> '02</c:v>
                </c:pt>
                <c:pt idx="3">
                  <c:v> '03</c:v>
                </c:pt>
                <c:pt idx="4">
                  <c:v> '04</c:v>
                </c:pt>
                <c:pt idx="5">
                  <c:v> '05</c:v>
                </c:pt>
                <c:pt idx="6">
                  <c:v> '06</c:v>
                </c:pt>
                <c:pt idx="7">
                  <c:v> '07</c:v>
                </c:pt>
                <c:pt idx="8">
                  <c:v> '08</c:v>
                </c:pt>
                <c:pt idx="9">
                  <c:v> '09</c:v>
                </c:pt>
                <c:pt idx="10">
                  <c:v>2010</c:v>
                </c:pt>
                <c:pt idx="11">
                  <c:v> '11</c:v>
                </c:pt>
                <c:pt idx="12">
                  <c:v> '12</c:v>
                </c:pt>
                <c:pt idx="13">
                  <c:v> '13</c:v>
                </c:pt>
                <c:pt idx="14">
                  <c:v> '14</c:v>
                </c:pt>
                <c:pt idx="15">
                  <c:v> '15</c:v>
                </c:pt>
                <c:pt idx="16">
                  <c:v>16</c:v>
                </c:pt>
                <c:pt idx="17">
                  <c:v>17</c:v>
                </c:pt>
                <c:pt idx="18">
                  <c:v>18</c:v>
                </c:pt>
                <c:pt idx="19">
                  <c:v>19</c:v>
                </c:pt>
                <c:pt idx="20">
                  <c:v>2020</c:v>
                </c:pt>
                <c:pt idx="21">
                  <c:v>2021</c:v>
                </c:pt>
              </c:strCache>
            </c:strRef>
          </c:cat>
          <c:val>
            <c:numRef>
              <c:f>Sheet1!$D$2:$D$23</c:f>
              <c:numCache>
                <c:formatCode>General</c:formatCode>
                <c:ptCount val="22"/>
                <c:pt idx="0">
                  <c:v>782</c:v>
                </c:pt>
                <c:pt idx="1">
                  <c:v>956</c:v>
                </c:pt>
                <c:pt idx="2">
                  <c:v>1293</c:v>
                </c:pt>
                <c:pt idx="3">
                  <c:v>1399</c:v>
                </c:pt>
                <c:pt idx="4">
                  <c:v>1663</c:v>
                </c:pt>
                <c:pt idx="5">
                  <c:v>1741</c:v>
                </c:pt>
                <c:pt idx="6">
                  <c:v>2701</c:v>
                </c:pt>
                <c:pt idx="7">
                  <c:v>2209</c:v>
                </c:pt>
                <c:pt idx="8">
                  <c:v>2301</c:v>
                </c:pt>
                <c:pt idx="9">
                  <c:v>2940</c:v>
                </c:pt>
                <c:pt idx="10">
                  <c:v>3004</c:v>
                </c:pt>
                <c:pt idx="11">
                  <c:v>2662</c:v>
                </c:pt>
                <c:pt idx="12">
                  <c:v>2623</c:v>
                </c:pt>
                <c:pt idx="13">
                  <c:v>3102</c:v>
                </c:pt>
                <c:pt idx="14">
                  <c:v>5536</c:v>
                </c:pt>
                <c:pt idx="15">
                  <c:v>9568</c:v>
                </c:pt>
                <c:pt idx="16">
                  <c:v>19390</c:v>
                </c:pt>
                <c:pt idx="17">
                  <c:v>28402</c:v>
                </c:pt>
                <c:pt idx="18">
                  <c:v>31290</c:v>
                </c:pt>
                <c:pt idx="19">
                  <c:v>36303</c:v>
                </c:pt>
                <c:pt idx="20">
                  <c:v>56441</c:v>
                </c:pt>
                <c:pt idx="21">
                  <c:v>70476</c:v>
                </c:pt>
              </c:numCache>
            </c:numRef>
          </c:val>
          <c:smooth val="0"/>
          <c:extLst>
            <c:ext xmlns:c16="http://schemas.microsoft.com/office/drawing/2014/chart" uri="{C3380CC4-5D6E-409C-BE32-E72D297353CC}">
              <c16:uniqueId val="{00000001-7163-4E5D-B00A-CA5067410D51}"/>
            </c:ext>
          </c:extLst>
        </c:ser>
        <c:dLbls>
          <c:showLegendKey val="0"/>
          <c:showVal val="0"/>
          <c:showCatName val="0"/>
          <c:showSerName val="0"/>
          <c:showPercent val="0"/>
          <c:showBubbleSize val="0"/>
        </c:dLbls>
        <c:smooth val="0"/>
        <c:axId val="89337856"/>
        <c:axId val="89339392"/>
      </c:lineChart>
      <c:catAx>
        <c:axId val="89337856"/>
        <c:scaling>
          <c:orientation val="minMax"/>
        </c:scaling>
        <c:delete val="0"/>
        <c:axPos val="b"/>
        <c:numFmt formatCode="General" sourceLinked="1"/>
        <c:majorTickMark val="out"/>
        <c:minorTickMark val="none"/>
        <c:tickLblPos val="nextTo"/>
        <c:txPr>
          <a:bodyPr/>
          <a:lstStyle/>
          <a:p>
            <a:pPr>
              <a:defRPr sz="1100" b="1">
                <a:solidFill>
                  <a:schemeClr val="bg1"/>
                </a:solidFill>
              </a:defRPr>
            </a:pPr>
            <a:endParaRPr lang="en-US"/>
          </a:p>
        </c:txPr>
        <c:crossAx val="89339392"/>
        <c:crosses val="autoZero"/>
        <c:auto val="1"/>
        <c:lblAlgn val="ctr"/>
        <c:lblOffset val="100"/>
        <c:noMultiLvlLbl val="0"/>
      </c:catAx>
      <c:valAx>
        <c:axId val="89339392"/>
        <c:scaling>
          <c:orientation val="minMax"/>
          <c:max val="75000"/>
          <c:min val="0"/>
        </c:scaling>
        <c:delete val="0"/>
        <c:axPos val="l"/>
        <c:majorGridlines/>
        <c:numFmt formatCode="General" sourceLinked="1"/>
        <c:majorTickMark val="out"/>
        <c:minorTickMark val="none"/>
        <c:tickLblPos val="nextTo"/>
        <c:txPr>
          <a:bodyPr/>
          <a:lstStyle/>
          <a:p>
            <a:pPr>
              <a:defRPr sz="1600" b="1">
                <a:solidFill>
                  <a:schemeClr val="bg1"/>
                </a:solidFill>
              </a:defRPr>
            </a:pPr>
            <a:endParaRPr lang="en-US"/>
          </a:p>
        </c:txPr>
        <c:crossAx val="89337856"/>
        <c:crosses val="autoZero"/>
        <c:crossBetween val="between"/>
        <c:majorUnit val="10000"/>
      </c:valAx>
      <c:spPr>
        <a:noFill/>
        <a:ln w="25363">
          <a:noFill/>
        </a:ln>
      </c:spPr>
    </c:plotArea>
    <c:legend>
      <c:legendPos val="r"/>
      <c:layout>
        <c:manualLayout>
          <c:xMode val="edge"/>
          <c:yMode val="edge"/>
          <c:x val="0.16647590361445783"/>
          <c:y val="9.4547546941247743E-2"/>
          <c:w val="0.29674746229010529"/>
          <c:h val="0.1992992125984252"/>
        </c:manualLayout>
      </c:layout>
      <c:overlay val="0"/>
      <c:txPr>
        <a:bodyPr/>
        <a:lstStyle/>
        <a:p>
          <a:pPr>
            <a:defRPr sz="1800" b="1">
              <a:solidFill>
                <a:schemeClr val="bg1"/>
              </a:solidFill>
            </a:defRPr>
          </a:pPr>
          <a:endParaRPr lang="en-US"/>
        </a:p>
      </c:txPr>
    </c:legend>
    <c:plotVisOnly val="1"/>
    <c:dispBlanksAs val="gap"/>
    <c:showDLblsOverMax val="0"/>
  </c:chart>
  <c:spPr>
    <a:noFill/>
    <a:ln>
      <a:solidFill>
        <a:schemeClr val="bg1"/>
      </a:solidFill>
    </a:ln>
    <a:effectLst/>
  </c:spPr>
  <c:txPr>
    <a:bodyPr/>
    <a:lstStyle/>
    <a:p>
      <a:pPr>
        <a:defRPr b="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540318755336309E-2"/>
          <c:y val="4.7375328083989504E-2"/>
          <c:w val="0.92297564272839405"/>
          <c:h val="0.86740771765231472"/>
        </c:manualLayout>
      </c:layout>
      <c:barChart>
        <c:barDir val="col"/>
        <c:grouping val="clustered"/>
        <c:varyColors val="0"/>
        <c:ser>
          <c:idx val="0"/>
          <c:order val="0"/>
          <c:tx>
            <c:strRef>
              <c:f>Sheet1!$B$1</c:f>
              <c:strCache>
                <c:ptCount val="1"/>
                <c:pt idx="0">
                  <c:v>all opioids</c:v>
                </c:pt>
              </c:strCache>
            </c:strRef>
          </c:tx>
          <c:spPr>
            <a:solidFill>
              <a:srgbClr val="FFFFCC"/>
            </a:solidFill>
            <a:ln w="12700">
              <a:noFill/>
            </a:ln>
          </c:spPr>
          <c:invertIfNegative val="0"/>
          <c:dPt>
            <c:idx val="0"/>
            <c:invertIfNegative val="0"/>
            <c:bubble3D val="0"/>
            <c:extLst>
              <c:ext xmlns:c16="http://schemas.microsoft.com/office/drawing/2014/chart" uri="{C3380CC4-5D6E-409C-BE32-E72D297353CC}">
                <c16:uniqueId val="{00000001-2378-48EC-88F5-6761C1B6A91D}"/>
              </c:ext>
            </c:extLst>
          </c:dPt>
          <c:dPt>
            <c:idx val="1"/>
            <c:invertIfNegative val="0"/>
            <c:bubble3D val="0"/>
            <c:extLst>
              <c:ext xmlns:c16="http://schemas.microsoft.com/office/drawing/2014/chart" uri="{C3380CC4-5D6E-409C-BE32-E72D297353CC}">
                <c16:uniqueId val="{00000002-2378-48EC-88F5-6761C1B6A91D}"/>
              </c:ext>
            </c:extLst>
          </c:dPt>
          <c:dPt>
            <c:idx val="2"/>
            <c:invertIfNegative val="0"/>
            <c:bubble3D val="0"/>
            <c:extLst>
              <c:ext xmlns:c16="http://schemas.microsoft.com/office/drawing/2014/chart" uri="{C3380CC4-5D6E-409C-BE32-E72D297353CC}">
                <c16:uniqueId val="{00000003-2378-48EC-88F5-6761C1B6A91D}"/>
              </c:ext>
            </c:extLst>
          </c:dPt>
          <c:dPt>
            <c:idx val="3"/>
            <c:invertIfNegative val="0"/>
            <c:bubble3D val="0"/>
            <c:extLst>
              <c:ext xmlns:c16="http://schemas.microsoft.com/office/drawing/2014/chart" uri="{C3380CC4-5D6E-409C-BE32-E72D297353CC}">
                <c16:uniqueId val="{00000004-2378-48EC-88F5-6761C1B6A91D}"/>
              </c:ext>
            </c:extLst>
          </c:dPt>
          <c:dPt>
            <c:idx val="4"/>
            <c:invertIfNegative val="0"/>
            <c:bubble3D val="0"/>
            <c:extLst>
              <c:ext xmlns:c16="http://schemas.microsoft.com/office/drawing/2014/chart" uri="{C3380CC4-5D6E-409C-BE32-E72D297353CC}">
                <c16:uniqueId val="{00000005-2378-48EC-88F5-6761C1B6A91D}"/>
              </c:ext>
            </c:extLst>
          </c:dPt>
          <c:dPt>
            <c:idx val="5"/>
            <c:invertIfNegative val="0"/>
            <c:bubble3D val="0"/>
            <c:extLst>
              <c:ext xmlns:c16="http://schemas.microsoft.com/office/drawing/2014/chart" uri="{C3380CC4-5D6E-409C-BE32-E72D297353CC}">
                <c16:uniqueId val="{00000006-2378-48EC-88F5-6761C1B6A91D}"/>
              </c:ext>
            </c:extLst>
          </c:dPt>
          <c:dPt>
            <c:idx val="6"/>
            <c:invertIfNegative val="0"/>
            <c:bubble3D val="0"/>
            <c:extLst>
              <c:ext xmlns:c16="http://schemas.microsoft.com/office/drawing/2014/chart" uri="{C3380CC4-5D6E-409C-BE32-E72D297353CC}">
                <c16:uniqueId val="{00000007-2378-48EC-88F5-6761C1B6A91D}"/>
              </c:ext>
            </c:extLst>
          </c:dPt>
          <c:dPt>
            <c:idx val="7"/>
            <c:invertIfNegative val="0"/>
            <c:bubble3D val="0"/>
            <c:extLst>
              <c:ext xmlns:c16="http://schemas.microsoft.com/office/drawing/2014/chart" uri="{C3380CC4-5D6E-409C-BE32-E72D297353CC}">
                <c16:uniqueId val="{00000008-2378-48EC-88F5-6761C1B6A91D}"/>
              </c:ext>
            </c:extLst>
          </c:dPt>
          <c:dPt>
            <c:idx val="8"/>
            <c:invertIfNegative val="0"/>
            <c:bubble3D val="0"/>
            <c:extLst>
              <c:ext xmlns:c16="http://schemas.microsoft.com/office/drawing/2014/chart" uri="{C3380CC4-5D6E-409C-BE32-E72D297353CC}">
                <c16:uniqueId val="{00000009-2378-48EC-88F5-6761C1B6A91D}"/>
              </c:ext>
            </c:extLst>
          </c:dPt>
          <c:dPt>
            <c:idx val="9"/>
            <c:invertIfNegative val="0"/>
            <c:bubble3D val="0"/>
            <c:extLst>
              <c:ext xmlns:c16="http://schemas.microsoft.com/office/drawing/2014/chart" uri="{C3380CC4-5D6E-409C-BE32-E72D297353CC}">
                <c16:uniqueId val="{0000000A-2378-48EC-88F5-6761C1B6A91D}"/>
              </c:ext>
            </c:extLst>
          </c:dPt>
          <c:dPt>
            <c:idx val="10"/>
            <c:invertIfNegative val="0"/>
            <c:bubble3D val="0"/>
            <c:extLst>
              <c:ext xmlns:c16="http://schemas.microsoft.com/office/drawing/2014/chart" uri="{C3380CC4-5D6E-409C-BE32-E72D297353CC}">
                <c16:uniqueId val="{0000000B-2378-48EC-88F5-6761C1B6A91D}"/>
              </c:ext>
            </c:extLst>
          </c:dPt>
          <c:dPt>
            <c:idx val="37"/>
            <c:invertIfNegative val="0"/>
            <c:bubble3D val="0"/>
            <c:extLst>
              <c:ext xmlns:c16="http://schemas.microsoft.com/office/drawing/2014/chart" uri="{C3380CC4-5D6E-409C-BE32-E72D297353CC}">
                <c16:uniqueId val="{0000000C-2378-48EC-88F5-6761C1B6A91D}"/>
              </c:ext>
            </c:extLst>
          </c:dPt>
          <c:dPt>
            <c:idx val="38"/>
            <c:invertIfNegative val="0"/>
            <c:bubble3D val="0"/>
            <c:extLst>
              <c:ext xmlns:c16="http://schemas.microsoft.com/office/drawing/2014/chart" uri="{C3380CC4-5D6E-409C-BE32-E72D297353CC}">
                <c16:uniqueId val="{0000000D-2378-48EC-88F5-6761C1B6A91D}"/>
              </c:ext>
            </c:extLst>
          </c:dPt>
          <c:dLbls>
            <c:dLbl>
              <c:idx val="16"/>
              <c:layout>
                <c:manualLayout>
                  <c:x val="-2.078046666185183E-3"/>
                  <c:y val="-1.097987751531104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F48C-42D5-96B6-3A3FAFDCA0A4}"/>
                </c:ext>
              </c:extLst>
            </c:dLbl>
            <c:dLbl>
              <c:idx val="38"/>
              <c:tx>
                <c:rich>
                  <a:bodyPr/>
                  <a:lstStyle/>
                  <a:p>
                    <a:fld id="{605875E3-692B-44D5-8116-2A638E0914B2}" type="VALUE">
                      <a:rPr lang="en-US" sz="1200" b="1" smtClean="0">
                        <a:solidFill>
                          <a:srgbClr val="FFC000"/>
                        </a:solidFill>
                      </a:rPr>
                      <a:pPr/>
                      <a:t>[VALUE]</a:t>
                    </a:fld>
                    <a:r>
                      <a:rPr lang="en-US" sz="1200" b="1" dirty="0">
                        <a:solidFill>
                          <a:srgbClr val="FFC000"/>
                        </a:solidFill>
                      </a:rPr>
                      <a:t>.3</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2378-48EC-88F5-6761C1B6A91D}"/>
                </c:ext>
              </c:extLst>
            </c:dLbl>
            <c:spPr>
              <a:noFill/>
              <a:ln w="25320">
                <a:noFill/>
              </a:ln>
            </c:spPr>
            <c:txPr>
              <a:bodyPr rot="0" vert="horz"/>
              <a:lstStyle/>
              <a:p>
                <a:pPr>
                  <a:defRPr sz="1200" b="1">
                    <a:solidFill>
                      <a:srgbClr val="FFFFCC"/>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Sheet1!$A$2:$A$24</c:f>
              <c:strCache>
                <c:ptCount val="23"/>
                <c:pt idx="0">
                  <c:v>1999</c:v>
                </c:pt>
                <c:pt idx="1">
                  <c:v>2000</c:v>
                </c:pt>
                <c:pt idx="2">
                  <c:v> '01</c:v>
                </c:pt>
                <c:pt idx="3">
                  <c:v> '02</c:v>
                </c:pt>
                <c:pt idx="4">
                  <c:v> '03</c:v>
                </c:pt>
                <c:pt idx="5">
                  <c:v> '04</c:v>
                </c:pt>
                <c:pt idx="6">
                  <c:v> '05</c:v>
                </c:pt>
                <c:pt idx="7">
                  <c:v> '06</c:v>
                </c:pt>
                <c:pt idx="8">
                  <c:v> '07</c:v>
                </c:pt>
                <c:pt idx="9">
                  <c:v> '08</c:v>
                </c:pt>
                <c:pt idx="10">
                  <c:v> '09</c:v>
                </c:pt>
                <c:pt idx="11">
                  <c:v>2010</c:v>
                </c:pt>
                <c:pt idx="12">
                  <c:v> '11</c:v>
                </c:pt>
                <c:pt idx="13">
                  <c:v> '12</c:v>
                </c:pt>
                <c:pt idx="14">
                  <c:v> '13</c:v>
                </c:pt>
                <c:pt idx="15">
                  <c:v> '14</c:v>
                </c:pt>
                <c:pt idx="16">
                  <c:v> '15</c:v>
                </c:pt>
                <c:pt idx="17">
                  <c:v> '16</c:v>
                </c:pt>
                <c:pt idx="18">
                  <c:v> '17</c:v>
                </c:pt>
                <c:pt idx="19">
                  <c:v> '18</c:v>
                </c:pt>
                <c:pt idx="20">
                  <c:v> '19</c:v>
                </c:pt>
                <c:pt idx="21">
                  <c:v>2020</c:v>
                </c:pt>
                <c:pt idx="22">
                  <c:v>2021</c:v>
                </c:pt>
              </c:strCache>
            </c:strRef>
          </c:cat>
          <c:val>
            <c:numRef>
              <c:f>Sheet1!$B$2:$B$24</c:f>
              <c:numCache>
                <c:formatCode>0</c:formatCode>
                <c:ptCount val="23"/>
                <c:pt idx="0">
                  <c:v>30</c:v>
                </c:pt>
                <c:pt idx="1">
                  <c:v>29</c:v>
                </c:pt>
                <c:pt idx="2">
                  <c:v>38</c:v>
                </c:pt>
                <c:pt idx="3">
                  <c:v>46</c:v>
                </c:pt>
                <c:pt idx="4">
                  <c:v>43</c:v>
                </c:pt>
                <c:pt idx="5">
                  <c:v>51</c:v>
                </c:pt>
                <c:pt idx="6">
                  <c:v>66</c:v>
                </c:pt>
                <c:pt idx="7">
                  <c:v>55</c:v>
                </c:pt>
                <c:pt idx="8">
                  <c:v>74</c:v>
                </c:pt>
                <c:pt idx="9">
                  <c:v>53</c:v>
                </c:pt>
                <c:pt idx="10">
                  <c:v>56</c:v>
                </c:pt>
                <c:pt idx="11">
                  <c:v>73</c:v>
                </c:pt>
                <c:pt idx="12">
                  <c:v>75</c:v>
                </c:pt>
                <c:pt idx="13">
                  <c:v>58</c:v>
                </c:pt>
                <c:pt idx="14">
                  <c:v>63</c:v>
                </c:pt>
                <c:pt idx="15">
                  <c:v>59</c:v>
                </c:pt>
                <c:pt idx="16">
                  <c:v>60</c:v>
                </c:pt>
                <c:pt idx="17">
                  <c:v>76</c:v>
                </c:pt>
                <c:pt idx="18">
                  <c:v>52</c:v>
                </c:pt>
                <c:pt idx="19">
                  <c:v>55</c:v>
                </c:pt>
                <c:pt idx="20">
                  <c:v>54</c:v>
                </c:pt>
                <c:pt idx="21">
                  <c:v>69</c:v>
                </c:pt>
                <c:pt idx="22">
                  <c:v>74</c:v>
                </c:pt>
              </c:numCache>
            </c:numRef>
          </c:val>
          <c:extLst>
            <c:ext xmlns:c16="http://schemas.microsoft.com/office/drawing/2014/chart" uri="{C3380CC4-5D6E-409C-BE32-E72D297353CC}">
              <c16:uniqueId val="{0000001C-2378-48EC-88F5-6761C1B6A91D}"/>
            </c:ext>
          </c:extLst>
        </c:ser>
        <c:dLbls>
          <c:showLegendKey val="0"/>
          <c:showVal val="0"/>
          <c:showCatName val="0"/>
          <c:showSerName val="0"/>
          <c:showPercent val="0"/>
          <c:showBubbleSize val="0"/>
        </c:dLbls>
        <c:gapWidth val="150"/>
        <c:axId val="132609920"/>
        <c:axId val="132611456"/>
      </c:barChart>
      <c:lineChart>
        <c:grouping val="standard"/>
        <c:varyColors val="0"/>
        <c:ser>
          <c:idx val="1"/>
          <c:order val="1"/>
          <c:tx>
            <c:strRef>
              <c:f>Sheet1!$C$1</c:f>
              <c:strCache>
                <c:ptCount val="1"/>
                <c:pt idx="0">
                  <c:v>predicted</c:v>
                </c:pt>
              </c:strCache>
            </c:strRef>
          </c:tx>
          <c:spPr>
            <a:ln w="25400">
              <a:solidFill>
                <a:srgbClr val="FFFFCC"/>
              </a:solidFill>
              <a:prstDash val="sysDash"/>
            </a:ln>
          </c:spPr>
          <c:marker>
            <c:symbol val="none"/>
          </c:marker>
          <c:cat>
            <c:strRef>
              <c:f>Sheet1!$A$2:$A$24</c:f>
              <c:strCache>
                <c:ptCount val="23"/>
                <c:pt idx="0">
                  <c:v>1999</c:v>
                </c:pt>
                <c:pt idx="1">
                  <c:v>2000</c:v>
                </c:pt>
                <c:pt idx="2">
                  <c:v> '01</c:v>
                </c:pt>
                <c:pt idx="3">
                  <c:v> '02</c:v>
                </c:pt>
                <c:pt idx="4">
                  <c:v> '03</c:v>
                </c:pt>
                <c:pt idx="5">
                  <c:v> '04</c:v>
                </c:pt>
                <c:pt idx="6">
                  <c:v> '05</c:v>
                </c:pt>
                <c:pt idx="7">
                  <c:v> '06</c:v>
                </c:pt>
                <c:pt idx="8">
                  <c:v> '07</c:v>
                </c:pt>
                <c:pt idx="9">
                  <c:v> '08</c:v>
                </c:pt>
                <c:pt idx="10">
                  <c:v> '09</c:v>
                </c:pt>
                <c:pt idx="11">
                  <c:v>2010</c:v>
                </c:pt>
                <c:pt idx="12">
                  <c:v> '11</c:v>
                </c:pt>
                <c:pt idx="13">
                  <c:v> '12</c:v>
                </c:pt>
                <c:pt idx="14">
                  <c:v> '13</c:v>
                </c:pt>
                <c:pt idx="15">
                  <c:v> '14</c:v>
                </c:pt>
                <c:pt idx="16">
                  <c:v> '15</c:v>
                </c:pt>
                <c:pt idx="17">
                  <c:v> '16</c:v>
                </c:pt>
                <c:pt idx="18">
                  <c:v> '17</c:v>
                </c:pt>
                <c:pt idx="19">
                  <c:v> '18</c:v>
                </c:pt>
                <c:pt idx="20">
                  <c:v> '19</c:v>
                </c:pt>
                <c:pt idx="21">
                  <c:v>2020</c:v>
                </c:pt>
                <c:pt idx="22">
                  <c:v>2021</c:v>
                </c:pt>
              </c:strCache>
            </c:strRef>
          </c:cat>
          <c:val>
            <c:numRef>
              <c:f>Sheet1!$C$2:$C$24</c:f>
              <c:numCache>
                <c:formatCode>General</c:formatCode>
                <c:ptCount val="23"/>
                <c:pt idx="0">
                  <c:v>31</c:v>
                </c:pt>
                <c:pt idx="1">
                  <c:v>36</c:v>
                </c:pt>
                <c:pt idx="2">
                  <c:v>40</c:v>
                </c:pt>
                <c:pt idx="3">
                  <c:v>44</c:v>
                </c:pt>
                <c:pt idx="4">
                  <c:v>47</c:v>
                </c:pt>
                <c:pt idx="5">
                  <c:v>50</c:v>
                </c:pt>
                <c:pt idx="6">
                  <c:v>53</c:v>
                </c:pt>
                <c:pt idx="7">
                  <c:v>56</c:v>
                </c:pt>
                <c:pt idx="8">
                  <c:v>58</c:v>
                </c:pt>
                <c:pt idx="9">
                  <c:v>60</c:v>
                </c:pt>
                <c:pt idx="10">
                  <c:v>62</c:v>
                </c:pt>
                <c:pt idx="11">
                  <c:v>63</c:v>
                </c:pt>
                <c:pt idx="12">
                  <c:v>65</c:v>
                </c:pt>
                <c:pt idx="13">
                  <c:v>65</c:v>
                </c:pt>
                <c:pt idx="14">
                  <c:v>66</c:v>
                </c:pt>
                <c:pt idx="15">
                  <c:v>66</c:v>
                </c:pt>
                <c:pt idx="16">
                  <c:v>66</c:v>
                </c:pt>
                <c:pt idx="17">
                  <c:v>66</c:v>
                </c:pt>
                <c:pt idx="18">
                  <c:v>65</c:v>
                </c:pt>
                <c:pt idx="19">
                  <c:v>64</c:v>
                </c:pt>
                <c:pt idx="20">
                  <c:v>63</c:v>
                </c:pt>
                <c:pt idx="21">
                  <c:v>61</c:v>
                </c:pt>
                <c:pt idx="22">
                  <c:v>59</c:v>
                </c:pt>
              </c:numCache>
            </c:numRef>
          </c:val>
          <c:smooth val="0"/>
          <c:extLst>
            <c:ext xmlns:c16="http://schemas.microsoft.com/office/drawing/2014/chart" uri="{C3380CC4-5D6E-409C-BE32-E72D297353CC}">
              <c16:uniqueId val="{00000000-7163-4E5D-B00A-CA5067410D51}"/>
            </c:ext>
          </c:extLst>
        </c:ser>
        <c:dLbls>
          <c:showLegendKey val="0"/>
          <c:showVal val="0"/>
          <c:showCatName val="0"/>
          <c:showSerName val="0"/>
          <c:showPercent val="0"/>
          <c:showBubbleSize val="0"/>
        </c:dLbls>
        <c:marker val="1"/>
        <c:smooth val="0"/>
        <c:axId val="132609920"/>
        <c:axId val="132611456"/>
      </c:lineChart>
      <c:catAx>
        <c:axId val="132609920"/>
        <c:scaling>
          <c:orientation val="minMax"/>
        </c:scaling>
        <c:delete val="0"/>
        <c:axPos val="b"/>
        <c:numFmt formatCode="General" sourceLinked="1"/>
        <c:majorTickMark val="out"/>
        <c:minorTickMark val="none"/>
        <c:tickLblPos val="nextTo"/>
        <c:txPr>
          <a:bodyPr/>
          <a:lstStyle/>
          <a:p>
            <a:pPr>
              <a:defRPr sz="1050" b="1">
                <a:solidFill>
                  <a:schemeClr val="bg1"/>
                </a:solidFill>
              </a:defRPr>
            </a:pPr>
            <a:endParaRPr lang="en-US"/>
          </a:p>
        </c:txPr>
        <c:crossAx val="132611456"/>
        <c:crosses val="autoZero"/>
        <c:auto val="1"/>
        <c:lblAlgn val="ctr"/>
        <c:lblOffset val="100"/>
        <c:noMultiLvlLbl val="0"/>
      </c:catAx>
      <c:valAx>
        <c:axId val="132611456"/>
        <c:scaling>
          <c:orientation val="minMax"/>
          <c:max val="100"/>
          <c:min val="0"/>
        </c:scaling>
        <c:delete val="0"/>
        <c:axPos val="l"/>
        <c:majorGridlines/>
        <c:numFmt formatCode="0" sourceLinked="1"/>
        <c:majorTickMark val="out"/>
        <c:minorTickMark val="none"/>
        <c:tickLblPos val="nextTo"/>
        <c:txPr>
          <a:bodyPr/>
          <a:lstStyle/>
          <a:p>
            <a:pPr>
              <a:defRPr sz="1600" b="1">
                <a:solidFill>
                  <a:schemeClr val="bg1"/>
                </a:solidFill>
              </a:defRPr>
            </a:pPr>
            <a:endParaRPr lang="en-US"/>
          </a:p>
        </c:txPr>
        <c:crossAx val="132609920"/>
        <c:crosses val="autoZero"/>
        <c:crossBetween val="between"/>
        <c:majorUnit val="20"/>
      </c:valAx>
      <c:spPr>
        <a:noFill/>
        <a:ln w="25363">
          <a:noFill/>
        </a:ln>
      </c:spPr>
    </c:plotArea>
    <c:legend>
      <c:legendPos val="r"/>
      <c:layout>
        <c:manualLayout>
          <c:xMode val="edge"/>
          <c:yMode val="edge"/>
          <c:x val="0.11056285487249876"/>
          <c:y val="4.8997000374953137E-2"/>
          <c:w val="0.17119318066893013"/>
          <c:h val="0.12537682789651294"/>
        </c:manualLayout>
      </c:layout>
      <c:overlay val="0"/>
      <c:txPr>
        <a:bodyPr/>
        <a:lstStyle/>
        <a:p>
          <a:pPr>
            <a:defRPr sz="1600" b="1">
              <a:solidFill>
                <a:schemeClr val="bg1"/>
              </a:solidFill>
            </a:defRPr>
          </a:pPr>
          <a:endParaRPr lang="en-US"/>
        </a:p>
      </c:txPr>
    </c:legend>
    <c:plotVisOnly val="1"/>
    <c:dispBlanksAs val="gap"/>
    <c:showDLblsOverMax val="0"/>
  </c:chart>
  <c:spPr>
    <a:noFill/>
    <a:ln>
      <a:solidFill>
        <a:schemeClr val="bg1"/>
      </a:solidFill>
    </a:ln>
    <a:effectLst/>
  </c:spPr>
  <c:txPr>
    <a:bodyPr/>
    <a:lstStyle/>
    <a:p>
      <a:pPr>
        <a:defRPr b="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540318755336309E-2"/>
          <c:y val="4.7375328083989504E-2"/>
          <c:w val="0.92297564272839405"/>
          <c:h val="0.86740771765231472"/>
        </c:manualLayout>
      </c:layout>
      <c:barChart>
        <c:barDir val="col"/>
        <c:grouping val="clustered"/>
        <c:varyColors val="0"/>
        <c:ser>
          <c:idx val="0"/>
          <c:order val="0"/>
          <c:tx>
            <c:strRef>
              <c:f>Sheet1!$B$1</c:f>
              <c:strCache>
                <c:ptCount val="1"/>
                <c:pt idx="0">
                  <c:v>all opioids</c:v>
                </c:pt>
              </c:strCache>
            </c:strRef>
          </c:tx>
          <c:spPr>
            <a:solidFill>
              <a:srgbClr val="FFFFCC"/>
            </a:solidFill>
            <a:ln w="12700">
              <a:noFill/>
            </a:ln>
          </c:spPr>
          <c:invertIfNegative val="0"/>
          <c:dPt>
            <c:idx val="0"/>
            <c:invertIfNegative val="0"/>
            <c:bubble3D val="0"/>
            <c:extLst>
              <c:ext xmlns:c16="http://schemas.microsoft.com/office/drawing/2014/chart" uri="{C3380CC4-5D6E-409C-BE32-E72D297353CC}">
                <c16:uniqueId val="{00000001-2378-48EC-88F5-6761C1B6A91D}"/>
              </c:ext>
            </c:extLst>
          </c:dPt>
          <c:dPt>
            <c:idx val="1"/>
            <c:invertIfNegative val="0"/>
            <c:bubble3D val="0"/>
            <c:extLst>
              <c:ext xmlns:c16="http://schemas.microsoft.com/office/drawing/2014/chart" uri="{C3380CC4-5D6E-409C-BE32-E72D297353CC}">
                <c16:uniqueId val="{00000002-2378-48EC-88F5-6761C1B6A91D}"/>
              </c:ext>
            </c:extLst>
          </c:dPt>
          <c:dPt>
            <c:idx val="2"/>
            <c:invertIfNegative val="0"/>
            <c:bubble3D val="0"/>
            <c:extLst>
              <c:ext xmlns:c16="http://schemas.microsoft.com/office/drawing/2014/chart" uri="{C3380CC4-5D6E-409C-BE32-E72D297353CC}">
                <c16:uniqueId val="{00000003-2378-48EC-88F5-6761C1B6A91D}"/>
              </c:ext>
            </c:extLst>
          </c:dPt>
          <c:dPt>
            <c:idx val="3"/>
            <c:invertIfNegative val="0"/>
            <c:bubble3D val="0"/>
            <c:extLst>
              <c:ext xmlns:c16="http://schemas.microsoft.com/office/drawing/2014/chart" uri="{C3380CC4-5D6E-409C-BE32-E72D297353CC}">
                <c16:uniqueId val="{00000004-2378-48EC-88F5-6761C1B6A91D}"/>
              </c:ext>
            </c:extLst>
          </c:dPt>
          <c:dPt>
            <c:idx val="4"/>
            <c:invertIfNegative val="0"/>
            <c:bubble3D val="0"/>
            <c:extLst>
              <c:ext xmlns:c16="http://schemas.microsoft.com/office/drawing/2014/chart" uri="{C3380CC4-5D6E-409C-BE32-E72D297353CC}">
                <c16:uniqueId val="{00000005-2378-48EC-88F5-6761C1B6A91D}"/>
              </c:ext>
            </c:extLst>
          </c:dPt>
          <c:dPt>
            <c:idx val="5"/>
            <c:invertIfNegative val="0"/>
            <c:bubble3D val="0"/>
            <c:extLst>
              <c:ext xmlns:c16="http://schemas.microsoft.com/office/drawing/2014/chart" uri="{C3380CC4-5D6E-409C-BE32-E72D297353CC}">
                <c16:uniqueId val="{00000006-2378-48EC-88F5-6761C1B6A91D}"/>
              </c:ext>
            </c:extLst>
          </c:dPt>
          <c:dPt>
            <c:idx val="6"/>
            <c:invertIfNegative val="0"/>
            <c:bubble3D val="0"/>
            <c:extLst>
              <c:ext xmlns:c16="http://schemas.microsoft.com/office/drawing/2014/chart" uri="{C3380CC4-5D6E-409C-BE32-E72D297353CC}">
                <c16:uniqueId val="{00000007-2378-48EC-88F5-6761C1B6A91D}"/>
              </c:ext>
            </c:extLst>
          </c:dPt>
          <c:dPt>
            <c:idx val="7"/>
            <c:invertIfNegative val="0"/>
            <c:bubble3D val="0"/>
            <c:extLst>
              <c:ext xmlns:c16="http://schemas.microsoft.com/office/drawing/2014/chart" uri="{C3380CC4-5D6E-409C-BE32-E72D297353CC}">
                <c16:uniqueId val="{00000008-2378-48EC-88F5-6761C1B6A91D}"/>
              </c:ext>
            </c:extLst>
          </c:dPt>
          <c:dPt>
            <c:idx val="8"/>
            <c:invertIfNegative val="0"/>
            <c:bubble3D val="0"/>
            <c:extLst>
              <c:ext xmlns:c16="http://schemas.microsoft.com/office/drawing/2014/chart" uri="{C3380CC4-5D6E-409C-BE32-E72D297353CC}">
                <c16:uniqueId val="{00000009-2378-48EC-88F5-6761C1B6A91D}"/>
              </c:ext>
            </c:extLst>
          </c:dPt>
          <c:dPt>
            <c:idx val="9"/>
            <c:invertIfNegative val="0"/>
            <c:bubble3D val="0"/>
            <c:extLst>
              <c:ext xmlns:c16="http://schemas.microsoft.com/office/drawing/2014/chart" uri="{C3380CC4-5D6E-409C-BE32-E72D297353CC}">
                <c16:uniqueId val="{0000000A-2378-48EC-88F5-6761C1B6A91D}"/>
              </c:ext>
            </c:extLst>
          </c:dPt>
          <c:dPt>
            <c:idx val="10"/>
            <c:invertIfNegative val="0"/>
            <c:bubble3D val="0"/>
            <c:extLst>
              <c:ext xmlns:c16="http://schemas.microsoft.com/office/drawing/2014/chart" uri="{C3380CC4-5D6E-409C-BE32-E72D297353CC}">
                <c16:uniqueId val="{0000000B-2378-48EC-88F5-6761C1B6A91D}"/>
              </c:ext>
            </c:extLst>
          </c:dPt>
          <c:dPt>
            <c:idx val="37"/>
            <c:invertIfNegative val="0"/>
            <c:bubble3D val="0"/>
            <c:extLst>
              <c:ext xmlns:c16="http://schemas.microsoft.com/office/drawing/2014/chart" uri="{C3380CC4-5D6E-409C-BE32-E72D297353CC}">
                <c16:uniqueId val="{0000000C-2378-48EC-88F5-6761C1B6A91D}"/>
              </c:ext>
            </c:extLst>
          </c:dPt>
          <c:dPt>
            <c:idx val="38"/>
            <c:invertIfNegative val="0"/>
            <c:bubble3D val="0"/>
            <c:extLst>
              <c:ext xmlns:c16="http://schemas.microsoft.com/office/drawing/2014/chart" uri="{C3380CC4-5D6E-409C-BE32-E72D297353CC}">
                <c16:uniqueId val="{0000000D-2378-48EC-88F5-6761C1B6A91D}"/>
              </c:ext>
            </c:extLst>
          </c:dPt>
          <c:dLbls>
            <c:dLbl>
              <c:idx val="16"/>
              <c:layout>
                <c:manualLayout>
                  <c:x val="-2.078046666185183E-3"/>
                  <c:y val="-1.097987751531104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F48C-42D5-96B6-3A3FAFDCA0A4}"/>
                </c:ext>
              </c:extLst>
            </c:dLbl>
            <c:dLbl>
              <c:idx val="38"/>
              <c:tx>
                <c:rich>
                  <a:bodyPr/>
                  <a:lstStyle/>
                  <a:p>
                    <a:fld id="{605875E3-692B-44D5-8116-2A638E0914B2}" type="VALUE">
                      <a:rPr lang="en-US" sz="1200" b="1" smtClean="0">
                        <a:solidFill>
                          <a:srgbClr val="FFC000"/>
                        </a:solidFill>
                      </a:rPr>
                      <a:pPr/>
                      <a:t>[VALUE]</a:t>
                    </a:fld>
                    <a:r>
                      <a:rPr lang="en-US" sz="1200" b="1" dirty="0">
                        <a:solidFill>
                          <a:srgbClr val="FFC000"/>
                        </a:solidFill>
                      </a:rPr>
                      <a:t>.3</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2378-48EC-88F5-6761C1B6A91D}"/>
                </c:ext>
              </c:extLst>
            </c:dLbl>
            <c:spPr>
              <a:noFill/>
              <a:ln w="25320">
                <a:noFill/>
              </a:ln>
            </c:spPr>
            <c:txPr>
              <a:bodyPr rot="0" vert="horz"/>
              <a:lstStyle/>
              <a:p>
                <a:pPr>
                  <a:defRPr sz="1200" b="1">
                    <a:solidFill>
                      <a:srgbClr val="FFFFCC"/>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Sheet1!$A$2:$A$24</c:f>
              <c:strCache>
                <c:ptCount val="23"/>
                <c:pt idx="0">
                  <c:v>1999</c:v>
                </c:pt>
                <c:pt idx="1">
                  <c:v>2000</c:v>
                </c:pt>
                <c:pt idx="2">
                  <c:v> '01</c:v>
                </c:pt>
                <c:pt idx="3">
                  <c:v> '02</c:v>
                </c:pt>
                <c:pt idx="4">
                  <c:v> '03</c:v>
                </c:pt>
                <c:pt idx="5">
                  <c:v> '04</c:v>
                </c:pt>
                <c:pt idx="6">
                  <c:v> '05</c:v>
                </c:pt>
                <c:pt idx="7">
                  <c:v> '06</c:v>
                </c:pt>
                <c:pt idx="8">
                  <c:v> '07</c:v>
                </c:pt>
                <c:pt idx="9">
                  <c:v> '08</c:v>
                </c:pt>
                <c:pt idx="10">
                  <c:v> '09</c:v>
                </c:pt>
                <c:pt idx="11">
                  <c:v>2010</c:v>
                </c:pt>
                <c:pt idx="12">
                  <c:v> '11</c:v>
                </c:pt>
                <c:pt idx="13">
                  <c:v> '12</c:v>
                </c:pt>
                <c:pt idx="14">
                  <c:v> '13</c:v>
                </c:pt>
                <c:pt idx="15">
                  <c:v> '14</c:v>
                </c:pt>
                <c:pt idx="16">
                  <c:v> '15</c:v>
                </c:pt>
                <c:pt idx="17">
                  <c:v> '16</c:v>
                </c:pt>
                <c:pt idx="18">
                  <c:v> '17</c:v>
                </c:pt>
                <c:pt idx="19">
                  <c:v> '18</c:v>
                </c:pt>
                <c:pt idx="20">
                  <c:v> '19</c:v>
                </c:pt>
                <c:pt idx="21">
                  <c:v>2020</c:v>
                </c:pt>
                <c:pt idx="22">
                  <c:v>2021</c:v>
                </c:pt>
              </c:strCache>
            </c:strRef>
          </c:cat>
          <c:val>
            <c:numRef>
              <c:f>Sheet1!$B$2:$B$24</c:f>
              <c:numCache>
                <c:formatCode>0</c:formatCode>
                <c:ptCount val="23"/>
                <c:pt idx="0">
                  <c:v>30</c:v>
                </c:pt>
                <c:pt idx="1">
                  <c:v>29</c:v>
                </c:pt>
                <c:pt idx="2">
                  <c:v>38</c:v>
                </c:pt>
                <c:pt idx="3">
                  <c:v>46</c:v>
                </c:pt>
                <c:pt idx="4">
                  <c:v>43</c:v>
                </c:pt>
                <c:pt idx="5">
                  <c:v>51</c:v>
                </c:pt>
                <c:pt idx="6">
                  <c:v>66</c:v>
                </c:pt>
                <c:pt idx="7">
                  <c:v>55</c:v>
                </c:pt>
                <c:pt idx="8">
                  <c:v>74</c:v>
                </c:pt>
                <c:pt idx="9">
                  <c:v>53</c:v>
                </c:pt>
                <c:pt idx="10">
                  <c:v>56</c:v>
                </c:pt>
                <c:pt idx="11">
                  <c:v>73</c:v>
                </c:pt>
                <c:pt idx="12">
                  <c:v>75</c:v>
                </c:pt>
                <c:pt idx="13">
                  <c:v>58</c:v>
                </c:pt>
                <c:pt idx="14">
                  <c:v>63</c:v>
                </c:pt>
                <c:pt idx="15">
                  <c:v>59</c:v>
                </c:pt>
                <c:pt idx="16">
                  <c:v>60</c:v>
                </c:pt>
                <c:pt idx="17">
                  <c:v>76</c:v>
                </c:pt>
                <c:pt idx="18">
                  <c:v>52</c:v>
                </c:pt>
                <c:pt idx="19">
                  <c:v>55</c:v>
                </c:pt>
                <c:pt idx="20">
                  <c:v>54</c:v>
                </c:pt>
                <c:pt idx="21">
                  <c:v>69</c:v>
                </c:pt>
                <c:pt idx="22">
                  <c:v>74</c:v>
                </c:pt>
              </c:numCache>
            </c:numRef>
          </c:val>
          <c:extLst>
            <c:ext xmlns:c16="http://schemas.microsoft.com/office/drawing/2014/chart" uri="{C3380CC4-5D6E-409C-BE32-E72D297353CC}">
              <c16:uniqueId val="{0000001C-2378-48EC-88F5-6761C1B6A91D}"/>
            </c:ext>
          </c:extLst>
        </c:ser>
        <c:dLbls>
          <c:showLegendKey val="0"/>
          <c:showVal val="0"/>
          <c:showCatName val="0"/>
          <c:showSerName val="0"/>
          <c:showPercent val="0"/>
          <c:showBubbleSize val="0"/>
        </c:dLbls>
        <c:gapWidth val="150"/>
        <c:axId val="131502464"/>
        <c:axId val="131504000"/>
      </c:barChart>
      <c:lineChart>
        <c:grouping val="standard"/>
        <c:varyColors val="0"/>
        <c:ser>
          <c:idx val="1"/>
          <c:order val="1"/>
          <c:tx>
            <c:strRef>
              <c:f>Sheet1!$C$1</c:f>
              <c:strCache>
                <c:ptCount val="1"/>
                <c:pt idx="0">
                  <c:v>heroin &amp; synthetics*</c:v>
                </c:pt>
              </c:strCache>
            </c:strRef>
          </c:tx>
          <c:spPr>
            <a:ln w="63500">
              <a:solidFill>
                <a:srgbClr val="FF0000"/>
              </a:solidFill>
            </a:ln>
          </c:spPr>
          <c:marker>
            <c:symbol val="none"/>
          </c:marker>
          <c:dLbls>
            <c:spPr>
              <a:solidFill>
                <a:schemeClr val="bg1"/>
              </a:solidFill>
              <a:ln>
                <a:solidFill>
                  <a:srgbClr val="FF0000"/>
                </a:solidFill>
              </a:ln>
              <a:effectLst/>
            </c:spPr>
            <c:txPr>
              <a:bodyPr wrap="square" lIns="38100" tIns="19050" rIns="38100" bIns="19050" anchor="ctr">
                <a:spAutoFit/>
              </a:bodyPr>
              <a:lstStyle/>
              <a:p>
                <a:pPr>
                  <a:defRPr>
                    <a:solidFill>
                      <a:srgbClr val="FF0000"/>
                    </a:solidFill>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Sheet1!$A$2:$A$24</c:f>
              <c:strCache>
                <c:ptCount val="23"/>
                <c:pt idx="0">
                  <c:v>1999</c:v>
                </c:pt>
                <c:pt idx="1">
                  <c:v>2000</c:v>
                </c:pt>
                <c:pt idx="2">
                  <c:v> '01</c:v>
                </c:pt>
                <c:pt idx="3">
                  <c:v> '02</c:v>
                </c:pt>
                <c:pt idx="4">
                  <c:v> '03</c:v>
                </c:pt>
                <c:pt idx="5">
                  <c:v> '04</c:v>
                </c:pt>
                <c:pt idx="6">
                  <c:v> '05</c:v>
                </c:pt>
                <c:pt idx="7">
                  <c:v> '06</c:v>
                </c:pt>
                <c:pt idx="8">
                  <c:v> '07</c:v>
                </c:pt>
                <c:pt idx="9">
                  <c:v> '08</c:v>
                </c:pt>
                <c:pt idx="10">
                  <c:v> '09</c:v>
                </c:pt>
                <c:pt idx="11">
                  <c:v>2010</c:v>
                </c:pt>
                <c:pt idx="12">
                  <c:v> '11</c:v>
                </c:pt>
                <c:pt idx="13">
                  <c:v> '12</c:v>
                </c:pt>
                <c:pt idx="14">
                  <c:v> '13</c:v>
                </c:pt>
                <c:pt idx="15">
                  <c:v> '14</c:v>
                </c:pt>
                <c:pt idx="16">
                  <c:v> '15</c:v>
                </c:pt>
                <c:pt idx="17">
                  <c:v> '16</c:v>
                </c:pt>
                <c:pt idx="18">
                  <c:v> '17</c:v>
                </c:pt>
                <c:pt idx="19">
                  <c:v> '18</c:v>
                </c:pt>
                <c:pt idx="20">
                  <c:v> '19</c:v>
                </c:pt>
                <c:pt idx="21">
                  <c:v>2020</c:v>
                </c:pt>
                <c:pt idx="22">
                  <c:v>2021</c:v>
                </c:pt>
              </c:strCache>
            </c:strRef>
          </c:cat>
          <c:val>
            <c:numRef>
              <c:f>Sheet1!$C$2:$C$24</c:f>
              <c:numCache>
                <c:formatCode>General</c:formatCode>
                <c:ptCount val="23"/>
                <c:pt idx="0">
                  <c:v>4</c:v>
                </c:pt>
                <c:pt idx="1">
                  <c:v>4</c:v>
                </c:pt>
                <c:pt idx="2">
                  <c:v>8</c:v>
                </c:pt>
                <c:pt idx="3">
                  <c:v>9</c:v>
                </c:pt>
                <c:pt idx="4">
                  <c:v>8</c:v>
                </c:pt>
                <c:pt idx="5">
                  <c:v>9</c:v>
                </c:pt>
                <c:pt idx="6">
                  <c:v>7</c:v>
                </c:pt>
                <c:pt idx="7">
                  <c:v>4</c:v>
                </c:pt>
                <c:pt idx="8">
                  <c:v>7</c:v>
                </c:pt>
                <c:pt idx="9">
                  <c:v>5</c:v>
                </c:pt>
                <c:pt idx="10">
                  <c:v>5</c:v>
                </c:pt>
                <c:pt idx="11">
                  <c:v>10</c:v>
                </c:pt>
                <c:pt idx="12">
                  <c:v>11</c:v>
                </c:pt>
                <c:pt idx="13">
                  <c:v>9</c:v>
                </c:pt>
                <c:pt idx="14">
                  <c:v>16</c:v>
                </c:pt>
                <c:pt idx="15">
                  <c:v>20</c:v>
                </c:pt>
                <c:pt idx="16">
                  <c:v>27</c:v>
                </c:pt>
                <c:pt idx="17">
                  <c:v>27</c:v>
                </c:pt>
                <c:pt idx="18">
                  <c:v>15</c:v>
                </c:pt>
                <c:pt idx="19">
                  <c:v>27</c:v>
                </c:pt>
                <c:pt idx="20">
                  <c:v>33</c:v>
                </c:pt>
                <c:pt idx="21">
                  <c:v>50</c:v>
                </c:pt>
                <c:pt idx="22">
                  <c:v>50</c:v>
                </c:pt>
              </c:numCache>
            </c:numRef>
          </c:val>
          <c:smooth val="0"/>
          <c:extLst>
            <c:ext xmlns:c16="http://schemas.microsoft.com/office/drawing/2014/chart" uri="{C3380CC4-5D6E-409C-BE32-E72D297353CC}">
              <c16:uniqueId val="{00000000-7163-4E5D-B00A-CA5067410D51}"/>
            </c:ext>
          </c:extLst>
        </c:ser>
        <c:ser>
          <c:idx val="2"/>
          <c:order val="2"/>
          <c:tx>
            <c:strRef>
              <c:f>Sheet1!$D$1</c:f>
              <c:strCache>
                <c:ptCount val="1"/>
                <c:pt idx="0">
                  <c:v>other opioids**</c:v>
                </c:pt>
              </c:strCache>
            </c:strRef>
          </c:tx>
          <c:spPr>
            <a:ln w="63500">
              <a:solidFill>
                <a:srgbClr val="00B050"/>
              </a:solidFill>
            </a:ln>
          </c:spPr>
          <c:marker>
            <c:symbol val="none"/>
          </c:marker>
          <c:dLbls>
            <c:spPr>
              <a:solidFill>
                <a:schemeClr val="bg1"/>
              </a:solidFill>
              <a:ln>
                <a:solidFill>
                  <a:srgbClr val="00B050"/>
                </a:solidFill>
              </a:ln>
              <a:effectLst/>
            </c:spPr>
            <c:txPr>
              <a:bodyPr wrap="square" lIns="38100" tIns="19050" rIns="38100" bIns="19050" anchor="ctr">
                <a:spAutoFit/>
              </a:bodyPr>
              <a:lstStyle/>
              <a:p>
                <a:pPr>
                  <a:defRPr>
                    <a:solidFill>
                      <a:srgbClr val="00B050"/>
                    </a:solidFill>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Sheet1!$A$2:$A$24</c:f>
              <c:strCache>
                <c:ptCount val="23"/>
                <c:pt idx="0">
                  <c:v>1999</c:v>
                </c:pt>
                <c:pt idx="1">
                  <c:v>2000</c:v>
                </c:pt>
                <c:pt idx="2">
                  <c:v> '01</c:v>
                </c:pt>
                <c:pt idx="3">
                  <c:v> '02</c:v>
                </c:pt>
                <c:pt idx="4">
                  <c:v> '03</c:v>
                </c:pt>
                <c:pt idx="5">
                  <c:v> '04</c:v>
                </c:pt>
                <c:pt idx="6">
                  <c:v> '05</c:v>
                </c:pt>
                <c:pt idx="7">
                  <c:v> '06</c:v>
                </c:pt>
                <c:pt idx="8">
                  <c:v> '07</c:v>
                </c:pt>
                <c:pt idx="9">
                  <c:v> '08</c:v>
                </c:pt>
                <c:pt idx="10">
                  <c:v> '09</c:v>
                </c:pt>
                <c:pt idx="11">
                  <c:v>2010</c:v>
                </c:pt>
                <c:pt idx="12">
                  <c:v> '11</c:v>
                </c:pt>
                <c:pt idx="13">
                  <c:v> '12</c:v>
                </c:pt>
                <c:pt idx="14">
                  <c:v> '13</c:v>
                </c:pt>
                <c:pt idx="15">
                  <c:v> '14</c:v>
                </c:pt>
                <c:pt idx="16">
                  <c:v> '15</c:v>
                </c:pt>
                <c:pt idx="17">
                  <c:v> '16</c:v>
                </c:pt>
                <c:pt idx="18">
                  <c:v> '17</c:v>
                </c:pt>
                <c:pt idx="19">
                  <c:v> '18</c:v>
                </c:pt>
                <c:pt idx="20">
                  <c:v> '19</c:v>
                </c:pt>
                <c:pt idx="21">
                  <c:v>2020</c:v>
                </c:pt>
                <c:pt idx="22">
                  <c:v>2021</c:v>
                </c:pt>
              </c:strCache>
            </c:strRef>
          </c:cat>
          <c:val>
            <c:numRef>
              <c:f>Sheet1!$D$2:$D$24</c:f>
              <c:numCache>
                <c:formatCode>0</c:formatCode>
                <c:ptCount val="23"/>
                <c:pt idx="0">
                  <c:v>26</c:v>
                </c:pt>
                <c:pt idx="1">
                  <c:v>25</c:v>
                </c:pt>
                <c:pt idx="2">
                  <c:v>30</c:v>
                </c:pt>
                <c:pt idx="3">
                  <c:v>30</c:v>
                </c:pt>
                <c:pt idx="4">
                  <c:v>32</c:v>
                </c:pt>
                <c:pt idx="5">
                  <c:v>31</c:v>
                </c:pt>
                <c:pt idx="6">
                  <c:v>44</c:v>
                </c:pt>
                <c:pt idx="7">
                  <c:v>42</c:v>
                </c:pt>
                <c:pt idx="8">
                  <c:v>53</c:v>
                </c:pt>
                <c:pt idx="9">
                  <c:v>41</c:v>
                </c:pt>
                <c:pt idx="10">
                  <c:v>38</c:v>
                </c:pt>
                <c:pt idx="11">
                  <c:v>52</c:v>
                </c:pt>
                <c:pt idx="12">
                  <c:v>53</c:v>
                </c:pt>
                <c:pt idx="13">
                  <c:v>42</c:v>
                </c:pt>
                <c:pt idx="14">
                  <c:v>45</c:v>
                </c:pt>
                <c:pt idx="15">
                  <c:v>39</c:v>
                </c:pt>
                <c:pt idx="16">
                  <c:v>36</c:v>
                </c:pt>
                <c:pt idx="17">
                  <c:v>45</c:v>
                </c:pt>
                <c:pt idx="18">
                  <c:v>36</c:v>
                </c:pt>
                <c:pt idx="19">
                  <c:v>28</c:v>
                </c:pt>
                <c:pt idx="20">
                  <c:v>26</c:v>
                </c:pt>
                <c:pt idx="21">
                  <c:v>25</c:v>
                </c:pt>
                <c:pt idx="22">
                  <c:v>27</c:v>
                </c:pt>
              </c:numCache>
            </c:numRef>
          </c:val>
          <c:smooth val="0"/>
          <c:extLst>
            <c:ext xmlns:c16="http://schemas.microsoft.com/office/drawing/2014/chart" uri="{C3380CC4-5D6E-409C-BE32-E72D297353CC}">
              <c16:uniqueId val="{00000000-EDC7-435E-A429-1463DCBEFC0C}"/>
            </c:ext>
          </c:extLst>
        </c:ser>
        <c:ser>
          <c:idx val="3"/>
          <c:order val="3"/>
          <c:tx>
            <c:strRef>
              <c:f>Sheet1!$E$1</c:f>
              <c:strCache>
                <c:ptCount val="1"/>
                <c:pt idx="0">
                  <c:v>predicted</c:v>
                </c:pt>
              </c:strCache>
            </c:strRef>
          </c:tx>
          <c:spPr>
            <a:ln>
              <a:solidFill>
                <a:srgbClr val="FFFFCC"/>
              </a:solidFill>
              <a:prstDash val="sysDash"/>
            </a:ln>
          </c:spPr>
          <c:marker>
            <c:symbol val="none"/>
          </c:marker>
          <c:cat>
            <c:strRef>
              <c:f>Sheet1!$A$2:$A$24</c:f>
              <c:strCache>
                <c:ptCount val="23"/>
                <c:pt idx="0">
                  <c:v>1999</c:v>
                </c:pt>
                <c:pt idx="1">
                  <c:v>2000</c:v>
                </c:pt>
                <c:pt idx="2">
                  <c:v> '01</c:v>
                </c:pt>
                <c:pt idx="3">
                  <c:v> '02</c:v>
                </c:pt>
                <c:pt idx="4">
                  <c:v> '03</c:v>
                </c:pt>
                <c:pt idx="5">
                  <c:v> '04</c:v>
                </c:pt>
                <c:pt idx="6">
                  <c:v> '05</c:v>
                </c:pt>
                <c:pt idx="7">
                  <c:v> '06</c:v>
                </c:pt>
                <c:pt idx="8">
                  <c:v> '07</c:v>
                </c:pt>
                <c:pt idx="9">
                  <c:v> '08</c:v>
                </c:pt>
                <c:pt idx="10">
                  <c:v> '09</c:v>
                </c:pt>
                <c:pt idx="11">
                  <c:v>2010</c:v>
                </c:pt>
                <c:pt idx="12">
                  <c:v> '11</c:v>
                </c:pt>
                <c:pt idx="13">
                  <c:v> '12</c:v>
                </c:pt>
                <c:pt idx="14">
                  <c:v> '13</c:v>
                </c:pt>
                <c:pt idx="15">
                  <c:v> '14</c:v>
                </c:pt>
                <c:pt idx="16">
                  <c:v> '15</c:v>
                </c:pt>
                <c:pt idx="17">
                  <c:v> '16</c:v>
                </c:pt>
                <c:pt idx="18">
                  <c:v> '17</c:v>
                </c:pt>
                <c:pt idx="19">
                  <c:v> '18</c:v>
                </c:pt>
                <c:pt idx="20">
                  <c:v> '19</c:v>
                </c:pt>
                <c:pt idx="21">
                  <c:v>2020</c:v>
                </c:pt>
                <c:pt idx="22">
                  <c:v>2021</c:v>
                </c:pt>
              </c:strCache>
            </c:strRef>
          </c:cat>
          <c:val>
            <c:numRef>
              <c:f>Sheet1!$E$2:$E$24</c:f>
              <c:numCache>
                <c:formatCode>General</c:formatCode>
                <c:ptCount val="23"/>
                <c:pt idx="0">
                  <c:v>31</c:v>
                </c:pt>
                <c:pt idx="1">
                  <c:v>36</c:v>
                </c:pt>
                <c:pt idx="2">
                  <c:v>40</c:v>
                </c:pt>
                <c:pt idx="3">
                  <c:v>44</c:v>
                </c:pt>
                <c:pt idx="4">
                  <c:v>47</c:v>
                </c:pt>
                <c:pt idx="5">
                  <c:v>50</c:v>
                </c:pt>
                <c:pt idx="6">
                  <c:v>53</c:v>
                </c:pt>
                <c:pt idx="7">
                  <c:v>56</c:v>
                </c:pt>
                <c:pt idx="8">
                  <c:v>58</c:v>
                </c:pt>
                <c:pt idx="9">
                  <c:v>60</c:v>
                </c:pt>
                <c:pt idx="10">
                  <c:v>62</c:v>
                </c:pt>
                <c:pt idx="11">
                  <c:v>63</c:v>
                </c:pt>
                <c:pt idx="12">
                  <c:v>65</c:v>
                </c:pt>
                <c:pt idx="13">
                  <c:v>65</c:v>
                </c:pt>
                <c:pt idx="14">
                  <c:v>66</c:v>
                </c:pt>
                <c:pt idx="15">
                  <c:v>66</c:v>
                </c:pt>
                <c:pt idx="16">
                  <c:v>66</c:v>
                </c:pt>
                <c:pt idx="17">
                  <c:v>66</c:v>
                </c:pt>
                <c:pt idx="18">
                  <c:v>65</c:v>
                </c:pt>
                <c:pt idx="19">
                  <c:v>64</c:v>
                </c:pt>
                <c:pt idx="20">
                  <c:v>63</c:v>
                </c:pt>
                <c:pt idx="21">
                  <c:v>61</c:v>
                </c:pt>
                <c:pt idx="22">
                  <c:v>59</c:v>
                </c:pt>
              </c:numCache>
            </c:numRef>
          </c:val>
          <c:smooth val="0"/>
          <c:extLst>
            <c:ext xmlns:c16="http://schemas.microsoft.com/office/drawing/2014/chart" uri="{C3380CC4-5D6E-409C-BE32-E72D297353CC}">
              <c16:uniqueId val="{00000001-EDC7-435E-A429-1463DCBEFC0C}"/>
            </c:ext>
          </c:extLst>
        </c:ser>
        <c:dLbls>
          <c:showLegendKey val="0"/>
          <c:showVal val="0"/>
          <c:showCatName val="0"/>
          <c:showSerName val="0"/>
          <c:showPercent val="0"/>
          <c:showBubbleSize val="0"/>
        </c:dLbls>
        <c:marker val="1"/>
        <c:smooth val="0"/>
        <c:axId val="131502464"/>
        <c:axId val="131504000"/>
      </c:lineChart>
      <c:catAx>
        <c:axId val="131502464"/>
        <c:scaling>
          <c:orientation val="minMax"/>
        </c:scaling>
        <c:delete val="0"/>
        <c:axPos val="b"/>
        <c:numFmt formatCode="General" sourceLinked="1"/>
        <c:majorTickMark val="out"/>
        <c:minorTickMark val="none"/>
        <c:tickLblPos val="nextTo"/>
        <c:txPr>
          <a:bodyPr/>
          <a:lstStyle/>
          <a:p>
            <a:pPr>
              <a:defRPr sz="1050" b="1">
                <a:solidFill>
                  <a:schemeClr val="bg1"/>
                </a:solidFill>
              </a:defRPr>
            </a:pPr>
            <a:endParaRPr lang="en-US"/>
          </a:p>
        </c:txPr>
        <c:crossAx val="131504000"/>
        <c:crosses val="autoZero"/>
        <c:auto val="1"/>
        <c:lblAlgn val="ctr"/>
        <c:lblOffset val="100"/>
        <c:noMultiLvlLbl val="0"/>
      </c:catAx>
      <c:valAx>
        <c:axId val="131504000"/>
        <c:scaling>
          <c:orientation val="minMax"/>
          <c:max val="100"/>
          <c:min val="0"/>
        </c:scaling>
        <c:delete val="0"/>
        <c:axPos val="l"/>
        <c:majorGridlines/>
        <c:numFmt formatCode="0" sourceLinked="1"/>
        <c:majorTickMark val="out"/>
        <c:minorTickMark val="none"/>
        <c:tickLblPos val="nextTo"/>
        <c:txPr>
          <a:bodyPr/>
          <a:lstStyle/>
          <a:p>
            <a:pPr>
              <a:defRPr sz="1600" b="1">
                <a:solidFill>
                  <a:schemeClr val="bg1"/>
                </a:solidFill>
              </a:defRPr>
            </a:pPr>
            <a:endParaRPr lang="en-US"/>
          </a:p>
        </c:txPr>
        <c:crossAx val="131502464"/>
        <c:crosses val="autoZero"/>
        <c:crossBetween val="between"/>
        <c:majorUnit val="20"/>
      </c:valAx>
      <c:spPr>
        <a:noFill/>
        <a:ln w="25363">
          <a:noFill/>
        </a:ln>
      </c:spPr>
    </c:plotArea>
    <c:legend>
      <c:legendPos val="r"/>
      <c:layout>
        <c:manualLayout>
          <c:xMode val="edge"/>
          <c:yMode val="edge"/>
          <c:x val="8.2672946615617998E-2"/>
          <c:y val="4.8997000374953137E-2"/>
          <c:w val="0.30036749259553563"/>
          <c:h val="0.25075365579302589"/>
        </c:manualLayout>
      </c:layout>
      <c:overlay val="0"/>
      <c:txPr>
        <a:bodyPr/>
        <a:lstStyle/>
        <a:p>
          <a:pPr>
            <a:defRPr sz="1400" b="1">
              <a:solidFill>
                <a:schemeClr val="bg1"/>
              </a:solidFill>
            </a:defRPr>
          </a:pPr>
          <a:endParaRPr lang="en-US"/>
        </a:p>
      </c:txPr>
    </c:legend>
    <c:plotVisOnly val="1"/>
    <c:dispBlanksAs val="gap"/>
    <c:showDLblsOverMax val="0"/>
  </c:chart>
  <c:spPr>
    <a:noFill/>
    <a:ln>
      <a:solidFill>
        <a:schemeClr val="bg1"/>
      </a:solidFill>
    </a:ln>
    <a:effectLst/>
  </c:spPr>
  <c:txPr>
    <a:bodyPr/>
    <a:lstStyle/>
    <a:p>
      <a:pPr>
        <a:defRPr b="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540318755336309E-2"/>
          <c:y val="4.7375328083989504E-2"/>
          <c:w val="0.92297564272839405"/>
          <c:h val="0.86740771765231472"/>
        </c:manualLayout>
      </c:layout>
      <c:lineChart>
        <c:grouping val="standard"/>
        <c:varyColors val="0"/>
        <c:ser>
          <c:idx val="0"/>
          <c:order val="0"/>
          <c:tx>
            <c:strRef>
              <c:f>Sheet1!$B$1</c:f>
              <c:strCache>
                <c:ptCount val="1"/>
                <c:pt idx="0">
                  <c:v>OPR deaths</c:v>
                </c:pt>
              </c:strCache>
            </c:strRef>
          </c:tx>
          <c:spPr>
            <a:ln w="63500">
              <a:solidFill>
                <a:srgbClr val="00B050"/>
              </a:solidFill>
            </a:ln>
          </c:spPr>
          <c:marker>
            <c:symbol val="none"/>
          </c:marker>
          <c:dPt>
            <c:idx val="0"/>
            <c:bubble3D val="0"/>
            <c:extLst>
              <c:ext xmlns:c16="http://schemas.microsoft.com/office/drawing/2014/chart" uri="{C3380CC4-5D6E-409C-BE32-E72D297353CC}">
                <c16:uniqueId val="{00000001-2378-48EC-88F5-6761C1B6A91D}"/>
              </c:ext>
            </c:extLst>
          </c:dPt>
          <c:dPt>
            <c:idx val="1"/>
            <c:bubble3D val="0"/>
            <c:extLst>
              <c:ext xmlns:c16="http://schemas.microsoft.com/office/drawing/2014/chart" uri="{C3380CC4-5D6E-409C-BE32-E72D297353CC}">
                <c16:uniqueId val="{00000002-2378-48EC-88F5-6761C1B6A91D}"/>
              </c:ext>
            </c:extLst>
          </c:dPt>
          <c:dPt>
            <c:idx val="2"/>
            <c:bubble3D val="0"/>
            <c:extLst>
              <c:ext xmlns:c16="http://schemas.microsoft.com/office/drawing/2014/chart" uri="{C3380CC4-5D6E-409C-BE32-E72D297353CC}">
                <c16:uniqueId val="{00000003-2378-48EC-88F5-6761C1B6A91D}"/>
              </c:ext>
            </c:extLst>
          </c:dPt>
          <c:dPt>
            <c:idx val="3"/>
            <c:bubble3D val="0"/>
            <c:extLst>
              <c:ext xmlns:c16="http://schemas.microsoft.com/office/drawing/2014/chart" uri="{C3380CC4-5D6E-409C-BE32-E72D297353CC}">
                <c16:uniqueId val="{00000004-2378-48EC-88F5-6761C1B6A91D}"/>
              </c:ext>
            </c:extLst>
          </c:dPt>
          <c:dPt>
            <c:idx val="4"/>
            <c:bubble3D val="0"/>
            <c:extLst>
              <c:ext xmlns:c16="http://schemas.microsoft.com/office/drawing/2014/chart" uri="{C3380CC4-5D6E-409C-BE32-E72D297353CC}">
                <c16:uniqueId val="{00000005-2378-48EC-88F5-6761C1B6A91D}"/>
              </c:ext>
            </c:extLst>
          </c:dPt>
          <c:dPt>
            <c:idx val="5"/>
            <c:bubble3D val="0"/>
            <c:extLst>
              <c:ext xmlns:c16="http://schemas.microsoft.com/office/drawing/2014/chart" uri="{C3380CC4-5D6E-409C-BE32-E72D297353CC}">
                <c16:uniqueId val="{00000006-2378-48EC-88F5-6761C1B6A91D}"/>
              </c:ext>
            </c:extLst>
          </c:dPt>
          <c:dPt>
            <c:idx val="6"/>
            <c:bubble3D val="0"/>
            <c:extLst>
              <c:ext xmlns:c16="http://schemas.microsoft.com/office/drawing/2014/chart" uri="{C3380CC4-5D6E-409C-BE32-E72D297353CC}">
                <c16:uniqueId val="{00000007-2378-48EC-88F5-6761C1B6A91D}"/>
              </c:ext>
            </c:extLst>
          </c:dPt>
          <c:dPt>
            <c:idx val="7"/>
            <c:bubble3D val="0"/>
            <c:extLst>
              <c:ext xmlns:c16="http://schemas.microsoft.com/office/drawing/2014/chart" uri="{C3380CC4-5D6E-409C-BE32-E72D297353CC}">
                <c16:uniqueId val="{00000008-2378-48EC-88F5-6761C1B6A91D}"/>
              </c:ext>
            </c:extLst>
          </c:dPt>
          <c:dPt>
            <c:idx val="8"/>
            <c:bubble3D val="0"/>
            <c:extLst>
              <c:ext xmlns:c16="http://schemas.microsoft.com/office/drawing/2014/chart" uri="{C3380CC4-5D6E-409C-BE32-E72D297353CC}">
                <c16:uniqueId val="{00000009-2378-48EC-88F5-6761C1B6A91D}"/>
              </c:ext>
            </c:extLst>
          </c:dPt>
          <c:dPt>
            <c:idx val="9"/>
            <c:bubble3D val="0"/>
            <c:extLst>
              <c:ext xmlns:c16="http://schemas.microsoft.com/office/drawing/2014/chart" uri="{C3380CC4-5D6E-409C-BE32-E72D297353CC}">
                <c16:uniqueId val="{0000000A-2378-48EC-88F5-6761C1B6A91D}"/>
              </c:ext>
            </c:extLst>
          </c:dPt>
          <c:dPt>
            <c:idx val="10"/>
            <c:bubble3D val="0"/>
            <c:extLst>
              <c:ext xmlns:c16="http://schemas.microsoft.com/office/drawing/2014/chart" uri="{C3380CC4-5D6E-409C-BE32-E72D297353CC}">
                <c16:uniqueId val="{0000000B-2378-48EC-88F5-6761C1B6A91D}"/>
              </c:ext>
            </c:extLst>
          </c:dPt>
          <c:dPt>
            <c:idx val="37"/>
            <c:bubble3D val="0"/>
            <c:extLst>
              <c:ext xmlns:c16="http://schemas.microsoft.com/office/drawing/2014/chart" uri="{C3380CC4-5D6E-409C-BE32-E72D297353CC}">
                <c16:uniqueId val="{0000000C-2378-48EC-88F5-6761C1B6A91D}"/>
              </c:ext>
            </c:extLst>
          </c:dPt>
          <c:dPt>
            <c:idx val="38"/>
            <c:bubble3D val="0"/>
            <c:extLst>
              <c:ext xmlns:c16="http://schemas.microsoft.com/office/drawing/2014/chart" uri="{C3380CC4-5D6E-409C-BE32-E72D297353CC}">
                <c16:uniqueId val="{0000000D-2378-48EC-88F5-6761C1B6A91D}"/>
              </c:ext>
            </c:extLst>
          </c:dPt>
          <c:dLbls>
            <c:dLbl>
              <c:idx val="38"/>
              <c:tx>
                <c:rich>
                  <a:bodyPr/>
                  <a:lstStyle/>
                  <a:p>
                    <a:fld id="{605875E3-692B-44D5-8116-2A638E0914B2}" type="VALUE">
                      <a:rPr lang="en-US" sz="1200" b="1" smtClean="0">
                        <a:solidFill>
                          <a:srgbClr val="FFC000"/>
                        </a:solidFill>
                      </a:rPr>
                      <a:pPr/>
                      <a:t>[VALUE]</a:t>
                    </a:fld>
                    <a:r>
                      <a:rPr lang="en-US" sz="1200" b="1" dirty="0">
                        <a:solidFill>
                          <a:srgbClr val="FFC000"/>
                        </a:solidFill>
                      </a:rPr>
                      <a:t>.3</a:t>
                    </a:r>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2378-48EC-88F5-6761C1B6A91D}"/>
                </c:ext>
              </c:extLst>
            </c:dLbl>
            <c:spPr>
              <a:solidFill>
                <a:schemeClr val="bg1"/>
              </a:solidFill>
              <a:ln w="25320">
                <a:solidFill>
                  <a:srgbClr val="00CC00"/>
                </a:solidFill>
              </a:ln>
            </c:spPr>
            <c:txPr>
              <a:bodyPr rot="0" vert="horz"/>
              <a:lstStyle/>
              <a:p>
                <a:pPr>
                  <a:defRPr sz="1000" b="1">
                    <a:solidFill>
                      <a:srgbClr val="00CC00"/>
                    </a:solidFill>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Sheet1!$A$2:$A$25</c:f>
              <c:strCache>
                <c:ptCount val="24"/>
                <c:pt idx="0">
                  <c:v>1999</c:v>
                </c:pt>
                <c:pt idx="1">
                  <c:v>2000</c:v>
                </c:pt>
                <c:pt idx="2">
                  <c:v> '01</c:v>
                </c:pt>
                <c:pt idx="3">
                  <c:v> '02</c:v>
                </c:pt>
                <c:pt idx="4">
                  <c:v> '03</c:v>
                </c:pt>
                <c:pt idx="5">
                  <c:v> '04</c:v>
                </c:pt>
                <c:pt idx="6">
                  <c:v> '05</c:v>
                </c:pt>
                <c:pt idx="7">
                  <c:v> '06</c:v>
                </c:pt>
                <c:pt idx="8">
                  <c:v> '07</c:v>
                </c:pt>
                <c:pt idx="9">
                  <c:v> '08</c:v>
                </c:pt>
                <c:pt idx="10">
                  <c:v> '09</c:v>
                </c:pt>
                <c:pt idx="11">
                  <c:v>2010</c:v>
                </c:pt>
                <c:pt idx="12">
                  <c:v> '11</c:v>
                </c:pt>
                <c:pt idx="13">
                  <c:v> '12</c:v>
                </c:pt>
                <c:pt idx="14">
                  <c:v> '13</c:v>
                </c:pt>
                <c:pt idx="15">
                  <c:v> '14</c:v>
                </c:pt>
                <c:pt idx="16">
                  <c:v> '15</c:v>
                </c:pt>
                <c:pt idx="17">
                  <c:v> '16</c:v>
                </c:pt>
                <c:pt idx="18">
                  <c:v> '17</c:v>
                </c:pt>
                <c:pt idx="19">
                  <c:v> '18</c:v>
                </c:pt>
                <c:pt idx="20">
                  <c:v> '19</c:v>
                </c:pt>
                <c:pt idx="21">
                  <c:v>2020</c:v>
                </c:pt>
                <c:pt idx="22">
                  <c:v>21</c:v>
                </c:pt>
                <c:pt idx="23">
                  <c:v>22</c:v>
                </c:pt>
              </c:strCache>
            </c:strRef>
          </c:cat>
          <c:val>
            <c:numRef>
              <c:f>Sheet1!$B$2:$B$25</c:f>
              <c:numCache>
                <c:formatCode>0</c:formatCode>
                <c:ptCount val="24"/>
                <c:pt idx="0">
                  <c:v>26</c:v>
                </c:pt>
                <c:pt idx="1">
                  <c:v>25</c:v>
                </c:pt>
                <c:pt idx="2">
                  <c:v>30</c:v>
                </c:pt>
                <c:pt idx="3">
                  <c:v>30</c:v>
                </c:pt>
                <c:pt idx="4">
                  <c:v>32</c:v>
                </c:pt>
                <c:pt idx="5">
                  <c:v>31</c:v>
                </c:pt>
                <c:pt idx="6">
                  <c:v>44</c:v>
                </c:pt>
                <c:pt idx="7">
                  <c:v>42</c:v>
                </c:pt>
                <c:pt idx="8">
                  <c:v>53</c:v>
                </c:pt>
                <c:pt idx="9">
                  <c:v>41</c:v>
                </c:pt>
                <c:pt idx="10">
                  <c:v>38</c:v>
                </c:pt>
                <c:pt idx="11">
                  <c:v>52</c:v>
                </c:pt>
                <c:pt idx="12">
                  <c:v>53</c:v>
                </c:pt>
                <c:pt idx="13">
                  <c:v>42</c:v>
                </c:pt>
                <c:pt idx="14">
                  <c:v>45</c:v>
                </c:pt>
                <c:pt idx="15">
                  <c:v>39</c:v>
                </c:pt>
                <c:pt idx="16">
                  <c:v>36</c:v>
                </c:pt>
                <c:pt idx="17">
                  <c:v>45</c:v>
                </c:pt>
                <c:pt idx="18">
                  <c:v>36</c:v>
                </c:pt>
                <c:pt idx="19">
                  <c:v>28</c:v>
                </c:pt>
                <c:pt idx="20">
                  <c:v>26</c:v>
                </c:pt>
                <c:pt idx="21">
                  <c:v>25</c:v>
                </c:pt>
                <c:pt idx="22">
                  <c:v>27</c:v>
                </c:pt>
              </c:numCache>
            </c:numRef>
          </c:val>
          <c:smooth val="0"/>
          <c:extLst>
            <c:ext xmlns:c16="http://schemas.microsoft.com/office/drawing/2014/chart" uri="{C3380CC4-5D6E-409C-BE32-E72D297353CC}">
              <c16:uniqueId val="{0000001C-2378-48EC-88F5-6761C1B6A91D}"/>
            </c:ext>
          </c:extLst>
        </c:ser>
        <c:ser>
          <c:idx val="1"/>
          <c:order val="1"/>
          <c:tx>
            <c:strRef>
              <c:f>Sheet1!$C$1</c:f>
              <c:strCache>
                <c:ptCount val="1"/>
                <c:pt idx="0">
                  <c:v>US per capita MME (/10)</c:v>
                </c:pt>
              </c:strCache>
            </c:strRef>
          </c:tx>
          <c:spPr>
            <a:ln w="63500">
              <a:solidFill>
                <a:srgbClr val="7CEEFA"/>
              </a:solidFill>
            </a:ln>
          </c:spPr>
          <c:marker>
            <c:symbol val="none"/>
          </c:marker>
          <c:dLbls>
            <c:spPr>
              <a:noFill/>
              <a:ln>
                <a:noFill/>
              </a:ln>
              <a:effectLst/>
            </c:spPr>
            <c:txPr>
              <a:bodyPr wrap="square" lIns="38100" tIns="19050" rIns="38100" bIns="19050" anchor="ctr">
                <a:spAutoFit/>
              </a:bodyPr>
              <a:lstStyle/>
              <a:p>
                <a:pPr>
                  <a:defRPr b="1">
                    <a:solidFill>
                      <a:srgbClr val="CCFFFF"/>
                    </a:solidFill>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Sheet1!$A$2:$A$25</c:f>
              <c:strCache>
                <c:ptCount val="24"/>
                <c:pt idx="0">
                  <c:v>1999</c:v>
                </c:pt>
                <c:pt idx="1">
                  <c:v>2000</c:v>
                </c:pt>
                <c:pt idx="2">
                  <c:v> '01</c:v>
                </c:pt>
                <c:pt idx="3">
                  <c:v> '02</c:v>
                </c:pt>
                <c:pt idx="4">
                  <c:v> '03</c:v>
                </c:pt>
                <c:pt idx="5">
                  <c:v> '04</c:v>
                </c:pt>
                <c:pt idx="6">
                  <c:v> '05</c:v>
                </c:pt>
                <c:pt idx="7">
                  <c:v> '06</c:v>
                </c:pt>
                <c:pt idx="8">
                  <c:v> '07</c:v>
                </c:pt>
                <c:pt idx="9">
                  <c:v> '08</c:v>
                </c:pt>
                <c:pt idx="10">
                  <c:v> '09</c:v>
                </c:pt>
                <c:pt idx="11">
                  <c:v>2010</c:v>
                </c:pt>
                <c:pt idx="12">
                  <c:v> '11</c:v>
                </c:pt>
                <c:pt idx="13">
                  <c:v> '12</c:v>
                </c:pt>
                <c:pt idx="14">
                  <c:v> '13</c:v>
                </c:pt>
                <c:pt idx="15">
                  <c:v> '14</c:v>
                </c:pt>
                <c:pt idx="16">
                  <c:v> '15</c:v>
                </c:pt>
                <c:pt idx="17">
                  <c:v> '16</c:v>
                </c:pt>
                <c:pt idx="18">
                  <c:v> '17</c:v>
                </c:pt>
                <c:pt idx="19">
                  <c:v> '18</c:v>
                </c:pt>
                <c:pt idx="20">
                  <c:v> '19</c:v>
                </c:pt>
                <c:pt idx="21">
                  <c:v>2020</c:v>
                </c:pt>
                <c:pt idx="22">
                  <c:v>21</c:v>
                </c:pt>
                <c:pt idx="23">
                  <c:v>22</c:v>
                </c:pt>
              </c:strCache>
            </c:strRef>
          </c:cat>
          <c:val>
            <c:numRef>
              <c:f>Sheet1!$C$2:$C$25</c:f>
              <c:numCache>
                <c:formatCode>General</c:formatCode>
                <c:ptCount val="24"/>
                <c:pt idx="0">
                  <c:v>22</c:v>
                </c:pt>
                <c:pt idx="1">
                  <c:v>25</c:v>
                </c:pt>
                <c:pt idx="2">
                  <c:v>30</c:v>
                </c:pt>
                <c:pt idx="3">
                  <c:v>37</c:v>
                </c:pt>
                <c:pt idx="4">
                  <c:v>44</c:v>
                </c:pt>
                <c:pt idx="5">
                  <c:v>49</c:v>
                </c:pt>
                <c:pt idx="6">
                  <c:v>56</c:v>
                </c:pt>
                <c:pt idx="7">
                  <c:v>60</c:v>
                </c:pt>
                <c:pt idx="8">
                  <c:v>66</c:v>
                </c:pt>
                <c:pt idx="9">
                  <c:v>65</c:v>
                </c:pt>
                <c:pt idx="10">
                  <c:v>73</c:v>
                </c:pt>
                <c:pt idx="11">
                  <c:v>69</c:v>
                </c:pt>
                <c:pt idx="12">
                  <c:v>75</c:v>
                </c:pt>
                <c:pt idx="13">
                  <c:v>74</c:v>
                </c:pt>
                <c:pt idx="14">
                  <c:v>72</c:v>
                </c:pt>
                <c:pt idx="15">
                  <c:v>70</c:v>
                </c:pt>
                <c:pt idx="16">
                  <c:v>68</c:v>
                </c:pt>
              </c:numCache>
            </c:numRef>
          </c:val>
          <c:smooth val="0"/>
          <c:extLst>
            <c:ext xmlns:c16="http://schemas.microsoft.com/office/drawing/2014/chart" uri="{C3380CC4-5D6E-409C-BE32-E72D297353CC}">
              <c16:uniqueId val="{00000000-7163-4E5D-B00A-CA5067410D51}"/>
            </c:ext>
          </c:extLst>
        </c:ser>
        <c:dLbls>
          <c:showLegendKey val="0"/>
          <c:showVal val="0"/>
          <c:showCatName val="0"/>
          <c:showSerName val="0"/>
          <c:showPercent val="0"/>
          <c:showBubbleSize val="0"/>
        </c:dLbls>
        <c:smooth val="0"/>
        <c:axId val="82429056"/>
        <c:axId val="82430592"/>
      </c:lineChart>
      <c:catAx>
        <c:axId val="82429056"/>
        <c:scaling>
          <c:orientation val="minMax"/>
        </c:scaling>
        <c:delete val="0"/>
        <c:axPos val="b"/>
        <c:numFmt formatCode="General" sourceLinked="1"/>
        <c:majorTickMark val="out"/>
        <c:minorTickMark val="none"/>
        <c:tickLblPos val="nextTo"/>
        <c:txPr>
          <a:bodyPr/>
          <a:lstStyle/>
          <a:p>
            <a:pPr>
              <a:defRPr sz="1050" b="1">
                <a:solidFill>
                  <a:schemeClr val="bg1"/>
                </a:solidFill>
              </a:defRPr>
            </a:pPr>
            <a:endParaRPr lang="en-US"/>
          </a:p>
        </c:txPr>
        <c:crossAx val="82430592"/>
        <c:crosses val="autoZero"/>
        <c:auto val="1"/>
        <c:lblAlgn val="ctr"/>
        <c:lblOffset val="100"/>
        <c:noMultiLvlLbl val="0"/>
      </c:catAx>
      <c:valAx>
        <c:axId val="82430592"/>
        <c:scaling>
          <c:orientation val="minMax"/>
          <c:max val="100"/>
          <c:min val="0"/>
        </c:scaling>
        <c:delete val="0"/>
        <c:axPos val="l"/>
        <c:majorGridlines/>
        <c:numFmt formatCode="0" sourceLinked="1"/>
        <c:majorTickMark val="out"/>
        <c:minorTickMark val="none"/>
        <c:tickLblPos val="nextTo"/>
        <c:txPr>
          <a:bodyPr/>
          <a:lstStyle/>
          <a:p>
            <a:pPr>
              <a:defRPr sz="1600" b="1">
                <a:solidFill>
                  <a:schemeClr val="bg1"/>
                </a:solidFill>
              </a:defRPr>
            </a:pPr>
            <a:endParaRPr lang="en-US"/>
          </a:p>
        </c:txPr>
        <c:crossAx val="82429056"/>
        <c:crosses val="autoZero"/>
        <c:crossBetween val="between"/>
        <c:majorUnit val="20"/>
      </c:valAx>
      <c:spPr>
        <a:noFill/>
        <a:ln w="25363">
          <a:noFill/>
        </a:ln>
      </c:spPr>
    </c:plotArea>
    <c:legend>
      <c:legendPos val="r"/>
      <c:layout>
        <c:manualLayout>
          <c:xMode val="edge"/>
          <c:yMode val="edge"/>
          <c:x val="8.2672946615617998E-2"/>
          <c:y val="4.8997000374953137E-2"/>
          <c:w val="0.27697649353463843"/>
          <c:h val="0.11366995792192643"/>
        </c:manualLayout>
      </c:layout>
      <c:overlay val="0"/>
      <c:txPr>
        <a:bodyPr/>
        <a:lstStyle/>
        <a:p>
          <a:pPr>
            <a:defRPr sz="1400" b="1">
              <a:solidFill>
                <a:schemeClr val="bg1"/>
              </a:solidFill>
            </a:defRPr>
          </a:pPr>
          <a:endParaRPr lang="en-US"/>
        </a:p>
      </c:txPr>
    </c:legend>
    <c:plotVisOnly val="1"/>
    <c:dispBlanksAs val="gap"/>
    <c:showDLblsOverMax val="0"/>
  </c:chart>
  <c:spPr>
    <a:noFill/>
    <a:ln>
      <a:solidFill>
        <a:schemeClr val="bg1"/>
      </a:solidFill>
    </a:ln>
    <a:effectLst/>
  </c:spPr>
  <c:txPr>
    <a:bodyPr/>
    <a:lstStyle/>
    <a:p>
      <a:pPr>
        <a:defRPr b="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540318755336309E-2"/>
          <c:y val="4.7375328083989504E-2"/>
          <c:w val="0.92297564272839405"/>
          <c:h val="0.86740771765231472"/>
        </c:manualLayout>
      </c:layout>
      <c:lineChart>
        <c:grouping val="standard"/>
        <c:varyColors val="0"/>
        <c:ser>
          <c:idx val="0"/>
          <c:order val="0"/>
          <c:tx>
            <c:strRef>
              <c:f>Sheet1!$B$1</c:f>
              <c:strCache>
                <c:ptCount val="1"/>
                <c:pt idx="0">
                  <c:v>OPR deaths</c:v>
                </c:pt>
              </c:strCache>
            </c:strRef>
          </c:tx>
          <c:spPr>
            <a:ln w="63500">
              <a:solidFill>
                <a:srgbClr val="00B050"/>
              </a:solidFill>
            </a:ln>
          </c:spPr>
          <c:marker>
            <c:symbol val="none"/>
          </c:marker>
          <c:dPt>
            <c:idx val="0"/>
            <c:bubble3D val="0"/>
            <c:extLst>
              <c:ext xmlns:c16="http://schemas.microsoft.com/office/drawing/2014/chart" uri="{C3380CC4-5D6E-409C-BE32-E72D297353CC}">
                <c16:uniqueId val="{00000001-2378-48EC-88F5-6761C1B6A91D}"/>
              </c:ext>
            </c:extLst>
          </c:dPt>
          <c:dPt>
            <c:idx val="1"/>
            <c:bubble3D val="0"/>
            <c:extLst>
              <c:ext xmlns:c16="http://schemas.microsoft.com/office/drawing/2014/chart" uri="{C3380CC4-5D6E-409C-BE32-E72D297353CC}">
                <c16:uniqueId val="{00000002-2378-48EC-88F5-6761C1B6A91D}"/>
              </c:ext>
            </c:extLst>
          </c:dPt>
          <c:dPt>
            <c:idx val="2"/>
            <c:bubble3D val="0"/>
            <c:extLst>
              <c:ext xmlns:c16="http://schemas.microsoft.com/office/drawing/2014/chart" uri="{C3380CC4-5D6E-409C-BE32-E72D297353CC}">
                <c16:uniqueId val="{00000003-2378-48EC-88F5-6761C1B6A91D}"/>
              </c:ext>
            </c:extLst>
          </c:dPt>
          <c:dPt>
            <c:idx val="3"/>
            <c:bubble3D val="0"/>
            <c:extLst>
              <c:ext xmlns:c16="http://schemas.microsoft.com/office/drawing/2014/chart" uri="{C3380CC4-5D6E-409C-BE32-E72D297353CC}">
                <c16:uniqueId val="{00000004-2378-48EC-88F5-6761C1B6A91D}"/>
              </c:ext>
            </c:extLst>
          </c:dPt>
          <c:dPt>
            <c:idx val="4"/>
            <c:bubble3D val="0"/>
            <c:extLst>
              <c:ext xmlns:c16="http://schemas.microsoft.com/office/drawing/2014/chart" uri="{C3380CC4-5D6E-409C-BE32-E72D297353CC}">
                <c16:uniqueId val="{00000005-2378-48EC-88F5-6761C1B6A91D}"/>
              </c:ext>
            </c:extLst>
          </c:dPt>
          <c:dPt>
            <c:idx val="5"/>
            <c:bubble3D val="0"/>
            <c:extLst>
              <c:ext xmlns:c16="http://schemas.microsoft.com/office/drawing/2014/chart" uri="{C3380CC4-5D6E-409C-BE32-E72D297353CC}">
                <c16:uniqueId val="{00000006-2378-48EC-88F5-6761C1B6A91D}"/>
              </c:ext>
            </c:extLst>
          </c:dPt>
          <c:dPt>
            <c:idx val="6"/>
            <c:bubble3D val="0"/>
            <c:extLst>
              <c:ext xmlns:c16="http://schemas.microsoft.com/office/drawing/2014/chart" uri="{C3380CC4-5D6E-409C-BE32-E72D297353CC}">
                <c16:uniqueId val="{00000007-2378-48EC-88F5-6761C1B6A91D}"/>
              </c:ext>
            </c:extLst>
          </c:dPt>
          <c:dPt>
            <c:idx val="7"/>
            <c:bubble3D val="0"/>
            <c:extLst>
              <c:ext xmlns:c16="http://schemas.microsoft.com/office/drawing/2014/chart" uri="{C3380CC4-5D6E-409C-BE32-E72D297353CC}">
                <c16:uniqueId val="{00000008-2378-48EC-88F5-6761C1B6A91D}"/>
              </c:ext>
            </c:extLst>
          </c:dPt>
          <c:dPt>
            <c:idx val="8"/>
            <c:bubble3D val="0"/>
            <c:extLst>
              <c:ext xmlns:c16="http://schemas.microsoft.com/office/drawing/2014/chart" uri="{C3380CC4-5D6E-409C-BE32-E72D297353CC}">
                <c16:uniqueId val="{00000009-2378-48EC-88F5-6761C1B6A91D}"/>
              </c:ext>
            </c:extLst>
          </c:dPt>
          <c:dPt>
            <c:idx val="9"/>
            <c:bubble3D val="0"/>
            <c:extLst>
              <c:ext xmlns:c16="http://schemas.microsoft.com/office/drawing/2014/chart" uri="{C3380CC4-5D6E-409C-BE32-E72D297353CC}">
                <c16:uniqueId val="{0000000A-2378-48EC-88F5-6761C1B6A91D}"/>
              </c:ext>
            </c:extLst>
          </c:dPt>
          <c:dPt>
            <c:idx val="10"/>
            <c:bubble3D val="0"/>
            <c:extLst>
              <c:ext xmlns:c16="http://schemas.microsoft.com/office/drawing/2014/chart" uri="{C3380CC4-5D6E-409C-BE32-E72D297353CC}">
                <c16:uniqueId val="{0000000B-2378-48EC-88F5-6761C1B6A91D}"/>
              </c:ext>
            </c:extLst>
          </c:dPt>
          <c:dPt>
            <c:idx val="37"/>
            <c:bubble3D val="0"/>
            <c:extLst>
              <c:ext xmlns:c16="http://schemas.microsoft.com/office/drawing/2014/chart" uri="{C3380CC4-5D6E-409C-BE32-E72D297353CC}">
                <c16:uniqueId val="{0000000C-2378-48EC-88F5-6761C1B6A91D}"/>
              </c:ext>
            </c:extLst>
          </c:dPt>
          <c:dPt>
            <c:idx val="38"/>
            <c:bubble3D val="0"/>
            <c:extLst>
              <c:ext xmlns:c16="http://schemas.microsoft.com/office/drawing/2014/chart" uri="{C3380CC4-5D6E-409C-BE32-E72D297353CC}">
                <c16:uniqueId val="{0000000D-2378-48EC-88F5-6761C1B6A91D}"/>
              </c:ext>
            </c:extLst>
          </c:dPt>
          <c:dLbls>
            <c:dLbl>
              <c:idx val="38"/>
              <c:tx>
                <c:rich>
                  <a:bodyPr/>
                  <a:lstStyle/>
                  <a:p>
                    <a:fld id="{605875E3-692B-44D5-8116-2A638E0914B2}" type="VALUE">
                      <a:rPr lang="en-US" sz="1200" b="1" smtClean="0">
                        <a:solidFill>
                          <a:srgbClr val="FFC000"/>
                        </a:solidFill>
                      </a:rPr>
                      <a:pPr/>
                      <a:t>[VALUE]</a:t>
                    </a:fld>
                    <a:r>
                      <a:rPr lang="en-US" sz="1200" b="1" dirty="0">
                        <a:solidFill>
                          <a:srgbClr val="FFC000"/>
                        </a:solidFill>
                      </a:rPr>
                      <a:t>.3</a:t>
                    </a:r>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2378-48EC-88F5-6761C1B6A91D}"/>
                </c:ext>
              </c:extLst>
            </c:dLbl>
            <c:spPr>
              <a:solidFill>
                <a:schemeClr val="bg1"/>
              </a:solidFill>
              <a:ln w="25320">
                <a:solidFill>
                  <a:srgbClr val="00B0F0"/>
                </a:solidFill>
              </a:ln>
            </c:spPr>
            <c:txPr>
              <a:bodyPr rot="0" vert="horz"/>
              <a:lstStyle/>
              <a:p>
                <a:pPr>
                  <a:defRPr sz="1000" b="1">
                    <a:solidFill>
                      <a:srgbClr val="00CC00"/>
                    </a:solidFill>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Sheet1!$A$2:$A$25</c:f>
              <c:strCache>
                <c:ptCount val="24"/>
                <c:pt idx="0">
                  <c:v>1999</c:v>
                </c:pt>
                <c:pt idx="1">
                  <c:v>2000</c:v>
                </c:pt>
                <c:pt idx="2">
                  <c:v> '01</c:v>
                </c:pt>
                <c:pt idx="3">
                  <c:v> '02</c:v>
                </c:pt>
                <c:pt idx="4">
                  <c:v> '03</c:v>
                </c:pt>
                <c:pt idx="5">
                  <c:v> '04</c:v>
                </c:pt>
                <c:pt idx="6">
                  <c:v> '05</c:v>
                </c:pt>
                <c:pt idx="7">
                  <c:v> '06</c:v>
                </c:pt>
                <c:pt idx="8">
                  <c:v> '07</c:v>
                </c:pt>
                <c:pt idx="9">
                  <c:v> '08</c:v>
                </c:pt>
                <c:pt idx="10">
                  <c:v> '09</c:v>
                </c:pt>
                <c:pt idx="11">
                  <c:v>2010</c:v>
                </c:pt>
                <c:pt idx="12">
                  <c:v> '11</c:v>
                </c:pt>
                <c:pt idx="13">
                  <c:v> '12</c:v>
                </c:pt>
                <c:pt idx="14">
                  <c:v> '13</c:v>
                </c:pt>
                <c:pt idx="15">
                  <c:v> '14</c:v>
                </c:pt>
                <c:pt idx="16">
                  <c:v> '15</c:v>
                </c:pt>
                <c:pt idx="17">
                  <c:v> '16</c:v>
                </c:pt>
                <c:pt idx="18">
                  <c:v> '17</c:v>
                </c:pt>
                <c:pt idx="19">
                  <c:v> '18</c:v>
                </c:pt>
                <c:pt idx="20">
                  <c:v> '19</c:v>
                </c:pt>
                <c:pt idx="21">
                  <c:v>2020</c:v>
                </c:pt>
                <c:pt idx="22">
                  <c:v>21</c:v>
                </c:pt>
                <c:pt idx="23">
                  <c:v>22</c:v>
                </c:pt>
              </c:strCache>
            </c:strRef>
          </c:cat>
          <c:val>
            <c:numRef>
              <c:f>Sheet1!$B$2:$B$25</c:f>
              <c:numCache>
                <c:formatCode>0</c:formatCode>
                <c:ptCount val="24"/>
                <c:pt idx="0">
                  <c:v>26</c:v>
                </c:pt>
                <c:pt idx="1">
                  <c:v>25</c:v>
                </c:pt>
                <c:pt idx="2">
                  <c:v>30</c:v>
                </c:pt>
                <c:pt idx="3">
                  <c:v>30</c:v>
                </c:pt>
                <c:pt idx="4">
                  <c:v>32</c:v>
                </c:pt>
                <c:pt idx="5">
                  <c:v>31</c:v>
                </c:pt>
                <c:pt idx="6">
                  <c:v>44</c:v>
                </c:pt>
                <c:pt idx="7">
                  <c:v>42</c:v>
                </c:pt>
                <c:pt idx="8">
                  <c:v>53</c:v>
                </c:pt>
                <c:pt idx="9">
                  <c:v>41</c:v>
                </c:pt>
                <c:pt idx="10">
                  <c:v>38</c:v>
                </c:pt>
                <c:pt idx="11">
                  <c:v>52</c:v>
                </c:pt>
                <c:pt idx="12">
                  <c:v>53</c:v>
                </c:pt>
                <c:pt idx="13">
                  <c:v>42</c:v>
                </c:pt>
                <c:pt idx="14">
                  <c:v>45</c:v>
                </c:pt>
                <c:pt idx="15">
                  <c:v>39</c:v>
                </c:pt>
                <c:pt idx="16">
                  <c:v>36</c:v>
                </c:pt>
                <c:pt idx="17">
                  <c:v>45</c:v>
                </c:pt>
                <c:pt idx="18">
                  <c:v>36</c:v>
                </c:pt>
                <c:pt idx="19">
                  <c:v>28</c:v>
                </c:pt>
                <c:pt idx="20">
                  <c:v>26</c:v>
                </c:pt>
                <c:pt idx="21">
                  <c:v>25</c:v>
                </c:pt>
                <c:pt idx="22">
                  <c:v>27</c:v>
                </c:pt>
              </c:numCache>
            </c:numRef>
          </c:val>
          <c:smooth val="0"/>
          <c:extLst>
            <c:ext xmlns:c16="http://schemas.microsoft.com/office/drawing/2014/chart" uri="{C3380CC4-5D6E-409C-BE32-E72D297353CC}">
              <c16:uniqueId val="{0000001C-2378-48EC-88F5-6761C1B6A91D}"/>
            </c:ext>
          </c:extLst>
        </c:ser>
        <c:ser>
          <c:idx val="1"/>
          <c:order val="1"/>
          <c:tx>
            <c:strRef>
              <c:f>Sheet1!$C$1</c:f>
              <c:strCache>
                <c:ptCount val="1"/>
                <c:pt idx="0">
                  <c:v>US per capita MME (/10)</c:v>
                </c:pt>
              </c:strCache>
            </c:strRef>
          </c:tx>
          <c:spPr>
            <a:ln w="63500">
              <a:solidFill>
                <a:srgbClr val="7CEEFA"/>
              </a:solidFill>
            </a:ln>
          </c:spPr>
          <c:marker>
            <c:symbol val="none"/>
          </c:marker>
          <c:dLbls>
            <c:spPr>
              <a:noFill/>
              <a:ln>
                <a:noFill/>
              </a:ln>
              <a:effectLst/>
            </c:spPr>
            <c:txPr>
              <a:bodyPr wrap="square" lIns="38100" tIns="19050" rIns="38100" bIns="19050" anchor="ctr">
                <a:spAutoFit/>
              </a:bodyPr>
              <a:lstStyle/>
              <a:p>
                <a:pPr>
                  <a:defRPr b="1">
                    <a:solidFill>
                      <a:srgbClr val="CCFFFF"/>
                    </a:solidFill>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Sheet1!$A$2:$A$25</c:f>
              <c:strCache>
                <c:ptCount val="24"/>
                <c:pt idx="0">
                  <c:v>1999</c:v>
                </c:pt>
                <c:pt idx="1">
                  <c:v>2000</c:v>
                </c:pt>
                <c:pt idx="2">
                  <c:v> '01</c:v>
                </c:pt>
                <c:pt idx="3">
                  <c:v> '02</c:v>
                </c:pt>
                <c:pt idx="4">
                  <c:v> '03</c:v>
                </c:pt>
                <c:pt idx="5">
                  <c:v> '04</c:v>
                </c:pt>
                <c:pt idx="6">
                  <c:v> '05</c:v>
                </c:pt>
                <c:pt idx="7">
                  <c:v> '06</c:v>
                </c:pt>
                <c:pt idx="8">
                  <c:v> '07</c:v>
                </c:pt>
                <c:pt idx="9">
                  <c:v> '08</c:v>
                </c:pt>
                <c:pt idx="10">
                  <c:v> '09</c:v>
                </c:pt>
                <c:pt idx="11">
                  <c:v>2010</c:v>
                </c:pt>
                <c:pt idx="12">
                  <c:v> '11</c:v>
                </c:pt>
                <c:pt idx="13">
                  <c:v> '12</c:v>
                </c:pt>
                <c:pt idx="14">
                  <c:v> '13</c:v>
                </c:pt>
                <c:pt idx="15">
                  <c:v> '14</c:v>
                </c:pt>
                <c:pt idx="16">
                  <c:v> '15</c:v>
                </c:pt>
                <c:pt idx="17">
                  <c:v> '16</c:v>
                </c:pt>
                <c:pt idx="18">
                  <c:v> '17</c:v>
                </c:pt>
                <c:pt idx="19">
                  <c:v> '18</c:v>
                </c:pt>
                <c:pt idx="20">
                  <c:v> '19</c:v>
                </c:pt>
                <c:pt idx="21">
                  <c:v>2020</c:v>
                </c:pt>
                <c:pt idx="22">
                  <c:v>21</c:v>
                </c:pt>
                <c:pt idx="23">
                  <c:v>22</c:v>
                </c:pt>
              </c:strCache>
            </c:strRef>
          </c:cat>
          <c:val>
            <c:numRef>
              <c:f>Sheet1!$C$2:$C$25</c:f>
              <c:numCache>
                <c:formatCode>General</c:formatCode>
                <c:ptCount val="24"/>
                <c:pt idx="0">
                  <c:v>22</c:v>
                </c:pt>
                <c:pt idx="1">
                  <c:v>25</c:v>
                </c:pt>
                <c:pt idx="2">
                  <c:v>30</c:v>
                </c:pt>
                <c:pt idx="3">
                  <c:v>37</c:v>
                </c:pt>
                <c:pt idx="4">
                  <c:v>44</c:v>
                </c:pt>
                <c:pt idx="5">
                  <c:v>49</c:v>
                </c:pt>
                <c:pt idx="6">
                  <c:v>56</c:v>
                </c:pt>
                <c:pt idx="7">
                  <c:v>60</c:v>
                </c:pt>
                <c:pt idx="8">
                  <c:v>66</c:v>
                </c:pt>
                <c:pt idx="9">
                  <c:v>65</c:v>
                </c:pt>
                <c:pt idx="10">
                  <c:v>73</c:v>
                </c:pt>
                <c:pt idx="11">
                  <c:v>69</c:v>
                </c:pt>
                <c:pt idx="12">
                  <c:v>75</c:v>
                </c:pt>
                <c:pt idx="13">
                  <c:v>74</c:v>
                </c:pt>
                <c:pt idx="14">
                  <c:v>72</c:v>
                </c:pt>
                <c:pt idx="15">
                  <c:v>70</c:v>
                </c:pt>
                <c:pt idx="16">
                  <c:v>68</c:v>
                </c:pt>
              </c:numCache>
            </c:numRef>
          </c:val>
          <c:smooth val="0"/>
          <c:extLst>
            <c:ext xmlns:c16="http://schemas.microsoft.com/office/drawing/2014/chart" uri="{C3380CC4-5D6E-409C-BE32-E72D297353CC}">
              <c16:uniqueId val="{00000000-7163-4E5D-B00A-CA5067410D51}"/>
            </c:ext>
          </c:extLst>
        </c:ser>
        <c:ser>
          <c:idx val="2"/>
          <c:order val="2"/>
          <c:tx>
            <c:strRef>
              <c:f>Sheet1!$D$1</c:f>
              <c:strCache>
                <c:ptCount val="1"/>
                <c:pt idx="0">
                  <c:v>HI opioid Rx (/10,000)</c:v>
                </c:pt>
              </c:strCache>
            </c:strRef>
          </c:tx>
          <c:spPr>
            <a:ln w="63500">
              <a:solidFill>
                <a:srgbClr val="FFFF00"/>
              </a:solidFill>
            </a:ln>
          </c:spPr>
          <c:marker>
            <c:symbol val="none"/>
          </c:marker>
          <c:dLbls>
            <c:spPr>
              <a:noFill/>
              <a:ln>
                <a:noFill/>
              </a:ln>
              <a:effectLst/>
            </c:spPr>
            <c:txPr>
              <a:bodyPr wrap="square" lIns="38100" tIns="19050" rIns="38100" bIns="19050" anchor="ctr">
                <a:spAutoFit/>
              </a:bodyPr>
              <a:lstStyle/>
              <a:p>
                <a:pPr>
                  <a:defRPr sz="1000" b="1">
                    <a:solidFill>
                      <a:srgbClr val="FFFF00"/>
                    </a:solidFill>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Sheet1!$A$2:$A$25</c:f>
              <c:strCache>
                <c:ptCount val="24"/>
                <c:pt idx="0">
                  <c:v>1999</c:v>
                </c:pt>
                <c:pt idx="1">
                  <c:v>2000</c:v>
                </c:pt>
                <c:pt idx="2">
                  <c:v> '01</c:v>
                </c:pt>
                <c:pt idx="3">
                  <c:v> '02</c:v>
                </c:pt>
                <c:pt idx="4">
                  <c:v> '03</c:v>
                </c:pt>
                <c:pt idx="5">
                  <c:v> '04</c:v>
                </c:pt>
                <c:pt idx="6">
                  <c:v> '05</c:v>
                </c:pt>
                <c:pt idx="7">
                  <c:v> '06</c:v>
                </c:pt>
                <c:pt idx="8">
                  <c:v> '07</c:v>
                </c:pt>
                <c:pt idx="9">
                  <c:v> '08</c:v>
                </c:pt>
                <c:pt idx="10">
                  <c:v> '09</c:v>
                </c:pt>
                <c:pt idx="11">
                  <c:v>2010</c:v>
                </c:pt>
                <c:pt idx="12">
                  <c:v> '11</c:v>
                </c:pt>
                <c:pt idx="13">
                  <c:v> '12</c:v>
                </c:pt>
                <c:pt idx="14">
                  <c:v> '13</c:v>
                </c:pt>
                <c:pt idx="15">
                  <c:v> '14</c:v>
                </c:pt>
                <c:pt idx="16">
                  <c:v> '15</c:v>
                </c:pt>
                <c:pt idx="17">
                  <c:v> '16</c:v>
                </c:pt>
                <c:pt idx="18">
                  <c:v> '17</c:v>
                </c:pt>
                <c:pt idx="19">
                  <c:v> '18</c:v>
                </c:pt>
                <c:pt idx="20">
                  <c:v> '19</c:v>
                </c:pt>
                <c:pt idx="21">
                  <c:v>2020</c:v>
                </c:pt>
                <c:pt idx="22">
                  <c:v>21</c:v>
                </c:pt>
                <c:pt idx="23">
                  <c:v>22</c:v>
                </c:pt>
              </c:strCache>
            </c:strRef>
          </c:cat>
          <c:val>
            <c:numRef>
              <c:f>Sheet1!$D$2:$D$25</c:f>
              <c:numCache>
                <c:formatCode>General</c:formatCode>
                <c:ptCount val="24"/>
                <c:pt idx="16" formatCode="0.0">
                  <c:v>89.6</c:v>
                </c:pt>
                <c:pt idx="17" formatCode="0.0">
                  <c:v>87</c:v>
                </c:pt>
                <c:pt idx="18" formatCode="0.0">
                  <c:v>78.400000000000006</c:v>
                </c:pt>
                <c:pt idx="19" formatCode="0.0">
                  <c:v>69.900000000000006</c:v>
                </c:pt>
                <c:pt idx="20" formatCode="0.0">
                  <c:v>67.3</c:v>
                </c:pt>
                <c:pt idx="21" formatCode="0.0">
                  <c:v>57.1</c:v>
                </c:pt>
                <c:pt idx="22" formatCode="0.0">
                  <c:v>52.7</c:v>
                </c:pt>
                <c:pt idx="23" formatCode="0.0">
                  <c:v>52.3</c:v>
                </c:pt>
              </c:numCache>
            </c:numRef>
          </c:val>
          <c:smooth val="0"/>
          <c:extLst>
            <c:ext xmlns:c16="http://schemas.microsoft.com/office/drawing/2014/chart" uri="{C3380CC4-5D6E-409C-BE32-E72D297353CC}">
              <c16:uniqueId val="{00000000-EDC7-435E-A429-1463DCBEFC0C}"/>
            </c:ext>
          </c:extLst>
        </c:ser>
        <c:dLbls>
          <c:showLegendKey val="0"/>
          <c:showVal val="0"/>
          <c:showCatName val="0"/>
          <c:showSerName val="0"/>
          <c:showPercent val="0"/>
          <c:showBubbleSize val="0"/>
        </c:dLbls>
        <c:smooth val="0"/>
        <c:axId val="82587008"/>
        <c:axId val="82592896"/>
      </c:lineChart>
      <c:catAx>
        <c:axId val="82587008"/>
        <c:scaling>
          <c:orientation val="minMax"/>
        </c:scaling>
        <c:delete val="0"/>
        <c:axPos val="b"/>
        <c:numFmt formatCode="General" sourceLinked="1"/>
        <c:majorTickMark val="out"/>
        <c:minorTickMark val="none"/>
        <c:tickLblPos val="nextTo"/>
        <c:txPr>
          <a:bodyPr/>
          <a:lstStyle/>
          <a:p>
            <a:pPr>
              <a:defRPr sz="1050" b="1">
                <a:solidFill>
                  <a:schemeClr val="bg1"/>
                </a:solidFill>
              </a:defRPr>
            </a:pPr>
            <a:endParaRPr lang="en-US"/>
          </a:p>
        </c:txPr>
        <c:crossAx val="82592896"/>
        <c:crosses val="autoZero"/>
        <c:auto val="1"/>
        <c:lblAlgn val="ctr"/>
        <c:lblOffset val="100"/>
        <c:noMultiLvlLbl val="0"/>
      </c:catAx>
      <c:valAx>
        <c:axId val="82592896"/>
        <c:scaling>
          <c:orientation val="minMax"/>
          <c:max val="100"/>
          <c:min val="0"/>
        </c:scaling>
        <c:delete val="0"/>
        <c:axPos val="l"/>
        <c:majorGridlines/>
        <c:numFmt formatCode="0" sourceLinked="1"/>
        <c:majorTickMark val="out"/>
        <c:minorTickMark val="none"/>
        <c:tickLblPos val="nextTo"/>
        <c:txPr>
          <a:bodyPr/>
          <a:lstStyle/>
          <a:p>
            <a:pPr>
              <a:defRPr sz="1600" b="1">
                <a:solidFill>
                  <a:schemeClr val="bg1"/>
                </a:solidFill>
              </a:defRPr>
            </a:pPr>
            <a:endParaRPr lang="en-US"/>
          </a:p>
        </c:txPr>
        <c:crossAx val="82587008"/>
        <c:crosses val="autoZero"/>
        <c:crossBetween val="between"/>
        <c:majorUnit val="20"/>
      </c:valAx>
      <c:spPr>
        <a:noFill/>
        <a:ln w="25363">
          <a:noFill/>
        </a:ln>
      </c:spPr>
    </c:plotArea>
    <c:legend>
      <c:legendPos val="r"/>
      <c:layout>
        <c:manualLayout>
          <c:xMode val="edge"/>
          <c:yMode val="edge"/>
          <c:x val="8.2672946615617998E-2"/>
          <c:y val="4.8997000374953137E-2"/>
          <c:w val="0.27697649353463843"/>
          <c:h val="0.17050493688288962"/>
        </c:manualLayout>
      </c:layout>
      <c:overlay val="0"/>
      <c:txPr>
        <a:bodyPr/>
        <a:lstStyle/>
        <a:p>
          <a:pPr>
            <a:defRPr sz="1400" b="1">
              <a:solidFill>
                <a:schemeClr val="bg1"/>
              </a:solidFill>
            </a:defRPr>
          </a:pPr>
          <a:endParaRPr lang="en-US"/>
        </a:p>
      </c:txPr>
    </c:legend>
    <c:plotVisOnly val="1"/>
    <c:dispBlanksAs val="gap"/>
    <c:showDLblsOverMax val="0"/>
  </c:chart>
  <c:spPr>
    <a:noFill/>
    <a:ln>
      <a:solidFill>
        <a:schemeClr val="bg1"/>
      </a:solidFill>
    </a:ln>
    <a:effectLst/>
  </c:spPr>
  <c:txPr>
    <a:bodyPr/>
    <a:lstStyle/>
    <a:p>
      <a:pPr>
        <a:defRPr b="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540318755336309E-2"/>
          <c:y val="4.7375328083989504E-2"/>
          <c:w val="0.92297564272839405"/>
          <c:h val="0.86740771765231472"/>
        </c:manualLayout>
      </c:layout>
      <c:lineChart>
        <c:grouping val="standard"/>
        <c:varyColors val="0"/>
        <c:ser>
          <c:idx val="0"/>
          <c:order val="0"/>
          <c:tx>
            <c:strRef>
              <c:f>Sheet1!$B$1</c:f>
              <c:strCache>
                <c:ptCount val="1"/>
                <c:pt idx="0">
                  <c:v>OPR deaths</c:v>
                </c:pt>
              </c:strCache>
            </c:strRef>
          </c:tx>
          <c:spPr>
            <a:ln w="63500">
              <a:solidFill>
                <a:srgbClr val="00CC00"/>
              </a:solidFill>
            </a:ln>
          </c:spPr>
          <c:marker>
            <c:symbol val="none"/>
          </c:marker>
          <c:dPt>
            <c:idx val="0"/>
            <c:bubble3D val="0"/>
            <c:extLst>
              <c:ext xmlns:c16="http://schemas.microsoft.com/office/drawing/2014/chart" uri="{C3380CC4-5D6E-409C-BE32-E72D297353CC}">
                <c16:uniqueId val="{00000001-2378-48EC-88F5-6761C1B6A91D}"/>
              </c:ext>
            </c:extLst>
          </c:dPt>
          <c:dPt>
            <c:idx val="1"/>
            <c:bubble3D val="0"/>
            <c:extLst>
              <c:ext xmlns:c16="http://schemas.microsoft.com/office/drawing/2014/chart" uri="{C3380CC4-5D6E-409C-BE32-E72D297353CC}">
                <c16:uniqueId val="{00000002-2378-48EC-88F5-6761C1B6A91D}"/>
              </c:ext>
            </c:extLst>
          </c:dPt>
          <c:dPt>
            <c:idx val="2"/>
            <c:bubble3D val="0"/>
            <c:extLst>
              <c:ext xmlns:c16="http://schemas.microsoft.com/office/drawing/2014/chart" uri="{C3380CC4-5D6E-409C-BE32-E72D297353CC}">
                <c16:uniqueId val="{00000003-2378-48EC-88F5-6761C1B6A91D}"/>
              </c:ext>
            </c:extLst>
          </c:dPt>
          <c:dPt>
            <c:idx val="3"/>
            <c:bubble3D val="0"/>
            <c:extLst>
              <c:ext xmlns:c16="http://schemas.microsoft.com/office/drawing/2014/chart" uri="{C3380CC4-5D6E-409C-BE32-E72D297353CC}">
                <c16:uniqueId val="{00000004-2378-48EC-88F5-6761C1B6A91D}"/>
              </c:ext>
            </c:extLst>
          </c:dPt>
          <c:dPt>
            <c:idx val="4"/>
            <c:bubble3D val="0"/>
            <c:extLst>
              <c:ext xmlns:c16="http://schemas.microsoft.com/office/drawing/2014/chart" uri="{C3380CC4-5D6E-409C-BE32-E72D297353CC}">
                <c16:uniqueId val="{00000005-2378-48EC-88F5-6761C1B6A91D}"/>
              </c:ext>
            </c:extLst>
          </c:dPt>
          <c:dPt>
            <c:idx val="5"/>
            <c:bubble3D val="0"/>
            <c:extLst>
              <c:ext xmlns:c16="http://schemas.microsoft.com/office/drawing/2014/chart" uri="{C3380CC4-5D6E-409C-BE32-E72D297353CC}">
                <c16:uniqueId val="{00000006-2378-48EC-88F5-6761C1B6A91D}"/>
              </c:ext>
            </c:extLst>
          </c:dPt>
          <c:dPt>
            <c:idx val="6"/>
            <c:bubble3D val="0"/>
            <c:extLst>
              <c:ext xmlns:c16="http://schemas.microsoft.com/office/drawing/2014/chart" uri="{C3380CC4-5D6E-409C-BE32-E72D297353CC}">
                <c16:uniqueId val="{00000007-2378-48EC-88F5-6761C1B6A91D}"/>
              </c:ext>
            </c:extLst>
          </c:dPt>
          <c:dPt>
            <c:idx val="7"/>
            <c:bubble3D val="0"/>
            <c:extLst>
              <c:ext xmlns:c16="http://schemas.microsoft.com/office/drawing/2014/chart" uri="{C3380CC4-5D6E-409C-BE32-E72D297353CC}">
                <c16:uniqueId val="{00000008-2378-48EC-88F5-6761C1B6A91D}"/>
              </c:ext>
            </c:extLst>
          </c:dPt>
          <c:dPt>
            <c:idx val="8"/>
            <c:bubble3D val="0"/>
            <c:extLst>
              <c:ext xmlns:c16="http://schemas.microsoft.com/office/drawing/2014/chart" uri="{C3380CC4-5D6E-409C-BE32-E72D297353CC}">
                <c16:uniqueId val="{00000009-2378-48EC-88F5-6761C1B6A91D}"/>
              </c:ext>
            </c:extLst>
          </c:dPt>
          <c:dPt>
            <c:idx val="9"/>
            <c:bubble3D val="0"/>
            <c:extLst>
              <c:ext xmlns:c16="http://schemas.microsoft.com/office/drawing/2014/chart" uri="{C3380CC4-5D6E-409C-BE32-E72D297353CC}">
                <c16:uniqueId val="{0000000A-2378-48EC-88F5-6761C1B6A91D}"/>
              </c:ext>
            </c:extLst>
          </c:dPt>
          <c:dPt>
            <c:idx val="10"/>
            <c:bubble3D val="0"/>
            <c:extLst>
              <c:ext xmlns:c16="http://schemas.microsoft.com/office/drawing/2014/chart" uri="{C3380CC4-5D6E-409C-BE32-E72D297353CC}">
                <c16:uniqueId val="{0000000B-2378-48EC-88F5-6761C1B6A91D}"/>
              </c:ext>
            </c:extLst>
          </c:dPt>
          <c:dPt>
            <c:idx val="37"/>
            <c:bubble3D val="0"/>
            <c:extLst>
              <c:ext xmlns:c16="http://schemas.microsoft.com/office/drawing/2014/chart" uri="{C3380CC4-5D6E-409C-BE32-E72D297353CC}">
                <c16:uniqueId val="{0000000C-2378-48EC-88F5-6761C1B6A91D}"/>
              </c:ext>
            </c:extLst>
          </c:dPt>
          <c:dPt>
            <c:idx val="38"/>
            <c:bubble3D val="0"/>
            <c:extLst>
              <c:ext xmlns:c16="http://schemas.microsoft.com/office/drawing/2014/chart" uri="{C3380CC4-5D6E-409C-BE32-E72D297353CC}">
                <c16:uniqueId val="{0000000D-2378-48EC-88F5-6761C1B6A91D}"/>
              </c:ext>
            </c:extLst>
          </c:dPt>
          <c:dLbls>
            <c:dLbl>
              <c:idx val="38"/>
              <c:tx>
                <c:rich>
                  <a:bodyPr/>
                  <a:lstStyle/>
                  <a:p>
                    <a:fld id="{605875E3-692B-44D5-8116-2A638E0914B2}" type="VALUE">
                      <a:rPr lang="en-US" sz="1200" b="1" smtClean="0">
                        <a:solidFill>
                          <a:srgbClr val="FFC000"/>
                        </a:solidFill>
                      </a:rPr>
                      <a:pPr/>
                      <a:t>[VALUE]</a:t>
                    </a:fld>
                    <a:r>
                      <a:rPr lang="en-US" sz="1200" b="1" dirty="0">
                        <a:solidFill>
                          <a:srgbClr val="FFC000"/>
                        </a:solidFill>
                      </a:rPr>
                      <a:t>.3</a:t>
                    </a:r>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2378-48EC-88F5-6761C1B6A91D}"/>
                </c:ext>
              </c:extLst>
            </c:dLbl>
            <c:spPr>
              <a:solidFill>
                <a:schemeClr val="bg1"/>
              </a:solidFill>
              <a:ln w="25320">
                <a:solidFill>
                  <a:srgbClr val="00CC00"/>
                </a:solidFill>
              </a:ln>
            </c:spPr>
            <c:txPr>
              <a:bodyPr rot="0" vert="horz"/>
              <a:lstStyle/>
              <a:p>
                <a:pPr>
                  <a:defRPr sz="1000" b="1">
                    <a:solidFill>
                      <a:srgbClr val="00CC00"/>
                    </a:solidFill>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Sheet1!$A$2:$A$25</c:f>
              <c:strCache>
                <c:ptCount val="24"/>
                <c:pt idx="0">
                  <c:v>1999</c:v>
                </c:pt>
                <c:pt idx="1">
                  <c:v>2000</c:v>
                </c:pt>
                <c:pt idx="2">
                  <c:v> '01</c:v>
                </c:pt>
                <c:pt idx="3">
                  <c:v> '02</c:v>
                </c:pt>
                <c:pt idx="4">
                  <c:v> '03</c:v>
                </c:pt>
                <c:pt idx="5">
                  <c:v> '04</c:v>
                </c:pt>
                <c:pt idx="6">
                  <c:v> '05</c:v>
                </c:pt>
                <c:pt idx="7">
                  <c:v> '06</c:v>
                </c:pt>
                <c:pt idx="8">
                  <c:v> '07</c:v>
                </c:pt>
                <c:pt idx="9">
                  <c:v> '08</c:v>
                </c:pt>
                <c:pt idx="10">
                  <c:v> '09</c:v>
                </c:pt>
                <c:pt idx="11">
                  <c:v>2010</c:v>
                </c:pt>
                <c:pt idx="12">
                  <c:v> '11</c:v>
                </c:pt>
                <c:pt idx="13">
                  <c:v> '12</c:v>
                </c:pt>
                <c:pt idx="14">
                  <c:v> '13</c:v>
                </c:pt>
                <c:pt idx="15">
                  <c:v> '14</c:v>
                </c:pt>
                <c:pt idx="16">
                  <c:v> '15</c:v>
                </c:pt>
                <c:pt idx="17">
                  <c:v> '16</c:v>
                </c:pt>
                <c:pt idx="18">
                  <c:v> '17</c:v>
                </c:pt>
                <c:pt idx="19">
                  <c:v> '18</c:v>
                </c:pt>
                <c:pt idx="20">
                  <c:v> '19</c:v>
                </c:pt>
                <c:pt idx="21">
                  <c:v>2020</c:v>
                </c:pt>
                <c:pt idx="22">
                  <c:v>21</c:v>
                </c:pt>
                <c:pt idx="23">
                  <c:v>22</c:v>
                </c:pt>
              </c:strCache>
            </c:strRef>
          </c:cat>
          <c:val>
            <c:numRef>
              <c:f>Sheet1!$B$2:$B$25</c:f>
              <c:numCache>
                <c:formatCode>0</c:formatCode>
                <c:ptCount val="24"/>
                <c:pt idx="0">
                  <c:v>26</c:v>
                </c:pt>
                <c:pt idx="1">
                  <c:v>25</c:v>
                </c:pt>
                <c:pt idx="2">
                  <c:v>30</c:v>
                </c:pt>
                <c:pt idx="3">
                  <c:v>30</c:v>
                </c:pt>
                <c:pt idx="4">
                  <c:v>32</c:v>
                </c:pt>
                <c:pt idx="5">
                  <c:v>31</c:v>
                </c:pt>
                <c:pt idx="6">
                  <c:v>44</c:v>
                </c:pt>
                <c:pt idx="7">
                  <c:v>42</c:v>
                </c:pt>
                <c:pt idx="8">
                  <c:v>53</c:v>
                </c:pt>
                <c:pt idx="9">
                  <c:v>41</c:v>
                </c:pt>
                <c:pt idx="10">
                  <c:v>38</c:v>
                </c:pt>
                <c:pt idx="11">
                  <c:v>52</c:v>
                </c:pt>
                <c:pt idx="12">
                  <c:v>53</c:v>
                </c:pt>
                <c:pt idx="13">
                  <c:v>42</c:v>
                </c:pt>
                <c:pt idx="14">
                  <c:v>45</c:v>
                </c:pt>
                <c:pt idx="15">
                  <c:v>39</c:v>
                </c:pt>
                <c:pt idx="16">
                  <c:v>36</c:v>
                </c:pt>
                <c:pt idx="17">
                  <c:v>45</c:v>
                </c:pt>
                <c:pt idx="18">
                  <c:v>36</c:v>
                </c:pt>
                <c:pt idx="19">
                  <c:v>28</c:v>
                </c:pt>
                <c:pt idx="20">
                  <c:v>26</c:v>
                </c:pt>
                <c:pt idx="21">
                  <c:v>25</c:v>
                </c:pt>
                <c:pt idx="22">
                  <c:v>27</c:v>
                </c:pt>
              </c:numCache>
            </c:numRef>
          </c:val>
          <c:smooth val="0"/>
          <c:extLst>
            <c:ext xmlns:c16="http://schemas.microsoft.com/office/drawing/2014/chart" uri="{C3380CC4-5D6E-409C-BE32-E72D297353CC}">
              <c16:uniqueId val="{0000001C-2378-48EC-88F5-6761C1B6A91D}"/>
            </c:ext>
          </c:extLst>
        </c:ser>
        <c:ser>
          <c:idx val="1"/>
          <c:order val="1"/>
          <c:tx>
            <c:strRef>
              <c:f>Sheet1!$C$1</c:f>
              <c:strCache>
                <c:ptCount val="1"/>
                <c:pt idx="0">
                  <c:v>US per capita MME (/10)</c:v>
                </c:pt>
              </c:strCache>
            </c:strRef>
          </c:tx>
          <c:spPr>
            <a:ln w="63500">
              <a:solidFill>
                <a:srgbClr val="7CEEFA"/>
              </a:solidFill>
            </a:ln>
          </c:spPr>
          <c:marker>
            <c:symbol val="none"/>
          </c:marker>
          <c:dLbls>
            <c:spPr>
              <a:noFill/>
              <a:ln>
                <a:noFill/>
              </a:ln>
              <a:effectLst/>
            </c:spPr>
            <c:txPr>
              <a:bodyPr wrap="square" lIns="38100" tIns="19050" rIns="38100" bIns="19050" anchor="ctr">
                <a:spAutoFit/>
              </a:bodyPr>
              <a:lstStyle/>
              <a:p>
                <a:pPr>
                  <a:defRPr b="1">
                    <a:solidFill>
                      <a:srgbClr val="CCFFFF"/>
                    </a:solidFill>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Sheet1!$A$2:$A$25</c:f>
              <c:strCache>
                <c:ptCount val="24"/>
                <c:pt idx="0">
                  <c:v>1999</c:v>
                </c:pt>
                <c:pt idx="1">
                  <c:v>2000</c:v>
                </c:pt>
                <c:pt idx="2">
                  <c:v> '01</c:v>
                </c:pt>
                <c:pt idx="3">
                  <c:v> '02</c:v>
                </c:pt>
                <c:pt idx="4">
                  <c:v> '03</c:v>
                </c:pt>
                <c:pt idx="5">
                  <c:v> '04</c:v>
                </c:pt>
                <c:pt idx="6">
                  <c:v> '05</c:v>
                </c:pt>
                <c:pt idx="7">
                  <c:v> '06</c:v>
                </c:pt>
                <c:pt idx="8">
                  <c:v> '07</c:v>
                </c:pt>
                <c:pt idx="9">
                  <c:v> '08</c:v>
                </c:pt>
                <c:pt idx="10">
                  <c:v> '09</c:v>
                </c:pt>
                <c:pt idx="11">
                  <c:v>2010</c:v>
                </c:pt>
                <c:pt idx="12">
                  <c:v> '11</c:v>
                </c:pt>
                <c:pt idx="13">
                  <c:v> '12</c:v>
                </c:pt>
                <c:pt idx="14">
                  <c:v> '13</c:v>
                </c:pt>
                <c:pt idx="15">
                  <c:v> '14</c:v>
                </c:pt>
                <c:pt idx="16">
                  <c:v> '15</c:v>
                </c:pt>
                <c:pt idx="17">
                  <c:v> '16</c:v>
                </c:pt>
                <c:pt idx="18">
                  <c:v> '17</c:v>
                </c:pt>
                <c:pt idx="19">
                  <c:v> '18</c:v>
                </c:pt>
                <c:pt idx="20">
                  <c:v> '19</c:v>
                </c:pt>
                <c:pt idx="21">
                  <c:v>2020</c:v>
                </c:pt>
                <c:pt idx="22">
                  <c:v>21</c:v>
                </c:pt>
                <c:pt idx="23">
                  <c:v>22</c:v>
                </c:pt>
              </c:strCache>
            </c:strRef>
          </c:cat>
          <c:val>
            <c:numRef>
              <c:f>Sheet1!$C$2:$C$25</c:f>
              <c:numCache>
                <c:formatCode>General</c:formatCode>
                <c:ptCount val="24"/>
                <c:pt idx="0">
                  <c:v>22</c:v>
                </c:pt>
                <c:pt idx="1">
                  <c:v>25</c:v>
                </c:pt>
                <c:pt idx="2">
                  <c:v>30</c:v>
                </c:pt>
                <c:pt idx="3">
                  <c:v>37</c:v>
                </c:pt>
                <c:pt idx="4">
                  <c:v>44</c:v>
                </c:pt>
                <c:pt idx="5">
                  <c:v>49</c:v>
                </c:pt>
                <c:pt idx="6">
                  <c:v>56</c:v>
                </c:pt>
                <c:pt idx="7">
                  <c:v>60</c:v>
                </c:pt>
                <c:pt idx="8">
                  <c:v>66</c:v>
                </c:pt>
                <c:pt idx="9">
                  <c:v>65</c:v>
                </c:pt>
                <c:pt idx="10">
                  <c:v>73</c:v>
                </c:pt>
                <c:pt idx="11">
                  <c:v>69</c:v>
                </c:pt>
                <c:pt idx="12">
                  <c:v>75</c:v>
                </c:pt>
                <c:pt idx="13">
                  <c:v>74</c:v>
                </c:pt>
                <c:pt idx="14">
                  <c:v>72</c:v>
                </c:pt>
                <c:pt idx="15">
                  <c:v>70</c:v>
                </c:pt>
                <c:pt idx="16">
                  <c:v>68</c:v>
                </c:pt>
              </c:numCache>
            </c:numRef>
          </c:val>
          <c:smooth val="0"/>
          <c:extLst>
            <c:ext xmlns:c16="http://schemas.microsoft.com/office/drawing/2014/chart" uri="{C3380CC4-5D6E-409C-BE32-E72D297353CC}">
              <c16:uniqueId val="{00000000-7163-4E5D-B00A-CA5067410D51}"/>
            </c:ext>
          </c:extLst>
        </c:ser>
        <c:ser>
          <c:idx val="2"/>
          <c:order val="2"/>
          <c:tx>
            <c:strRef>
              <c:f>Sheet1!$D$1</c:f>
              <c:strCache>
                <c:ptCount val="1"/>
                <c:pt idx="0">
                  <c:v>HI opioid Rx (/10,000)</c:v>
                </c:pt>
              </c:strCache>
            </c:strRef>
          </c:tx>
          <c:spPr>
            <a:ln w="63500">
              <a:solidFill>
                <a:srgbClr val="FFFF00"/>
              </a:solidFill>
            </a:ln>
          </c:spPr>
          <c:marker>
            <c:symbol val="none"/>
          </c:marker>
          <c:dLbls>
            <c:spPr>
              <a:noFill/>
              <a:ln>
                <a:noFill/>
              </a:ln>
              <a:effectLst/>
            </c:spPr>
            <c:txPr>
              <a:bodyPr wrap="square" lIns="38100" tIns="19050" rIns="38100" bIns="19050" anchor="ctr">
                <a:spAutoFit/>
              </a:bodyPr>
              <a:lstStyle/>
              <a:p>
                <a:pPr>
                  <a:defRPr sz="1000" b="1">
                    <a:solidFill>
                      <a:srgbClr val="FFFF00"/>
                    </a:solidFill>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Sheet1!$A$2:$A$25</c:f>
              <c:strCache>
                <c:ptCount val="24"/>
                <c:pt idx="0">
                  <c:v>1999</c:v>
                </c:pt>
                <c:pt idx="1">
                  <c:v>2000</c:v>
                </c:pt>
                <c:pt idx="2">
                  <c:v> '01</c:v>
                </c:pt>
                <c:pt idx="3">
                  <c:v> '02</c:v>
                </c:pt>
                <c:pt idx="4">
                  <c:v> '03</c:v>
                </c:pt>
                <c:pt idx="5">
                  <c:v> '04</c:v>
                </c:pt>
                <c:pt idx="6">
                  <c:v> '05</c:v>
                </c:pt>
                <c:pt idx="7">
                  <c:v> '06</c:v>
                </c:pt>
                <c:pt idx="8">
                  <c:v> '07</c:v>
                </c:pt>
                <c:pt idx="9">
                  <c:v> '08</c:v>
                </c:pt>
                <c:pt idx="10">
                  <c:v> '09</c:v>
                </c:pt>
                <c:pt idx="11">
                  <c:v>2010</c:v>
                </c:pt>
                <c:pt idx="12">
                  <c:v> '11</c:v>
                </c:pt>
                <c:pt idx="13">
                  <c:v> '12</c:v>
                </c:pt>
                <c:pt idx="14">
                  <c:v> '13</c:v>
                </c:pt>
                <c:pt idx="15">
                  <c:v> '14</c:v>
                </c:pt>
                <c:pt idx="16">
                  <c:v> '15</c:v>
                </c:pt>
                <c:pt idx="17">
                  <c:v> '16</c:v>
                </c:pt>
                <c:pt idx="18">
                  <c:v> '17</c:v>
                </c:pt>
                <c:pt idx="19">
                  <c:v> '18</c:v>
                </c:pt>
                <c:pt idx="20">
                  <c:v> '19</c:v>
                </c:pt>
                <c:pt idx="21">
                  <c:v>2020</c:v>
                </c:pt>
                <c:pt idx="22">
                  <c:v>21</c:v>
                </c:pt>
                <c:pt idx="23">
                  <c:v>22</c:v>
                </c:pt>
              </c:strCache>
            </c:strRef>
          </c:cat>
          <c:val>
            <c:numRef>
              <c:f>Sheet1!$D$2:$D$25</c:f>
              <c:numCache>
                <c:formatCode>General</c:formatCode>
                <c:ptCount val="24"/>
                <c:pt idx="16" formatCode="0.0">
                  <c:v>89.6</c:v>
                </c:pt>
                <c:pt idx="17" formatCode="0.0">
                  <c:v>87</c:v>
                </c:pt>
                <c:pt idx="18" formatCode="0.0">
                  <c:v>78.400000000000006</c:v>
                </c:pt>
                <c:pt idx="19" formatCode="0.0">
                  <c:v>69.900000000000006</c:v>
                </c:pt>
                <c:pt idx="20" formatCode="0.0">
                  <c:v>67.3</c:v>
                </c:pt>
                <c:pt idx="21" formatCode="0.0">
                  <c:v>57.1</c:v>
                </c:pt>
                <c:pt idx="22" formatCode="0.0">
                  <c:v>52.7</c:v>
                </c:pt>
                <c:pt idx="23" formatCode="0.0">
                  <c:v>52.3</c:v>
                </c:pt>
              </c:numCache>
            </c:numRef>
          </c:val>
          <c:smooth val="0"/>
          <c:extLst>
            <c:ext xmlns:c16="http://schemas.microsoft.com/office/drawing/2014/chart" uri="{C3380CC4-5D6E-409C-BE32-E72D297353CC}">
              <c16:uniqueId val="{00000000-EDC7-435E-A429-1463DCBEFC0C}"/>
            </c:ext>
          </c:extLst>
        </c:ser>
        <c:ser>
          <c:idx val="3"/>
          <c:order val="3"/>
          <c:tx>
            <c:strRef>
              <c:f>Sheet1!$E$1</c:f>
              <c:strCache>
                <c:ptCount val="1"/>
                <c:pt idx="0">
                  <c:v>heroin/synth.</c:v>
                </c:pt>
              </c:strCache>
            </c:strRef>
          </c:tx>
          <c:spPr>
            <a:ln w="63500">
              <a:solidFill>
                <a:srgbClr val="FF0000"/>
              </a:solidFill>
            </a:ln>
          </c:spPr>
          <c:marker>
            <c:symbol val="none"/>
          </c:marker>
          <c:dLbls>
            <c:dLbl>
              <c:idx val="19"/>
              <c:layout>
                <c:manualLayout>
                  <c:x val="-3.825321100917442E-2"/>
                  <c:y val="-9.9206349206350172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F320-42A9-9D15-3358865B1068}"/>
                </c:ext>
              </c:extLst>
            </c:dLbl>
            <c:dLbl>
              <c:idx val="21"/>
              <c:layout>
                <c:manualLayout>
                  <c:x val="-3.384954128440356E-2"/>
                  <c:y val="-1.984126984126984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F320-42A9-9D15-3358865B1068}"/>
                </c:ext>
              </c:extLst>
            </c:dLbl>
            <c:dLbl>
              <c:idx val="22"/>
              <c:layout>
                <c:manualLayout>
                  <c:x val="-3.0238532110092821E-3"/>
                  <c:y val="-1.984126984126984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F320-42A9-9D15-3358865B1068}"/>
                </c:ext>
              </c:extLst>
            </c:dLbl>
            <c:spPr>
              <a:noFill/>
              <a:ln>
                <a:noFill/>
              </a:ln>
              <a:effectLst/>
            </c:spPr>
            <c:txPr>
              <a:bodyPr wrap="square" lIns="38100" tIns="19050" rIns="38100" bIns="19050" anchor="ctr">
                <a:spAutoFit/>
              </a:bodyPr>
              <a:lstStyle/>
              <a:p>
                <a:pPr>
                  <a:defRPr b="1">
                    <a:solidFill>
                      <a:srgbClr val="FF9999"/>
                    </a:solidFill>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Sheet1!$A$2:$A$25</c:f>
              <c:strCache>
                <c:ptCount val="24"/>
                <c:pt idx="0">
                  <c:v>1999</c:v>
                </c:pt>
                <c:pt idx="1">
                  <c:v>2000</c:v>
                </c:pt>
                <c:pt idx="2">
                  <c:v> '01</c:v>
                </c:pt>
                <c:pt idx="3">
                  <c:v> '02</c:v>
                </c:pt>
                <c:pt idx="4">
                  <c:v> '03</c:v>
                </c:pt>
                <c:pt idx="5">
                  <c:v> '04</c:v>
                </c:pt>
                <c:pt idx="6">
                  <c:v> '05</c:v>
                </c:pt>
                <c:pt idx="7">
                  <c:v> '06</c:v>
                </c:pt>
                <c:pt idx="8">
                  <c:v> '07</c:v>
                </c:pt>
                <c:pt idx="9">
                  <c:v> '08</c:v>
                </c:pt>
                <c:pt idx="10">
                  <c:v> '09</c:v>
                </c:pt>
                <c:pt idx="11">
                  <c:v>2010</c:v>
                </c:pt>
                <c:pt idx="12">
                  <c:v> '11</c:v>
                </c:pt>
                <c:pt idx="13">
                  <c:v> '12</c:v>
                </c:pt>
                <c:pt idx="14">
                  <c:v> '13</c:v>
                </c:pt>
                <c:pt idx="15">
                  <c:v> '14</c:v>
                </c:pt>
                <c:pt idx="16">
                  <c:v> '15</c:v>
                </c:pt>
                <c:pt idx="17">
                  <c:v> '16</c:v>
                </c:pt>
                <c:pt idx="18">
                  <c:v> '17</c:v>
                </c:pt>
                <c:pt idx="19">
                  <c:v> '18</c:v>
                </c:pt>
                <c:pt idx="20">
                  <c:v> '19</c:v>
                </c:pt>
                <c:pt idx="21">
                  <c:v>2020</c:v>
                </c:pt>
                <c:pt idx="22">
                  <c:v>21</c:v>
                </c:pt>
                <c:pt idx="23">
                  <c:v>22</c:v>
                </c:pt>
              </c:strCache>
            </c:strRef>
          </c:cat>
          <c:val>
            <c:numRef>
              <c:f>Sheet1!$E$2:$E$25</c:f>
              <c:numCache>
                <c:formatCode>General</c:formatCode>
                <c:ptCount val="24"/>
                <c:pt idx="16">
                  <c:v>27</c:v>
                </c:pt>
                <c:pt idx="17">
                  <c:v>27</c:v>
                </c:pt>
                <c:pt idx="18">
                  <c:v>15</c:v>
                </c:pt>
                <c:pt idx="19">
                  <c:v>27</c:v>
                </c:pt>
                <c:pt idx="20">
                  <c:v>33</c:v>
                </c:pt>
                <c:pt idx="21">
                  <c:v>50</c:v>
                </c:pt>
                <c:pt idx="22">
                  <c:v>50</c:v>
                </c:pt>
              </c:numCache>
            </c:numRef>
          </c:val>
          <c:smooth val="0"/>
          <c:extLst>
            <c:ext xmlns:c16="http://schemas.microsoft.com/office/drawing/2014/chart" uri="{C3380CC4-5D6E-409C-BE32-E72D297353CC}">
              <c16:uniqueId val="{0000000D-F320-42A9-9D15-3358865B1068}"/>
            </c:ext>
          </c:extLst>
        </c:ser>
        <c:dLbls>
          <c:showLegendKey val="0"/>
          <c:showVal val="0"/>
          <c:showCatName val="0"/>
          <c:showSerName val="0"/>
          <c:showPercent val="0"/>
          <c:showBubbleSize val="0"/>
        </c:dLbls>
        <c:smooth val="0"/>
        <c:axId val="82632704"/>
        <c:axId val="82634240"/>
      </c:lineChart>
      <c:catAx>
        <c:axId val="82632704"/>
        <c:scaling>
          <c:orientation val="minMax"/>
        </c:scaling>
        <c:delete val="0"/>
        <c:axPos val="b"/>
        <c:numFmt formatCode="General" sourceLinked="1"/>
        <c:majorTickMark val="out"/>
        <c:minorTickMark val="none"/>
        <c:tickLblPos val="nextTo"/>
        <c:txPr>
          <a:bodyPr/>
          <a:lstStyle/>
          <a:p>
            <a:pPr>
              <a:defRPr sz="1050" b="1">
                <a:solidFill>
                  <a:schemeClr val="bg1"/>
                </a:solidFill>
              </a:defRPr>
            </a:pPr>
            <a:endParaRPr lang="en-US"/>
          </a:p>
        </c:txPr>
        <c:crossAx val="82634240"/>
        <c:crosses val="autoZero"/>
        <c:auto val="1"/>
        <c:lblAlgn val="ctr"/>
        <c:lblOffset val="100"/>
        <c:noMultiLvlLbl val="0"/>
      </c:catAx>
      <c:valAx>
        <c:axId val="82634240"/>
        <c:scaling>
          <c:orientation val="minMax"/>
          <c:max val="100"/>
          <c:min val="0"/>
        </c:scaling>
        <c:delete val="0"/>
        <c:axPos val="l"/>
        <c:majorGridlines/>
        <c:numFmt formatCode="0" sourceLinked="1"/>
        <c:majorTickMark val="out"/>
        <c:minorTickMark val="none"/>
        <c:tickLblPos val="nextTo"/>
        <c:txPr>
          <a:bodyPr/>
          <a:lstStyle/>
          <a:p>
            <a:pPr>
              <a:defRPr sz="1600" b="1">
                <a:solidFill>
                  <a:schemeClr val="bg1"/>
                </a:solidFill>
              </a:defRPr>
            </a:pPr>
            <a:endParaRPr lang="en-US"/>
          </a:p>
        </c:txPr>
        <c:crossAx val="82632704"/>
        <c:crosses val="autoZero"/>
        <c:crossBetween val="between"/>
        <c:majorUnit val="20"/>
      </c:valAx>
      <c:spPr>
        <a:noFill/>
        <a:ln w="25363">
          <a:noFill/>
        </a:ln>
      </c:spPr>
    </c:plotArea>
    <c:legend>
      <c:legendPos val="r"/>
      <c:layout>
        <c:manualLayout>
          <c:xMode val="edge"/>
          <c:yMode val="edge"/>
          <c:x val="8.2672946615617998E-2"/>
          <c:y val="4.8997000374953137E-2"/>
          <c:w val="0.27697649353463843"/>
          <c:h val="0.22733991584385285"/>
        </c:manualLayout>
      </c:layout>
      <c:overlay val="0"/>
      <c:txPr>
        <a:bodyPr/>
        <a:lstStyle/>
        <a:p>
          <a:pPr>
            <a:defRPr sz="1400" b="1">
              <a:solidFill>
                <a:schemeClr val="bg1"/>
              </a:solidFill>
            </a:defRPr>
          </a:pPr>
          <a:endParaRPr lang="en-US"/>
        </a:p>
      </c:txPr>
    </c:legend>
    <c:plotVisOnly val="1"/>
    <c:dispBlanksAs val="gap"/>
    <c:showDLblsOverMax val="0"/>
  </c:chart>
  <c:spPr>
    <a:noFill/>
    <a:ln>
      <a:solidFill>
        <a:schemeClr val="bg1"/>
      </a:solidFill>
    </a:ln>
    <a:effectLst/>
  </c:spPr>
  <c:txPr>
    <a:bodyPr/>
    <a:lstStyle/>
    <a:p>
      <a:pPr>
        <a:defRPr b="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820296935774595"/>
          <c:y val="4.7375328083989504E-2"/>
          <c:w val="0.86725275116212897"/>
          <c:h val="0.86016128418730264"/>
        </c:manualLayout>
      </c:layout>
      <c:lineChart>
        <c:grouping val="standard"/>
        <c:varyColors val="0"/>
        <c:ser>
          <c:idx val="0"/>
          <c:order val="0"/>
          <c:tx>
            <c:strRef>
              <c:f>Sheet1!$B$1</c:f>
              <c:strCache>
                <c:ptCount val="1"/>
                <c:pt idx="0">
                  <c:v>fentanyl</c:v>
                </c:pt>
              </c:strCache>
            </c:strRef>
          </c:tx>
          <c:spPr>
            <a:ln w="63500">
              <a:solidFill>
                <a:srgbClr val="FF0000"/>
              </a:solidFill>
            </a:ln>
          </c:spPr>
          <c:marker>
            <c:symbol val="none"/>
          </c:marker>
          <c:dPt>
            <c:idx val="0"/>
            <c:bubble3D val="0"/>
            <c:extLst>
              <c:ext xmlns:c16="http://schemas.microsoft.com/office/drawing/2014/chart" uri="{C3380CC4-5D6E-409C-BE32-E72D297353CC}">
                <c16:uniqueId val="{00000001-2378-48EC-88F5-6761C1B6A91D}"/>
              </c:ext>
            </c:extLst>
          </c:dPt>
          <c:dPt>
            <c:idx val="1"/>
            <c:bubble3D val="0"/>
            <c:extLst>
              <c:ext xmlns:c16="http://schemas.microsoft.com/office/drawing/2014/chart" uri="{C3380CC4-5D6E-409C-BE32-E72D297353CC}">
                <c16:uniqueId val="{00000002-2378-48EC-88F5-6761C1B6A91D}"/>
              </c:ext>
            </c:extLst>
          </c:dPt>
          <c:dPt>
            <c:idx val="2"/>
            <c:bubble3D val="0"/>
            <c:extLst>
              <c:ext xmlns:c16="http://schemas.microsoft.com/office/drawing/2014/chart" uri="{C3380CC4-5D6E-409C-BE32-E72D297353CC}">
                <c16:uniqueId val="{00000003-2378-48EC-88F5-6761C1B6A91D}"/>
              </c:ext>
            </c:extLst>
          </c:dPt>
          <c:dPt>
            <c:idx val="3"/>
            <c:bubble3D val="0"/>
            <c:extLst>
              <c:ext xmlns:c16="http://schemas.microsoft.com/office/drawing/2014/chart" uri="{C3380CC4-5D6E-409C-BE32-E72D297353CC}">
                <c16:uniqueId val="{00000004-2378-48EC-88F5-6761C1B6A91D}"/>
              </c:ext>
            </c:extLst>
          </c:dPt>
          <c:dPt>
            <c:idx val="4"/>
            <c:bubble3D val="0"/>
            <c:extLst>
              <c:ext xmlns:c16="http://schemas.microsoft.com/office/drawing/2014/chart" uri="{C3380CC4-5D6E-409C-BE32-E72D297353CC}">
                <c16:uniqueId val="{00000005-2378-48EC-88F5-6761C1B6A91D}"/>
              </c:ext>
            </c:extLst>
          </c:dPt>
          <c:dPt>
            <c:idx val="5"/>
            <c:bubble3D val="0"/>
            <c:extLst>
              <c:ext xmlns:c16="http://schemas.microsoft.com/office/drawing/2014/chart" uri="{C3380CC4-5D6E-409C-BE32-E72D297353CC}">
                <c16:uniqueId val="{00000006-2378-48EC-88F5-6761C1B6A91D}"/>
              </c:ext>
            </c:extLst>
          </c:dPt>
          <c:dPt>
            <c:idx val="6"/>
            <c:bubble3D val="0"/>
            <c:extLst>
              <c:ext xmlns:c16="http://schemas.microsoft.com/office/drawing/2014/chart" uri="{C3380CC4-5D6E-409C-BE32-E72D297353CC}">
                <c16:uniqueId val="{00000007-2378-48EC-88F5-6761C1B6A91D}"/>
              </c:ext>
            </c:extLst>
          </c:dPt>
          <c:dPt>
            <c:idx val="7"/>
            <c:bubble3D val="0"/>
            <c:extLst>
              <c:ext xmlns:c16="http://schemas.microsoft.com/office/drawing/2014/chart" uri="{C3380CC4-5D6E-409C-BE32-E72D297353CC}">
                <c16:uniqueId val="{00000008-2378-48EC-88F5-6761C1B6A91D}"/>
              </c:ext>
            </c:extLst>
          </c:dPt>
          <c:dPt>
            <c:idx val="8"/>
            <c:bubble3D val="0"/>
            <c:extLst>
              <c:ext xmlns:c16="http://schemas.microsoft.com/office/drawing/2014/chart" uri="{C3380CC4-5D6E-409C-BE32-E72D297353CC}">
                <c16:uniqueId val="{00000009-2378-48EC-88F5-6761C1B6A91D}"/>
              </c:ext>
            </c:extLst>
          </c:dPt>
          <c:dPt>
            <c:idx val="9"/>
            <c:bubble3D val="0"/>
            <c:extLst>
              <c:ext xmlns:c16="http://schemas.microsoft.com/office/drawing/2014/chart" uri="{C3380CC4-5D6E-409C-BE32-E72D297353CC}">
                <c16:uniqueId val="{0000000A-2378-48EC-88F5-6761C1B6A91D}"/>
              </c:ext>
            </c:extLst>
          </c:dPt>
          <c:dPt>
            <c:idx val="10"/>
            <c:bubble3D val="0"/>
            <c:extLst>
              <c:ext xmlns:c16="http://schemas.microsoft.com/office/drawing/2014/chart" uri="{C3380CC4-5D6E-409C-BE32-E72D297353CC}">
                <c16:uniqueId val="{0000000B-2378-48EC-88F5-6761C1B6A91D}"/>
              </c:ext>
            </c:extLst>
          </c:dPt>
          <c:dPt>
            <c:idx val="37"/>
            <c:bubble3D val="0"/>
            <c:extLst>
              <c:ext xmlns:c16="http://schemas.microsoft.com/office/drawing/2014/chart" uri="{C3380CC4-5D6E-409C-BE32-E72D297353CC}">
                <c16:uniqueId val="{0000000C-2378-48EC-88F5-6761C1B6A91D}"/>
              </c:ext>
            </c:extLst>
          </c:dPt>
          <c:dPt>
            <c:idx val="38"/>
            <c:bubble3D val="0"/>
            <c:extLst>
              <c:ext xmlns:c16="http://schemas.microsoft.com/office/drawing/2014/chart" uri="{C3380CC4-5D6E-409C-BE32-E72D297353CC}">
                <c16:uniqueId val="{0000000D-2378-48EC-88F5-6761C1B6A91D}"/>
              </c:ext>
            </c:extLst>
          </c:dPt>
          <c:dLbls>
            <c:dLbl>
              <c:idx val="16"/>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F48C-42D5-96B6-3A3FAFDCA0A4}"/>
                </c:ext>
              </c:extLst>
            </c:dLbl>
            <c:dLbl>
              <c:idx val="38"/>
              <c:tx>
                <c:rich>
                  <a:bodyPr rot="0" vert="horz"/>
                  <a:lstStyle/>
                  <a:p>
                    <a:pPr>
                      <a:defRPr sz="1200" b="1">
                        <a:solidFill>
                          <a:srgbClr val="FF0000"/>
                        </a:solidFill>
                      </a:defRPr>
                    </a:pPr>
                    <a:fld id="{605875E3-692B-44D5-8116-2A638E0914B2}" type="VALUE">
                      <a:rPr lang="en-US" sz="1200" b="1" smtClean="0">
                        <a:solidFill>
                          <a:srgbClr val="FF0000"/>
                        </a:solidFill>
                      </a:rPr>
                      <a:pPr>
                        <a:defRPr sz="1200" b="1">
                          <a:solidFill>
                            <a:srgbClr val="FF0000"/>
                          </a:solidFill>
                        </a:defRPr>
                      </a:pPr>
                      <a:t>[VALUE]</a:t>
                    </a:fld>
                    <a:r>
                      <a:rPr lang="en-US" sz="1200" b="1" dirty="0">
                        <a:solidFill>
                          <a:srgbClr val="FF0000"/>
                        </a:solidFill>
                      </a:rPr>
                      <a:t>.3</a:t>
                    </a:r>
                  </a:p>
                </c:rich>
              </c:tx>
              <c:spPr>
                <a:solidFill>
                  <a:schemeClr val="bg1"/>
                </a:solidFill>
                <a:ln w="25320">
                  <a:solidFill>
                    <a:schemeClr val="bg1"/>
                  </a:solidFill>
                </a:ln>
              </c:spPr>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2378-48EC-88F5-6761C1B6A91D}"/>
                </c:ext>
              </c:extLst>
            </c:dLbl>
            <c:spPr>
              <a:solidFill>
                <a:schemeClr val="bg1"/>
              </a:solidFill>
              <a:ln w="25320">
                <a:noFill/>
              </a:ln>
            </c:spPr>
            <c:txPr>
              <a:bodyPr rot="0" vert="horz"/>
              <a:lstStyle/>
              <a:p>
                <a:pPr>
                  <a:defRPr sz="1200" b="1">
                    <a:solidFill>
                      <a:srgbClr val="FF0000"/>
                    </a:solidFill>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Sheet1!$A$2:$A$16</c:f>
              <c:strCache>
                <c:ptCount val="15"/>
                <c:pt idx="0">
                  <c:v>10/'21</c:v>
                </c:pt>
                <c:pt idx="1">
                  <c:v>11/'21</c:v>
                </c:pt>
                <c:pt idx="2">
                  <c:v>12/'21</c:v>
                </c:pt>
                <c:pt idx="3">
                  <c:v>1/'22</c:v>
                </c:pt>
                <c:pt idx="4">
                  <c:v>2/'22</c:v>
                </c:pt>
                <c:pt idx="5">
                  <c:v>3/'22</c:v>
                </c:pt>
                <c:pt idx="6">
                  <c:v>4/'22</c:v>
                </c:pt>
                <c:pt idx="7">
                  <c:v>5/'22</c:v>
                </c:pt>
                <c:pt idx="8">
                  <c:v>6/'22</c:v>
                </c:pt>
                <c:pt idx="9">
                  <c:v>7/'22</c:v>
                </c:pt>
                <c:pt idx="10">
                  <c:v>8/'22</c:v>
                </c:pt>
                <c:pt idx="11">
                  <c:v>9/'22</c:v>
                </c:pt>
                <c:pt idx="12">
                  <c:v>10/'22</c:v>
                </c:pt>
                <c:pt idx="13">
                  <c:v>11/'22</c:v>
                </c:pt>
                <c:pt idx="14">
                  <c:v>12/'22</c:v>
                </c:pt>
              </c:strCache>
            </c:strRef>
          </c:cat>
          <c:val>
            <c:numRef>
              <c:f>Sheet1!$B$2:$B$16</c:f>
              <c:numCache>
                <c:formatCode>0</c:formatCode>
                <c:ptCount val="15"/>
                <c:pt idx="0">
                  <c:v>5</c:v>
                </c:pt>
                <c:pt idx="1">
                  <c:v>10</c:v>
                </c:pt>
                <c:pt idx="2">
                  <c:v>6</c:v>
                </c:pt>
                <c:pt idx="3">
                  <c:v>6</c:v>
                </c:pt>
                <c:pt idx="4">
                  <c:v>6</c:v>
                </c:pt>
                <c:pt idx="5">
                  <c:v>6</c:v>
                </c:pt>
                <c:pt idx="6">
                  <c:v>10</c:v>
                </c:pt>
                <c:pt idx="7">
                  <c:v>11</c:v>
                </c:pt>
                <c:pt idx="8">
                  <c:v>13</c:v>
                </c:pt>
                <c:pt idx="9">
                  <c:v>9</c:v>
                </c:pt>
                <c:pt idx="10">
                  <c:v>12</c:v>
                </c:pt>
                <c:pt idx="11">
                  <c:v>23</c:v>
                </c:pt>
                <c:pt idx="12">
                  <c:v>27</c:v>
                </c:pt>
                <c:pt idx="13">
                  <c:v>16</c:v>
                </c:pt>
                <c:pt idx="14">
                  <c:v>27</c:v>
                </c:pt>
              </c:numCache>
            </c:numRef>
          </c:val>
          <c:smooth val="0"/>
          <c:extLst>
            <c:ext xmlns:c16="http://schemas.microsoft.com/office/drawing/2014/chart" uri="{C3380CC4-5D6E-409C-BE32-E72D297353CC}">
              <c16:uniqueId val="{0000001C-2378-48EC-88F5-6761C1B6A91D}"/>
            </c:ext>
          </c:extLst>
        </c:ser>
        <c:ser>
          <c:idx val="1"/>
          <c:order val="1"/>
          <c:tx>
            <c:strRef>
              <c:f>Sheet1!$C$1</c:f>
              <c:strCache>
                <c:ptCount val="1"/>
                <c:pt idx="0">
                  <c:v>heroin</c:v>
                </c:pt>
              </c:strCache>
            </c:strRef>
          </c:tx>
          <c:spPr>
            <a:ln w="57150">
              <a:solidFill>
                <a:srgbClr val="7CEEFA"/>
              </a:solidFill>
            </a:ln>
          </c:spPr>
          <c:marker>
            <c:symbol val="none"/>
          </c:marker>
          <c:dLbls>
            <c:spPr>
              <a:solidFill>
                <a:schemeClr val="bg1"/>
              </a:solidFill>
              <a:ln>
                <a:solidFill>
                  <a:srgbClr val="02D8EE"/>
                </a:solidFill>
              </a:ln>
              <a:effectLst/>
            </c:spPr>
            <c:txPr>
              <a:bodyPr wrap="square" lIns="38100" tIns="19050" rIns="38100" bIns="19050" anchor="ctr">
                <a:spAutoFit/>
              </a:bodyPr>
              <a:lstStyle/>
              <a:p>
                <a:pPr>
                  <a:defRPr sz="1200" b="1"/>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Sheet1!$A$2:$A$16</c:f>
              <c:strCache>
                <c:ptCount val="15"/>
                <c:pt idx="0">
                  <c:v>10/'21</c:v>
                </c:pt>
                <c:pt idx="1">
                  <c:v>11/'21</c:v>
                </c:pt>
                <c:pt idx="2">
                  <c:v>12/'21</c:v>
                </c:pt>
                <c:pt idx="3">
                  <c:v>1/'22</c:v>
                </c:pt>
                <c:pt idx="4">
                  <c:v>2/'22</c:v>
                </c:pt>
                <c:pt idx="5">
                  <c:v>3/'22</c:v>
                </c:pt>
                <c:pt idx="6">
                  <c:v>4/'22</c:v>
                </c:pt>
                <c:pt idx="7">
                  <c:v>5/'22</c:v>
                </c:pt>
                <c:pt idx="8">
                  <c:v>6/'22</c:v>
                </c:pt>
                <c:pt idx="9">
                  <c:v>7/'22</c:v>
                </c:pt>
                <c:pt idx="10">
                  <c:v>8/'22</c:v>
                </c:pt>
                <c:pt idx="11">
                  <c:v>9/'22</c:v>
                </c:pt>
                <c:pt idx="12">
                  <c:v>10/'22</c:v>
                </c:pt>
                <c:pt idx="13">
                  <c:v>11/'22</c:v>
                </c:pt>
                <c:pt idx="14">
                  <c:v>12/'22</c:v>
                </c:pt>
              </c:strCache>
            </c:strRef>
          </c:cat>
          <c:val>
            <c:numRef>
              <c:f>Sheet1!$C$2:$C$16</c:f>
              <c:numCache>
                <c:formatCode>0</c:formatCode>
                <c:ptCount val="15"/>
                <c:pt idx="0">
                  <c:v>33</c:v>
                </c:pt>
                <c:pt idx="1">
                  <c:v>22</c:v>
                </c:pt>
                <c:pt idx="2">
                  <c:v>20</c:v>
                </c:pt>
                <c:pt idx="3">
                  <c:v>31</c:v>
                </c:pt>
                <c:pt idx="4">
                  <c:v>35</c:v>
                </c:pt>
                <c:pt idx="5">
                  <c:v>41</c:v>
                </c:pt>
                <c:pt idx="6">
                  <c:v>32</c:v>
                </c:pt>
                <c:pt idx="7">
                  <c:v>28</c:v>
                </c:pt>
                <c:pt idx="8">
                  <c:v>35</c:v>
                </c:pt>
                <c:pt idx="9">
                  <c:v>27</c:v>
                </c:pt>
                <c:pt idx="10">
                  <c:v>23</c:v>
                </c:pt>
                <c:pt idx="11">
                  <c:v>29</c:v>
                </c:pt>
                <c:pt idx="12">
                  <c:v>14</c:v>
                </c:pt>
                <c:pt idx="13">
                  <c:v>10</c:v>
                </c:pt>
                <c:pt idx="14">
                  <c:v>12</c:v>
                </c:pt>
              </c:numCache>
            </c:numRef>
          </c:val>
          <c:smooth val="0"/>
          <c:extLst>
            <c:ext xmlns:c16="http://schemas.microsoft.com/office/drawing/2014/chart" uri="{C3380CC4-5D6E-409C-BE32-E72D297353CC}">
              <c16:uniqueId val="{00000000-7163-4E5D-B00A-CA5067410D51}"/>
            </c:ext>
          </c:extLst>
        </c:ser>
        <c:dLbls>
          <c:showLegendKey val="0"/>
          <c:showVal val="0"/>
          <c:showCatName val="0"/>
          <c:showSerName val="0"/>
          <c:showPercent val="0"/>
          <c:showBubbleSize val="0"/>
        </c:dLbls>
        <c:smooth val="0"/>
        <c:axId val="97761536"/>
        <c:axId val="97775616"/>
      </c:lineChart>
      <c:catAx>
        <c:axId val="97761536"/>
        <c:scaling>
          <c:orientation val="minMax"/>
        </c:scaling>
        <c:delete val="0"/>
        <c:axPos val="b"/>
        <c:numFmt formatCode="General" sourceLinked="1"/>
        <c:majorTickMark val="out"/>
        <c:minorTickMark val="none"/>
        <c:tickLblPos val="nextTo"/>
        <c:txPr>
          <a:bodyPr/>
          <a:lstStyle/>
          <a:p>
            <a:pPr>
              <a:defRPr sz="1200" b="1">
                <a:solidFill>
                  <a:schemeClr val="bg1"/>
                </a:solidFill>
              </a:defRPr>
            </a:pPr>
            <a:endParaRPr lang="en-US"/>
          </a:p>
        </c:txPr>
        <c:crossAx val="97775616"/>
        <c:crosses val="autoZero"/>
        <c:auto val="1"/>
        <c:lblAlgn val="ctr"/>
        <c:lblOffset val="100"/>
        <c:noMultiLvlLbl val="0"/>
      </c:catAx>
      <c:valAx>
        <c:axId val="97775616"/>
        <c:scaling>
          <c:orientation val="minMax"/>
          <c:max val="50"/>
          <c:min val="0"/>
        </c:scaling>
        <c:delete val="0"/>
        <c:axPos val="l"/>
        <c:majorGridlines>
          <c:spPr>
            <a:ln>
              <a:noFill/>
            </a:ln>
          </c:spPr>
        </c:majorGridlines>
        <c:numFmt formatCode="0" sourceLinked="1"/>
        <c:majorTickMark val="out"/>
        <c:minorTickMark val="none"/>
        <c:tickLblPos val="nextTo"/>
        <c:txPr>
          <a:bodyPr/>
          <a:lstStyle/>
          <a:p>
            <a:pPr>
              <a:defRPr sz="1600" b="1">
                <a:solidFill>
                  <a:schemeClr val="bg1"/>
                </a:solidFill>
              </a:defRPr>
            </a:pPr>
            <a:endParaRPr lang="en-US"/>
          </a:p>
        </c:txPr>
        <c:crossAx val="97761536"/>
        <c:crosses val="autoZero"/>
        <c:crossBetween val="between"/>
        <c:majorUnit val="10"/>
      </c:valAx>
      <c:spPr>
        <a:noFill/>
        <a:ln w="25363">
          <a:noFill/>
        </a:ln>
      </c:spPr>
    </c:plotArea>
    <c:legend>
      <c:legendPos val="r"/>
      <c:layout>
        <c:manualLayout>
          <c:xMode val="edge"/>
          <c:yMode val="edge"/>
          <c:x val="0.13936746987951809"/>
          <c:y val="2.5322568374605361E-2"/>
          <c:w val="0.7410245707238402"/>
          <c:h val="7.3711248050515418E-2"/>
        </c:manualLayout>
      </c:layout>
      <c:overlay val="0"/>
      <c:txPr>
        <a:bodyPr/>
        <a:lstStyle/>
        <a:p>
          <a:pPr>
            <a:defRPr sz="1600" b="1">
              <a:solidFill>
                <a:schemeClr val="bg1"/>
              </a:solidFill>
            </a:defRPr>
          </a:pPr>
          <a:endParaRPr lang="en-US"/>
        </a:p>
      </c:txPr>
    </c:legend>
    <c:plotVisOnly val="1"/>
    <c:dispBlanksAs val="gap"/>
    <c:showDLblsOverMax val="0"/>
  </c:chart>
  <c:spPr>
    <a:noFill/>
    <a:ln>
      <a:solidFill>
        <a:schemeClr val="bg1"/>
      </a:solidFill>
    </a:ln>
    <a:effectLst/>
  </c:spPr>
  <c:txPr>
    <a:bodyPr/>
    <a:lstStyle/>
    <a:p>
      <a:pPr>
        <a:defRPr b="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648112133573662E-2"/>
          <c:y val="4.7375328083989504E-2"/>
          <c:w val="0.87628889574044222"/>
          <c:h val="0.86016128418730264"/>
        </c:manualLayout>
      </c:layout>
      <c:barChart>
        <c:barDir val="col"/>
        <c:grouping val="clustered"/>
        <c:varyColors val="0"/>
        <c:ser>
          <c:idx val="2"/>
          <c:order val="2"/>
          <c:tx>
            <c:strRef>
              <c:f>Sheet1!$D$1</c:f>
              <c:strCache>
                <c:ptCount val="1"/>
                <c:pt idx="0">
                  <c:v>total</c:v>
                </c:pt>
              </c:strCache>
            </c:strRef>
          </c:tx>
          <c:spPr>
            <a:solidFill>
              <a:schemeClr val="bg1">
                <a:lumMod val="85000"/>
              </a:schemeClr>
            </a:solidFill>
          </c:spPr>
          <c:invertIfNegative val="0"/>
          <c:dLbls>
            <c:dLbl>
              <c:idx val="3"/>
              <c:delete val="1"/>
              <c:extLst>
                <c:ext xmlns:c15="http://schemas.microsoft.com/office/drawing/2012/chart" uri="{CE6537A1-D6FC-4f65-9D91-7224C49458BB}"/>
                <c:ext xmlns:c16="http://schemas.microsoft.com/office/drawing/2014/chart" uri="{C3380CC4-5D6E-409C-BE32-E72D297353CC}">
                  <c16:uniqueId val="{00000003-49ED-41C6-B2A1-276FE226EE95}"/>
                </c:ext>
              </c:extLst>
            </c:dLbl>
            <c:dLbl>
              <c:idx val="4"/>
              <c:delete val="1"/>
              <c:extLst>
                <c:ext xmlns:c15="http://schemas.microsoft.com/office/drawing/2012/chart" uri="{CE6537A1-D6FC-4f65-9D91-7224C49458BB}"/>
                <c:ext xmlns:c16="http://schemas.microsoft.com/office/drawing/2014/chart" uri="{C3380CC4-5D6E-409C-BE32-E72D297353CC}">
                  <c16:uniqueId val="{00000002-49ED-41C6-B2A1-276FE226EE95}"/>
                </c:ext>
              </c:extLst>
            </c:dLbl>
            <c:dLbl>
              <c:idx val="5"/>
              <c:delete val="1"/>
              <c:extLst>
                <c:ext xmlns:c15="http://schemas.microsoft.com/office/drawing/2012/chart" uri="{CE6537A1-D6FC-4f65-9D91-7224C49458BB}"/>
                <c:ext xmlns:c16="http://schemas.microsoft.com/office/drawing/2014/chart" uri="{C3380CC4-5D6E-409C-BE32-E72D297353CC}">
                  <c16:uniqueId val="{00000001-49ED-41C6-B2A1-276FE226EE95}"/>
                </c:ext>
              </c:extLst>
            </c:dLbl>
            <c:spPr>
              <a:noFill/>
              <a:ln>
                <a:noFill/>
              </a:ln>
              <a:effectLst/>
            </c:spPr>
            <c:txPr>
              <a:bodyPr wrap="square" lIns="38100" tIns="19050" rIns="38100" bIns="19050" anchor="ctr">
                <a:spAutoFit/>
              </a:bodyPr>
              <a:lstStyle/>
              <a:p>
                <a:pPr>
                  <a:defRPr sz="1200" b="1">
                    <a:solidFill>
                      <a:schemeClr val="bg1">
                        <a:lumMod val="75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Sheet1!$A$2:$A$16</c:f>
              <c:strCache>
                <c:ptCount val="15"/>
                <c:pt idx="0">
                  <c:v>10/'21</c:v>
                </c:pt>
                <c:pt idx="1">
                  <c:v>11/'21</c:v>
                </c:pt>
                <c:pt idx="2">
                  <c:v>12/'21</c:v>
                </c:pt>
                <c:pt idx="3">
                  <c:v>1/'22</c:v>
                </c:pt>
                <c:pt idx="4">
                  <c:v>2/'22</c:v>
                </c:pt>
                <c:pt idx="5">
                  <c:v>3/'22</c:v>
                </c:pt>
                <c:pt idx="6">
                  <c:v>4/'22</c:v>
                </c:pt>
                <c:pt idx="7">
                  <c:v>5/'22</c:v>
                </c:pt>
                <c:pt idx="8">
                  <c:v>6/'22</c:v>
                </c:pt>
                <c:pt idx="9">
                  <c:v>7/'22</c:v>
                </c:pt>
                <c:pt idx="10">
                  <c:v>8/'22</c:v>
                </c:pt>
                <c:pt idx="11">
                  <c:v>9/'22</c:v>
                </c:pt>
                <c:pt idx="12">
                  <c:v>10/'22</c:v>
                </c:pt>
                <c:pt idx="13">
                  <c:v>11/'22</c:v>
                </c:pt>
                <c:pt idx="14">
                  <c:v>12/'22</c:v>
                </c:pt>
              </c:strCache>
            </c:strRef>
          </c:cat>
          <c:val>
            <c:numRef>
              <c:f>Sheet1!$D$2:$D$16</c:f>
              <c:numCache>
                <c:formatCode>General</c:formatCode>
                <c:ptCount val="15"/>
                <c:pt idx="0">
                  <c:v>43</c:v>
                </c:pt>
                <c:pt idx="1">
                  <c:v>33</c:v>
                </c:pt>
                <c:pt idx="2">
                  <c:v>27</c:v>
                </c:pt>
                <c:pt idx="3">
                  <c:v>38</c:v>
                </c:pt>
                <c:pt idx="4">
                  <c:v>41</c:v>
                </c:pt>
                <c:pt idx="5">
                  <c:v>48</c:v>
                </c:pt>
                <c:pt idx="6">
                  <c:v>44</c:v>
                </c:pt>
                <c:pt idx="7">
                  <c:v>41</c:v>
                </c:pt>
                <c:pt idx="8">
                  <c:v>50</c:v>
                </c:pt>
                <c:pt idx="9">
                  <c:v>36</c:v>
                </c:pt>
                <c:pt idx="10">
                  <c:v>35</c:v>
                </c:pt>
                <c:pt idx="11">
                  <c:v>53</c:v>
                </c:pt>
                <c:pt idx="12">
                  <c:v>52</c:v>
                </c:pt>
                <c:pt idx="13">
                  <c:v>29</c:v>
                </c:pt>
                <c:pt idx="14">
                  <c:v>41</c:v>
                </c:pt>
              </c:numCache>
            </c:numRef>
          </c:val>
          <c:extLst>
            <c:ext xmlns:c16="http://schemas.microsoft.com/office/drawing/2014/chart" uri="{C3380CC4-5D6E-409C-BE32-E72D297353CC}">
              <c16:uniqueId val="{00000000-49ED-41C6-B2A1-276FE226EE95}"/>
            </c:ext>
          </c:extLst>
        </c:ser>
        <c:dLbls>
          <c:showLegendKey val="0"/>
          <c:showVal val="0"/>
          <c:showCatName val="0"/>
          <c:showSerName val="0"/>
          <c:showPercent val="0"/>
          <c:showBubbleSize val="0"/>
        </c:dLbls>
        <c:gapWidth val="150"/>
        <c:axId val="2086000496"/>
        <c:axId val="2086000080"/>
      </c:barChart>
      <c:lineChart>
        <c:grouping val="standard"/>
        <c:varyColors val="0"/>
        <c:ser>
          <c:idx val="0"/>
          <c:order val="0"/>
          <c:tx>
            <c:strRef>
              <c:f>Sheet1!$B$1</c:f>
              <c:strCache>
                <c:ptCount val="1"/>
                <c:pt idx="0">
                  <c:v>fentanyl</c:v>
                </c:pt>
              </c:strCache>
            </c:strRef>
          </c:tx>
          <c:spPr>
            <a:ln w="63500">
              <a:solidFill>
                <a:srgbClr val="FF0000"/>
              </a:solidFill>
            </a:ln>
          </c:spPr>
          <c:marker>
            <c:symbol val="none"/>
          </c:marker>
          <c:dPt>
            <c:idx val="0"/>
            <c:bubble3D val="0"/>
            <c:extLst>
              <c:ext xmlns:c16="http://schemas.microsoft.com/office/drawing/2014/chart" uri="{C3380CC4-5D6E-409C-BE32-E72D297353CC}">
                <c16:uniqueId val="{00000001-2378-48EC-88F5-6761C1B6A91D}"/>
              </c:ext>
            </c:extLst>
          </c:dPt>
          <c:dPt>
            <c:idx val="1"/>
            <c:bubble3D val="0"/>
            <c:extLst>
              <c:ext xmlns:c16="http://schemas.microsoft.com/office/drawing/2014/chart" uri="{C3380CC4-5D6E-409C-BE32-E72D297353CC}">
                <c16:uniqueId val="{00000002-2378-48EC-88F5-6761C1B6A91D}"/>
              </c:ext>
            </c:extLst>
          </c:dPt>
          <c:dPt>
            <c:idx val="2"/>
            <c:bubble3D val="0"/>
            <c:extLst>
              <c:ext xmlns:c16="http://schemas.microsoft.com/office/drawing/2014/chart" uri="{C3380CC4-5D6E-409C-BE32-E72D297353CC}">
                <c16:uniqueId val="{00000003-2378-48EC-88F5-6761C1B6A91D}"/>
              </c:ext>
            </c:extLst>
          </c:dPt>
          <c:dPt>
            <c:idx val="3"/>
            <c:bubble3D val="0"/>
            <c:extLst>
              <c:ext xmlns:c16="http://schemas.microsoft.com/office/drawing/2014/chart" uri="{C3380CC4-5D6E-409C-BE32-E72D297353CC}">
                <c16:uniqueId val="{00000004-2378-48EC-88F5-6761C1B6A91D}"/>
              </c:ext>
            </c:extLst>
          </c:dPt>
          <c:dPt>
            <c:idx val="4"/>
            <c:bubble3D val="0"/>
            <c:extLst>
              <c:ext xmlns:c16="http://schemas.microsoft.com/office/drawing/2014/chart" uri="{C3380CC4-5D6E-409C-BE32-E72D297353CC}">
                <c16:uniqueId val="{00000005-2378-48EC-88F5-6761C1B6A91D}"/>
              </c:ext>
            </c:extLst>
          </c:dPt>
          <c:dPt>
            <c:idx val="5"/>
            <c:bubble3D val="0"/>
            <c:extLst>
              <c:ext xmlns:c16="http://schemas.microsoft.com/office/drawing/2014/chart" uri="{C3380CC4-5D6E-409C-BE32-E72D297353CC}">
                <c16:uniqueId val="{00000006-2378-48EC-88F5-6761C1B6A91D}"/>
              </c:ext>
            </c:extLst>
          </c:dPt>
          <c:dPt>
            <c:idx val="6"/>
            <c:bubble3D val="0"/>
            <c:extLst>
              <c:ext xmlns:c16="http://schemas.microsoft.com/office/drawing/2014/chart" uri="{C3380CC4-5D6E-409C-BE32-E72D297353CC}">
                <c16:uniqueId val="{00000007-2378-48EC-88F5-6761C1B6A91D}"/>
              </c:ext>
            </c:extLst>
          </c:dPt>
          <c:dPt>
            <c:idx val="7"/>
            <c:bubble3D val="0"/>
            <c:extLst>
              <c:ext xmlns:c16="http://schemas.microsoft.com/office/drawing/2014/chart" uri="{C3380CC4-5D6E-409C-BE32-E72D297353CC}">
                <c16:uniqueId val="{00000008-2378-48EC-88F5-6761C1B6A91D}"/>
              </c:ext>
            </c:extLst>
          </c:dPt>
          <c:dPt>
            <c:idx val="8"/>
            <c:bubble3D val="0"/>
            <c:extLst>
              <c:ext xmlns:c16="http://schemas.microsoft.com/office/drawing/2014/chart" uri="{C3380CC4-5D6E-409C-BE32-E72D297353CC}">
                <c16:uniqueId val="{00000009-2378-48EC-88F5-6761C1B6A91D}"/>
              </c:ext>
            </c:extLst>
          </c:dPt>
          <c:dPt>
            <c:idx val="9"/>
            <c:bubble3D val="0"/>
            <c:extLst>
              <c:ext xmlns:c16="http://schemas.microsoft.com/office/drawing/2014/chart" uri="{C3380CC4-5D6E-409C-BE32-E72D297353CC}">
                <c16:uniqueId val="{0000000A-2378-48EC-88F5-6761C1B6A91D}"/>
              </c:ext>
            </c:extLst>
          </c:dPt>
          <c:dPt>
            <c:idx val="10"/>
            <c:bubble3D val="0"/>
            <c:extLst>
              <c:ext xmlns:c16="http://schemas.microsoft.com/office/drawing/2014/chart" uri="{C3380CC4-5D6E-409C-BE32-E72D297353CC}">
                <c16:uniqueId val="{0000000B-2378-48EC-88F5-6761C1B6A91D}"/>
              </c:ext>
            </c:extLst>
          </c:dPt>
          <c:dPt>
            <c:idx val="37"/>
            <c:bubble3D val="0"/>
            <c:extLst>
              <c:ext xmlns:c16="http://schemas.microsoft.com/office/drawing/2014/chart" uri="{C3380CC4-5D6E-409C-BE32-E72D297353CC}">
                <c16:uniqueId val="{0000000C-2378-48EC-88F5-6761C1B6A91D}"/>
              </c:ext>
            </c:extLst>
          </c:dPt>
          <c:dPt>
            <c:idx val="38"/>
            <c:bubble3D val="0"/>
            <c:extLst>
              <c:ext xmlns:c16="http://schemas.microsoft.com/office/drawing/2014/chart" uri="{C3380CC4-5D6E-409C-BE32-E72D297353CC}">
                <c16:uniqueId val="{0000000D-2378-48EC-88F5-6761C1B6A91D}"/>
              </c:ext>
            </c:extLst>
          </c:dPt>
          <c:dLbls>
            <c:dLbl>
              <c:idx val="16"/>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F48C-42D5-96B6-3A3FAFDCA0A4}"/>
                </c:ext>
              </c:extLst>
            </c:dLbl>
            <c:dLbl>
              <c:idx val="38"/>
              <c:tx>
                <c:rich>
                  <a:bodyPr rot="0" vert="horz"/>
                  <a:lstStyle/>
                  <a:p>
                    <a:pPr>
                      <a:defRPr sz="1200" b="1">
                        <a:solidFill>
                          <a:srgbClr val="FF0000"/>
                        </a:solidFill>
                      </a:defRPr>
                    </a:pPr>
                    <a:fld id="{605875E3-692B-44D5-8116-2A638E0914B2}" type="VALUE">
                      <a:rPr lang="en-US" sz="1200" b="1" smtClean="0">
                        <a:solidFill>
                          <a:srgbClr val="FF0000"/>
                        </a:solidFill>
                      </a:rPr>
                      <a:pPr>
                        <a:defRPr sz="1200" b="1">
                          <a:solidFill>
                            <a:srgbClr val="FF0000"/>
                          </a:solidFill>
                        </a:defRPr>
                      </a:pPr>
                      <a:t>[VALUE]</a:t>
                    </a:fld>
                    <a:r>
                      <a:rPr lang="en-US" sz="1200" b="1" dirty="0">
                        <a:solidFill>
                          <a:srgbClr val="FF0000"/>
                        </a:solidFill>
                      </a:rPr>
                      <a:t>.3</a:t>
                    </a:r>
                  </a:p>
                </c:rich>
              </c:tx>
              <c:spPr>
                <a:solidFill>
                  <a:schemeClr val="bg1"/>
                </a:solidFill>
                <a:ln w="25320">
                  <a:solidFill>
                    <a:schemeClr val="bg1"/>
                  </a:solidFill>
                </a:ln>
              </c:spPr>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2378-48EC-88F5-6761C1B6A91D}"/>
                </c:ext>
              </c:extLst>
            </c:dLbl>
            <c:spPr>
              <a:solidFill>
                <a:schemeClr val="bg1"/>
              </a:solidFill>
              <a:ln w="25320">
                <a:noFill/>
              </a:ln>
            </c:spPr>
            <c:txPr>
              <a:bodyPr rot="0" vert="horz"/>
              <a:lstStyle/>
              <a:p>
                <a:pPr>
                  <a:defRPr sz="1200" b="1">
                    <a:solidFill>
                      <a:srgbClr val="FF0000"/>
                    </a:solidFill>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Sheet1!$A$2:$A$16</c:f>
              <c:strCache>
                <c:ptCount val="15"/>
                <c:pt idx="0">
                  <c:v>10/'21</c:v>
                </c:pt>
                <c:pt idx="1">
                  <c:v>11/'21</c:v>
                </c:pt>
                <c:pt idx="2">
                  <c:v>12/'21</c:v>
                </c:pt>
                <c:pt idx="3">
                  <c:v>1/'22</c:v>
                </c:pt>
                <c:pt idx="4">
                  <c:v>2/'22</c:v>
                </c:pt>
                <c:pt idx="5">
                  <c:v>3/'22</c:v>
                </c:pt>
                <c:pt idx="6">
                  <c:v>4/'22</c:v>
                </c:pt>
                <c:pt idx="7">
                  <c:v>5/'22</c:v>
                </c:pt>
                <c:pt idx="8">
                  <c:v>6/'22</c:v>
                </c:pt>
                <c:pt idx="9">
                  <c:v>7/'22</c:v>
                </c:pt>
                <c:pt idx="10">
                  <c:v>8/'22</c:v>
                </c:pt>
                <c:pt idx="11">
                  <c:v>9/'22</c:v>
                </c:pt>
                <c:pt idx="12">
                  <c:v>10/'22</c:v>
                </c:pt>
                <c:pt idx="13">
                  <c:v>11/'22</c:v>
                </c:pt>
                <c:pt idx="14">
                  <c:v>12/'22</c:v>
                </c:pt>
              </c:strCache>
            </c:strRef>
          </c:cat>
          <c:val>
            <c:numRef>
              <c:f>Sheet1!$B$2:$B$16</c:f>
              <c:numCache>
                <c:formatCode>0</c:formatCode>
                <c:ptCount val="15"/>
                <c:pt idx="0">
                  <c:v>5</c:v>
                </c:pt>
                <c:pt idx="1">
                  <c:v>10</c:v>
                </c:pt>
                <c:pt idx="2">
                  <c:v>6</c:v>
                </c:pt>
                <c:pt idx="3">
                  <c:v>6</c:v>
                </c:pt>
                <c:pt idx="4">
                  <c:v>6</c:v>
                </c:pt>
                <c:pt idx="5">
                  <c:v>6</c:v>
                </c:pt>
                <c:pt idx="6">
                  <c:v>10</c:v>
                </c:pt>
                <c:pt idx="7">
                  <c:v>11</c:v>
                </c:pt>
                <c:pt idx="8">
                  <c:v>13</c:v>
                </c:pt>
                <c:pt idx="9">
                  <c:v>9</c:v>
                </c:pt>
                <c:pt idx="10">
                  <c:v>12</c:v>
                </c:pt>
                <c:pt idx="11">
                  <c:v>23</c:v>
                </c:pt>
                <c:pt idx="12">
                  <c:v>27</c:v>
                </c:pt>
                <c:pt idx="13">
                  <c:v>16</c:v>
                </c:pt>
                <c:pt idx="14">
                  <c:v>27</c:v>
                </c:pt>
              </c:numCache>
            </c:numRef>
          </c:val>
          <c:smooth val="0"/>
          <c:extLst>
            <c:ext xmlns:c16="http://schemas.microsoft.com/office/drawing/2014/chart" uri="{C3380CC4-5D6E-409C-BE32-E72D297353CC}">
              <c16:uniqueId val="{0000001C-2378-48EC-88F5-6761C1B6A91D}"/>
            </c:ext>
          </c:extLst>
        </c:ser>
        <c:ser>
          <c:idx val="1"/>
          <c:order val="1"/>
          <c:tx>
            <c:strRef>
              <c:f>Sheet1!$C$1</c:f>
              <c:strCache>
                <c:ptCount val="1"/>
                <c:pt idx="0">
                  <c:v>heroin</c:v>
                </c:pt>
              </c:strCache>
            </c:strRef>
          </c:tx>
          <c:spPr>
            <a:ln w="57150">
              <a:solidFill>
                <a:srgbClr val="7CEEFA"/>
              </a:solidFill>
            </a:ln>
          </c:spPr>
          <c:marker>
            <c:symbol val="none"/>
          </c:marker>
          <c:dLbls>
            <c:spPr>
              <a:solidFill>
                <a:schemeClr val="bg1"/>
              </a:solidFill>
              <a:ln>
                <a:solidFill>
                  <a:srgbClr val="02D8EE"/>
                </a:solidFill>
              </a:ln>
              <a:effectLst/>
            </c:spPr>
            <c:txPr>
              <a:bodyPr wrap="square" lIns="38100" tIns="19050" rIns="38100" bIns="19050" anchor="ctr">
                <a:spAutoFit/>
              </a:bodyPr>
              <a:lstStyle/>
              <a:p>
                <a:pPr>
                  <a:defRPr sz="1200" b="1"/>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Sheet1!$A$2:$A$16</c:f>
              <c:strCache>
                <c:ptCount val="15"/>
                <c:pt idx="0">
                  <c:v>10/'21</c:v>
                </c:pt>
                <c:pt idx="1">
                  <c:v>11/'21</c:v>
                </c:pt>
                <c:pt idx="2">
                  <c:v>12/'21</c:v>
                </c:pt>
                <c:pt idx="3">
                  <c:v>1/'22</c:v>
                </c:pt>
                <c:pt idx="4">
                  <c:v>2/'22</c:v>
                </c:pt>
                <c:pt idx="5">
                  <c:v>3/'22</c:v>
                </c:pt>
                <c:pt idx="6">
                  <c:v>4/'22</c:v>
                </c:pt>
                <c:pt idx="7">
                  <c:v>5/'22</c:v>
                </c:pt>
                <c:pt idx="8">
                  <c:v>6/'22</c:v>
                </c:pt>
                <c:pt idx="9">
                  <c:v>7/'22</c:v>
                </c:pt>
                <c:pt idx="10">
                  <c:v>8/'22</c:v>
                </c:pt>
                <c:pt idx="11">
                  <c:v>9/'22</c:v>
                </c:pt>
                <c:pt idx="12">
                  <c:v>10/'22</c:v>
                </c:pt>
                <c:pt idx="13">
                  <c:v>11/'22</c:v>
                </c:pt>
                <c:pt idx="14">
                  <c:v>12/'22</c:v>
                </c:pt>
              </c:strCache>
            </c:strRef>
          </c:cat>
          <c:val>
            <c:numRef>
              <c:f>Sheet1!$C$2:$C$16</c:f>
              <c:numCache>
                <c:formatCode>0</c:formatCode>
                <c:ptCount val="15"/>
                <c:pt idx="0">
                  <c:v>33</c:v>
                </c:pt>
                <c:pt idx="1">
                  <c:v>22</c:v>
                </c:pt>
                <c:pt idx="2">
                  <c:v>20</c:v>
                </c:pt>
                <c:pt idx="3">
                  <c:v>31</c:v>
                </c:pt>
                <c:pt idx="4">
                  <c:v>35</c:v>
                </c:pt>
                <c:pt idx="5">
                  <c:v>41</c:v>
                </c:pt>
                <c:pt idx="6">
                  <c:v>32</c:v>
                </c:pt>
                <c:pt idx="7">
                  <c:v>28</c:v>
                </c:pt>
                <c:pt idx="8">
                  <c:v>35</c:v>
                </c:pt>
                <c:pt idx="9">
                  <c:v>27</c:v>
                </c:pt>
                <c:pt idx="10">
                  <c:v>23</c:v>
                </c:pt>
                <c:pt idx="11">
                  <c:v>29</c:v>
                </c:pt>
                <c:pt idx="12">
                  <c:v>14</c:v>
                </c:pt>
                <c:pt idx="13">
                  <c:v>10</c:v>
                </c:pt>
                <c:pt idx="14">
                  <c:v>12</c:v>
                </c:pt>
              </c:numCache>
            </c:numRef>
          </c:val>
          <c:smooth val="0"/>
          <c:extLst>
            <c:ext xmlns:c16="http://schemas.microsoft.com/office/drawing/2014/chart" uri="{C3380CC4-5D6E-409C-BE32-E72D297353CC}">
              <c16:uniqueId val="{00000000-7163-4E5D-B00A-CA5067410D51}"/>
            </c:ext>
          </c:extLst>
        </c:ser>
        <c:dLbls>
          <c:showLegendKey val="0"/>
          <c:showVal val="0"/>
          <c:showCatName val="0"/>
          <c:showSerName val="0"/>
          <c:showPercent val="0"/>
          <c:showBubbleSize val="0"/>
        </c:dLbls>
        <c:marker val="1"/>
        <c:smooth val="0"/>
        <c:axId val="97761536"/>
        <c:axId val="97775616"/>
      </c:lineChart>
      <c:catAx>
        <c:axId val="97761536"/>
        <c:scaling>
          <c:orientation val="minMax"/>
        </c:scaling>
        <c:delete val="0"/>
        <c:axPos val="b"/>
        <c:numFmt formatCode="General" sourceLinked="1"/>
        <c:majorTickMark val="out"/>
        <c:minorTickMark val="none"/>
        <c:tickLblPos val="nextTo"/>
        <c:txPr>
          <a:bodyPr/>
          <a:lstStyle/>
          <a:p>
            <a:pPr>
              <a:defRPr sz="1200" b="1">
                <a:solidFill>
                  <a:schemeClr val="bg1"/>
                </a:solidFill>
              </a:defRPr>
            </a:pPr>
            <a:endParaRPr lang="en-US"/>
          </a:p>
        </c:txPr>
        <c:crossAx val="97775616"/>
        <c:crosses val="autoZero"/>
        <c:auto val="1"/>
        <c:lblAlgn val="ctr"/>
        <c:lblOffset val="100"/>
        <c:noMultiLvlLbl val="0"/>
      </c:catAx>
      <c:valAx>
        <c:axId val="97775616"/>
        <c:scaling>
          <c:orientation val="minMax"/>
          <c:max val="50"/>
          <c:min val="0"/>
        </c:scaling>
        <c:delete val="0"/>
        <c:axPos val="l"/>
        <c:majorGridlines>
          <c:spPr>
            <a:ln>
              <a:noFill/>
            </a:ln>
          </c:spPr>
        </c:majorGridlines>
        <c:numFmt formatCode="0" sourceLinked="1"/>
        <c:majorTickMark val="out"/>
        <c:minorTickMark val="none"/>
        <c:tickLblPos val="nextTo"/>
        <c:txPr>
          <a:bodyPr/>
          <a:lstStyle/>
          <a:p>
            <a:pPr>
              <a:defRPr sz="1600" b="1">
                <a:solidFill>
                  <a:schemeClr val="bg1"/>
                </a:solidFill>
              </a:defRPr>
            </a:pPr>
            <a:endParaRPr lang="en-US"/>
          </a:p>
        </c:txPr>
        <c:crossAx val="97761536"/>
        <c:crosses val="autoZero"/>
        <c:crossBetween val="between"/>
        <c:majorUnit val="10"/>
      </c:valAx>
      <c:valAx>
        <c:axId val="2086000080"/>
        <c:scaling>
          <c:orientation val="minMax"/>
        </c:scaling>
        <c:delete val="0"/>
        <c:axPos val="r"/>
        <c:numFmt formatCode="General" sourceLinked="1"/>
        <c:majorTickMark val="out"/>
        <c:minorTickMark val="none"/>
        <c:tickLblPos val="nextTo"/>
        <c:spPr>
          <a:solidFill>
            <a:schemeClr val="bg1">
              <a:lumMod val="85000"/>
            </a:schemeClr>
          </a:solidFill>
        </c:spPr>
        <c:crossAx val="2086000496"/>
        <c:crosses val="max"/>
        <c:crossBetween val="between"/>
      </c:valAx>
      <c:catAx>
        <c:axId val="2086000496"/>
        <c:scaling>
          <c:orientation val="minMax"/>
        </c:scaling>
        <c:delete val="1"/>
        <c:axPos val="b"/>
        <c:numFmt formatCode="General" sourceLinked="1"/>
        <c:majorTickMark val="out"/>
        <c:minorTickMark val="none"/>
        <c:tickLblPos val="nextTo"/>
        <c:crossAx val="2086000080"/>
        <c:crosses val="autoZero"/>
        <c:auto val="1"/>
        <c:lblAlgn val="ctr"/>
        <c:lblOffset val="100"/>
        <c:noMultiLvlLbl val="0"/>
      </c:catAx>
      <c:spPr>
        <a:noFill/>
        <a:ln w="25363">
          <a:noFill/>
        </a:ln>
      </c:spPr>
    </c:plotArea>
    <c:legend>
      <c:legendPos val="r"/>
      <c:layout>
        <c:manualLayout>
          <c:xMode val="edge"/>
          <c:yMode val="edge"/>
          <c:x val="0.13936746987951809"/>
          <c:y val="2.5322568374605361E-2"/>
          <c:w val="0.61499264775637985"/>
          <c:h val="9.9247974437977851E-2"/>
        </c:manualLayout>
      </c:layout>
      <c:overlay val="0"/>
      <c:txPr>
        <a:bodyPr/>
        <a:lstStyle/>
        <a:p>
          <a:pPr>
            <a:defRPr sz="1600" b="1">
              <a:solidFill>
                <a:schemeClr val="bg1"/>
              </a:solidFill>
            </a:defRPr>
          </a:pPr>
          <a:endParaRPr lang="en-US"/>
        </a:p>
      </c:txPr>
    </c:legend>
    <c:plotVisOnly val="1"/>
    <c:dispBlanksAs val="gap"/>
    <c:showDLblsOverMax val="0"/>
  </c:chart>
  <c:spPr>
    <a:noFill/>
    <a:ln>
      <a:solidFill>
        <a:schemeClr val="bg1"/>
      </a:solidFill>
    </a:ln>
    <a:effectLst/>
  </c:spPr>
  <c:txPr>
    <a:bodyPr/>
    <a:lstStyle/>
    <a:p>
      <a:pPr>
        <a:defRPr b="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0770" name="Rectangle 2"/>
          <p:cNvSpPr>
            <a:spLocks noGrp="1" noChangeArrowheads="1"/>
          </p:cNvSpPr>
          <p:nvPr>
            <p:ph type="hdr" sz="quarter"/>
          </p:nvPr>
        </p:nvSpPr>
        <p:spPr bwMode="auto">
          <a:xfrm>
            <a:off x="0" y="0"/>
            <a:ext cx="4035214" cy="35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05" tIns="46652" rIns="93305" bIns="46652" numCol="1" anchor="t" anchorCtr="0" compatLnSpc="1">
            <a:prstTxWarp prst="textNoShape">
              <a:avLst/>
            </a:prstTxWarp>
          </a:bodyPr>
          <a:lstStyle>
            <a:lvl1pPr defTabSz="932143" eaLnBrk="1" hangingPunct="1">
              <a:defRPr sz="1200"/>
            </a:lvl1pPr>
          </a:lstStyle>
          <a:p>
            <a:pPr>
              <a:defRPr/>
            </a:pPr>
            <a:endParaRPr lang="en-US"/>
          </a:p>
        </p:txBody>
      </p:sp>
      <p:sp>
        <p:nvSpPr>
          <p:cNvPr id="160771" name="Rectangle 3"/>
          <p:cNvSpPr>
            <a:spLocks noGrp="1" noChangeArrowheads="1"/>
          </p:cNvSpPr>
          <p:nvPr>
            <p:ph type="dt" sz="quarter" idx="1"/>
          </p:nvPr>
        </p:nvSpPr>
        <p:spPr bwMode="auto">
          <a:xfrm>
            <a:off x="5272298" y="0"/>
            <a:ext cx="4035214" cy="35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05" tIns="46652" rIns="93305" bIns="46652" numCol="1" anchor="t" anchorCtr="0" compatLnSpc="1">
            <a:prstTxWarp prst="textNoShape">
              <a:avLst/>
            </a:prstTxWarp>
          </a:bodyPr>
          <a:lstStyle>
            <a:lvl1pPr algn="r" defTabSz="932143" eaLnBrk="1" hangingPunct="1">
              <a:defRPr sz="1200"/>
            </a:lvl1pPr>
          </a:lstStyle>
          <a:p>
            <a:pPr>
              <a:defRPr/>
            </a:pPr>
            <a:endParaRPr lang="en-US"/>
          </a:p>
        </p:txBody>
      </p:sp>
      <p:sp>
        <p:nvSpPr>
          <p:cNvPr id="160772" name="Rectangle 4"/>
          <p:cNvSpPr>
            <a:spLocks noGrp="1" noChangeArrowheads="1"/>
          </p:cNvSpPr>
          <p:nvPr>
            <p:ph type="ftr" sz="quarter" idx="2"/>
          </p:nvPr>
        </p:nvSpPr>
        <p:spPr bwMode="auto">
          <a:xfrm>
            <a:off x="0" y="6670515"/>
            <a:ext cx="4035214" cy="35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05" tIns="46652" rIns="93305" bIns="46652" numCol="1" anchor="b" anchorCtr="0" compatLnSpc="1">
            <a:prstTxWarp prst="textNoShape">
              <a:avLst/>
            </a:prstTxWarp>
          </a:bodyPr>
          <a:lstStyle>
            <a:lvl1pPr defTabSz="932143" eaLnBrk="1" hangingPunct="1">
              <a:defRPr sz="1200"/>
            </a:lvl1pPr>
          </a:lstStyle>
          <a:p>
            <a:pPr>
              <a:defRPr/>
            </a:pPr>
            <a:endParaRPr lang="en-US"/>
          </a:p>
        </p:txBody>
      </p:sp>
      <p:sp>
        <p:nvSpPr>
          <p:cNvPr id="160773" name="Rectangle 5"/>
          <p:cNvSpPr>
            <a:spLocks noGrp="1" noChangeArrowheads="1"/>
          </p:cNvSpPr>
          <p:nvPr>
            <p:ph type="sldNum" sz="quarter" idx="3"/>
          </p:nvPr>
        </p:nvSpPr>
        <p:spPr bwMode="auto">
          <a:xfrm>
            <a:off x="5272298" y="6670515"/>
            <a:ext cx="4035214" cy="35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05" tIns="46652" rIns="93305" bIns="46652" numCol="1" anchor="b" anchorCtr="0" compatLnSpc="1">
            <a:prstTxWarp prst="textNoShape">
              <a:avLst/>
            </a:prstTxWarp>
          </a:bodyPr>
          <a:lstStyle>
            <a:lvl1pPr algn="r" defTabSz="932143" eaLnBrk="1" hangingPunct="1">
              <a:defRPr sz="1200"/>
            </a:lvl1pPr>
          </a:lstStyle>
          <a:p>
            <a:pPr>
              <a:defRPr/>
            </a:pPr>
            <a:fld id="{6DA2250F-9CE2-47F3-92A4-3A773BFBCDC4}" type="slidenum">
              <a:rPr lang="en-US"/>
              <a:pPr>
                <a:defRPr/>
              </a:pPr>
              <a:t>‹#›</a:t>
            </a:fld>
            <a:endParaRPr lang="en-US"/>
          </a:p>
        </p:txBody>
      </p:sp>
    </p:spTree>
    <p:extLst>
      <p:ext uri="{BB962C8B-B14F-4D97-AF65-F5344CB8AC3E}">
        <p14:creationId xmlns:p14="http://schemas.microsoft.com/office/powerpoint/2010/main" val="19038859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4"/>
          <p:cNvSpPr>
            <a:spLocks noGrp="1" noRot="1" noChangeAspect="1" noChangeArrowheads="1" noTextEdit="1"/>
          </p:cNvSpPr>
          <p:nvPr>
            <p:ph type="sldImg" idx="2"/>
          </p:nvPr>
        </p:nvSpPr>
        <p:spPr bwMode="auto">
          <a:xfrm>
            <a:off x="874713" y="304800"/>
            <a:ext cx="6719887" cy="504031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9461" name="Rectangle 5"/>
          <p:cNvSpPr>
            <a:spLocks noGrp="1" noChangeArrowheads="1"/>
          </p:cNvSpPr>
          <p:nvPr>
            <p:ph type="body" sz="quarter" idx="3"/>
          </p:nvPr>
        </p:nvSpPr>
        <p:spPr bwMode="auto">
          <a:xfrm>
            <a:off x="412892" y="5573057"/>
            <a:ext cx="8483318" cy="12753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05" tIns="46652" rIns="93305" bIns="4665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7225269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4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4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4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4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ChangeArrowheads="1" noTextEdit="1"/>
          </p:cNvSpPr>
          <p:nvPr>
            <p:ph type="sldImg"/>
          </p:nvPr>
        </p:nvSpPr>
        <p:spPr>
          <a:xfrm>
            <a:off x="1585913" y="796925"/>
            <a:ext cx="5799137" cy="4348163"/>
          </a:xfrm>
          <a:ln/>
        </p:spPr>
      </p:sp>
      <p:sp>
        <p:nvSpPr>
          <p:cNvPr id="5123" name="Rectangle 3"/>
          <p:cNvSpPr>
            <a:spLocks noGrp="1" noChangeArrowheads="1"/>
          </p:cNvSpPr>
          <p:nvPr>
            <p:ph type="body" idx="1"/>
          </p:nvPr>
        </p:nvSpPr>
        <p:spPr>
          <a:xfrm>
            <a:off x="1240261" y="6176581"/>
            <a:ext cx="6828579" cy="605111"/>
          </a:xfrm>
          <a:noFill/>
        </p:spPr>
        <p:txBody>
          <a:bodyPr/>
          <a:lstStyle/>
          <a:p>
            <a:pPr eaLnBrk="1" hangingPunct="1"/>
            <a:endParaRPr lang="en-US" altLang="en-US" dirty="0"/>
          </a:p>
        </p:txBody>
      </p:sp>
    </p:spTree>
    <p:extLst>
      <p:ext uri="{BB962C8B-B14F-4D97-AF65-F5344CB8AC3E}">
        <p14:creationId xmlns:p14="http://schemas.microsoft.com/office/powerpoint/2010/main" val="23854029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xfrm>
            <a:off x="920750" y="155575"/>
            <a:ext cx="4660900" cy="3495675"/>
          </a:xfrm>
          <a:ln/>
        </p:spPr>
      </p:sp>
      <p:sp>
        <p:nvSpPr>
          <p:cNvPr id="13315" name="Notes Placeholder 2"/>
          <p:cNvSpPr>
            <a:spLocks noGrp="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18151733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xfrm>
            <a:off x="920750" y="155575"/>
            <a:ext cx="4660900" cy="3495675"/>
          </a:xfrm>
          <a:ln/>
        </p:spPr>
      </p:sp>
      <p:sp>
        <p:nvSpPr>
          <p:cNvPr id="13315" name="Notes Placeholder 2"/>
          <p:cNvSpPr>
            <a:spLocks noGrp="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7749468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966788" y="153988"/>
            <a:ext cx="4625975" cy="3468687"/>
          </a:xfrm>
          <a:ln/>
        </p:spPr>
      </p:sp>
      <p:sp>
        <p:nvSpPr>
          <p:cNvPr id="11267" name="Notes Placeholder 2"/>
          <p:cNvSpPr>
            <a:spLocks noGrp="1"/>
          </p:cNvSpPr>
          <p:nvPr>
            <p:ph type="body" idx="1"/>
          </p:nvPr>
        </p:nvSpPr>
        <p:spPr>
          <a:noFill/>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t>Patients identified through narrative search of “fent” or “heroin” in all ESO records over the 12-month period.  Overdoses further identified through values of Primary and Secondary Impression, Injury, heroin in </a:t>
            </a:r>
            <a:r>
              <a:rPr lang="en-US" altLang="en-US" dirty="0" err="1"/>
              <a:t>narrative,and</a:t>
            </a:r>
            <a:r>
              <a:rPr lang="en-US" altLang="en-US" dirty="0"/>
              <a:t>  bystander of EMS naloxone.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t>Transport status did not differ by much within the bystander categories of friend/family, fire/police, or unknown.  Refusal rate was 36%, 39% and 46%, resp.</a:t>
            </a:r>
          </a:p>
          <a:p>
            <a:endParaRPr lang="en-US" altLang="en-US" dirty="0"/>
          </a:p>
        </p:txBody>
      </p:sp>
    </p:spTree>
    <p:extLst>
      <p:ext uri="{BB962C8B-B14F-4D97-AF65-F5344CB8AC3E}">
        <p14:creationId xmlns:p14="http://schemas.microsoft.com/office/powerpoint/2010/main" val="32825760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p:spPr>
        <p:txBody>
          <a:bodyPr/>
          <a:lstStyle/>
          <a:p>
            <a:pPr eaLnBrk="1" hangingPunct="1"/>
            <a:r>
              <a:rPr lang="en-US" altLang="en-US" dirty="0"/>
              <a:t>Averages for the 2008-2012 period</a:t>
            </a:r>
          </a:p>
        </p:txBody>
      </p:sp>
    </p:spTree>
    <p:extLst>
      <p:ext uri="{BB962C8B-B14F-4D97-AF65-F5344CB8AC3E}">
        <p14:creationId xmlns:p14="http://schemas.microsoft.com/office/powerpoint/2010/main" val="1446130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2898775" y="527050"/>
            <a:ext cx="3511550" cy="2635250"/>
          </a:xfrm>
          <a:ln/>
        </p:spPr>
      </p:sp>
      <p:sp>
        <p:nvSpPr>
          <p:cNvPr id="8195" name="Rectangle 3"/>
          <p:cNvSpPr>
            <a:spLocks noGrp="1" noChangeArrowheads="1"/>
          </p:cNvSpPr>
          <p:nvPr>
            <p:ph type="body" idx="1"/>
          </p:nvPr>
        </p:nvSpPr>
        <p:spPr>
          <a:xfrm>
            <a:off x="932181" y="3336847"/>
            <a:ext cx="7444739" cy="3158965"/>
          </a:xfrm>
          <a:noFill/>
        </p:spPr>
        <p:txBody>
          <a:bodyPr/>
          <a:lstStyle/>
          <a:p>
            <a:pPr eaLnBrk="1" hangingPunct="1"/>
            <a:endParaRPr lang="en-US" altLang="en-US" dirty="0"/>
          </a:p>
        </p:txBody>
      </p:sp>
    </p:spTree>
    <p:extLst>
      <p:ext uri="{BB962C8B-B14F-4D97-AF65-F5344CB8AC3E}">
        <p14:creationId xmlns:p14="http://schemas.microsoft.com/office/powerpoint/2010/main" val="26671242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xfrm>
            <a:off x="920750" y="155575"/>
            <a:ext cx="4660900" cy="3495675"/>
          </a:xfrm>
          <a:ln/>
        </p:spPr>
      </p:sp>
      <p:sp>
        <p:nvSpPr>
          <p:cNvPr id="13315" name="Notes Placeholder 2"/>
          <p:cNvSpPr>
            <a:spLocks noGrp="1"/>
          </p:cNvSpPr>
          <p:nvPr>
            <p:ph type="body" idx="1"/>
          </p:nvPr>
        </p:nvSpPr>
        <p:spPr>
          <a:noFill/>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t>Methods: source</a:t>
            </a:r>
            <a:r>
              <a:rPr lang="en-US" altLang="en-US" baseline="0" dirty="0"/>
              <a:t> is CDC Wonder detailed mortality  (https://wonder.cdc.gov/mcd.html).  Toolkit methodology, except excluded homicide (X85 as UCD).  ICD10 CC codes: </a:t>
            </a:r>
            <a:r>
              <a:rPr lang="fr-FR" altLang="en-US" baseline="0" dirty="0" err="1"/>
              <a:t>pharm</a:t>
            </a:r>
            <a:r>
              <a:rPr lang="fr-FR" altLang="en-US" baseline="0" dirty="0"/>
              <a:t> </a:t>
            </a:r>
            <a:r>
              <a:rPr lang="fr-FR" altLang="en-US" baseline="0" dirty="0" err="1"/>
              <a:t>opiods</a:t>
            </a:r>
            <a:r>
              <a:rPr lang="fr-FR" altLang="en-US" baseline="0" dirty="0"/>
              <a:t> + </a:t>
            </a:r>
            <a:r>
              <a:rPr lang="fr-FR" altLang="en-US" baseline="0" dirty="0" err="1"/>
              <a:t>methadone</a:t>
            </a:r>
            <a:r>
              <a:rPr lang="fr-FR" altLang="en-US" baseline="0" dirty="0"/>
              <a:t> (T40.0, T40.1, T40.2, T40.3,  T40.4, T40.6)</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fr-FR" altLang="en-US" baseline="0"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fr-FR" altLang="en-US"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a:t>Hawaii had 48</a:t>
            </a:r>
            <a:r>
              <a:rPr lang="en-US" altLang="en-US" baseline="30000" dirty="0"/>
              <a:t>th</a:t>
            </a:r>
            <a:r>
              <a:rPr lang="en-US" altLang="en-US" baseline="0" dirty="0"/>
              <a:t> lowest rank from 2015-2019 (above SD and Nebraska).</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fr-FR" altLang="en-US" baseline="0" dirty="0"/>
          </a:p>
        </p:txBody>
      </p:sp>
    </p:spTree>
    <p:extLst>
      <p:ext uri="{BB962C8B-B14F-4D97-AF65-F5344CB8AC3E}">
        <p14:creationId xmlns:p14="http://schemas.microsoft.com/office/powerpoint/2010/main" val="2751134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xfrm>
            <a:off x="920750" y="155575"/>
            <a:ext cx="4660900" cy="3495675"/>
          </a:xfrm>
          <a:ln/>
        </p:spPr>
      </p:sp>
      <p:sp>
        <p:nvSpPr>
          <p:cNvPr id="13315" name="Notes Placeholder 2"/>
          <p:cNvSpPr>
            <a:spLocks noGrp="1"/>
          </p:cNvSpPr>
          <p:nvPr>
            <p:ph type="body" idx="1"/>
          </p:nvPr>
        </p:nvSpPr>
        <p:spPr>
          <a:noFill/>
        </p:spPr>
        <p:txBody>
          <a:bodyPr/>
          <a:lstStyle/>
          <a:p>
            <a:r>
              <a:rPr lang="en-US" altLang="en-US" dirty="0"/>
              <a:t>Methods: source</a:t>
            </a:r>
            <a:r>
              <a:rPr lang="en-US" altLang="en-US" baseline="0" dirty="0"/>
              <a:t> is CDC Wonder detailed mortality  (https://wonder.cdc.gov/ucd-icd10.html).  ICD10 UCD codes: X40-X44 (</a:t>
            </a:r>
            <a:r>
              <a:rPr lang="en-US" altLang="en-US" baseline="0" dirty="0" err="1"/>
              <a:t>unintent</a:t>
            </a:r>
            <a:r>
              <a:rPr lang="en-US" altLang="en-US" baseline="0" dirty="0"/>
              <a:t>), X60-X64 (sui), X85 (assault), and Y10-Y14 (und)</a:t>
            </a:r>
          </a:p>
          <a:p>
            <a:endParaRPr lang="en-US" altLang="en-US" baseline="0" dirty="0"/>
          </a:p>
          <a:p>
            <a:r>
              <a:rPr lang="en-US" altLang="en-US" baseline="0" dirty="0"/>
              <a:t>Heroin=T40.1</a:t>
            </a:r>
          </a:p>
          <a:p>
            <a:r>
              <a:rPr lang="en-US" altLang="en-US" baseline="0" dirty="0"/>
              <a:t>Natural/semi-synthetic=T40.2 (codeine, morphine, oxycodone, </a:t>
            </a:r>
            <a:r>
              <a:rPr lang="en-US" altLang="en-US" baseline="0" dirty="0" err="1"/>
              <a:t>hydrococode</a:t>
            </a:r>
            <a:r>
              <a:rPr lang="en-US" altLang="en-US" baseline="0" dirty="0"/>
              <a:t>), excludes methadone (not shown)</a:t>
            </a:r>
          </a:p>
          <a:p>
            <a:r>
              <a:rPr lang="en-US" altLang="en-US" baseline="0" dirty="0"/>
              <a:t>Methadone=T40.3 (synthetic, but not included)</a:t>
            </a:r>
          </a:p>
          <a:p>
            <a:r>
              <a:rPr lang="en-US" altLang="en-US" baseline="0" dirty="0"/>
              <a:t>Synthetic=T40.4 (fentanyl, tramadol)</a:t>
            </a:r>
            <a:endParaRPr lang="en-US" altLang="en-US" dirty="0"/>
          </a:p>
        </p:txBody>
      </p:sp>
    </p:spTree>
    <p:extLst>
      <p:ext uri="{BB962C8B-B14F-4D97-AF65-F5344CB8AC3E}">
        <p14:creationId xmlns:p14="http://schemas.microsoft.com/office/powerpoint/2010/main" val="2331685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xfrm>
            <a:off x="920750" y="155575"/>
            <a:ext cx="4660900" cy="3495675"/>
          </a:xfrm>
          <a:ln/>
        </p:spPr>
      </p:sp>
      <p:sp>
        <p:nvSpPr>
          <p:cNvPr id="13315" name="Notes Placeholder 2"/>
          <p:cNvSpPr>
            <a:spLocks noGrp="1"/>
          </p:cNvSpPr>
          <p:nvPr>
            <p:ph type="body" idx="1"/>
          </p:nvPr>
        </p:nvSpPr>
        <p:spPr>
          <a:noFill/>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t>Methods: source</a:t>
            </a:r>
            <a:r>
              <a:rPr lang="en-US" altLang="en-US" baseline="0" dirty="0"/>
              <a:t> is HIDS, using Toolkit definitions.  Excluded 54 (4.9%) non-residents, included 6 decedents with unknown residence status.  Total=1224.  Opioid subtypes can sum to the more than the total (indicated by the bars), as decedents could have multiple subtypes.  “Predicted line” is from quadratic term for year regressed on annual number (r-squared=0.70 for model). </a:t>
            </a:r>
          </a:p>
          <a:p>
            <a:endParaRPr lang="en-US" altLang="en-US" dirty="0"/>
          </a:p>
          <a:p>
            <a:endParaRPr lang="en-US" altLang="en-US" baseline="0" dirty="0"/>
          </a:p>
          <a:p>
            <a:r>
              <a:rPr lang="en-US" altLang="en-US" baseline="0" dirty="0"/>
              <a:t>Heroin=T40.1</a:t>
            </a:r>
          </a:p>
          <a:p>
            <a:r>
              <a:rPr lang="en-US" altLang="en-US" baseline="0" dirty="0"/>
              <a:t>Natural/semi-synthetic=T40.2 (codeine, morphine, oxycodone, </a:t>
            </a:r>
            <a:r>
              <a:rPr lang="en-US" altLang="en-US" baseline="0" dirty="0" err="1"/>
              <a:t>hydrococode</a:t>
            </a:r>
            <a:r>
              <a:rPr lang="en-US" altLang="en-US" baseline="0" dirty="0"/>
              <a:t>)</a:t>
            </a:r>
          </a:p>
          <a:p>
            <a:r>
              <a:rPr lang="en-US" altLang="en-US" baseline="0" dirty="0"/>
              <a:t>Methadone=T40.3 (synthetic)</a:t>
            </a:r>
          </a:p>
          <a:p>
            <a:r>
              <a:rPr lang="en-US" altLang="en-US" baseline="0" dirty="0"/>
              <a:t>Synthetic=T40.4 (fentanyl, tramadol)</a:t>
            </a:r>
            <a:endParaRPr lang="en-US" altLang="en-US" dirty="0"/>
          </a:p>
        </p:txBody>
      </p:sp>
    </p:spTree>
    <p:extLst>
      <p:ext uri="{BB962C8B-B14F-4D97-AF65-F5344CB8AC3E}">
        <p14:creationId xmlns:p14="http://schemas.microsoft.com/office/powerpoint/2010/main" val="1688838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xfrm>
            <a:off x="920750" y="155575"/>
            <a:ext cx="4660900" cy="3495675"/>
          </a:xfrm>
          <a:ln/>
        </p:spPr>
      </p:sp>
      <p:sp>
        <p:nvSpPr>
          <p:cNvPr id="13315" name="Notes Placeholder 2"/>
          <p:cNvSpPr>
            <a:spLocks noGrp="1"/>
          </p:cNvSpPr>
          <p:nvPr>
            <p:ph type="body" idx="1"/>
          </p:nvPr>
        </p:nvSpPr>
        <p:spPr>
          <a:noFill/>
        </p:spPr>
        <p:txBody>
          <a:bodyPr/>
          <a:lstStyle/>
          <a:p>
            <a:endParaRPr lang="en-US" altLang="en-US" dirty="0"/>
          </a:p>
          <a:p>
            <a:r>
              <a:rPr lang="en-US" altLang="en-US" dirty="0"/>
              <a:t>Methods: source</a:t>
            </a:r>
            <a:r>
              <a:rPr lang="en-US" altLang="en-US" baseline="0" dirty="0"/>
              <a:t> is HIDS, using Toolkit definitions.  Excluded 54 (4.9%) non-residents, included 6 decedents with unknown residence status.  Total=1224.  Opioid subtypes can sum to the more than the total (indicated by the bars), as decedents could have multiple subtypes.  “Predicted line” is from quadratic term for year regressed on annual number (r-squared=0.70 for model). </a:t>
            </a:r>
          </a:p>
          <a:p>
            <a:endParaRPr lang="en-US" altLang="en-US" baseline="0" dirty="0"/>
          </a:p>
          <a:p>
            <a:r>
              <a:rPr lang="en-US" altLang="en-US" baseline="0" dirty="0"/>
              <a:t>Heroin=T40.1</a:t>
            </a:r>
          </a:p>
          <a:p>
            <a:r>
              <a:rPr lang="en-US" altLang="en-US" baseline="0" dirty="0"/>
              <a:t>Natural/semi-synthetic=T40.2 (codeine, morphine, oxycodone, </a:t>
            </a:r>
            <a:r>
              <a:rPr lang="en-US" altLang="en-US" baseline="0" dirty="0" err="1"/>
              <a:t>hydrococode</a:t>
            </a:r>
            <a:r>
              <a:rPr lang="en-US" altLang="en-US" baseline="0" dirty="0"/>
              <a:t>)</a:t>
            </a:r>
          </a:p>
          <a:p>
            <a:r>
              <a:rPr lang="en-US" altLang="en-US" baseline="0" dirty="0"/>
              <a:t>Synthetic=T40.4 (fentanyl, tramadol)</a:t>
            </a:r>
            <a:endParaRPr lang="en-US" altLang="en-US" dirty="0"/>
          </a:p>
        </p:txBody>
      </p:sp>
    </p:spTree>
    <p:extLst>
      <p:ext uri="{BB962C8B-B14F-4D97-AF65-F5344CB8AC3E}">
        <p14:creationId xmlns:p14="http://schemas.microsoft.com/office/powerpoint/2010/main" val="173444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xfrm>
            <a:off x="920750" y="155575"/>
            <a:ext cx="4660900" cy="3495675"/>
          </a:xfrm>
          <a:ln/>
        </p:spPr>
      </p:sp>
      <p:sp>
        <p:nvSpPr>
          <p:cNvPr id="13315" name="Notes Placeholder 2"/>
          <p:cNvSpPr>
            <a:spLocks noGrp="1"/>
          </p:cNvSpPr>
          <p:nvPr>
            <p:ph type="body" idx="1"/>
          </p:nvPr>
        </p:nvSpPr>
        <p:spPr>
          <a:noFill/>
        </p:spPr>
        <p:txBody>
          <a:bodyPr/>
          <a:lstStyle/>
          <a:p>
            <a:r>
              <a:rPr lang="en-US" altLang="en-US" dirty="0"/>
              <a:t>Data for MME divided by 10, and Hawaii opioid prescriptions divided by 10,000 to maintain scale.</a:t>
            </a:r>
          </a:p>
          <a:p>
            <a:pPr eaLnBrk="1" hangingPunct="1"/>
            <a:r>
              <a:rPr lang="en-US" altLang="en-US" dirty="0"/>
              <a:t>Data source for Morphine Equivalents (subtracted</a:t>
            </a:r>
            <a:r>
              <a:rPr lang="en-US" altLang="en-US" baseline="0" dirty="0"/>
              <a:t> total due to methadone)</a:t>
            </a:r>
            <a:r>
              <a:rPr lang="en-US" altLang="en-US" dirty="0"/>
              <a:t>: http://www.painpolicy.wisc.edu/sites/www.painpolicy.wisc.edu/files/country_files/morphine_equivalence/unitedstatesofamerica_me_methadone.pdf</a:t>
            </a:r>
          </a:p>
          <a:p>
            <a:endParaRPr lang="en-US" altLang="en-US" baseline="0" dirty="0"/>
          </a:p>
          <a:p>
            <a:r>
              <a:rPr lang="en-US" altLang="en-US" baseline="0" dirty="0"/>
              <a:t>Poisonings include CCD for natural/semi-synthetic opioids=T40.2 (codeine, morphine, oxycodone, </a:t>
            </a:r>
            <a:r>
              <a:rPr lang="en-US" altLang="en-US" baseline="0" dirty="0" err="1"/>
              <a:t>hydrococode</a:t>
            </a:r>
            <a:r>
              <a:rPr lang="en-US" altLang="en-US" baseline="0" dirty="0"/>
              <a:t>), and other/unspecified narcotics=T40.6.  Deaths from methadone or synthetic opioids not included=T40.4 (fentanyl, tramadol)</a:t>
            </a:r>
            <a:endParaRPr lang="en-US" altLang="en-US" dirty="0"/>
          </a:p>
        </p:txBody>
      </p:sp>
    </p:spTree>
    <p:extLst>
      <p:ext uri="{BB962C8B-B14F-4D97-AF65-F5344CB8AC3E}">
        <p14:creationId xmlns:p14="http://schemas.microsoft.com/office/powerpoint/2010/main" val="2526362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xfrm>
            <a:off x="920750" y="155575"/>
            <a:ext cx="4660900" cy="3495675"/>
          </a:xfrm>
          <a:ln/>
        </p:spPr>
      </p:sp>
      <p:sp>
        <p:nvSpPr>
          <p:cNvPr id="13315" name="Notes Placeholder 2"/>
          <p:cNvSpPr>
            <a:spLocks noGrp="1"/>
          </p:cNvSpPr>
          <p:nvPr>
            <p:ph type="body" idx="1"/>
          </p:nvPr>
        </p:nvSpPr>
        <p:spPr>
          <a:noFill/>
        </p:spPr>
        <p:txBody>
          <a:bodyPr/>
          <a:lstStyle/>
          <a:p>
            <a:r>
              <a:rPr lang="en-US" altLang="en-US" dirty="0"/>
              <a:t>Data for MME divided by 10, and Hawaii opioid prescriptions divided by 10,000 to maintain scale.</a:t>
            </a:r>
          </a:p>
          <a:p>
            <a:pPr eaLnBrk="1" hangingPunct="1"/>
            <a:r>
              <a:rPr lang="en-US" altLang="en-US" dirty="0"/>
              <a:t>Data source for Morphine Equivalents (subtracted</a:t>
            </a:r>
            <a:r>
              <a:rPr lang="en-US" altLang="en-US" baseline="0" dirty="0"/>
              <a:t> total due to methadone)</a:t>
            </a:r>
            <a:r>
              <a:rPr lang="en-US" altLang="en-US" dirty="0"/>
              <a:t>: http://www.painpolicy.wisc.edu/sites/www.painpolicy.wisc.edu/files/country_files/morphine_equivalence/unitedstatesofamerica_me_methadone.pdf</a:t>
            </a:r>
          </a:p>
          <a:p>
            <a:endParaRPr lang="en-US" altLang="en-US" baseline="0" dirty="0"/>
          </a:p>
          <a:p>
            <a:r>
              <a:rPr lang="en-US" altLang="en-US" baseline="0" dirty="0"/>
              <a:t>Poisonings include CCD for natural/semi-synthetic opioids=T40.2 (codeine, morphine, oxycodone, </a:t>
            </a:r>
            <a:r>
              <a:rPr lang="en-US" altLang="en-US" baseline="0" dirty="0" err="1"/>
              <a:t>hydrococode</a:t>
            </a:r>
            <a:r>
              <a:rPr lang="en-US" altLang="en-US" baseline="0" dirty="0"/>
              <a:t>), and other/unspecified narcotics=T40.6.  Deaths from methadone or synthetic opioids not included=T40.4 (fentanyl, tramadol)</a:t>
            </a:r>
            <a:endParaRPr lang="en-US" altLang="en-US" dirty="0"/>
          </a:p>
        </p:txBody>
      </p:sp>
    </p:spTree>
    <p:extLst>
      <p:ext uri="{BB962C8B-B14F-4D97-AF65-F5344CB8AC3E}">
        <p14:creationId xmlns:p14="http://schemas.microsoft.com/office/powerpoint/2010/main" val="3960791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xfrm>
            <a:off x="920750" y="155575"/>
            <a:ext cx="4660900" cy="3495675"/>
          </a:xfrm>
          <a:ln/>
        </p:spPr>
      </p:sp>
      <p:sp>
        <p:nvSpPr>
          <p:cNvPr id="13315" name="Notes Placeholder 2"/>
          <p:cNvSpPr>
            <a:spLocks noGrp="1"/>
          </p:cNvSpPr>
          <p:nvPr>
            <p:ph type="body" idx="1"/>
          </p:nvPr>
        </p:nvSpPr>
        <p:spPr>
          <a:noFill/>
        </p:spPr>
        <p:txBody>
          <a:bodyPr/>
          <a:lstStyle/>
          <a:p>
            <a:r>
              <a:rPr lang="en-US" altLang="en-US" dirty="0"/>
              <a:t>Data for MME divided by 10, and Hawaii opioid prescriptions divided by 10,000 to maintain scale.</a:t>
            </a:r>
          </a:p>
          <a:p>
            <a:pPr eaLnBrk="1" hangingPunct="1"/>
            <a:r>
              <a:rPr lang="en-US" altLang="en-US" dirty="0"/>
              <a:t>Data source for Morphine Equivalents (subtracted</a:t>
            </a:r>
            <a:r>
              <a:rPr lang="en-US" altLang="en-US" baseline="0" dirty="0"/>
              <a:t> total due to methadone)</a:t>
            </a:r>
            <a:r>
              <a:rPr lang="en-US" altLang="en-US" dirty="0"/>
              <a:t>: http://www.painpolicy.wisc.edu/sites/www.painpolicy.wisc.edu/files/country_files/morphine_equivalence/unitedstatesofamerica_me_methadone.pdf</a:t>
            </a:r>
          </a:p>
          <a:p>
            <a:endParaRPr lang="en-US" altLang="en-US" baseline="0" dirty="0"/>
          </a:p>
          <a:p>
            <a:r>
              <a:rPr lang="en-US" altLang="en-US" baseline="0" dirty="0"/>
              <a:t>Poisonings include CCD for natural/semi-synthetic opioids=T40.2 (codeine, morphine, oxycodone, </a:t>
            </a:r>
            <a:r>
              <a:rPr lang="en-US" altLang="en-US" baseline="0" dirty="0" err="1"/>
              <a:t>hydrococode</a:t>
            </a:r>
            <a:r>
              <a:rPr lang="en-US" altLang="en-US" baseline="0" dirty="0"/>
              <a:t>), and other/unspecified narcotics=T40.6.  Deaths from methadone or synthetic opioids not included=T40.4 (fentanyl, tramadol)</a:t>
            </a:r>
            <a:endParaRPr lang="en-US" altLang="en-US" dirty="0"/>
          </a:p>
        </p:txBody>
      </p:sp>
    </p:spTree>
    <p:extLst>
      <p:ext uri="{BB962C8B-B14F-4D97-AF65-F5344CB8AC3E}">
        <p14:creationId xmlns:p14="http://schemas.microsoft.com/office/powerpoint/2010/main" val="3795232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16C6B24-5BC3-4695-A44F-C3BA4519C204}" type="slidenum">
              <a:rPr lang="en-US"/>
              <a:pPr>
                <a:defRPr/>
              </a:pPr>
              <a:t>‹#›</a:t>
            </a:fld>
            <a:endParaRPr lang="en-US"/>
          </a:p>
        </p:txBody>
      </p:sp>
    </p:spTree>
    <p:extLst>
      <p:ext uri="{BB962C8B-B14F-4D97-AF65-F5344CB8AC3E}">
        <p14:creationId xmlns:p14="http://schemas.microsoft.com/office/powerpoint/2010/main" val="2124644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1455C71-C0E2-49E2-B582-64E460FC6281}" type="slidenum">
              <a:rPr lang="en-US"/>
              <a:pPr>
                <a:defRPr/>
              </a:pPr>
              <a:t>‹#›</a:t>
            </a:fld>
            <a:endParaRPr lang="en-US"/>
          </a:p>
        </p:txBody>
      </p:sp>
    </p:spTree>
    <p:extLst>
      <p:ext uri="{BB962C8B-B14F-4D97-AF65-F5344CB8AC3E}">
        <p14:creationId xmlns:p14="http://schemas.microsoft.com/office/powerpoint/2010/main" val="2060639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8D63E29-7F7C-4602-B331-47D0B2ADA8A5}" type="slidenum">
              <a:rPr lang="en-US"/>
              <a:pPr>
                <a:defRPr/>
              </a:pPr>
              <a:t>‹#›</a:t>
            </a:fld>
            <a:endParaRPr lang="en-US"/>
          </a:p>
        </p:txBody>
      </p:sp>
    </p:spTree>
    <p:extLst>
      <p:ext uri="{BB962C8B-B14F-4D97-AF65-F5344CB8AC3E}">
        <p14:creationId xmlns:p14="http://schemas.microsoft.com/office/powerpoint/2010/main" val="18829730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5E29151-6035-4D67-A2A4-962FA6A4CA13}" type="slidenum">
              <a:rPr lang="en-US"/>
              <a:pPr>
                <a:defRPr/>
              </a:pPr>
              <a:t>‹#›</a:t>
            </a:fld>
            <a:endParaRPr lang="en-US"/>
          </a:p>
        </p:txBody>
      </p:sp>
    </p:spTree>
    <p:extLst>
      <p:ext uri="{BB962C8B-B14F-4D97-AF65-F5344CB8AC3E}">
        <p14:creationId xmlns:p14="http://schemas.microsoft.com/office/powerpoint/2010/main" val="33377678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A5B6AA3-0263-4F29-90C0-3D17B6C91080}" type="slidenum">
              <a:rPr lang="en-US"/>
              <a:pPr>
                <a:defRPr/>
              </a:pPr>
              <a:t>‹#›</a:t>
            </a:fld>
            <a:endParaRPr lang="en-US"/>
          </a:p>
        </p:txBody>
      </p:sp>
    </p:spTree>
    <p:extLst>
      <p:ext uri="{BB962C8B-B14F-4D97-AF65-F5344CB8AC3E}">
        <p14:creationId xmlns:p14="http://schemas.microsoft.com/office/powerpoint/2010/main" val="18053911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0D80C4D-2224-4C95-B1C6-E97AAE0B0930}" type="slidenum">
              <a:rPr lang="en-US"/>
              <a:pPr>
                <a:defRPr/>
              </a:pPr>
              <a:t>‹#›</a:t>
            </a:fld>
            <a:endParaRPr lang="en-US"/>
          </a:p>
        </p:txBody>
      </p:sp>
    </p:spTree>
    <p:extLst>
      <p:ext uri="{BB962C8B-B14F-4D97-AF65-F5344CB8AC3E}">
        <p14:creationId xmlns:p14="http://schemas.microsoft.com/office/powerpoint/2010/main" val="20516367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hart Placeholder 2"/>
          <p:cNvSpPr>
            <a:spLocks noGrp="1"/>
          </p:cNvSpPr>
          <p:nvPr>
            <p:ph type="chart"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F5CBF23-BA77-4166-9E67-9A21E6612DE8}" type="slidenum">
              <a:rPr lang="en-US"/>
              <a:pPr>
                <a:defRPr/>
              </a:pPr>
              <a:t>‹#›</a:t>
            </a:fld>
            <a:endParaRPr lang="en-US"/>
          </a:p>
        </p:txBody>
      </p:sp>
    </p:spTree>
    <p:extLst>
      <p:ext uri="{BB962C8B-B14F-4D97-AF65-F5344CB8AC3E}">
        <p14:creationId xmlns:p14="http://schemas.microsoft.com/office/powerpoint/2010/main" val="1936320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5739291-AEFF-4B5C-8F14-4D024205E05F}" type="slidenum">
              <a:rPr lang="en-US"/>
              <a:pPr>
                <a:defRPr/>
              </a:pPr>
              <a:t>‹#›</a:t>
            </a:fld>
            <a:endParaRPr lang="en-US"/>
          </a:p>
        </p:txBody>
      </p:sp>
    </p:spTree>
    <p:extLst>
      <p:ext uri="{BB962C8B-B14F-4D97-AF65-F5344CB8AC3E}">
        <p14:creationId xmlns:p14="http://schemas.microsoft.com/office/powerpoint/2010/main" val="3915213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82C543A-DD8E-4D32-A294-9702ACBE6019}" type="slidenum">
              <a:rPr lang="en-US"/>
              <a:pPr>
                <a:defRPr/>
              </a:pPr>
              <a:t>‹#›</a:t>
            </a:fld>
            <a:endParaRPr lang="en-US"/>
          </a:p>
        </p:txBody>
      </p:sp>
    </p:spTree>
    <p:extLst>
      <p:ext uri="{BB962C8B-B14F-4D97-AF65-F5344CB8AC3E}">
        <p14:creationId xmlns:p14="http://schemas.microsoft.com/office/powerpoint/2010/main" val="233753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060C3E1-57BB-4E50-8464-04F555F17E6A}" type="slidenum">
              <a:rPr lang="en-US"/>
              <a:pPr>
                <a:defRPr/>
              </a:pPr>
              <a:t>‹#›</a:t>
            </a:fld>
            <a:endParaRPr lang="en-US"/>
          </a:p>
        </p:txBody>
      </p:sp>
    </p:spTree>
    <p:extLst>
      <p:ext uri="{BB962C8B-B14F-4D97-AF65-F5344CB8AC3E}">
        <p14:creationId xmlns:p14="http://schemas.microsoft.com/office/powerpoint/2010/main" val="2152190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E6FF0DF-076A-40CA-A1D1-E98212FB5F28}" type="slidenum">
              <a:rPr lang="en-US"/>
              <a:pPr>
                <a:defRPr/>
              </a:pPr>
              <a:t>‹#›</a:t>
            </a:fld>
            <a:endParaRPr lang="en-US"/>
          </a:p>
        </p:txBody>
      </p:sp>
    </p:spTree>
    <p:extLst>
      <p:ext uri="{BB962C8B-B14F-4D97-AF65-F5344CB8AC3E}">
        <p14:creationId xmlns:p14="http://schemas.microsoft.com/office/powerpoint/2010/main" val="2460775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51652C4-771E-4798-9487-4380D3427B80}" type="slidenum">
              <a:rPr lang="en-US"/>
              <a:pPr>
                <a:defRPr/>
              </a:pPr>
              <a:t>‹#›</a:t>
            </a:fld>
            <a:endParaRPr lang="en-US"/>
          </a:p>
        </p:txBody>
      </p:sp>
    </p:spTree>
    <p:extLst>
      <p:ext uri="{BB962C8B-B14F-4D97-AF65-F5344CB8AC3E}">
        <p14:creationId xmlns:p14="http://schemas.microsoft.com/office/powerpoint/2010/main" val="3873506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0C0FE50-2DFE-443C-988C-89D43849C171}" type="slidenum">
              <a:rPr lang="en-US"/>
              <a:pPr>
                <a:defRPr/>
              </a:pPr>
              <a:t>‹#›</a:t>
            </a:fld>
            <a:endParaRPr lang="en-US"/>
          </a:p>
        </p:txBody>
      </p:sp>
    </p:spTree>
    <p:extLst>
      <p:ext uri="{BB962C8B-B14F-4D97-AF65-F5344CB8AC3E}">
        <p14:creationId xmlns:p14="http://schemas.microsoft.com/office/powerpoint/2010/main" val="2510620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A292C9A-8E0F-48B6-A886-1F6AC1013740}" type="slidenum">
              <a:rPr lang="en-US"/>
              <a:pPr>
                <a:defRPr/>
              </a:pPr>
              <a:t>‹#›</a:t>
            </a:fld>
            <a:endParaRPr lang="en-US"/>
          </a:p>
        </p:txBody>
      </p:sp>
    </p:spTree>
    <p:extLst>
      <p:ext uri="{BB962C8B-B14F-4D97-AF65-F5344CB8AC3E}">
        <p14:creationId xmlns:p14="http://schemas.microsoft.com/office/powerpoint/2010/main" val="3134578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8EC01BB-CFB3-474F-B424-F91AD5C72430}" type="slidenum">
              <a:rPr lang="en-US"/>
              <a:pPr>
                <a:defRPr/>
              </a:pPr>
              <a:t>‹#›</a:t>
            </a:fld>
            <a:endParaRPr lang="en-US"/>
          </a:p>
        </p:txBody>
      </p:sp>
    </p:spTree>
    <p:extLst>
      <p:ext uri="{BB962C8B-B14F-4D97-AF65-F5344CB8AC3E}">
        <p14:creationId xmlns:p14="http://schemas.microsoft.com/office/powerpoint/2010/main" val="847120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7"/>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9357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en-US"/>
          </a:p>
        </p:txBody>
      </p:sp>
      <p:sp>
        <p:nvSpPr>
          <p:cNvPr id="49357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n-US"/>
          </a:p>
        </p:txBody>
      </p:sp>
      <p:sp>
        <p:nvSpPr>
          <p:cNvPr id="49357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pPr>
              <a:defRPr/>
            </a:pPr>
            <a:fld id="{CDFFA1AC-80BA-41A4-A2EE-7B1D8499D5C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Lst>
  <p:hf hdr="0" ftr="0" dt="0"/>
  <p:txStyles>
    <p:titleStyle>
      <a:lvl1pPr algn="ctr" rtl="0" eaLnBrk="0" fontAlgn="base" hangingPunct="0">
        <a:spcBef>
          <a:spcPct val="0"/>
        </a:spcBef>
        <a:spcAft>
          <a:spcPct val="0"/>
        </a:spcAft>
        <a:defRPr sz="2800" kern="1200">
          <a:solidFill>
            <a:schemeClr val="bg1"/>
          </a:solidFill>
          <a:latin typeface="+mj-lt"/>
          <a:ea typeface="+mj-ea"/>
          <a:cs typeface="+mj-cs"/>
        </a:defRPr>
      </a:lvl1pPr>
      <a:lvl2pPr algn="ctr" rtl="0" eaLnBrk="0" fontAlgn="base" hangingPunct="0">
        <a:spcBef>
          <a:spcPct val="0"/>
        </a:spcBef>
        <a:spcAft>
          <a:spcPct val="0"/>
        </a:spcAft>
        <a:defRPr sz="2800">
          <a:solidFill>
            <a:schemeClr val="bg1"/>
          </a:solidFill>
          <a:latin typeface="Arial" panose="020B0604020202020204" pitchFamily="34" charset="0"/>
        </a:defRPr>
      </a:lvl2pPr>
      <a:lvl3pPr algn="ctr" rtl="0" eaLnBrk="0" fontAlgn="base" hangingPunct="0">
        <a:spcBef>
          <a:spcPct val="0"/>
        </a:spcBef>
        <a:spcAft>
          <a:spcPct val="0"/>
        </a:spcAft>
        <a:defRPr sz="2800">
          <a:solidFill>
            <a:schemeClr val="bg1"/>
          </a:solidFill>
          <a:latin typeface="Arial" panose="020B0604020202020204" pitchFamily="34" charset="0"/>
        </a:defRPr>
      </a:lvl3pPr>
      <a:lvl4pPr algn="ctr" rtl="0" eaLnBrk="0" fontAlgn="base" hangingPunct="0">
        <a:spcBef>
          <a:spcPct val="0"/>
        </a:spcBef>
        <a:spcAft>
          <a:spcPct val="0"/>
        </a:spcAft>
        <a:defRPr sz="2800">
          <a:solidFill>
            <a:schemeClr val="bg1"/>
          </a:solidFill>
          <a:latin typeface="Arial" panose="020B0604020202020204" pitchFamily="34" charset="0"/>
        </a:defRPr>
      </a:lvl4pPr>
      <a:lvl5pPr algn="ctr" rtl="0" eaLnBrk="0" fontAlgn="base" hangingPunct="0">
        <a:spcBef>
          <a:spcPct val="0"/>
        </a:spcBef>
        <a:spcAft>
          <a:spcPct val="0"/>
        </a:spcAft>
        <a:defRPr sz="2800">
          <a:solidFill>
            <a:schemeClr val="bg1"/>
          </a:solidFill>
          <a:latin typeface="Arial" panose="020B0604020202020204" pitchFamily="34" charset="0"/>
        </a:defRPr>
      </a:lvl5pPr>
      <a:lvl6pPr marL="457200" algn="ctr" rtl="0" fontAlgn="base">
        <a:spcBef>
          <a:spcPct val="0"/>
        </a:spcBef>
        <a:spcAft>
          <a:spcPct val="0"/>
        </a:spcAft>
        <a:defRPr sz="2800">
          <a:solidFill>
            <a:schemeClr val="bg1"/>
          </a:solidFill>
          <a:latin typeface="Arial" panose="020B0604020202020204" pitchFamily="34" charset="0"/>
        </a:defRPr>
      </a:lvl6pPr>
      <a:lvl7pPr marL="914400" algn="ctr" rtl="0" fontAlgn="base">
        <a:spcBef>
          <a:spcPct val="0"/>
        </a:spcBef>
        <a:spcAft>
          <a:spcPct val="0"/>
        </a:spcAft>
        <a:defRPr sz="2800">
          <a:solidFill>
            <a:schemeClr val="bg1"/>
          </a:solidFill>
          <a:latin typeface="Arial" panose="020B0604020202020204" pitchFamily="34" charset="0"/>
        </a:defRPr>
      </a:lvl7pPr>
      <a:lvl8pPr marL="1371600" algn="ctr" rtl="0" fontAlgn="base">
        <a:spcBef>
          <a:spcPct val="0"/>
        </a:spcBef>
        <a:spcAft>
          <a:spcPct val="0"/>
        </a:spcAft>
        <a:defRPr sz="2800">
          <a:solidFill>
            <a:schemeClr val="bg1"/>
          </a:solidFill>
          <a:latin typeface="Arial" panose="020B0604020202020204" pitchFamily="34" charset="0"/>
        </a:defRPr>
      </a:lvl8pPr>
      <a:lvl9pPr marL="1828800" algn="ctr" rtl="0" fontAlgn="base">
        <a:spcBef>
          <a:spcPct val="0"/>
        </a:spcBef>
        <a:spcAft>
          <a:spcPct val="0"/>
        </a:spcAft>
        <a:defRPr sz="2800">
          <a:solidFill>
            <a:schemeClr val="bg1"/>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48DE52A8-D118-49EB-8C3D-AAF287F40B0D}" type="slidenum">
              <a:rPr lang="en-US"/>
              <a:pPr>
                <a:defRPr/>
              </a:pPr>
              <a:t>1</a:t>
            </a:fld>
            <a:endParaRPr lang="en-US"/>
          </a:p>
        </p:txBody>
      </p:sp>
      <p:sp>
        <p:nvSpPr>
          <p:cNvPr id="4099" name="Rectangle 2"/>
          <p:cNvSpPr>
            <a:spLocks noGrp="1" noChangeArrowheads="1"/>
          </p:cNvSpPr>
          <p:nvPr>
            <p:ph type="ctrTitle"/>
          </p:nvPr>
        </p:nvSpPr>
        <p:spPr>
          <a:xfrm>
            <a:off x="152400" y="762000"/>
            <a:ext cx="8839200" cy="1905000"/>
          </a:xfrm>
          <a:ln>
            <a:noFill/>
          </a:ln>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bg1"/>
                </a:solidFill>
                <a:miter lim="800000"/>
                <a:headEnd/>
                <a:tailEnd/>
              </a14:hiddenLine>
            </a:ext>
          </a:extLst>
        </p:spPr>
        <p:txBody>
          <a:bodyPr anchor="ctr"/>
          <a:lstStyle/>
          <a:p>
            <a:pPr eaLnBrk="1" hangingPunct="1"/>
            <a:br>
              <a:rPr lang="en-US" altLang="en-US" sz="3600" b="1" dirty="0"/>
            </a:br>
            <a:r>
              <a:rPr lang="en-US" altLang="en-US" sz="3600" b="1" dirty="0"/>
              <a:t>Mortality Data and EMS and Injury Prevention</a:t>
            </a:r>
          </a:p>
        </p:txBody>
      </p:sp>
      <p:sp>
        <p:nvSpPr>
          <p:cNvPr id="4100" name="Rectangle 3"/>
          <p:cNvSpPr>
            <a:spLocks noGrp="1" noChangeArrowheads="1"/>
          </p:cNvSpPr>
          <p:nvPr>
            <p:ph type="subTitle" idx="1"/>
          </p:nvPr>
        </p:nvSpPr>
        <p:spPr>
          <a:xfrm>
            <a:off x="1371600" y="2667000"/>
            <a:ext cx="6400800" cy="3352800"/>
          </a:xfrm>
          <a:ln>
            <a:solidFill>
              <a:schemeClr val="bg1"/>
            </a:solidFill>
            <a:miter lim="800000"/>
            <a:headEnd/>
            <a:tailEnd/>
          </a:ln>
          <a:extLst>
            <a:ext uri="{909E8E84-426E-40DD-AFC4-6F175D3DCCD1}">
              <a14:hiddenFill xmlns:a14="http://schemas.microsoft.com/office/drawing/2010/main">
                <a:solidFill>
                  <a:schemeClr val="bg1"/>
                </a:solidFill>
              </a14:hiddenFill>
            </a:ext>
          </a:extLst>
        </p:spPr>
        <p:txBody>
          <a:bodyPr/>
          <a:lstStyle/>
          <a:p>
            <a:pPr eaLnBrk="1" hangingPunct="1">
              <a:lnSpc>
                <a:spcPct val="80000"/>
              </a:lnSpc>
            </a:pPr>
            <a:endParaRPr lang="en-US" altLang="en-US" sz="2200" b="1" i="1" dirty="0">
              <a:solidFill>
                <a:schemeClr val="bg1"/>
              </a:solidFill>
            </a:endParaRPr>
          </a:p>
          <a:p>
            <a:pPr eaLnBrk="1" hangingPunct="1">
              <a:lnSpc>
                <a:spcPct val="80000"/>
              </a:lnSpc>
            </a:pPr>
            <a:r>
              <a:rPr lang="en-US" altLang="en-US" sz="2200" b="1" i="1" dirty="0">
                <a:solidFill>
                  <a:schemeClr val="bg1"/>
                </a:solidFill>
              </a:rPr>
              <a:t>Dan Galanis, Ph.D.</a:t>
            </a:r>
          </a:p>
          <a:p>
            <a:pPr eaLnBrk="1" hangingPunct="1">
              <a:lnSpc>
                <a:spcPct val="80000"/>
              </a:lnSpc>
            </a:pPr>
            <a:r>
              <a:rPr lang="en-US" altLang="en-US" sz="2200" b="1" i="1" dirty="0">
                <a:solidFill>
                  <a:schemeClr val="bg1"/>
                </a:solidFill>
              </a:rPr>
              <a:t>Epidemiologist</a:t>
            </a:r>
          </a:p>
          <a:p>
            <a:pPr eaLnBrk="1" hangingPunct="1">
              <a:lnSpc>
                <a:spcPct val="80000"/>
              </a:lnSpc>
            </a:pPr>
            <a:r>
              <a:rPr lang="en-US" altLang="en-US" sz="2200" b="1" i="1" dirty="0">
                <a:solidFill>
                  <a:schemeClr val="bg1"/>
                </a:solidFill>
              </a:rPr>
              <a:t>EMS &amp; Injury Prevention System Branch</a:t>
            </a:r>
          </a:p>
          <a:p>
            <a:pPr eaLnBrk="1" hangingPunct="1">
              <a:lnSpc>
                <a:spcPct val="80000"/>
              </a:lnSpc>
            </a:pPr>
            <a:r>
              <a:rPr lang="en-US" altLang="en-US" sz="2200" b="1" i="1" dirty="0">
                <a:solidFill>
                  <a:schemeClr val="bg1"/>
                </a:solidFill>
              </a:rPr>
              <a:t>Hawaii Department of Health</a:t>
            </a:r>
          </a:p>
          <a:p>
            <a:pPr eaLnBrk="1" hangingPunct="1">
              <a:lnSpc>
                <a:spcPct val="80000"/>
              </a:lnSpc>
            </a:pPr>
            <a:endParaRPr lang="en-US" altLang="en-US" sz="2200" b="1" i="1" dirty="0">
              <a:solidFill>
                <a:schemeClr val="bg1"/>
              </a:solidFill>
            </a:endParaRPr>
          </a:p>
          <a:p>
            <a:pPr eaLnBrk="1" hangingPunct="1">
              <a:lnSpc>
                <a:spcPct val="80000"/>
              </a:lnSpc>
            </a:pPr>
            <a:r>
              <a:rPr lang="en-US" altLang="en-US" sz="2200" b="1" i="1" dirty="0" err="1">
                <a:solidFill>
                  <a:schemeClr val="bg1"/>
                </a:solidFill>
              </a:rPr>
              <a:t>Ph</a:t>
            </a:r>
            <a:r>
              <a:rPr lang="en-US" altLang="en-US" sz="2200" b="1" i="1" dirty="0">
                <a:solidFill>
                  <a:schemeClr val="bg1"/>
                </a:solidFill>
              </a:rPr>
              <a:t>: 733-9236</a:t>
            </a:r>
          </a:p>
          <a:p>
            <a:pPr eaLnBrk="1" hangingPunct="1">
              <a:lnSpc>
                <a:spcPct val="80000"/>
              </a:lnSpc>
            </a:pPr>
            <a:r>
              <a:rPr lang="en-US" altLang="en-US" sz="2200" b="1" i="1" dirty="0">
                <a:solidFill>
                  <a:schemeClr val="bg1"/>
                </a:solidFill>
              </a:rPr>
              <a:t>E-mail: daniel.galanis@doh.hawaii.gov</a:t>
            </a:r>
          </a:p>
          <a:p>
            <a:pPr eaLnBrk="1" hangingPunct="1">
              <a:lnSpc>
                <a:spcPct val="80000"/>
              </a:lnSpc>
            </a:pPr>
            <a:endParaRPr lang="en-US" altLang="en-US" sz="2200" b="1" i="1"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63525" y="152400"/>
            <a:ext cx="8432800" cy="792162"/>
          </a:xfrm>
        </p:spPr>
        <p:txBody>
          <a:bodyPr/>
          <a:lstStyle/>
          <a:p>
            <a:r>
              <a:rPr lang="en-US" altLang="en-US" sz="2100" b="1" dirty="0"/>
              <a:t>Monthly number of </a:t>
            </a:r>
            <a:r>
              <a:rPr lang="en-US" altLang="en-US" sz="2000" b="1" dirty="0"/>
              <a:t>EMS patients with fentanyl or heroin overdoses, by substance type*, 10/2021 – 12/2022 </a:t>
            </a:r>
            <a:endParaRPr lang="en-US" altLang="en-US" sz="2100" b="1" dirty="0"/>
          </a:p>
        </p:txBody>
      </p:sp>
      <p:graphicFrame>
        <p:nvGraphicFramePr>
          <p:cNvPr id="2" name="Content Placeholder 7"/>
          <p:cNvGraphicFramePr>
            <a:graphicFrameLocks noGrp="1"/>
          </p:cNvGraphicFramePr>
          <p:nvPr>
            <p:ph idx="1"/>
            <p:extLst>
              <p:ext uri="{D42A27DB-BD31-4B8C-83A1-F6EECF244321}">
                <p14:modId xmlns:p14="http://schemas.microsoft.com/office/powerpoint/2010/main" val="3112355505"/>
              </p:ext>
            </p:extLst>
          </p:nvPr>
        </p:nvGraphicFramePr>
        <p:xfrm>
          <a:off x="263525" y="1096962"/>
          <a:ext cx="8432800" cy="52578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4849E548-7180-BC42-E62C-1F2D7D6116EC}"/>
              </a:ext>
            </a:extLst>
          </p:cNvPr>
          <p:cNvSpPr txBox="1"/>
          <p:nvPr/>
        </p:nvSpPr>
        <p:spPr>
          <a:xfrm>
            <a:off x="242743" y="6368138"/>
            <a:ext cx="5015057" cy="276999"/>
          </a:xfrm>
          <a:prstGeom prst="rect">
            <a:avLst/>
          </a:prstGeom>
          <a:noFill/>
        </p:spPr>
        <p:txBody>
          <a:bodyPr wrap="square" rtlCol="0">
            <a:spAutoFit/>
          </a:bodyPr>
          <a:lstStyle/>
          <a:p>
            <a:r>
              <a:rPr lang="en-US" sz="1200" b="1" dirty="0">
                <a:solidFill>
                  <a:schemeClr val="bg1"/>
                </a:solidFill>
                <a:latin typeface="+mj-lt"/>
              </a:rPr>
              <a:t>*Thirty-two patients who used both fentanyl and heroin not shown</a:t>
            </a:r>
          </a:p>
        </p:txBody>
      </p:sp>
    </p:spTree>
    <p:extLst>
      <p:ext uri="{BB962C8B-B14F-4D97-AF65-F5344CB8AC3E}">
        <p14:creationId xmlns:p14="http://schemas.microsoft.com/office/powerpoint/2010/main" val="2103705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63525" y="152400"/>
            <a:ext cx="8432800" cy="792162"/>
          </a:xfrm>
        </p:spPr>
        <p:txBody>
          <a:bodyPr/>
          <a:lstStyle/>
          <a:p>
            <a:r>
              <a:rPr lang="en-US" altLang="en-US" sz="2100" b="1" dirty="0"/>
              <a:t>Monthly number of </a:t>
            </a:r>
            <a:r>
              <a:rPr lang="en-US" altLang="en-US" sz="2000" b="1" dirty="0"/>
              <a:t>EMS patients with fentanyl or heroin overdoses, by substance type*, 10/2021 – 12/2022 </a:t>
            </a:r>
            <a:endParaRPr lang="en-US" altLang="en-US" sz="2100" b="1" dirty="0"/>
          </a:p>
        </p:txBody>
      </p:sp>
      <p:graphicFrame>
        <p:nvGraphicFramePr>
          <p:cNvPr id="2" name="Content Placeholder 7"/>
          <p:cNvGraphicFramePr>
            <a:graphicFrameLocks noGrp="1"/>
          </p:cNvGraphicFramePr>
          <p:nvPr>
            <p:ph idx="1"/>
            <p:extLst>
              <p:ext uri="{D42A27DB-BD31-4B8C-83A1-F6EECF244321}">
                <p14:modId xmlns:p14="http://schemas.microsoft.com/office/powerpoint/2010/main" val="981461211"/>
              </p:ext>
            </p:extLst>
          </p:nvPr>
        </p:nvGraphicFramePr>
        <p:xfrm>
          <a:off x="263525" y="1096962"/>
          <a:ext cx="8432800" cy="52578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4849E548-7180-BC42-E62C-1F2D7D6116EC}"/>
              </a:ext>
            </a:extLst>
          </p:cNvPr>
          <p:cNvSpPr txBox="1"/>
          <p:nvPr/>
        </p:nvSpPr>
        <p:spPr>
          <a:xfrm>
            <a:off x="242743" y="6368138"/>
            <a:ext cx="5015057" cy="276999"/>
          </a:xfrm>
          <a:prstGeom prst="rect">
            <a:avLst/>
          </a:prstGeom>
          <a:noFill/>
        </p:spPr>
        <p:txBody>
          <a:bodyPr wrap="square" rtlCol="0">
            <a:spAutoFit/>
          </a:bodyPr>
          <a:lstStyle/>
          <a:p>
            <a:r>
              <a:rPr lang="en-US" sz="1200" b="1" dirty="0">
                <a:solidFill>
                  <a:schemeClr val="bg1"/>
                </a:solidFill>
                <a:latin typeface="+mj-lt"/>
              </a:rPr>
              <a:t>*Thirty-two patients who used both fentanyl and heroin not shown</a:t>
            </a:r>
          </a:p>
        </p:txBody>
      </p:sp>
    </p:spTree>
    <p:extLst>
      <p:ext uri="{BB962C8B-B14F-4D97-AF65-F5344CB8AC3E}">
        <p14:creationId xmlns:p14="http://schemas.microsoft.com/office/powerpoint/2010/main" val="40799112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28600" y="286690"/>
            <a:ext cx="8763000" cy="914400"/>
          </a:xfrm>
        </p:spPr>
        <p:txBody>
          <a:bodyPr/>
          <a:lstStyle/>
          <a:p>
            <a:r>
              <a:rPr lang="en-US" altLang="en-US" sz="2100" b="1" dirty="0"/>
              <a:t>Discharge disposition for EMS patients with fentanyl or heroin overdoses, by pre-EMS naloxone status, 10/2021 – 12/2022 </a:t>
            </a:r>
            <a:r>
              <a:rPr lang="en-US" altLang="en-US" sz="1800" b="1" dirty="0"/>
              <a:t>(n=611)</a:t>
            </a:r>
          </a:p>
        </p:txBody>
      </p:sp>
      <p:graphicFrame>
        <p:nvGraphicFramePr>
          <p:cNvPr id="2" name="Content Placeholder 7"/>
          <p:cNvGraphicFramePr>
            <a:graphicFrameLocks noGrp="1"/>
          </p:cNvGraphicFramePr>
          <p:nvPr>
            <p:ph idx="1"/>
            <p:extLst>
              <p:ext uri="{D42A27DB-BD31-4B8C-83A1-F6EECF244321}">
                <p14:modId xmlns:p14="http://schemas.microsoft.com/office/powerpoint/2010/main" val="1007186932"/>
              </p:ext>
            </p:extLst>
          </p:nvPr>
        </p:nvGraphicFramePr>
        <p:xfrm>
          <a:off x="457200" y="3276600"/>
          <a:ext cx="2565400" cy="3048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p:nvPr>
            <p:extLst>
              <p:ext uri="{D42A27DB-BD31-4B8C-83A1-F6EECF244321}">
                <p14:modId xmlns:p14="http://schemas.microsoft.com/office/powerpoint/2010/main" val="754542331"/>
              </p:ext>
            </p:extLst>
          </p:nvPr>
        </p:nvGraphicFramePr>
        <p:xfrm>
          <a:off x="3505200" y="3276600"/>
          <a:ext cx="5029200" cy="3200400"/>
        </p:xfrm>
        <a:graphic>
          <a:graphicData uri="http://schemas.openxmlformats.org/drawingml/2006/chart">
            <c:chart xmlns:c="http://schemas.openxmlformats.org/drawingml/2006/chart" xmlns:r="http://schemas.openxmlformats.org/officeDocument/2006/relationships" r:id="rId4"/>
          </a:graphicData>
        </a:graphic>
      </p:graphicFrame>
      <p:sp>
        <p:nvSpPr>
          <p:cNvPr id="7" name="Rectangle 8">
            <a:extLst>
              <a:ext uri="{FF2B5EF4-FFF2-40B4-BE49-F238E27FC236}">
                <a16:creationId xmlns:a16="http://schemas.microsoft.com/office/drawing/2014/main" id="{A731C8CD-249B-45F2-B2F5-289A85060A25}"/>
              </a:ext>
            </a:extLst>
          </p:cNvPr>
          <p:cNvSpPr>
            <a:spLocks noChangeArrowheads="1"/>
          </p:cNvSpPr>
          <p:nvPr/>
        </p:nvSpPr>
        <p:spPr bwMode="auto">
          <a:xfrm>
            <a:off x="304800" y="1371599"/>
            <a:ext cx="8589334" cy="1676401"/>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r>
              <a:rPr lang="en-US" altLang="en-US" sz="1600" dirty="0">
                <a:solidFill>
                  <a:schemeClr val="bg1"/>
                </a:solidFill>
              </a:rPr>
              <a:t>Bystanders: 71% friends, 24% family             1</a:t>
            </a:r>
            <a:r>
              <a:rPr lang="en-US" altLang="en-US" sz="1600" baseline="30000" dirty="0">
                <a:solidFill>
                  <a:schemeClr val="bg1"/>
                </a:solidFill>
              </a:rPr>
              <a:t>st</a:t>
            </a:r>
            <a:r>
              <a:rPr lang="en-US" altLang="en-US" sz="1600" dirty="0">
                <a:solidFill>
                  <a:schemeClr val="bg1"/>
                </a:solidFill>
              </a:rPr>
              <a:t> responders: 55% police, 45% fire</a:t>
            </a:r>
          </a:p>
          <a:p>
            <a:pPr eaLnBrk="1" hangingPunct="1"/>
            <a:r>
              <a:rPr lang="en-US" altLang="en-US" sz="1600" dirty="0">
                <a:solidFill>
                  <a:schemeClr val="bg1"/>
                </a:solidFill>
              </a:rPr>
              <a:t>Pre-EMS naloxone most common on Kauai (44%) and Maui (36%); 20% for Oahu and 19% Hawaii County</a:t>
            </a:r>
          </a:p>
          <a:p>
            <a:pPr eaLnBrk="1" hangingPunct="1"/>
            <a:r>
              <a:rPr lang="en-US" altLang="en-US" sz="1600" dirty="0">
                <a:solidFill>
                  <a:schemeClr val="bg1"/>
                </a:solidFill>
              </a:rPr>
              <a:t>Increasing over time: 18% from October 2021 to April 2022, but 31% thereafter</a:t>
            </a:r>
          </a:p>
          <a:p>
            <a:pPr eaLnBrk="1" hangingPunct="1"/>
            <a:r>
              <a:rPr lang="en-US" altLang="en-US" sz="1600" dirty="0">
                <a:solidFill>
                  <a:schemeClr val="bg1"/>
                </a:solidFill>
              </a:rPr>
              <a:t>Patient groups did not significantly differ by patient age, gender or EMS response times to the scene, but did in proportion refused transport to a hospital (p=&lt;0.0001)</a:t>
            </a:r>
          </a:p>
          <a:p>
            <a:pPr marL="0" indent="0" eaLnBrk="1" hangingPunct="1">
              <a:buNone/>
            </a:pPr>
            <a:endParaRPr lang="en-US" altLang="en-US" sz="1600" dirty="0">
              <a:solidFill>
                <a:schemeClr val="bg1"/>
              </a:solidFill>
            </a:endParaRPr>
          </a:p>
          <a:p>
            <a:pPr eaLnBrk="1" hangingPunct="1"/>
            <a:endParaRPr lang="en-US" altLang="en-US" sz="1800" dirty="0">
              <a:solidFill>
                <a:schemeClr val="bg1"/>
              </a:solidFill>
            </a:endParaRPr>
          </a:p>
        </p:txBody>
      </p:sp>
    </p:spTree>
    <p:extLst>
      <p:ext uri="{BB962C8B-B14F-4D97-AF65-F5344CB8AC3E}">
        <p14:creationId xmlns:p14="http://schemas.microsoft.com/office/powerpoint/2010/main" val="3124877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Graphic spid="5"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A6A87F6F-C1F1-40D6-A1CD-A70339D02550}" type="slidenum">
              <a:rPr lang="en-US"/>
              <a:pPr>
                <a:defRPr/>
              </a:pPr>
              <a:t>13</a:t>
            </a:fld>
            <a:endParaRPr lang="en-US"/>
          </a:p>
        </p:txBody>
      </p:sp>
      <p:sp>
        <p:nvSpPr>
          <p:cNvPr id="37891" name="Rectangle 2"/>
          <p:cNvSpPr>
            <a:spLocks noGrp="1" noChangeArrowheads="1"/>
          </p:cNvSpPr>
          <p:nvPr>
            <p:ph type="title"/>
          </p:nvPr>
        </p:nvSpPr>
        <p:spPr>
          <a:xfrm>
            <a:off x="457200" y="274638"/>
            <a:ext cx="8229600" cy="563562"/>
          </a:xfrm>
        </p:spPr>
        <p:txBody>
          <a:bodyPr/>
          <a:lstStyle/>
          <a:p>
            <a:pPr eaLnBrk="1" hangingPunct="1"/>
            <a:r>
              <a:rPr lang="en-US" altLang="en-US" b="1" dirty="0"/>
              <a:t>Summary</a:t>
            </a:r>
          </a:p>
        </p:txBody>
      </p:sp>
      <p:sp>
        <p:nvSpPr>
          <p:cNvPr id="37892" name="Rectangle 3"/>
          <p:cNvSpPr>
            <a:spLocks noGrp="1" noChangeArrowheads="1"/>
          </p:cNvSpPr>
          <p:nvPr>
            <p:ph type="body" idx="1"/>
          </p:nvPr>
        </p:nvSpPr>
        <p:spPr>
          <a:xfrm>
            <a:off x="457200" y="1066800"/>
            <a:ext cx="8229600" cy="5486400"/>
          </a:xfrm>
          <a:noFill/>
          <a:ln>
            <a:solidFill>
              <a:schemeClr val="bg1"/>
            </a:solidFill>
            <a:miter lim="800000"/>
            <a:headEnd/>
            <a:tailEnd/>
          </a:ln>
        </p:spPr>
        <p:txBody>
          <a:bodyPr/>
          <a:lstStyle/>
          <a:p>
            <a:pPr eaLnBrk="1" hangingPunct="1">
              <a:lnSpc>
                <a:spcPct val="80000"/>
              </a:lnSpc>
            </a:pPr>
            <a:endParaRPr lang="en-US" altLang="en-US" sz="1200" dirty="0">
              <a:solidFill>
                <a:schemeClr val="bg1"/>
              </a:solidFill>
            </a:endParaRPr>
          </a:p>
          <a:p>
            <a:pPr eaLnBrk="1" hangingPunct="1">
              <a:lnSpc>
                <a:spcPct val="80000"/>
              </a:lnSpc>
            </a:pPr>
            <a:endParaRPr lang="en-US" altLang="en-US" sz="2200" b="1" dirty="0">
              <a:solidFill>
                <a:schemeClr val="bg1"/>
              </a:solidFill>
            </a:endParaRPr>
          </a:p>
          <a:p>
            <a:pPr eaLnBrk="1" hangingPunct="1">
              <a:lnSpc>
                <a:spcPct val="80000"/>
              </a:lnSpc>
            </a:pPr>
            <a:r>
              <a:rPr lang="en-US" altLang="en-US" sz="2200" b="1" dirty="0">
                <a:solidFill>
                  <a:schemeClr val="bg1"/>
                </a:solidFill>
              </a:rPr>
              <a:t>Fatal overdoses</a:t>
            </a:r>
          </a:p>
          <a:p>
            <a:pPr lvl="1" eaLnBrk="1" hangingPunct="1">
              <a:lnSpc>
                <a:spcPct val="80000"/>
              </a:lnSpc>
            </a:pPr>
            <a:r>
              <a:rPr lang="en-US" altLang="en-US" sz="1800" dirty="0">
                <a:solidFill>
                  <a:schemeClr val="bg1"/>
                </a:solidFill>
              </a:rPr>
              <a:t>Hawaii has very low rate of opioid-related poisonings, but high rate for meth-related (psychostimulants)</a:t>
            </a:r>
          </a:p>
          <a:p>
            <a:pPr lvl="1" eaLnBrk="1" hangingPunct="1">
              <a:lnSpc>
                <a:spcPct val="80000"/>
              </a:lnSpc>
            </a:pPr>
            <a:r>
              <a:rPr lang="en-US" altLang="en-US" sz="1800" dirty="0">
                <a:solidFill>
                  <a:schemeClr val="bg1"/>
                </a:solidFill>
              </a:rPr>
              <a:t>No trend in total opioid-related deaths in Hawaii</a:t>
            </a:r>
          </a:p>
          <a:p>
            <a:pPr lvl="2" eaLnBrk="1" hangingPunct="1">
              <a:lnSpc>
                <a:spcPct val="80000"/>
              </a:lnSpc>
            </a:pPr>
            <a:r>
              <a:rPr lang="en-US" altLang="en-US" sz="1600" i="1" dirty="0">
                <a:solidFill>
                  <a:schemeClr val="bg1"/>
                </a:solidFill>
              </a:rPr>
              <a:t>Poisonings involving OPRs decreasing, illicit substances increasing</a:t>
            </a:r>
          </a:p>
          <a:p>
            <a:pPr lvl="2" eaLnBrk="1" hangingPunct="1">
              <a:lnSpc>
                <a:spcPct val="80000"/>
              </a:lnSpc>
            </a:pPr>
            <a:r>
              <a:rPr lang="en-US" altLang="en-US" sz="1600" i="1" dirty="0">
                <a:solidFill>
                  <a:schemeClr val="bg1"/>
                </a:solidFill>
              </a:rPr>
              <a:t>Related to decreased availability of prescription opioids?</a:t>
            </a:r>
          </a:p>
          <a:p>
            <a:pPr eaLnBrk="1" hangingPunct="1">
              <a:lnSpc>
                <a:spcPct val="80000"/>
              </a:lnSpc>
            </a:pPr>
            <a:endParaRPr lang="en-US" altLang="en-US" sz="2200" b="1" dirty="0">
              <a:solidFill>
                <a:schemeClr val="bg1"/>
              </a:solidFill>
            </a:endParaRPr>
          </a:p>
          <a:p>
            <a:pPr eaLnBrk="1" hangingPunct="1">
              <a:lnSpc>
                <a:spcPct val="80000"/>
              </a:lnSpc>
            </a:pPr>
            <a:endParaRPr lang="en-US" altLang="en-US" sz="2200" b="1" dirty="0">
              <a:solidFill>
                <a:schemeClr val="bg1"/>
              </a:solidFill>
            </a:endParaRPr>
          </a:p>
          <a:p>
            <a:pPr eaLnBrk="1" hangingPunct="1">
              <a:lnSpc>
                <a:spcPct val="80000"/>
              </a:lnSpc>
            </a:pPr>
            <a:r>
              <a:rPr lang="en-US" altLang="en-US" sz="2200" b="1" dirty="0">
                <a:solidFill>
                  <a:schemeClr val="bg1"/>
                </a:solidFill>
              </a:rPr>
              <a:t>EMS encounters of heroin/fentanyl overdoses</a:t>
            </a:r>
          </a:p>
          <a:p>
            <a:pPr lvl="1" eaLnBrk="1" hangingPunct="1">
              <a:lnSpc>
                <a:spcPct val="80000"/>
              </a:lnSpc>
            </a:pPr>
            <a:r>
              <a:rPr lang="en-US" altLang="en-US" sz="1800" dirty="0">
                <a:solidFill>
                  <a:schemeClr val="bg1"/>
                </a:solidFill>
              </a:rPr>
              <a:t>EMS attends to at least 41 overdoses from fentanyl or heroin per month</a:t>
            </a:r>
          </a:p>
          <a:p>
            <a:pPr lvl="2" eaLnBrk="1" hangingPunct="1">
              <a:lnSpc>
                <a:spcPct val="80000"/>
              </a:lnSpc>
            </a:pPr>
            <a:r>
              <a:rPr lang="en-US" altLang="en-US" sz="1600" i="1" dirty="0">
                <a:solidFill>
                  <a:schemeClr val="bg1"/>
                </a:solidFill>
              </a:rPr>
              <a:t>No overall trend, but fentanyl&gt;heroin as of October 2022</a:t>
            </a:r>
          </a:p>
          <a:p>
            <a:pPr lvl="1" eaLnBrk="1" hangingPunct="1">
              <a:lnSpc>
                <a:spcPct val="80000"/>
              </a:lnSpc>
            </a:pPr>
            <a:r>
              <a:rPr lang="en-US" altLang="en-US" sz="1800" dirty="0">
                <a:solidFill>
                  <a:schemeClr val="bg1"/>
                </a:solidFill>
              </a:rPr>
              <a:t>About 25% of patients received bystander naloxone prior to EMS arrival</a:t>
            </a:r>
          </a:p>
          <a:p>
            <a:pPr lvl="2" eaLnBrk="1" hangingPunct="1">
              <a:lnSpc>
                <a:spcPct val="80000"/>
              </a:lnSpc>
            </a:pPr>
            <a:r>
              <a:rPr lang="en-US" altLang="en-US" sz="1600" i="1" dirty="0">
                <a:solidFill>
                  <a:schemeClr val="bg1"/>
                </a:solidFill>
              </a:rPr>
              <a:t>Increasing over time</a:t>
            </a:r>
          </a:p>
          <a:p>
            <a:pPr lvl="2" eaLnBrk="1" hangingPunct="1">
              <a:lnSpc>
                <a:spcPct val="80000"/>
              </a:lnSpc>
            </a:pPr>
            <a:r>
              <a:rPr lang="en-US" altLang="en-US" sz="1600" i="1" dirty="0">
                <a:solidFill>
                  <a:schemeClr val="bg1"/>
                </a:solidFill>
              </a:rPr>
              <a:t>Bystander naloxone associated with favorable patient outcomes</a:t>
            </a:r>
          </a:p>
          <a:p>
            <a:pPr eaLnBrk="1" hangingPunct="1">
              <a:lnSpc>
                <a:spcPct val="80000"/>
              </a:lnSpc>
            </a:pPr>
            <a:endParaRPr lang="en-US" altLang="en-US" sz="2000" dirty="0">
              <a:solidFill>
                <a:schemeClr val="bg1"/>
              </a:solidFill>
            </a:endParaRPr>
          </a:p>
          <a:p>
            <a:pPr eaLnBrk="1" hangingPunct="1">
              <a:lnSpc>
                <a:spcPct val="80000"/>
              </a:lnSpc>
            </a:pPr>
            <a:r>
              <a:rPr lang="en-US" altLang="en-US" sz="2400" dirty="0">
                <a:solidFill>
                  <a:schemeClr val="bg1"/>
                </a:solidFill>
              </a:rPr>
              <a:t>Questions?</a:t>
            </a:r>
          </a:p>
        </p:txBody>
      </p:sp>
    </p:spTree>
    <p:extLst>
      <p:ext uri="{BB962C8B-B14F-4D97-AF65-F5344CB8AC3E}">
        <p14:creationId xmlns:p14="http://schemas.microsoft.com/office/powerpoint/2010/main" val="2763792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89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789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789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7892">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789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7892">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7892">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7892">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7892">
                                            <p:txEl>
                                              <p:pRg st="12" end="1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7892">
                                            <p:txEl>
                                              <p:pRg st="13" end="1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7892">
                                            <p:txEl>
                                              <p:pRg st="14" end="1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7892">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91263602-8958-4EFB-8C72-B5A8A43F3BB2}" type="slidenum">
              <a:rPr lang="en-US"/>
              <a:pPr>
                <a:defRPr/>
              </a:pPr>
              <a:t>2</a:t>
            </a:fld>
            <a:endParaRPr lang="en-US"/>
          </a:p>
        </p:txBody>
      </p:sp>
      <p:sp>
        <p:nvSpPr>
          <p:cNvPr id="7171" name="Rectangle 2"/>
          <p:cNvSpPr>
            <a:spLocks noGrp="1" noChangeArrowheads="1"/>
          </p:cNvSpPr>
          <p:nvPr>
            <p:ph type="title"/>
          </p:nvPr>
        </p:nvSpPr>
        <p:spPr>
          <a:xfrm>
            <a:off x="1143000" y="301625"/>
            <a:ext cx="6629400" cy="763588"/>
          </a:xfrm>
          <a:noFill/>
        </p:spPr>
        <p:txBody>
          <a:bodyPr/>
          <a:lstStyle/>
          <a:p>
            <a:pPr eaLnBrk="1" hangingPunct="1"/>
            <a:r>
              <a:rPr lang="en-US" altLang="en-US" sz="3000" b="1" dirty="0"/>
              <a:t>Overview</a:t>
            </a:r>
          </a:p>
        </p:txBody>
      </p:sp>
      <p:sp>
        <p:nvSpPr>
          <p:cNvPr id="7172" name="Rectangle 3"/>
          <p:cNvSpPr>
            <a:spLocks noChangeArrowheads="1"/>
          </p:cNvSpPr>
          <p:nvPr/>
        </p:nvSpPr>
        <p:spPr bwMode="auto">
          <a:xfrm>
            <a:off x="0" y="9096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400">
              <a:latin typeface="Times New Roman" panose="02020603050405020304" pitchFamily="18" charset="0"/>
            </a:endParaRPr>
          </a:p>
        </p:txBody>
      </p:sp>
      <p:sp>
        <p:nvSpPr>
          <p:cNvPr id="7173" name="Rectangle 4"/>
          <p:cNvSpPr>
            <a:spLocks noChangeArrowheads="1"/>
          </p:cNvSpPr>
          <p:nvPr/>
        </p:nvSpPr>
        <p:spPr bwMode="auto">
          <a:xfrm>
            <a:off x="0" y="12811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400">
              <a:latin typeface="Times New Roman" panose="02020603050405020304" pitchFamily="18" charset="0"/>
            </a:endParaRPr>
          </a:p>
        </p:txBody>
      </p:sp>
      <p:sp>
        <p:nvSpPr>
          <p:cNvPr id="7174" name="Rectangle 5"/>
          <p:cNvSpPr>
            <a:spLocks noChangeArrowheads="1"/>
          </p:cNvSpPr>
          <p:nvPr/>
        </p:nvSpPr>
        <p:spPr bwMode="auto">
          <a:xfrm>
            <a:off x="304800" y="1281113"/>
            <a:ext cx="8534400" cy="5272087"/>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0000"/>
              </a:lnSpc>
            </a:pPr>
            <a:endParaRPr lang="en-US" altLang="en-US" sz="1000" b="1" dirty="0">
              <a:solidFill>
                <a:schemeClr val="bg1"/>
              </a:solidFill>
            </a:endParaRPr>
          </a:p>
          <a:p>
            <a:pPr eaLnBrk="1" hangingPunct="1">
              <a:lnSpc>
                <a:spcPct val="80000"/>
              </a:lnSpc>
            </a:pPr>
            <a:endParaRPr lang="en-US" altLang="en-US" sz="2200" b="1" dirty="0">
              <a:solidFill>
                <a:schemeClr val="bg1"/>
              </a:solidFill>
            </a:endParaRPr>
          </a:p>
          <a:p>
            <a:pPr eaLnBrk="1" hangingPunct="1">
              <a:lnSpc>
                <a:spcPct val="80000"/>
              </a:lnSpc>
            </a:pPr>
            <a:r>
              <a:rPr lang="en-US" altLang="en-US" sz="2200" b="1" dirty="0">
                <a:solidFill>
                  <a:schemeClr val="bg1"/>
                </a:solidFill>
              </a:rPr>
              <a:t>Deaths from opioid- and meth-related poisonings</a:t>
            </a:r>
            <a:endParaRPr lang="en-US" altLang="en-US" sz="2200" b="1" i="1" dirty="0">
              <a:solidFill>
                <a:schemeClr val="bg1"/>
              </a:solidFill>
            </a:endParaRPr>
          </a:p>
          <a:p>
            <a:pPr lvl="1" eaLnBrk="1" hangingPunct="1">
              <a:lnSpc>
                <a:spcPct val="80000"/>
              </a:lnSpc>
            </a:pPr>
            <a:r>
              <a:rPr lang="en-US" altLang="en-US" sz="2000" b="1" i="1" dirty="0">
                <a:solidFill>
                  <a:schemeClr val="bg1"/>
                </a:solidFill>
              </a:rPr>
              <a:t>Basic descriptions and trends</a:t>
            </a:r>
          </a:p>
          <a:p>
            <a:pPr lvl="2" eaLnBrk="1" hangingPunct="1">
              <a:lnSpc>
                <a:spcPct val="80000"/>
              </a:lnSpc>
            </a:pPr>
            <a:r>
              <a:rPr lang="en-US" altLang="en-US" sz="1800" b="1" i="1" dirty="0">
                <a:solidFill>
                  <a:schemeClr val="bg1"/>
                </a:solidFill>
              </a:rPr>
              <a:t>US vs. Hawaii</a:t>
            </a:r>
          </a:p>
          <a:p>
            <a:pPr lvl="2" eaLnBrk="1" hangingPunct="1">
              <a:lnSpc>
                <a:spcPct val="80000"/>
              </a:lnSpc>
            </a:pPr>
            <a:r>
              <a:rPr lang="en-US" altLang="en-US" sz="1800" b="1" i="1" dirty="0">
                <a:solidFill>
                  <a:schemeClr val="bg1"/>
                </a:solidFill>
              </a:rPr>
              <a:t>Sub-types of opioid poisonings</a:t>
            </a:r>
          </a:p>
          <a:p>
            <a:pPr lvl="3" eaLnBrk="1" hangingPunct="1">
              <a:lnSpc>
                <a:spcPct val="80000"/>
              </a:lnSpc>
            </a:pPr>
            <a:r>
              <a:rPr lang="en-US" altLang="en-US" sz="1400" b="1" i="1" dirty="0">
                <a:solidFill>
                  <a:schemeClr val="bg1"/>
                </a:solidFill>
              </a:rPr>
              <a:t>(Mostly) illicit synthetic opioids and heroin</a:t>
            </a:r>
          </a:p>
          <a:p>
            <a:pPr lvl="3" eaLnBrk="1" hangingPunct="1">
              <a:lnSpc>
                <a:spcPct val="80000"/>
              </a:lnSpc>
            </a:pPr>
            <a:r>
              <a:rPr lang="en-US" altLang="en-US" sz="1400" b="1" i="1" dirty="0">
                <a:solidFill>
                  <a:schemeClr val="bg1"/>
                </a:solidFill>
              </a:rPr>
              <a:t>(Mostly) prescribed opioids: OPR</a:t>
            </a:r>
          </a:p>
          <a:p>
            <a:pPr lvl="2" eaLnBrk="1" hangingPunct="1">
              <a:lnSpc>
                <a:spcPct val="80000"/>
              </a:lnSpc>
            </a:pPr>
            <a:r>
              <a:rPr lang="en-US" altLang="en-US" sz="1800" b="1" i="1" dirty="0">
                <a:solidFill>
                  <a:schemeClr val="bg1"/>
                </a:solidFill>
              </a:rPr>
              <a:t>Associations between opioid consumption and mortality</a:t>
            </a:r>
          </a:p>
          <a:p>
            <a:pPr eaLnBrk="1" hangingPunct="1">
              <a:lnSpc>
                <a:spcPct val="80000"/>
              </a:lnSpc>
            </a:pPr>
            <a:endParaRPr lang="en-US" altLang="en-US" sz="2200" b="1" dirty="0">
              <a:solidFill>
                <a:schemeClr val="bg1"/>
              </a:solidFill>
            </a:endParaRPr>
          </a:p>
          <a:p>
            <a:pPr eaLnBrk="1" hangingPunct="1">
              <a:lnSpc>
                <a:spcPct val="80000"/>
              </a:lnSpc>
            </a:pPr>
            <a:endParaRPr lang="en-US" altLang="en-US" sz="2200" b="1" i="1" dirty="0">
              <a:solidFill>
                <a:schemeClr val="bg1"/>
              </a:solidFill>
            </a:endParaRPr>
          </a:p>
          <a:p>
            <a:pPr eaLnBrk="1" hangingPunct="1">
              <a:lnSpc>
                <a:spcPct val="80000"/>
              </a:lnSpc>
            </a:pPr>
            <a:r>
              <a:rPr lang="en-US" altLang="en-US" sz="2200" b="1" dirty="0">
                <a:solidFill>
                  <a:schemeClr val="bg1"/>
                </a:solidFill>
              </a:rPr>
              <a:t>EMS encounters for heroin/fentanyl overdoses</a:t>
            </a:r>
            <a:endParaRPr lang="en-US" altLang="en-US" sz="2200" b="1" i="1" dirty="0">
              <a:solidFill>
                <a:schemeClr val="bg1"/>
              </a:solidFill>
            </a:endParaRPr>
          </a:p>
          <a:p>
            <a:pPr lvl="1" eaLnBrk="1" hangingPunct="1">
              <a:lnSpc>
                <a:spcPct val="80000"/>
              </a:lnSpc>
            </a:pPr>
            <a:r>
              <a:rPr lang="en-US" altLang="en-US" sz="2000" b="1" i="1" dirty="0">
                <a:solidFill>
                  <a:schemeClr val="bg1"/>
                </a:solidFill>
              </a:rPr>
              <a:t>Monthly trends</a:t>
            </a:r>
            <a:endParaRPr lang="en-US" altLang="en-US" sz="1600" b="1" i="1" dirty="0">
              <a:solidFill>
                <a:schemeClr val="bg1"/>
              </a:solidFill>
            </a:endParaRPr>
          </a:p>
          <a:p>
            <a:pPr lvl="1" eaLnBrk="1" hangingPunct="1">
              <a:lnSpc>
                <a:spcPct val="80000"/>
              </a:lnSpc>
            </a:pPr>
            <a:r>
              <a:rPr lang="en-US" altLang="en-US" sz="2000" b="1" i="1" dirty="0">
                <a:solidFill>
                  <a:schemeClr val="bg1"/>
                </a:solidFill>
              </a:rPr>
              <a:t>Bystander administrations of naloxone before EMS arrival</a:t>
            </a:r>
          </a:p>
          <a:p>
            <a:pPr lvl="2" eaLnBrk="1" hangingPunct="1">
              <a:lnSpc>
                <a:spcPct val="80000"/>
              </a:lnSpc>
            </a:pPr>
            <a:r>
              <a:rPr lang="en-US" altLang="en-US" sz="1600" b="1" i="1" dirty="0">
                <a:solidFill>
                  <a:schemeClr val="bg1"/>
                </a:solidFill>
              </a:rPr>
              <a:t>Associations with patient disposition</a:t>
            </a:r>
          </a:p>
          <a:p>
            <a:pPr lvl="1" eaLnBrk="1" hangingPunct="1">
              <a:lnSpc>
                <a:spcPct val="80000"/>
              </a:lnSpc>
            </a:pPr>
            <a:endParaRPr lang="en-US" altLang="en-US" sz="2200" b="1" i="1" dirty="0">
              <a:solidFill>
                <a:schemeClr val="bg1"/>
              </a:solidFill>
            </a:endParaRPr>
          </a:p>
        </p:txBody>
      </p:sp>
    </p:spTree>
    <p:extLst>
      <p:ext uri="{BB962C8B-B14F-4D97-AF65-F5344CB8AC3E}">
        <p14:creationId xmlns:p14="http://schemas.microsoft.com/office/powerpoint/2010/main" val="2469803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174">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174">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174">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174">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174">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174">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174">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174">
                                            <p:txEl>
                                              <p:pRg st="12" end="1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174">
                                            <p:txEl>
                                              <p:pRg st="13" end="13"/>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174">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54000" y="274638"/>
            <a:ext cx="8509000" cy="944562"/>
          </a:xfrm>
        </p:spPr>
        <p:txBody>
          <a:bodyPr/>
          <a:lstStyle/>
          <a:p>
            <a:r>
              <a:rPr lang="en-US" altLang="en-US" sz="2100" b="1" dirty="0"/>
              <a:t>Adjusted opioid poisoning fatality rates (/100,000), </a:t>
            </a:r>
            <a:br>
              <a:rPr lang="en-US" altLang="en-US" sz="2100" b="1" dirty="0"/>
            </a:br>
            <a:r>
              <a:rPr lang="en-US" altLang="en-US" sz="2100" b="1" dirty="0"/>
              <a:t>Hawaii vs. U.S., 2000-2021</a:t>
            </a:r>
            <a:br>
              <a:rPr lang="en-US" altLang="en-US" sz="2100" b="1" dirty="0"/>
            </a:br>
            <a:endParaRPr lang="en-US" altLang="en-US" sz="1600" b="1" dirty="0"/>
          </a:p>
        </p:txBody>
      </p:sp>
      <p:graphicFrame>
        <p:nvGraphicFramePr>
          <p:cNvPr id="2" name="Content Placeholder 7"/>
          <p:cNvGraphicFramePr>
            <a:graphicFrameLocks noGrp="1"/>
          </p:cNvGraphicFramePr>
          <p:nvPr>
            <p:ph idx="1"/>
            <p:extLst>
              <p:ext uri="{D42A27DB-BD31-4B8C-83A1-F6EECF244321}">
                <p14:modId xmlns:p14="http://schemas.microsoft.com/office/powerpoint/2010/main" val="1974966339"/>
              </p:ext>
            </p:extLst>
          </p:nvPr>
        </p:nvGraphicFramePr>
        <p:xfrm>
          <a:off x="254000" y="1295400"/>
          <a:ext cx="8509000" cy="4953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59530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54000" y="274638"/>
            <a:ext cx="8509000" cy="715962"/>
          </a:xfrm>
        </p:spPr>
        <p:txBody>
          <a:bodyPr/>
          <a:lstStyle/>
          <a:p>
            <a:r>
              <a:rPr lang="en-US" altLang="en-US" sz="2000" b="1" dirty="0"/>
              <a:t>Annual number of fatal opioid overdoses, by type, U.S., 2000-2021*</a:t>
            </a:r>
            <a:br>
              <a:rPr lang="en-US" altLang="en-US" sz="2000" b="1" dirty="0"/>
            </a:br>
            <a:r>
              <a:rPr lang="en-US" altLang="en-US" sz="1600" b="1" dirty="0"/>
              <a:t>(Excludes overdoses related to methadone)</a:t>
            </a:r>
          </a:p>
        </p:txBody>
      </p:sp>
      <p:graphicFrame>
        <p:nvGraphicFramePr>
          <p:cNvPr id="2" name="Content Placeholder 7"/>
          <p:cNvGraphicFramePr>
            <a:graphicFrameLocks noGrp="1"/>
          </p:cNvGraphicFramePr>
          <p:nvPr>
            <p:ph idx="1"/>
            <p:extLst>
              <p:ext uri="{D42A27DB-BD31-4B8C-83A1-F6EECF244321}">
                <p14:modId xmlns:p14="http://schemas.microsoft.com/office/powerpoint/2010/main" val="1032126988"/>
              </p:ext>
            </p:extLst>
          </p:nvPr>
        </p:nvGraphicFramePr>
        <p:xfrm>
          <a:off x="263525" y="1295400"/>
          <a:ext cx="8432800" cy="4953000"/>
        </p:xfrm>
        <a:graphic>
          <a:graphicData uri="http://schemas.openxmlformats.org/drawingml/2006/chart">
            <c:chart xmlns:c="http://schemas.openxmlformats.org/drawingml/2006/chart" xmlns:r="http://schemas.openxmlformats.org/officeDocument/2006/relationships" r:id="rId3"/>
          </a:graphicData>
        </a:graphic>
      </p:graphicFrame>
      <p:sp>
        <p:nvSpPr>
          <p:cNvPr id="3" name="Speech Bubble: Rectangle with Corners Rounded 2">
            <a:extLst>
              <a:ext uri="{FF2B5EF4-FFF2-40B4-BE49-F238E27FC236}">
                <a16:creationId xmlns:a16="http://schemas.microsoft.com/office/drawing/2014/main" id="{CA32DFF8-A1F3-4292-A68D-DFA9C840FD6D}"/>
              </a:ext>
            </a:extLst>
          </p:cNvPr>
          <p:cNvSpPr/>
          <p:nvPr/>
        </p:nvSpPr>
        <p:spPr>
          <a:xfrm>
            <a:off x="3352800" y="3657600"/>
            <a:ext cx="2438400" cy="838200"/>
          </a:xfrm>
          <a:prstGeom prst="wedgeRoundRectCallout">
            <a:avLst>
              <a:gd name="adj1" fmla="val 57035"/>
              <a:gd name="adj2" fmla="val 11113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rgbClr val="0000FF"/>
                </a:solidFill>
              </a:rPr>
              <a:t>From 2014: </a:t>
            </a:r>
            <a:r>
              <a:rPr lang="en-US" sz="1600" b="1" dirty="0" err="1">
                <a:solidFill>
                  <a:srgbClr val="0000FF"/>
                </a:solidFill>
              </a:rPr>
              <a:t>heroin+synthetics</a:t>
            </a:r>
            <a:r>
              <a:rPr lang="en-US" sz="1600" b="1" dirty="0">
                <a:solidFill>
                  <a:srgbClr val="0000FF"/>
                </a:solidFill>
              </a:rPr>
              <a:t> &gt; natural/semi-synth.</a:t>
            </a:r>
          </a:p>
        </p:txBody>
      </p:sp>
      <p:sp>
        <p:nvSpPr>
          <p:cNvPr id="4" name="Speech Bubble: Rectangle with Corners Rounded 3">
            <a:extLst>
              <a:ext uri="{FF2B5EF4-FFF2-40B4-BE49-F238E27FC236}">
                <a16:creationId xmlns:a16="http://schemas.microsoft.com/office/drawing/2014/main" id="{C812FC04-473D-4688-859A-205D64F03CB6}"/>
              </a:ext>
            </a:extLst>
          </p:cNvPr>
          <p:cNvSpPr/>
          <p:nvPr/>
        </p:nvSpPr>
        <p:spPr>
          <a:xfrm>
            <a:off x="4686300" y="2514600"/>
            <a:ext cx="2209800" cy="838200"/>
          </a:xfrm>
          <a:prstGeom prst="wedgeRoundRectCallout">
            <a:avLst>
              <a:gd name="adj1" fmla="val 38288"/>
              <a:gd name="adj2" fmla="val 18628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rgbClr val="0000FF"/>
                </a:solidFill>
              </a:rPr>
              <a:t>From 2016: synthetics &gt; natural/semi-synth.</a:t>
            </a:r>
            <a:endParaRPr lang="en-US" sz="1600" dirty="0"/>
          </a:p>
        </p:txBody>
      </p:sp>
      <p:sp>
        <p:nvSpPr>
          <p:cNvPr id="5" name="TextBox 4">
            <a:extLst>
              <a:ext uri="{FF2B5EF4-FFF2-40B4-BE49-F238E27FC236}">
                <a16:creationId xmlns:a16="http://schemas.microsoft.com/office/drawing/2014/main" id="{2E0B8987-BF77-EF44-F20C-12F4C62E1AF0}"/>
              </a:ext>
            </a:extLst>
          </p:cNvPr>
          <p:cNvSpPr txBox="1"/>
          <p:nvPr/>
        </p:nvSpPr>
        <p:spPr>
          <a:xfrm>
            <a:off x="242743" y="6368138"/>
            <a:ext cx="6477000" cy="307777"/>
          </a:xfrm>
          <a:prstGeom prst="rect">
            <a:avLst/>
          </a:prstGeom>
          <a:noFill/>
        </p:spPr>
        <p:txBody>
          <a:bodyPr wrap="square" rtlCol="0">
            <a:spAutoFit/>
          </a:bodyPr>
          <a:lstStyle/>
          <a:p>
            <a:r>
              <a:rPr lang="en-US" sz="1400" b="1" dirty="0">
                <a:solidFill>
                  <a:schemeClr val="bg1"/>
                </a:solidFill>
                <a:latin typeface="+mj-lt"/>
              </a:rPr>
              <a:t>*Data for 2021 is provisional</a:t>
            </a:r>
          </a:p>
        </p:txBody>
      </p:sp>
    </p:spTree>
    <p:extLst>
      <p:ext uri="{BB962C8B-B14F-4D97-AF65-F5344CB8AC3E}">
        <p14:creationId xmlns:p14="http://schemas.microsoft.com/office/powerpoint/2010/main" val="643036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63525" y="274638"/>
            <a:ext cx="8651874" cy="1020762"/>
          </a:xfrm>
        </p:spPr>
        <p:txBody>
          <a:bodyPr/>
          <a:lstStyle/>
          <a:p>
            <a:r>
              <a:rPr lang="en-US" altLang="en-US" sz="2100" b="1" dirty="0"/>
              <a:t>Annual number of fatal opioid poisonings</a:t>
            </a:r>
            <a:br>
              <a:rPr lang="en-US" altLang="en-US" sz="2100" b="1" dirty="0"/>
            </a:br>
            <a:r>
              <a:rPr lang="en-US" altLang="en-US" sz="2100" b="1" dirty="0"/>
              <a:t>among Hawaii residents, by type of opioid, 1999-2021</a:t>
            </a:r>
            <a:endParaRPr lang="en-US" altLang="en-US" sz="1600" b="1" dirty="0"/>
          </a:p>
        </p:txBody>
      </p:sp>
      <p:graphicFrame>
        <p:nvGraphicFramePr>
          <p:cNvPr id="2" name="Content Placeholder 7"/>
          <p:cNvGraphicFramePr>
            <a:graphicFrameLocks noGrp="1"/>
          </p:cNvGraphicFramePr>
          <p:nvPr>
            <p:ph idx="1"/>
            <p:extLst>
              <p:ext uri="{D42A27DB-BD31-4B8C-83A1-F6EECF244321}">
                <p14:modId xmlns:p14="http://schemas.microsoft.com/office/powerpoint/2010/main" val="2655665289"/>
              </p:ext>
            </p:extLst>
          </p:nvPr>
        </p:nvGraphicFramePr>
        <p:xfrm>
          <a:off x="263524" y="1447800"/>
          <a:ext cx="8651875" cy="48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29180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63525" y="274638"/>
            <a:ext cx="8651874" cy="1020762"/>
          </a:xfrm>
        </p:spPr>
        <p:txBody>
          <a:bodyPr/>
          <a:lstStyle/>
          <a:p>
            <a:r>
              <a:rPr lang="en-US" altLang="en-US" sz="2100" b="1" dirty="0"/>
              <a:t>Annual number of fatal opioid poisonings</a:t>
            </a:r>
            <a:br>
              <a:rPr lang="en-US" altLang="en-US" sz="2100" b="1" dirty="0"/>
            </a:br>
            <a:r>
              <a:rPr lang="en-US" altLang="en-US" sz="2100" b="1" dirty="0"/>
              <a:t>among Hawaii residents, by type of opioid, 1999-2021</a:t>
            </a:r>
            <a:endParaRPr lang="en-US" altLang="en-US" sz="1600" b="1" dirty="0"/>
          </a:p>
        </p:txBody>
      </p:sp>
      <p:graphicFrame>
        <p:nvGraphicFramePr>
          <p:cNvPr id="2" name="Content Placeholder 7"/>
          <p:cNvGraphicFramePr>
            <a:graphicFrameLocks noGrp="1"/>
          </p:cNvGraphicFramePr>
          <p:nvPr>
            <p:ph idx="1"/>
            <p:extLst>
              <p:ext uri="{D42A27DB-BD31-4B8C-83A1-F6EECF244321}">
                <p14:modId xmlns:p14="http://schemas.microsoft.com/office/powerpoint/2010/main" val="2790131285"/>
              </p:ext>
            </p:extLst>
          </p:nvPr>
        </p:nvGraphicFramePr>
        <p:xfrm>
          <a:off x="263524" y="1447800"/>
          <a:ext cx="8651875"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56CCB8F6-9917-4EC4-9127-899C596D8A25}"/>
              </a:ext>
            </a:extLst>
          </p:cNvPr>
          <p:cNvSpPr txBox="1"/>
          <p:nvPr/>
        </p:nvSpPr>
        <p:spPr>
          <a:xfrm>
            <a:off x="152400" y="6200775"/>
            <a:ext cx="8763000" cy="600164"/>
          </a:xfrm>
          <a:prstGeom prst="rect">
            <a:avLst/>
          </a:prstGeom>
          <a:noFill/>
        </p:spPr>
        <p:txBody>
          <a:bodyPr wrap="square" rtlCol="0">
            <a:spAutoFit/>
          </a:bodyPr>
          <a:lstStyle/>
          <a:p>
            <a:r>
              <a:rPr lang="en-US" sz="1100" b="1" dirty="0">
                <a:solidFill>
                  <a:schemeClr val="bg1"/>
                </a:solidFill>
                <a:latin typeface="+mj-lt"/>
              </a:rPr>
              <a:t>*Includes heroin and synthetic opioids other than methadone (e.g. fentanyl, tramadol).</a:t>
            </a:r>
          </a:p>
          <a:p>
            <a:r>
              <a:rPr lang="en-US" sz="1100" b="1" dirty="0">
                <a:solidFill>
                  <a:schemeClr val="bg1"/>
                </a:solidFill>
                <a:latin typeface="+mj-lt"/>
              </a:rPr>
              <a:t>**Includes naturally derived opioids (e.g. codeine, morphine), semi-synthetics (e.g. oxycodone, hydrocodone) and other/unspecified narcotics.</a:t>
            </a:r>
          </a:p>
        </p:txBody>
      </p:sp>
    </p:spTree>
    <p:extLst>
      <p:ext uri="{BB962C8B-B14F-4D97-AF65-F5344CB8AC3E}">
        <p14:creationId xmlns:p14="http://schemas.microsoft.com/office/powerpoint/2010/main" val="2932781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63525" y="457200"/>
            <a:ext cx="8651874" cy="762000"/>
          </a:xfrm>
        </p:spPr>
        <p:txBody>
          <a:bodyPr/>
          <a:lstStyle/>
          <a:p>
            <a:r>
              <a:rPr lang="en-US" altLang="en-US" sz="1800" b="1" dirty="0"/>
              <a:t>Annual trends of fatal opioid poisonings* among Hawaii residents: </a:t>
            </a:r>
            <a:br>
              <a:rPr lang="en-US" altLang="en-US" sz="1800" b="1" dirty="0"/>
            </a:br>
            <a:r>
              <a:rPr lang="en-US" altLang="en-US" sz="1500" b="1" dirty="0"/>
              <a:t>national opioid consumption (through 2015), and opioid prescriptions in Hawaii (2015-2022)</a:t>
            </a:r>
          </a:p>
        </p:txBody>
      </p:sp>
      <p:graphicFrame>
        <p:nvGraphicFramePr>
          <p:cNvPr id="2" name="Content Placeholder 7"/>
          <p:cNvGraphicFramePr>
            <a:graphicFrameLocks noGrp="1"/>
          </p:cNvGraphicFramePr>
          <p:nvPr>
            <p:ph idx="1"/>
            <p:extLst>
              <p:ext uri="{D42A27DB-BD31-4B8C-83A1-F6EECF244321}">
                <p14:modId xmlns:p14="http://schemas.microsoft.com/office/powerpoint/2010/main" val="1832631261"/>
              </p:ext>
            </p:extLst>
          </p:nvPr>
        </p:nvGraphicFramePr>
        <p:xfrm>
          <a:off x="263524" y="1447800"/>
          <a:ext cx="8651875"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56CCB8F6-9917-4EC4-9127-899C596D8A25}"/>
              </a:ext>
            </a:extLst>
          </p:cNvPr>
          <p:cNvSpPr txBox="1"/>
          <p:nvPr/>
        </p:nvSpPr>
        <p:spPr>
          <a:xfrm>
            <a:off x="152400" y="6324600"/>
            <a:ext cx="8763000" cy="430887"/>
          </a:xfrm>
          <a:prstGeom prst="rect">
            <a:avLst/>
          </a:prstGeom>
          <a:noFill/>
        </p:spPr>
        <p:txBody>
          <a:bodyPr wrap="square" rtlCol="0">
            <a:spAutoFit/>
          </a:bodyPr>
          <a:lstStyle/>
          <a:p>
            <a:r>
              <a:rPr lang="en-US" sz="1100" b="1" dirty="0">
                <a:solidFill>
                  <a:schemeClr val="bg1"/>
                </a:solidFill>
                <a:latin typeface="+mj-lt"/>
              </a:rPr>
              <a:t>*OPR includes naturally derived opioids (e.g. codeine, morphine), semi-synthetics (e.g. oxycodone, hydrocodone) and other/unspecified narcotics.  Prescription data for 2022 is projected from PDMP data through September.</a:t>
            </a:r>
          </a:p>
        </p:txBody>
      </p:sp>
    </p:spTree>
    <p:extLst>
      <p:ext uri="{BB962C8B-B14F-4D97-AF65-F5344CB8AC3E}">
        <p14:creationId xmlns:p14="http://schemas.microsoft.com/office/powerpoint/2010/main" val="964383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63525" y="457200"/>
            <a:ext cx="8651874" cy="762000"/>
          </a:xfrm>
        </p:spPr>
        <p:txBody>
          <a:bodyPr/>
          <a:lstStyle/>
          <a:p>
            <a:r>
              <a:rPr lang="en-US" altLang="en-US" sz="1800" b="1" dirty="0"/>
              <a:t>Annual trends of fatal opioid poisonings* among Hawaii residents: </a:t>
            </a:r>
            <a:br>
              <a:rPr lang="en-US" altLang="en-US" sz="1800" b="1" dirty="0"/>
            </a:br>
            <a:r>
              <a:rPr lang="en-US" altLang="en-US" sz="1500" b="1" dirty="0"/>
              <a:t>national opioid consumption (through 2015), and opioid prescriptions in Hawaii (2015-2022)</a:t>
            </a:r>
          </a:p>
        </p:txBody>
      </p:sp>
      <p:graphicFrame>
        <p:nvGraphicFramePr>
          <p:cNvPr id="2" name="Content Placeholder 7"/>
          <p:cNvGraphicFramePr>
            <a:graphicFrameLocks noGrp="1"/>
          </p:cNvGraphicFramePr>
          <p:nvPr>
            <p:ph idx="1"/>
            <p:extLst>
              <p:ext uri="{D42A27DB-BD31-4B8C-83A1-F6EECF244321}">
                <p14:modId xmlns:p14="http://schemas.microsoft.com/office/powerpoint/2010/main" val="902912083"/>
              </p:ext>
            </p:extLst>
          </p:nvPr>
        </p:nvGraphicFramePr>
        <p:xfrm>
          <a:off x="263524" y="1447800"/>
          <a:ext cx="8651875"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56CCB8F6-9917-4EC4-9127-899C596D8A25}"/>
              </a:ext>
            </a:extLst>
          </p:cNvPr>
          <p:cNvSpPr txBox="1"/>
          <p:nvPr/>
        </p:nvSpPr>
        <p:spPr>
          <a:xfrm>
            <a:off x="152400" y="6324600"/>
            <a:ext cx="8763000" cy="430887"/>
          </a:xfrm>
          <a:prstGeom prst="rect">
            <a:avLst/>
          </a:prstGeom>
          <a:noFill/>
        </p:spPr>
        <p:txBody>
          <a:bodyPr wrap="square" rtlCol="0">
            <a:spAutoFit/>
          </a:bodyPr>
          <a:lstStyle/>
          <a:p>
            <a:r>
              <a:rPr lang="en-US" sz="1100" b="1" dirty="0">
                <a:solidFill>
                  <a:schemeClr val="bg1"/>
                </a:solidFill>
                <a:latin typeface="+mj-lt"/>
              </a:rPr>
              <a:t>*OPR includes naturally derived opioids (e.g. codeine, morphine), semi-synthetics (e.g. oxycodone, hydrocodone) and other/unspecified narcotics.  Prescription data for 2022 is projected from PDMP data through September.</a:t>
            </a:r>
          </a:p>
        </p:txBody>
      </p:sp>
    </p:spTree>
    <p:extLst>
      <p:ext uri="{BB962C8B-B14F-4D97-AF65-F5344CB8AC3E}">
        <p14:creationId xmlns:p14="http://schemas.microsoft.com/office/powerpoint/2010/main" val="868877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63525" y="457200"/>
            <a:ext cx="8651874" cy="762000"/>
          </a:xfrm>
        </p:spPr>
        <p:txBody>
          <a:bodyPr/>
          <a:lstStyle/>
          <a:p>
            <a:r>
              <a:rPr lang="en-US" altLang="en-US" sz="1800" b="1" dirty="0"/>
              <a:t>Annual trends of fatal opioid poisonings* among Hawaii residents: </a:t>
            </a:r>
            <a:br>
              <a:rPr lang="en-US" altLang="en-US" sz="1800" b="1" dirty="0"/>
            </a:br>
            <a:r>
              <a:rPr lang="en-US" altLang="en-US" sz="1500" b="1" dirty="0"/>
              <a:t>national opioid consumption (through 2015), and opioid prescriptions in Hawaii (2015-2022)</a:t>
            </a:r>
          </a:p>
        </p:txBody>
      </p:sp>
      <p:graphicFrame>
        <p:nvGraphicFramePr>
          <p:cNvPr id="2" name="Content Placeholder 7"/>
          <p:cNvGraphicFramePr>
            <a:graphicFrameLocks noGrp="1"/>
          </p:cNvGraphicFramePr>
          <p:nvPr>
            <p:ph idx="1"/>
            <p:extLst>
              <p:ext uri="{D42A27DB-BD31-4B8C-83A1-F6EECF244321}">
                <p14:modId xmlns:p14="http://schemas.microsoft.com/office/powerpoint/2010/main" val="1928777251"/>
              </p:ext>
            </p:extLst>
          </p:nvPr>
        </p:nvGraphicFramePr>
        <p:xfrm>
          <a:off x="263524" y="1447800"/>
          <a:ext cx="8651875"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56CCB8F6-9917-4EC4-9127-899C596D8A25}"/>
              </a:ext>
            </a:extLst>
          </p:cNvPr>
          <p:cNvSpPr txBox="1"/>
          <p:nvPr/>
        </p:nvSpPr>
        <p:spPr>
          <a:xfrm>
            <a:off x="152400" y="6324600"/>
            <a:ext cx="8763000" cy="430887"/>
          </a:xfrm>
          <a:prstGeom prst="rect">
            <a:avLst/>
          </a:prstGeom>
          <a:noFill/>
        </p:spPr>
        <p:txBody>
          <a:bodyPr wrap="square" rtlCol="0">
            <a:spAutoFit/>
          </a:bodyPr>
          <a:lstStyle/>
          <a:p>
            <a:r>
              <a:rPr lang="en-US" sz="1100" b="1" dirty="0">
                <a:solidFill>
                  <a:schemeClr val="bg1"/>
                </a:solidFill>
                <a:latin typeface="+mj-lt"/>
              </a:rPr>
              <a:t>*OPR includes naturally derived opioids (e.g. codeine, morphine), semi-synthetics (e.g. oxycodone, hydrocodone) and other/unspecified narcotics.  Prescription data for 2022 is projected from PDMP data through September.</a:t>
            </a:r>
          </a:p>
        </p:txBody>
      </p:sp>
      <p:sp>
        <p:nvSpPr>
          <p:cNvPr id="4" name="Oval 3">
            <a:extLst>
              <a:ext uri="{FF2B5EF4-FFF2-40B4-BE49-F238E27FC236}">
                <a16:creationId xmlns:a16="http://schemas.microsoft.com/office/drawing/2014/main" id="{DE32985B-CB2D-E75E-5F05-2906DF40BA0E}"/>
              </a:ext>
            </a:extLst>
          </p:cNvPr>
          <p:cNvSpPr/>
          <p:nvPr/>
        </p:nvSpPr>
        <p:spPr>
          <a:xfrm rot="1986390">
            <a:off x="5713644" y="2396435"/>
            <a:ext cx="3505200" cy="846396"/>
          </a:xfrm>
          <a:prstGeom prst="ellipse">
            <a:avLst/>
          </a:prstGeom>
          <a:noFill/>
          <a:ln w="28575">
            <a:solidFill>
              <a:srgbClr val="FF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noFill/>
            </a:endParaRPr>
          </a:p>
        </p:txBody>
      </p:sp>
      <p:sp>
        <p:nvSpPr>
          <p:cNvPr id="5" name="Oval 4">
            <a:extLst>
              <a:ext uri="{FF2B5EF4-FFF2-40B4-BE49-F238E27FC236}">
                <a16:creationId xmlns:a16="http://schemas.microsoft.com/office/drawing/2014/main" id="{21AEC961-B5FD-3496-C952-477A7A2204E6}"/>
              </a:ext>
            </a:extLst>
          </p:cNvPr>
          <p:cNvSpPr/>
          <p:nvPr/>
        </p:nvSpPr>
        <p:spPr>
          <a:xfrm rot="19713265">
            <a:off x="6042703" y="3907274"/>
            <a:ext cx="2579904" cy="1202957"/>
          </a:xfrm>
          <a:prstGeom prst="ellipse">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24831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26176</TotalTime>
  <Words>1530</Words>
  <Application>Microsoft Macintosh PowerPoint</Application>
  <PresentationFormat>Letter Paper (8.5x11 in)</PresentationFormat>
  <Paragraphs>119</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Times New Roman</vt:lpstr>
      <vt:lpstr>1_Default Design</vt:lpstr>
      <vt:lpstr> Mortality Data and EMS and Injury Prevention</vt:lpstr>
      <vt:lpstr>Overview</vt:lpstr>
      <vt:lpstr>Adjusted opioid poisoning fatality rates (/100,000),  Hawaii vs. U.S., 2000-2021 </vt:lpstr>
      <vt:lpstr>Annual number of fatal opioid overdoses, by type, U.S., 2000-2021* (Excludes overdoses related to methadone)</vt:lpstr>
      <vt:lpstr>Annual number of fatal opioid poisonings among Hawaii residents, by type of opioid, 1999-2021</vt:lpstr>
      <vt:lpstr>Annual number of fatal opioid poisonings among Hawaii residents, by type of opioid, 1999-2021</vt:lpstr>
      <vt:lpstr>Annual trends of fatal opioid poisonings* among Hawaii residents:  national opioid consumption (through 2015), and opioid prescriptions in Hawaii (2015-2022)</vt:lpstr>
      <vt:lpstr>Annual trends of fatal opioid poisonings* among Hawaii residents:  national opioid consumption (through 2015), and opioid prescriptions in Hawaii (2015-2022)</vt:lpstr>
      <vt:lpstr>Annual trends of fatal opioid poisonings* among Hawaii residents:  national opioid consumption (through 2015), and opioid prescriptions in Hawaii (2015-2022)</vt:lpstr>
      <vt:lpstr>Monthly number of EMS patients with fentanyl or heroin overdoses, by substance type*, 10/2021 – 12/2022 </vt:lpstr>
      <vt:lpstr>Monthly number of EMS patients with fentanyl or heroin overdoses, by substance type*, 10/2021 – 12/2022 </vt:lpstr>
      <vt:lpstr>Discharge disposition for EMS patients with fentanyl or heroin overdoses, by pre-EMS naloxone status, 10/2021 – 12/2022 (n=611)</vt:lpstr>
      <vt:lpstr>Summary</vt:lpstr>
    </vt:vector>
  </TitlesOfParts>
  <Company>Hawaii 5-O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Injury in Hawaii</dc:title>
  <dc:creator>Dan Ho</dc:creator>
  <cp:lastModifiedBy>Summer Mochida-Meek</cp:lastModifiedBy>
  <cp:revision>1685</cp:revision>
  <cp:lastPrinted>2017-06-29T19:59:32Z</cp:lastPrinted>
  <dcterms:created xsi:type="dcterms:W3CDTF">2000-09-27T23:29:56Z</dcterms:created>
  <dcterms:modified xsi:type="dcterms:W3CDTF">2023-01-24T22:13:55Z</dcterms:modified>
</cp:coreProperties>
</file>