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5"/>
    <p:sldMasterId id="2147483742" r:id="rId6"/>
    <p:sldMasterId id="2147483760" r:id="rId7"/>
    <p:sldMasterId id="2147483795" r:id="rId8"/>
  </p:sldMasterIdLst>
  <p:notesMasterIdLst>
    <p:notesMasterId r:id="rId59"/>
  </p:notesMasterIdLst>
  <p:handoutMasterIdLst>
    <p:handoutMasterId r:id="rId60"/>
  </p:handoutMasterIdLst>
  <p:sldIdLst>
    <p:sldId id="256" r:id="rId9"/>
    <p:sldId id="832" r:id="rId10"/>
    <p:sldId id="1796" r:id="rId11"/>
    <p:sldId id="395" r:id="rId12"/>
    <p:sldId id="545" r:id="rId13"/>
    <p:sldId id="813" r:id="rId14"/>
    <p:sldId id="677" r:id="rId15"/>
    <p:sldId id="371" r:id="rId16"/>
    <p:sldId id="834" r:id="rId17"/>
    <p:sldId id="1776" r:id="rId18"/>
    <p:sldId id="1777" r:id="rId19"/>
    <p:sldId id="1778" r:id="rId20"/>
    <p:sldId id="1779" r:id="rId21"/>
    <p:sldId id="1780" r:id="rId22"/>
    <p:sldId id="1781" r:id="rId23"/>
    <p:sldId id="676" r:id="rId24"/>
    <p:sldId id="691" r:id="rId25"/>
    <p:sldId id="1799" r:id="rId26"/>
    <p:sldId id="1788" r:id="rId27"/>
    <p:sldId id="704" r:id="rId28"/>
    <p:sldId id="743" r:id="rId29"/>
    <p:sldId id="729" r:id="rId30"/>
    <p:sldId id="264" r:id="rId31"/>
    <p:sldId id="1787" r:id="rId32"/>
    <p:sldId id="1800" r:id="rId33"/>
    <p:sldId id="822" r:id="rId34"/>
    <p:sldId id="821" r:id="rId35"/>
    <p:sldId id="824" r:id="rId36"/>
    <p:sldId id="825" r:id="rId37"/>
    <p:sldId id="1932" r:id="rId38"/>
    <p:sldId id="1934" r:id="rId39"/>
    <p:sldId id="860" r:id="rId40"/>
    <p:sldId id="712" r:id="rId41"/>
    <p:sldId id="1783" r:id="rId42"/>
    <p:sldId id="1784" r:id="rId43"/>
    <p:sldId id="1801" r:id="rId44"/>
    <p:sldId id="757" r:id="rId45"/>
    <p:sldId id="758" r:id="rId46"/>
    <p:sldId id="1785" r:id="rId47"/>
    <p:sldId id="840" r:id="rId48"/>
    <p:sldId id="829" r:id="rId49"/>
    <p:sldId id="842" r:id="rId50"/>
    <p:sldId id="1786" r:id="rId51"/>
    <p:sldId id="725" r:id="rId52"/>
    <p:sldId id="726" r:id="rId53"/>
    <p:sldId id="727" r:id="rId54"/>
    <p:sldId id="1790" r:id="rId55"/>
    <p:sldId id="728" r:id="rId56"/>
    <p:sldId id="1792" r:id="rId57"/>
    <p:sldId id="1935"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82AE18-F06E-0D71-3E18-00B315B76B51}" name="McDonell, Michael Gerard" initials="MMG" userId="S::mmcdonell@wsu.edu::98a029eb-f5c4-4e55-86d6-66cce7ea4462" providerId="AD"/>
  <p188:author id="{B3936249-5878-9C0C-31FE-DC1CA695528B}" name="Rutkowski, Beth" initials="RB" userId="S::BRutkowski@mednet.ucla.edu::28b4d559-5609-4577-a655-1a6c0000dce4" providerId="AD"/>
  <p188:author id="{94E07F60-A3B8-AD29-68D7-C0073F202CE0}" name="Freese, Thomas E." initials="FTE" userId="S::TFreese@mednet.ucla.edu::d5c16bb8-e529-4788-8372-f42a74891c12" providerId="AD"/>
  <p188:author id="{B186BBBA-F558-1A32-CA38-D4B6CCC979E0}" name="James Peck" initials="JP" userId="S::JPeck@mednet.ucla.edu::98e2772e-8782-40fc-80d4-3aaf7dbececc" providerId="AD"/>
  <p188:author id="{F46C91DD-1EA2-3378-0678-D99DD727C3DF}" name="Parent, Sara" initials="PS" userId="S::sara.parent@wsu.edu::8169ecaa-8593-4b8a-956b-187f0cb0c2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utkowski, Beth" initials="RB" lastIdx="1" clrIdx="0">
    <p:extLst>
      <p:ext uri="{19B8F6BF-5375-455C-9EA6-DF929625EA0E}">
        <p15:presenceInfo xmlns:p15="http://schemas.microsoft.com/office/powerpoint/2012/main" userId="S::BRutkowski@mednet.ucla.edu::28b4d559-5609-4577-a655-1a6c0000dc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3407"/>
    <a:srgbClr val="EBE9CD"/>
    <a:srgbClr val="EDEAD0"/>
    <a:srgbClr val="FBFBF6"/>
    <a:srgbClr val="F0EE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094" autoAdjust="0"/>
    <p:restoredTop sz="84019" autoAdjust="0"/>
  </p:normalViewPr>
  <p:slideViewPr>
    <p:cSldViewPr snapToGrid="0">
      <p:cViewPr varScale="1">
        <p:scale>
          <a:sx n="56" d="100"/>
          <a:sy n="56" d="100"/>
        </p:scale>
        <p:origin x="604" y="48"/>
      </p:cViewPr>
      <p:guideLst/>
    </p:cSldViewPr>
  </p:slideViewPr>
  <p:outlineViewPr>
    <p:cViewPr>
      <p:scale>
        <a:sx n="33" d="100"/>
        <a:sy n="33" d="100"/>
      </p:scale>
      <p:origin x="0" y="-24294"/>
    </p:cViewPr>
  </p:outlineViewPr>
  <p:notesTextViewPr>
    <p:cViewPr>
      <p:scale>
        <a:sx n="1" d="1"/>
        <a:sy n="1" d="1"/>
      </p:scale>
      <p:origin x="0" y="0"/>
    </p:cViewPr>
  </p:notesTextViewPr>
  <p:sorterViewPr>
    <p:cViewPr>
      <p:scale>
        <a:sx n="1" d="1"/>
        <a:sy n="1" d="1"/>
      </p:scale>
      <p:origin x="0" y="-1252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microsoft.com/office/2018/10/relationships/authors" Target="authors.xml"/><Relationship Id="rId5" Type="http://schemas.openxmlformats.org/officeDocument/2006/relationships/slideMaster" Target="slideMasters/slideMaster1.xml"/><Relationship Id="rId61" Type="http://schemas.openxmlformats.org/officeDocument/2006/relationships/commentAuthors" Target="commen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FA4D07-8083-49D4-83E2-0D8B1D312D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F314F1-91BC-4FB6-939B-8BE94737A6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D7C9BA-1EE9-4148-A264-6E6F3CD5F4B1}" type="datetimeFigureOut">
              <a:rPr lang="en-US" smtClean="0"/>
              <a:t>6/27/23</a:t>
            </a:fld>
            <a:endParaRPr lang="en-US"/>
          </a:p>
        </p:txBody>
      </p:sp>
      <p:sp>
        <p:nvSpPr>
          <p:cNvPr id="4" name="Footer Placeholder 3">
            <a:extLst>
              <a:ext uri="{FF2B5EF4-FFF2-40B4-BE49-F238E27FC236}">
                <a16:creationId xmlns:a16="http://schemas.microsoft.com/office/drawing/2014/main" id="{A3BE6792-F0DC-45C7-8FEB-1EF5EF84C9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DA21D0-DD4F-4B7D-BD10-FEB6986F90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5E668-88AE-403D-A9F5-5EE49E0247B2}" type="slidenum">
              <a:rPr lang="en-US" smtClean="0"/>
              <a:t>‹#›</a:t>
            </a:fld>
            <a:endParaRPr lang="en-US"/>
          </a:p>
        </p:txBody>
      </p:sp>
    </p:spTree>
    <p:extLst>
      <p:ext uri="{BB962C8B-B14F-4D97-AF65-F5344CB8AC3E}">
        <p14:creationId xmlns:p14="http://schemas.microsoft.com/office/powerpoint/2010/main" val="3201550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356965-B849-4C23-9158-B16EF8089E9B}" type="datetimeFigureOut">
              <a:rPr lang="en-US" smtClean="0"/>
              <a:t>6/27/23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C2031-6414-4FC6-A852-C588A837E40E}" type="slidenum">
              <a:rPr lang="en-US" smtClean="0"/>
              <a:t>‹#›</a:t>
            </a:fld>
            <a:endParaRPr lang="en-US"/>
          </a:p>
        </p:txBody>
      </p:sp>
    </p:spTree>
    <p:extLst>
      <p:ext uri="{BB962C8B-B14F-4D97-AF65-F5344CB8AC3E}">
        <p14:creationId xmlns:p14="http://schemas.microsoft.com/office/powerpoint/2010/main" val="1149480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rugabuse.gov/publications/research-reports/methamphetamine/overview"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rugabuse.gov/publications/research-reports/methamphetamine/overview"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drugabuse.gov/publications/research-reports/methamphetamine/overview"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drugabuse.gov/publications/research-reports/methamphetamine/overview"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rugabuse.gov/publications/research-reports/methamphetamine/overview"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dai.uw.edu/wa-state-syringe-exchange-health-survey-2019-result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x.doi.org/10.15620/cdc:10289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nchs/nvss/vsrr/drug-overdose-data.htm#sourc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ida.nih.gov/news-events/news-releases/2021/01/methamphetamine-overdose-deaths-rise-sharply-nationwid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ida.nih.gov/drug-topics/trends-statistics/overdose-death-rat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rugabuse.gov/publications/research-reports/methamphetamine/overview"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C2031-6414-4FC6-A852-C588A837E40E}" type="slidenum">
              <a:rPr lang="en-US" smtClean="0"/>
              <a:t>1</a:t>
            </a:fld>
            <a:endParaRPr lang="en-US"/>
          </a:p>
        </p:txBody>
      </p:sp>
    </p:spTree>
    <p:extLst>
      <p:ext uri="{BB962C8B-B14F-4D97-AF65-F5344CB8AC3E}">
        <p14:creationId xmlns:p14="http://schemas.microsoft.com/office/powerpoint/2010/main" val="3281760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Similar to the initial medical effects, the initial psychological effects of stimulants are also generally pleasant. Stimulants increases confidence, alertness, positive mood, sex drive, energy, and talkativeness. It also decreases boredom, loneliness, and timidity.</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REFERENCE: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National Institute</a:t>
            </a:r>
            <a:r>
              <a:rPr lang="en-US" sz="1200" b="0" i="0" kern="1200" baseline="0" dirty="0">
                <a:solidFill>
                  <a:schemeClr val="tx1"/>
                </a:solidFill>
                <a:effectLst/>
                <a:latin typeface="+mn-lt"/>
                <a:ea typeface="+mn-ea"/>
                <a:cs typeface="+mn-cs"/>
              </a:rPr>
              <a:t> on Drug Abuse</a:t>
            </a:r>
            <a:r>
              <a:rPr lang="en-US" sz="1200" b="0" i="0" kern="1200" dirty="0">
                <a:solidFill>
                  <a:schemeClr val="tx1"/>
                </a:solidFill>
                <a:effectLst/>
                <a:latin typeface="+mn-lt"/>
                <a:ea typeface="+mn-ea"/>
                <a:cs typeface="+mn-cs"/>
              </a:rPr>
              <a:t>. (2019, October 16). </a:t>
            </a:r>
            <a:r>
              <a:rPr lang="en-US" sz="1200" b="0" i="1" kern="1200" dirty="0">
                <a:solidFill>
                  <a:schemeClr val="tx1"/>
                </a:solidFill>
                <a:effectLst/>
                <a:latin typeface="+mn-lt"/>
                <a:ea typeface="+mn-ea"/>
                <a:cs typeface="+mn-cs"/>
              </a:rPr>
              <a:t>Methamphetamine</a:t>
            </a:r>
            <a:r>
              <a:rPr lang="en-US" sz="1200" b="0" i="0" kern="1200" dirty="0">
                <a:solidFill>
                  <a:schemeClr val="tx1"/>
                </a:solidFill>
                <a:effectLst/>
                <a:latin typeface="+mn-lt"/>
                <a:ea typeface="+mn-ea"/>
                <a:cs typeface="+mn-cs"/>
              </a:rPr>
              <a:t>. Retrieved June 11, 2020, from </a:t>
            </a:r>
            <a:r>
              <a:rPr lang="en-US" dirty="0">
                <a:hlinkClick r:id="rId3"/>
              </a:rPr>
              <a:t>https://www.drugabuse.gov/publications/research-reports/methamphetamine/overview</a:t>
            </a:r>
            <a:r>
              <a:rPr lang="en-US" dirty="0"/>
              <a:t>.</a:t>
            </a:r>
          </a:p>
          <a:p>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11</a:t>
            </a:fld>
            <a:endParaRPr lang="en-US" altLang="en-US"/>
          </a:p>
        </p:txBody>
      </p:sp>
    </p:spTree>
    <p:extLst>
      <p:ext uri="{BB962C8B-B14F-4D97-AF65-F5344CB8AC3E}">
        <p14:creationId xmlns:p14="http://schemas.microsoft.com/office/powerpoint/2010/main" val="730689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Over time, the effects of stimulants change. As stimulants are repeatedly applied to the brain, it changes brain chemistry, structure, and function. Some structures of the brain develop tolerance to the drug’s effects and require an increased dosage to produce the desired effects. However, other areas of the brain become sensitized to the effects, causing even small doses to produce very powerful reactions. Simply put, over time, part of the brain reacts to the drug by needing more of it, while other parts of the brain respond in exactly the opposite manner. Stimulants can causes the heart to work harder and strains the vascular system. Chronic use can cause heart attacks and strokes. They increase blood pressure and thickens heart valves. Some of the effects listed in the right column of the slide are due to the method in which individuals administer the drug (smoking, snorting). And what started as a weight loss of a few pounds ends up being an uncontrollable level of weight loss.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Infective Endocarditis (i.e., staphylococcus aureus) is frequent among people who inject drugs (PWID). About 8-16% of hospital admissions for PWIDs are accounted for by infective endocarditis. Essentially, an organism colonizes the heart (mostly the right side). Most common symptoms of endocarditis are chest pain, cough, fever, chills, and arthralgia. The condition can be treated with antibiotics or surgery.</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REFERENCE: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National Institute</a:t>
            </a:r>
            <a:r>
              <a:rPr lang="en-US" sz="1200" b="0" i="0" kern="1200" baseline="0" dirty="0">
                <a:solidFill>
                  <a:schemeClr val="tx1"/>
                </a:solidFill>
                <a:effectLst/>
                <a:latin typeface="+mn-lt"/>
                <a:ea typeface="+mn-ea"/>
                <a:cs typeface="+mn-cs"/>
              </a:rPr>
              <a:t> on Drug Abuse</a:t>
            </a:r>
            <a:r>
              <a:rPr lang="en-US" sz="1200" b="0" i="0" kern="1200" dirty="0">
                <a:solidFill>
                  <a:schemeClr val="tx1"/>
                </a:solidFill>
                <a:effectLst/>
                <a:latin typeface="+mn-lt"/>
                <a:ea typeface="+mn-ea"/>
                <a:cs typeface="+mn-cs"/>
              </a:rPr>
              <a:t>. (2019, October 16). </a:t>
            </a:r>
            <a:r>
              <a:rPr lang="en-US" sz="1200" b="0" i="1" kern="1200" dirty="0">
                <a:solidFill>
                  <a:schemeClr val="tx1"/>
                </a:solidFill>
                <a:effectLst/>
                <a:latin typeface="+mn-lt"/>
                <a:ea typeface="+mn-ea"/>
                <a:cs typeface="+mn-cs"/>
              </a:rPr>
              <a:t>Methamphetamine</a:t>
            </a:r>
            <a:r>
              <a:rPr lang="en-US" sz="1200" b="0" i="0" kern="1200" dirty="0">
                <a:solidFill>
                  <a:schemeClr val="tx1"/>
                </a:solidFill>
                <a:effectLst/>
                <a:latin typeface="+mn-lt"/>
                <a:ea typeface="+mn-ea"/>
                <a:cs typeface="+mn-cs"/>
              </a:rPr>
              <a:t>. Retrieved June 11, 2020, from </a:t>
            </a:r>
            <a:r>
              <a:rPr lang="en-US" dirty="0">
                <a:hlinkClick r:id="rId3"/>
              </a:rPr>
              <a:t>https://www.drugabuse.gov/publications/research-reports/methamphetamine/overview</a:t>
            </a:r>
            <a:r>
              <a:rPr lang="en-US" dirty="0"/>
              <a:t>.</a:t>
            </a:r>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12</a:t>
            </a:fld>
            <a:endParaRPr lang="en-US" altLang="en-US"/>
          </a:p>
        </p:txBody>
      </p:sp>
    </p:spTree>
    <p:extLst>
      <p:ext uri="{BB962C8B-B14F-4D97-AF65-F5344CB8AC3E}">
        <p14:creationId xmlns:p14="http://schemas.microsoft.com/office/powerpoint/2010/main" val="2202814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chronic psychological effects are also profound. During initial stages of use, stimulant use  produces feelings of optimism, enthusiasm, and sociability. Over time, however, these positive effects are replaced with much more troublesome and pathological symptoms. In fact, the major presenting problems associated with stimulant use are psychological symptoms such as confusion, depression, anxiety, delusions, paranoid reactions, hallucinations, and suicidal ideation. Anhedonia, or the inability to feel pleasure, is a significant chronic effect of prolonged stimulant use.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REFERENCE: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National Institute</a:t>
            </a:r>
            <a:r>
              <a:rPr lang="en-US" sz="1200" b="0" i="0" kern="1200" baseline="0" dirty="0">
                <a:solidFill>
                  <a:schemeClr val="tx1"/>
                </a:solidFill>
                <a:effectLst/>
                <a:latin typeface="+mn-lt"/>
                <a:ea typeface="+mn-ea"/>
                <a:cs typeface="+mn-cs"/>
              </a:rPr>
              <a:t> on Drug Abuse</a:t>
            </a:r>
            <a:r>
              <a:rPr lang="en-US" sz="1200" b="0" i="0" kern="1200" dirty="0">
                <a:solidFill>
                  <a:schemeClr val="tx1"/>
                </a:solidFill>
                <a:effectLst/>
                <a:latin typeface="+mn-lt"/>
                <a:ea typeface="+mn-ea"/>
                <a:cs typeface="+mn-cs"/>
              </a:rPr>
              <a:t>. (2019, October 16). </a:t>
            </a:r>
            <a:r>
              <a:rPr lang="en-US" sz="1200" b="0" i="1" kern="1200" dirty="0">
                <a:solidFill>
                  <a:schemeClr val="tx1"/>
                </a:solidFill>
                <a:effectLst/>
                <a:latin typeface="+mn-lt"/>
                <a:ea typeface="+mn-ea"/>
                <a:cs typeface="+mn-cs"/>
              </a:rPr>
              <a:t>Methamphetamine</a:t>
            </a:r>
            <a:r>
              <a:rPr lang="en-US" sz="1200" b="0" i="0" kern="1200" dirty="0">
                <a:solidFill>
                  <a:schemeClr val="tx1"/>
                </a:solidFill>
                <a:effectLst/>
                <a:latin typeface="+mn-lt"/>
                <a:ea typeface="+mn-ea"/>
                <a:cs typeface="+mn-cs"/>
              </a:rPr>
              <a:t>. Retrieved June 11, 2020, from </a:t>
            </a:r>
            <a:r>
              <a:rPr lang="en-US" dirty="0">
                <a:hlinkClick r:id="rId3"/>
              </a:rPr>
              <a:t>https://www.drugabuse.gov/publications/research-reports/methamphetamine/overview</a:t>
            </a:r>
            <a:r>
              <a:rPr lang="en-US" dirty="0"/>
              <a:t>.</a:t>
            </a:r>
          </a:p>
          <a:p>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13</a:t>
            </a:fld>
            <a:endParaRPr lang="en-US" altLang="en-US"/>
          </a:p>
        </p:txBody>
      </p:sp>
    </p:spTree>
    <p:extLst>
      <p:ext uri="{BB962C8B-B14F-4D97-AF65-F5344CB8AC3E}">
        <p14:creationId xmlns:p14="http://schemas.microsoft.com/office/powerpoint/2010/main" val="2533347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0" i="0" kern="1200" dirty="0">
                <a:solidFill>
                  <a:schemeClr val="tx1"/>
                </a:solidFill>
                <a:effectLst/>
                <a:latin typeface="+mn-lt"/>
                <a:ea typeface="+mn-ea"/>
                <a:cs typeface="+mn-cs"/>
              </a:rPr>
              <a:t>Acute overdose from</a:t>
            </a:r>
            <a:r>
              <a:rPr lang="en-US" sz="1200" b="0" i="0" kern="1200" baseline="0" dirty="0">
                <a:solidFill>
                  <a:schemeClr val="tx1"/>
                </a:solidFill>
                <a:effectLst/>
                <a:latin typeface="+mn-lt"/>
                <a:ea typeface="+mn-ea"/>
                <a:cs typeface="+mn-cs"/>
              </a:rPr>
              <a:t> use of stimulants is associated with a variety of medical complications. </a:t>
            </a:r>
            <a:r>
              <a:rPr lang="en-US" sz="1200" b="1" i="0" kern="1200" dirty="0">
                <a:solidFill>
                  <a:schemeClr val="tx1"/>
                </a:solidFill>
                <a:effectLst/>
                <a:latin typeface="+mn-lt"/>
                <a:ea typeface="+mn-ea"/>
                <a:cs typeface="+mn-cs"/>
              </a:rPr>
              <a:t>Hyperthermia</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refers to a group of heat-related conditions characterized by an abnormally high body temperature — in other words, the opposite of hypothermia. The condition occurs when the body's heat-regulation system becomes overwhelmed by outside factors, causing a person's internal temperature to rise. A</a:t>
            </a:r>
            <a:r>
              <a:rPr lang="en-US" sz="1200" b="0"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convulsion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a medical condition where body muscles contract and relax rapidly and repeatedly, resulting in uncontrolled actions of the body. Because epileptic seizures typically include</a:t>
            </a:r>
            <a:r>
              <a:rPr lang="en-US" sz="1200" b="0"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convulsions</a:t>
            </a:r>
            <a:r>
              <a:rPr lang="en-US" sz="1200" b="0" i="0" kern="1200" dirty="0">
                <a:solidFill>
                  <a:schemeClr val="tx1"/>
                </a:solidFill>
                <a:effectLst/>
                <a:latin typeface="+mn-lt"/>
                <a:ea typeface="+mn-ea"/>
                <a:cs typeface="+mn-cs"/>
              </a:rPr>
              <a:t>, the term</a:t>
            </a:r>
            <a:r>
              <a:rPr lang="en-US" sz="1200" b="0"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convulsion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sometimes used as a synonym for seizure. </a:t>
            </a:r>
            <a:r>
              <a:rPr lang="en-US" altLang="en-US" sz="1200" b="1" i="0" kern="1200" dirty="0">
                <a:solidFill>
                  <a:schemeClr val="tx1"/>
                </a:solidFill>
                <a:effectLst/>
                <a:latin typeface="+mn-lt"/>
                <a:ea typeface="+mn-ea"/>
                <a:cs typeface="+mn-cs"/>
              </a:rPr>
              <a:t>Myocardial Infarction </a:t>
            </a:r>
            <a:r>
              <a:rPr lang="en-US" altLang="en-US" sz="1200" b="0" i="0" kern="1200" dirty="0">
                <a:solidFill>
                  <a:schemeClr val="tx1"/>
                </a:solidFill>
                <a:effectLst/>
                <a:latin typeface="+mn-lt"/>
                <a:ea typeface="+mn-ea"/>
                <a:cs typeface="+mn-cs"/>
              </a:rPr>
              <a:t>is another name for a heart attack.</a:t>
            </a:r>
          </a:p>
          <a:p>
            <a:pPr eaLnBrk="1" hangingPunct="1"/>
            <a:endParaRPr lang="en-US" altLang="en-US" sz="1200" b="0" i="0" kern="1200" dirty="0">
              <a:solidFill>
                <a:schemeClr val="tx1"/>
              </a:solidFill>
              <a:effectLst/>
              <a:latin typeface="+mn-lt"/>
              <a:ea typeface="+mn-ea"/>
              <a:cs typeface="+mn-cs"/>
            </a:endParaRPr>
          </a:p>
          <a:p>
            <a:r>
              <a:rPr lang="en-US" sz="1200" b="1" i="0" u="none" strike="noStrike" kern="1200" baseline="0" dirty="0">
                <a:solidFill>
                  <a:schemeClr val="tx1"/>
                </a:solidFill>
                <a:latin typeface="+mn-lt"/>
                <a:ea typeface="+mn-ea"/>
                <a:cs typeface="+mn-cs"/>
              </a:rPr>
              <a:t>REFERENCE: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National Institute</a:t>
            </a:r>
            <a:r>
              <a:rPr lang="en-US" sz="1200" b="0" i="0" kern="1200" baseline="0" dirty="0">
                <a:solidFill>
                  <a:schemeClr val="tx1"/>
                </a:solidFill>
                <a:effectLst/>
                <a:latin typeface="+mn-lt"/>
                <a:ea typeface="+mn-ea"/>
                <a:cs typeface="+mn-cs"/>
              </a:rPr>
              <a:t> on Drug Abuse</a:t>
            </a:r>
            <a:r>
              <a:rPr lang="en-US" sz="1200" b="0" i="0" kern="1200" dirty="0">
                <a:solidFill>
                  <a:schemeClr val="tx1"/>
                </a:solidFill>
                <a:effectLst/>
                <a:latin typeface="+mn-lt"/>
                <a:ea typeface="+mn-ea"/>
                <a:cs typeface="+mn-cs"/>
              </a:rPr>
              <a:t>. (2019, October 16). </a:t>
            </a:r>
            <a:r>
              <a:rPr lang="en-US" sz="1200" b="0" i="1" kern="1200" dirty="0">
                <a:solidFill>
                  <a:schemeClr val="tx1"/>
                </a:solidFill>
                <a:effectLst/>
                <a:latin typeface="+mn-lt"/>
                <a:ea typeface="+mn-ea"/>
                <a:cs typeface="+mn-cs"/>
              </a:rPr>
              <a:t>Methamphetamine</a:t>
            </a:r>
            <a:r>
              <a:rPr lang="en-US" sz="1200" b="0" i="0" kern="1200" dirty="0">
                <a:solidFill>
                  <a:schemeClr val="tx1"/>
                </a:solidFill>
                <a:effectLst/>
                <a:latin typeface="+mn-lt"/>
                <a:ea typeface="+mn-ea"/>
                <a:cs typeface="+mn-cs"/>
              </a:rPr>
              <a:t>. Retrieved June 11, 2020, from </a:t>
            </a:r>
            <a:r>
              <a:rPr lang="en-US" dirty="0">
                <a:hlinkClick r:id="rId3"/>
              </a:rPr>
              <a:t>https://www.drugabuse.gov/publications/research-reports/methamphetamine/overview</a:t>
            </a:r>
            <a:r>
              <a:rPr lang="en-US" dirty="0"/>
              <a:t>.</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8F2277-1943-4129-85B3-8531064EE9F7}" type="slidenum">
              <a:rPr lang="en-US" altLang="en-US"/>
              <a:pPr>
                <a:spcBef>
                  <a:spcPct val="0"/>
                </a:spcBef>
              </a:pPr>
              <a:t>14</a:t>
            </a:fld>
            <a:endParaRPr lang="en-US" altLang="en-US"/>
          </a:p>
        </p:txBody>
      </p:sp>
    </p:spTree>
    <p:extLst>
      <p:ext uri="{BB962C8B-B14F-4D97-AF65-F5344CB8AC3E}">
        <p14:creationId xmlns:p14="http://schemas.microsoft.com/office/powerpoint/2010/main" val="1109547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1" i="1" kern="1200" dirty="0">
                <a:solidFill>
                  <a:schemeClr val="tx1"/>
                </a:solidFill>
                <a:effectLst/>
                <a:latin typeface="+mn-lt"/>
                <a:ea typeface="+mn-ea"/>
                <a:cs typeface="+mn-cs"/>
              </a:rPr>
              <a:t>Note: The information on</a:t>
            </a:r>
            <a:r>
              <a:rPr lang="en-US" sz="1200" b="1" i="1" kern="1200" baseline="0" dirty="0">
                <a:solidFill>
                  <a:schemeClr val="tx1"/>
                </a:solidFill>
                <a:effectLst/>
                <a:latin typeface="+mn-lt"/>
                <a:ea typeface="+mn-ea"/>
                <a:cs typeface="+mn-cs"/>
              </a:rPr>
              <a:t> this slide condenses information on slides 98-102 in the Daylong Curriculum.</a:t>
            </a:r>
            <a:endParaRPr lang="en-US" sz="1200" b="1" i="1" kern="1200" dirty="0">
              <a:solidFill>
                <a:schemeClr val="tx1"/>
              </a:solidFill>
              <a:effectLst/>
              <a:latin typeface="+mn-lt"/>
              <a:ea typeface="+mn-ea"/>
              <a:cs typeface="+mn-cs"/>
            </a:endParaRPr>
          </a:p>
          <a:p>
            <a:pPr eaLnBrk="1" hangingPunct="1"/>
            <a:endParaRPr lang="en-US" sz="1200" b="0" i="0" kern="1200" dirty="0">
              <a:solidFill>
                <a:schemeClr val="tx1"/>
              </a:solidFill>
              <a:effectLst/>
              <a:latin typeface="+mn-lt"/>
              <a:ea typeface="+mn-ea"/>
              <a:cs typeface="+mn-cs"/>
            </a:endParaRPr>
          </a:p>
          <a:p>
            <a:pPr eaLnBrk="1" hangingPunct="1"/>
            <a:r>
              <a:rPr lang="en-US" sz="1200" b="0" i="0" kern="1200" dirty="0">
                <a:solidFill>
                  <a:schemeClr val="tx1"/>
                </a:solidFill>
                <a:effectLst/>
                <a:latin typeface="+mn-lt"/>
                <a:ea typeface="+mn-ea"/>
                <a:cs typeface="+mn-cs"/>
              </a:rPr>
              <a:t>Chronic stimulant use causes</a:t>
            </a:r>
            <a:r>
              <a:rPr lang="en-US" sz="1200" b="0" i="0" kern="1200" baseline="0" dirty="0">
                <a:solidFill>
                  <a:schemeClr val="tx1"/>
                </a:solidFill>
                <a:effectLst/>
                <a:latin typeface="+mn-lt"/>
                <a:ea typeface="+mn-ea"/>
                <a:cs typeface="+mn-cs"/>
              </a:rPr>
              <a:t> damage in structure and/or function. Specific examples of problems caused are listed here for specific organs, including some severe psychological effects.</a:t>
            </a:r>
            <a:endParaRPr lang="en-US" altLang="en-US" sz="1200" b="0" i="0" kern="1200" dirty="0">
              <a:solidFill>
                <a:schemeClr val="tx1"/>
              </a:solidFill>
              <a:effectLst/>
              <a:latin typeface="+mn-lt"/>
              <a:ea typeface="+mn-ea"/>
              <a:cs typeface="+mn-cs"/>
            </a:endParaRPr>
          </a:p>
          <a:p>
            <a:pPr eaLnBrk="1" hangingPunct="1"/>
            <a:endParaRPr lang="en-US" altLang="en-US" sz="1200" b="0" i="0" kern="1200" dirty="0">
              <a:solidFill>
                <a:schemeClr val="tx1"/>
              </a:solidFill>
              <a:effectLst/>
              <a:latin typeface="+mn-lt"/>
              <a:ea typeface="+mn-ea"/>
              <a:cs typeface="+mn-cs"/>
            </a:endParaRPr>
          </a:p>
          <a:p>
            <a:r>
              <a:rPr lang="en-US" sz="1200" b="1" i="0" u="none" strike="noStrike" kern="1200" baseline="0" dirty="0">
                <a:solidFill>
                  <a:schemeClr val="tx1"/>
                </a:solidFill>
                <a:latin typeface="+mn-lt"/>
                <a:ea typeface="+mn-ea"/>
                <a:cs typeface="+mn-cs"/>
              </a:rPr>
              <a:t>REFERENCE: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National Institute</a:t>
            </a:r>
            <a:r>
              <a:rPr lang="en-US" sz="1200" b="0" i="0" kern="1200" baseline="0" dirty="0">
                <a:solidFill>
                  <a:schemeClr val="tx1"/>
                </a:solidFill>
                <a:effectLst/>
                <a:latin typeface="+mn-lt"/>
                <a:ea typeface="+mn-ea"/>
                <a:cs typeface="+mn-cs"/>
              </a:rPr>
              <a:t> on Drug Abuse</a:t>
            </a:r>
            <a:r>
              <a:rPr lang="en-US" sz="1200" b="0" i="0" kern="1200" dirty="0">
                <a:solidFill>
                  <a:schemeClr val="tx1"/>
                </a:solidFill>
                <a:effectLst/>
                <a:latin typeface="+mn-lt"/>
                <a:ea typeface="+mn-ea"/>
                <a:cs typeface="+mn-cs"/>
              </a:rPr>
              <a:t>. (2019, October 16). </a:t>
            </a:r>
            <a:r>
              <a:rPr lang="en-US" sz="1200" b="0" i="1" kern="1200" dirty="0">
                <a:solidFill>
                  <a:schemeClr val="tx1"/>
                </a:solidFill>
                <a:effectLst/>
                <a:latin typeface="+mn-lt"/>
                <a:ea typeface="+mn-ea"/>
                <a:cs typeface="+mn-cs"/>
              </a:rPr>
              <a:t>Methamphetamine</a:t>
            </a:r>
            <a:r>
              <a:rPr lang="en-US" sz="1200" b="0" i="0" kern="1200" dirty="0">
                <a:solidFill>
                  <a:schemeClr val="tx1"/>
                </a:solidFill>
                <a:effectLst/>
                <a:latin typeface="+mn-lt"/>
                <a:ea typeface="+mn-ea"/>
                <a:cs typeface="+mn-cs"/>
              </a:rPr>
              <a:t>. Retrieved June 11, 2020, from </a:t>
            </a:r>
            <a:r>
              <a:rPr lang="en-US" dirty="0">
                <a:hlinkClick r:id="rId3"/>
              </a:rPr>
              <a:t>https://www.drugabuse.gov/publications/research-reports/methamphetamine/overview</a:t>
            </a:r>
            <a:r>
              <a:rPr lang="en-US" dirty="0"/>
              <a:t>.</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8F2277-1943-4129-85B3-8531064EE9F7}" type="slidenum">
              <a:rPr lang="en-US" altLang="en-US"/>
              <a:pPr>
                <a:spcBef>
                  <a:spcPct val="0"/>
                </a:spcBef>
              </a:pPr>
              <a:t>15</a:t>
            </a:fld>
            <a:endParaRPr lang="en-US" altLang="en-US"/>
          </a:p>
        </p:txBody>
      </p:sp>
    </p:spTree>
    <p:extLst>
      <p:ext uri="{BB962C8B-B14F-4D97-AF65-F5344CB8AC3E}">
        <p14:creationId xmlns:p14="http://schemas.microsoft.com/office/powerpoint/2010/main" val="198830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r>
              <a:rPr lang="en-US" dirty="0"/>
              <a:t>Make the following points: there are no FDA-approved medications to treat stimulant use disorders; there are few evidence-based psychosocial/behavioral treatments that have show robust efficacy for stimulant use disorders; CM has the strongest evidence base for methamphetamine use disorder, but it has not been widely adopted outside the VA healthcare system, mainly due to regulatory issues but also to funding issues.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REFERENCES: </a:t>
            </a:r>
            <a:br>
              <a:rPr lang="en-US" dirty="0"/>
            </a:br>
            <a:r>
              <a:rPr lang="en-US" sz="1200" dirty="0">
                <a:effectLst/>
                <a:latin typeface="Calibri" panose="020F0502020204030204" pitchFamily="34" charset="0"/>
                <a:cs typeface="Calibri" panose="020F0502020204030204" pitchFamily="34" charset="0"/>
              </a:rPr>
              <a:t>Banta-Green, C., Newman, A., Kingston, S., Glick, S., Tinsley, J., &amp; Deutsch, S. (2020). </a:t>
            </a:r>
            <a:r>
              <a:rPr lang="en-US" sz="1200" i="1" dirty="0">
                <a:effectLst/>
                <a:latin typeface="Calibri" panose="020F0502020204030204" pitchFamily="34" charset="0"/>
                <a:cs typeface="Calibri" panose="020F0502020204030204" pitchFamily="34" charset="0"/>
              </a:rPr>
              <a:t>Washington State Syringe Exchange Health Survey: 2019 Results</a:t>
            </a:r>
            <a:r>
              <a:rPr lang="en-US" sz="1200" dirty="0">
                <a:effectLst/>
                <a:latin typeface="Calibri" panose="020F0502020204030204" pitchFamily="34" charset="0"/>
                <a:cs typeface="Calibri" panose="020F0502020204030204" pitchFamily="34" charset="0"/>
              </a:rPr>
              <a:t>. Seattle, WA: Addictions, Drug, and Alcohol Institute, University of Washington. Retrieved April 25, 2022, from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https://adai.uw.edu/wa-state-syringe-exchange-health-survey-2019-results/</a:t>
            </a:r>
            <a:r>
              <a:rPr lang="en-US" sz="18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Lappan</a:t>
            </a:r>
            <a:r>
              <a:rPr kumimoji="0" lang="en-US" sz="1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S. N., Brown, A. W., &amp; Hendricks, P. S. (2020). Dropout rates of in-person psychosocial substance use disorder treatments: A systematic review and meta-analysis. </a:t>
            </a:r>
            <a:r>
              <a:rPr kumimoji="0" lang="en-US" sz="1200" b="0" i="1" u="none" strike="noStrike" kern="1200" cap="none" spc="0" normalizeH="0" baseline="0" noProof="0" dirty="0">
                <a:ln>
                  <a:noFill/>
                </a:ln>
                <a:effectLst/>
                <a:uLnTx/>
                <a:uFillTx/>
                <a:latin typeface="Calibri" panose="020F0502020204030204" pitchFamily="34" charset="0"/>
                <a:cs typeface="Calibri" panose="020F0502020204030204" pitchFamily="34" charset="0"/>
              </a:rPr>
              <a:t>Addiction, 115</a:t>
            </a:r>
            <a:r>
              <a:rPr kumimoji="0" lang="en-US" sz="1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(2), 201</a:t>
            </a:r>
            <a:r>
              <a:rPr lang="en-US" sz="1800" dirty="0">
                <a:solidFill>
                  <a:srgbClr val="000000"/>
                </a:solidFill>
                <a:effectLst/>
                <a:latin typeface="Calibri" panose="020F0502020204030204" pitchFamily="34" charset="0"/>
                <a:ea typeface="Calibri" panose="020F0502020204030204" pitchFamily="34" charset="0"/>
              </a:rPr>
              <a:t>–</a:t>
            </a:r>
            <a:r>
              <a:rPr kumimoji="0" lang="en-US" sz="1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217. </a:t>
            </a:r>
            <a:r>
              <a:rPr kumimoji="0" lang="en-US" sz="1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doi</a:t>
            </a:r>
            <a:r>
              <a:rPr kumimoji="0" lang="en-US" sz="1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10.1111/add.14793.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cs typeface="Calibri" panose="020F0502020204030204" pitchFamily="34" charset="0"/>
              </a:rPr>
              <a:t>McMahan, V. M., Kingston, S., Newman, A., </a:t>
            </a:r>
            <a:r>
              <a:rPr lang="en-US" sz="1200" dirty="0" err="1">
                <a:solidFill>
                  <a:schemeClr val="tx1"/>
                </a:solidFill>
                <a:latin typeface="Calibri" panose="020F0502020204030204" pitchFamily="34" charset="0"/>
                <a:cs typeface="Calibri" panose="020F0502020204030204" pitchFamily="34" charset="0"/>
              </a:rPr>
              <a:t>Stekler</a:t>
            </a:r>
            <a:r>
              <a:rPr lang="en-US" sz="1200" dirty="0">
                <a:solidFill>
                  <a:schemeClr val="tx1"/>
                </a:solidFill>
                <a:latin typeface="Calibri" panose="020F0502020204030204" pitchFamily="34" charset="0"/>
                <a:cs typeface="Calibri" panose="020F0502020204030204" pitchFamily="34" charset="0"/>
              </a:rPr>
              <a:t>, J. D., Glick, S. N., &amp; Banta-Green, C. J. (2020). Interest in reducing methamphetamine and opioid use among syringe services program participants in Washington State. </a:t>
            </a:r>
            <a:r>
              <a:rPr lang="en-US" sz="1200" i="1" dirty="0">
                <a:solidFill>
                  <a:schemeClr val="tx1"/>
                </a:solidFill>
                <a:latin typeface="Calibri" panose="020F0502020204030204" pitchFamily="34" charset="0"/>
                <a:cs typeface="Calibri" panose="020F0502020204030204" pitchFamily="34" charset="0"/>
              </a:rPr>
              <a:t>Drug and Alcohol Dependence, 216, </a:t>
            </a:r>
            <a:r>
              <a:rPr lang="en-US" sz="1200" i="0" dirty="0">
                <a:solidFill>
                  <a:schemeClr val="tx1"/>
                </a:solidFill>
                <a:latin typeface="Calibri" panose="020F0502020204030204" pitchFamily="34" charset="0"/>
                <a:cs typeface="Calibri" panose="020F0502020204030204" pitchFamily="34" charset="0"/>
              </a:rPr>
              <a:t>1</a:t>
            </a:r>
            <a:r>
              <a:rPr lang="en-US" sz="1200" dirty="0">
                <a:solidFill>
                  <a:schemeClr val="tx1"/>
                </a:solidFill>
                <a:latin typeface="Calibri" panose="020F0502020204030204" pitchFamily="34" charset="0"/>
                <a:cs typeface="Calibri" panose="020F0502020204030204" pitchFamily="34" charset="0"/>
              </a:rPr>
              <a:t>08243. </a:t>
            </a:r>
            <a:r>
              <a:rPr lang="en-US" b="0" i="0" dirty="0">
                <a:solidFill>
                  <a:srgbClr val="212121"/>
                </a:solidFill>
                <a:effectLst/>
                <a:latin typeface="BlinkMacSystemFont"/>
              </a:rPr>
              <a:t>https://doi.org/10.1016/j.drugalcdep.2020.108243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12121"/>
              </a:solidFill>
              <a:effectLst/>
              <a:latin typeface="BlinkMacSystemFon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Tsui, J. I., Mayfield, J., Speaker, E. C., </a:t>
            </a:r>
            <a:r>
              <a:rPr lang="en-US" b="0" i="0" dirty="0" err="1">
                <a:solidFill>
                  <a:srgbClr val="212121"/>
                </a:solidFill>
                <a:effectLst/>
                <a:latin typeface="BlinkMacSystemFont"/>
              </a:rPr>
              <a:t>Yakup</a:t>
            </a:r>
            <a:r>
              <a:rPr lang="en-US" b="0" i="0" dirty="0">
                <a:solidFill>
                  <a:srgbClr val="212121"/>
                </a:solidFill>
                <a:effectLst/>
                <a:latin typeface="BlinkMacSystemFont"/>
              </a:rPr>
              <a:t>, S., </a:t>
            </a:r>
            <a:r>
              <a:rPr lang="en-US" b="0" i="0" dirty="0" err="1">
                <a:solidFill>
                  <a:srgbClr val="212121"/>
                </a:solidFill>
                <a:effectLst/>
                <a:latin typeface="BlinkMacSystemFont"/>
              </a:rPr>
              <a:t>Ries</a:t>
            </a:r>
            <a:r>
              <a:rPr lang="en-US" b="0" i="0" dirty="0">
                <a:solidFill>
                  <a:srgbClr val="212121"/>
                </a:solidFill>
                <a:effectLst/>
                <a:latin typeface="BlinkMacSystemFont"/>
              </a:rPr>
              <a:t>, R., </a:t>
            </a:r>
            <a:r>
              <a:rPr lang="en-US" b="0" i="0" dirty="0" err="1">
                <a:solidFill>
                  <a:srgbClr val="212121"/>
                </a:solidFill>
                <a:effectLst/>
                <a:latin typeface="BlinkMacSystemFont"/>
              </a:rPr>
              <a:t>Funai</a:t>
            </a:r>
            <a:r>
              <a:rPr lang="en-US" b="0" i="0" dirty="0">
                <a:solidFill>
                  <a:srgbClr val="212121"/>
                </a:solidFill>
                <a:effectLst/>
                <a:latin typeface="BlinkMacSystemFont"/>
              </a:rPr>
              <a:t>, H., … Merrill, J. O. (2020). Association between methamphetamine use and retention among patients with opioid use disorders treated with buprenorphine. </a:t>
            </a:r>
            <a:r>
              <a:rPr lang="en-US" b="0" i="1" dirty="0">
                <a:solidFill>
                  <a:srgbClr val="212121"/>
                </a:solidFill>
                <a:effectLst/>
                <a:latin typeface="BlinkMacSystemFont"/>
              </a:rPr>
              <a:t>Journal of Substance Abuse Treatment</a:t>
            </a:r>
            <a:r>
              <a:rPr lang="en-US" b="0" i="0" dirty="0">
                <a:solidFill>
                  <a:srgbClr val="212121"/>
                </a:solidFill>
                <a:effectLst/>
                <a:latin typeface="BlinkMacSystemFont"/>
              </a:rPr>
              <a:t>, </a:t>
            </a:r>
            <a:r>
              <a:rPr lang="en-US" b="0" i="1" dirty="0">
                <a:solidFill>
                  <a:srgbClr val="212121"/>
                </a:solidFill>
                <a:effectLst/>
                <a:latin typeface="BlinkMacSystemFont"/>
              </a:rPr>
              <a:t>109</a:t>
            </a:r>
            <a:r>
              <a:rPr lang="en-US" b="0" i="0" dirty="0">
                <a:solidFill>
                  <a:srgbClr val="212121"/>
                </a:solidFill>
                <a:effectLst/>
                <a:latin typeface="BlinkMacSystemFont"/>
              </a:rPr>
              <a:t>, 80–85. https://doi.org/10.1016/j.jsat.2019.10.005</a:t>
            </a:r>
            <a:endParaRPr lang="en-US" sz="120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1B484-018A-4B53-8C74-350A273617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370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 </a:t>
            </a:r>
          </a:p>
          <a:p>
            <a:r>
              <a:rPr lang="en-US" b="0" dirty="0"/>
              <a:t>Make point that there are very high treatment drop-out rates for cocaine and meth use; more than with any other substance. One of the benefits of using Contingency Management is the effect of increasing treatment retention. </a:t>
            </a:r>
          </a:p>
          <a:p>
            <a:endParaRPr lang="en-US" b="0" dirty="0"/>
          </a:p>
          <a:p>
            <a:r>
              <a:rPr lang="en-US" b="1" dirty="0"/>
              <a:t>REFERENCE:</a:t>
            </a: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Lappan</a:t>
            </a:r>
            <a:r>
              <a:rPr kumimoji="0" lang="en-US" sz="1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S. N., Brown, A. W., &amp; Hendricks, P. S. (2020). Dropout rates of in-person psychosocial substance use disorder treatments: A systematic review and meta-analysis. </a:t>
            </a:r>
            <a:r>
              <a:rPr kumimoji="0" lang="en-US" sz="1200" b="0" i="1" u="none" strike="noStrike" kern="1200" cap="none" spc="0" normalizeH="0" baseline="0" noProof="0" dirty="0">
                <a:ln>
                  <a:noFill/>
                </a:ln>
                <a:effectLst/>
                <a:uLnTx/>
                <a:uFillTx/>
                <a:latin typeface="Calibri" panose="020F0502020204030204" pitchFamily="34" charset="0"/>
                <a:cs typeface="Calibri" panose="020F0502020204030204" pitchFamily="34" charset="0"/>
              </a:rPr>
              <a:t>Addiction, 115</a:t>
            </a:r>
            <a:r>
              <a:rPr kumimoji="0" lang="en-US" sz="1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(2), 201</a:t>
            </a:r>
            <a:r>
              <a:rPr lang="en-US" sz="1800" dirty="0">
                <a:solidFill>
                  <a:srgbClr val="000000"/>
                </a:solidFill>
                <a:effectLst/>
                <a:latin typeface="Calibri" panose="020F0502020204030204" pitchFamily="34" charset="0"/>
                <a:ea typeface="Calibri" panose="020F0502020204030204" pitchFamily="34" charset="0"/>
              </a:rPr>
              <a:t>–</a:t>
            </a:r>
            <a:r>
              <a:rPr kumimoji="0" lang="en-US" sz="1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217. </a:t>
            </a:r>
            <a:r>
              <a:rPr kumimoji="0" lang="en-US" sz="1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doi</a:t>
            </a:r>
            <a:r>
              <a:rPr kumimoji="0" lang="en-US" sz="1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10.1111/add.14793. </a:t>
            </a:r>
            <a:endParaRPr lang="en-US" sz="1200" dirty="0">
              <a:effectLst/>
              <a:latin typeface="Calibri" panose="020F0502020204030204" pitchFamily="34" charset="0"/>
              <a:cs typeface="Calibri" panose="020F0502020204030204" pitchFamily="34" charset="0"/>
            </a:endParaRPr>
          </a:p>
          <a:p>
            <a:r>
              <a:rPr lang="en-US" b="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C33A8-AC0F-4BB7-A060-75AB52AA86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948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r>
              <a:rPr lang="en-US" dirty="0"/>
              <a:t>Explain that both classical conditioning and operant conditioning play a role in sustaining substance use. Explain the concept of the development of triggers as part of classical conditioning. Then explain that operant conditioning consists of positive reinforcement, negative reinforcement, and punishment. Contingency Management makes use of positive reinforcement.  </a:t>
            </a:r>
          </a:p>
        </p:txBody>
      </p:sp>
      <p:sp>
        <p:nvSpPr>
          <p:cNvPr id="4" name="Slide Number Placeholder 3"/>
          <p:cNvSpPr>
            <a:spLocks noGrp="1"/>
          </p:cNvSpPr>
          <p:nvPr>
            <p:ph type="sldNum" sz="quarter" idx="5"/>
          </p:nvPr>
        </p:nvSpPr>
        <p:spPr/>
        <p:txBody>
          <a:bodyPr/>
          <a:lstStyle/>
          <a:p>
            <a:fld id="{09DC2031-6414-4FC6-A852-C588A837E40E}" type="slidenum">
              <a:rPr lang="en-US" smtClean="0"/>
              <a:t>19</a:t>
            </a:fld>
            <a:endParaRPr lang="en-US"/>
          </a:p>
        </p:txBody>
      </p:sp>
    </p:spTree>
    <p:extLst>
      <p:ext uri="{BB962C8B-B14F-4D97-AF65-F5344CB8AC3E}">
        <p14:creationId xmlns:p14="http://schemas.microsoft.com/office/powerpoint/2010/main" val="3923902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r>
              <a:rPr lang="en-US" dirty="0"/>
              <a:t>Explain the concepts of positive and negative reinforcement. Might mention here the dopamine release caused by cocaine and especially meth being very powerfully reinforcing, and so we need a powerful reinforcement paradigm to combat it. </a:t>
            </a:r>
          </a:p>
        </p:txBody>
      </p:sp>
      <p:sp>
        <p:nvSpPr>
          <p:cNvPr id="4" name="Slide Number Placeholder 3"/>
          <p:cNvSpPr>
            <a:spLocks noGrp="1"/>
          </p:cNvSpPr>
          <p:nvPr>
            <p:ph type="sldNum" sz="quarter" idx="5"/>
          </p:nvPr>
        </p:nvSpPr>
        <p:spPr/>
        <p:txBody>
          <a:bodyPr/>
          <a:lstStyle/>
          <a:p>
            <a:fld id="{E65770ED-20BA-1E48-ABA0-18FAE8F59BC4}" type="slidenum">
              <a:rPr lang="en-US" smtClean="0"/>
              <a:t>20</a:t>
            </a:fld>
            <a:endParaRPr lang="en-US"/>
          </a:p>
        </p:txBody>
      </p:sp>
    </p:spTree>
    <p:extLst>
      <p:ext uri="{BB962C8B-B14F-4D97-AF65-F5344CB8AC3E}">
        <p14:creationId xmlns:p14="http://schemas.microsoft.com/office/powerpoint/2010/main" val="663824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1" i="0" dirty="0">
                <a:solidFill>
                  <a:srgbClr val="000000"/>
                </a:solidFill>
                <a:effectLst/>
                <a:latin typeface="Calibri" panose="020F0502020204030204" pitchFamily="34" charset="0"/>
              </a:rPr>
              <a:t>Trainer Note:</a:t>
            </a:r>
          </a:p>
          <a:p>
            <a:pPr algn="l" rtl="0" fontAlgn="base">
              <a:buFont typeface="Arial" panose="020B0604020202020204" pitchFamily="34" charset="0"/>
              <a:buNone/>
            </a:pPr>
            <a:r>
              <a:rPr lang="en-US" sz="1800" b="0" i="0" dirty="0">
                <a:solidFill>
                  <a:srgbClr val="000000"/>
                </a:solidFill>
                <a:effectLst/>
                <a:latin typeface="Calibri" panose="020F0502020204030204" pitchFamily="34" charset="0"/>
              </a:rPr>
              <a:t>Present these bullet points as the necessary components to effectively implement a CM program. </a:t>
            </a:r>
          </a:p>
          <a:p>
            <a:pPr marL="342900" indent="-342900" algn="l" rtl="0" fontAlgn="base">
              <a:buFont typeface="Arial" panose="020B0604020202020204" pitchFamily="34" charset="0"/>
              <a:buAutoNum type="arabicPeriod"/>
            </a:pPr>
            <a:r>
              <a:rPr lang="en-US" sz="1800" b="0" i="0" dirty="0">
                <a:solidFill>
                  <a:srgbClr val="000000"/>
                </a:solidFill>
                <a:effectLst/>
                <a:latin typeface="Calibri" panose="020F0502020204030204" pitchFamily="34" charset="0"/>
              </a:rPr>
              <a:t>The target behavior must be clearly defined and reasonably achievable. </a:t>
            </a:r>
          </a:p>
          <a:p>
            <a:pPr marL="342900" indent="-342900" algn="l" rtl="0" fontAlgn="base">
              <a:buFont typeface="Arial" panose="020B0604020202020204" pitchFamily="34" charset="0"/>
              <a:buAutoNum type="arabicPeriod"/>
            </a:pPr>
            <a:r>
              <a:rPr lang="en-US" sz="1800" b="0" i="0" dirty="0">
                <a:solidFill>
                  <a:srgbClr val="000000"/>
                </a:solidFill>
                <a:effectLst/>
                <a:latin typeface="Calibri" panose="020F0502020204030204" pitchFamily="34" charset="0"/>
              </a:rPr>
              <a:t>The incentive must be something tangible that the participant finds valuable.</a:t>
            </a:r>
          </a:p>
          <a:p>
            <a:pPr marL="342900" indent="-342900" algn="l" rtl="0" fontAlgn="base">
              <a:buFont typeface="Arial" panose="020B0604020202020204" pitchFamily="34" charset="0"/>
              <a:buAutoNum type="arabicPeriod"/>
            </a:pPr>
            <a:r>
              <a:rPr lang="en-US" sz="1800" b="0" i="0" dirty="0">
                <a:solidFill>
                  <a:srgbClr val="000000"/>
                </a:solidFill>
                <a:effectLst/>
                <a:latin typeface="Calibri" panose="020F0502020204030204" pitchFamily="34" charset="0"/>
              </a:rPr>
              <a:t>The presentation of the incentive must be as close to the performance of the behavior as possible. </a:t>
            </a:r>
          </a:p>
          <a:p>
            <a:pPr marL="342900" indent="-342900" algn="l" rtl="0" fontAlgn="base">
              <a:buFont typeface="Arial" panose="020B0604020202020204" pitchFamily="34" charset="0"/>
              <a:buAutoNum type="arabicPeriod"/>
            </a:pPr>
            <a:r>
              <a:rPr lang="en-US" sz="1800" b="0" i="0" dirty="0">
                <a:solidFill>
                  <a:srgbClr val="000000"/>
                </a:solidFill>
                <a:effectLst/>
                <a:latin typeface="Calibri" panose="020F0502020204030204" pitchFamily="34" charset="0"/>
              </a:rPr>
              <a:t>The “contingency” is that the incentive is only provided when the behavior is performed. </a:t>
            </a:r>
          </a:p>
          <a:p>
            <a:pPr marL="342900" indent="-342900" algn="l" rtl="0" fontAlgn="base">
              <a:buFont typeface="Arial" panose="020B0604020202020204" pitchFamily="34" charset="0"/>
              <a:buAutoNum type="arabicPeriod"/>
            </a:pPr>
            <a:r>
              <a:rPr lang="en-US" sz="1800" b="0" i="0" dirty="0">
                <a:solidFill>
                  <a:srgbClr val="000000"/>
                </a:solidFill>
                <a:effectLst/>
                <a:latin typeface="Calibri" panose="020F0502020204030204" pitchFamily="34" charset="0"/>
              </a:rPr>
              <a:t>The target behavior must be able to be consistently and frequently observed and incentivized. </a:t>
            </a:r>
          </a:p>
          <a:p>
            <a:pPr algn="l" rtl="0" fontAlgn="base">
              <a:buFont typeface="Arial" panose="020B0604020202020204" pitchFamily="34" charset="0"/>
              <a:buNone/>
            </a:pPr>
            <a:endParaRPr lang="en-US" sz="1800"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1B484-018A-4B53-8C74-350A273617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67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C2031-6414-4FC6-A852-C588A837E40E}" type="slidenum">
              <a:rPr lang="en-US" smtClean="0"/>
              <a:t>2</a:t>
            </a:fld>
            <a:endParaRPr lang="en-US"/>
          </a:p>
        </p:txBody>
      </p:sp>
    </p:spTree>
    <p:extLst>
      <p:ext uri="{BB962C8B-B14F-4D97-AF65-F5344CB8AC3E}">
        <p14:creationId xmlns:p14="http://schemas.microsoft.com/office/powerpoint/2010/main" val="2916374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latin typeface="+mj-lt"/>
              </a:rPr>
              <a:t>Trainer Notes:</a:t>
            </a:r>
          </a:p>
          <a:p>
            <a:pPr marL="171450" indent="-171450">
              <a:buFont typeface="Arial" panose="020B0604020202020204" pitchFamily="34" charset="0"/>
              <a:buChar char="•"/>
              <a:defRPr/>
            </a:pPr>
            <a:r>
              <a:rPr lang="en-US" altLang="en-US" dirty="0">
                <a:latin typeface="+mj-lt"/>
              </a:rPr>
              <a:t>Drugs hijack the reward pathway- actually rewires the brain</a:t>
            </a:r>
          </a:p>
          <a:p>
            <a:pPr marL="171450" indent="-171450">
              <a:buFont typeface="Arial" panose="020B0604020202020204" pitchFamily="34" charset="0"/>
              <a:buChar char="•"/>
              <a:defRPr/>
            </a:pPr>
            <a:r>
              <a:rPr lang="en-US" altLang="en-US" dirty="0">
                <a:latin typeface="+mj-lt"/>
              </a:rPr>
              <a:t>The power of natural reinforcers we all take for granted is lost </a:t>
            </a:r>
          </a:p>
          <a:p>
            <a:pPr marL="171450" indent="-171450">
              <a:buFont typeface="Arial" panose="020B0604020202020204" pitchFamily="34" charset="0"/>
              <a:buChar char="•"/>
              <a:defRPr/>
            </a:pPr>
            <a:r>
              <a:rPr lang="en-US" altLang="en-US" dirty="0">
                <a:latin typeface="+mj-lt"/>
              </a:rPr>
              <a:t>Drugs are the only reinforcer left to feel good or take away problems </a:t>
            </a:r>
          </a:p>
          <a:p>
            <a:pPr marL="171450" indent="-171450">
              <a:buFont typeface="Arial" panose="020B0604020202020204" pitchFamily="34" charset="0"/>
              <a:buChar char="•"/>
              <a:defRPr/>
            </a:pPr>
            <a:r>
              <a:rPr lang="en-US" altLang="en-US" dirty="0">
                <a:latin typeface="+mj-lt"/>
              </a:rPr>
              <a:t>CM uses tangible, strong reinforcers to help rewire the reward pathway back to normal</a:t>
            </a:r>
          </a:p>
          <a:p>
            <a:endParaRPr lang="en-US" b="1" baseline="0" dirty="0">
              <a:latin typeface="+mj-lt"/>
            </a:endParaRPr>
          </a:p>
          <a:p>
            <a:r>
              <a:rPr lang="en-US" b="1" baseline="0" dirty="0">
                <a:latin typeface="+mj-lt"/>
              </a:rPr>
              <a:t>Image Credit: </a:t>
            </a:r>
          </a:p>
          <a:p>
            <a:r>
              <a:rPr lang="en-US" baseline="0" dirty="0">
                <a:latin typeface="+mj-lt"/>
              </a:rPr>
              <a:t>Purchased image, Adobe Stock, 2022.</a:t>
            </a:r>
            <a:endParaRPr lang="en-US" dirty="0">
              <a:latin typeface="+mj-lt"/>
            </a:endParaRPr>
          </a:p>
          <a:p>
            <a:pPr>
              <a:defRPr/>
            </a:pPr>
            <a:endParaRPr lang="en-US" altLang="en-US" dirty="0">
              <a:latin typeface="Arial" panose="020B0604020202020204" pitchFamily="34" charset="0"/>
            </a:endParaRPr>
          </a:p>
          <a:p>
            <a:pPr>
              <a:defRPr/>
            </a:pPr>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E1B484-018A-4B53-8C74-350A273617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344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mj-lt"/>
              </a:rPr>
              <a:t>Trainer Notes:</a:t>
            </a:r>
          </a:p>
          <a:p>
            <a:r>
              <a:rPr lang="en-US" altLang="en-US" b="0" dirty="0">
                <a:latin typeface="+mj-lt"/>
              </a:rPr>
              <a:t>This study demonstrated that: </a:t>
            </a:r>
          </a:p>
          <a:p>
            <a:pPr marL="228600" indent="-228600">
              <a:buAutoNum type="arabicPeriod"/>
            </a:pPr>
            <a:r>
              <a:rPr lang="en-US" altLang="en-US" dirty="0">
                <a:latin typeface="+mj-lt"/>
              </a:rPr>
              <a:t>People who use drugs are rational and will choose abstinence over use if we offer them an alternative reinforcer</a:t>
            </a:r>
          </a:p>
          <a:p>
            <a:pPr marL="228600" indent="-228600">
              <a:buAutoNum type="arabicPeriod"/>
            </a:pPr>
            <a:r>
              <a:rPr lang="en-US" altLang="en-US" dirty="0">
                <a:latin typeface="+mj-lt"/>
              </a:rPr>
              <a:t>The non-drug reinforcer does not need to be large in order to be effective</a:t>
            </a:r>
          </a:p>
          <a:p>
            <a:pPr marL="228600" indent="-228600">
              <a:buAutoNum type="arabicPeriod"/>
            </a:pPr>
            <a:r>
              <a:rPr lang="en-US" altLang="en-US" dirty="0">
                <a:latin typeface="+mj-lt"/>
              </a:rPr>
              <a:t>The study has been replicated over and over for many drugs</a:t>
            </a:r>
          </a:p>
          <a:p>
            <a:endParaRPr lang="en-US" altLang="en-US" dirty="0">
              <a:latin typeface="+mj-lt"/>
            </a:endParaRPr>
          </a:p>
          <a:p>
            <a:endParaRPr lang="en-US" altLang="en-US" dirty="0">
              <a:latin typeface="+mj-lt"/>
            </a:endParaRPr>
          </a:p>
          <a:p>
            <a:r>
              <a:rPr lang="en-US" altLang="en-US" dirty="0">
                <a:latin typeface="+mj-lt"/>
              </a:rPr>
              <a:t>Cocaine users were brought into an inpatient hospital and were offered a line of cocaine or an amount of money. As you can see on this chart, participants were offered 5 cents, $1, or $2 . When participants were offered 5 cents, most of them took the cocaine. At $1, you can see that most people will still take that line of cocaine, but at $2, many will choose the money instead of the cocaine. Studies like this gave credence to the idea that if you offer substance users money for not using, they often opt to not use. The premise of CM is that substance users will make rational choices. They will often choose the money to buy something else that they need versus using substances and it doesn’t have to be a lot of money. </a:t>
            </a:r>
          </a:p>
          <a:p>
            <a:endParaRPr lang="en-US" altLang="en-US" dirty="0">
              <a:latin typeface="+mj-lt"/>
            </a:endParaRPr>
          </a:p>
          <a:p>
            <a:r>
              <a:rPr lang="en-US" altLang="en-US" dirty="0">
                <a:latin typeface="+mj-lt"/>
              </a:rPr>
              <a:t>Notably, this is only one of many choice studies with substance users that have similar results. Choice studies have been done with nicotine users, methamphetamine users, and others. </a:t>
            </a:r>
          </a:p>
          <a:p>
            <a:endParaRPr lang="en-US" altLang="en-US" dirty="0">
              <a:latin typeface="+mj-lt"/>
            </a:endParaRPr>
          </a:p>
          <a:p>
            <a:r>
              <a:rPr lang="en-US" b="1" dirty="0"/>
              <a:t>REFERENCE:</a:t>
            </a:r>
            <a:r>
              <a:rPr lang="en-US" dirty="0"/>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Higgins, S. T., Bickel, W. K., &amp; Hughes, J. R. (1994). Influence of an alternative reinforcer on human cocaine self-administration. </a:t>
            </a:r>
            <a:r>
              <a:rPr lang="en-US" sz="1200" i="1"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Life Sciences</a:t>
            </a:r>
            <a:r>
              <a:rPr lang="en-US" sz="12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r>
              <a:rPr lang="en-US" sz="1200" i="1"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55</a:t>
            </a:r>
            <a:r>
              <a:rPr lang="en-US" sz="12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(3), 179–187.</a:t>
            </a:r>
            <a:endParaRPr lang="en-US" sz="1200" u="non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3D7E25-F54B-6849-B5AB-AD3F4C9CEA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01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r>
              <a:rPr lang="en-US" dirty="0"/>
              <a:t>Highlight the fact that both cocaine and methamphetamine trigger a flood of dopamine, which is what makes the user feel good and is highly reinforcing. Therefore we need a reinforcement paradigm powerful enough to compete with the release of dopamine. </a:t>
            </a:r>
          </a:p>
          <a:p>
            <a:endParaRPr lang="en-US" dirty="0"/>
          </a:p>
          <a:p>
            <a:r>
              <a:rPr lang="en-US" b="1" baseline="0" dirty="0"/>
              <a:t>Image Credit: </a:t>
            </a:r>
          </a:p>
          <a:p>
            <a:r>
              <a:rPr lang="en-US" baseline="0" dirty="0"/>
              <a:t>Purchased image, Adobe Stock, 2022.</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770ED-20BA-1E48-ABA0-18FAE8F59B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022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Trainer Notes: </a:t>
            </a:r>
          </a:p>
          <a:p>
            <a:r>
              <a:rPr lang="en-US" b="0" baseline="0" dirty="0"/>
              <a:t>Explain that these four characteristics are the essential “ingredients” of CM and that they will each be discussed further on the following slides. </a:t>
            </a:r>
          </a:p>
          <a:p>
            <a:endParaRPr lang="en-US" b="1" baseline="0" dirty="0"/>
          </a:p>
          <a:p>
            <a:r>
              <a:rPr lang="en-US" b="1" baseline="0" dirty="0"/>
              <a:t>Image Credit: </a:t>
            </a:r>
          </a:p>
          <a:p>
            <a:r>
              <a:rPr lang="en-US" baseline="0" dirty="0"/>
              <a:t>Purchased image, Adobe Stock, 2022.</a:t>
            </a:r>
            <a:endParaRPr lang="en-US" dirty="0"/>
          </a:p>
          <a:p>
            <a:endParaRPr lang="en-US" dirty="0"/>
          </a:p>
        </p:txBody>
      </p:sp>
      <p:sp>
        <p:nvSpPr>
          <p:cNvPr id="4" name="Slide Number Placeholder 3"/>
          <p:cNvSpPr>
            <a:spLocks noGrp="1"/>
          </p:cNvSpPr>
          <p:nvPr>
            <p:ph type="sldNum" sz="quarter" idx="5"/>
          </p:nvPr>
        </p:nvSpPr>
        <p:spPr/>
        <p:txBody>
          <a:bodyPr/>
          <a:lstStyle/>
          <a:p>
            <a:fld id="{E65770ED-20BA-1E48-ABA0-18FAE8F59BC4}" type="slidenum">
              <a:rPr lang="en-US" smtClean="0"/>
              <a:t>26</a:t>
            </a:fld>
            <a:endParaRPr lang="en-US"/>
          </a:p>
        </p:txBody>
      </p:sp>
    </p:spTree>
    <p:extLst>
      <p:ext uri="{BB962C8B-B14F-4D97-AF65-F5344CB8AC3E}">
        <p14:creationId xmlns:p14="http://schemas.microsoft.com/office/powerpoint/2010/main" val="1537563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r>
              <a:rPr lang="en-US" dirty="0"/>
              <a:t>Make these points:</a:t>
            </a:r>
          </a:p>
          <a:p>
            <a:pPr marL="228600" indent="-228600">
              <a:buFont typeface="+mj-lt"/>
              <a:buAutoNum type="arabicPeriod"/>
            </a:pPr>
            <a:r>
              <a:rPr lang="en-US" dirty="0"/>
              <a:t>We need to clearly define the target behavior, and in our case, it will be stimulant abstinence measured by point-of-care urine drug tests (UDTs). </a:t>
            </a:r>
          </a:p>
          <a:p>
            <a:pPr marL="228600" indent="-228600">
              <a:buFont typeface="+mj-lt"/>
              <a:buAutoNum type="arabicPeriod"/>
            </a:pPr>
            <a:r>
              <a:rPr lang="en-US" dirty="0"/>
              <a:t>The target behavior must be objectively measured, so no self-reports, only UDTs.</a:t>
            </a:r>
          </a:p>
          <a:p>
            <a:pPr marL="228600" indent="-228600">
              <a:buFont typeface="+mj-lt"/>
              <a:buAutoNum type="arabicPeriod"/>
            </a:pPr>
            <a:r>
              <a:rPr lang="en-US" dirty="0"/>
              <a:t>Again, the incentive should be presented immediately upon submission of the stimulant-free UDT. </a:t>
            </a:r>
          </a:p>
          <a:p>
            <a:pPr marL="228600" indent="-228600">
              <a:buFont typeface="+mj-lt"/>
              <a:buAutoNum type="arabicPeriod"/>
            </a:pPr>
            <a:r>
              <a:rPr lang="en-US" dirty="0"/>
              <a:t>It shouldn’t be expensive to measure the target behavior frequently and CLIA-waived point-of-care UDTs don’t require specialized training. </a:t>
            </a:r>
          </a:p>
          <a:p>
            <a:pPr marL="228600" indent="-228600">
              <a:buFont typeface="+mj-lt"/>
              <a:buAutoNum type="arabicPeriod"/>
            </a:pPr>
            <a:r>
              <a:rPr lang="en-US" dirty="0"/>
              <a:t>The target behavior should be achievable: the 2 to 4-day stimulant metabolite detection window means that the first incentive can be earned within the first few days of abstinence. </a:t>
            </a:r>
          </a:p>
          <a:p>
            <a:endParaRPr lang="en-US" dirty="0"/>
          </a:p>
        </p:txBody>
      </p:sp>
      <p:sp>
        <p:nvSpPr>
          <p:cNvPr id="4" name="Slide Number Placeholder 3"/>
          <p:cNvSpPr>
            <a:spLocks noGrp="1"/>
          </p:cNvSpPr>
          <p:nvPr>
            <p:ph type="sldNum" sz="quarter" idx="5"/>
          </p:nvPr>
        </p:nvSpPr>
        <p:spPr/>
        <p:txBody>
          <a:bodyPr/>
          <a:lstStyle/>
          <a:p>
            <a:fld id="{E65770ED-20BA-1E48-ABA0-18FAE8F59BC4}" type="slidenum">
              <a:rPr lang="en-US" smtClean="0"/>
              <a:t>27</a:t>
            </a:fld>
            <a:endParaRPr lang="en-US"/>
          </a:p>
        </p:txBody>
      </p:sp>
    </p:spTree>
    <p:extLst>
      <p:ext uri="{BB962C8B-B14F-4D97-AF65-F5344CB8AC3E}">
        <p14:creationId xmlns:p14="http://schemas.microsoft.com/office/powerpoint/2010/main" val="64898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228600" indent="-228600">
              <a:buFont typeface="+mj-lt"/>
              <a:buAutoNum type="arabicPeriod"/>
            </a:pPr>
            <a:r>
              <a:rPr lang="en-US" dirty="0"/>
              <a:t>The target behavior must be measured frequently, i.e., twice-weekly for the first 12 weeks of the program. </a:t>
            </a:r>
          </a:p>
          <a:p>
            <a:pPr marL="228600" indent="-228600">
              <a:buFont typeface="+mj-lt"/>
              <a:buAutoNum type="arabicPeriod"/>
            </a:pPr>
            <a:r>
              <a:rPr lang="en-US" dirty="0"/>
              <a:t>It is crucial to clearly and accurately communicate the attendance requirements to each participant, i.e., a missed scheduled visit means the loss of the opportunity to receive an incentive and the reset of the incentive value to $10.</a:t>
            </a:r>
          </a:p>
          <a:p>
            <a:pPr marL="228600" indent="-228600">
              <a:buFont typeface="+mj-lt"/>
              <a:buAutoNum type="arabicPeriod"/>
            </a:pPr>
            <a:r>
              <a:rPr lang="en-US" dirty="0"/>
              <a:t>It is essential to schedule CM visits several days apart, i.e., Monday/Thursday or Tuesday/Friday. </a:t>
            </a:r>
          </a:p>
          <a:p>
            <a:endParaRPr lang="en-US" dirty="0"/>
          </a:p>
          <a:p>
            <a:r>
              <a:rPr lang="en-US" b="1" baseline="0" dirty="0"/>
              <a:t>Image Credit: </a:t>
            </a:r>
          </a:p>
          <a:p>
            <a:r>
              <a:rPr lang="en-US" baseline="0" dirty="0"/>
              <a:t>Purchased image, Adobe Stock, 2022.</a:t>
            </a:r>
            <a:endParaRPr lang="en-US" dirty="0"/>
          </a:p>
          <a:p>
            <a:endParaRPr lang="en-US" dirty="0"/>
          </a:p>
        </p:txBody>
      </p:sp>
      <p:sp>
        <p:nvSpPr>
          <p:cNvPr id="4" name="Slide Number Placeholder 3"/>
          <p:cNvSpPr>
            <a:spLocks noGrp="1"/>
          </p:cNvSpPr>
          <p:nvPr>
            <p:ph type="sldNum" sz="quarter" idx="5"/>
          </p:nvPr>
        </p:nvSpPr>
        <p:spPr/>
        <p:txBody>
          <a:bodyPr/>
          <a:lstStyle/>
          <a:p>
            <a:fld id="{E65770ED-20BA-1E48-ABA0-18FAE8F59BC4}" type="slidenum">
              <a:rPr lang="en-US" smtClean="0"/>
              <a:t>28</a:t>
            </a:fld>
            <a:endParaRPr lang="en-US"/>
          </a:p>
        </p:txBody>
      </p:sp>
    </p:spTree>
    <p:extLst>
      <p:ext uri="{BB962C8B-B14F-4D97-AF65-F5344CB8AC3E}">
        <p14:creationId xmlns:p14="http://schemas.microsoft.com/office/powerpoint/2010/main" val="1040357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228600" indent="-228600">
              <a:buFont typeface="+mj-lt"/>
              <a:buAutoNum type="arabicPeriod"/>
            </a:pPr>
            <a:r>
              <a:rPr lang="en-US" dirty="0"/>
              <a:t>The incentives must be both desirable and immediately delivered. </a:t>
            </a:r>
          </a:p>
          <a:p>
            <a:pPr marL="228600" indent="-228600">
              <a:buFont typeface="+mj-lt"/>
              <a:buAutoNum type="arabicPeriod"/>
            </a:pPr>
            <a:r>
              <a:rPr lang="en-US" dirty="0"/>
              <a:t>The Incentive Manager will provide options for receiving the recovery incentive amounts. </a:t>
            </a:r>
          </a:p>
          <a:p>
            <a:pPr marL="228600" indent="-228600">
              <a:buFont typeface="+mj-lt"/>
              <a:buAutoNum type="arabicPeriod"/>
            </a:pPr>
            <a:r>
              <a:rPr lang="en-US" dirty="0"/>
              <a:t>The incentive value will start at $10 in the first week, increasing by $1.50/week for every consecutive week of stimulant-free UDTs.</a:t>
            </a:r>
          </a:p>
          <a:p>
            <a:pPr marL="228600" indent="-228600">
              <a:buFont typeface="+mj-lt"/>
              <a:buAutoNum type="arabicPeriod"/>
            </a:pPr>
            <a:r>
              <a:rPr lang="en-US" dirty="0"/>
              <a:t>The Incentive Manager will deliver the incentives electronically, i.e., by email, for instance, and programs will have the ability to print gift cards onsite for participants who do not have access to a mobile phone or email. </a:t>
            </a:r>
          </a:p>
        </p:txBody>
      </p:sp>
      <p:sp>
        <p:nvSpPr>
          <p:cNvPr id="4" name="Slide Number Placeholder 3"/>
          <p:cNvSpPr>
            <a:spLocks noGrp="1"/>
          </p:cNvSpPr>
          <p:nvPr>
            <p:ph type="sldNum" sz="quarter" idx="5"/>
          </p:nvPr>
        </p:nvSpPr>
        <p:spPr/>
        <p:txBody>
          <a:bodyPr/>
          <a:lstStyle/>
          <a:p>
            <a:fld id="{E65770ED-20BA-1E48-ABA0-18FAE8F59BC4}" type="slidenum">
              <a:rPr lang="en-US" smtClean="0"/>
              <a:t>29</a:t>
            </a:fld>
            <a:endParaRPr lang="en-US"/>
          </a:p>
        </p:txBody>
      </p:sp>
    </p:spTree>
    <p:extLst>
      <p:ext uri="{BB962C8B-B14F-4D97-AF65-F5344CB8AC3E}">
        <p14:creationId xmlns:p14="http://schemas.microsoft.com/office/powerpoint/2010/main" val="1165321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endParaRPr lang="en-US" dirty="0"/>
          </a:p>
          <a:p>
            <a:pPr marL="171450" indent="-171450">
              <a:buFont typeface="Arial"/>
              <a:buChar char="•"/>
            </a:pPr>
            <a:r>
              <a:rPr lang="en-US" dirty="0"/>
              <a:t>Graph shows </a:t>
            </a:r>
            <a:r>
              <a:rPr lang="en-US" b="1" dirty="0"/>
              <a:t>weeks 1 to 9 </a:t>
            </a:r>
            <a:r>
              <a:rPr lang="en-US" dirty="0"/>
              <a:t>with all negative samples.</a:t>
            </a:r>
            <a:endParaRPr lang="en-US" dirty="0">
              <a:cs typeface="Calibri"/>
            </a:endParaRPr>
          </a:p>
          <a:p>
            <a:pPr marL="171450" indent="-171450">
              <a:buFont typeface="Arial"/>
              <a:buChar char="•"/>
            </a:pPr>
            <a:r>
              <a:rPr lang="en-US" i="1" dirty="0"/>
              <a:t>Note that by the time the beneficiary reaches their second visit in week 9 (assuming that they’ve tested negative at all visits), they can receive an incentive amount of $22.</a:t>
            </a:r>
            <a:endParaRPr lang="en-US" dirty="0">
              <a:cs typeface="Calibri" panose="020F0502020204030204"/>
            </a:endParaRPr>
          </a:p>
          <a:p>
            <a:pPr marL="171450" indent="-171450">
              <a:buFont typeface="Arial"/>
              <a:buChar char="•"/>
            </a:pPr>
            <a:r>
              <a:rPr lang="en-US" dirty="0"/>
              <a:t>Notes on animation: Visits in weeks 1-4 emerge one-by-one; by the time you reach week 5, the rest of the bars emerge. </a:t>
            </a:r>
            <a:endParaRPr lang="en-US" dirty="0">
              <a:cs typeface="Calibri" panose="020F0502020204030204"/>
            </a:endParaRPr>
          </a:p>
          <a:p>
            <a:endParaRPr lang="en-US" dirty="0">
              <a:cs typeface="Calibri" panose="020F0502020204030204"/>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955E9-5FEE-4540-B73C-9D910BFB7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623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Trainer Notes:</a:t>
            </a:r>
          </a:p>
          <a:p>
            <a:pPr marL="171450" indent="-171450">
              <a:buFont typeface="Arial"/>
              <a:buChar char="•"/>
            </a:pPr>
            <a:r>
              <a:rPr lang="en-US" dirty="0"/>
              <a:t>Notes on animation: Weeks 1-4 emerge all at once; by the time you reach visit 2 in week 4, the “reset” visit emerges. Then visit 1 in week  5 emerges, followed by visit 2 in week 5. </a:t>
            </a:r>
            <a:endParaRPr lang="en-US" dirty="0">
              <a:cs typeface="Calibri" panose="020F0502020204030204"/>
            </a:endParaRPr>
          </a:p>
          <a:p>
            <a:pPr marL="171450" indent="-171450">
              <a:buFont typeface="Arial"/>
              <a:buChar char="•"/>
            </a:pPr>
            <a:r>
              <a:rPr lang="en-US" dirty="0"/>
              <a:t>On their second visit during week 4, the beneficiary tests positive for stimulants, so they do not receive an incentive on that visit. The next time they test negative for stimulants(in week 5), a reset occurs and the incentive returns to baseline ($10).</a:t>
            </a:r>
            <a:endParaRPr lang="en-US" dirty="0">
              <a:cs typeface="Calibri" panose="020F0502020204030204"/>
            </a:endParaRPr>
          </a:p>
          <a:p>
            <a:pPr marL="171450" indent="-171450">
              <a:buFont typeface="Arial"/>
              <a:buChar char="•"/>
            </a:pPr>
            <a:r>
              <a:rPr lang="en-US" dirty="0"/>
              <a:t>After a reset occurs in week 5, the client tests negative and they</a:t>
            </a:r>
            <a:r>
              <a:rPr lang="en-US" b="1" dirty="0"/>
              <a:t> recover</a:t>
            </a:r>
            <a:r>
              <a:rPr lang="en-US" dirty="0"/>
              <a:t> their previous escalations (as shown in weeks 5/6 where the client gets $16)</a:t>
            </a:r>
            <a:endParaRPr lang="en-US" dirty="0">
              <a:cs typeface="Calibri"/>
            </a:endParaRPr>
          </a:p>
          <a:p>
            <a:pPr marL="171450" indent="-171450">
              <a:buFont typeface="Arial"/>
              <a:buChar char="•"/>
            </a:pPr>
            <a:r>
              <a:rPr lang="en-US" dirty="0"/>
              <a:t>Merely mention that the schedule continues to escalate from this point -- After testing negative twice in a row following the reset, they start gaining subsequent escalations (we see this in week 6 where the client gets $17.50). </a:t>
            </a:r>
            <a:endParaRPr lang="en-US" dirty="0">
              <a:cs typeface="Calibri"/>
            </a:endParaRPr>
          </a:p>
          <a:p>
            <a:pPr marL="171450" indent="-171450">
              <a:buFont typeface="Arial,Sans-Serif"/>
              <a:buChar char="•"/>
            </a:pPr>
            <a:endParaRPr lang="en-US" dirty="0">
              <a:cs typeface="Calibri"/>
            </a:endParaRPr>
          </a:p>
          <a:p>
            <a:pPr marL="171450" indent="-171450">
              <a:spcBef>
                <a:spcPts val="1000"/>
              </a:spcBef>
              <a:buFont typeface="Arial,Sans-Serif"/>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955E9-5FEE-4540-B73C-9D910BFB7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711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0" dirty="0">
                <a:solidFill>
                  <a:schemeClr val="tx1"/>
                </a:solidFill>
                <a:latin typeface="Times New Roman" panose="02020603050405020304" pitchFamily="18" charset="0"/>
                <a:cs typeface="Times New Roman" panose="02020603050405020304" pitchFamily="18" charset="0"/>
              </a:rPr>
              <a:t>Trainer Notes: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kern="0" dirty="0">
                <a:solidFill>
                  <a:schemeClr val="tx1"/>
                </a:solidFill>
                <a:latin typeface="Times New Roman" panose="02020603050405020304" pitchFamily="18" charset="0"/>
                <a:cs typeface="Times New Roman" panose="02020603050405020304" pitchFamily="18" charset="0"/>
              </a:rPr>
              <a:t>The incentive is contingent upon providing a stimulant-free UDT – none will be given if a scheduled test is missed or is stimulant-positive.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kern="0" dirty="0">
                <a:solidFill>
                  <a:schemeClr val="tx1"/>
                </a:solidFill>
                <a:latin typeface="Times New Roman" panose="02020603050405020304" pitchFamily="18" charset="0"/>
                <a:cs typeface="Times New Roman" panose="02020603050405020304" pitchFamily="18" charset="0"/>
              </a:rPr>
              <a:t>It is essential to use a supportive, encouraging style of interaction, especially if the UDT is positive for stimulants. Praise the participant for coming in that day and remind them that they can earn their next incentive within just a few days. </a:t>
            </a:r>
          </a:p>
          <a:p>
            <a:endParaRPr lang="en-US" dirty="0"/>
          </a:p>
        </p:txBody>
      </p:sp>
      <p:sp>
        <p:nvSpPr>
          <p:cNvPr id="4" name="Slide Number Placeholder 3"/>
          <p:cNvSpPr>
            <a:spLocks noGrp="1"/>
          </p:cNvSpPr>
          <p:nvPr>
            <p:ph type="sldNum" sz="quarter" idx="5"/>
          </p:nvPr>
        </p:nvSpPr>
        <p:spPr/>
        <p:txBody>
          <a:bodyPr/>
          <a:lstStyle/>
          <a:p>
            <a:fld id="{E65770ED-20BA-1E48-ABA0-18FAE8F59BC4}" type="slidenum">
              <a:rPr lang="en-US" smtClean="0"/>
              <a:t>32</a:t>
            </a:fld>
            <a:endParaRPr lang="en-US"/>
          </a:p>
        </p:txBody>
      </p:sp>
    </p:spTree>
    <p:extLst>
      <p:ext uri="{BB962C8B-B14F-4D97-AF65-F5344CB8AC3E}">
        <p14:creationId xmlns:p14="http://schemas.microsoft.com/office/powerpoint/2010/main" val="3527933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Mention that we prefer to use the term “drug poisoning” though these data were collected using the term “overdose”. Note that heroin-related deaths declined from about 2016-2019 while both synthetic opioids like fentanyl and stimulants increased dramatically.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Hedegaard, H., &amp; Spencer, M. R. (2021). </a:t>
            </a:r>
            <a:r>
              <a:rPr lang="en-US" sz="1800" i="1" dirty="0">
                <a:effectLst/>
                <a:latin typeface="Calibri" panose="020F0502020204030204" pitchFamily="34" charset="0"/>
                <a:ea typeface="Calibri" panose="020F0502020204030204" pitchFamily="34" charset="0"/>
                <a:cs typeface="Calibri" panose="020F0502020204030204" pitchFamily="34" charset="0"/>
              </a:rPr>
              <a:t>Urban–rural differences in drug overdose death rates, 1999–2019</a:t>
            </a:r>
            <a:r>
              <a:rPr lang="en-US" sz="1800" dirty="0">
                <a:effectLst/>
                <a:latin typeface="Calibri" panose="020F0502020204030204" pitchFamily="34" charset="0"/>
                <a:ea typeface="Calibri" panose="020F0502020204030204" pitchFamily="34" charset="0"/>
                <a:cs typeface="Calibri" panose="020F0502020204030204" pitchFamily="34" charset="0"/>
              </a:rPr>
              <a:t>. National Center for Health Statistics. Retrieved April 25, 2022, from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https://dx.doi.org/10.15620/cdc:102891</a:t>
            </a:r>
            <a:r>
              <a:rPr lang="en-US" sz="18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9DC2031-6414-4FC6-A852-C588A837E40E}" type="slidenum">
              <a:rPr lang="en-US" smtClean="0"/>
              <a:t>4</a:t>
            </a:fld>
            <a:endParaRPr lang="en-US"/>
          </a:p>
        </p:txBody>
      </p:sp>
    </p:spTree>
    <p:extLst>
      <p:ext uri="{BB962C8B-B14F-4D97-AF65-F5344CB8AC3E}">
        <p14:creationId xmlns:p14="http://schemas.microsoft.com/office/powerpoint/2010/main" val="529856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r>
              <a:rPr lang="en-US" dirty="0"/>
              <a:t>An essential element of CM is using an escalating schedule of incentives for continuous abstinence from stimulants. Research has shown that using an escalating schedule leads to longer periods of abstinence. </a:t>
            </a:r>
          </a:p>
          <a:p>
            <a:endParaRPr lang="en-US" dirty="0"/>
          </a:p>
          <a:p>
            <a:r>
              <a:rPr lang="en-US" b="1" dirty="0"/>
              <a:t>REFERENCE:</a:t>
            </a:r>
          </a:p>
          <a:p>
            <a:pPr marL="0" indent="0">
              <a:buFont typeface="Arial" panose="020B0604020202020204" pitchFamily="34" charset="0"/>
              <a:buNone/>
            </a:pPr>
            <a:r>
              <a:rPr lang="en-US" sz="1200" dirty="0">
                <a:effectLst/>
                <a:latin typeface="Calibri" panose="020F0502020204030204" pitchFamily="34" charset="0"/>
                <a:cs typeface="Calibri" panose="020F0502020204030204" pitchFamily="34" charset="0"/>
              </a:rPr>
              <a:t>Roll, J., &amp; </a:t>
            </a:r>
            <a:r>
              <a:rPr lang="en-US" sz="1200" dirty="0">
                <a:latin typeface="Calibri" panose="020F0502020204030204" pitchFamily="34" charset="0"/>
                <a:cs typeface="Calibri" panose="020F0502020204030204" pitchFamily="34" charset="0"/>
              </a:rPr>
              <a:t>Shoptaw, S. (2006). Contingency Management: Schedule effects. </a:t>
            </a:r>
            <a:r>
              <a:rPr lang="en-US" sz="1200" i="1" dirty="0">
                <a:latin typeface="Calibri" panose="020F0502020204030204" pitchFamily="34" charset="0"/>
                <a:cs typeface="Calibri" panose="020F0502020204030204" pitchFamily="34" charset="0"/>
              </a:rPr>
              <a:t>Psychiatry Research, 144</a:t>
            </a:r>
            <a:r>
              <a:rPr lang="en-US" sz="1200" dirty="0">
                <a:latin typeface="Calibri" panose="020F0502020204030204" pitchFamily="34" charset="0"/>
                <a:cs typeface="Calibri" panose="020F0502020204030204" pitchFamily="34" charset="0"/>
              </a:rPr>
              <a:t>(1), 91</a:t>
            </a:r>
            <a:r>
              <a:rPr lang="en-US" sz="1800" dirty="0">
                <a:solidFill>
                  <a:srgbClr val="000000"/>
                </a:solidFill>
                <a:effectLst/>
                <a:latin typeface="Calibri" panose="020F0502020204030204" pitchFamily="34" charset="0"/>
                <a:ea typeface="Calibri" panose="020F0502020204030204" pitchFamily="34" charset="0"/>
              </a:rPr>
              <a:t>–</a:t>
            </a:r>
            <a:r>
              <a:rPr lang="en-US" sz="1200" dirty="0">
                <a:latin typeface="Calibri" panose="020F0502020204030204" pitchFamily="34" charset="0"/>
                <a:cs typeface="Calibri" panose="020F0502020204030204" pitchFamily="34" charset="0"/>
              </a:rPr>
              <a:t>93.</a:t>
            </a:r>
            <a:endParaRPr lang="en-US" sz="1200" b="0" dirty="0">
              <a:solidFill>
                <a:srgbClr val="000000"/>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E65770ED-20BA-1E48-ABA0-18FAE8F59BC4}" type="slidenum">
              <a:rPr lang="en-US" smtClean="0"/>
              <a:t>33</a:t>
            </a:fld>
            <a:endParaRPr lang="en-US"/>
          </a:p>
        </p:txBody>
      </p:sp>
    </p:spTree>
    <p:extLst>
      <p:ext uri="{BB962C8B-B14F-4D97-AF65-F5344CB8AC3E}">
        <p14:creationId xmlns:p14="http://schemas.microsoft.com/office/powerpoint/2010/main" val="196128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228600" indent="-228600">
              <a:buFont typeface="+mj-lt"/>
              <a:buAutoNum type="arabicPeriod"/>
            </a:pPr>
            <a:r>
              <a:rPr lang="en-US" dirty="0"/>
              <a:t>A second essential element of CM is the “reset” feature. If a scheduled UDT is missed or is positive for stimulants, the participant receives no incentive that day (but should be praised for coming into the clinic and encouraged to continue in the program). </a:t>
            </a:r>
          </a:p>
          <a:p>
            <a:pPr marL="228600" indent="-228600">
              <a:buFont typeface="+mj-lt"/>
              <a:buAutoNum type="arabicPeriod"/>
            </a:pPr>
            <a:r>
              <a:rPr lang="en-US" dirty="0"/>
              <a:t>At the next stimulant-negative UDT, the incentive amount is reset to the original $10. </a:t>
            </a:r>
          </a:p>
          <a:p>
            <a:pPr marL="228600" indent="-228600">
              <a:buFont typeface="+mj-lt"/>
              <a:buAutoNum type="arabicPeriod"/>
            </a:pPr>
            <a:r>
              <a:rPr lang="en-US" dirty="0"/>
              <a:t>Reset is carefully explained to the participant at intake, so they know that maintaining continuous abstinence will be beneficial to them.</a:t>
            </a:r>
          </a:p>
          <a:p>
            <a:pPr marL="228600" indent="-228600">
              <a:buFont typeface="+mj-lt"/>
              <a:buAutoNum type="arabicPeriod"/>
            </a:pPr>
            <a:r>
              <a:rPr lang="en-US" dirty="0"/>
              <a:t>A participant’s desire to maintain their progress/achievement may be as motivating as the actual monetary value of the incentives and may become a source of intrinsic motivation. </a:t>
            </a:r>
          </a:p>
        </p:txBody>
      </p:sp>
      <p:sp>
        <p:nvSpPr>
          <p:cNvPr id="4" name="Slide Number Placeholder 3"/>
          <p:cNvSpPr>
            <a:spLocks noGrp="1"/>
          </p:cNvSpPr>
          <p:nvPr>
            <p:ph type="sldNum" sz="quarter" idx="5"/>
          </p:nvPr>
        </p:nvSpPr>
        <p:spPr/>
        <p:txBody>
          <a:bodyPr/>
          <a:lstStyle/>
          <a:p>
            <a:fld id="{09DC2031-6414-4FC6-A852-C588A837E40E}" type="slidenum">
              <a:rPr lang="en-US" smtClean="0"/>
              <a:t>34</a:t>
            </a:fld>
            <a:endParaRPr lang="en-US"/>
          </a:p>
        </p:txBody>
      </p:sp>
    </p:spTree>
    <p:extLst>
      <p:ext uri="{BB962C8B-B14F-4D97-AF65-F5344CB8AC3E}">
        <p14:creationId xmlns:p14="http://schemas.microsoft.com/office/powerpoint/2010/main" val="3913674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228600" indent="-228600">
              <a:buFont typeface="+mj-lt"/>
              <a:buAutoNum type="arabicPeriod"/>
            </a:pPr>
            <a:r>
              <a:rPr lang="en-US" dirty="0"/>
              <a:t>With “recovery”, the value of the incentive is recovered after one week of abstinence.</a:t>
            </a:r>
          </a:p>
          <a:p>
            <a:pPr marL="228600" indent="-228600">
              <a:buFont typeface="+mj-lt"/>
              <a:buAutoNum type="arabicPeriod"/>
            </a:pPr>
            <a:r>
              <a:rPr lang="en-US" dirty="0"/>
              <a:t>In other words, after two consecutive stimulant-negative UDTs the value of the participant’s incentive goes back up to where it was when they had the stimulant-positive UDT, so they do not need to work their way back up the escalation schedule. </a:t>
            </a:r>
          </a:p>
          <a:p>
            <a:pPr marL="228600" indent="-228600">
              <a:buFont typeface="+mj-lt"/>
              <a:buAutoNum type="arabicPeriod"/>
            </a:pPr>
            <a:r>
              <a:rPr lang="en-US" dirty="0"/>
              <a:t>Part of the purpose for this is that if the participant knows they will get back to where they were after only a week, it may reduce discouragement and the chance that the participant will give up and go back to using. It won’t feel like they have lost all the progress they made. </a:t>
            </a:r>
          </a:p>
        </p:txBody>
      </p:sp>
      <p:sp>
        <p:nvSpPr>
          <p:cNvPr id="4" name="Slide Number Placeholder 3"/>
          <p:cNvSpPr>
            <a:spLocks noGrp="1"/>
          </p:cNvSpPr>
          <p:nvPr>
            <p:ph type="sldNum" sz="quarter" idx="5"/>
          </p:nvPr>
        </p:nvSpPr>
        <p:spPr/>
        <p:txBody>
          <a:bodyPr/>
          <a:lstStyle/>
          <a:p>
            <a:fld id="{09DC2031-6414-4FC6-A852-C588A837E40E}" type="slidenum">
              <a:rPr lang="en-US" smtClean="0"/>
              <a:t>35</a:t>
            </a:fld>
            <a:endParaRPr lang="en-US"/>
          </a:p>
        </p:txBody>
      </p:sp>
    </p:spTree>
    <p:extLst>
      <p:ext uri="{BB962C8B-B14F-4D97-AF65-F5344CB8AC3E}">
        <p14:creationId xmlns:p14="http://schemas.microsoft.com/office/powerpoint/2010/main" val="3686279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solidFill>
                  <a:schemeClr val="bg1"/>
                </a:solidFill>
              </a:rPr>
              <a:t>Trainer Notes: </a:t>
            </a:r>
          </a:p>
          <a:p>
            <a:pPr marL="0" indent="0">
              <a:buFont typeface="Arial" panose="020B0604020202020204" pitchFamily="34" charset="0"/>
              <a:buNone/>
            </a:pPr>
            <a:r>
              <a:rPr lang="en-US" sz="1200" dirty="0">
                <a:solidFill>
                  <a:schemeClr val="bg1"/>
                </a:solidFill>
              </a:rPr>
              <a:t>Note that this positive approach may seem very different and refreshing for both providers and clients. Providers have shared that they love being the “good guys” in their clients’ lives (handing out rewards is the opposite of shooting the messenger– it’s being the bearer of GOOD news!)</a:t>
            </a:r>
          </a:p>
          <a:p>
            <a:pPr marL="0" indent="0">
              <a:buFont typeface="Arial" panose="020B0604020202020204" pitchFamily="34" charset="0"/>
              <a:buNone/>
            </a:pPr>
            <a:endParaRPr lang="en-US" sz="1200" dirty="0">
              <a:solidFill>
                <a:schemeClr val="bg1"/>
              </a:solidFill>
            </a:endParaRPr>
          </a:p>
          <a:p>
            <a:r>
              <a:rPr lang="en-US" b="1" baseline="0" dirty="0"/>
              <a:t>Image Credit: </a:t>
            </a:r>
          </a:p>
          <a:p>
            <a:r>
              <a:rPr lang="en-US" baseline="0" dirty="0"/>
              <a:t>Purchased image, Adobe Stock, 2022.</a:t>
            </a:r>
            <a:endParaRPr lang="en-US" dirty="0"/>
          </a:p>
          <a:p>
            <a:pPr marL="0" indent="0">
              <a:buFont typeface="Arial" panose="020B0604020202020204" pitchFamily="34" charset="0"/>
              <a:buNone/>
            </a:pPr>
            <a:endParaRPr lang="en-US" sz="1200" dirty="0">
              <a:solidFill>
                <a:schemeClr val="bg1"/>
              </a:solidFill>
            </a:endParaRPr>
          </a:p>
        </p:txBody>
      </p:sp>
      <p:sp>
        <p:nvSpPr>
          <p:cNvPr id="4" name="Slide Number Placeholder 3"/>
          <p:cNvSpPr>
            <a:spLocks noGrp="1"/>
          </p:cNvSpPr>
          <p:nvPr>
            <p:ph type="sldNum" sz="quarter" idx="5"/>
          </p:nvPr>
        </p:nvSpPr>
        <p:spPr/>
        <p:txBody>
          <a:bodyPr/>
          <a:lstStyle/>
          <a:p>
            <a:fld id="{49E1B484-018A-4B53-8C74-350A2736179B}" type="slidenum">
              <a:rPr lang="en-US" smtClean="0"/>
              <a:t>37</a:t>
            </a:fld>
            <a:endParaRPr lang="en-US"/>
          </a:p>
        </p:txBody>
      </p:sp>
    </p:spTree>
    <p:extLst>
      <p:ext uri="{BB962C8B-B14F-4D97-AF65-F5344CB8AC3E}">
        <p14:creationId xmlns:p14="http://schemas.microsoft.com/office/powerpoint/2010/main" val="2073868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US" sz="1200" b="1" i="0" dirty="0">
                <a:solidFill>
                  <a:srgbClr val="000000"/>
                </a:solidFill>
                <a:effectLst/>
                <a:latin typeface="Calibri" panose="020F0502020204030204" pitchFamily="34" charset="0"/>
              </a:rPr>
              <a:t>Trainer Notes:</a:t>
            </a:r>
          </a:p>
          <a:p>
            <a:pPr marL="0" indent="0" algn="l" rtl="0" fontAlgn="base">
              <a:buFont typeface="Arial" panose="020B0604020202020204" pitchFamily="34" charset="0"/>
              <a:buNone/>
            </a:pPr>
            <a:r>
              <a:rPr lang="en-US" sz="1200" b="0" i="0" dirty="0">
                <a:solidFill>
                  <a:srgbClr val="000000"/>
                </a:solidFill>
                <a:effectLst/>
                <a:latin typeface="Calibri" panose="020F0502020204030204" pitchFamily="34" charset="0"/>
              </a:rPr>
              <a:t>It’s easy to celebrate success with your clients when you literally reward them for their success. But there will be times where you will not be delivering rewards. You can still stay positive with the following tips: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Let them know that the urine test results mean that they can’t receive rewards today, but that they have another opportunity to earn rewards in just 3-4 more days!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If they’ve achieved some rewards already in the program, remind them of their previous accomplishments.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If they are still working toward their first reward but haven’t gotten there yet, remind people that it can take time. It might not happen overnight, but that you’ll be here ready to cheer them on twice a week.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If the person delivering the CM is trained in other treatment modalities, such as Motivational Interviewing, you are welcome to incorporate those skills here, but remember, CM can be delivered by anyone, so these specialized skills are not required. And keep in mind, some clients may have shied away from other counseling-based treatment programs, so keeping the CM simple may be best for them. Or in other cases, it might be best to refer clients back to their counselors to work on their recovery skills, so that the CM provider can just focus on keeping expectations clear and the outlook positive and non-judgmental. </a:t>
            </a:r>
          </a:p>
        </p:txBody>
      </p:sp>
      <p:sp>
        <p:nvSpPr>
          <p:cNvPr id="4" name="Slide Number Placeholder 3"/>
          <p:cNvSpPr>
            <a:spLocks noGrp="1"/>
          </p:cNvSpPr>
          <p:nvPr>
            <p:ph type="sldNum" sz="quarter" idx="5"/>
          </p:nvPr>
        </p:nvSpPr>
        <p:spPr/>
        <p:txBody>
          <a:bodyPr/>
          <a:lstStyle/>
          <a:p>
            <a:fld id="{49E1B484-018A-4B53-8C74-350A2736179B}" type="slidenum">
              <a:rPr lang="en-US" smtClean="0"/>
              <a:t>38</a:t>
            </a:fld>
            <a:endParaRPr lang="en-US"/>
          </a:p>
        </p:txBody>
      </p:sp>
    </p:spTree>
    <p:extLst>
      <p:ext uri="{BB962C8B-B14F-4D97-AF65-F5344CB8AC3E}">
        <p14:creationId xmlns:p14="http://schemas.microsoft.com/office/powerpoint/2010/main" val="2684086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r>
              <a:rPr lang="en-US" dirty="0"/>
              <a:t>Emphasize that if the CM Coordinator and backup person don’t have training in Motivational Interviewing, they should contact UCLA staff, and we will help them to access MI training. </a:t>
            </a:r>
          </a:p>
          <a:p>
            <a:endParaRPr lang="en-US" dirty="0"/>
          </a:p>
          <a:p>
            <a:r>
              <a:rPr lang="en-US" b="1" baseline="0" dirty="0"/>
              <a:t>Image Credit: </a:t>
            </a:r>
          </a:p>
          <a:p>
            <a:r>
              <a:rPr lang="en-US" baseline="0" dirty="0"/>
              <a:t>Purchased image, Adobe Stock, 2022.</a:t>
            </a:r>
            <a:endParaRPr lang="en-US" dirty="0"/>
          </a:p>
          <a:p>
            <a:endParaRPr lang="en-US" dirty="0"/>
          </a:p>
        </p:txBody>
      </p:sp>
      <p:sp>
        <p:nvSpPr>
          <p:cNvPr id="4" name="Slide Number Placeholder 3"/>
          <p:cNvSpPr>
            <a:spLocks noGrp="1"/>
          </p:cNvSpPr>
          <p:nvPr>
            <p:ph type="sldNum" sz="quarter" idx="5"/>
          </p:nvPr>
        </p:nvSpPr>
        <p:spPr/>
        <p:txBody>
          <a:bodyPr/>
          <a:lstStyle/>
          <a:p>
            <a:fld id="{09DC2031-6414-4FC6-A852-C588A837E40E}" type="slidenum">
              <a:rPr lang="en-US" smtClean="0"/>
              <a:t>39</a:t>
            </a:fld>
            <a:endParaRPr lang="en-US"/>
          </a:p>
        </p:txBody>
      </p:sp>
    </p:spTree>
    <p:extLst>
      <p:ext uri="{BB962C8B-B14F-4D97-AF65-F5344CB8AC3E}">
        <p14:creationId xmlns:p14="http://schemas.microsoft.com/office/powerpoint/2010/main" val="3417401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US" sz="1200" b="1" i="0" dirty="0">
                <a:solidFill>
                  <a:srgbClr val="000000"/>
                </a:solidFill>
                <a:effectLst/>
                <a:latin typeface="Calibri" panose="020F0502020204030204" pitchFamily="34" charset="0"/>
              </a:rPr>
              <a:t>Trainer Notes:</a:t>
            </a:r>
          </a:p>
          <a:p>
            <a:pPr marL="0" indent="0" algn="l" rtl="0" fontAlgn="base">
              <a:buFont typeface="Arial" panose="020B0604020202020204" pitchFamily="34" charset="0"/>
              <a:buNone/>
            </a:pPr>
            <a:r>
              <a:rPr lang="en-US" sz="1200" b="0" i="0" dirty="0">
                <a:solidFill>
                  <a:srgbClr val="000000"/>
                </a:solidFill>
                <a:effectLst/>
                <a:latin typeface="Calibri" panose="020F0502020204030204" pitchFamily="34" charset="0"/>
              </a:rPr>
              <a:t>Again, emphasize that it is vital to remain positive and encouraging even in the face of a stimulant-positive test. It is also important to orient the client to future earnings so that they have a tangible reward in mind to work toward. </a:t>
            </a:r>
          </a:p>
        </p:txBody>
      </p:sp>
      <p:sp>
        <p:nvSpPr>
          <p:cNvPr id="4" name="Slide Number Placeholder 3"/>
          <p:cNvSpPr>
            <a:spLocks noGrp="1"/>
          </p:cNvSpPr>
          <p:nvPr>
            <p:ph type="sldNum" sz="quarter" idx="5"/>
          </p:nvPr>
        </p:nvSpPr>
        <p:spPr/>
        <p:txBody>
          <a:bodyPr/>
          <a:lstStyle/>
          <a:p>
            <a:fld id="{49E1B484-018A-4B53-8C74-350A2736179B}" type="slidenum">
              <a:rPr lang="en-US" smtClean="0"/>
              <a:t>40</a:t>
            </a:fld>
            <a:endParaRPr lang="en-US"/>
          </a:p>
        </p:txBody>
      </p:sp>
    </p:spTree>
    <p:extLst>
      <p:ext uri="{BB962C8B-B14F-4D97-AF65-F5344CB8AC3E}">
        <p14:creationId xmlns:p14="http://schemas.microsoft.com/office/powerpoint/2010/main" val="3201621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r>
              <a:rPr lang="en-US" b="0" dirty="0"/>
              <a:t>Read through the bullet points one at a time and describe each study in a little detail, if you can. </a:t>
            </a:r>
          </a:p>
          <a:p>
            <a:endParaRPr lang="en-US" b="1" dirty="0"/>
          </a:p>
          <a:p>
            <a:r>
              <a:rPr lang="en-US" b="1" dirty="0"/>
              <a:t>REFERENCES:</a:t>
            </a:r>
            <a:r>
              <a:rPr lang="en-US" dirty="0"/>
              <a:t> </a:t>
            </a:r>
          </a:p>
          <a:p>
            <a:pPr marL="0" marR="0">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Calibri" panose="020F0502020204030204" pitchFamily="34" charset="0"/>
              </a:rPr>
              <a:t>AshaRani</a:t>
            </a:r>
            <a:r>
              <a:rPr lang="en-US" sz="1800" dirty="0">
                <a:effectLst/>
                <a:latin typeface="Calibri" panose="020F0502020204030204" pitchFamily="34" charset="0"/>
                <a:ea typeface="Calibri" panose="020F0502020204030204" pitchFamily="34" charset="0"/>
                <a:cs typeface="Calibri" panose="020F0502020204030204" pitchFamily="34" charset="0"/>
              </a:rPr>
              <a:t>, P. V., </a:t>
            </a:r>
            <a:r>
              <a:rPr lang="en-US" sz="1800" dirty="0" err="1">
                <a:effectLst/>
                <a:latin typeface="Calibri" panose="020F0502020204030204" pitchFamily="34" charset="0"/>
                <a:ea typeface="Calibri" panose="020F0502020204030204" pitchFamily="34" charset="0"/>
                <a:cs typeface="Calibri" panose="020F0502020204030204" pitchFamily="34" charset="0"/>
              </a:rPr>
              <a:t>Hombali</a:t>
            </a:r>
            <a:r>
              <a:rPr lang="en-US" sz="1800" dirty="0">
                <a:effectLst/>
                <a:latin typeface="Calibri" panose="020F0502020204030204" pitchFamily="34" charset="0"/>
                <a:ea typeface="Calibri" panose="020F0502020204030204" pitchFamily="34" charset="0"/>
                <a:cs typeface="Calibri" panose="020F0502020204030204" pitchFamily="34" charset="0"/>
              </a:rPr>
              <a:t>, A., </a:t>
            </a:r>
            <a:r>
              <a:rPr lang="en-US" sz="1800" dirty="0" err="1">
                <a:effectLst/>
                <a:latin typeface="Calibri" panose="020F0502020204030204" pitchFamily="34" charset="0"/>
                <a:ea typeface="Calibri" panose="020F0502020204030204" pitchFamily="34" charset="0"/>
                <a:cs typeface="Calibri" panose="020F0502020204030204" pitchFamily="34" charset="0"/>
              </a:rPr>
              <a:t>Seow</a:t>
            </a:r>
            <a:r>
              <a:rPr lang="en-US" sz="1800" dirty="0">
                <a:effectLst/>
                <a:latin typeface="Calibri" panose="020F0502020204030204" pitchFamily="34" charset="0"/>
                <a:ea typeface="Calibri" panose="020F0502020204030204" pitchFamily="34" charset="0"/>
                <a:cs typeface="Calibri" panose="020F0502020204030204" pitchFamily="34" charset="0"/>
              </a:rPr>
              <a:t>, E., Ong, W. J., Tan, J. H., &amp; Subramaniam, M. (2020). Non-pharmacological interventions for methamphetamine use disorder: a systematic review. </a:t>
            </a:r>
            <a:r>
              <a:rPr lang="en-US" sz="1800" i="1" dirty="0">
                <a:effectLst/>
                <a:latin typeface="Calibri" panose="020F0502020204030204" pitchFamily="34" charset="0"/>
                <a:ea typeface="Calibri" panose="020F0502020204030204" pitchFamily="34" charset="0"/>
                <a:cs typeface="Calibri" panose="020F0502020204030204" pitchFamily="34" charset="0"/>
              </a:rPr>
              <a:t>Drug and Alcohol Dependence, 212</a:t>
            </a:r>
            <a:r>
              <a:rPr lang="en-US" sz="1800" dirty="0">
                <a:effectLst/>
                <a:latin typeface="Calibri" panose="020F0502020204030204" pitchFamily="34" charset="0"/>
                <a:ea typeface="Calibri" panose="020F0502020204030204" pitchFamily="34" charset="0"/>
                <a:cs typeface="Calibri" panose="020F0502020204030204" pitchFamily="34" charset="0"/>
              </a:rPr>
              <a:t>, 108060.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Bolívar, H. A., Klemperer, E. M., Coleman, S. R. M., </a:t>
            </a:r>
            <a:r>
              <a:rPr lang="en-US" sz="18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DeSarno</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M., Skelly, J. M., &amp; Higgins, S. T. (2021). Contingency management for patients receiving medication for opioid use disorder: A systematic review and meta-analysis. </a:t>
            </a:r>
            <a:r>
              <a:rPr lang="en-US" sz="18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JAMA Psychiatry, 78(10), 1092</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800" i="1"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1102</a:t>
            </a:r>
            <a:r>
              <a:rPr lang="en-US" sz="1800" i="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Dutra, L., </a:t>
            </a:r>
            <a:r>
              <a:rPr lang="en-US" sz="1800" dirty="0" err="1">
                <a:effectLst/>
                <a:latin typeface="Calibri" panose="020F0502020204030204" pitchFamily="34" charset="0"/>
                <a:ea typeface="Calibri" panose="020F0502020204030204" pitchFamily="34" charset="0"/>
                <a:cs typeface="Calibri" panose="020F0502020204030204" pitchFamily="34" charset="0"/>
              </a:rPr>
              <a:t>Stathopoulou</a:t>
            </a:r>
            <a:r>
              <a:rPr lang="en-US" sz="1800" dirty="0">
                <a:effectLst/>
                <a:latin typeface="Calibri" panose="020F0502020204030204" pitchFamily="34" charset="0"/>
                <a:ea typeface="Calibri" panose="020F0502020204030204" pitchFamily="34" charset="0"/>
                <a:cs typeface="Calibri" panose="020F0502020204030204" pitchFamily="34" charset="0"/>
              </a:rPr>
              <a:t>, G., Basden, S. L., </a:t>
            </a:r>
            <a:r>
              <a:rPr lang="en-US" sz="1800" dirty="0" err="1">
                <a:effectLst/>
                <a:latin typeface="Calibri" panose="020F0502020204030204" pitchFamily="34" charset="0"/>
                <a:ea typeface="Calibri" panose="020F0502020204030204" pitchFamily="34" charset="0"/>
                <a:cs typeface="Calibri" panose="020F0502020204030204" pitchFamily="34" charset="0"/>
              </a:rPr>
              <a:t>Leyro</a:t>
            </a:r>
            <a:r>
              <a:rPr lang="en-US" sz="1800" dirty="0">
                <a:effectLst/>
                <a:latin typeface="Calibri" panose="020F0502020204030204" pitchFamily="34" charset="0"/>
                <a:ea typeface="Calibri" panose="020F0502020204030204" pitchFamily="34" charset="0"/>
                <a:cs typeface="Calibri" panose="020F0502020204030204" pitchFamily="34" charset="0"/>
              </a:rPr>
              <a:t>, T. M., Powers, M. B., &amp; Otto, M. W. (2008). A meta-analytic review of psychosocial interventions for substance use disorders. </a:t>
            </a:r>
            <a:r>
              <a:rPr lang="en-US" sz="1800" i="1" dirty="0">
                <a:effectLst/>
                <a:latin typeface="Calibri" panose="020F0502020204030204" pitchFamily="34" charset="0"/>
                <a:ea typeface="Calibri" panose="020F0502020204030204" pitchFamily="34" charset="0"/>
                <a:cs typeface="Calibri" panose="020F0502020204030204" pitchFamily="34" charset="0"/>
              </a:rPr>
              <a:t>The American Journal of Psychiatry</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165</a:t>
            </a:r>
            <a:r>
              <a:rPr lang="en-US" sz="1800" dirty="0">
                <a:effectLst/>
                <a:latin typeface="Calibri" panose="020F0502020204030204" pitchFamily="34" charset="0"/>
                <a:ea typeface="Calibri" panose="020F0502020204030204" pitchFamily="34" charset="0"/>
                <a:cs typeface="Calibri" panose="020F0502020204030204" pitchFamily="34" charset="0"/>
              </a:rPr>
              <a:t>(2), 179–187.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Ginley</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M. K., </a:t>
            </a:r>
            <a:r>
              <a:rPr lang="en-US" sz="180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Pfund</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R. A., Rash, C. J., &amp; Zajac, K. (2021). Long-term efficacy of contingency management treatment based on objective indicators of abstinence from illicit substance use up to 1 year following treatment: A meta-analysis. </a:t>
            </a:r>
            <a:r>
              <a:rPr lang="en-US" sz="18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Journal of Consulting and Clinical Psychology</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en-US" sz="18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89</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(1), 58–71.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Higgins, S. T., Bickel, W. K., &amp; Hughes, J. R. (1994). Influence of an alternative reinforcer on human cocaine self-administration. </a:t>
            </a:r>
            <a:r>
              <a:rPr lang="en-US" sz="1800" i="1"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Life Sciences</a:t>
            </a:r>
            <a:r>
              <a:rPr lang="en-US" sz="18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r>
              <a:rPr lang="en-US" sz="1800" i="1"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55</a:t>
            </a:r>
            <a:r>
              <a:rPr lang="en-US" sz="18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(3), 179–187. </a:t>
            </a:r>
            <a:br>
              <a:rPr lang="en-US" sz="1800" u="none" dirty="0">
                <a:effectLst/>
                <a:latin typeface="Calibri" panose="020F0502020204030204" pitchFamily="34" charset="0"/>
                <a:ea typeface="Calibri" panose="020F0502020204030204" pitchFamily="34" charset="0"/>
                <a:cs typeface="Calibri" panose="020F0502020204030204" pitchFamily="34" charset="0"/>
              </a:rPr>
            </a:b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McDonell, M. G., </a:t>
            </a:r>
            <a:r>
              <a:rPr lang="en-US" sz="1800" u="none" dirty="0" err="1">
                <a:solidFill>
                  <a:srgbClr val="0563C1"/>
                </a:solidFill>
                <a:effectLst/>
                <a:latin typeface="Calibri" panose="020F0502020204030204" pitchFamily="34" charset="0"/>
                <a:ea typeface="Calibri" panose="020F0502020204030204" pitchFamily="34" charset="0"/>
                <a:cs typeface="Calibri" panose="020F0502020204030204" pitchFamily="34" charset="0"/>
              </a:rPr>
              <a:t>Skalisky</a:t>
            </a:r>
            <a:r>
              <a:rPr lang="en-US" sz="18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J., </a:t>
            </a:r>
            <a:r>
              <a:rPr lang="en-US" sz="1800" u="none" dirty="0" err="1">
                <a:solidFill>
                  <a:srgbClr val="0563C1"/>
                </a:solidFill>
                <a:effectLst/>
                <a:latin typeface="Calibri" panose="020F0502020204030204" pitchFamily="34" charset="0"/>
                <a:ea typeface="Calibri" panose="020F0502020204030204" pitchFamily="34" charset="0"/>
                <a:cs typeface="Calibri" panose="020F0502020204030204" pitchFamily="34" charset="0"/>
              </a:rPr>
              <a:t>Burduli</a:t>
            </a:r>
            <a:r>
              <a:rPr lang="en-US" sz="18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E., Foote, A., Sr, </a:t>
            </a:r>
            <a:r>
              <a:rPr lang="en-US" sz="1800" u="none" dirty="0" err="1">
                <a:solidFill>
                  <a:srgbClr val="0563C1"/>
                </a:solidFill>
                <a:effectLst/>
                <a:latin typeface="Calibri" panose="020F0502020204030204" pitchFamily="34" charset="0"/>
                <a:ea typeface="Calibri" panose="020F0502020204030204" pitchFamily="34" charset="0"/>
                <a:cs typeface="Calibri" panose="020F0502020204030204" pitchFamily="34" charset="0"/>
              </a:rPr>
              <a:t>Granbois</a:t>
            </a:r>
            <a:r>
              <a:rPr lang="en-US" sz="18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A., Smoker, K., … McPherson, S. M. (2020). The rewarding recovery study: A randomized controlled trial of incentives for alcohol and drug abstinence with a rural American Indian community. </a:t>
            </a:r>
            <a:r>
              <a:rPr lang="en-US" sz="1800" i="1"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Addiction (Abingdon, England)</a:t>
            </a:r>
            <a:r>
              <a:rPr lang="en-US" sz="18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r>
              <a:rPr lang="en-US" sz="1800" i="1"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116</a:t>
            </a:r>
            <a:r>
              <a:rPr lang="en-US" sz="18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(6), 1569–1579.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Olmstead, T. A., &amp; Petry, N. M. (2009). The cost-effectiveness of prize-based and voucher-based contingency management in a population of cocaine- or opioid-dependent outpatients. </a:t>
            </a:r>
            <a:r>
              <a:rPr lang="en-US" sz="1800" i="1" dirty="0">
                <a:effectLst/>
                <a:latin typeface="Calibri" panose="020F0502020204030204" pitchFamily="34" charset="0"/>
                <a:ea typeface="Calibri" panose="020F0502020204030204" pitchFamily="34" charset="0"/>
                <a:cs typeface="Calibri" panose="020F0502020204030204" pitchFamily="34" charset="0"/>
              </a:rPr>
              <a:t>Drug and Alcohol Dependence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102</a:t>
            </a:r>
            <a:r>
              <a:rPr lang="en-US" sz="1800" dirty="0">
                <a:effectLst/>
                <a:latin typeface="Calibri" panose="020F0502020204030204" pitchFamily="34" charset="0"/>
                <a:ea typeface="Calibri" panose="020F0502020204030204" pitchFamily="34" charset="0"/>
                <a:cs typeface="Calibri" panose="020F0502020204030204" pitchFamily="34" charset="0"/>
              </a:rPr>
              <a:t>(1-3), 108–115.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770ED-20BA-1E48-ABA0-18FAE8F59B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1756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r>
              <a:rPr lang="en-US" b="0" dirty="0"/>
              <a:t>Read through the bullet points and make the overall point that CM has demonstrated efficacy in reducing stimulant use in a variety of sociocultural groups, including in other countries, with the American Indian and Alaska Native communities, with MSM, and with individuals with co-occurring serious mental illness. </a:t>
            </a:r>
          </a:p>
          <a:p>
            <a:endParaRPr lang="en-US" b="1" dirty="0"/>
          </a:p>
          <a:p>
            <a:r>
              <a:rPr lang="en-US" b="1" dirty="0"/>
              <a:t>REFERENCES:</a:t>
            </a:r>
            <a:r>
              <a:rPr lang="en-US" dirty="0"/>
              <a:t> </a:t>
            </a:r>
            <a:br>
              <a:rPr lang="en-US" dirty="0"/>
            </a:br>
            <a:r>
              <a:rPr lang="en-US" sz="180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Bellack</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 S., Bennett, M. E., </a:t>
            </a:r>
            <a:r>
              <a:rPr lang="en-US" sz="180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Gearon</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J. S., Brown, C. H., &amp; Yang, Y. (2006). A randomized clinical trial of a new behavioral treatment for drug abuse in people with severe and persistent mental illness. </a:t>
            </a:r>
            <a:r>
              <a:rPr lang="en-US" sz="18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Archives of General Psychiatry</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en-US" sz="18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63</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(4), 426–432.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Hser</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Y. I., Li, J., Jiang, H., Zhang, R., Du, J., Zhang, C., Zhang, B., Evans, E., Wu, F., Chang, Y. J., Peng, C., Huang, D., </a:t>
            </a:r>
            <a:r>
              <a:rPr lang="en-US" sz="180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Stitzer</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M. L., Roll, J., &amp; Zhao, M. (2011). Effects of a randomized contingency management intervention on opiate abstinence and retention in methadone maintenance treatment in China. </a:t>
            </a:r>
            <a:r>
              <a:rPr lang="en-US" sz="18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Addiction (Abingdon, England)</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en-US" sz="18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106</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(10), 1801–1809.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McDonell, M. G., </a:t>
            </a:r>
            <a:r>
              <a:rPr lang="en-US" sz="1800" u="none"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Srebnik</a:t>
            </a:r>
            <a:r>
              <a:rPr lang="en-US" sz="1800"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D., Angelo, F., McPherson, S., Lowe, J. M., Sugar, A., … </a:t>
            </a:r>
            <a:r>
              <a:rPr lang="en-US" sz="1800" u="none"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Ries</a:t>
            </a:r>
            <a:r>
              <a:rPr lang="en-US" sz="1800"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R. K. (2013). Randomized controlled trial of contingency management for stimulant use in community mental health patients with serious mental illness. </a:t>
            </a:r>
            <a:r>
              <a:rPr lang="en-US" sz="1800" i="1"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The American Journal of Psychiatry</a:t>
            </a:r>
            <a:r>
              <a:rPr lang="en-US" sz="1800"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en-US" sz="1800" i="1"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170</a:t>
            </a:r>
            <a:r>
              <a:rPr lang="en-US" sz="1800" u="none"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(1), 94–101. </a:t>
            </a:r>
            <a:br>
              <a:rPr lang="en-US" sz="1800" u="none" dirty="0">
                <a:effectLst/>
                <a:latin typeface="Calibri" panose="020F0502020204030204" pitchFamily="34" charset="0"/>
                <a:ea typeface="Calibri" panose="020F0502020204030204" pitchFamily="34" charset="0"/>
                <a:cs typeface="Calibri" panose="020F0502020204030204" pitchFamily="34" charset="0"/>
              </a:rPr>
            </a:b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McDonell, M. G., </a:t>
            </a:r>
            <a:r>
              <a:rPr lang="en-US" sz="180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Hirchak</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K. A., Herron, J., Lyons, A. J., </a:t>
            </a:r>
            <a:r>
              <a:rPr lang="en-US" sz="180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Alcover</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K. C., Shaw, J., … HONOR Study Team (2021a). Effect of Incentives for Alcohol Abstinence in Partnership With 3 American Indian and Alaska Native Communities: A Randomized Clinical Trial. </a:t>
            </a:r>
            <a:r>
              <a:rPr lang="en-US" sz="18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JAMA Psychiatry</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en-US" sz="18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78</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(6), 599–606.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McDonell, M. G., </a:t>
            </a:r>
            <a:r>
              <a:rPr lang="en-US" sz="180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Skalisky</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J., </a:t>
            </a:r>
            <a:r>
              <a:rPr lang="en-US" sz="180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Burduli</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E., Foote, A., Sr, </a:t>
            </a:r>
            <a:r>
              <a:rPr lang="en-US" sz="1800" dirty="0" err="1">
                <a:solidFill>
                  <a:srgbClr val="212121"/>
                </a:solidFill>
                <a:effectLst/>
                <a:latin typeface="Calibri" panose="020F0502020204030204" pitchFamily="34" charset="0"/>
                <a:ea typeface="Calibri" panose="020F0502020204030204" pitchFamily="34" charset="0"/>
                <a:cs typeface="Calibri" panose="020F0502020204030204" pitchFamily="34" charset="0"/>
              </a:rPr>
              <a:t>Granbois</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 Smoker, K., … McPherson, S. M. (2021b). The rewarding recovery study: a randomized controlled trial of incentives for alcohol and drug abstinence with a rural American Indian community. </a:t>
            </a:r>
            <a:r>
              <a:rPr lang="en-US" sz="18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Addiction (Abingdon, England)</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r>
              <a:rPr lang="en-US" sz="1800" i="1"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116</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(6), 1569–1579.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solidFill>
                  <a:srgbClr val="212121"/>
                </a:solidFill>
                <a:effectLst/>
                <a:latin typeface="Calibri" panose="020F0502020204030204" pitchFamily="34" charset="0"/>
                <a:ea typeface="Calibri" panose="020F0502020204030204" pitchFamily="34" charset="0"/>
              </a:rPr>
              <a:t>Miguel, A., McPherson, S. M., </a:t>
            </a:r>
            <a:r>
              <a:rPr lang="en-US" sz="1800" dirty="0" err="1">
                <a:solidFill>
                  <a:srgbClr val="212121"/>
                </a:solidFill>
                <a:effectLst/>
                <a:latin typeface="Calibri" panose="020F0502020204030204" pitchFamily="34" charset="0"/>
                <a:ea typeface="Calibri" panose="020F0502020204030204" pitchFamily="34" charset="0"/>
              </a:rPr>
              <a:t>Simões</a:t>
            </a:r>
            <a:r>
              <a:rPr lang="en-US" sz="1800" dirty="0">
                <a:solidFill>
                  <a:srgbClr val="212121"/>
                </a:solidFill>
                <a:effectLst/>
                <a:latin typeface="Calibri" panose="020F0502020204030204" pitchFamily="34" charset="0"/>
                <a:ea typeface="Calibri" panose="020F0502020204030204" pitchFamily="34" charset="0"/>
              </a:rPr>
              <a:t>, V., Yamauchi, R., </a:t>
            </a:r>
            <a:r>
              <a:rPr lang="en-US" sz="1800" dirty="0" err="1">
                <a:solidFill>
                  <a:srgbClr val="212121"/>
                </a:solidFill>
                <a:effectLst/>
                <a:latin typeface="Calibri" panose="020F0502020204030204" pitchFamily="34" charset="0"/>
                <a:ea typeface="Calibri" panose="020F0502020204030204" pitchFamily="34" charset="0"/>
              </a:rPr>
              <a:t>Madruga</a:t>
            </a:r>
            <a:r>
              <a:rPr lang="en-US" sz="1800" dirty="0">
                <a:solidFill>
                  <a:srgbClr val="212121"/>
                </a:solidFill>
                <a:effectLst/>
                <a:latin typeface="Calibri" panose="020F0502020204030204" pitchFamily="34" charset="0"/>
                <a:ea typeface="Calibri" panose="020F0502020204030204" pitchFamily="34" charset="0"/>
              </a:rPr>
              <a:t>, C. S., Smith, C. L., … Mari, J. J. (2022). Effectiveness of incorporating contingency management into a public treatment program for people who use crack cocaine in Brazil. A single-blind randomized controlled trial. </a:t>
            </a:r>
            <a:r>
              <a:rPr lang="en-US" sz="1800" i="1" dirty="0">
                <a:solidFill>
                  <a:srgbClr val="212121"/>
                </a:solidFill>
                <a:effectLst/>
                <a:latin typeface="Calibri" panose="020F0502020204030204" pitchFamily="34" charset="0"/>
                <a:ea typeface="Calibri" panose="020F0502020204030204" pitchFamily="34" charset="0"/>
              </a:rPr>
              <a:t>The International Journal on Drug Policy</a:t>
            </a:r>
            <a:r>
              <a:rPr lang="en-US" sz="1800" dirty="0">
                <a:solidFill>
                  <a:srgbClr val="212121"/>
                </a:solidFill>
                <a:effectLst/>
                <a:latin typeface="Calibri" panose="020F0502020204030204" pitchFamily="34" charset="0"/>
                <a:ea typeface="Calibri" panose="020F0502020204030204" pitchFamily="34" charset="0"/>
              </a:rPr>
              <a:t>, </a:t>
            </a:r>
            <a:r>
              <a:rPr lang="en-US" sz="1800" i="1" dirty="0">
                <a:solidFill>
                  <a:srgbClr val="212121"/>
                </a:solidFill>
                <a:effectLst/>
                <a:latin typeface="Calibri" panose="020F0502020204030204" pitchFamily="34" charset="0"/>
                <a:ea typeface="Calibri" panose="020F0502020204030204" pitchFamily="34" charset="0"/>
              </a:rPr>
              <a:t>99</a:t>
            </a:r>
            <a:r>
              <a:rPr lang="en-US" sz="1800" dirty="0">
                <a:solidFill>
                  <a:srgbClr val="212121"/>
                </a:solidFill>
                <a:effectLst/>
                <a:latin typeface="Calibri" panose="020F0502020204030204" pitchFamily="34" charset="0"/>
                <a:ea typeface="Calibri" panose="020F0502020204030204" pitchFamily="34" charset="0"/>
              </a:rPr>
              <a:t>, 103464.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sz="1800" b="0" i="0" dirty="0">
              <a:solidFill>
                <a:srgbClr val="212121"/>
              </a:solidFill>
              <a:effectLst/>
              <a:latin typeface="BlinkMacSystemFont"/>
            </a:endParaRPr>
          </a:p>
          <a:p>
            <a:pPr marL="0" marR="0">
              <a:spcBef>
                <a:spcPts val="0"/>
              </a:spcBef>
              <a:spcAft>
                <a:spcPts val="800"/>
              </a:spcAft>
            </a:pPr>
            <a:r>
              <a:rPr lang="en-US" sz="1800" b="0" i="0" dirty="0">
                <a:solidFill>
                  <a:srgbClr val="212121"/>
                </a:solidFill>
                <a:effectLst/>
                <a:latin typeface="BlinkMacSystemFont"/>
              </a:rPr>
              <a:t>Shoptaw, S., Klausner, J. D., </a:t>
            </a:r>
            <a:r>
              <a:rPr lang="en-US" sz="1800" b="0" i="0" dirty="0" err="1">
                <a:solidFill>
                  <a:srgbClr val="212121"/>
                </a:solidFill>
                <a:effectLst/>
                <a:latin typeface="BlinkMacSystemFont"/>
              </a:rPr>
              <a:t>Reback</a:t>
            </a:r>
            <a:r>
              <a:rPr lang="en-US" sz="1800" b="0" i="0" dirty="0">
                <a:solidFill>
                  <a:srgbClr val="212121"/>
                </a:solidFill>
                <a:effectLst/>
                <a:latin typeface="BlinkMacSystemFont"/>
              </a:rPr>
              <a:t>, C. J., Tierney, S., </a:t>
            </a:r>
            <a:r>
              <a:rPr lang="en-US" sz="1800" b="0" i="0" dirty="0" err="1">
                <a:solidFill>
                  <a:srgbClr val="212121"/>
                </a:solidFill>
                <a:effectLst/>
                <a:latin typeface="BlinkMacSystemFont"/>
              </a:rPr>
              <a:t>Stansell</a:t>
            </a:r>
            <a:r>
              <a:rPr lang="en-US" sz="1800" b="0" i="0" dirty="0">
                <a:solidFill>
                  <a:srgbClr val="212121"/>
                </a:solidFill>
                <a:effectLst/>
                <a:latin typeface="BlinkMacSystemFont"/>
              </a:rPr>
              <a:t>, J., Hare, C. B., … Dang, J. (2006). A public health response to the methamphetamine epidemic: the implementation of contingency management to treat methamphetamine dependence. </a:t>
            </a:r>
            <a:r>
              <a:rPr lang="en-US" sz="1800" b="0" i="1" dirty="0">
                <a:solidFill>
                  <a:srgbClr val="212121"/>
                </a:solidFill>
                <a:effectLst/>
                <a:latin typeface="BlinkMacSystemFont"/>
              </a:rPr>
              <a:t>BMC Public Health</a:t>
            </a:r>
            <a:r>
              <a:rPr lang="en-US" sz="1800" b="0" i="0" dirty="0">
                <a:solidFill>
                  <a:srgbClr val="212121"/>
                </a:solidFill>
                <a:effectLst/>
                <a:latin typeface="BlinkMacSystemFont"/>
              </a:rPr>
              <a:t>, </a:t>
            </a:r>
            <a:r>
              <a:rPr lang="en-US" sz="1800" b="0" i="1" dirty="0">
                <a:solidFill>
                  <a:srgbClr val="212121"/>
                </a:solidFill>
                <a:effectLst/>
                <a:latin typeface="BlinkMacSystemFont"/>
              </a:rPr>
              <a:t>6</a:t>
            </a:r>
            <a:r>
              <a:rPr lang="en-US" sz="1800" b="0" i="0" dirty="0">
                <a:solidFill>
                  <a:srgbClr val="212121"/>
                </a:solidFill>
                <a:effectLst/>
                <a:latin typeface="BlinkMacSystemFont"/>
              </a:rPr>
              <a:t>, 214.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770ED-20BA-1E48-ABA0-18FAE8F59B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795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r>
              <a:rPr lang="en-US" b="0" dirty="0"/>
              <a:t>Simply state that this article is a recent, excellent review article on CM for methamphetamine if they would like to read more. If they are unable to access it, we can send them a copy.</a:t>
            </a:r>
          </a:p>
          <a:p>
            <a:endParaRPr lang="en-US" b="1" dirty="0"/>
          </a:p>
          <a:p>
            <a:r>
              <a:rPr lang="en-US" b="1" dirty="0"/>
              <a:t>REFERENCE: </a:t>
            </a:r>
          </a:p>
          <a:p>
            <a:r>
              <a:rPr lang="en-US" b="0" i="0" dirty="0">
                <a:solidFill>
                  <a:srgbClr val="212121"/>
                </a:solidFill>
                <a:effectLst/>
                <a:latin typeface="BlinkMacSystemFont"/>
              </a:rPr>
              <a:t>Brown, H. D., &amp; </a:t>
            </a:r>
            <a:r>
              <a:rPr lang="en-US" b="0" i="0" dirty="0" err="1">
                <a:solidFill>
                  <a:srgbClr val="212121"/>
                </a:solidFill>
                <a:effectLst/>
                <a:latin typeface="BlinkMacSystemFont"/>
              </a:rPr>
              <a:t>DeFulio</a:t>
            </a:r>
            <a:r>
              <a:rPr lang="en-US" b="0" i="0" dirty="0">
                <a:solidFill>
                  <a:srgbClr val="212121"/>
                </a:solidFill>
                <a:effectLst/>
                <a:latin typeface="BlinkMacSystemFont"/>
              </a:rPr>
              <a:t>, A. (2020). Contingency management for the treatment of methamphetamine use disorder: A systematic review. </a:t>
            </a:r>
            <a:r>
              <a:rPr lang="en-US" b="0" i="1" dirty="0">
                <a:solidFill>
                  <a:srgbClr val="212121"/>
                </a:solidFill>
                <a:effectLst/>
                <a:latin typeface="BlinkMacSystemFont"/>
              </a:rPr>
              <a:t>Drug and Alcohol Dependence</a:t>
            </a:r>
            <a:r>
              <a:rPr lang="en-US" b="0" i="0" dirty="0">
                <a:solidFill>
                  <a:srgbClr val="212121"/>
                </a:solidFill>
                <a:effectLst/>
                <a:latin typeface="BlinkMacSystemFont"/>
              </a:rPr>
              <a:t>, </a:t>
            </a:r>
            <a:r>
              <a:rPr lang="en-US" b="0" i="1" dirty="0">
                <a:solidFill>
                  <a:srgbClr val="212121"/>
                </a:solidFill>
                <a:effectLst/>
                <a:latin typeface="BlinkMacSystemFont"/>
              </a:rPr>
              <a:t>216</a:t>
            </a:r>
            <a:r>
              <a:rPr lang="en-US" b="0" i="0" dirty="0">
                <a:solidFill>
                  <a:srgbClr val="212121"/>
                </a:solidFill>
                <a:effectLst/>
                <a:latin typeface="BlinkMacSystemFont"/>
              </a:rPr>
              <a:t>, 108307. </a:t>
            </a:r>
            <a:endParaRPr lang="en-US" dirty="0"/>
          </a:p>
        </p:txBody>
      </p:sp>
      <p:sp>
        <p:nvSpPr>
          <p:cNvPr id="4" name="Slide Number Placeholder 3"/>
          <p:cNvSpPr>
            <a:spLocks noGrp="1"/>
          </p:cNvSpPr>
          <p:nvPr>
            <p:ph type="sldNum" sz="quarter" idx="5"/>
          </p:nvPr>
        </p:nvSpPr>
        <p:spPr/>
        <p:txBody>
          <a:bodyPr/>
          <a:lstStyle/>
          <a:p>
            <a:fld id="{09DC2031-6414-4FC6-A852-C588A837E40E}" type="slidenum">
              <a:rPr lang="en-US" smtClean="0"/>
              <a:t>43</a:t>
            </a:fld>
            <a:endParaRPr lang="en-US"/>
          </a:p>
        </p:txBody>
      </p:sp>
    </p:spTree>
    <p:extLst>
      <p:ext uri="{BB962C8B-B14F-4D97-AF65-F5344CB8AC3E}">
        <p14:creationId xmlns:p14="http://schemas.microsoft.com/office/powerpoint/2010/main" val="3426468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Open Sans" panose="020B0606030504020204" pitchFamily="34" charset="0"/>
              </a:rPr>
              <a:t>Trainer Notes: </a:t>
            </a:r>
          </a:p>
          <a:p>
            <a:r>
              <a:rPr lang="en-US" b="0" i="0" dirty="0">
                <a:solidFill>
                  <a:srgbClr val="000000"/>
                </a:solidFill>
                <a:effectLst/>
                <a:latin typeface="Open Sans" panose="020B0606030504020204" pitchFamily="34" charset="0"/>
              </a:rPr>
              <a:t>These data show the 12 month-ending provisional number of drug overdose deaths by drug or drug class in the United States in the periods ending in June 2019 and June 2020. These are predicted provisional counts which represent estimates of the number of deaths adjusted for incomplete reporting.” Highlight the fact that cocaine and methamphetamine are second only to opioids. </a:t>
            </a:r>
          </a:p>
          <a:p>
            <a:endParaRPr lang="en-US" b="0" i="0" dirty="0">
              <a:solidFill>
                <a:srgbClr val="000000"/>
              </a:solidFill>
              <a:effectLst/>
              <a:latin typeface="Open Sans" panose="020B0606030504020204" pitchFamily="34" charset="0"/>
            </a:endParaRPr>
          </a:p>
          <a:p>
            <a:r>
              <a:rPr lang="en-US" b="1" i="0" dirty="0">
                <a:solidFill>
                  <a:srgbClr val="000000"/>
                </a:solidFill>
                <a:effectLst/>
                <a:latin typeface="Open Sans" panose="020B0606030504020204" pitchFamily="34" charset="0"/>
              </a:rPr>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Ahmad, F. B., </a:t>
            </a:r>
            <a:r>
              <a:rPr lang="en-US" sz="1800" dirty="0" err="1">
                <a:effectLst/>
                <a:latin typeface="Calibri" panose="020F0502020204030204" pitchFamily="34" charset="0"/>
                <a:ea typeface="Calibri" panose="020F0502020204030204" pitchFamily="34" charset="0"/>
                <a:cs typeface="Calibri" panose="020F0502020204030204" pitchFamily="34" charset="0"/>
              </a:rPr>
              <a:t>Rossen</a:t>
            </a:r>
            <a:r>
              <a:rPr lang="en-US" sz="1800" dirty="0">
                <a:effectLst/>
                <a:latin typeface="Calibri" panose="020F0502020204030204" pitchFamily="34" charset="0"/>
                <a:ea typeface="Calibri" panose="020F0502020204030204" pitchFamily="34" charset="0"/>
                <a:cs typeface="Calibri" panose="020F0502020204030204" pitchFamily="34" charset="0"/>
              </a:rPr>
              <a:t> L. M., &amp; Sutton P. (2021). </a:t>
            </a:r>
            <a:r>
              <a:rPr lang="en-US" sz="1800" i="1" dirty="0">
                <a:effectLst/>
                <a:latin typeface="Calibri" panose="020F0502020204030204" pitchFamily="34" charset="0"/>
                <a:ea typeface="Calibri" panose="020F0502020204030204" pitchFamily="34" charset="0"/>
                <a:cs typeface="Calibri" panose="020F0502020204030204" pitchFamily="34" charset="0"/>
              </a:rPr>
              <a:t>Provisional Drug Overdose Death Counts.</a:t>
            </a:r>
            <a:r>
              <a:rPr lang="en-US" sz="1800" dirty="0">
                <a:effectLst/>
                <a:latin typeface="Calibri" panose="020F0502020204030204" pitchFamily="34" charset="0"/>
                <a:ea typeface="Calibri" panose="020F0502020204030204" pitchFamily="34" charset="0"/>
                <a:cs typeface="Calibri" panose="020F0502020204030204" pitchFamily="34" charset="0"/>
              </a:rPr>
              <a:t> National Center for Health Statistics. Retrieved January 18, 2021, from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https://www.cdc.gov/nchs/nvss/vsrr/drug-overdose-data.htm</a:t>
            </a:r>
            <a:r>
              <a:rPr lang="en-US" sz="18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D9036-A207-1C4A-A1C6-9813C50CDB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360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r>
              <a:rPr lang="en-US" b="0" dirty="0"/>
              <a:t>Make the points that 126 VA health centers around the country have implemented CM, that during that implementation period veterans attended 58% of all scheduled CM sessions, and that 95% of urine drug tests were negative for whatever drug each VA was targeting. Might also mention the Rash &amp; </a:t>
            </a:r>
            <a:r>
              <a:rPr lang="en-US" b="0" dirty="0" err="1"/>
              <a:t>DePhillipis</a:t>
            </a:r>
            <a:r>
              <a:rPr lang="en-US" b="0" dirty="0"/>
              <a:t> article as an excellent resource if they want to learn more about the VA program.</a:t>
            </a:r>
          </a:p>
          <a:p>
            <a:endParaRPr lang="en-US" b="0" dirty="0"/>
          </a:p>
          <a:p>
            <a:r>
              <a:rPr lang="en-US" b="1" dirty="0"/>
              <a:t>REFERENCE: </a:t>
            </a:r>
          </a:p>
          <a:p>
            <a:r>
              <a:rPr lang="en-US" b="0" i="0" dirty="0">
                <a:solidFill>
                  <a:srgbClr val="212121"/>
                </a:solidFill>
                <a:effectLst/>
                <a:latin typeface="BlinkMacSystemFont"/>
              </a:rPr>
              <a:t>Rash, C. J., &amp; </a:t>
            </a:r>
            <a:r>
              <a:rPr lang="en-US" b="0" i="0" dirty="0" err="1">
                <a:solidFill>
                  <a:srgbClr val="212121"/>
                </a:solidFill>
                <a:effectLst/>
                <a:latin typeface="BlinkMacSystemFont"/>
              </a:rPr>
              <a:t>DePhilippis</a:t>
            </a:r>
            <a:r>
              <a:rPr lang="en-US" b="0" i="0" dirty="0">
                <a:solidFill>
                  <a:srgbClr val="212121"/>
                </a:solidFill>
                <a:effectLst/>
                <a:latin typeface="BlinkMacSystemFont"/>
              </a:rPr>
              <a:t>, D. (2019). Considerations for implementing contingency management in substance abuse treatment clinics: The Veterans Affairs initiative as a model. </a:t>
            </a:r>
            <a:r>
              <a:rPr lang="en-US" b="0" i="1" dirty="0">
                <a:solidFill>
                  <a:srgbClr val="212121"/>
                </a:solidFill>
                <a:effectLst/>
                <a:latin typeface="BlinkMacSystemFont"/>
              </a:rPr>
              <a:t>Perspectives on Behavior Science</a:t>
            </a:r>
            <a:r>
              <a:rPr lang="en-US" b="0" i="0" dirty="0">
                <a:solidFill>
                  <a:srgbClr val="212121"/>
                </a:solidFill>
                <a:effectLst/>
                <a:latin typeface="BlinkMacSystemFont"/>
              </a:rPr>
              <a:t>, </a:t>
            </a:r>
            <a:r>
              <a:rPr lang="en-US" b="0" i="1" dirty="0">
                <a:solidFill>
                  <a:srgbClr val="212121"/>
                </a:solidFill>
                <a:effectLst/>
                <a:latin typeface="BlinkMacSystemFont"/>
              </a:rPr>
              <a:t>42</a:t>
            </a:r>
            <a:r>
              <a:rPr lang="en-US" b="0" i="0" dirty="0">
                <a:solidFill>
                  <a:srgbClr val="212121"/>
                </a:solidFill>
                <a:effectLst/>
                <a:latin typeface="BlinkMacSystemFont"/>
              </a:rPr>
              <a:t>(3), 479–499. </a:t>
            </a:r>
            <a:endParaRPr lang="en-US" dirty="0"/>
          </a:p>
        </p:txBody>
      </p:sp>
      <p:sp>
        <p:nvSpPr>
          <p:cNvPr id="4" name="Slide Number Placeholder 3"/>
          <p:cNvSpPr>
            <a:spLocks noGrp="1"/>
          </p:cNvSpPr>
          <p:nvPr>
            <p:ph type="sldNum" sz="quarter" idx="5"/>
          </p:nvPr>
        </p:nvSpPr>
        <p:spPr/>
        <p:txBody>
          <a:bodyPr/>
          <a:lstStyle/>
          <a:p>
            <a:fld id="{E65770ED-20BA-1E48-ABA0-18FAE8F59BC4}" type="slidenum">
              <a:rPr lang="en-US" smtClean="0"/>
              <a:t>44</a:t>
            </a:fld>
            <a:endParaRPr lang="en-US"/>
          </a:p>
        </p:txBody>
      </p:sp>
    </p:spTree>
    <p:extLst>
      <p:ext uri="{BB962C8B-B14F-4D97-AF65-F5344CB8AC3E}">
        <p14:creationId xmlns:p14="http://schemas.microsoft.com/office/powerpoint/2010/main" val="1118041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Trainer Notes: </a:t>
            </a:r>
          </a:p>
          <a:p>
            <a:r>
              <a:rPr lang="en-US" altLang="en-US" dirty="0">
                <a:latin typeface="Arial" panose="020B0604020202020204" pitchFamily="34" charset="0"/>
              </a:rPr>
              <a:t>Present these as some direct quotes from CM participants. State that they contain a couple of terms we now consider to be stigmatizing, but they are direct quotes from real clients, so we decided to keep them. </a:t>
            </a:r>
          </a:p>
          <a:p>
            <a:endParaRPr lang="en-US" dirty="0"/>
          </a:p>
        </p:txBody>
      </p:sp>
      <p:sp>
        <p:nvSpPr>
          <p:cNvPr id="4" name="Slide Number Placeholder 3"/>
          <p:cNvSpPr>
            <a:spLocks noGrp="1"/>
          </p:cNvSpPr>
          <p:nvPr>
            <p:ph type="sldNum" sz="quarter" idx="5"/>
          </p:nvPr>
        </p:nvSpPr>
        <p:spPr/>
        <p:txBody>
          <a:bodyPr/>
          <a:lstStyle/>
          <a:p>
            <a:fld id="{E65770ED-20BA-1E48-ABA0-18FAE8F59BC4}" type="slidenum">
              <a:rPr lang="en-US" smtClean="0"/>
              <a:t>45</a:t>
            </a:fld>
            <a:endParaRPr lang="en-US"/>
          </a:p>
        </p:txBody>
      </p:sp>
    </p:spTree>
    <p:extLst>
      <p:ext uri="{BB962C8B-B14F-4D97-AF65-F5344CB8AC3E}">
        <p14:creationId xmlns:p14="http://schemas.microsoft.com/office/powerpoint/2010/main" val="3202350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r>
              <a:rPr lang="en-US" dirty="0"/>
              <a:t>Present the bullet points on this and the following slide as four commonly-mentioned challenges of implementing CM and potential solutions. </a:t>
            </a:r>
          </a:p>
          <a:p>
            <a:pPr marL="228600" indent="-228600">
              <a:buFont typeface="+mj-lt"/>
              <a:buAutoNum type="arabicPeriod"/>
            </a:pPr>
            <a:r>
              <a:rPr lang="en-US" dirty="0"/>
              <a:t>The idea that SUD clients shouldn’t need extrinsic motivation, that the benefits of abstinence should provide enough intrinsic motivation to attain and sustain them in recovery. This can be overcome with education (i.e., the dopamine release is incredibly rewarding and rewires the brain in such a way that intrinsic motivation to change is very difficult to generate); and testimony from CM clients. </a:t>
            </a:r>
          </a:p>
          <a:p>
            <a:pPr marL="228600" indent="-228600">
              <a:buFont typeface="+mj-lt"/>
              <a:buAutoNum type="arabicPeriod"/>
            </a:pPr>
            <a:r>
              <a:rPr lang="en-US" dirty="0"/>
              <a:t>Working twice-weekly clinic visits into what may already be a very busy workflow. CM visits only take 10-15 minutes and could be scheduled around other treatment activities such as group attendance.</a:t>
            </a:r>
          </a:p>
          <a:p>
            <a:pPr marL="228600" indent="-228600">
              <a:buFont typeface="+mj-lt"/>
              <a:buAutoNum type="arabicPeriod"/>
            </a:pPr>
            <a:r>
              <a:rPr lang="en-US" dirty="0"/>
              <a:t>Trying to keep track of incentive amounts along with the escalation schedule, reset and recovery in the event of a stimulant-positive UDT. UCLA and the Incentive Manager will provide you with tools that make this much easier than if you were to do it all on your own.</a:t>
            </a:r>
          </a:p>
          <a:p>
            <a:pPr marL="228600" indent="-228600">
              <a:buFont typeface="+mj-lt"/>
              <a:buAutoNum type="arabicPeriod"/>
            </a:pPr>
            <a:r>
              <a:rPr lang="en-US" dirty="0"/>
              <a:t>The federal anti-kickback regulations. The California CM program has been designed to comply with federal regulations, and Medi-Cal (our version of Medicaid) is covering the costs of CM visits and incentives. </a:t>
            </a:r>
          </a:p>
        </p:txBody>
      </p:sp>
      <p:sp>
        <p:nvSpPr>
          <p:cNvPr id="4" name="Slide Number Placeholder 3"/>
          <p:cNvSpPr>
            <a:spLocks noGrp="1"/>
          </p:cNvSpPr>
          <p:nvPr>
            <p:ph type="sldNum" sz="quarter" idx="5"/>
          </p:nvPr>
        </p:nvSpPr>
        <p:spPr/>
        <p:txBody>
          <a:bodyPr/>
          <a:lstStyle/>
          <a:p>
            <a:fld id="{E65770ED-20BA-1E48-ABA0-18FAE8F59BC4}" type="slidenum">
              <a:rPr lang="en-US" smtClean="0"/>
              <a:t>46</a:t>
            </a:fld>
            <a:endParaRPr lang="en-US"/>
          </a:p>
        </p:txBody>
      </p:sp>
    </p:spTree>
    <p:extLst>
      <p:ext uri="{BB962C8B-B14F-4D97-AF65-F5344CB8AC3E}">
        <p14:creationId xmlns:p14="http://schemas.microsoft.com/office/powerpoint/2010/main" val="4107375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r>
              <a:rPr lang="en-US" dirty="0"/>
              <a:t>Present these as four commonly-mentioned challenges of implementing CM and potential solutions. </a:t>
            </a:r>
          </a:p>
          <a:p>
            <a:pPr marL="228600" indent="-228600">
              <a:buFont typeface="+mj-lt"/>
              <a:buAutoNum type="arabicPeriod"/>
            </a:pPr>
            <a:r>
              <a:rPr lang="en-US" dirty="0"/>
              <a:t>The idea that SUD clients shouldn’t need extrinsic motivation, that the benefits of abstinence should provide enough intrinsic motivation to attain and sustain them in recovery. This can be overcome with education (i.e., the dopamine release is incredibly rewarding and rewires the brain in such a way that intrinsic motivation to change is very difficult to generate); and testimony from CM clients. </a:t>
            </a:r>
          </a:p>
          <a:p>
            <a:pPr marL="228600" indent="-228600">
              <a:buFont typeface="+mj-lt"/>
              <a:buAutoNum type="arabicPeriod"/>
            </a:pPr>
            <a:r>
              <a:rPr lang="en-US" dirty="0"/>
              <a:t>Working twice-weekly clinic visits into what may already be a very busy workflow. CM visits only take 10-15 minutes and could be scheduled around other treatment activities such as group attendance.</a:t>
            </a:r>
          </a:p>
          <a:p>
            <a:pPr marL="228600" indent="-228600">
              <a:buFont typeface="+mj-lt"/>
              <a:buAutoNum type="arabicPeriod"/>
            </a:pPr>
            <a:r>
              <a:rPr lang="en-US" dirty="0"/>
              <a:t>Trying to keep track of incentive amounts along with the escalation schedule, reset and recovery in the event of a stimulant-positive UDT. UCLA and the Incentive Manager will provide you with tools that make this much easier than if you were to do it all on your own.</a:t>
            </a:r>
          </a:p>
          <a:p>
            <a:pPr marL="228600" indent="-228600">
              <a:buFont typeface="+mj-lt"/>
              <a:buAutoNum type="arabicPeriod"/>
            </a:pPr>
            <a:r>
              <a:rPr lang="en-US" dirty="0"/>
              <a:t>The federal anti-kickback regulations. The California CM program has been designed to comply with federal regulations, and Medi-Cal (our version of Medicaid) is covering the costs of CM visits and incentives.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5770ED-20BA-1E48-ABA0-18FAE8F59B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49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mj-lt"/>
              </a:rPr>
              <a:t>Trainer Notes:</a:t>
            </a:r>
          </a:p>
          <a:p>
            <a:r>
              <a:rPr lang="en-US" altLang="en-US" dirty="0">
                <a:latin typeface="+mj-lt"/>
              </a:rPr>
              <a:t>Make the point that this topic will be covered in more detail in the implementation training and in DHCS policy documents and that adherence to guidance and requirements of DHCS and UCLA will ensure that their program is in compliance with federal regulations. </a:t>
            </a:r>
          </a:p>
          <a:p>
            <a:endParaRPr lang="en-US" altLang="en-US" dirty="0">
              <a:latin typeface="+mj-lt"/>
            </a:endParaRPr>
          </a:p>
          <a:p>
            <a:endParaRPr lang="en-US" dirty="0"/>
          </a:p>
        </p:txBody>
      </p:sp>
      <p:sp>
        <p:nvSpPr>
          <p:cNvPr id="4" name="Slide Number Placeholder 3"/>
          <p:cNvSpPr>
            <a:spLocks noGrp="1"/>
          </p:cNvSpPr>
          <p:nvPr>
            <p:ph type="sldNum" sz="quarter" idx="5"/>
          </p:nvPr>
        </p:nvSpPr>
        <p:spPr/>
        <p:txBody>
          <a:bodyPr/>
          <a:lstStyle/>
          <a:p>
            <a:fld id="{E65770ED-20BA-1E48-ABA0-18FAE8F59BC4}" type="slidenum">
              <a:rPr lang="en-US" smtClean="0"/>
              <a:t>48</a:t>
            </a:fld>
            <a:endParaRPr lang="en-US"/>
          </a:p>
        </p:txBody>
      </p:sp>
    </p:spTree>
    <p:extLst>
      <p:ext uri="{BB962C8B-B14F-4D97-AF65-F5344CB8AC3E}">
        <p14:creationId xmlns:p14="http://schemas.microsoft.com/office/powerpoint/2010/main" val="542279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mj-lt"/>
              </a:rPr>
              <a:t>Trainer Notes:</a:t>
            </a:r>
          </a:p>
          <a:p>
            <a:r>
              <a:rPr lang="en-US" altLang="en-US" dirty="0">
                <a:latin typeface="+mj-lt"/>
              </a:rPr>
              <a:t>Make the point that this topic will be covered in more detail in the implementation training and in DHCS policy documents and that adherence to guidance and requirements of DHCS and UCLA will ensure that their program is in compliance with federal regulations. </a:t>
            </a:r>
          </a:p>
          <a:p>
            <a:endParaRPr lang="en-US" altLang="en-US" dirty="0">
              <a:latin typeface="+mj-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5770ED-20BA-1E48-ABA0-18FAE8F59B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092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C2031-6414-4FC6-A852-C588A837E40E}" type="slidenum">
              <a:rPr lang="en-US" smtClean="0"/>
              <a:t>50</a:t>
            </a:fld>
            <a:endParaRPr lang="en-US"/>
          </a:p>
        </p:txBody>
      </p:sp>
    </p:spTree>
    <p:extLst>
      <p:ext uri="{BB962C8B-B14F-4D97-AF65-F5344CB8AC3E}">
        <p14:creationId xmlns:p14="http://schemas.microsoft.com/office/powerpoint/2010/main" val="200560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r>
              <a:rPr lang="en-US" dirty="0"/>
              <a:t>Again, the term “overdose” was used here, and we encourage people to use the term “drug poisoning”. Highlight the fact that methamphetamine-related deaths rose among all racial/ethnic groups, but dramatically so among the American Indian/Alaska Native population. Might also mention that California has the highest Native American population in the country.</a:t>
            </a:r>
          </a:p>
          <a:p>
            <a:endParaRPr lang="en-US" dirty="0"/>
          </a:p>
          <a:p>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National Institute on Drug Abuse. (2021). </a:t>
            </a:r>
            <a:r>
              <a:rPr lang="en-US" sz="1800" i="1" dirty="0">
                <a:effectLst/>
                <a:latin typeface="Calibri" panose="020F0502020204030204" pitchFamily="34" charset="0"/>
                <a:ea typeface="Calibri" panose="020F0502020204030204" pitchFamily="34" charset="0"/>
                <a:cs typeface="Calibri" panose="020F0502020204030204" pitchFamily="34" charset="0"/>
              </a:rPr>
              <a:t>Methamphetamine overdose deaths rise sharply nationwide</a:t>
            </a:r>
            <a:r>
              <a:rPr lang="en-US" sz="1800" dirty="0">
                <a:effectLst/>
                <a:latin typeface="Calibri" panose="020F0502020204030204" pitchFamily="34" charset="0"/>
                <a:ea typeface="Calibri" panose="020F0502020204030204" pitchFamily="34" charset="0"/>
                <a:cs typeface="Calibri" panose="020F0502020204030204" pitchFamily="34" charset="0"/>
              </a:rPr>
              <a:t>. Retrieved April 25, 2022, from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https://nida.nih.gov/news-events/news-releases/2021/01/methamphetamine-overdose-deaths-rise-sharply-nationwide</a:t>
            </a:r>
            <a:r>
              <a:rPr lang="en-US" sz="18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DC2031-6414-4FC6-A852-C588A837E40E}" type="slidenum">
              <a:rPr lang="en-US" smtClean="0"/>
              <a:t>6</a:t>
            </a:fld>
            <a:endParaRPr lang="en-US"/>
          </a:p>
        </p:txBody>
      </p:sp>
    </p:spTree>
    <p:extLst>
      <p:ext uri="{BB962C8B-B14F-4D97-AF65-F5344CB8AC3E}">
        <p14:creationId xmlns:p14="http://schemas.microsoft.com/office/powerpoint/2010/main" val="3092007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r>
              <a:rPr lang="en-US" b="0" dirty="0"/>
              <a:t>Highlight both the dramatic rise in all methamphetamine-related deaths from about 2013-2020 and also the sharp rise among deaths related to the combination of methamphetamine with synthetic opioids (i.e., fentanyl) from 2019-2020. Many people using methamphetamine are not aware that the drug is now frequently laced with fentanyl. </a:t>
            </a:r>
          </a:p>
          <a:p>
            <a:endParaRPr lang="en-US" b="1" dirty="0"/>
          </a:p>
          <a:p>
            <a:r>
              <a:rPr lang="en-US"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National Institutes of Health. (2021). </a:t>
            </a:r>
            <a:r>
              <a:rPr lang="en-US" sz="1800" i="1" dirty="0">
                <a:effectLst/>
                <a:latin typeface="Calibri" panose="020F0502020204030204" pitchFamily="34" charset="0"/>
                <a:ea typeface="Calibri" panose="020F0502020204030204" pitchFamily="34" charset="0"/>
                <a:cs typeface="Calibri" panose="020F0502020204030204" pitchFamily="34" charset="0"/>
              </a:rPr>
              <a:t>Overdose Death Rates. </a:t>
            </a:r>
            <a:r>
              <a:rPr lang="en-US" sz="1800" dirty="0">
                <a:effectLst/>
                <a:latin typeface="Calibri" panose="020F0502020204030204" pitchFamily="34" charset="0"/>
                <a:ea typeface="Calibri" panose="020F0502020204030204" pitchFamily="34" charset="0"/>
                <a:cs typeface="Calibri" panose="020F0502020204030204" pitchFamily="34" charset="0"/>
              </a:rPr>
              <a:t>Retrieved April 25, 2021, from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https://nida.nih.gov/drug-topics/trends-statistics/overdose-death-rates</a:t>
            </a:r>
            <a:r>
              <a:rPr lang="en-US" sz="18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9DC2031-6414-4FC6-A852-C588A837E40E}" type="slidenum">
              <a:rPr lang="en-US" smtClean="0"/>
              <a:t>7</a:t>
            </a:fld>
            <a:endParaRPr lang="en-US"/>
          </a:p>
        </p:txBody>
      </p:sp>
    </p:spTree>
    <p:extLst>
      <p:ext uri="{BB962C8B-B14F-4D97-AF65-F5344CB8AC3E}">
        <p14:creationId xmlns:p14="http://schemas.microsoft.com/office/powerpoint/2010/main" val="3991185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r>
              <a:rPr lang="en-US" b="0" dirty="0"/>
              <a:t>This slide makes several points regarding the combination of stimulants and opioids resulting in death. Highlight the point that cocaine/opioid mortality from 2007-2019 rose 184% for White people but 575% among Black folks. Also note that methamphetamine/opioid mortality during this period rose 3200% among White people, which is bad enough, but rose an unbelievable 16,200% among Black people. The Latinx and Asian-American populations were not spared from these increasing rates. </a:t>
            </a:r>
          </a:p>
          <a:p>
            <a:endParaRPr lang="en-US" b="1" dirty="0"/>
          </a:p>
          <a:p>
            <a:r>
              <a:rPr lang="en-US" b="1" dirty="0"/>
              <a:t>REFERENCE:</a:t>
            </a:r>
            <a:r>
              <a:rPr lang="en-US" dirty="0"/>
              <a:t> </a:t>
            </a:r>
          </a:p>
          <a:p>
            <a:r>
              <a:rPr lang="en-US" b="0" i="0" dirty="0">
                <a:solidFill>
                  <a:srgbClr val="212121"/>
                </a:solidFill>
                <a:effectLst/>
                <a:latin typeface="BlinkMacSystemFont"/>
              </a:rPr>
              <a:t>Townsend, T., Kline, D., Rivera-Aguirre, A., Bunting, A. M., Mauro PM, Marshall BDL, …, </a:t>
            </a:r>
            <a:r>
              <a:rPr lang="en-US" b="0" i="0" dirty="0" err="1">
                <a:solidFill>
                  <a:srgbClr val="212121"/>
                </a:solidFill>
                <a:effectLst/>
                <a:latin typeface="BlinkMacSystemFont"/>
              </a:rPr>
              <a:t>Cerdá</a:t>
            </a:r>
            <a:r>
              <a:rPr lang="en-US" b="0" i="0" dirty="0">
                <a:solidFill>
                  <a:srgbClr val="212121"/>
                </a:solidFill>
                <a:effectLst/>
                <a:latin typeface="BlinkMacSystemFont"/>
              </a:rPr>
              <a:t> M. (2022). Racial/ethnic and geographic trends in combined stimulant/opioid overdoses, 2007-2019. </a:t>
            </a:r>
            <a:r>
              <a:rPr lang="en-US" b="0" i="1" dirty="0">
                <a:solidFill>
                  <a:srgbClr val="212121"/>
                </a:solidFill>
                <a:effectLst/>
                <a:latin typeface="BlinkMacSystemFont"/>
              </a:rPr>
              <a:t>American Journal of Epidemiology, </a:t>
            </a:r>
            <a:r>
              <a:rPr lang="en-US" b="0" i="0" dirty="0">
                <a:solidFill>
                  <a:srgbClr val="212121"/>
                </a:solidFill>
                <a:effectLst/>
                <a:latin typeface="BlinkMacSystemFont"/>
              </a:rPr>
              <a:t>191(4), 599</a:t>
            </a:r>
            <a:r>
              <a:rPr lang="en-US" sz="1800" dirty="0">
                <a:solidFill>
                  <a:srgbClr val="000000"/>
                </a:solidFill>
                <a:effectLst/>
                <a:latin typeface="Calibri" panose="020F0502020204030204" pitchFamily="34" charset="0"/>
                <a:ea typeface="Calibri" panose="020F0502020204030204" pitchFamily="34" charset="0"/>
              </a:rPr>
              <a:t>–</a:t>
            </a:r>
            <a:r>
              <a:rPr lang="en-US" b="0" i="0" dirty="0">
                <a:solidFill>
                  <a:srgbClr val="212121"/>
                </a:solidFill>
                <a:effectLst/>
                <a:latin typeface="BlinkMacSystemFont"/>
              </a:rPr>
              <a:t>612. </a:t>
            </a:r>
            <a:r>
              <a:rPr lang="en-US" b="0" i="0" dirty="0" err="1">
                <a:solidFill>
                  <a:srgbClr val="212121"/>
                </a:solidFill>
                <a:effectLst/>
                <a:latin typeface="BlinkMacSystemFont"/>
              </a:rPr>
              <a:t>doi</a:t>
            </a:r>
            <a:r>
              <a:rPr lang="en-US" b="0" i="0" dirty="0">
                <a:solidFill>
                  <a:srgbClr val="212121"/>
                </a:solidFill>
                <a:effectLst/>
                <a:latin typeface="BlinkMacSystemFont"/>
              </a:rPr>
              <a:t>: 10.1093/</a:t>
            </a:r>
            <a:r>
              <a:rPr lang="en-US" b="0" i="0" dirty="0" err="1">
                <a:solidFill>
                  <a:srgbClr val="212121"/>
                </a:solidFill>
                <a:effectLst/>
                <a:latin typeface="BlinkMacSystemFont"/>
              </a:rPr>
              <a:t>aje</a:t>
            </a:r>
            <a:r>
              <a:rPr lang="en-US" b="0" i="0" dirty="0">
                <a:solidFill>
                  <a:srgbClr val="212121"/>
                </a:solidFill>
                <a:effectLst/>
                <a:latin typeface="BlinkMacSystemFont"/>
              </a:rPr>
              <a:t>/kwab290. PMID: 35142341.</a:t>
            </a:r>
            <a:endParaRPr lang="en-US" dirty="0"/>
          </a:p>
        </p:txBody>
      </p:sp>
      <p:sp>
        <p:nvSpPr>
          <p:cNvPr id="4" name="Slide Number Placeholder 3"/>
          <p:cNvSpPr>
            <a:spLocks noGrp="1"/>
          </p:cNvSpPr>
          <p:nvPr>
            <p:ph type="sldNum" sz="quarter" idx="10"/>
          </p:nvPr>
        </p:nvSpPr>
        <p:spPr/>
        <p:txBody>
          <a:bodyPr/>
          <a:lstStyle/>
          <a:p>
            <a:fld id="{FA50FA86-E0CF-42C3-BD3B-A6B69827EDBF}" type="slidenum">
              <a:rPr lang="en-US" smtClean="0"/>
              <a:t>8</a:t>
            </a:fld>
            <a:endParaRPr lang="en-US"/>
          </a:p>
        </p:txBody>
      </p:sp>
    </p:spTree>
    <p:extLst>
      <p:ext uri="{BB962C8B-B14F-4D97-AF65-F5344CB8AC3E}">
        <p14:creationId xmlns:p14="http://schemas.microsoft.com/office/powerpoint/2010/main" val="384429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r>
              <a:rPr lang="en-US" b="0" dirty="0"/>
              <a:t>This is a transition slide to a section on the acute and chronic effects of stimulants. </a:t>
            </a:r>
          </a:p>
          <a:p>
            <a:endParaRPr lang="en-US" b="1" dirty="0"/>
          </a:p>
          <a:p>
            <a:r>
              <a:rPr lang="en-US" b="1" dirty="0"/>
              <a:t>IMAGE CREDIT: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Purchased Image, Adobe Stock, 2020.</a:t>
            </a:r>
          </a:p>
          <a:p>
            <a:endParaRPr lang="en-US" dirty="0"/>
          </a:p>
        </p:txBody>
      </p:sp>
      <p:sp>
        <p:nvSpPr>
          <p:cNvPr id="4" name="Slide Number Placeholder 3"/>
          <p:cNvSpPr>
            <a:spLocks noGrp="1"/>
          </p:cNvSpPr>
          <p:nvPr>
            <p:ph type="sldNum" sz="quarter" idx="5"/>
          </p:nvPr>
        </p:nvSpPr>
        <p:spPr/>
        <p:txBody>
          <a:bodyPr/>
          <a:lstStyle/>
          <a:p>
            <a:fld id="{09DC2031-6414-4FC6-A852-C588A837E40E}" type="slidenum">
              <a:rPr lang="en-US" smtClean="0"/>
              <a:t>9</a:t>
            </a:fld>
            <a:endParaRPr lang="en-US"/>
          </a:p>
        </p:txBody>
      </p:sp>
    </p:spTree>
    <p:extLst>
      <p:ext uri="{BB962C8B-B14F-4D97-AF65-F5344CB8AC3E}">
        <p14:creationId xmlns:p14="http://schemas.microsoft.com/office/powerpoint/2010/main" val="323069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At the outset, stimulants are seductive because the effects during the early stages of use are mostly pleasurable and have positive effects such as reduced appetite and fatigue. People take the drug to help them work longer hours, lose weight, study longer, become more athletic, and have more and better sex. When a person uses stimulants, heart rate and blood pressure increase, as do pupil size, sensory acuity, and energy. Concomitantly, it decreases appetite, sleep, and reaction time. People find these effects useful.</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REFERENCE:</a:t>
            </a:r>
          </a:p>
          <a:p>
            <a:r>
              <a:rPr lang="en-US" sz="1200" b="0" i="0" kern="1200" dirty="0">
                <a:solidFill>
                  <a:schemeClr val="tx1"/>
                </a:solidFill>
                <a:effectLst/>
                <a:latin typeface="+mn-lt"/>
                <a:ea typeface="+mn-ea"/>
                <a:cs typeface="+mn-cs"/>
              </a:rPr>
              <a:t>National Institute</a:t>
            </a:r>
            <a:r>
              <a:rPr lang="en-US" sz="1200" b="0" i="0" kern="1200" baseline="0" dirty="0">
                <a:solidFill>
                  <a:schemeClr val="tx1"/>
                </a:solidFill>
                <a:effectLst/>
                <a:latin typeface="+mn-lt"/>
                <a:ea typeface="+mn-ea"/>
                <a:cs typeface="+mn-cs"/>
              </a:rPr>
              <a:t> on Drug Abuse</a:t>
            </a:r>
            <a:r>
              <a:rPr lang="en-US" sz="1200" b="0" i="0" kern="1200" dirty="0">
                <a:solidFill>
                  <a:schemeClr val="tx1"/>
                </a:solidFill>
                <a:effectLst/>
                <a:latin typeface="+mn-lt"/>
                <a:ea typeface="+mn-ea"/>
                <a:cs typeface="+mn-cs"/>
              </a:rPr>
              <a:t>. (2019, October 16). </a:t>
            </a:r>
            <a:r>
              <a:rPr lang="en-US" sz="1200" b="0" i="1" kern="1200" dirty="0">
                <a:solidFill>
                  <a:schemeClr val="tx1"/>
                </a:solidFill>
                <a:effectLst/>
                <a:latin typeface="+mn-lt"/>
                <a:ea typeface="+mn-ea"/>
                <a:cs typeface="+mn-cs"/>
              </a:rPr>
              <a:t>Methamphetamine</a:t>
            </a:r>
            <a:r>
              <a:rPr lang="en-US" sz="1200" b="0" i="0" kern="1200" dirty="0">
                <a:solidFill>
                  <a:schemeClr val="tx1"/>
                </a:solidFill>
                <a:effectLst/>
                <a:latin typeface="+mn-lt"/>
                <a:ea typeface="+mn-ea"/>
                <a:cs typeface="+mn-cs"/>
              </a:rPr>
              <a:t>. Retrieved June 11, 2020, from </a:t>
            </a:r>
            <a:r>
              <a:rPr lang="en-US" dirty="0">
                <a:hlinkClick r:id="rId3"/>
              </a:rPr>
              <a:t>https://www.drugabuse.gov/publications/research-reports/methamphetamine/overview</a:t>
            </a:r>
            <a:r>
              <a:rPr lang="en-US" dirty="0"/>
              <a:t>.</a:t>
            </a:r>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10</a:t>
            </a:fld>
            <a:endParaRPr lang="en-US" altLang="en-US"/>
          </a:p>
        </p:txBody>
      </p:sp>
    </p:spTree>
    <p:extLst>
      <p:ext uri="{BB962C8B-B14F-4D97-AF65-F5344CB8AC3E}">
        <p14:creationId xmlns:p14="http://schemas.microsoft.com/office/powerpoint/2010/main" val="2628976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3611" y="2514600"/>
            <a:ext cx="10891001" cy="2262781"/>
          </a:xfrm>
        </p:spPr>
        <p:txBody>
          <a:bodyPr anchor="ctr">
            <a:normAutofit/>
          </a:bodyPr>
          <a:lstStyle>
            <a:lvl1pPr>
              <a:defRPr sz="4400"/>
            </a:lvl1pPr>
          </a:lstStyle>
          <a:p>
            <a:r>
              <a:rPr lang="en-US"/>
              <a:t>Click to edit Master title style</a:t>
            </a:r>
          </a:p>
        </p:txBody>
      </p:sp>
      <p:sp>
        <p:nvSpPr>
          <p:cNvPr id="3" name="Subtitle 2"/>
          <p:cNvSpPr>
            <a:spLocks noGrp="1"/>
          </p:cNvSpPr>
          <p:nvPr>
            <p:ph type="subTitle" idx="1"/>
          </p:nvPr>
        </p:nvSpPr>
        <p:spPr>
          <a:xfrm>
            <a:off x="613611" y="4777379"/>
            <a:ext cx="10891001" cy="1126283"/>
          </a:xfrm>
        </p:spPr>
        <p:txBody>
          <a:bodyPr anchor="ct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5116" y="6135808"/>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852588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609600"/>
            <a:ext cx="10891000"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613612" y="4354046"/>
            <a:ext cx="1089100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7347202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bg>
      <p:bgPr>
        <a:gradFill rotWithShape="1">
          <a:gsLst>
            <a:gs pos="0">
              <a:schemeClr val="bg2">
                <a:tint val="90000"/>
                <a:satMod val="92000"/>
                <a:lumMod val="120000"/>
              </a:schemeClr>
            </a:gs>
            <a:gs pos="100000">
              <a:schemeClr val="accent5">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13611" y="627405"/>
            <a:ext cx="8452601"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2DF60F-27B6-464B-A6BA-7C89F8A3272E}"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6973967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11"/>
            <a:ext cx="10058400" cy="1431925"/>
          </a:xfrm>
        </p:spPr>
        <p:txBody>
          <a:bodyPr/>
          <a:lstStyle/>
          <a:p>
            <a:r>
              <a:rPr lang="en-US"/>
              <a:t>Click to edit Master title style</a:t>
            </a:r>
          </a:p>
        </p:txBody>
      </p:sp>
      <p:sp>
        <p:nvSpPr>
          <p:cNvPr id="3" name="Chart Placeholder 2"/>
          <p:cNvSpPr>
            <a:spLocks noGrp="1"/>
          </p:cNvSpPr>
          <p:nvPr>
            <p:ph type="chart" idx="1"/>
          </p:nvPr>
        </p:nvSpPr>
        <p:spPr>
          <a:xfrm>
            <a:off x="1422400" y="1981200"/>
            <a:ext cx="10058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313CB067-8662-4D65-A38B-97A2CAD0BD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6843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2346955" y="3548623"/>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10092" y="4354046"/>
            <a:ext cx="1089452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p>
            <a:fld id="{8EE722A0-BB85-47B5-89AA-E497A9507C15}" type="slidenum">
              <a:rPr lang="en-US" smtClean="0"/>
              <a:t>‹#›</a:t>
            </a:fld>
            <a:endParaRPr lang="en-US"/>
          </a:p>
        </p:txBody>
      </p:sp>
      <p:sp>
        <p:nvSpPr>
          <p:cNvPr id="14" name="TextBox 13"/>
          <p:cNvSpPr txBox="1"/>
          <p:nvPr/>
        </p:nvSpPr>
        <p:spPr>
          <a:xfrm>
            <a:off x="610092" y="655702"/>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65075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13611" y="2438400"/>
            <a:ext cx="10891002" cy="2724845"/>
          </a:xfrm>
        </p:spPr>
        <p:txBody>
          <a:bodyPr anchor="ctr">
            <a:normAutofit/>
          </a:bodyPr>
          <a:lstStyle>
            <a:lvl1pPr algn="ctr">
              <a:defRPr sz="4800" b="0"/>
            </a:lvl1pPr>
          </a:lstStyle>
          <a:p>
            <a:r>
              <a:rPr lang="en-US"/>
              <a:t>Click to edit Master title style</a:t>
            </a:r>
          </a:p>
        </p:txBody>
      </p:sp>
      <p:sp>
        <p:nvSpPr>
          <p:cNvPr id="4" name="Text Placeholder 3"/>
          <p:cNvSpPr>
            <a:spLocks noGrp="1"/>
          </p:cNvSpPr>
          <p:nvPr>
            <p:ph type="body" sz="half" idx="2"/>
          </p:nvPr>
        </p:nvSpPr>
        <p:spPr>
          <a:xfrm>
            <a:off x="613611" y="5181600"/>
            <a:ext cx="1089100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778988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610090" y="4343400"/>
            <a:ext cx="10894522"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0091" y="5181600"/>
            <a:ext cx="1089452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3172"/>
            <a:ext cx="779767" cy="365125"/>
          </a:xfrm>
        </p:spPr>
        <p:txBody>
          <a:bodyPr/>
          <a:lstStyle/>
          <a:p>
            <a:fld id="{8EE722A0-BB85-47B5-89AA-E497A9507C15}" type="slidenum">
              <a:rPr lang="en-US" smtClean="0"/>
              <a:t>‹#›</a:t>
            </a:fld>
            <a:endParaRPr lang="en-US"/>
          </a:p>
        </p:txBody>
      </p:sp>
      <p:sp>
        <p:nvSpPr>
          <p:cNvPr id="17" name="TextBox 16"/>
          <p:cNvSpPr txBox="1"/>
          <p:nvPr/>
        </p:nvSpPr>
        <p:spPr>
          <a:xfrm>
            <a:off x="506012" y="609600"/>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Tree>
    <p:extLst>
      <p:ext uri="{BB962C8B-B14F-4D97-AF65-F5344CB8AC3E}">
        <p14:creationId xmlns:p14="http://schemas.microsoft.com/office/powerpoint/2010/main" val="811184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3612" y="627407"/>
            <a:ext cx="10891000"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613611" y="4343400"/>
            <a:ext cx="10891001"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3612" y="5181600"/>
            <a:ext cx="10891001"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4844" y="6135808"/>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811994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815290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rotWithShape="1">
          <a:gsLst>
            <a:gs pos="0">
              <a:schemeClr val="bg2">
                <a:tint val="90000"/>
                <a:satMod val="92000"/>
                <a:lumMod val="120000"/>
              </a:schemeClr>
            </a:gs>
            <a:gs pos="100000">
              <a:schemeClr val="accent5">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13611" y="627405"/>
            <a:ext cx="8452601"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697653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3611" y="2514600"/>
            <a:ext cx="10891001" cy="2262781"/>
          </a:xfrm>
        </p:spPr>
        <p:txBody>
          <a:bodyPr anchor="ctr">
            <a:normAutofit/>
          </a:bodyPr>
          <a:lstStyle>
            <a:lvl1pPr>
              <a:defRPr sz="4400"/>
            </a:lvl1pPr>
          </a:lstStyle>
          <a:p>
            <a:r>
              <a:rPr lang="en-US" dirty="0"/>
              <a:t>Click to edit Master title style</a:t>
            </a:r>
          </a:p>
        </p:txBody>
      </p:sp>
      <p:sp>
        <p:nvSpPr>
          <p:cNvPr id="3" name="Subtitle 2"/>
          <p:cNvSpPr>
            <a:spLocks noGrp="1"/>
          </p:cNvSpPr>
          <p:nvPr>
            <p:ph type="subTitle" idx="1"/>
          </p:nvPr>
        </p:nvSpPr>
        <p:spPr>
          <a:xfrm>
            <a:off x="613611" y="4777379"/>
            <a:ext cx="10891001" cy="1126283"/>
          </a:xfrm>
        </p:spPr>
        <p:txBody>
          <a:bodyPr anchor="ct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5116" y="6135808"/>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558809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8147" y="624110"/>
            <a:ext cx="10886465"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613611" y="2133600"/>
            <a:ext cx="10891001" cy="37776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646464"/>
                </a:solidFill>
              </a:defRPr>
            </a:lvl1pPr>
          </a:lstStyle>
          <a:p>
            <a:endParaRPr lang="en-US" dirty="0"/>
          </a:p>
        </p:txBody>
      </p:sp>
      <p:sp>
        <p:nvSpPr>
          <p:cNvPr id="5" name="Footer Placeholder 4"/>
          <p:cNvSpPr>
            <a:spLocks noGrp="1"/>
          </p:cNvSpPr>
          <p:nvPr>
            <p:ph type="ftr" sz="quarter" idx="11"/>
          </p:nvPr>
        </p:nvSpPr>
        <p:spPr/>
        <p:txBody>
          <a:bodyPr/>
          <a:lstStyle>
            <a:lvl1pPr>
              <a:defRPr>
                <a:solidFill>
                  <a:srgbClr val="646464"/>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646464"/>
                </a:solidFill>
              </a:defRPr>
            </a:lvl1pPr>
          </a:lstStyle>
          <a:p>
            <a:fld id="{8EE722A0-BB85-47B5-89AA-E497A9507C15}" type="slidenum">
              <a:rPr lang="en-US" smtClean="0"/>
              <a:pPr/>
              <a:t>‹#›</a:t>
            </a:fld>
            <a:endParaRPr lang="en-US" dirty="0"/>
          </a:p>
        </p:txBody>
      </p:sp>
    </p:spTree>
    <p:extLst>
      <p:ext uri="{BB962C8B-B14F-4D97-AF65-F5344CB8AC3E}">
        <p14:creationId xmlns:p14="http://schemas.microsoft.com/office/powerpoint/2010/main" val="1034199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612" y="2058750"/>
            <a:ext cx="10891000" cy="1468800"/>
          </a:xfrm>
        </p:spPr>
        <p:txBody>
          <a:bodyPr anchor="ctr"/>
          <a:lstStyle>
            <a:lvl1pPr algn="ctr">
              <a:defRPr sz="4000" b="1" cap="none"/>
            </a:lvl1pPr>
          </a:lstStyle>
          <a:p>
            <a:r>
              <a:rPr lang="en-US" dirty="0"/>
              <a:t>Click to edit Master title style</a:t>
            </a:r>
          </a:p>
        </p:txBody>
      </p:sp>
      <p:sp>
        <p:nvSpPr>
          <p:cNvPr id="3" name="Text Placeholder 2"/>
          <p:cNvSpPr>
            <a:spLocks noGrp="1"/>
          </p:cNvSpPr>
          <p:nvPr>
            <p:ph type="body" idx="1"/>
          </p:nvPr>
        </p:nvSpPr>
        <p:spPr>
          <a:xfrm>
            <a:off x="613612" y="3530129"/>
            <a:ext cx="10891000" cy="860400"/>
          </a:xfrm>
        </p:spPr>
        <p:txBody>
          <a:bodyPr anchor="ctr">
            <a:normAutofit/>
          </a:bodyPr>
          <a:lstStyle>
            <a:lvl1pPr marL="0" indent="0" algn="ctr">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5808"/>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051081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8147" y="624110"/>
            <a:ext cx="10886465" cy="1280890"/>
          </a:xfrm>
        </p:spPr>
        <p:txBody>
          <a:bodyPr/>
          <a:lstStyle/>
          <a:p>
            <a:r>
              <a:rPr lang="en-US"/>
              <a:t>Click to edit Master title style</a:t>
            </a:r>
          </a:p>
        </p:txBody>
      </p:sp>
      <p:sp>
        <p:nvSpPr>
          <p:cNvPr id="3" name="Content Placeholder 2"/>
          <p:cNvSpPr>
            <a:spLocks noGrp="1"/>
          </p:cNvSpPr>
          <p:nvPr>
            <p:ph idx="1"/>
          </p:nvPr>
        </p:nvSpPr>
        <p:spPr>
          <a:xfrm>
            <a:off x="613611" y="2133600"/>
            <a:ext cx="10891001"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648253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13611" y="2124540"/>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46658" y="2120851"/>
            <a:ext cx="5486400" cy="3777622"/>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1" name="Slide Number Placeholder 5"/>
          <p:cNvSpPr>
            <a:spLocks noGrp="1"/>
          </p:cNvSpPr>
          <p:nvPr>
            <p:ph type="sldNum" sz="quarter" idx="12"/>
          </p:nvPr>
        </p:nvSpPr>
        <p:spPr>
          <a:xfrm>
            <a:off x="10724844" y="6125066"/>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023347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12682" y="1939395"/>
            <a:ext cx="547705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11" y="2545737"/>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02261" y="1939395"/>
            <a:ext cx="548640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02261" y="2544123"/>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a:xfrm>
            <a:off x="10725116"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110721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950930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232764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1" y="446090"/>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307305" y="446088"/>
            <a:ext cx="7197307"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3611" y="159861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625329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4800600"/>
            <a:ext cx="10891001"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13611" y="634965"/>
            <a:ext cx="1089100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13612" y="5367338"/>
            <a:ext cx="1089100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982462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609600"/>
            <a:ext cx="10891000" cy="3117040"/>
          </a:xfrm>
        </p:spPr>
        <p:txBody>
          <a:bodyPr anchor="ctr">
            <a:normAutofit/>
          </a:bodyPr>
          <a:lstStyle>
            <a:lvl1pPr algn="l">
              <a:defRPr sz="4800" b="0" cap="none"/>
            </a:lvl1pPr>
          </a:lstStyle>
          <a:p>
            <a:r>
              <a:rPr lang="en-US" dirty="0"/>
              <a:t>Click to edit Master title style</a:t>
            </a:r>
          </a:p>
        </p:txBody>
      </p:sp>
      <p:sp>
        <p:nvSpPr>
          <p:cNvPr id="3" name="Text Placeholder 2"/>
          <p:cNvSpPr>
            <a:spLocks noGrp="1"/>
          </p:cNvSpPr>
          <p:nvPr>
            <p:ph type="body" idx="1"/>
          </p:nvPr>
        </p:nvSpPr>
        <p:spPr>
          <a:xfrm>
            <a:off x="613612" y="4354046"/>
            <a:ext cx="1089100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967678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dirty="0"/>
              <a:t>Click to edit Master title style</a:t>
            </a:r>
          </a:p>
        </p:txBody>
      </p:sp>
      <p:sp>
        <p:nvSpPr>
          <p:cNvPr id="13" name="Text Placeholder 9"/>
          <p:cNvSpPr>
            <a:spLocks noGrp="1"/>
          </p:cNvSpPr>
          <p:nvPr>
            <p:ph type="body" sz="quarter" idx="13"/>
          </p:nvPr>
        </p:nvSpPr>
        <p:spPr>
          <a:xfrm>
            <a:off x="2346955" y="3548623"/>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10092" y="4354046"/>
            <a:ext cx="1089452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p>
            <a:fld id="{8EE722A0-BB85-47B5-89AA-E497A9507C15}" type="slidenum">
              <a:rPr lang="en-US" smtClean="0"/>
              <a:t>‹#›</a:t>
            </a:fld>
            <a:endParaRPr lang="en-US"/>
          </a:p>
        </p:txBody>
      </p:sp>
      <p:sp>
        <p:nvSpPr>
          <p:cNvPr id="14" name="TextBox 13"/>
          <p:cNvSpPr txBox="1"/>
          <p:nvPr/>
        </p:nvSpPr>
        <p:spPr>
          <a:xfrm>
            <a:off x="610092" y="655702"/>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32845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13611" y="2438400"/>
            <a:ext cx="10891002" cy="2724845"/>
          </a:xfrm>
        </p:spPr>
        <p:txBody>
          <a:bodyPr anchor="ctr">
            <a:normAutofit/>
          </a:bodyPr>
          <a:lstStyle>
            <a:lvl1pPr algn="ctr">
              <a:defRPr sz="4800" b="0"/>
            </a:lvl1pPr>
          </a:lstStyle>
          <a:p>
            <a:r>
              <a:rPr lang="en-US" dirty="0"/>
              <a:t>Click to edit Master title style</a:t>
            </a:r>
          </a:p>
        </p:txBody>
      </p:sp>
      <p:sp>
        <p:nvSpPr>
          <p:cNvPr id="4" name="Text Placeholder 3"/>
          <p:cNvSpPr>
            <a:spLocks noGrp="1"/>
          </p:cNvSpPr>
          <p:nvPr>
            <p:ph type="body" sz="half" idx="2"/>
          </p:nvPr>
        </p:nvSpPr>
        <p:spPr>
          <a:xfrm>
            <a:off x="613611" y="5181600"/>
            <a:ext cx="1089100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95726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610090" y="4343400"/>
            <a:ext cx="10894522"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Text Placeholder 3"/>
          <p:cNvSpPr>
            <a:spLocks noGrp="1"/>
          </p:cNvSpPr>
          <p:nvPr>
            <p:ph type="body" sz="half" idx="2"/>
          </p:nvPr>
        </p:nvSpPr>
        <p:spPr>
          <a:xfrm>
            <a:off x="610091" y="5181600"/>
            <a:ext cx="1089452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3172"/>
            <a:ext cx="779767" cy="365125"/>
          </a:xfrm>
        </p:spPr>
        <p:txBody>
          <a:bodyPr/>
          <a:lstStyle/>
          <a:p>
            <a:fld id="{8EE722A0-BB85-47B5-89AA-E497A9507C15}" type="slidenum">
              <a:rPr lang="en-US" smtClean="0"/>
              <a:t>‹#›</a:t>
            </a:fld>
            <a:endParaRPr lang="en-US"/>
          </a:p>
        </p:txBody>
      </p:sp>
      <p:sp>
        <p:nvSpPr>
          <p:cNvPr id="17" name="TextBox 16"/>
          <p:cNvSpPr txBox="1"/>
          <p:nvPr/>
        </p:nvSpPr>
        <p:spPr>
          <a:xfrm>
            <a:off x="506012" y="609600"/>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75000"/>
                  </a:schemeClr>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75000"/>
                  </a:schemeClr>
                </a:solidFill>
                <a:effectLst/>
                <a:latin typeface="Arial"/>
              </a:rPr>
              <a:t>”</a:t>
            </a:r>
          </a:p>
        </p:txBody>
      </p:sp>
    </p:spTree>
    <p:extLst>
      <p:ext uri="{BB962C8B-B14F-4D97-AF65-F5344CB8AC3E}">
        <p14:creationId xmlns:p14="http://schemas.microsoft.com/office/powerpoint/2010/main" val="203420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7030" y="2178823"/>
            <a:ext cx="8915399" cy="1468800"/>
          </a:xfrm>
        </p:spPr>
        <p:txBody>
          <a:bodyPr anchor="ctr"/>
          <a:lstStyle>
            <a:lvl1pPr algn="ctr">
              <a:defRPr sz="4000" b="1" cap="none"/>
            </a:lvl1pPr>
          </a:lstStyle>
          <a:p>
            <a:r>
              <a:rPr lang="en-US"/>
              <a:t>Click to edit Master title style</a:t>
            </a:r>
          </a:p>
        </p:txBody>
      </p:sp>
      <p:sp>
        <p:nvSpPr>
          <p:cNvPr id="3" name="Text Placeholder 2"/>
          <p:cNvSpPr>
            <a:spLocks noGrp="1"/>
          </p:cNvSpPr>
          <p:nvPr>
            <p:ph type="body" idx="1"/>
          </p:nvPr>
        </p:nvSpPr>
        <p:spPr>
          <a:xfrm>
            <a:off x="1527030" y="3650202"/>
            <a:ext cx="8915399" cy="860400"/>
          </a:xfrm>
        </p:spPr>
        <p:txBody>
          <a:bodyPr anchor="ctr">
            <a:normAutofit/>
          </a:bodyPr>
          <a:lstStyle>
            <a:lvl1pPr marL="0" indent="0" algn="ctr">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5808"/>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661518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3612" y="627407"/>
            <a:ext cx="10891000" cy="2880020"/>
          </a:xfrm>
        </p:spPr>
        <p:txBody>
          <a:bodyPr anchor="ctr">
            <a:normAutofit/>
          </a:bodyPr>
          <a:lstStyle>
            <a:lvl1pPr algn="l">
              <a:defRPr sz="4800" b="0"/>
            </a:lvl1pPr>
          </a:lstStyle>
          <a:p>
            <a:r>
              <a:rPr lang="en-US" dirty="0"/>
              <a:t>Click to edit Master title style</a:t>
            </a:r>
          </a:p>
        </p:txBody>
      </p:sp>
      <p:sp>
        <p:nvSpPr>
          <p:cNvPr id="21" name="Text Placeholder 9"/>
          <p:cNvSpPr>
            <a:spLocks noGrp="1"/>
          </p:cNvSpPr>
          <p:nvPr>
            <p:ph type="body" sz="quarter" idx="13"/>
          </p:nvPr>
        </p:nvSpPr>
        <p:spPr>
          <a:xfrm>
            <a:off x="613611" y="4343400"/>
            <a:ext cx="10891001"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Text Placeholder 3"/>
          <p:cNvSpPr>
            <a:spLocks noGrp="1"/>
          </p:cNvSpPr>
          <p:nvPr>
            <p:ph type="body" sz="half" idx="2"/>
          </p:nvPr>
        </p:nvSpPr>
        <p:spPr>
          <a:xfrm>
            <a:off x="613612" y="5181600"/>
            <a:ext cx="10891001"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4844" y="6135808"/>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859128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144060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rotWithShape="1">
          <a:gsLst>
            <a:gs pos="0">
              <a:schemeClr val="bg2">
                <a:tint val="90000"/>
                <a:satMod val="92000"/>
                <a:lumMod val="120000"/>
              </a:schemeClr>
            </a:gs>
            <a:gs pos="100000">
              <a:schemeClr val="accent5">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13611" y="627405"/>
            <a:ext cx="8452601"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4022629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ig image + Title + Subtitle">
  <p:cSld name="Big image + Title + Subtitle">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233265" y="5811451"/>
            <a:ext cx="11196800" cy="6132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chemeClr val="dk2"/>
              </a:buClr>
              <a:buSzPts val="3000"/>
              <a:buFont typeface="Questrial"/>
              <a:buNone/>
              <a:defRPr sz="3000" b="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8" name="Google Shape;58;p15"/>
          <p:cNvSpPr txBox="1">
            <a:spLocks noGrp="1"/>
          </p:cNvSpPr>
          <p:nvPr>
            <p:ph type="sldNum" idx="12"/>
          </p:nvPr>
        </p:nvSpPr>
        <p:spPr>
          <a:xfrm>
            <a:off x="11112756" y="6324700"/>
            <a:ext cx="892400" cy="457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Questrial"/>
                <a:ea typeface="Questrial"/>
                <a:cs typeface="Questrial"/>
                <a:sym typeface="Quest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Questrial"/>
                <a:ea typeface="Questrial"/>
                <a:cs typeface="Questrial"/>
                <a:sym typeface="Quest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Questrial"/>
                <a:ea typeface="Questrial"/>
                <a:cs typeface="Questrial"/>
                <a:sym typeface="Quest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Questrial"/>
                <a:ea typeface="Questrial"/>
                <a:cs typeface="Questrial"/>
                <a:sym typeface="Quest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Questrial"/>
                <a:ea typeface="Questrial"/>
                <a:cs typeface="Questrial"/>
                <a:sym typeface="Quest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Questrial"/>
                <a:ea typeface="Questrial"/>
                <a:cs typeface="Questrial"/>
                <a:sym typeface="Quest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Questrial"/>
                <a:ea typeface="Questrial"/>
                <a:cs typeface="Questrial"/>
                <a:sym typeface="Quest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Questrial"/>
                <a:ea typeface="Questrial"/>
                <a:cs typeface="Questrial"/>
                <a:sym typeface="Quest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Questrial"/>
                <a:ea typeface="Questrial"/>
                <a:cs typeface="Questrial"/>
                <a:sym typeface="Quest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0367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3611" y="2514600"/>
            <a:ext cx="10891001" cy="2262781"/>
          </a:xfrm>
        </p:spPr>
        <p:txBody>
          <a:bodyPr anchor="ctr">
            <a:normAutofit/>
          </a:bodyPr>
          <a:lstStyle>
            <a:lvl1pPr>
              <a:defRPr sz="4400"/>
            </a:lvl1pPr>
          </a:lstStyle>
          <a:p>
            <a:r>
              <a:rPr lang="en-US"/>
              <a:t>Click to edit Master title style</a:t>
            </a:r>
          </a:p>
        </p:txBody>
      </p:sp>
      <p:sp>
        <p:nvSpPr>
          <p:cNvPr id="3" name="Subtitle 2"/>
          <p:cNvSpPr>
            <a:spLocks noGrp="1"/>
          </p:cNvSpPr>
          <p:nvPr>
            <p:ph type="subTitle" idx="1"/>
          </p:nvPr>
        </p:nvSpPr>
        <p:spPr>
          <a:xfrm>
            <a:off x="613611" y="4777379"/>
            <a:ext cx="10891001" cy="1126283"/>
          </a:xfrm>
        </p:spPr>
        <p:txBody>
          <a:bodyPr anchor="ct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D8252C-D133-4EA8-8C26-9B5B55C54910}"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5116" y="6135808"/>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415749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8147" y="624110"/>
            <a:ext cx="10886465" cy="1280890"/>
          </a:xfrm>
        </p:spPr>
        <p:txBody>
          <a:bodyPr/>
          <a:lstStyle/>
          <a:p>
            <a:r>
              <a:rPr lang="en-US"/>
              <a:t>Click to edit Master title style</a:t>
            </a:r>
          </a:p>
        </p:txBody>
      </p:sp>
      <p:sp>
        <p:nvSpPr>
          <p:cNvPr id="3" name="Content Placeholder 2"/>
          <p:cNvSpPr>
            <a:spLocks noGrp="1"/>
          </p:cNvSpPr>
          <p:nvPr>
            <p:ph idx="1"/>
          </p:nvPr>
        </p:nvSpPr>
        <p:spPr>
          <a:xfrm>
            <a:off x="613611" y="2133600"/>
            <a:ext cx="10891001"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646464"/>
                </a:solidFill>
              </a:defRPr>
            </a:lvl1pPr>
          </a:lstStyle>
          <a:p>
            <a:fld id="{DB6BC78B-EFAE-4248-9746-C16A5A25CD41}" type="datetime1">
              <a:rPr lang="en-US" smtClean="0"/>
              <a:pPr/>
              <a:t>6/27/23</a:t>
            </a:fld>
            <a:endParaRPr lang="en-US"/>
          </a:p>
        </p:txBody>
      </p:sp>
      <p:sp>
        <p:nvSpPr>
          <p:cNvPr id="5" name="Footer Placeholder 4"/>
          <p:cNvSpPr>
            <a:spLocks noGrp="1"/>
          </p:cNvSpPr>
          <p:nvPr>
            <p:ph type="ftr" sz="quarter" idx="11"/>
          </p:nvPr>
        </p:nvSpPr>
        <p:spPr/>
        <p:txBody>
          <a:bodyPr/>
          <a:lstStyle>
            <a:lvl1pPr>
              <a:defRPr>
                <a:solidFill>
                  <a:srgbClr val="646464"/>
                </a:solidFill>
              </a:defRPr>
            </a:lvl1pPr>
          </a:lstStyle>
          <a:p>
            <a:endParaRPr lang="en-US"/>
          </a:p>
        </p:txBody>
      </p:sp>
      <p:sp>
        <p:nvSpPr>
          <p:cNvPr id="6" name="Slide Number Placeholder 5"/>
          <p:cNvSpPr>
            <a:spLocks noGrp="1"/>
          </p:cNvSpPr>
          <p:nvPr>
            <p:ph type="sldNum" sz="quarter" idx="12"/>
          </p:nvPr>
        </p:nvSpPr>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4136879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612" y="2058750"/>
            <a:ext cx="10891000" cy="1468800"/>
          </a:xfrm>
        </p:spPr>
        <p:txBody>
          <a:bodyPr anchor="ctr"/>
          <a:lstStyle>
            <a:lvl1pPr algn="ctr">
              <a:defRPr sz="4000" b="1" cap="none"/>
            </a:lvl1pPr>
          </a:lstStyle>
          <a:p>
            <a:r>
              <a:rPr lang="en-US"/>
              <a:t>Click to edit Master title style</a:t>
            </a:r>
          </a:p>
        </p:txBody>
      </p:sp>
      <p:sp>
        <p:nvSpPr>
          <p:cNvPr id="3" name="Text Placeholder 2"/>
          <p:cNvSpPr>
            <a:spLocks noGrp="1"/>
          </p:cNvSpPr>
          <p:nvPr>
            <p:ph type="body" idx="1"/>
          </p:nvPr>
        </p:nvSpPr>
        <p:spPr>
          <a:xfrm>
            <a:off x="613612" y="3530129"/>
            <a:ext cx="10891000" cy="860400"/>
          </a:xfrm>
        </p:spPr>
        <p:txBody>
          <a:bodyPr anchor="ctr">
            <a:normAutofit/>
          </a:bodyPr>
          <a:lstStyle>
            <a:lvl1pPr marL="0" indent="0" algn="ctr">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82AAB5-0B0D-4548-BCB8-486FF91A9059}"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5808"/>
            <a:ext cx="779767" cy="365125"/>
          </a:xfrm>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240455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3611" y="2124540"/>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6658" y="2120851"/>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926A6D-4BBA-4640-BC04-B7CAF59CB9C8}"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11" name="Slide Number Placeholder 5"/>
          <p:cNvSpPr>
            <a:spLocks noGrp="1"/>
          </p:cNvSpPr>
          <p:nvPr>
            <p:ph type="sldNum" sz="quarter" idx="12"/>
          </p:nvPr>
        </p:nvSpPr>
        <p:spPr>
          <a:xfrm>
            <a:off x="10724844" y="6125066"/>
            <a:ext cx="779767" cy="365125"/>
          </a:xfrm>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93198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12682" y="1939395"/>
            <a:ext cx="547705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11" y="2545737"/>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02261" y="1939395"/>
            <a:ext cx="548640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02261" y="2544123"/>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82380C-7755-461F-B5BE-DE2739EFCFA7}" type="datetime1">
              <a:rPr lang="en-US" smtClean="0"/>
              <a:t>6/27/23</a:t>
            </a:fld>
            <a:endParaRPr lang="en-US"/>
          </a:p>
        </p:txBody>
      </p:sp>
      <p:sp>
        <p:nvSpPr>
          <p:cNvPr id="8" name="Footer Placeholder 7"/>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a:xfrm>
            <a:off x="10725116" y="6130537"/>
            <a:ext cx="779767" cy="365125"/>
          </a:xfrm>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656261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7E92D-A31A-4AF2-87F7-CC7EB6B393A6}" type="datetime1">
              <a:rPr lang="en-US" smtClean="0"/>
              <a:t>6/27/23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44248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3611" y="2124540"/>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6658" y="2120851"/>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11" name="Slide Number Placeholder 5"/>
          <p:cNvSpPr>
            <a:spLocks noGrp="1"/>
          </p:cNvSpPr>
          <p:nvPr>
            <p:ph type="sldNum" sz="quarter" idx="12"/>
          </p:nvPr>
        </p:nvSpPr>
        <p:spPr>
          <a:xfrm>
            <a:off x="10724844" y="6125066"/>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1140623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A91C9-0764-4AF5-954E-AD9EA1FAF6FF}" type="datetime1">
              <a:rPr lang="en-US" smtClean="0"/>
              <a:t>6/27/23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090368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1" y="446090"/>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4307305" y="446088"/>
            <a:ext cx="7197307"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3611" y="159861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4FBB8C-CB73-418E-90B3-F9FBF45E6EA3}"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1515494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4800600"/>
            <a:ext cx="10891001"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13611" y="634965"/>
            <a:ext cx="1089100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13612" y="5367338"/>
            <a:ext cx="1089100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96E87-6CBD-4DEF-B22F-798C23EF41AB}"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0717023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609600"/>
            <a:ext cx="10891000"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613612" y="4354046"/>
            <a:ext cx="1089100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2103C7-4AB7-478F-B5E0-433F84FD0DA0}"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8549047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2346955" y="3548623"/>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10092" y="4354046"/>
            <a:ext cx="1089452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3D0E35-8B10-485A-BF91-9F20793307EB}"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
        <p:nvSpPr>
          <p:cNvPr id="14" name="TextBox 13"/>
          <p:cNvSpPr txBox="1"/>
          <p:nvPr/>
        </p:nvSpPr>
        <p:spPr>
          <a:xfrm>
            <a:off x="610092" y="655702"/>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601069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13611" y="2438400"/>
            <a:ext cx="10891002" cy="2724845"/>
          </a:xfrm>
        </p:spPr>
        <p:txBody>
          <a:bodyPr anchor="ctr">
            <a:normAutofit/>
          </a:bodyPr>
          <a:lstStyle>
            <a:lvl1pPr algn="ctr">
              <a:defRPr sz="4800" b="0"/>
            </a:lvl1pPr>
          </a:lstStyle>
          <a:p>
            <a:r>
              <a:rPr lang="en-US"/>
              <a:t>Click to edit Master title style</a:t>
            </a:r>
          </a:p>
        </p:txBody>
      </p:sp>
      <p:sp>
        <p:nvSpPr>
          <p:cNvPr id="4" name="Text Placeholder 3"/>
          <p:cNvSpPr>
            <a:spLocks noGrp="1"/>
          </p:cNvSpPr>
          <p:nvPr>
            <p:ph type="body" sz="half" idx="2"/>
          </p:nvPr>
        </p:nvSpPr>
        <p:spPr>
          <a:xfrm>
            <a:off x="613611" y="5181600"/>
            <a:ext cx="1089100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59DD099-B160-4910-8C68-B1FB3C917E65}"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828624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610090" y="4343400"/>
            <a:ext cx="10894522"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0091" y="5181600"/>
            <a:ext cx="1089452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90FBD0F-A2F5-4974-99DD-D4C23001B6E6}"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3172"/>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
        <p:nvSpPr>
          <p:cNvPr id="17" name="TextBox 16"/>
          <p:cNvSpPr txBox="1"/>
          <p:nvPr/>
        </p:nvSpPr>
        <p:spPr>
          <a:xfrm>
            <a:off x="506012" y="609600"/>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Tree>
    <p:extLst>
      <p:ext uri="{BB962C8B-B14F-4D97-AF65-F5344CB8AC3E}">
        <p14:creationId xmlns:p14="http://schemas.microsoft.com/office/powerpoint/2010/main" val="1548738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3612" y="627407"/>
            <a:ext cx="10891000"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613611" y="4343400"/>
            <a:ext cx="10891001"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3612" y="5181600"/>
            <a:ext cx="10891001"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718A9D2-562E-4B7F-AB23-974512C94634}"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4844" y="6135808"/>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587663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0367A-532F-417B-9C5B-1CC2BDD45C63}"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81799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rotWithShape="1">
          <a:gsLst>
            <a:gs pos="0">
              <a:schemeClr val="bg2">
                <a:tint val="90000"/>
                <a:satMod val="92000"/>
                <a:lumMod val="120000"/>
              </a:schemeClr>
            </a:gs>
            <a:gs pos="100000">
              <a:schemeClr val="accent5">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13611" y="627405"/>
            <a:ext cx="8452601"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2DF60F-27B6-464B-A6BA-7C89F8A3272E}"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42548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12682" y="1939395"/>
            <a:ext cx="547705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11" y="2545737"/>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02261" y="1939395"/>
            <a:ext cx="548640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02261" y="2544123"/>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a:xfrm>
            <a:off x="10725116"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1926876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11"/>
            <a:ext cx="10058400" cy="1431925"/>
          </a:xfrm>
        </p:spPr>
        <p:txBody>
          <a:bodyPr/>
          <a:lstStyle/>
          <a:p>
            <a:r>
              <a:rPr lang="en-US"/>
              <a:t>Click to edit Master title style</a:t>
            </a:r>
          </a:p>
        </p:txBody>
      </p:sp>
      <p:sp>
        <p:nvSpPr>
          <p:cNvPr id="3" name="Chart Placeholder 2"/>
          <p:cNvSpPr>
            <a:spLocks noGrp="1"/>
          </p:cNvSpPr>
          <p:nvPr>
            <p:ph type="chart" idx="1"/>
          </p:nvPr>
        </p:nvSpPr>
        <p:spPr>
          <a:xfrm>
            <a:off x="1422400" y="1981200"/>
            <a:ext cx="10058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solidFill>
                  <a:schemeClr val="tx1"/>
                </a:solidFill>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solidFill>
                  <a:schemeClr val="tx1"/>
                </a:solidFill>
              </a:defRPr>
            </a:lvl1pPr>
          </a:lstStyle>
          <a:p>
            <a:pPr>
              <a:defRPr/>
            </a:pPr>
            <a:fld id="{313CB067-8662-4D65-A38B-97A2CAD0BD3C}" type="slidenum">
              <a:rPr lang="en-US" smtClean="0"/>
              <a:pPr>
                <a:defRPr/>
              </a:pPr>
              <a:t>‹#›</a:t>
            </a:fld>
            <a:endParaRPr lang="en-US"/>
          </a:p>
        </p:txBody>
      </p:sp>
    </p:spTree>
    <p:extLst>
      <p:ext uri="{BB962C8B-B14F-4D97-AF65-F5344CB8AC3E}">
        <p14:creationId xmlns:p14="http://schemas.microsoft.com/office/powerpoint/2010/main" val="32842753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3611" y="2514600"/>
            <a:ext cx="10891001" cy="2262781"/>
          </a:xfrm>
        </p:spPr>
        <p:txBody>
          <a:bodyPr anchor="ctr">
            <a:normAutofit/>
          </a:bodyPr>
          <a:lstStyle>
            <a:lvl1pPr>
              <a:defRPr sz="4400"/>
            </a:lvl1pPr>
          </a:lstStyle>
          <a:p>
            <a:r>
              <a:rPr lang="en-US"/>
              <a:t>Click to edit Master title style</a:t>
            </a:r>
          </a:p>
        </p:txBody>
      </p:sp>
      <p:sp>
        <p:nvSpPr>
          <p:cNvPr id="3" name="Subtitle 2"/>
          <p:cNvSpPr>
            <a:spLocks noGrp="1"/>
          </p:cNvSpPr>
          <p:nvPr>
            <p:ph type="subTitle" idx="1"/>
          </p:nvPr>
        </p:nvSpPr>
        <p:spPr>
          <a:xfrm>
            <a:off x="613611" y="4777379"/>
            <a:ext cx="10891001" cy="1126283"/>
          </a:xfrm>
        </p:spPr>
        <p:txBody>
          <a:bodyPr anchor="ct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D8252C-D133-4EA8-8C26-9B5B55C54910}"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5116" y="6135808"/>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495696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8147" y="624110"/>
            <a:ext cx="10886465" cy="1280890"/>
          </a:xfrm>
        </p:spPr>
        <p:txBody>
          <a:bodyPr/>
          <a:lstStyle/>
          <a:p>
            <a:r>
              <a:rPr lang="en-US"/>
              <a:t>Click to edit Master title style</a:t>
            </a:r>
          </a:p>
        </p:txBody>
      </p:sp>
      <p:sp>
        <p:nvSpPr>
          <p:cNvPr id="3" name="Content Placeholder 2"/>
          <p:cNvSpPr>
            <a:spLocks noGrp="1"/>
          </p:cNvSpPr>
          <p:nvPr>
            <p:ph idx="1"/>
          </p:nvPr>
        </p:nvSpPr>
        <p:spPr>
          <a:xfrm>
            <a:off x="613611" y="2133600"/>
            <a:ext cx="10891001"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646464"/>
                </a:solidFill>
              </a:defRPr>
            </a:lvl1pPr>
          </a:lstStyle>
          <a:p>
            <a:fld id="{DB6BC78B-EFAE-4248-9746-C16A5A25CD41}" type="datetime1">
              <a:rPr lang="en-US" smtClean="0"/>
              <a:pPr/>
              <a:t>6/27/23</a:t>
            </a:fld>
            <a:endParaRPr lang="en-US"/>
          </a:p>
        </p:txBody>
      </p:sp>
      <p:sp>
        <p:nvSpPr>
          <p:cNvPr id="5" name="Footer Placeholder 4"/>
          <p:cNvSpPr>
            <a:spLocks noGrp="1"/>
          </p:cNvSpPr>
          <p:nvPr>
            <p:ph type="ftr" sz="quarter" idx="11"/>
          </p:nvPr>
        </p:nvSpPr>
        <p:spPr/>
        <p:txBody>
          <a:bodyPr/>
          <a:lstStyle>
            <a:lvl1pPr>
              <a:defRPr>
                <a:solidFill>
                  <a:srgbClr val="646464"/>
                </a:solidFill>
              </a:defRPr>
            </a:lvl1pPr>
          </a:lstStyle>
          <a:p>
            <a:endParaRPr lang="en-US"/>
          </a:p>
        </p:txBody>
      </p:sp>
      <p:sp>
        <p:nvSpPr>
          <p:cNvPr id="6" name="Slide Number Placeholder 5"/>
          <p:cNvSpPr>
            <a:spLocks noGrp="1"/>
          </p:cNvSpPr>
          <p:nvPr>
            <p:ph type="sldNum" sz="quarter" idx="12"/>
          </p:nvPr>
        </p:nvSpPr>
        <p:spPr/>
        <p:txBody>
          <a:bodyPr/>
          <a:lstStyle>
            <a:lvl1pPr>
              <a:defRPr sz="1400" b="1">
                <a:solidFill>
                  <a:srgbClr val="646464"/>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906839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612" y="2058750"/>
            <a:ext cx="10891000" cy="1468800"/>
          </a:xfrm>
        </p:spPr>
        <p:txBody>
          <a:bodyPr anchor="ctr"/>
          <a:lstStyle>
            <a:lvl1pPr algn="ctr">
              <a:defRPr sz="4000" b="1" cap="none"/>
            </a:lvl1pPr>
          </a:lstStyle>
          <a:p>
            <a:r>
              <a:rPr lang="en-US"/>
              <a:t>Click to edit Master title style</a:t>
            </a:r>
          </a:p>
        </p:txBody>
      </p:sp>
      <p:sp>
        <p:nvSpPr>
          <p:cNvPr id="3" name="Text Placeholder 2"/>
          <p:cNvSpPr>
            <a:spLocks noGrp="1"/>
          </p:cNvSpPr>
          <p:nvPr>
            <p:ph type="body" idx="1"/>
          </p:nvPr>
        </p:nvSpPr>
        <p:spPr>
          <a:xfrm>
            <a:off x="613612" y="3530129"/>
            <a:ext cx="10891000" cy="860400"/>
          </a:xfrm>
        </p:spPr>
        <p:txBody>
          <a:bodyPr anchor="ctr">
            <a:normAutofit/>
          </a:bodyPr>
          <a:lstStyle>
            <a:lvl1pPr marL="0" indent="0" algn="ctr">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82AAB5-0B0D-4548-BCB8-486FF91A9059}"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5808"/>
            <a:ext cx="779767" cy="365125"/>
          </a:xfrm>
        </p:spPr>
        <p:txBody>
          <a:bodyPr/>
          <a:lstStyle>
            <a:lvl1pPr>
              <a:defRPr sz="1400" b="1">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944665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3611" y="2124540"/>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6658" y="2120851"/>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926A6D-4BBA-4640-BC04-B7CAF59CB9C8}"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11" name="Slide Number Placeholder 5"/>
          <p:cNvSpPr>
            <a:spLocks noGrp="1"/>
          </p:cNvSpPr>
          <p:nvPr>
            <p:ph type="sldNum" sz="quarter" idx="12"/>
          </p:nvPr>
        </p:nvSpPr>
        <p:spPr>
          <a:xfrm>
            <a:off x="10724844" y="6125066"/>
            <a:ext cx="779767" cy="365125"/>
          </a:xfrm>
        </p:spPr>
        <p:txBody>
          <a:bodyPr/>
          <a:lstStyle>
            <a:lvl1pPr>
              <a:defRPr sz="1400" b="1">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6419164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12682" y="1939395"/>
            <a:ext cx="547705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11" y="2545737"/>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02261" y="1939395"/>
            <a:ext cx="548640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02261" y="2544123"/>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82380C-7755-461F-B5BE-DE2739EFCFA7}" type="datetime1">
              <a:rPr lang="en-US" smtClean="0"/>
              <a:t>6/27/23</a:t>
            </a:fld>
            <a:endParaRPr lang="en-US"/>
          </a:p>
        </p:txBody>
      </p:sp>
      <p:sp>
        <p:nvSpPr>
          <p:cNvPr id="8" name="Footer Placeholder 7"/>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a:xfrm>
            <a:off x="10725116" y="6130537"/>
            <a:ext cx="779767" cy="365125"/>
          </a:xfrm>
        </p:spPr>
        <p:txBody>
          <a:bodyPr/>
          <a:lstStyle>
            <a:lvl1pPr>
              <a:defRPr sz="1400" b="1">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7224425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7E92D-A31A-4AF2-87F7-CC7EB6B393A6}" type="datetime1">
              <a:rPr lang="en-US" smtClean="0"/>
              <a:t>6/27/23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884891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A91C9-0764-4AF5-954E-AD9EA1FAF6FF}" type="datetime1">
              <a:rPr lang="en-US" smtClean="0"/>
              <a:t>6/27/23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779423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1" y="446090"/>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4307305" y="446088"/>
            <a:ext cx="7197307"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3611" y="159861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4FBB8C-CB73-418E-90B3-F9FBF45E6EA3}"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4934104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4800600"/>
            <a:ext cx="10891001"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13611" y="634965"/>
            <a:ext cx="1089100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13612" y="5367338"/>
            <a:ext cx="1089100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96E87-6CBD-4DEF-B22F-798C23EF41AB}"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223777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9295840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609600"/>
            <a:ext cx="10891000"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613612" y="4354046"/>
            <a:ext cx="1089100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2103C7-4AB7-478F-B5E0-433F84FD0DA0}"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4283288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2346955" y="3548623"/>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10092" y="4354046"/>
            <a:ext cx="1089452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3D0E35-8B10-485A-BF91-9F20793307EB}"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p>
            <a:fld id="{8EE722A0-BB85-47B5-89AA-E497A9507C15}" type="slidenum">
              <a:rPr lang="en-US" smtClean="0"/>
              <a:t>‹#›</a:t>
            </a:fld>
            <a:endParaRPr lang="en-US"/>
          </a:p>
        </p:txBody>
      </p:sp>
      <p:sp>
        <p:nvSpPr>
          <p:cNvPr id="14" name="TextBox 13"/>
          <p:cNvSpPr txBox="1"/>
          <p:nvPr/>
        </p:nvSpPr>
        <p:spPr>
          <a:xfrm>
            <a:off x="610092" y="655702"/>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084468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Name Card">
    <p:spTree>
      <p:nvGrpSpPr>
        <p:cNvPr id="1" name=""/>
        <p:cNvGrpSpPr/>
        <p:nvPr/>
      </p:nvGrpSpPr>
      <p:grpSpPr>
        <a:xfrm>
          <a:off x="0" y="0"/>
          <a:ext cx="0" cy="0"/>
          <a:chOff x="0" y="0"/>
          <a:chExt cx="0" cy="0"/>
        </a:xfrm>
      </p:grpSpPr>
      <p:sp>
        <p:nvSpPr>
          <p:cNvPr id="2" name="Title 1"/>
          <p:cNvSpPr>
            <a:spLocks noGrp="1"/>
          </p:cNvSpPr>
          <p:nvPr>
            <p:ph type="title"/>
          </p:nvPr>
        </p:nvSpPr>
        <p:spPr>
          <a:xfrm>
            <a:off x="613611" y="2438400"/>
            <a:ext cx="10891002" cy="2724845"/>
          </a:xfrm>
        </p:spPr>
        <p:txBody>
          <a:bodyPr anchor="ctr">
            <a:normAutofit/>
          </a:bodyPr>
          <a:lstStyle>
            <a:lvl1pPr algn="ctr">
              <a:defRPr sz="4800" b="0"/>
            </a:lvl1pPr>
          </a:lstStyle>
          <a:p>
            <a:r>
              <a:rPr lang="en-US"/>
              <a:t>Click to edit Master title style</a:t>
            </a:r>
          </a:p>
        </p:txBody>
      </p:sp>
      <p:sp>
        <p:nvSpPr>
          <p:cNvPr id="4" name="Text Placeholder 3"/>
          <p:cNvSpPr>
            <a:spLocks noGrp="1"/>
          </p:cNvSpPr>
          <p:nvPr>
            <p:ph type="body" sz="half" idx="2"/>
          </p:nvPr>
        </p:nvSpPr>
        <p:spPr>
          <a:xfrm>
            <a:off x="613611" y="5181600"/>
            <a:ext cx="1089100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59DD099-B160-4910-8C68-B1FB3C917E65}"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7452742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610090" y="4343400"/>
            <a:ext cx="10894522"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0091" y="5181600"/>
            <a:ext cx="1089452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90FBD0F-A2F5-4974-99DD-D4C23001B6E6}"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3172"/>
            <a:ext cx="779767" cy="365125"/>
          </a:xfrm>
        </p:spPr>
        <p:txBody>
          <a:bodyPr/>
          <a:lstStyle/>
          <a:p>
            <a:fld id="{8EE722A0-BB85-47B5-89AA-E497A9507C15}" type="slidenum">
              <a:rPr lang="en-US" smtClean="0"/>
              <a:t>‹#›</a:t>
            </a:fld>
            <a:endParaRPr lang="en-US"/>
          </a:p>
        </p:txBody>
      </p:sp>
      <p:sp>
        <p:nvSpPr>
          <p:cNvPr id="17" name="TextBox 16"/>
          <p:cNvSpPr txBox="1"/>
          <p:nvPr/>
        </p:nvSpPr>
        <p:spPr>
          <a:xfrm>
            <a:off x="506012" y="609600"/>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Tree>
    <p:extLst>
      <p:ext uri="{BB962C8B-B14F-4D97-AF65-F5344CB8AC3E}">
        <p14:creationId xmlns:p14="http://schemas.microsoft.com/office/powerpoint/2010/main" val="3993529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3612" y="627407"/>
            <a:ext cx="10891000"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613611" y="4343400"/>
            <a:ext cx="10891001"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3612" y="5181600"/>
            <a:ext cx="10891001"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718A9D2-562E-4B7F-AB23-974512C94634}"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4844" y="6135808"/>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574068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0367A-532F-417B-9C5B-1CC2BDD45C63}"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0680616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bg>
      <p:bgPr>
        <a:gradFill rotWithShape="1">
          <a:gsLst>
            <a:gs pos="0">
              <a:schemeClr val="bg2">
                <a:tint val="90000"/>
                <a:satMod val="92000"/>
                <a:lumMod val="120000"/>
              </a:schemeClr>
            </a:gs>
            <a:gs pos="100000">
              <a:schemeClr val="accent5">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13611" y="627405"/>
            <a:ext cx="8452601"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2DF60F-27B6-464B-A6BA-7C89F8A3272E}"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9820313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11"/>
            <a:ext cx="10058400" cy="1431925"/>
          </a:xfrm>
        </p:spPr>
        <p:txBody>
          <a:bodyPr/>
          <a:lstStyle/>
          <a:p>
            <a:r>
              <a:rPr lang="en-US"/>
              <a:t>Click to edit Master title style</a:t>
            </a:r>
          </a:p>
        </p:txBody>
      </p:sp>
      <p:sp>
        <p:nvSpPr>
          <p:cNvPr id="3" name="Chart Placeholder 2"/>
          <p:cNvSpPr>
            <a:spLocks noGrp="1"/>
          </p:cNvSpPr>
          <p:nvPr>
            <p:ph type="chart" idx="1"/>
          </p:nvPr>
        </p:nvSpPr>
        <p:spPr>
          <a:xfrm>
            <a:off x="1422400" y="1981200"/>
            <a:ext cx="10058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313CB067-8662-4D65-A38B-97A2CAD0BD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0160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3611" y="2514600"/>
            <a:ext cx="10891001" cy="2262781"/>
          </a:xfrm>
        </p:spPr>
        <p:txBody>
          <a:bodyPr anchor="ctr">
            <a:normAutofit/>
          </a:bodyPr>
          <a:lstStyle>
            <a:lvl1pPr>
              <a:defRPr sz="4400"/>
            </a:lvl1pPr>
          </a:lstStyle>
          <a:p>
            <a:r>
              <a:rPr lang="en-US"/>
              <a:t>Click to edit Master title style</a:t>
            </a:r>
          </a:p>
        </p:txBody>
      </p:sp>
      <p:sp>
        <p:nvSpPr>
          <p:cNvPr id="3" name="Subtitle 2"/>
          <p:cNvSpPr>
            <a:spLocks noGrp="1"/>
          </p:cNvSpPr>
          <p:nvPr>
            <p:ph type="subTitle" idx="1"/>
          </p:nvPr>
        </p:nvSpPr>
        <p:spPr>
          <a:xfrm>
            <a:off x="613611" y="4777379"/>
            <a:ext cx="10891001" cy="1126283"/>
          </a:xfrm>
        </p:spPr>
        <p:txBody>
          <a:bodyPr anchor="ct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D8252C-D133-4EA8-8C26-9B5B55C54910}"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5116" y="6135808"/>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7232085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8147" y="624110"/>
            <a:ext cx="10886465" cy="1280890"/>
          </a:xfrm>
        </p:spPr>
        <p:txBody>
          <a:bodyPr/>
          <a:lstStyle/>
          <a:p>
            <a:r>
              <a:rPr lang="en-US"/>
              <a:t>Click to edit Master title style</a:t>
            </a:r>
          </a:p>
        </p:txBody>
      </p:sp>
      <p:sp>
        <p:nvSpPr>
          <p:cNvPr id="3" name="Content Placeholder 2"/>
          <p:cNvSpPr>
            <a:spLocks noGrp="1"/>
          </p:cNvSpPr>
          <p:nvPr>
            <p:ph idx="1"/>
          </p:nvPr>
        </p:nvSpPr>
        <p:spPr>
          <a:xfrm>
            <a:off x="613611" y="2133600"/>
            <a:ext cx="10891001"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646464"/>
                </a:solidFill>
              </a:defRPr>
            </a:lvl1pPr>
          </a:lstStyle>
          <a:p>
            <a:fld id="{DB6BC78B-EFAE-4248-9746-C16A5A25CD41}" type="datetime1">
              <a:rPr lang="en-US" smtClean="0"/>
              <a:pPr/>
              <a:t>6/27/23</a:t>
            </a:fld>
            <a:endParaRPr lang="en-US"/>
          </a:p>
        </p:txBody>
      </p:sp>
      <p:sp>
        <p:nvSpPr>
          <p:cNvPr id="5" name="Footer Placeholder 4"/>
          <p:cNvSpPr>
            <a:spLocks noGrp="1"/>
          </p:cNvSpPr>
          <p:nvPr>
            <p:ph type="ftr" sz="quarter" idx="11"/>
          </p:nvPr>
        </p:nvSpPr>
        <p:spPr/>
        <p:txBody>
          <a:bodyPr/>
          <a:lstStyle>
            <a:lvl1pPr>
              <a:defRPr>
                <a:solidFill>
                  <a:srgbClr val="646464"/>
                </a:solidFill>
              </a:defRPr>
            </a:lvl1pPr>
          </a:lstStyle>
          <a:p>
            <a:endParaRPr lang="en-US"/>
          </a:p>
        </p:txBody>
      </p:sp>
      <p:sp>
        <p:nvSpPr>
          <p:cNvPr id="6" name="Slide Number Placeholder 5"/>
          <p:cNvSpPr>
            <a:spLocks noGrp="1"/>
          </p:cNvSpPr>
          <p:nvPr>
            <p:ph type="sldNum" sz="quarter" idx="12"/>
          </p:nvPr>
        </p:nvSpPr>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294927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7676534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612" y="2058750"/>
            <a:ext cx="10891000" cy="1468800"/>
          </a:xfrm>
        </p:spPr>
        <p:txBody>
          <a:bodyPr anchor="ctr"/>
          <a:lstStyle>
            <a:lvl1pPr algn="ctr">
              <a:defRPr sz="4000" b="1" cap="none"/>
            </a:lvl1pPr>
          </a:lstStyle>
          <a:p>
            <a:r>
              <a:rPr lang="en-US"/>
              <a:t>Click to edit Master title style</a:t>
            </a:r>
          </a:p>
        </p:txBody>
      </p:sp>
      <p:sp>
        <p:nvSpPr>
          <p:cNvPr id="3" name="Text Placeholder 2"/>
          <p:cNvSpPr>
            <a:spLocks noGrp="1"/>
          </p:cNvSpPr>
          <p:nvPr>
            <p:ph type="body" idx="1"/>
          </p:nvPr>
        </p:nvSpPr>
        <p:spPr>
          <a:xfrm>
            <a:off x="613612" y="3530129"/>
            <a:ext cx="10891000" cy="860400"/>
          </a:xfrm>
        </p:spPr>
        <p:txBody>
          <a:bodyPr anchor="ctr">
            <a:normAutofit/>
          </a:bodyPr>
          <a:lstStyle>
            <a:lvl1pPr marL="0" indent="0" algn="ctr">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82AAB5-0B0D-4548-BCB8-486FF91A9059}"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5808"/>
            <a:ext cx="779767" cy="365125"/>
          </a:xfrm>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1540796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3611" y="2124540"/>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6658" y="2120851"/>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926A6D-4BBA-4640-BC04-B7CAF59CB9C8}"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11" name="Slide Number Placeholder 5"/>
          <p:cNvSpPr>
            <a:spLocks noGrp="1"/>
          </p:cNvSpPr>
          <p:nvPr>
            <p:ph type="sldNum" sz="quarter" idx="12"/>
          </p:nvPr>
        </p:nvSpPr>
        <p:spPr>
          <a:xfrm>
            <a:off x="10724844" y="6125066"/>
            <a:ext cx="779767" cy="365125"/>
          </a:xfrm>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8949437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12682" y="1939395"/>
            <a:ext cx="547705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11" y="2545737"/>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02261" y="1939395"/>
            <a:ext cx="548640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02261" y="2544123"/>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82380C-7755-461F-B5BE-DE2739EFCFA7}" type="datetime1">
              <a:rPr lang="en-US" smtClean="0"/>
              <a:t>6/27/23</a:t>
            </a:fld>
            <a:endParaRPr lang="en-US"/>
          </a:p>
        </p:txBody>
      </p:sp>
      <p:sp>
        <p:nvSpPr>
          <p:cNvPr id="8" name="Footer Placeholder 7"/>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a:xfrm>
            <a:off x="10725116" y="6130537"/>
            <a:ext cx="779767" cy="365125"/>
          </a:xfrm>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0856519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7E92D-A31A-4AF2-87F7-CC7EB6B393A6}" type="datetime1">
              <a:rPr lang="en-US" smtClean="0"/>
              <a:t>6/27/23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5362376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A91C9-0764-4AF5-954E-AD9EA1FAF6FF}" type="datetime1">
              <a:rPr lang="en-US" smtClean="0"/>
              <a:t>6/27/23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4565064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1" y="446090"/>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4307305" y="446088"/>
            <a:ext cx="7197307"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3611" y="159861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4FBB8C-CB73-418E-90B3-F9FBF45E6EA3}"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9984693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4800600"/>
            <a:ext cx="10891001"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13611" y="634965"/>
            <a:ext cx="1089100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13612" y="5367338"/>
            <a:ext cx="1089100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96E87-6CBD-4DEF-B22F-798C23EF41AB}"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8043396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609600"/>
            <a:ext cx="10891000"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613612" y="4354046"/>
            <a:ext cx="1089100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2103C7-4AB7-478F-B5E0-433F84FD0DA0}"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0816872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2346955" y="3548623"/>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10092" y="4354046"/>
            <a:ext cx="1089452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3D0E35-8B10-485A-BF91-9F20793307EB}"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
        <p:nvSpPr>
          <p:cNvPr id="14" name="TextBox 13"/>
          <p:cNvSpPr txBox="1"/>
          <p:nvPr/>
        </p:nvSpPr>
        <p:spPr>
          <a:xfrm>
            <a:off x="610092" y="655702"/>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377717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13611" y="2438400"/>
            <a:ext cx="10891002" cy="2724845"/>
          </a:xfrm>
        </p:spPr>
        <p:txBody>
          <a:bodyPr anchor="ctr">
            <a:normAutofit/>
          </a:bodyPr>
          <a:lstStyle>
            <a:lvl1pPr algn="ctr">
              <a:defRPr sz="4800" b="0"/>
            </a:lvl1pPr>
          </a:lstStyle>
          <a:p>
            <a:r>
              <a:rPr lang="en-US"/>
              <a:t>Click to edit Master title style</a:t>
            </a:r>
          </a:p>
        </p:txBody>
      </p:sp>
      <p:sp>
        <p:nvSpPr>
          <p:cNvPr id="4" name="Text Placeholder 3"/>
          <p:cNvSpPr>
            <a:spLocks noGrp="1"/>
          </p:cNvSpPr>
          <p:nvPr>
            <p:ph type="body" sz="half" idx="2"/>
          </p:nvPr>
        </p:nvSpPr>
        <p:spPr>
          <a:xfrm>
            <a:off x="613611" y="5181600"/>
            <a:ext cx="1089100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59DD099-B160-4910-8C68-B1FB3C917E65}"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397040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1" y="446090"/>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4307305" y="446088"/>
            <a:ext cx="7197307"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3611" y="159861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8802255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610090" y="4343400"/>
            <a:ext cx="10894522"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0091" y="5181600"/>
            <a:ext cx="1089452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90FBD0F-A2F5-4974-99DD-D4C23001B6E6}"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3172"/>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
        <p:nvSpPr>
          <p:cNvPr id="17" name="TextBox 16"/>
          <p:cNvSpPr txBox="1"/>
          <p:nvPr/>
        </p:nvSpPr>
        <p:spPr>
          <a:xfrm>
            <a:off x="506012" y="609600"/>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Tree>
    <p:extLst>
      <p:ext uri="{BB962C8B-B14F-4D97-AF65-F5344CB8AC3E}">
        <p14:creationId xmlns:p14="http://schemas.microsoft.com/office/powerpoint/2010/main" val="29528966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3612" y="627407"/>
            <a:ext cx="10891000"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613611" y="4343400"/>
            <a:ext cx="10891001"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3612" y="5181600"/>
            <a:ext cx="10891001"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718A9D2-562E-4B7F-AB23-974512C94634}"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4844" y="6135808"/>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2431832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0367A-532F-417B-9C5B-1CC2BDD45C63}"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3491176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rotWithShape="1">
          <a:gsLst>
            <a:gs pos="0">
              <a:schemeClr val="bg2">
                <a:tint val="90000"/>
                <a:satMod val="92000"/>
                <a:lumMod val="120000"/>
              </a:schemeClr>
            </a:gs>
            <a:gs pos="100000">
              <a:schemeClr val="accent5">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13611" y="627405"/>
            <a:ext cx="8452601"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2DF60F-27B6-464B-A6BA-7C89F8A3272E}"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4944037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11"/>
            <a:ext cx="10058400" cy="1431925"/>
          </a:xfrm>
        </p:spPr>
        <p:txBody>
          <a:bodyPr/>
          <a:lstStyle/>
          <a:p>
            <a:r>
              <a:rPr lang="en-US"/>
              <a:t>Click to edit Master title style</a:t>
            </a:r>
          </a:p>
        </p:txBody>
      </p:sp>
      <p:sp>
        <p:nvSpPr>
          <p:cNvPr id="3" name="Chart Placeholder 2"/>
          <p:cNvSpPr>
            <a:spLocks noGrp="1"/>
          </p:cNvSpPr>
          <p:nvPr>
            <p:ph type="chart" idx="1"/>
          </p:nvPr>
        </p:nvSpPr>
        <p:spPr>
          <a:xfrm>
            <a:off x="1422400" y="1981200"/>
            <a:ext cx="10058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solidFill>
                  <a:schemeClr val="tx1"/>
                </a:solidFill>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solidFill>
                  <a:schemeClr val="tx1"/>
                </a:solidFill>
              </a:defRPr>
            </a:lvl1pPr>
          </a:lstStyle>
          <a:p>
            <a:pPr>
              <a:defRPr/>
            </a:pPr>
            <a:fld id="{313CB067-8662-4D65-A38B-97A2CAD0BD3C}" type="slidenum">
              <a:rPr lang="en-US" smtClean="0"/>
              <a:pPr>
                <a:defRPr/>
              </a:pPr>
              <a:t>‹#›</a:t>
            </a:fld>
            <a:endParaRPr lang="en-US"/>
          </a:p>
        </p:txBody>
      </p:sp>
    </p:spTree>
    <p:extLst>
      <p:ext uri="{BB962C8B-B14F-4D97-AF65-F5344CB8AC3E}">
        <p14:creationId xmlns:p14="http://schemas.microsoft.com/office/powerpoint/2010/main" val="41382500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3611" y="2514600"/>
            <a:ext cx="10891001" cy="2262781"/>
          </a:xfrm>
        </p:spPr>
        <p:txBody>
          <a:bodyPr anchor="ctr">
            <a:normAutofit/>
          </a:bodyPr>
          <a:lstStyle>
            <a:lvl1pPr>
              <a:defRPr sz="4400"/>
            </a:lvl1pPr>
          </a:lstStyle>
          <a:p>
            <a:r>
              <a:rPr lang="en-US"/>
              <a:t>Click to edit Master title style</a:t>
            </a:r>
          </a:p>
        </p:txBody>
      </p:sp>
      <p:sp>
        <p:nvSpPr>
          <p:cNvPr id="3" name="Subtitle 2"/>
          <p:cNvSpPr>
            <a:spLocks noGrp="1"/>
          </p:cNvSpPr>
          <p:nvPr>
            <p:ph type="subTitle" idx="1"/>
          </p:nvPr>
        </p:nvSpPr>
        <p:spPr>
          <a:xfrm>
            <a:off x="613611" y="4777379"/>
            <a:ext cx="10891001" cy="1126283"/>
          </a:xfrm>
        </p:spPr>
        <p:txBody>
          <a:bodyPr anchor="ct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D8252C-D133-4EA8-8C26-9B5B55C54910}"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5116" y="6135808"/>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4901566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8147" y="624110"/>
            <a:ext cx="10886465" cy="1280890"/>
          </a:xfrm>
        </p:spPr>
        <p:txBody>
          <a:bodyPr/>
          <a:lstStyle/>
          <a:p>
            <a:r>
              <a:rPr lang="en-US"/>
              <a:t>Click to edit Master title style</a:t>
            </a:r>
          </a:p>
        </p:txBody>
      </p:sp>
      <p:sp>
        <p:nvSpPr>
          <p:cNvPr id="3" name="Content Placeholder 2"/>
          <p:cNvSpPr>
            <a:spLocks noGrp="1"/>
          </p:cNvSpPr>
          <p:nvPr>
            <p:ph idx="1"/>
          </p:nvPr>
        </p:nvSpPr>
        <p:spPr>
          <a:xfrm>
            <a:off x="613611" y="2133600"/>
            <a:ext cx="10891001"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646464"/>
                </a:solidFill>
              </a:defRPr>
            </a:lvl1pPr>
          </a:lstStyle>
          <a:p>
            <a:fld id="{DB6BC78B-EFAE-4248-9746-C16A5A25CD41}" type="datetime1">
              <a:rPr lang="en-US" smtClean="0"/>
              <a:pPr/>
              <a:t>6/27/23</a:t>
            </a:fld>
            <a:endParaRPr lang="en-US"/>
          </a:p>
        </p:txBody>
      </p:sp>
      <p:sp>
        <p:nvSpPr>
          <p:cNvPr id="5" name="Footer Placeholder 4"/>
          <p:cNvSpPr>
            <a:spLocks noGrp="1"/>
          </p:cNvSpPr>
          <p:nvPr>
            <p:ph type="ftr" sz="quarter" idx="11"/>
          </p:nvPr>
        </p:nvSpPr>
        <p:spPr/>
        <p:txBody>
          <a:bodyPr/>
          <a:lstStyle>
            <a:lvl1pPr>
              <a:defRPr>
                <a:solidFill>
                  <a:srgbClr val="646464"/>
                </a:solidFill>
              </a:defRPr>
            </a:lvl1pPr>
          </a:lstStyle>
          <a:p>
            <a:endParaRPr lang="en-US"/>
          </a:p>
        </p:txBody>
      </p:sp>
      <p:sp>
        <p:nvSpPr>
          <p:cNvPr id="6" name="Slide Number Placeholder 5"/>
          <p:cNvSpPr>
            <a:spLocks noGrp="1"/>
          </p:cNvSpPr>
          <p:nvPr>
            <p:ph type="sldNum" sz="quarter" idx="12"/>
          </p:nvPr>
        </p:nvSpPr>
        <p:spPr/>
        <p:txBody>
          <a:bodyPr/>
          <a:lstStyle>
            <a:lvl1pPr>
              <a:defRPr sz="1400" b="1">
                <a:solidFill>
                  <a:srgbClr val="646464"/>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42768472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612" y="2058750"/>
            <a:ext cx="10891000" cy="1468800"/>
          </a:xfrm>
        </p:spPr>
        <p:txBody>
          <a:bodyPr anchor="ctr"/>
          <a:lstStyle>
            <a:lvl1pPr algn="ctr">
              <a:defRPr sz="4000" b="1" cap="none"/>
            </a:lvl1pPr>
          </a:lstStyle>
          <a:p>
            <a:r>
              <a:rPr lang="en-US"/>
              <a:t>Click to edit Master title style</a:t>
            </a:r>
          </a:p>
        </p:txBody>
      </p:sp>
      <p:sp>
        <p:nvSpPr>
          <p:cNvPr id="3" name="Text Placeholder 2"/>
          <p:cNvSpPr>
            <a:spLocks noGrp="1"/>
          </p:cNvSpPr>
          <p:nvPr>
            <p:ph type="body" idx="1"/>
          </p:nvPr>
        </p:nvSpPr>
        <p:spPr>
          <a:xfrm>
            <a:off x="613612" y="3530129"/>
            <a:ext cx="10891000" cy="860400"/>
          </a:xfrm>
        </p:spPr>
        <p:txBody>
          <a:bodyPr anchor="ctr">
            <a:normAutofit/>
          </a:bodyPr>
          <a:lstStyle>
            <a:lvl1pPr marL="0" indent="0" algn="ctr">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82AAB5-0B0D-4548-BCB8-486FF91A9059}"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5808"/>
            <a:ext cx="779767" cy="365125"/>
          </a:xfrm>
        </p:spPr>
        <p:txBody>
          <a:bodyPr/>
          <a:lstStyle>
            <a:lvl1pPr>
              <a:defRPr sz="1400" b="1">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8483897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3611" y="2124540"/>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6658" y="2120851"/>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926A6D-4BBA-4640-BC04-B7CAF59CB9C8}"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11" name="Slide Number Placeholder 5"/>
          <p:cNvSpPr>
            <a:spLocks noGrp="1"/>
          </p:cNvSpPr>
          <p:nvPr>
            <p:ph type="sldNum" sz="quarter" idx="12"/>
          </p:nvPr>
        </p:nvSpPr>
        <p:spPr>
          <a:xfrm>
            <a:off x="10724844" y="6125066"/>
            <a:ext cx="779767" cy="365125"/>
          </a:xfrm>
        </p:spPr>
        <p:txBody>
          <a:bodyPr/>
          <a:lstStyle>
            <a:lvl1pPr>
              <a:defRPr sz="1400" b="1">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4298557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12682" y="1939395"/>
            <a:ext cx="547705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11" y="2545737"/>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02261" y="1939395"/>
            <a:ext cx="548640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02261" y="2544123"/>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82380C-7755-461F-B5BE-DE2739EFCFA7}" type="datetime1">
              <a:rPr lang="en-US" smtClean="0"/>
              <a:t>6/27/23</a:t>
            </a:fld>
            <a:endParaRPr lang="en-US"/>
          </a:p>
        </p:txBody>
      </p:sp>
      <p:sp>
        <p:nvSpPr>
          <p:cNvPr id="8" name="Footer Placeholder 7"/>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a:xfrm>
            <a:off x="10725116" y="6130537"/>
            <a:ext cx="779767" cy="365125"/>
          </a:xfrm>
        </p:spPr>
        <p:txBody>
          <a:bodyPr/>
          <a:lstStyle>
            <a:lvl1pPr>
              <a:defRPr sz="1400" b="1">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722009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4800600"/>
            <a:ext cx="10891001"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13611" y="634965"/>
            <a:ext cx="1089100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13612" y="5367338"/>
            <a:ext cx="1089100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8695105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7E92D-A31A-4AF2-87F7-CC7EB6B393A6}" type="datetime1">
              <a:rPr lang="en-US" smtClean="0"/>
              <a:t>6/27/23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6691677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A91C9-0764-4AF5-954E-AD9EA1FAF6FF}" type="datetime1">
              <a:rPr lang="en-US" smtClean="0"/>
              <a:t>6/27/23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0406197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1" y="446090"/>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4307305" y="446088"/>
            <a:ext cx="7197307"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3611" y="159861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4FBB8C-CB73-418E-90B3-F9FBF45E6EA3}"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6317344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4800600"/>
            <a:ext cx="10891001"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13611" y="634965"/>
            <a:ext cx="1089100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13612" y="5367338"/>
            <a:ext cx="1089100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96E87-6CBD-4DEF-B22F-798C23EF41AB}"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9608033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609600"/>
            <a:ext cx="10891000"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613612" y="4354046"/>
            <a:ext cx="1089100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2103C7-4AB7-478F-B5E0-433F84FD0DA0}"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638505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2346955" y="3548623"/>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10092" y="4354046"/>
            <a:ext cx="1089452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3D0E35-8B10-485A-BF91-9F20793307EB}"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p>
            <a:fld id="{8EE722A0-BB85-47B5-89AA-E497A9507C15}" type="slidenum">
              <a:rPr lang="en-US" smtClean="0"/>
              <a:t>‹#›</a:t>
            </a:fld>
            <a:endParaRPr lang="en-US"/>
          </a:p>
        </p:txBody>
      </p:sp>
      <p:sp>
        <p:nvSpPr>
          <p:cNvPr id="14" name="TextBox 13"/>
          <p:cNvSpPr txBox="1"/>
          <p:nvPr/>
        </p:nvSpPr>
        <p:spPr>
          <a:xfrm>
            <a:off x="610092" y="655702"/>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5890357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Name Card">
    <p:spTree>
      <p:nvGrpSpPr>
        <p:cNvPr id="1" name=""/>
        <p:cNvGrpSpPr/>
        <p:nvPr/>
      </p:nvGrpSpPr>
      <p:grpSpPr>
        <a:xfrm>
          <a:off x="0" y="0"/>
          <a:ext cx="0" cy="0"/>
          <a:chOff x="0" y="0"/>
          <a:chExt cx="0" cy="0"/>
        </a:xfrm>
      </p:grpSpPr>
      <p:sp>
        <p:nvSpPr>
          <p:cNvPr id="2" name="Title 1"/>
          <p:cNvSpPr>
            <a:spLocks noGrp="1"/>
          </p:cNvSpPr>
          <p:nvPr>
            <p:ph type="title"/>
          </p:nvPr>
        </p:nvSpPr>
        <p:spPr>
          <a:xfrm>
            <a:off x="613611" y="2438400"/>
            <a:ext cx="10891002" cy="2724845"/>
          </a:xfrm>
        </p:spPr>
        <p:txBody>
          <a:bodyPr anchor="ctr">
            <a:normAutofit/>
          </a:bodyPr>
          <a:lstStyle>
            <a:lvl1pPr algn="ctr">
              <a:defRPr sz="4800" b="0"/>
            </a:lvl1pPr>
          </a:lstStyle>
          <a:p>
            <a:r>
              <a:rPr lang="en-US"/>
              <a:t>Click to edit Master title style</a:t>
            </a:r>
          </a:p>
        </p:txBody>
      </p:sp>
      <p:sp>
        <p:nvSpPr>
          <p:cNvPr id="4" name="Text Placeholder 3"/>
          <p:cNvSpPr>
            <a:spLocks noGrp="1"/>
          </p:cNvSpPr>
          <p:nvPr>
            <p:ph type="body" sz="half" idx="2"/>
          </p:nvPr>
        </p:nvSpPr>
        <p:spPr>
          <a:xfrm>
            <a:off x="613611" y="5181600"/>
            <a:ext cx="1089100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59DD099-B160-4910-8C68-B1FB3C917E65}"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7823909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610090" y="4343400"/>
            <a:ext cx="10894522"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0091" y="5181600"/>
            <a:ext cx="1089452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90FBD0F-A2F5-4974-99DD-D4C23001B6E6}"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3172"/>
            <a:ext cx="779767" cy="365125"/>
          </a:xfrm>
        </p:spPr>
        <p:txBody>
          <a:bodyPr/>
          <a:lstStyle/>
          <a:p>
            <a:fld id="{8EE722A0-BB85-47B5-89AA-E497A9507C15}" type="slidenum">
              <a:rPr lang="en-US" smtClean="0"/>
              <a:t>‹#›</a:t>
            </a:fld>
            <a:endParaRPr lang="en-US"/>
          </a:p>
        </p:txBody>
      </p:sp>
      <p:sp>
        <p:nvSpPr>
          <p:cNvPr id="17" name="TextBox 16"/>
          <p:cNvSpPr txBox="1"/>
          <p:nvPr/>
        </p:nvSpPr>
        <p:spPr>
          <a:xfrm>
            <a:off x="506012" y="609600"/>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Tree>
    <p:extLst>
      <p:ext uri="{BB962C8B-B14F-4D97-AF65-F5344CB8AC3E}">
        <p14:creationId xmlns:p14="http://schemas.microsoft.com/office/powerpoint/2010/main" val="35357286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3612" y="627407"/>
            <a:ext cx="10891000"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613611" y="4343400"/>
            <a:ext cx="10891001"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3612" y="5181600"/>
            <a:ext cx="10891001"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718A9D2-562E-4B7F-AB23-974512C94634}" type="datetime1">
              <a:rPr lang="en-US" smtClean="0"/>
              <a:t>6/27/23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4844" y="6135808"/>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6647400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0367A-532F-417B-9C5B-1CC2BDD45C63}" type="datetime1">
              <a:rPr lang="en-US" smtClean="0"/>
              <a:t>6/27/23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52205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theme" Target="../theme/theme3.xml"/><Relationship Id="rId8"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theme" Target="../theme/theme4.xml"/><Relationship Id="rId8"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146" y="624110"/>
            <a:ext cx="10968230" cy="12808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3611" y="2129589"/>
            <a:ext cx="10972800" cy="38902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13611" y="6135808"/>
            <a:ext cx="867476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5116" y="6130537"/>
            <a:ext cx="779494" cy="364552"/>
          </a:xfrm>
          <a:prstGeom prst="rect">
            <a:avLst/>
          </a:prstGeom>
        </p:spPr>
        <p:txBody>
          <a:bodyPr vert="horz" lIns="91440" tIns="45720" rIns="91440" bIns="45720" rtlCol="0" anchor="ctr"/>
          <a:lstStyle>
            <a:lvl1pPr algn="r">
              <a:defRPr lang="en-US" sz="900" kern="1200" smtClean="0">
                <a:solidFill>
                  <a:schemeClr val="tx1">
                    <a:tint val="75000"/>
                  </a:schemeClr>
                </a:solidFill>
                <a:latin typeface="+mn-lt"/>
                <a:ea typeface="+mn-ea"/>
                <a:cs typeface="+mn-cs"/>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81178581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hf hdr="0" dt="0"/>
  <p:txStyles>
    <p:titleStyle>
      <a:lvl1pPr algn="ctr" defTabSz="457200" rtl="0" eaLnBrk="1" latinLnBrk="0" hangingPunct="1">
        <a:spcBef>
          <a:spcPct val="0"/>
        </a:spcBef>
        <a:buNone/>
        <a:defRPr sz="4000" b="1" kern="1200">
          <a:solidFill>
            <a:schemeClr val="tx1">
              <a:lumMod val="85000"/>
              <a:lumOff val="15000"/>
            </a:schemeClr>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0"/>
        </a:spcBef>
        <a:spcAft>
          <a:spcPts val="600"/>
        </a:spcAft>
        <a:buClr>
          <a:schemeClr val="accent1"/>
        </a:buClr>
        <a:buFont typeface="Wingdings 3" charset="2"/>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0"/>
        </a:spcBef>
        <a:spcAft>
          <a:spcPts val="600"/>
        </a:spcAft>
        <a:buClr>
          <a:schemeClr val="accent1"/>
        </a:buClr>
        <a:buFont typeface="Wingdings 3" charset="2"/>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0"/>
        </a:spcBef>
        <a:spcAft>
          <a:spcPts val="600"/>
        </a:spcAft>
        <a:buClr>
          <a:schemeClr val="accent1"/>
        </a:buClr>
        <a:buFont typeface="Wingdings 3" charset="2"/>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0"/>
        </a:spcBef>
        <a:spcAft>
          <a:spcPts val="600"/>
        </a:spcAft>
        <a:buClr>
          <a:schemeClr val="accent1"/>
        </a:buClr>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0"/>
        </a:spcBef>
        <a:spcAft>
          <a:spcPts val="600"/>
        </a:spcAft>
        <a:buClr>
          <a:schemeClr val="accent1"/>
        </a:buClr>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146" y="624110"/>
            <a:ext cx="10968230" cy="128089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3611" y="2129589"/>
            <a:ext cx="10972800" cy="38902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433606" y="61305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13611" y="6135808"/>
            <a:ext cx="867476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5116" y="6130537"/>
            <a:ext cx="779494" cy="364552"/>
          </a:xfrm>
          <a:prstGeom prst="rect">
            <a:avLst/>
          </a:prstGeom>
        </p:spPr>
        <p:txBody>
          <a:bodyPr vert="horz" lIns="91440" tIns="45720" rIns="91440" bIns="45720" rtlCol="0" anchor="ctr"/>
          <a:lstStyle>
            <a:lvl1pPr algn="r">
              <a:defRPr lang="en-US" sz="900" kern="1200" smtClean="0">
                <a:solidFill>
                  <a:schemeClr val="tx1">
                    <a:tint val="75000"/>
                  </a:schemeClr>
                </a:solidFill>
                <a:latin typeface="+mn-lt"/>
                <a:ea typeface="+mn-ea"/>
                <a:cs typeface="+mn-cs"/>
              </a:defRPr>
            </a:lvl1pPr>
          </a:lstStyle>
          <a:p>
            <a:fld id="{8EE722A0-BB85-47B5-89AA-E497A9507C15}" type="slidenum">
              <a:rPr lang="en-US" smtClean="0"/>
              <a:pPr/>
              <a:t>‹#›</a:t>
            </a:fld>
            <a:endParaRPr lang="en-US" dirty="0"/>
          </a:p>
        </p:txBody>
      </p:sp>
    </p:spTree>
    <p:extLst>
      <p:ext uri="{BB962C8B-B14F-4D97-AF65-F5344CB8AC3E}">
        <p14:creationId xmlns:p14="http://schemas.microsoft.com/office/powerpoint/2010/main" val="392267489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Lst>
  <p:hf hdr="0" dt="0"/>
  <p:txStyles>
    <p:titleStyle>
      <a:lvl1pPr algn="ctr" defTabSz="457200" rtl="0" eaLnBrk="1" latinLnBrk="0" hangingPunct="1">
        <a:spcBef>
          <a:spcPct val="0"/>
        </a:spcBef>
        <a:buNone/>
        <a:defRPr sz="4000" b="1" kern="1200">
          <a:solidFill>
            <a:schemeClr val="tx1">
              <a:lumMod val="85000"/>
              <a:lumOff val="15000"/>
            </a:schemeClr>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146" y="624110"/>
            <a:ext cx="10968230" cy="12808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3611" y="2129589"/>
            <a:ext cx="10972800" cy="38902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33606" y="61305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AFCA810-B6CD-433B-807A-B20BB8913259}" type="datetime1">
              <a:rPr lang="en-US" smtClean="0"/>
              <a:t>6/27/23</a:t>
            </a:fld>
            <a:endParaRPr lang="en-US"/>
          </a:p>
        </p:txBody>
      </p:sp>
      <p:sp>
        <p:nvSpPr>
          <p:cNvPr id="5" name="Footer Placeholder 4"/>
          <p:cNvSpPr>
            <a:spLocks noGrp="1"/>
          </p:cNvSpPr>
          <p:nvPr>
            <p:ph type="ftr" sz="quarter" idx="3"/>
          </p:nvPr>
        </p:nvSpPr>
        <p:spPr>
          <a:xfrm>
            <a:off x="613611" y="6135808"/>
            <a:ext cx="867476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5116" y="6130537"/>
            <a:ext cx="779494" cy="364552"/>
          </a:xfrm>
          <a:prstGeom prst="rect">
            <a:avLst/>
          </a:prstGeom>
        </p:spPr>
        <p:txBody>
          <a:bodyPr vert="horz" lIns="91440" tIns="45720" rIns="91440" bIns="45720" rtlCol="0" anchor="ctr"/>
          <a:lstStyle>
            <a:lvl1pPr algn="r">
              <a:defRPr lang="en-US" sz="1400" b="1" kern="120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61938444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 id="2147483794" r:id="rId34"/>
  </p:sldLayoutIdLst>
  <p:hf hdr="0" dt="0"/>
  <p:txStyles>
    <p:titleStyle>
      <a:lvl1pPr algn="ctr" defTabSz="457200" rtl="0" eaLnBrk="1" latinLnBrk="0" hangingPunct="1">
        <a:spcBef>
          <a:spcPct val="0"/>
        </a:spcBef>
        <a:buNone/>
        <a:defRPr sz="4000" b="1" kern="1200">
          <a:solidFill>
            <a:schemeClr val="tx1">
              <a:lumMod val="85000"/>
              <a:lumOff val="15000"/>
            </a:schemeClr>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146" y="624110"/>
            <a:ext cx="10968230" cy="12808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3611" y="2129589"/>
            <a:ext cx="10972800" cy="38902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33606" y="61305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AFCA810-B6CD-433B-807A-B20BB8913259}" type="datetime1">
              <a:rPr lang="en-US" smtClean="0"/>
              <a:t>6/27/23</a:t>
            </a:fld>
            <a:endParaRPr lang="en-US"/>
          </a:p>
        </p:txBody>
      </p:sp>
      <p:sp>
        <p:nvSpPr>
          <p:cNvPr id="5" name="Footer Placeholder 4"/>
          <p:cNvSpPr>
            <a:spLocks noGrp="1"/>
          </p:cNvSpPr>
          <p:nvPr>
            <p:ph type="ftr" sz="quarter" idx="3"/>
          </p:nvPr>
        </p:nvSpPr>
        <p:spPr>
          <a:xfrm>
            <a:off x="613611" y="6135808"/>
            <a:ext cx="867476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5116" y="6130537"/>
            <a:ext cx="779494" cy="364552"/>
          </a:xfrm>
          <a:prstGeom prst="rect">
            <a:avLst/>
          </a:prstGeom>
        </p:spPr>
        <p:txBody>
          <a:bodyPr vert="horz" lIns="91440" tIns="45720" rIns="91440" bIns="45720" rtlCol="0" anchor="ctr"/>
          <a:lstStyle>
            <a:lvl1pPr algn="r">
              <a:defRPr lang="en-US" sz="1400" b="1" kern="120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81086416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 id="2147483819" r:id="rId24"/>
    <p:sldLayoutId id="2147483820" r:id="rId25"/>
    <p:sldLayoutId id="2147483821" r:id="rId26"/>
    <p:sldLayoutId id="2147483822" r:id="rId27"/>
    <p:sldLayoutId id="2147483823" r:id="rId28"/>
    <p:sldLayoutId id="2147483824" r:id="rId29"/>
    <p:sldLayoutId id="2147483825" r:id="rId30"/>
    <p:sldLayoutId id="2147483826" r:id="rId31"/>
    <p:sldLayoutId id="2147483827" r:id="rId32"/>
    <p:sldLayoutId id="2147483828" r:id="rId33"/>
    <p:sldLayoutId id="2147483829" r:id="rId34"/>
  </p:sldLayoutIdLst>
  <p:hf hdr="0" dt="0"/>
  <p:txStyles>
    <p:titleStyle>
      <a:lvl1pPr algn="ctr" defTabSz="457200" rtl="0" eaLnBrk="1" latinLnBrk="0" hangingPunct="1">
        <a:spcBef>
          <a:spcPct val="0"/>
        </a:spcBef>
        <a:buNone/>
        <a:defRPr sz="4000" b="1" kern="1200">
          <a:solidFill>
            <a:schemeClr val="tx1">
              <a:lumMod val="85000"/>
              <a:lumOff val="15000"/>
            </a:schemeClr>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69.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sunshinebehavioralhealth.com/veterans/"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jpeck@mednet.ucla.edu"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A768C-7CC8-46A1-8653-A333922AF484}"/>
              </a:ext>
            </a:extLst>
          </p:cNvPr>
          <p:cNvSpPr>
            <a:spLocks noGrp="1"/>
          </p:cNvSpPr>
          <p:nvPr>
            <p:ph type="ctrTitle"/>
          </p:nvPr>
        </p:nvSpPr>
        <p:spPr>
          <a:xfrm>
            <a:off x="175604" y="608583"/>
            <a:ext cx="11767014" cy="1421235"/>
          </a:xfrm>
        </p:spPr>
        <p:txBody>
          <a:bodyPr>
            <a:normAutofit/>
          </a:bodyPr>
          <a:lstStyle/>
          <a:p>
            <a:pPr marL="0" marR="0" lvl="0" indent="0" algn="ctr" defTabSz="457200" rtl="0" eaLnBrk="1" fontAlgn="auto" latinLnBrk="0" hangingPunct="1">
              <a:lnSpc>
                <a:spcPct val="100000"/>
              </a:lnSpc>
              <a:spcBef>
                <a:spcPts val="1000"/>
              </a:spcBef>
              <a:spcAft>
                <a:spcPts val="0"/>
              </a:spcAft>
              <a:buClr>
                <a:srgbClr val="E78712"/>
              </a:buClr>
              <a:buSzTx/>
              <a:buFont typeface="Wingdings 3" charset="2"/>
              <a:buNone/>
              <a:tabLst/>
              <a:defRPr/>
            </a:pPr>
            <a:r>
              <a:rPr lang="en-US" sz="4000" dirty="0">
                <a:solidFill>
                  <a:prstClr val="black">
                    <a:lumMod val="65000"/>
                    <a:lumOff val="35000"/>
                  </a:prstClr>
                </a:solidFill>
                <a:ea typeface="+mn-ea"/>
              </a:rPr>
              <a:t>Contingency Management for the Treatment of Stimulant Use Disorder</a:t>
            </a:r>
            <a:endParaRPr lang="en-US" sz="5400" dirty="0"/>
          </a:p>
        </p:txBody>
      </p:sp>
      <p:sp>
        <p:nvSpPr>
          <p:cNvPr id="3" name="Subtitle 2">
            <a:extLst>
              <a:ext uri="{FF2B5EF4-FFF2-40B4-BE49-F238E27FC236}">
                <a16:creationId xmlns:a16="http://schemas.microsoft.com/office/drawing/2014/main" id="{DBBE48BE-A309-4932-AD17-AB236048AB7A}"/>
              </a:ext>
            </a:extLst>
          </p:cNvPr>
          <p:cNvSpPr>
            <a:spLocks noGrp="1"/>
          </p:cNvSpPr>
          <p:nvPr>
            <p:ph type="subTitle" idx="1"/>
          </p:nvPr>
        </p:nvSpPr>
        <p:spPr>
          <a:xfrm>
            <a:off x="672349" y="3368408"/>
            <a:ext cx="10891001" cy="1685838"/>
          </a:xfrm>
        </p:spPr>
        <p:txBody>
          <a:bodyPr>
            <a:normAutofit fontScale="92500" lnSpcReduction="20000"/>
          </a:bodyPr>
          <a:lstStyle/>
          <a:p>
            <a:pPr>
              <a:spcBef>
                <a:spcPts val="0"/>
              </a:spcBef>
            </a:pPr>
            <a:r>
              <a:rPr lang="en-US" sz="4000" b="1" dirty="0"/>
              <a:t>James Peck, PsyD</a:t>
            </a:r>
          </a:p>
          <a:p>
            <a:pPr>
              <a:spcBef>
                <a:spcPts val="0"/>
              </a:spcBef>
            </a:pPr>
            <a:r>
              <a:rPr lang="en-US" sz="4000" b="1" dirty="0"/>
              <a:t>Clinical Psychologist/Clinical Trainer</a:t>
            </a:r>
          </a:p>
          <a:p>
            <a:pPr>
              <a:spcBef>
                <a:spcPts val="0"/>
              </a:spcBef>
            </a:pPr>
            <a:r>
              <a:rPr lang="en-US" sz="4000" b="1" dirty="0"/>
              <a:t>UCLA Integrated Substance Abuse Programs </a:t>
            </a:r>
          </a:p>
        </p:txBody>
      </p:sp>
      <p:pic>
        <p:nvPicPr>
          <p:cNvPr id="7" name="Picture 6" descr="UCLA ISAP logo">
            <a:extLst>
              <a:ext uri="{FF2B5EF4-FFF2-40B4-BE49-F238E27FC236}">
                <a16:creationId xmlns:a16="http://schemas.microsoft.com/office/drawing/2014/main" id="{7FB4991C-EA52-4294-ABB9-A6FA50F1D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98" y="6302650"/>
            <a:ext cx="3961102" cy="433196"/>
          </a:xfrm>
          <a:prstGeom prst="rect">
            <a:avLst/>
          </a:prstGeom>
        </p:spPr>
      </p:pic>
      <p:sp>
        <p:nvSpPr>
          <p:cNvPr id="12" name="Slide Number Placeholder 11">
            <a:extLst>
              <a:ext uri="{FF2B5EF4-FFF2-40B4-BE49-F238E27FC236}">
                <a16:creationId xmlns:a16="http://schemas.microsoft.com/office/drawing/2014/main" id="{5C0FE886-E246-41DB-B77F-4E272935C93E}"/>
              </a:ext>
            </a:extLst>
          </p:cNvPr>
          <p:cNvSpPr>
            <a:spLocks noGrp="1"/>
          </p:cNvSpPr>
          <p:nvPr>
            <p:ph type="sldNum" sz="quarter" idx="12"/>
          </p:nvPr>
        </p:nvSpPr>
        <p:spPr>
          <a:xfrm>
            <a:off x="11412233" y="6492875"/>
            <a:ext cx="779767" cy="365125"/>
          </a:xfrm>
        </p:spPr>
        <p:txBody>
          <a:bodyPr/>
          <a:lstStyle/>
          <a:p>
            <a:fld id="{8EE722A0-BB85-47B5-89AA-E497A9507C15}" type="slidenum">
              <a:rPr lang="en-US" smtClean="0"/>
              <a:t>1</a:t>
            </a:fld>
            <a:endParaRPr lang="en-US" dirty="0"/>
          </a:p>
        </p:txBody>
      </p:sp>
      <p:sp>
        <p:nvSpPr>
          <p:cNvPr id="4" name="Rectangle 3">
            <a:extLst>
              <a:ext uri="{FF2B5EF4-FFF2-40B4-BE49-F238E27FC236}">
                <a16:creationId xmlns:a16="http://schemas.microsoft.com/office/drawing/2014/main" id="{DDFFA708-276C-4B5E-B8D3-C7FC3238D6EF}"/>
              </a:ext>
              <a:ext uri="{C183D7F6-B498-43B3-948B-1728B52AA6E4}">
                <adec:decorative xmlns:adec="http://schemas.microsoft.com/office/drawing/2017/decorative" val="1"/>
              </a:ext>
            </a:extLst>
          </p:cNvPr>
          <p:cNvSpPr/>
          <p:nvPr/>
        </p:nvSpPr>
        <p:spPr>
          <a:xfrm>
            <a:off x="1959022" y="4972050"/>
            <a:ext cx="8317654" cy="1685838"/>
          </a:xfrm>
          <a:prstGeom prst="rect">
            <a:avLst/>
          </a:prstGeom>
          <a:blipFill dpi="0" rotWithShape="1">
            <a:blip r:embed="rId4">
              <a:alphaModFix amt="20000"/>
            </a:blip>
            <a:srcRect/>
            <a:stretch>
              <a:fillRect/>
            </a:stretch>
          </a:blipFill>
          <a:ln>
            <a:noFill/>
          </a:ln>
          <a:effectLst>
            <a:softEdge rad="596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7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p:nvPr>
        </p:nvSpPr>
        <p:spPr>
          <a:xfrm>
            <a:off x="1524000" y="181303"/>
            <a:ext cx="9144000" cy="715962"/>
          </a:xfrm>
        </p:spPr>
        <p:txBody>
          <a:bodyPr>
            <a:noAutofit/>
          </a:bodyPr>
          <a:lstStyle/>
          <a:p>
            <a:r>
              <a:rPr lang="en-US" altLang="en-US" sz="3600" dirty="0"/>
              <a:t>Acute </a:t>
            </a:r>
            <a:r>
              <a:rPr lang="en-US" altLang="en-US" sz="3600" i="1" dirty="0"/>
              <a:t>Physical</a:t>
            </a:r>
            <a:r>
              <a:rPr lang="en-US" altLang="en-US" sz="3600" dirty="0"/>
              <a:t> Effects of Stimulants</a:t>
            </a:r>
          </a:p>
        </p:txBody>
      </p:sp>
      <p:sp>
        <p:nvSpPr>
          <p:cNvPr id="63491" name="Rectangle 3"/>
          <p:cNvSpPr>
            <a:spLocks noGrp="1"/>
          </p:cNvSpPr>
          <p:nvPr>
            <p:ph sz="half" idx="1"/>
          </p:nvPr>
        </p:nvSpPr>
        <p:spPr>
          <a:xfrm>
            <a:off x="573855" y="1692123"/>
            <a:ext cx="5486400" cy="377762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marL="0" indent="0">
              <a:buNone/>
            </a:pPr>
            <a:r>
              <a:rPr lang="en-US" altLang="en-US" b="1" dirty="0">
                <a:solidFill>
                  <a:schemeClr val="accent1"/>
                </a:solidFill>
              </a:rPr>
              <a:t>            Increases</a:t>
            </a:r>
          </a:p>
          <a:p>
            <a:pPr>
              <a:buFont typeface="Arial" panose="020B0604020202020204" pitchFamily="34" charset="0"/>
              <a:buChar char="•"/>
            </a:pPr>
            <a:r>
              <a:rPr lang="en-US" altLang="en-US" dirty="0"/>
              <a:t>Heart rate</a:t>
            </a:r>
          </a:p>
          <a:p>
            <a:pPr>
              <a:buFont typeface="Arial" panose="020B0604020202020204" pitchFamily="34" charset="0"/>
              <a:buChar char="•"/>
            </a:pPr>
            <a:r>
              <a:rPr lang="en-US" altLang="en-US" dirty="0"/>
              <a:t>Blood pressure	</a:t>
            </a:r>
          </a:p>
          <a:p>
            <a:pPr>
              <a:buFont typeface="Arial" panose="020B0604020202020204" pitchFamily="34" charset="0"/>
              <a:buChar char="•"/>
            </a:pPr>
            <a:r>
              <a:rPr lang="en-US" altLang="en-US" dirty="0"/>
              <a:t>Pupil size 	</a:t>
            </a:r>
          </a:p>
          <a:p>
            <a:pPr>
              <a:buFont typeface="Arial" panose="020B0604020202020204" pitchFamily="34" charset="0"/>
              <a:buChar char="•"/>
            </a:pPr>
            <a:r>
              <a:rPr lang="en-US" altLang="en-US" dirty="0"/>
              <a:t>Respiration</a:t>
            </a:r>
          </a:p>
          <a:p>
            <a:pPr>
              <a:buFont typeface="Arial" panose="020B0604020202020204" pitchFamily="34" charset="0"/>
              <a:buChar char="•"/>
            </a:pPr>
            <a:r>
              <a:rPr lang="en-US" altLang="en-US" dirty="0"/>
              <a:t>Sensory acuity</a:t>
            </a:r>
          </a:p>
          <a:p>
            <a:pPr>
              <a:buFont typeface="Arial" panose="020B0604020202020204" pitchFamily="34" charset="0"/>
              <a:buChar char="•"/>
            </a:pPr>
            <a:r>
              <a:rPr lang="en-US" altLang="en-US" dirty="0"/>
              <a:t>Energy</a:t>
            </a:r>
          </a:p>
        </p:txBody>
      </p:sp>
      <p:sp>
        <p:nvSpPr>
          <p:cNvPr id="3" name="Content Placeholder 2">
            <a:extLst>
              <a:ext uri="{FF2B5EF4-FFF2-40B4-BE49-F238E27FC236}">
                <a16:creationId xmlns:a16="http://schemas.microsoft.com/office/drawing/2014/main" id="{232A4F92-9E44-4919-94D5-32E43E98E0FB}"/>
              </a:ext>
            </a:extLst>
          </p:cNvPr>
          <p:cNvSpPr>
            <a:spLocks noGrp="1"/>
          </p:cNvSpPr>
          <p:nvPr>
            <p:ph sz="half" idx="2"/>
          </p:nvPr>
        </p:nvSpPr>
        <p:spPr>
          <a:xfrm>
            <a:off x="6350445" y="1692123"/>
            <a:ext cx="4114041" cy="3963242"/>
          </a:xfrm>
        </p:spPr>
        <p:txBody>
          <a:bodyPr/>
          <a:lstStyle/>
          <a:p>
            <a:pPr marL="0" indent="0" algn="ctr">
              <a:buNone/>
            </a:pPr>
            <a:r>
              <a:rPr lang="en-US" b="1" dirty="0">
                <a:solidFill>
                  <a:schemeClr val="accent1"/>
                </a:solidFill>
              </a:rPr>
              <a:t>Decreases</a:t>
            </a:r>
          </a:p>
          <a:p>
            <a:pPr>
              <a:buFont typeface="Arial" panose="020B0604020202020204" pitchFamily="34" charset="0"/>
              <a:buChar char="•"/>
            </a:pPr>
            <a:r>
              <a:rPr lang="en-US" dirty="0"/>
              <a:t>Appetite</a:t>
            </a:r>
          </a:p>
          <a:p>
            <a:pPr>
              <a:buFont typeface="Arial" panose="020B0604020202020204" pitchFamily="34" charset="0"/>
              <a:buChar char="•"/>
            </a:pPr>
            <a:r>
              <a:rPr lang="en-US" dirty="0"/>
              <a:t>Sleep</a:t>
            </a:r>
          </a:p>
          <a:p>
            <a:pPr>
              <a:buFont typeface="Arial" panose="020B0604020202020204" pitchFamily="34" charset="0"/>
              <a:buChar char="•"/>
            </a:pPr>
            <a:r>
              <a:rPr lang="en-US" dirty="0"/>
              <a:t>Reaction Time</a:t>
            </a:r>
          </a:p>
          <a:p>
            <a:endParaRPr lang="en-US" dirty="0"/>
          </a:p>
        </p:txBody>
      </p:sp>
      <p:sp>
        <p:nvSpPr>
          <p:cNvPr id="5" name="Footer Placeholder 4">
            <a:extLst>
              <a:ext uri="{FF2B5EF4-FFF2-40B4-BE49-F238E27FC236}">
                <a16:creationId xmlns:a16="http://schemas.microsoft.com/office/drawing/2014/main" id="{921978E7-9528-4ADF-9455-353BE8CCCA8C}"/>
              </a:ext>
            </a:extLst>
          </p:cNvPr>
          <p:cNvSpPr>
            <a:spLocks noGrp="1"/>
          </p:cNvSpPr>
          <p:nvPr>
            <p:ph type="ftr" sz="quarter" idx="11"/>
          </p:nvPr>
        </p:nvSpPr>
        <p:spPr/>
        <p:txBody>
          <a:bodyPr/>
          <a:lstStyle/>
          <a:p>
            <a:r>
              <a:rPr lang="en-US" dirty="0"/>
              <a:t>SOURCE: NIDA, 2019</a:t>
            </a:r>
          </a:p>
        </p:txBody>
      </p:sp>
      <p:sp>
        <p:nvSpPr>
          <p:cNvPr id="4" name="Slide Number Placeholder 3"/>
          <p:cNvSpPr>
            <a:spLocks noGrp="1"/>
          </p:cNvSpPr>
          <p:nvPr>
            <p:ph type="sldNum" sz="quarter" idx="12"/>
          </p:nvPr>
        </p:nvSpPr>
        <p:spPr/>
        <p:txBody>
          <a:bodyPr/>
          <a:lstStyle/>
          <a:p>
            <a:fld id="{AA5A8000-143E-E345-AB7D-4AEB5E1250A5}" type="slidenum">
              <a:rPr lang="en-US"/>
              <a:t>10</a:t>
            </a:fld>
            <a:endParaRPr lang="en-US" dirty="0"/>
          </a:p>
        </p:txBody>
      </p:sp>
    </p:spTree>
    <p:extLst>
      <p:ext uri="{BB962C8B-B14F-4D97-AF65-F5344CB8AC3E}">
        <p14:creationId xmlns:p14="http://schemas.microsoft.com/office/powerpoint/2010/main" val="3511089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a:xfrm>
            <a:off x="1524000" y="226386"/>
            <a:ext cx="9144000" cy="655636"/>
          </a:xfrm>
        </p:spPr>
        <p:txBody>
          <a:bodyPr>
            <a:noAutofit/>
          </a:bodyPr>
          <a:lstStyle/>
          <a:p>
            <a:r>
              <a:rPr lang="en-US" altLang="en-US" sz="3600" dirty="0"/>
              <a:t>Acute </a:t>
            </a:r>
            <a:r>
              <a:rPr lang="en-US" altLang="en-US" sz="3600" i="1" dirty="0"/>
              <a:t>Psychological</a:t>
            </a:r>
            <a:r>
              <a:rPr lang="en-US" altLang="en-US" sz="3600" dirty="0"/>
              <a:t> Effects of Stimulants</a:t>
            </a:r>
          </a:p>
        </p:txBody>
      </p:sp>
      <p:sp>
        <p:nvSpPr>
          <p:cNvPr id="64515" name="Rectangle 3"/>
          <p:cNvSpPr>
            <a:spLocks noGrp="1"/>
          </p:cNvSpPr>
          <p:nvPr>
            <p:ph sz="half" idx="1"/>
          </p:nvPr>
        </p:nvSpPr>
        <p:spPr>
          <a:xfrm>
            <a:off x="613611" y="1737150"/>
            <a:ext cx="3652107" cy="4196511"/>
          </a:xfrm>
        </p:spPr>
        <p:txBody>
          <a:bodyPr>
            <a:normAutofit/>
          </a:bodyPr>
          <a:lstStyle/>
          <a:p>
            <a:pPr algn="ctr">
              <a:buFont typeface="Arial" panose="020B0604020202020204" pitchFamily="34" charset="0"/>
              <a:buNone/>
            </a:pPr>
            <a:r>
              <a:rPr lang="en-US" altLang="en-US" b="1" dirty="0">
                <a:solidFill>
                  <a:schemeClr val="accent1"/>
                </a:solidFill>
              </a:rPr>
              <a:t>Increases</a:t>
            </a:r>
          </a:p>
          <a:p>
            <a:pPr>
              <a:buFont typeface="Arial" panose="020B0604020202020204" pitchFamily="34" charset="0"/>
              <a:buChar char="•"/>
            </a:pPr>
            <a:r>
              <a:rPr lang="en-US" altLang="en-US" dirty="0"/>
              <a:t>Confidence  </a:t>
            </a:r>
          </a:p>
          <a:p>
            <a:pPr>
              <a:buFont typeface="Arial" panose="020B0604020202020204" pitchFamily="34" charset="0"/>
              <a:buChar char="•"/>
            </a:pPr>
            <a:r>
              <a:rPr lang="en-US" altLang="en-US" dirty="0"/>
              <a:t>Alertness </a:t>
            </a:r>
          </a:p>
          <a:p>
            <a:pPr>
              <a:buFont typeface="Arial" panose="020B0604020202020204" pitchFamily="34" charset="0"/>
              <a:buChar char="•"/>
            </a:pPr>
            <a:r>
              <a:rPr lang="en-US" altLang="en-US" dirty="0"/>
              <a:t>Mood/Euphoria</a:t>
            </a:r>
          </a:p>
          <a:p>
            <a:pPr>
              <a:buFont typeface="Arial" panose="020B0604020202020204" pitchFamily="34" charset="0"/>
              <a:buChar char="•"/>
            </a:pPr>
            <a:r>
              <a:rPr lang="en-US" altLang="en-US" dirty="0"/>
              <a:t>Sex drive</a:t>
            </a:r>
          </a:p>
          <a:p>
            <a:pPr>
              <a:buFont typeface="Arial" panose="020B0604020202020204" pitchFamily="34" charset="0"/>
              <a:buChar char="•"/>
            </a:pPr>
            <a:r>
              <a:rPr lang="en-US" altLang="en-US" dirty="0"/>
              <a:t>Energy</a:t>
            </a:r>
          </a:p>
          <a:p>
            <a:pPr>
              <a:buFont typeface="Arial" panose="020B0604020202020204" pitchFamily="34" charset="0"/>
              <a:buChar char="•"/>
            </a:pPr>
            <a:r>
              <a:rPr lang="en-US" altLang="en-US" dirty="0"/>
              <a:t>Talkativeness</a:t>
            </a:r>
          </a:p>
        </p:txBody>
      </p:sp>
      <p:sp>
        <p:nvSpPr>
          <p:cNvPr id="64516" name="Rectangle 4"/>
          <p:cNvSpPr>
            <a:spLocks noGrp="1"/>
          </p:cNvSpPr>
          <p:nvPr>
            <p:ph sz="half" idx="2"/>
          </p:nvPr>
        </p:nvSpPr>
        <p:spPr>
          <a:xfrm>
            <a:off x="6346658" y="1737150"/>
            <a:ext cx="3363871" cy="4387915"/>
          </a:xfrm>
        </p:spPr>
        <p:txBody>
          <a:bodyPr>
            <a:normAutofit/>
          </a:bodyPr>
          <a:lstStyle/>
          <a:p>
            <a:pPr marL="0" indent="0" algn="ctr">
              <a:buNone/>
            </a:pPr>
            <a:r>
              <a:rPr lang="en-US" altLang="en-US" b="1" dirty="0">
                <a:solidFill>
                  <a:schemeClr val="accent1"/>
                </a:solidFill>
              </a:rPr>
              <a:t>Decreases</a:t>
            </a:r>
            <a:r>
              <a:rPr lang="en-US" altLang="en-US" dirty="0"/>
              <a:t> </a:t>
            </a:r>
          </a:p>
          <a:p>
            <a:pPr>
              <a:buFont typeface="Arial" panose="020B0604020202020204" pitchFamily="34" charset="0"/>
              <a:buChar char="•"/>
            </a:pPr>
            <a:r>
              <a:rPr lang="en-US" altLang="en-US" dirty="0"/>
              <a:t>Boredom</a:t>
            </a:r>
          </a:p>
          <a:p>
            <a:pPr>
              <a:buFont typeface="Arial" panose="020B0604020202020204" pitchFamily="34" charset="0"/>
              <a:buChar char="•"/>
            </a:pPr>
            <a:r>
              <a:rPr lang="en-US" altLang="en-US" dirty="0"/>
              <a:t>Loneliness</a:t>
            </a:r>
          </a:p>
          <a:p>
            <a:pPr>
              <a:buFont typeface="Arial" panose="020B0604020202020204" pitchFamily="34" charset="0"/>
              <a:buChar char="•"/>
            </a:pPr>
            <a:r>
              <a:rPr lang="en-US" altLang="en-US" dirty="0"/>
              <a:t>Timidity</a:t>
            </a:r>
          </a:p>
        </p:txBody>
      </p:sp>
      <p:sp>
        <p:nvSpPr>
          <p:cNvPr id="2" name="Footer Placeholder 1">
            <a:extLst>
              <a:ext uri="{FF2B5EF4-FFF2-40B4-BE49-F238E27FC236}">
                <a16:creationId xmlns:a16="http://schemas.microsoft.com/office/drawing/2014/main" id="{E0776750-8DD5-479C-8503-324B4E3EF66F}"/>
              </a:ext>
            </a:extLst>
          </p:cNvPr>
          <p:cNvSpPr>
            <a:spLocks noGrp="1"/>
          </p:cNvSpPr>
          <p:nvPr>
            <p:ph type="ftr" sz="quarter" idx="11"/>
          </p:nvPr>
        </p:nvSpPr>
        <p:spPr/>
        <p:txBody>
          <a:bodyPr/>
          <a:lstStyle/>
          <a:p>
            <a:r>
              <a:rPr lang="en-US" dirty="0"/>
              <a:t>SOURCE: NIDA, 2019</a:t>
            </a:r>
          </a:p>
        </p:txBody>
      </p:sp>
      <p:sp>
        <p:nvSpPr>
          <p:cNvPr id="4" name="Slide Number Placeholder 3"/>
          <p:cNvSpPr>
            <a:spLocks noGrp="1"/>
          </p:cNvSpPr>
          <p:nvPr>
            <p:ph type="sldNum" sz="quarter" idx="12"/>
          </p:nvPr>
        </p:nvSpPr>
        <p:spPr/>
        <p:txBody>
          <a:bodyPr/>
          <a:lstStyle/>
          <a:p>
            <a:fld id="{AA5A8000-143E-E345-AB7D-4AEB5E1250A5}" type="slidenum">
              <a:rPr lang="en-US"/>
              <a:t>11</a:t>
            </a:fld>
            <a:endParaRPr lang="en-US" dirty="0"/>
          </a:p>
        </p:txBody>
      </p:sp>
    </p:spTree>
    <p:extLst>
      <p:ext uri="{BB962C8B-B14F-4D97-AF65-F5344CB8AC3E}">
        <p14:creationId xmlns:p14="http://schemas.microsoft.com/office/powerpoint/2010/main" val="885288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a:xfrm>
            <a:off x="1524000" y="226425"/>
            <a:ext cx="9144000" cy="807244"/>
          </a:xfrm>
        </p:spPr>
        <p:txBody>
          <a:bodyPr>
            <a:noAutofit/>
          </a:bodyPr>
          <a:lstStyle/>
          <a:p>
            <a:r>
              <a:rPr lang="en-US" altLang="en-US" sz="3600" dirty="0"/>
              <a:t>Chronic </a:t>
            </a:r>
            <a:r>
              <a:rPr lang="en-US" altLang="en-US" sz="3600" i="1" dirty="0"/>
              <a:t>Physical</a:t>
            </a:r>
            <a:r>
              <a:rPr lang="en-US" altLang="en-US" sz="3600" dirty="0"/>
              <a:t> Effects of Stimulants</a:t>
            </a:r>
          </a:p>
        </p:txBody>
      </p:sp>
      <p:sp>
        <p:nvSpPr>
          <p:cNvPr id="65539" name="Rectangle 3"/>
          <p:cNvSpPr>
            <a:spLocks noGrp="1"/>
          </p:cNvSpPr>
          <p:nvPr>
            <p:ph sz="half" idx="1"/>
          </p:nvPr>
        </p:nvSpPr>
        <p:spPr/>
        <p:txBody>
          <a:bodyPr>
            <a:normAutofit/>
          </a:bodyPr>
          <a:lstStyle/>
          <a:p>
            <a:pPr>
              <a:lnSpc>
                <a:spcPct val="90000"/>
              </a:lnSpc>
              <a:buFontTx/>
              <a:buChar char="•"/>
            </a:pPr>
            <a:r>
              <a:rPr lang="en-US" altLang="en-US" dirty="0"/>
              <a:t>Tremor</a:t>
            </a:r>
          </a:p>
          <a:p>
            <a:pPr>
              <a:lnSpc>
                <a:spcPct val="90000"/>
              </a:lnSpc>
              <a:buFontTx/>
              <a:buChar char="•"/>
            </a:pPr>
            <a:r>
              <a:rPr lang="en-US" altLang="en-US" dirty="0"/>
              <a:t>Weakness</a:t>
            </a:r>
          </a:p>
          <a:p>
            <a:pPr>
              <a:lnSpc>
                <a:spcPct val="90000"/>
              </a:lnSpc>
              <a:buFontTx/>
              <a:buChar char="•"/>
            </a:pPr>
            <a:r>
              <a:rPr lang="en-US" altLang="en-US" dirty="0"/>
              <a:t>Dry mouth</a:t>
            </a:r>
          </a:p>
          <a:p>
            <a:pPr>
              <a:lnSpc>
                <a:spcPct val="90000"/>
              </a:lnSpc>
              <a:buFontTx/>
              <a:buChar char="•"/>
            </a:pPr>
            <a:r>
              <a:rPr lang="en-US" altLang="en-US" dirty="0"/>
              <a:t>Weight loss</a:t>
            </a:r>
          </a:p>
          <a:p>
            <a:pPr>
              <a:lnSpc>
                <a:spcPct val="90000"/>
              </a:lnSpc>
              <a:buFontTx/>
              <a:buChar char="•"/>
            </a:pPr>
            <a:r>
              <a:rPr lang="en-US" altLang="en-US" dirty="0"/>
              <a:t>Cough</a:t>
            </a:r>
          </a:p>
          <a:p>
            <a:pPr>
              <a:lnSpc>
                <a:spcPct val="90000"/>
              </a:lnSpc>
              <a:buFontTx/>
              <a:buChar char="•"/>
            </a:pPr>
            <a:r>
              <a:rPr lang="en-US" altLang="en-US" dirty="0"/>
              <a:t>Sinus infection</a:t>
            </a:r>
          </a:p>
          <a:p>
            <a:pPr>
              <a:lnSpc>
                <a:spcPct val="90000"/>
              </a:lnSpc>
              <a:buFontTx/>
              <a:buChar char="•"/>
            </a:pPr>
            <a:r>
              <a:rPr lang="en-US" altLang="en-US" dirty="0"/>
              <a:t>Dental Problems</a:t>
            </a:r>
          </a:p>
        </p:txBody>
      </p:sp>
      <p:sp>
        <p:nvSpPr>
          <p:cNvPr id="3" name="Content Placeholder 2">
            <a:extLst>
              <a:ext uri="{FF2B5EF4-FFF2-40B4-BE49-F238E27FC236}">
                <a16:creationId xmlns:a16="http://schemas.microsoft.com/office/drawing/2014/main" id="{0AE1398A-C034-46E9-8C40-407C7FBD4E7B}"/>
              </a:ext>
            </a:extLst>
          </p:cNvPr>
          <p:cNvSpPr>
            <a:spLocks noGrp="1"/>
          </p:cNvSpPr>
          <p:nvPr>
            <p:ph sz="half" idx="2"/>
          </p:nvPr>
        </p:nvSpPr>
        <p:spPr/>
        <p:txBody>
          <a:bodyPr>
            <a:normAutofit/>
          </a:bodyPr>
          <a:lstStyle/>
          <a:p>
            <a:pPr>
              <a:lnSpc>
                <a:spcPct val="90000"/>
              </a:lnSpc>
              <a:buFontTx/>
              <a:buChar char="•"/>
            </a:pPr>
            <a:r>
              <a:rPr lang="en-US" altLang="en-US" dirty="0"/>
              <a:t>Sweating</a:t>
            </a:r>
          </a:p>
          <a:p>
            <a:pPr>
              <a:lnSpc>
                <a:spcPct val="90000"/>
              </a:lnSpc>
              <a:buFontTx/>
              <a:buChar char="•"/>
            </a:pPr>
            <a:r>
              <a:rPr lang="en-US" altLang="en-US" dirty="0"/>
              <a:t>Burned lips; sore nose</a:t>
            </a:r>
          </a:p>
          <a:p>
            <a:pPr>
              <a:lnSpc>
                <a:spcPct val="90000"/>
              </a:lnSpc>
              <a:buFontTx/>
              <a:buChar char="•"/>
            </a:pPr>
            <a:r>
              <a:rPr lang="en-US" altLang="en-US" dirty="0"/>
              <a:t>Oily skin/complexion</a:t>
            </a:r>
          </a:p>
          <a:p>
            <a:pPr>
              <a:lnSpc>
                <a:spcPct val="90000"/>
              </a:lnSpc>
              <a:buFontTx/>
              <a:buChar char="•"/>
            </a:pPr>
            <a:r>
              <a:rPr lang="en-US" altLang="en-US" dirty="0"/>
              <a:t>Headaches</a:t>
            </a:r>
          </a:p>
          <a:p>
            <a:pPr>
              <a:lnSpc>
                <a:spcPct val="90000"/>
              </a:lnSpc>
              <a:buFontTx/>
              <a:buChar char="•"/>
            </a:pPr>
            <a:r>
              <a:rPr lang="en-US" altLang="en-US" dirty="0"/>
              <a:t>Diarrhea</a:t>
            </a:r>
          </a:p>
          <a:p>
            <a:pPr>
              <a:lnSpc>
                <a:spcPct val="90000"/>
              </a:lnSpc>
              <a:buFontTx/>
              <a:buChar char="•"/>
            </a:pPr>
            <a:r>
              <a:rPr lang="en-US" altLang="en-US" dirty="0"/>
              <a:t>Anorexia</a:t>
            </a:r>
          </a:p>
          <a:p>
            <a:pPr marL="0" indent="0">
              <a:buNone/>
            </a:pPr>
            <a:endParaRPr lang="en-US" dirty="0"/>
          </a:p>
        </p:txBody>
      </p:sp>
      <p:sp>
        <p:nvSpPr>
          <p:cNvPr id="5" name="Footer Placeholder 4">
            <a:extLst>
              <a:ext uri="{FF2B5EF4-FFF2-40B4-BE49-F238E27FC236}">
                <a16:creationId xmlns:a16="http://schemas.microsoft.com/office/drawing/2014/main" id="{748838B7-CC8E-44DF-A64E-B2E7EEBC9D09}"/>
              </a:ext>
            </a:extLst>
          </p:cNvPr>
          <p:cNvSpPr>
            <a:spLocks noGrp="1"/>
          </p:cNvSpPr>
          <p:nvPr>
            <p:ph type="ftr" sz="quarter" idx="11"/>
          </p:nvPr>
        </p:nvSpPr>
        <p:spPr/>
        <p:txBody>
          <a:bodyPr/>
          <a:lstStyle/>
          <a:p>
            <a:r>
              <a:rPr lang="en-US" dirty="0"/>
              <a:t>SOURCE: NIDA, 2019</a:t>
            </a:r>
          </a:p>
        </p:txBody>
      </p:sp>
      <p:sp>
        <p:nvSpPr>
          <p:cNvPr id="4" name="Slide Number Placeholder 3"/>
          <p:cNvSpPr>
            <a:spLocks noGrp="1"/>
          </p:cNvSpPr>
          <p:nvPr>
            <p:ph type="sldNum" sz="quarter" idx="12"/>
          </p:nvPr>
        </p:nvSpPr>
        <p:spPr/>
        <p:txBody>
          <a:bodyPr/>
          <a:lstStyle/>
          <a:p>
            <a:fld id="{AA5A8000-143E-E345-AB7D-4AEB5E1250A5}" type="slidenum">
              <a:rPr lang="en-US"/>
              <a:t>12</a:t>
            </a:fld>
            <a:endParaRPr lang="en-US" dirty="0"/>
          </a:p>
        </p:txBody>
      </p:sp>
    </p:spTree>
    <p:extLst>
      <p:ext uri="{BB962C8B-B14F-4D97-AF65-F5344CB8AC3E}">
        <p14:creationId xmlns:p14="http://schemas.microsoft.com/office/powerpoint/2010/main" val="1771652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a:xfrm>
            <a:off x="527957" y="227858"/>
            <a:ext cx="11136085" cy="708435"/>
          </a:xfrm>
        </p:spPr>
        <p:txBody>
          <a:bodyPr>
            <a:noAutofit/>
          </a:bodyPr>
          <a:lstStyle/>
          <a:p>
            <a:r>
              <a:rPr lang="en-US" altLang="en-US" dirty="0"/>
              <a:t>Chronic </a:t>
            </a:r>
            <a:r>
              <a:rPr lang="en-US" altLang="en-US" i="1" dirty="0"/>
              <a:t>Psychological</a:t>
            </a:r>
            <a:r>
              <a:rPr lang="en-US" altLang="en-US" dirty="0"/>
              <a:t> Effects of Stimulants</a:t>
            </a:r>
          </a:p>
        </p:txBody>
      </p:sp>
      <p:sp>
        <p:nvSpPr>
          <p:cNvPr id="65539" name="Rectangle 3"/>
          <p:cNvSpPr>
            <a:spLocks noGrp="1"/>
          </p:cNvSpPr>
          <p:nvPr>
            <p:ph sz="half" idx="1"/>
          </p:nvPr>
        </p:nvSpPr>
        <p:spPr>
          <a:xfrm>
            <a:off x="613611" y="2094326"/>
            <a:ext cx="4038600" cy="4030740"/>
          </a:xfrm>
        </p:spPr>
        <p:txBody>
          <a:bodyPr>
            <a:normAutofit/>
          </a:bodyPr>
          <a:lstStyle/>
          <a:p>
            <a:pPr>
              <a:lnSpc>
                <a:spcPct val="90000"/>
              </a:lnSpc>
              <a:buFontTx/>
              <a:buChar char="•"/>
            </a:pPr>
            <a:r>
              <a:rPr lang="en-US" altLang="en-US" dirty="0"/>
              <a:t>Confusion</a:t>
            </a:r>
          </a:p>
          <a:p>
            <a:pPr>
              <a:lnSpc>
                <a:spcPct val="90000"/>
              </a:lnSpc>
              <a:buFontTx/>
              <a:buChar char="•"/>
            </a:pPr>
            <a:r>
              <a:rPr lang="en-US" altLang="en-US" dirty="0"/>
              <a:t>Concentration</a:t>
            </a:r>
          </a:p>
          <a:p>
            <a:pPr>
              <a:lnSpc>
                <a:spcPct val="90000"/>
              </a:lnSpc>
              <a:buFontTx/>
              <a:buChar char="•"/>
            </a:pPr>
            <a:r>
              <a:rPr lang="en-US" altLang="en-US" dirty="0"/>
              <a:t>Hallucinations</a:t>
            </a:r>
          </a:p>
          <a:p>
            <a:pPr>
              <a:lnSpc>
                <a:spcPct val="90000"/>
              </a:lnSpc>
              <a:buFontTx/>
              <a:buChar char="•"/>
            </a:pPr>
            <a:r>
              <a:rPr lang="en-US" altLang="en-US" dirty="0"/>
              <a:t>Fatigue</a:t>
            </a:r>
          </a:p>
          <a:p>
            <a:pPr>
              <a:lnSpc>
                <a:spcPct val="90000"/>
              </a:lnSpc>
              <a:buFontTx/>
              <a:buChar char="•"/>
            </a:pPr>
            <a:r>
              <a:rPr lang="en-US" altLang="en-US" dirty="0"/>
              <a:t>Memory loss</a:t>
            </a:r>
          </a:p>
          <a:p>
            <a:pPr>
              <a:lnSpc>
                <a:spcPct val="90000"/>
              </a:lnSpc>
              <a:buFontTx/>
              <a:buChar char="•"/>
            </a:pPr>
            <a:r>
              <a:rPr lang="en-US" altLang="en-US" dirty="0"/>
              <a:t>Insomnia</a:t>
            </a:r>
          </a:p>
        </p:txBody>
      </p:sp>
      <p:sp>
        <p:nvSpPr>
          <p:cNvPr id="8" name="Rectangle 4">
            <a:extLst>
              <a:ext uri="{FF2B5EF4-FFF2-40B4-BE49-F238E27FC236}">
                <a16:creationId xmlns:a16="http://schemas.microsoft.com/office/drawing/2014/main" id="{749A9755-AF01-4129-8AFF-536E404CEFE0}"/>
              </a:ext>
            </a:extLst>
          </p:cNvPr>
          <p:cNvSpPr>
            <a:spLocks noGrp="1" noChangeArrowheads="1"/>
          </p:cNvSpPr>
          <p:nvPr>
            <p:ph sz="half" idx="2"/>
          </p:nvPr>
        </p:nvSpPr>
        <p:spPr bwMode="auto">
          <a:xfrm>
            <a:off x="6096000" y="2094326"/>
            <a:ext cx="4038600" cy="4030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marL="342900" indent="-34290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lnSpc>
                <a:spcPct val="90000"/>
              </a:lnSpc>
              <a:buFontTx/>
              <a:buChar char="•"/>
            </a:pPr>
            <a:r>
              <a:rPr lang="en-US" altLang="en-US" dirty="0">
                <a:solidFill>
                  <a:schemeClr val="tx1"/>
                </a:solidFill>
              </a:rPr>
              <a:t>Irritability</a:t>
            </a:r>
          </a:p>
          <a:p>
            <a:pPr eaLnBrk="1" hangingPunct="1">
              <a:lnSpc>
                <a:spcPct val="90000"/>
              </a:lnSpc>
              <a:buFontTx/>
              <a:buChar char="•"/>
            </a:pPr>
            <a:r>
              <a:rPr lang="en-US" altLang="en-US" dirty="0">
                <a:solidFill>
                  <a:schemeClr val="tx1"/>
                </a:solidFill>
              </a:rPr>
              <a:t>Paranoia</a:t>
            </a:r>
          </a:p>
          <a:p>
            <a:pPr eaLnBrk="1" hangingPunct="1">
              <a:lnSpc>
                <a:spcPct val="90000"/>
              </a:lnSpc>
              <a:buFontTx/>
              <a:buChar char="•"/>
            </a:pPr>
            <a:r>
              <a:rPr lang="en-US" altLang="en-US" dirty="0">
                <a:solidFill>
                  <a:schemeClr val="tx1"/>
                </a:solidFill>
              </a:rPr>
              <a:t>Panic reactions</a:t>
            </a:r>
          </a:p>
          <a:p>
            <a:pPr eaLnBrk="1" hangingPunct="1">
              <a:lnSpc>
                <a:spcPct val="90000"/>
              </a:lnSpc>
              <a:buFontTx/>
              <a:buChar char="•"/>
            </a:pPr>
            <a:r>
              <a:rPr lang="en-US" altLang="en-US" dirty="0">
                <a:solidFill>
                  <a:schemeClr val="tx1"/>
                </a:solidFill>
              </a:rPr>
              <a:t>Depression</a:t>
            </a:r>
          </a:p>
          <a:p>
            <a:pPr eaLnBrk="1" hangingPunct="1">
              <a:lnSpc>
                <a:spcPct val="90000"/>
              </a:lnSpc>
              <a:buFontTx/>
              <a:buChar char="•"/>
            </a:pPr>
            <a:r>
              <a:rPr lang="en-US" altLang="en-US" dirty="0">
                <a:solidFill>
                  <a:schemeClr val="tx1"/>
                </a:solidFill>
              </a:rPr>
              <a:t>Anger</a:t>
            </a:r>
          </a:p>
          <a:p>
            <a:pPr eaLnBrk="1" hangingPunct="1">
              <a:lnSpc>
                <a:spcPct val="90000"/>
              </a:lnSpc>
              <a:buFontTx/>
              <a:buChar char="•"/>
            </a:pPr>
            <a:r>
              <a:rPr lang="en-US" altLang="en-US" dirty="0">
                <a:solidFill>
                  <a:schemeClr val="tx1"/>
                </a:solidFill>
              </a:rPr>
              <a:t>Psychosis</a:t>
            </a:r>
          </a:p>
        </p:txBody>
      </p:sp>
      <p:sp>
        <p:nvSpPr>
          <p:cNvPr id="4" name="Footer Placeholder 3">
            <a:extLst>
              <a:ext uri="{FF2B5EF4-FFF2-40B4-BE49-F238E27FC236}">
                <a16:creationId xmlns:a16="http://schemas.microsoft.com/office/drawing/2014/main" id="{D0AD296D-D7CF-4FDC-A408-FB82375BF8B9}"/>
              </a:ext>
            </a:extLst>
          </p:cNvPr>
          <p:cNvSpPr>
            <a:spLocks noGrp="1"/>
          </p:cNvSpPr>
          <p:nvPr>
            <p:ph type="ftr" sz="quarter" idx="11"/>
          </p:nvPr>
        </p:nvSpPr>
        <p:spPr/>
        <p:txBody>
          <a:bodyPr/>
          <a:lstStyle/>
          <a:p>
            <a:r>
              <a:rPr lang="en-US" dirty="0"/>
              <a:t>SOURCE: NIDA, 2019</a:t>
            </a:r>
          </a:p>
        </p:txBody>
      </p:sp>
      <p:sp>
        <p:nvSpPr>
          <p:cNvPr id="3" name="Slide Number Placeholder 2"/>
          <p:cNvSpPr>
            <a:spLocks noGrp="1"/>
          </p:cNvSpPr>
          <p:nvPr>
            <p:ph type="sldNum" sz="quarter" idx="12"/>
          </p:nvPr>
        </p:nvSpPr>
        <p:spPr/>
        <p:txBody>
          <a:bodyPr/>
          <a:lstStyle/>
          <a:p>
            <a:fld id="{AA5A8000-143E-E345-AB7D-4AEB5E1250A5}" type="slidenum">
              <a:rPr lang="en-US"/>
              <a:t>13</a:t>
            </a:fld>
            <a:endParaRPr lang="en-US" dirty="0"/>
          </a:p>
        </p:txBody>
      </p:sp>
    </p:spTree>
    <p:extLst>
      <p:ext uri="{BB962C8B-B14F-4D97-AF65-F5344CB8AC3E}">
        <p14:creationId xmlns:p14="http://schemas.microsoft.com/office/powerpoint/2010/main" val="2297655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981200" y="235112"/>
            <a:ext cx="8229600" cy="715962"/>
          </a:xfrm>
        </p:spPr>
        <p:txBody>
          <a:bodyPr>
            <a:normAutofit/>
          </a:bodyPr>
          <a:lstStyle/>
          <a:p>
            <a:pPr>
              <a:defRPr/>
            </a:pPr>
            <a:r>
              <a:rPr lang="en-US" sz="3600" dirty="0"/>
              <a:t>Acute Stimulant Overdose</a:t>
            </a:r>
          </a:p>
        </p:txBody>
      </p:sp>
      <p:sp>
        <p:nvSpPr>
          <p:cNvPr id="62467" name="Rectangle 3"/>
          <p:cNvSpPr>
            <a:spLocks noGrp="1" noChangeArrowheads="1"/>
          </p:cNvSpPr>
          <p:nvPr>
            <p:ph idx="1"/>
          </p:nvPr>
        </p:nvSpPr>
        <p:spPr>
          <a:xfrm>
            <a:off x="613611" y="1436914"/>
            <a:ext cx="10891001" cy="4593771"/>
          </a:xfrm>
        </p:spPr>
        <p:txBody>
          <a:bodyPr>
            <a:noAutofit/>
          </a:bodyPr>
          <a:lstStyle/>
          <a:p>
            <a:pPr lvl="1" eaLnBrk="1" hangingPunct="1">
              <a:buFont typeface="Arial" panose="020B0604020202020204" pitchFamily="34" charset="0"/>
              <a:buChar char="•"/>
              <a:defRPr/>
            </a:pPr>
            <a:r>
              <a:rPr lang="en-US" sz="2800" dirty="0"/>
              <a:t>Severe hyperthermia </a:t>
            </a:r>
          </a:p>
          <a:p>
            <a:pPr lvl="1" eaLnBrk="1" hangingPunct="1">
              <a:buFont typeface="Arial" panose="020B0604020202020204" pitchFamily="34" charset="0"/>
              <a:buChar char="•"/>
              <a:defRPr/>
            </a:pPr>
            <a:r>
              <a:rPr lang="en-US" sz="2800" dirty="0"/>
              <a:t>Convulsions</a:t>
            </a:r>
          </a:p>
          <a:p>
            <a:pPr lvl="1" eaLnBrk="1" hangingPunct="1">
              <a:buFont typeface="Arial" panose="020B0604020202020204" pitchFamily="34" charset="0"/>
              <a:buChar char="•"/>
              <a:defRPr/>
            </a:pPr>
            <a:r>
              <a:rPr lang="en-US" sz="2800" dirty="0"/>
              <a:t>Severe dehydration</a:t>
            </a:r>
          </a:p>
          <a:p>
            <a:pPr lvl="1" eaLnBrk="1" hangingPunct="1">
              <a:buFont typeface="Arial" panose="020B0604020202020204" pitchFamily="34" charset="0"/>
              <a:buChar char="•"/>
              <a:defRPr/>
            </a:pPr>
            <a:r>
              <a:rPr lang="en-US" sz="2800" dirty="0"/>
              <a:t>Anxiety/panic</a:t>
            </a:r>
          </a:p>
          <a:p>
            <a:pPr lvl="1" eaLnBrk="1" hangingPunct="1">
              <a:buFont typeface="Arial" panose="020B0604020202020204" pitchFamily="34" charset="0"/>
              <a:buChar char="•"/>
              <a:defRPr/>
            </a:pPr>
            <a:r>
              <a:rPr lang="en-US" sz="2800" dirty="0"/>
              <a:t>Paranoia</a:t>
            </a:r>
          </a:p>
          <a:p>
            <a:pPr lvl="1" eaLnBrk="1" hangingPunct="1">
              <a:buFont typeface="Arial" panose="020B0604020202020204" pitchFamily="34" charset="0"/>
              <a:buChar char="•"/>
              <a:defRPr/>
            </a:pPr>
            <a:r>
              <a:rPr lang="en-US" sz="2800" dirty="0"/>
              <a:t>Delirium </a:t>
            </a:r>
          </a:p>
          <a:p>
            <a:pPr lvl="1" eaLnBrk="1" hangingPunct="1">
              <a:buFont typeface="Arial" panose="020B0604020202020204" pitchFamily="34" charset="0"/>
              <a:buChar char="•"/>
              <a:defRPr/>
            </a:pPr>
            <a:r>
              <a:rPr lang="en-US" sz="2800" dirty="0"/>
              <a:t>Rhabdomyolysis </a:t>
            </a:r>
            <a:r>
              <a:rPr lang="en-US" sz="2800" dirty="0">
                <a:sym typeface="Symbol" pitchFamily="18" charset="2"/>
              </a:rPr>
              <a:t> acute renal failure</a:t>
            </a:r>
          </a:p>
          <a:p>
            <a:pPr lvl="1" eaLnBrk="1" hangingPunct="1">
              <a:buFont typeface="Arial" panose="020B0604020202020204" pitchFamily="34" charset="0"/>
              <a:buChar char="•"/>
              <a:defRPr/>
            </a:pPr>
            <a:r>
              <a:rPr lang="en-US" sz="2800" dirty="0"/>
              <a:t>Stroke</a:t>
            </a:r>
          </a:p>
          <a:p>
            <a:pPr lvl="1" eaLnBrk="1" hangingPunct="1">
              <a:buFont typeface="Arial" panose="020B0604020202020204" pitchFamily="34" charset="0"/>
              <a:buChar char="•"/>
              <a:defRPr/>
            </a:pPr>
            <a:r>
              <a:rPr lang="en-US" sz="2800" dirty="0"/>
              <a:t>Myocardial infarction</a:t>
            </a:r>
          </a:p>
        </p:txBody>
      </p:sp>
      <p:sp>
        <p:nvSpPr>
          <p:cNvPr id="2" name="Footer Placeholder 1">
            <a:extLst>
              <a:ext uri="{FF2B5EF4-FFF2-40B4-BE49-F238E27FC236}">
                <a16:creationId xmlns:a16="http://schemas.microsoft.com/office/drawing/2014/main" id="{F68B6948-37BA-45ED-BB37-ED8D60DBE4F4}"/>
              </a:ext>
            </a:extLst>
          </p:cNvPr>
          <p:cNvSpPr>
            <a:spLocks noGrp="1"/>
          </p:cNvSpPr>
          <p:nvPr>
            <p:ph type="ftr" sz="quarter" idx="11"/>
          </p:nvPr>
        </p:nvSpPr>
        <p:spPr/>
        <p:txBody>
          <a:bodyPr/>
          <a:lstStyle/>
          <a:p>
            <a:r>
              <a:rPr lang="en-US" dirty="0"/>
              <a:t>SOURCE: NIDA, 2019</a:t>
            </a:r>
          </a:p>
        </p:txBody>
      </p:sp>
      <p:sp>
        <p:nvSpPr>
          <p:cNvPr id="5" name="Slide Number Placeholder 4"/>
          <p:cNvSpPr>
            <a:spLocks noGrp="1"/>
          </p:cNvSpPr>
          <p:nvPr>
            <p:ph type="sldNum" sz="quarter" idx="12"/>
          </p:nvPr>
        </p:nvSpPr>
        <p:spPr/>
        <p:txBody>
          <a:bodyPr/>
          <a:lstStyle/>
          <a:p>
            <a:fld id="{AA5A8000-143E-E345-AB7D-4AEB5E1250A5}" type="slidenum">
              <a:rPr lang="en-US"/>
              <a:t>14</a:t>
            </a:fld>
            <a:endParaRPr lang="en-US" dirty="0"/>
          </a:p>
        </p:txBody>
      </p:sp>
    </p:spTree>
    <p:extLst>
      <p:ext uri="{BB962C8B-B14F-4D97-AF65-F5344CB8AC3E}">
        <p14:creationId xmlns:p14="http://schemas.microsoft.com/office/powerpoint/2010/main" val="312648578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524000" y="171667"/>
            <a:ext cx="9144000" cy="830608"/>
          </a:xfrm>
        </p:spPr>
        <p:txBody>
          <a:bodyPr>
            <a:normAutofit/>
          </a:bodyPr>
          <a:lstStyle/>
          <a:p>
            <a:pPr eaLnBrk="1" hangingPunct="1">
              <a:defRPr/>
            </a:pPr>
            <a:r>
              <a:rPr lang="en-US" sz="3600" i="1" dirty="0"/>
              <a:t>Chronic</a:t>
            </a:r>
            <a:r>
              <a:rPr lang="en-US" sz="3600" dirty="0"/>
              <a:t> Stimulant Use </a:t>
            </a:r>
          </a:p>
        </p:txBody>
      </p:sp>
      <p:sp>
        <p:nvSpPr>
          <p:cNvPr id="62467" name="Rectangle 3"/>
          <p:cNvSpPr>
            <a:spLocks noGrp="1" noChangeArrowheads="1"/>
          </p:cNvSpPr>
          <p:nvPr>
            <p:ph idx="1"/>
          </p:nvPr>
        </p:nvSpPr>
        <p:spPr>
          <a:xfrm>
            <a:off x="336274" y="1371602"/>
            <a:ext cx="11519452" cy="4681328"/>
          </a:xfrm>
        </p:spPr>
        <p:txBody>
          <a:bodyPr>
            <a:noAutofit/>
          </a:bodyPr>
          <a:lstStyle/>
          <a:p>
            <a:pPr marL="0" lvl="1" indent="0">
              <a:buNone/>
              <a:defRPr/>
            </a:pPr>
            <a:r>
              <a:rPr lang="en-US" sz="2800" b="1" dirty="0">
                <a:solidFill>
                  <a:schemeClr val="accent1"/>
                </a:solidFill>
              </a:rPr>
              <a:t>Organ system damage</a:t>
            </a:r>
          </a:p>
          <a:p>
            <a:pPr marL="574675" lvl="1" indent="-230188">
              <a:defRPr/>
            </a:pPr>
            <a:r>
              <a:rPr lang="en-US" dirty="0"/>
              <a:t>Respiratory </a:t>
            </a:r>
            <a:r>
              <a:rPr lang="en-US" sz="2000" dirty="0">
                <a:solidFill>
                  <a:srgbClr val="868587"/>
                </a:solidFill>
              </a:rPr>
              <a:t>(pulmonary hypertension, difficulty breathing, pleuritic chest pain, decreased capacity)</a:t>
            </a:r>
          </a:p>
          <a:p>
            <a:pPr marL="574675" lvl="1" indent="-230188">
              <a:defRPr/>
            </a:pPr>
            <a:r>
              <a:rPr lang="en-US" dirty="0"/>
              <a:t>Neurological </a:t>
            </a:r>
            <a:r>
              <a:rPr lang="en-US" sz="2000" dirty="0">
                <a:solidFill>
                  <a:srgbClr val="868587"/>
                </a:solidFill>
              </a:rPr>
              <a:t>(stroke, seizure, hemorrhage, </a:t>
            </a:r>
            <a:br>
              <a:rPr lang="en-US" sz="2000" dirty="0">
                <a:solidFill>
                  <a:srgbClr val="868587"/>
                </a:solidFill>
              </a:rPr>
            </a:br>
            <a:r>
              <a:rPr lang="en-US" sz="2000" dirty="0">
                <a:solidFill>
                  <a:srgbClr val="868587"/>
                </a:solidFill>
              </a:rPr>
              <a:t>cerebral vasculitis)</a:t>
            </a:r>
          </a:p>
          <a:p>
            <a:pPr marL="574675" lvl="1" indent="-230188">
              <a:defRPr/>
            </a:pPr>
            <a:r>
              <a:rPr lang="en-US" dirty="0"/>
              <a:t>Renal failure </a:t>
            </a:r>
            <a:r>
              <a:rPr lang="en-US" sz="2000" dirty="0">
                <a:solidFill>
                  <a:srgbClr val="868587"/>
                </a:solidFill>
              </a:rPr>
              <a:t>(resulting from rhabdomyolysis)</a:t>
            </a:r>
          </a:p>
          <a:p>
            <a:pPr marL="574675" lvl="1" indent="-230188">
              <a:defRPr/>
            </a:pPr>
            <a:r>
              <a:rPr lang="en-US" dirty="0"/>
              <a:t>Hepatic failure </a:t>
            </a:r>
            <a:r>
              <a:rPr lang="en-US" sz="2000" dirty="0">
                <a:solidFill>
                  <a:srgbClr val="868587"/>
                </a:solidFill>
              </a:rPr>
              <a:t>(resulting from rhabdomyolysis)</a:t>
            </a:r>
          </a:p>
          <a:p>
            <a:pPr marL="574675" lvl="1" indent="-230188">
              <a:defRPr/>
            </a:pPr>
            <a:r>
              <a:rPr lang="en-US" dirty="0">
                <a:solidFill>
                  <a:prstClr val="black"/>
                </a:solidFill>
              </a:rPr>
              <a:t>Cardiac </a:t>
            </a:r>
            <a:r>
              <a:rPr lang="en-US" sz="2000" dirty="0">
                <a:solidFill>
                  <a:srgbClr val="868587"/>
                </a:solidFill>
              </a:rPr>
              <a:t>(tachycardia, arrhythmia, reduced heart rate variability, myocardial infarction, heart failure)</a:t>
            </a:r>
          </a:p>
          <a:p>
            <a:pPr marL="0" lvl="1" indent="0">
              <a:buNone/>
              <a:defRPr/>
            </a:pPr>
            <a:r>
              <a:rPr lang="en-US" sz="2800" b="1" dirty="0">
                <a:solidFill>
                  <a:srgbClr val="4F81BD"/>
                </a:solidFill>
              </a:rPr>
              <a:t>Psychological Effects</a:t>
            </a:r>
            <a:endParaRPr lang="en-US" sz="2800" b="1" dirty="0">
              <a:solidFill>
                <a:prstClr val="black"/>
              </a:solidFill>
            </a:endParaRPr>
          </a:p>
          <a:p>
            <a:pPr marL="574675" lvl="1" indent="-230188">
              <a:defRPr/>
            </a:pPr>
            <a:r>
              <a:rPr lang="en-US" dirty="0"/>
              <a:t>Psychosis </a:t>
            </a:r>
            <a:r>
              <a:rPr lang="en-US" sz="2000" dirty="0">
                <a:solidFill>
                  <a:srgbClr val="868587"/>
                </a:solidFill>
              </a:rPr>
              <a:t>(hallucinations, delusions)</a:t>
            </a:r>
          </a:p>
          <a:p>
            <a:pPr marL="574675" lvl="1" indent="-230188">
              <a:defRPr/>
            </a:pPr>
            <a:r>
              <a:rPr lang="en-US" dirty="0"/>
              <a:t>Affective </a:t>
            </a:r>
            <a:r>
              <a:rPr lang="en-US" sz="2000" dirty="0">
                <a:solidFill>
                  <a:srgbClr val="868587"/>
                </a:solidFill>
              </a:rPr>
              <a:t>(depression, suicidal ideation, mania)</a:t>
            </a:r>
          </a:p>
        </p:txBody>
      </p:sp>
      <p:sp>
        <p:nvSpPr>
          <p:cNvPr id="2" name="Footer Placeholder 1">
            <a:extLst>
              <a:ext uri="{FF2B5EF4-FFF2-40B4-BE49-F238E27FC236}">
                <a16:creationId xmlns:a16="http://schemas.microsoft.com/office/drawing/2014/main" id="{C20DF2A6-B6E4-41AA-9907-C5E90BB21D09}"/>
              </a:ext>
            </a:extLst>
          </p:cNvPr>
          <p:cNvSpPr>
            <a:spLocks noGrp="1"/>
          </p:cNvSpPr>
          <p:nvPr>
            <p:ph type="ftr" sz="quarter" idx="11"/>
          </p:nvPr>
        </p:nvSpPr>
        <p:spPr/>
        <p:txBody>
          <a:bodyPr/>
          <a:lstStyle/>
          <a:p>
            <a:r>
              <a:rPr lang="en-US" dirty="0"/>
              <a:t>SOURCE: NIDA, 2019</a:t>
            </a:r>
          </a:p>
        </p:txBody>
      </p:sp>
      <p:sp>
        <p:nvSpPr>
          <p:cNvPr id="4" name="Slide Number Placeholder 3">
            <a:extLst>
              <a:ext uri="{FF2B5EF4-FFF2-40B4-BE49-F238E27FC236}">
                <a16:creationId xmlns:a16="http://schemas.microsoft.com/office/drawing/2014/main" id="{683FD718-8A73-4D51-B914-F9BDDA301336}"/>
              </a:ext>
            </a:extLst>
          </p:cNvPr>
          <p:cNvSpPr>
            <a:spLocks noGrp="1"/>
          </p:cNvSpPr>
          <p:nvPr>
            <p:ph type="sldNum" sz="quarter" idx="12"/>
          </p:nvPr>
        </p:nvSpPr>
        <p:spPr/>
        <p:txBody>
          <a:bodyPr/>
          <a:lstStyle/>
          <a:p>
            <a:fld id="{8EE722A0-BB85-47B5-89AA-E497A9507C15}" type="slidenum">
              <a:rPr lang="en-US" smtClean="0"/>
              <a:t>15</a:t>
            </a:fld>
            <a:endParaRPr lang="en-US"/>
          </a:p>
        </p:txBody>
      </p:sp>
    </p:spTree>
    <p:extLst>
      <p:ext uri="{BB962C8B-B14F-4D97-AF65-F5344CB8AC3E}">
        <p14:creationId xmlns:p14="http://schemas.microsoft.com/office/powerpoint/2010/main" val="2074501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13683-F401-4DC6-812D-78610ECC141E}"/>
              </a:ext>
            </a:extLst>
          </p:cNvPr>
          <p:cNvSpPr>
            <a:spLocks noGrp="1"/>
          </p:cNvSpPr>
          <p:nvPr>
            <p:ph type="title"/>
          </p:nvPr>
        </p:nvSpPr>
        <p:spPr>
          <a:xfrm>
            <a:off x="0" y="234942"/>
            <a:ext cx="12192000" cy="834383"/>
          </a:xfrm>
        </p:spPr>
        <p:txBody>
          <a:bodyPr>
            <a:normAutofit fontScale="90000"/>
          </a:bodyPr>
          <a:lstStyle/>
          <a:p>
            <a:pPr algn="ctr"/>
            <a:r>
              <a:rPr lang="en-US" dirty="0">
                <a:solidFill>
                  <a:schemeClr val="tx1"/>
                </a:solidFill>
              </a:rPr>
              <a:t>Limitations of Existing Treatments for Stimulant Use Disorder</a:t>
            </a:r>
          </a:p>
        </p:txBody>
      </p:sp>
      <p:sp>
        <p:nvSpPr>
          <p:cNvPr id="4" name="Content Placeholder 3">
            <a:extLst>
              <a:ext uri="{FF2B5EF4-FFF2-40B4-BE49-F238E27FC236}">
                <a16:creationId xmlns:a16="http://schemas.microsoft.com/office/drawing/2014/main" id="{99B2F29A-4A4D-4086-8086-918D90F97799}"/>
              </a:ext>
            </a:extLst>
          </p:cNvPr>
          <p:cNvSpPr>
            <a:spLocks noGrp="1"/>
          </p:cNvSpPr>
          <p:nvPr>
            <p:ph idx="1"/>
          </p:nvPr>
        </p:nvSpPr>
        <p:spPr>
          <a:xfrm>
            <a:off x="119271" y="1470992"/>
            <a:ext cx="11897368" cy="4734874"/>
          </a:xfrm>
        </p:spPr>
        <p:txBody>
          <a:bodyPr>
            <a:normAutofit/>
          </a:bodyPr>
          <a:lstStyle/>
          <a:p>
            <a:r>
              <a:rPr lang="en-US" kern="0" dirty="0">
                <a:solidFill>
                  <a:schemeClr val="tx1"/>
                </a:solidFill>
                <a:latin typeface="Times New Roman" panose="02020603050405020304" pitchFamily="18" charset="0"/>
                <a:cs typeface="Times New Roman" panose="02020603050405020304" pitchFamily="18" charset="0"/>
              </a:rPr>
              <a:t> </a:t>
            </a:r>
            <a:r>
              <a:rPr lang="en-US" kern="0" dirty="0">
                <a:solidFill>
                  <a:schemeClr val="tx1"/>
                </a:solidFill>
              </a:rPr>
              <a:t>No FDA-approved pharmacotherapy for stimulant use disorder</a:t>
            </a:r>
          </a:p>
          <a:p>
            <a:r>
              <a:rPr lang="en-US" kern="0" dirty="0">
                <a:solidFill>
                  <a:schemeClr val="tx1"/>
                </a:solidFill>
              </a:rPr>
              <a:t> Few evidence-based practices available, including MI, CBT, CRA (some evidence for efficacy)</a:t>
            </a:r>
          </a:p>
          <a:p>
            <a:r>
              <a:rPr lang="en-US" kern="0" dirty="0">
                <a:solidFill>
                  <a:schemeClr val="tx1"/>
                </a:solidFill>
              </a:rPr>
              <a:t>Contingency management </a:t>
            </a:r>
            <a:r>
              <a:rPr lang="en-US" dirty="0">
                <a:solidFill>
                  <a:schemeClr val="tx1"/>
                </a:solidFill>
              </a:rPr>
              <a:t>strongest evidence-based treatment for methamphetamine use, but has not been widely adopted outside of the VA, due to regulatory challenges</a:t>
            </a:r>
          </a:p>
          <a:p>
            <a:r>
              <a:rPr lang="en-US" dirty="0">
                <a:solidFill>
                  <a:schemeClr val="tx1"/>
                </a:solidFill>
              </a:rPr>
              <a:t>People who use stimulants are less likely to report the desire to reduce or stop use </a:t>
            </a:r>
            <a:r>
              <a:rPr lang="en-US" dirty="0">
                <a:solidFill>
                  <a:schemeClr val="accent1"/>
                </a:solidFill>
              </a:rPr>
              <a:t>(Banta-Green et al., 2020)</a:t>
            </a:r>
            <a:r>
              <a:rPr lang="en-US" dirty="0">
                <a:solidFill>
                  <a:schemeClr val="tx1"/>
                </a:solidFill>
              </a:rPr>
              <a:t>, seek treatment </a:t>
            </a:r>
            <a:r>
              <a:rPr lang="en-US" dirty="0">
                <a:solidFill>
                  <a:schemeClr val="accent1"/>
                </a:solidFill>
              </a:rPr>
              <a:t>(McMahan et al., 2020)</a:t>
            </a:r>
            <a:r>
              <a:rPr lang="en-US" dirty="0">
                <a:solidFill>
                  <a:schemeClr val="tx1"/>
                </a:solidFill>
              </a:rPr>
              <a:t>, or be retained in treatment </a:t>
            </a:r>
            <a:r>
              <a:rPr lang="en-US" dirty="0">
                <a:solidFill>
                  <a:schemeClr val="accent1"/>
                </a:solidFill>
              </a:rPr>
              <a:t>(</a:t>
            </a:r>
            <a:r>
              <a:rPr lang="en-US" dirty="0" err="1">
                <a:solidFill>
                  <a:schemeClr val="accent1"/>
                </a:solidFill>
              </a:rPr>
              <a:t>Lappan</a:t>
            </a:r>
            <a:r>
              <a:rPr lang="en-US" dirty="0">
                <a:solidFill>
                  <a:schemeClr val="accent1"/>
                </a:solidFill>
              </a:rPr>
              <a:t>, Brown, &amp; Hendricks, 2020; </a:t>
            </a:r>
            <a:r>
              <a:rPr lang="en-US" dirty="0" err="1">
                <a:solidFill>
                  <a:schemeClr val="accent1"/>
                </a:solidFill>
              </a:rPr>
              <a:t>Tsui</a:t>
            </a:r>
            <a:r>
              <a:rPr lang="en-US" dirty="0">
                <a:solidFill>
                  <a:schemeClr val="accent1"/>
                </a:solidFill>
              </a:rPr>
              <a:t> et al., 2020) </a:t>
            </a:r>
            <a:r>
              <a:rPr lang="en-US" dirty="0">
                <a:solidFill>
                  <a:schemeClr val="tx1"/>
                </a:solidFill>
              </a:rPr>
              <a:t>than people who use other substances</a:t>
            </a:r>
            <a:endParaRPr lang="en-US" kern="0"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883DDCF5-A46E-413F-8AF8-5E3673C72FB4}"/>
              </a:ext>
            </a:extLst>
          </p:cNvPr>
          <p:cNvSpPr>
            <a:spLocks noGrp="1"/>
          </p:cNvSpPr>
          <p:nvPr>
            <p:ph type="ftr" sz="quarter" idx="11"/>
          </p:nvPr>
        </p:nvSpPr>
        <p:spPr/>
        <p:txBody>
          <a:bodyPr/>
          <a:lstStyle/>
          <a:p>
            <a:r>
              <a:rPr lang="en-US" dirty="0"/>
              <a:t>SOURCES: Banta-Green et al., 2020; </a:t>
            </a:r>
            <a:r>
              <a:rPr lang="en-US" dirty="0" err="1"/>
              <a:t>Lappan</a:t>
            </a:r>
            <a:r>
              <a:rPr lang="en-US" dirty="0"/>
              <a:t>, Brown, &amp; Hendricks, 2020; McMahan et al., 2020; </a:t>
            </a:r>
            <a:r>
              <a:rPr lang="en-US" dirty="0" err="1"/>
              <a:t>Tsui</a:t>
            </a:r>
            <a:r>
              <a:rPr lang="en-US" dirty="0"/>
              <a:t> et al., 2020</a:t>
            </a:r>
          </a:p>
        </p:txBody>
      </p:sp>
      <p:sp>
        <p:nvSpPr>
          <p:cNvPr id="5" name="Slide Number Placeholder 4">
            <a:extLst>
              <a:ext uri="{FF2B5EF4-FFF2-40B4-BE49-F238E27FC236}">
                <a16:creationId xmlns:a16="http://schemas.microsoft.com/office/drawing/2014/main" id="{F59D387F-F0EC-400E-AA97-18D9AD2A0422}"/>
              </a:ext>
            </a:extLst>
          </p:cNvPr>
          <p:cNvSpPr>
            <a:spLocks noGrp="1"/>
          </p:cNvSpPr>
          <p:nvPr>
            <p:ph type="sldNum" sz="quarter" idx="12"/>
          </p:nvPr>
        </p:nvSpPr>
        <p:spPr/>
        <p:txBody>
          <a:bodyPr/>
          <a:lstStyle/>
          <a:p>
            <a:fld id="{8EE722A0-BB85-47B5-89AA-E497A9507C15}" type="slidenum">
              <a:rPr lang="en-US" smtClean="0"/>
              <a:t>16</a:t>
            </a:fld>
            <a:endParaRPr lang="en-US"/>
          </a:p>
        </p:txBody>
      </p:sp>
    </p:spTree>
    <p:extLst>
      <p:ext uri="{BB962C8B-B14F-4D97-AF65-F5344CB8AC3E}">
        <p14:creationId xmlns:p14="http://schemas.microsoft.com/office/powerpoint/2010/main" val="3706072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3F151-FB8D-495C-944F-C7DA4DFF6679}"/>
              </a:ext>
            </a:extLst>
          </p:cNvPr>
          <p:cNvSpPr>
            <a:spLocks noGrp="1"/>
          </p:cNvSpPr>
          <p:nvPr>
            <p:ph type="title"/>
          </p:nvPr>
        </p:nvSpPr>
        <p:spPr>
          <a:xfrm>
            <a:off x="0" y="237162"/>
            <a:ext cx="12192000" cy="827434"/>
          </a:xfrm>
        </p:spPr>
        <p:txBody>
          <a:bodyPr>
            <a:noAutofit/>
          </a:bodyPr>
          <a:lstStyle/>
          <a:p>
            <a:pPr algn="ctr"/>
            <a:r>
              <a:rPr lang="en-US" sz="3600" dirty="0">
                <a:solidFill>
                  <a:schemeClr val="tx1"/>
                </a:solidFill>
              </a:rPr>
              <a:t>Meta-Analysis of Substance Targeted and Dropout Rates</a:t>
            </a:r>
          </a:p>
        </p:txBody>
      </p:sp>
      <p:graphicFrame>
        <p:nvGraphicFramePr>
          <p:cNvPr id="4" name="Table 4">
            <a:extLst>
              <a:ext uri="{FF2B5EF4-FFF2-40B4-BE49-F238E27FC236}">
                <a16:creationId xmlns:a16="http://schemas.microsoft.com/office/drawing/2014/main" id="{429F199A-8425-4D9E-8584-1D811ECACA57}"/>
              </a:ext>
            </a:extLst>
          </p:cNvPr>
          <p:cNvGraphicFramePr>
            <a:graphicFrameLocks noGrp="1"/>
          </p:cNvGraphicFramePr>
          <p:nvPr>
            <p:ph idx="1"/>
            <p:extLst>
              <p:ext uri="{D42A27DB-BD31-4B8C-83A1-F6EECF244321}">
                <p14:modId xmlns:p14="http://schemas.microsoft.com/office/powerpoint/2010/main" val="1606050897"/>
              </p:ext>
            </p:extLst>
          </p:nvPr>
        </p:nvGraphicFramePr>
        <p:xfrm>
          <a:off x="1260763" y="1551709"/>
          <a:ext cx="9850582" cy="4096986"/>
        </p:xfrm>
        <a:graphic>
          <a:graphicData uri="http://schemas.openxmlformats.org/drawingml/2006/table">
            <a:tbl>
              <a:tblPr firstRow="1" bandRow="1">
                <a:tableStyleId>{69C7853C-536D-4A76-A0AE-DD22124D55A5}</a:tableStyleId>
              </a:tblPr>
              <a:tblGrid>
                <a:gridCol w="4176413">
                  <a:extLst>
                    <a:ext uri="{9D8B030D-6E8A-4147-A177-3AD203B41FA5}">
                      <a16:colId xmlns:a16="http://schemas.microsoft.com/office/drawing/2014/main" val="2553061637"/>
                    </a:ext>
                  </a:extLst>
                </a:gridCol>
                <a:gridCol w="5674169">
                  <a:extLst>
                    <a:ext uri="{9D8B030D-6E8A-4147-A177-3AD203B41FA5}">
                      <a16:colId xmlns:a16="http://schemas.microsoft.com/office/drawing/2014/main" val="1636512007"/>
                    </a:ext>
                  </a:extLst>
                </a:gridCol>
              </a:tblGrid>
              <a:tr h="682831">
                <a:tc>
                  <a:txBody>
                    <a:bodyPr/>
                    <a:lstStyle/>
                    <a:p>
                      <a:pPr algn="ctr"/>
                      <a:r>
                        <a:rPr lang="en-US" sz="2200" dirty="0"/>
                        <a:t>Treatment Target</a:t>
                      </a:r>
                      <a:endParaRPr lang="en-US" sz="2200" dirty="0">
                        <a:latin typeface="Lucida Sans" panose="020B0602030504020204" pitchFamily="34" charset="0"/>
                      </a:endParaRPr>
                    </a:p>
                  </a:txBody>
                  <a:tcPr marL="51435" marR="51435" marT="25718" marB="25718"/>
                </a:tc>
                <a:tc>
                  <a:txBody>
                    <a:bodyPr/>
                    <a:lstStyle/>
                    <a:p>
                      <a:pPr algn="ctr"/>
                      <a:r>
                        <a:rPr lang="en-US" sz="2200" dirty="0"/>
                        <a:t>Dropout Rate</a:t>
                      </a:r>
                      <a:endParaRPr lang="en-US" sz="2200" dirty="0">
                        <a:latin typeface="Lucida Sans" panose="020B0602030504020204" pitchFamily="34" charset="0"/>
                      </a:endParaRPr>
                    </a:p>
                  </a:txBody>
                  <a:tcPr marL="51435" marR="51435" marT="25718" marB="25718"/>
                </a:tc>
                <a:extLst>
                  <a:ext uri="{0D108BD9-81ED-4DB2-BD59-A6C34878D82A}">
                    <a16:rowId xmlns:a16="http://schemas.microsoft.com/office/drawing/2014/main" val="1196418108"/>
                  </a:ext>
                </a:extLst>
              </a:tr>
              <a:tr h="682831">
                <a:tc>
                  <a:txBody>
                    <a:bodyPr/>
                    <a:lstStyle/>
                    <a:p>
                      <a:r>
                        <a:rPr lang="en-US" sz="2000" dirty="0">
                          <a:solidFill>
                            <a:schemeClr val="bg2">
                              <a:lumMod val="10000"/>
                            </a:schemeClr>
                          </a:solidFill>
                        </a:rPr>
                        <a:t>Heroin</a:t>
                      </a:r>
                      <a:endParaRPr lang="en-US" sz="2000" dirty="0">
                        <a:solidFill>
                          <a:schemeClr val="bg2">
                            <a:lumMod val="10000"/>
                          </a:schemeClr>
                        </a:solidFill>
                        <a:latin typeface="Lucida Sans" panose="020B0602030504020204" pitchFamily="34" charset="0"/>
                      </a:endParaRPr>
                    </a:p>
                  </a:txBody>
                  <a:tcPr marL="51435" marR="51435" marT="25718" marB="25718"/>
                </a:tc>
                <a:tc>
                  <a:txBody>
                    <a:bodyPr/>
                    <a:lstStyle/>
                    <a:p>
                      <a:r>
                        <a:rPr lang="en-US" sz="2000">
                          <a:solidFill>
                            <a:schemeClr val="bg2">
                              <a:lumMod val="10000"/>
                            </a:schemeClr>
                          </a:solidFill>
                        </a:rPr>
                        <a:t>25.1</a:t>
                      </a:r>
                      <a:endParaRPr lang="en-US" sz="2000">
                        <a:solidFill>
                          <a:schemeClr val="bg2">
                            <a:lumMod val="10000"/>
                          </a:schemeClr>
                        </a:solidFill>
                        <a:latin typeface="Lucida Sans" panose="020B0602030504020204" pitchFamily="34" charset="0"/>
                      </a:endParaRPr>
                    </a:p>
                  </a:txBody>
                  <a:tcPr marL="51435" marR="51435" marT="25718" marB="25718"/>
                </a:tc>
                <a:extLst>
                  <a:ext uri="{0D108BD9-81ED-4DB2-BD59-A6C34878D82A}">
                    <a16:rowId xmlns:a16="http://schemas.microsoft.com/office/drawing/2014/main" val="2745997652"/>
                  </a:ext>
                </a:extLst>
              </a:tr>
              <a:tr h="682831">
                <a:tc>
                  <a:txBody>
                    <a:bodyPr/>
                    <a:lstStyle/>
                    <a:p>
                      <a:r>
                        <a:rPr lang="en-US" sz="2000">
                          <a:solidFill>
                            <a:schemeClr val="bg2">
                              <a:lumMod val="10000"/>
                            </a:schemeClr>
                          </a:solidFill>
                        </a:rPr>
                        <a:t>Tobacco</a:t>
                      </a:r>
                      <a:endParaRPr lang="en-US" sz="2000">
                        <a:solidFill>
                          <a:schemeClr val="bg2">
                            <a:lumMod val="10000"/>
                          </a:schemeClr>
                        </a:solidFill>
                        <a:latin typeface="Lucida Sans" panose="020B0602030504020204" pitchFamily="34" charset="0"/>
                      </a:endParaRPr>
                    </a:p>
                  </a:txBody>
                  <a:tcPr marL="51435" marR="51435" marT="25718" marB="25718"/>
                </a:tc>
                <a:tc>
                  <a:txBody>
                    <a:bodyPr/>
                    <a:lstStyle/>
                    <a:p>
                      <a:r>
                        <a:rPr lang="en-US" sz="2000">
                          <a:solidFill>
                            <a:schemeClr val="bg2">
                              <a:lumMod val="10000"/>
                            </a:schemeClr>
                          </a:solidFill>
                        </a:rPr>
                        <a:t>25.5%</a:t>
                      </a:r>
                      <a:endParaRPr lang="en-US" sz="2000">
                        <a:solidFill>
                          <a:schemeClr val="bg2">
                            <a:lumMod val="10000"/>
                          </a:schemeClr>
                        </a:solidFill>
                        <a:latin typeface="Lucida Sans" panose="020B0602030504020204" pitchFamily="34" charset="0"/>
                      </a:endParaRPr>
                    </a:p>
                  </a:txBody>
                  <a:tcPr marL="51435" marR="51435" marT="25718" marB="25718"/>
                </a:tc>
                <a:extLst>
                  <a:ext uri="{0D108BD9-81ED-4DB2-BD59-A6C34878D82A}">
                    <a16:rowId xmlns:a16="http://schemas.microsoft.com/office/drawing/2014/main" val="1386892604"/>
                  </a:ext>
                </a:extLst>
              </a:tr>
              <a:tr h="682831">
                <a:tc>
                  <a:txBody>
                    <a:bodyPr/>
                    <a:lstStyle/>
                    <a:p>
                      <a:r>
                        <a:rPr lang="en-US" sz="2000">
                          <a:solidFill>
                            <a:schemeClr val="bg2">
                              <a:lumMod val="10000"/>
                            </a:schemeClr>
                          </a:solidFill>
                        </a:rPr>
                        <a:t>Alcohol</a:t>
                      </a:r>
                      <a:endParaRPr lang="en-US" sz="2000">
                        <a:solidFill>
                          <a:schemeClr val="bg2">
                            <a:lumMod val="10000"/>
                          </a:schemeClr>
                        </a:solidFill>
                        <a:latin typeface="Lucida Sans" panose="020B0602030504020204" pitchFamily="34" charset="0"/>
                      </a:endParaRPr>
                    </a:p>
                  </a:txBody>
                  <a:tcPr marL="51435" marR="51435" marT="25718" marB="25718"/>
                </a:tc>
                <a:tc>
                  <a:txBody>
                    <a:bodyPr/>
                    <a:lstStyle/>
                    <a:p>
                      <a:r>
                        <a:rPr lang="en-US" sz="2000">
                          <a:solidFill>
                            <a:schemeClr val="bg2">
                              <a:lumMod val="10000"/>
                            </a:schemeClr>
                          </a:solidFill>
                        </a:rPr>
                        <a:t>26.1%</a:t>
                      </a:r>
                      <a:endParaRPr lang="en-US" sz="2000">
                        <a:solidFill>
                          <a:schemeClr val="bg2">
                            <a:lumMod val="10000"/>
                          </a:schemeClr>
                        </a:solidFill>
                        <a:latin typeface="Lucida Sans" panose="020B0602030504020204" pitchFamily="34" charset="0"/>
                      </a:endParaRPr>
                    </a:p>
                  </a:txBody>
                  <a:tcPr marL="51435" marR="51435" marT="25718" marB="25718"/>
                </a:tc>
                <a:extLst>
                  <a:ext uri="{0D108BD9-81ED-4DB2-BD59-A6C34878D82A}">
                    <a16:rowId xmlns:a16="http://schemas.microsoft.com/office/drawing/2014/main" val="3000957095"/>
                  </a:ext>
                </a:extLst>
              </a:tr>
              <a:tr h="682831">
                <a:tc>
                  <a:txBody>
                    <a:bodyPr/>
                    <a:lstStyle/>
                    <a:p>
                      <a:r>
                        <a:rPr lang="en-US" sz="2000">
                          <a:solidFill>
                            <a:schemeClr val="bg2">
                              <a:lumMod val="10000"/>
                            </a:schemeClr>
                          </a:solidFill>
                        </a:rPr>
                        <a:t>Cocaine</a:t>
                      </a:r>
                      <a:endParaRPr lang="en-US" sz="2000">
                        <a:solidFill>
                          <a:schemeClr val="bg2">
                            <a:lumMod val="10000"/>
                          </a:schemeClr>
                        </a:solidFill>
                        <a:latin typeface="Lucida Sans" panose="020B0602030504020204" pitchFamily="34" charset="0"/>
                      </a:endParaRPr>
                    </a:p>
                  </a:txBody>
                  <a:tcPr marL="51435" marR="51435" marT="25718" marB="25718"/>
                </a:tc>
                <a:tc>
                  <a:txBody>
                    <a:bodyPr/>
                    <a:lstStyle/>
                    <a:p>
                      <a:r>
                        <a:rPr lang="en-US" sz="2000">
                          <a:solidFill>
                            <a:schemeClr val="bg2">
                              <a:lumMod val="10000"/>
                            </a:schemeClr>
                          </a:solidFill>
                        </a:rPr>
                        <a:t>48.7%</a:t>
                      </a:r>
                      <a:endParaRPr lang="en-US" sz="2000">
                        <a:solidFill>
                          <a:schemeClr val="bg2">
                            <a:lumMod val="10000"/>
                          </a:schemeClr>
                        </a:solidFill>
                        <a:latin typeface="Lucida Sans" panose="020B0602030504020204" pitchFamily="34" charset="0"/>
                      </a:endParaRPr>
                    </a:p>
                  </a:txBody>
                  <a:tcPr marL="51435" marR="51435" marT="25718" marB="25718"/>
                </a:tc>
                <a:extLst>
                  <a:ext uri="{0D108BD9-81ED-4DB2-BD59-A6C34878D82A}">
                    <a16:rowId xmlns:a16="http://schemas.microsoft.com/office/drawing/2014/main" val="3488663300"/>
                  </a:ext>
                </a:extLst>
              </a:tr>
              <a:tr h="682831">
                <a:tc>
                  <a:txBody>
                    <a:bodyPr/>
                    <a:lstStyle/>
                    <a:p>
                      <a:r>
                        <a:rPr lang="en-US" sz="2000" b="1">
                          <a:solidFill>
                            <a:schemeClr val="bg2">
                              <a:lumMod val="10000"/>
                            </a:schemeClr>
                          </a:solidFill>
                        </a:rPr>
                        <a:t>Methamphetamine</a:t>
                      </a:r>
                      <a:endParaRPr lang="en-US" sz="2000" b="1">
                        <a:solidFill>
                          <a:schemeClr val="bg2">
                            <a:lumMod val="10000"/>
                          </a:schemeClr>
                        </a:solidFill>
                        <a:latin typeface="Lucida Sans" panose="020B0602030504020204" pitchFamily="34" charset="0"/>
                      </a:endParaRPr>
                    </a:p>
                  </a:txBody>
                  <a:tcPr marL="51435" marR="51435" marT="25718" marB="25718"/>
                </a:tc>
                <a:tc>
                  <a:txBody>
                    <a:bodyPr/>
                    <a:lstStyle/>
                    <a:p>
                      <a:r>
                        <a:rPr lang="en-US" sz="2000" b="1" dirty="0">
                          <a:solidFill>
                            <a:schemeClr val="bg2">
                              <a:lumMod val="10000"/>
                            </a:schemeClr>
                          </a:solidFill>
                        </a:rPr>
                        <a:t>53.5%</a:t>
                      </a:r>
                      <a:endParaRPr lang="en-US" sz="2000" b="1" dirty="0">
                        <a:solidFill>
                          <a:schemeClr val="bg2">
                            <a:lumMod val="10000"/>
                          </a:schemeClr>
                        </a:solidFill>
                        <a:latin typeface="Lucida Sans" panose="020B0602030504020204" pitchFamily="34" charset="0"/>
                      </a:endParaRPr>
                    </a:p>
                  </a:txBody>
                  <a:tcPr marL="51435" marR="51435" marT="25718" marB="25718"/>
                </a:tc>
                <a:extLst>
                  <a:ext uri="{0D108BD9-81ED-4DB2-BD59-A6C34878D82A}">
                    <a16:rowId xmlns:a16="http://schemas.microsoft.com/office/drawing/2014/main" val="1572136592"/>
                  </a:ext>
                </a:extLst>
              </a:tr>
            </a:tbl>
          </a:graphicData>
        </a:graphic>
      </p:graphicFrame>
      <p:sp>
        <p:nvSpPr>
          <p:cNvPr id="3" name="Footer Placeholder 2">
            <a:extLst>
              <a:ext uri="{FF2B5EF4-FFF2-40B4-BE49-F238E27FC236}">
                <a16:creationId xmlns:a16="http://schemas.microsoft.com/office/drawing/2014/main" id="{F53DBA6B-EB63-4469-B15F-AD130CD82627}"/>
              </a:ext>
            </a:extLst>
          </p:cNvPr>
          <p:cNvSpPr>
            <a:spLocks noGrp="1"/>
          </p:cNvSpPr>
          <p:nvPr>
            <p:ph type="ftr" sz="quarter" idx="11"/>
          </p:nvPr>
        </p:nvSpPr>
        <p:spPr/>
        <p:txBody>
          <a:bodyPr/>
          <a:lstStyle/>
          <a:p>
            <a:r>
              <a:rPr lang="en-US" dirty="0"/>
              <a:t>SOURCE: </a:t>
            </a:r>
            <a:r>
              <a:rPr lang="en-US" dirty="0" err="1"/>
              <a:t>Lappan</a:t>
            </a:r>
            <a:r>
              <a:rPr lang="en-US" dirty="0"/>
              <a:t>, Brown, &amp; Hendricks, 2020</a:t>
            </a:r>
          </a:p>
        </p:txBody>
      </p:sp>
      <p:sp>
        <p:nvSpPr>
          <p:cNvPr id="6" name="Slide Number Placeholder 5">
            <a:extLst>
              <a:ext uri="{FF2B5EF4-FFF2-40B4-BE49-F238E27FC236}">
                <a16:creationId xmlns:a16="http://schemas.microsoft.com/office/drawing/2014/main" id="{8555FA1F-C7C2-40EE-918A-3D0D98E4AAA3}"/>
              </a:ext>
            </a:extLst>
          </p:cNvPr>
          <p:cNvSpPr>
            <a:spLocks noGrp="1"/>
          </p:cNvSpPr>
          <p:nvPr>
            <p:ph type="sldNum" sz="quarter" idx="12"/>
          </p:nvPr>
        </p:nvSpPr>
        <p:spPr/>
        <p:txBody>
          <a:bodyPr/>
          <a:lstStyle/>
          <a:p>
            <a:fld id="{8EE722A0-BB85-47B5-89AA-E497A9507C15}" type="slidenum">
              <a:rPr lang="en-US" smtClean="0"/>
              <a:t>17</a:t>
            </a:fld>
            <a:endParaRPr lang="en-US"/>
          </a:p>
        </p:txBody>
      </p:sp>
    </p:spTree>
    <p:extLst>
      <p:ext uri="{BB962C8B-B14F-4D97-AF65-F5344CB8AC3E}">
        <p14:creationId xmlns:p14="http://schemas.microsoft.com/office/powerpoint/2010/main" val="1774834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39A7D4-355A-6738-58C6-DCFCC777F3BE}"/>
              </a:ext>
            </a:extLst>
          </p:cNvPr>
          <p:cNvSpPr>
            <a:spLocks noGrp="1"/>
          </p:cNvSpPr>
          <p:nvPr>
            <p:ph type="title"/>
          </p:nvPr>
        </p:nvSpPr>
        <p:spPr/>
        <p:txBody>
          <a:bodyPr/>
          <a:lstStyle/>
          <a:p>
            <a:r>
              <a:rPr lang="en-US" dirty="0"/>
              <a:t>Underlying Psychological/Behavioral Principles of Contingency Management</a:t>
            </a:r>
          </a:p>
        </p:txBody>
      </p:sp>
      <p:sp>
        <p:nvSpPr>
          <p:cNvPr id="7" name="Text Placeholder 6">
            <a:extLst>
              <a:ext uri="{FF2B5EF4-FFF2-40B4-BE49-F238E27FC236}">
                <a16:creationId xmlns:a16="http://schemas.microsoft.com/office/drawing/2014/main" id="{E873DF89-BAA6-FEBA-7308-6688E157EF88}"/>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374EBD58-A9FE-4B35-99BE-2F3BEA0A8F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8BFAC-9EF0-95F2-5BA0-C28B8904FB97}"/>
              </a:ext>
            </a:extLst>
          </p:cNvPr>
          <p:cNvSpPr>
            <a:spLocks noGrp="1"/>
          </p:cNvSpPr>
          <p:nvPr>
            <p:ph type="sldNum" sz="quarter" idx="12"/>
          </p:nvPr>
        </p:nvSpPr>
        <p:spPr/>
        <p:txBody>
          <a:bodyPr/>
          <a:lstStyle/>
          <a:p>
            <a:fld id="{8EE722A0-BB85-47B5-89AA-E497A9507C15}" type="slidenum">
              <a:rPr lang="en-US" smtClean="0"/>
              <a:t>18</a:t>
            </a:fld>
            <a:endParaRPr lang="en-US"/>
          </a:p>
        </p:txBody>
      </p:sp>
    </p:spTree>
    <p:extLst>
      <p:ext uri="{BB962C8B-B14F-4D97-AF65-F5344CB8AC3E}">
        <p14:creationId xmlns:p14="http://schemas.microsoft.com/office/powerpoint/2010/main" val="2380242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FA4A6-CA6A-4277-9770-C0320BCFEF5B}"/>
              </a:ext>
            </a:extLst>
          </p:cNvPr>
          <p:cNvSpPr>
            <a:spLocks noGrp="1"/>
          </p:cNvSpPr>
          <p:nvPr>
            <p:ph type="title"/>
          </p:nvPr>
        </p:nvSpPr>
        <p:spPr>
          <a:xfrm>
            <a:off x="652767" y="0"/>
            <a:ext cx="10886465" cy="1280890"/>
          </a:xfrm>
        </p:spPr>
        <p:txBody>
          <a:bodyPr>
            <a:normAutofit/>
          </a:bodyPr>
          <a:lstStyle/>
          <a:p>
            <a:r>
              <a:rPr lang="en-US" sz="3600" dirty="0"/>
              <a:t>Types of Learning/Conditioning</a:t>
            </a:r>
          </a:p>
        </p:txBody>
      </p:sp>
      <p:sp>
        <p:nvSpPr>
          <p:cNvPr id="3" name="Content Placeholder 2">
            <a:extLst>
              <a:ext uri="{FF2B5EF4-FFF2-40B4-BE49-F238E27FC236}">
                <a16:creationId xmlns:a16="http://schemas.microsoft.com/office/drawing/2014/main" id="{B6AF0A07-4E8A-471B-8077-1A6EA3D48C03}"/>
              </a:ext>
            </a:extLst>
          </p:cNvPr>
          <p:cNvSpPr>
            <a:spLocks noGrp="1"/>
          </p:cNvSpPr>
          <p:nvPr>
            <p:ph idx="1"/>
          </p:nvPr>
        </p:nvSpPr>
        <p:spPr>
          <a:xfrm>
            <a:off x="613612" y="1570383"/>
            <a:ext cx="10756754" cy="4560153"/>
          </a:xfrm>
        </p:spPr>
        <p:txBody>
          <a:bodyPr>
            <a:normAutofit/>
          </a:bodyPr>
          <a:lstStyle/>
          <a:p>
            <a:r>
              <a:rPr lang="en-US" b="1" dirty="0"/>
              <a:t>Classical conditioning</a:t>
            </a:r>
          </a:p>
          <a:p>
            <a:pPr lvl="1"/>
            <a:r>
              <a:rPr lang="en-US" dirty="0"/>
              <a:t>Association between a stimulus and a response </a:t>
            </a:r>
          </a:p>
          <a:p>
            <a:pPr lvl="1"/>
            <a:r>
              <a:rPr lang="en-US" dirty="0"/>
              <a:t>In substance use, this explains the development of “triggers”, which are stimuli that produce a conditioned response (thoughts/cravings of the substance)</a:t>
            </a:r>
          </a:p>
          <a:p>
            <a:r>
              <a:rPr lang="en-US" b="1" dirty="0"/>
              <a:t>Operant conditioning </a:t>
            </a:r>
          </a:p>
          <a:p>
            <a:pPr lvl="1"/>
            <a:r>
              <a:rPr lang="en-US" dirty="0"/>
              <a:t>Positive reinforcement (increases targeted behavior)</a:t>
            </a:r>
          </a:p>
          <a:p>
            <a:pPr lvl="1"/>
            <a:r>
              <a:rPr lang="en-US" dirty="0"/>
              <a:t>Negative reinforcement (increases targeted behavior)</a:t>
            </a:r>
          </a:p>
          <a:p>
            <a:pPr lvl="1"/>
            <a:r>
              <a:rPr lang="en-US" dirty="0"/>
              <a:t>Punishment (decreases targeted behavior)</a:t>
            </a:r>
          </a:p>
          <a:p>
            <a:r>
              <a:rPr lang="en-US" dirty="0"/>
              <a:t>Contingency Management utilizes positive reinforcement </a:t>
            </a:r>
          </a:p>
        </p:txBody>
      </p:sp>
      <p:sp>
        <p:nvSpPr>
          <p:cNvPr id="5" name="Slide Number Placeholder 4">
            <a:extLst>
              <a:ext uri="{FF2B5EF4-FFF2-40B4-BE49-F238E27FC236}">
                <a16:creationId xmlns:a16="http://schemas.microsoft.com/office/drawing/2014/main" id="{D7AAF1E3-40A8-4E83-84E6-8A4A3A15EED7}"/>
              </a:ext>
            </a:extLst>
          </p:cNvPr>
          <p:cNvSpPr>
            <a:spLocks noGrp="1"/>
          </p:cNvSpPr>
          <p:nvPr>
            <p:ph type="sldNum" sz="quarter" idx="12"/>
          </p:nvPr>
        </p:nvSpPr>
        <p:spPr/>
        <p:txBody>
          <a:bodyPr/>
          <a:lstStyle/>
          <a:p>
            <a:fld id="{8EE722A0-BB85-47B5-89AA-E497A9507C15}" type="slidenum">
              <a:rPr lang="en-US" smtClean="0"/>
              <a:t>19</a:t>
            </a:fld>
            <a:endParaRPr lang="en-US"/>
          </a:p>
        </p:txBody>
      </p:sp>
    </p:spTree>
    <p:extLst>
      <p:ext uri="{BB962C8B-B14F-4D97-AF65-F5344CB8AC3E}">
        <p14:creationId xmlns:p14="http://schemas.microsoft.com/office/powerpoint/2010/main" val="2735023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D760-BC2A-48DB-9CB9-2F818090CF30}"/>
              </a:ext>
            </a:extLst>
          </p:cNvPr>
          <p:cNvSpPr>
            <a:spLocks noGrp="1"/>
          </p:cNvSpPr>
          <p:nvPr>
            <p:ph type="title"/>
          </p:nvPr>
        </p:nvSpPr>
        <p:spPr>
          <a:xfrm>
            <a:off x="740447" y="0"/>
            <a:ext cx="10886465" cy="1280890"/>
          </a:xfrm>
        </p:spPr>
        <p:txBody>
          <a:bodyPr/>
          <a:lstStyle/>
          <a:p>
            <a:r>
              <a:rPr lang="en-US" dirty="0">
                <a:solidFill>
                  <a:schemeClr val="tx1"/>
                </a:solidFill>
              </a:rPr>
              <a:t>Learning Objectives</a:t>
            </a:r>
          </a:p>
        </p:txBody>
      </p:sp>
      <p:sp>
        <p:nvSpPr>
          <p:cNvPr id="3" name="Content Placeholder 2">
            <a:extLst>
              <a:ext uri="{FF2B5EF4-FFF2-40B4-BE49-F238E27FC236}">
                <a16:creationId xmlns:a16="http://schemas.microsoft.com/office/drawing/2014/main" id="{F26CFE36-6847-49C1-B53D-FA1C02BCA6B5}"/>
              </a:ext>
            </a:extLst>
          </p:cNvPr>
          <p:cNvSpPr>
            <a:spLocks noGrp="1"/>
          </p:cNvSpPr>
          <p:nvPr>
            <p:ph idx="1"/>
          </p:nvPr>
        </p:nvSpPr>
        <p:spPr>
          <a:xfrm>
            <a:off x="175361" y="1390161"/>
            <a:ext cx="12016639" cy="5372589"/>
          </a:xfrm>
        </p:spPr>
        <p:txBody>
          <a:bodyPr>
            <a:normAutofit/>
          </a:bodyPr>
          <a:lstStyle/>
          <a:p>
            <a:pPr marL="514350" indent="-514350" algn="l">
              <a:buFont typeface="+mj-lt"/>
              <a:buAutoNum type="arabicPeriod"/>
            </a:pPr>
            <a:r>
              <a:rPr lang="en-US" dirty="0">
                <a:solidFill>
                  <a:srgbClr val="242424"/>
                </a:solidFill>
                <a:effectLst/>
              </a:rPr>
              <a:t>Identify at least three (3) acute and three (3) chronic effects of stimulant drugs on the brain</a:t>
            </a:r>
          </a:p>
          <a:p>
            <a:pPr marL="514350" indent="-514350" algn="l">
              <a:buFont typeface="+mj-lt"/>
              <a:buAutoNum type="arabicPeriod"/>
            </a:pPr>
            <a:endParaRPr lang="en-US" dirty="0">
              <a:solidFill>
                <a:srgbClr val="242424"/>
              </a:solidFill>
              <a:effectLst/>
            </a:endParaRPr>
          </a:p>
          <a:p>
            <a:pPr marL="514350" indent="-514350" algn="l">
              <a:buFont typeface="+mj-lt"/>
              <a:buAutoNum type="arabicPeriod"/>
            </a:pPr>
            <a:r>
              <a:rPr lang="en-US" dirty="0">
                <a:solidFill>
                  <a:srgbClr val="242424"/>
                </a:solidFill>
                <a:effectLst/>
              </a:rPr>
              <a:t>Formulate a list of the four (4) essential elements of an evidence-based, Contingency Management intervention for addressing stimulant use</a:t>
            </a:r>
            <a:endParaRPr lang="en-US" dirty="0">
              <a:solidFill>
                <a:schemeClr val="tx1"/>
              </a:solidFill>
            </a:endParaRPr>
          </a:p>
          <a:p>
            <a:pPr marL="514350" indent="-514350">
              <a:lnSpc>
                <a:spcPct val="120000"/>
              </a:lnSpc>
              <a:spcBef>
                <a:spcPts val="0"/>
              </a:spcBef>
              <a:buFont typeface="+mj-lt"/>
              <a:buAutoNum type="arabicPeriod"/>
            </a:pPr>
            <a:endParaRPr lang="en-US" dirty="0">
              <a:solidFill>
                <a:schemeClr val="tx1"/>
              </a:solidFill>
            </a:endParaRPr>
          </a:p>
          <a:p>
            <a:pPr marL="514350" indent="-514350">
              <a:lnSpc>
                <a:spcPct val="120000"/>
              </a:lnSpc>
              <a:spcBef>
                <a:spcPts val="0"/>
              </a:spcBef>
              <a:buFont typeface="+mj-lt"/>
              <a:buAutoNum type="arabicPeriod"/>
            </a:pPr>
            <a:endParaRPr lang="en-US" dirty="0">
              <a:solidFill>
                <a:schemeClr val="tx1"/>
              </a:solidFill>
            </a:endParaRPr>
          </a:p>
          <a:p>
            <a:pPr marL="514350" indent="-514350">
              <a:lnSpc>
                <a:spcPct val="120000"/>
              </a:lnSpc>
              <a:spcBef>
                <a:spcPts val="0"/>
              </a:spcBef>
              <a:buFont typeface="+mj-lt"/>
              <a:buAutoNum type="arabicPeriod"/>
            </a:pPr>
            <a:endParaRPr lang="en-US" dirty="0">
              <a:solidFill>
                <a:schemeClr val="tx1"/>
              </a:solidFill>
            </a:endParaRPr>
          </a:p>
          <a:p>
            <a:pPr marL="514350" indent="-514350">
              <a:buFont typeface="+mj-lt"/>
              <a:buAutoNum type="arabicPeriod"/>
            </a:pPr>
            <a:endParaRPr lang="en-US" dirty="0">
              <a:solidFill>
                <a:schemeClr val="tx1"/>
              </a:solidFill>
            </a:endParaRPr>
          </a:p>
        </p:txBody>
      </p:sp>
      <p:sp>
        <p:nvSpPr>
          <p:cNvPr id="5" name="Slide Number Placeholder 4">
            <a:extLst>
              <a:ext uri="{FF2B5EF4-FFF2-40B4-BE49-F238E27FC236}">
                <a16:creationId xmlns:a16="http://schemas.microsoft.com/office/drawing/2014/main" id="{FC653C28-D52C-4117-83E7-43EF9DC8FC69}"/>
              </a:ext>
            </a:extLst>
          </p:cNvPr>
          <p:cNvSpPr>
            <a:spLocks noGrp="1"/>
          </p:cNvSpPr>
          <p:nvPr>
            <p:ph type="sldNum" sz="quarter" idx="12"/>
          </p:nvPr>
        </p:nvSpPr>
        <p:spPr/>
        <p:txBody>
          <a:bodyPr/>
          <a:lstStyle/>
          <a:p>
            <a:fld id="{8EE722A0-BB85-47B5-89AA-E497A9507C15}" type="slidenum">
              <a:rPr lang="en-US" smtClean="0"/>
              <a:t>2</a:t>
            </a:fld>
            <a:endParaRPr lang="en-US"/>
          </a:p>
        </p:txBody>
      </p:sp>
    </p:spTree>
    <p:extLst>
      <p:ext uri="{BB962C8B-B14F-4D97-AF65-F5344CB8AC3E}">
        <p14:creationId xmlns:p14="http://schemas.microsoft.com/office/powerpoint/2010/main" val="1453327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AC806-D7B4-437B-BE8E-14CB34FD4ADC}"/>
              </a:ext>
            </a:extLst>
          </p:cNvPr>
          <p:cNvSpPr>
            <a:spLocks noGrp="1"/>
          </p:cNvSpPr>
          <p:nvPr>
            <p:ph type="title"/>
          </p:nvPr>
        </p:nvSpPr>
        <p:spPr>
          <a:xfrm>
            <a:off x="0" y="217968"/>
            <a:ext cx="12192000" cy="563231"/>
          </a:xfrm>
        </p:spPr>
        <p:txBody>
          <a:bodyPr>
            <a:noAutofit/>
          </a:bodyPr>
          <a:lstStyle/>
          <a:p>
            <a:r>
              <a:rPr lang="en-US" sz="3600" b="1" dirty="0">
                <a:solidFill>
                  <a:schemeClr val="tx1"/>
                </a:solidFill>
              </a:rPr>
              <a:t>Operant Conditioning</a:t>
            </a:r>
            <a:endParaRPr lang="en-US" sz="4400" dirty="0">
              <a:solidFill>
                <a:schemeClr val="tx1"/>
              </a:solidFill>
            </a:endParaRPr>
          </a:p>
        </p:txBody>
      </p:sp>
      <p:sp>
        <p:nvSpPr>
          <p:cNvPr id="3" name="Content Placeholder 2">
            <a:extLst>
              <a:ext uri="{FF2B5EF4-FFF2-40B4-BE49-F238E27FC236}">
                <a16:creationId xmlns:a16="http://schemas.microsoft.com/office/drawing/2014/main" id="{2C828481-98A1-419B-AD52-83EA854A67E8}"/>
              </a:ext>
            </a:extLst>
          </p:cNvPr>
          <p:cNvSpPr>
            <a:spLocks noGrp="1"/>
          </p:cNvSpPr>
          <p:nvPr>
            <p:ph idx="1"/>
          </p:nvPr>
        </p:nvSpPr>
        <p:spPr>
          <a:xfrm>
            <a:off x="0" y="1402729"/>
            <a:ext cx="12192000" cy="397221"/>
          </a:xfrm>
        </p:spPr>
        <p:txBody>
          <a:bodyPr>
            <a:normAutofit fontScale="85000" lnSpcReduction="20000"/>
          </a:bodyPr>
          <a:lstStyle/>
          <a:p>
            <a:pPr marL="0" indent="0" algn="ctr">
              <a:buFont typeface="Arial" panose="020B0604020202020204" pitchFamily="34" charset="0"/>
              <a:buNone/>
            </a:pPr>
            <a:r>
              <a:rPr lang="en-US" dirty="0">
                <a:solidFill>
                  <a:schemeClr val="tx1"/>
                </a:solidFill>
              </a:rPr>
              <a:t>Behavior </a:t>
            </a:r>
            <a:r>
              <a:rPr lang="en-US" dirty="0">
                <a:solidFill>
                  <a:schemeClr val="tx1"/>
                </a:solidFill>
                <a:sym typeface="Wingdings" panose="05000000000000000000" pitchFamily="2" charset="2"/>
              </a:rPr>
              <a:t></a:t>
            </a:r>
            <a:r>
              <a:rPr lang="en-US" dirty="0">
                <a:solidFill>
                  <a:schemeClr val="tx1"/>
                </a:solidFill>
              </a:rPr>
              <a:t> Consequence </a:t>
            </a:r>
            <a:r>
              <a:rPr lang="en-US" dirty="0">
                <a:solidFill>
                  <a:schemeClr val="tx1"/>
                </a:solidFill>
                <a:sym typeface="Wingdings" panose="05000000000000000000" pitchFamily="2" charset="2"/>
              </a:rPr>
              <a:t></a:t>
            </a:r>
            <a:r>
              <a:rPr lang="en-US" dirty="0">
                <a:solidFill>
                  <a:schemeClr val="tx1"/>
                </a:solidFill>
              </a:rPr>
              <a:t> Behavior Change</a:t>
            </a:r>
          </a:p>
        </p:txBody>
      </p:sp>
      <p:grpSp>
        <p:nvGrpSpPr>
          <p:cNvPr id="6" name="Group 5" descr="This image shows the differences between positive and negative reinforcement.">
            <a:extLst>
              <a:ext uri="{FF2B5EF4-FFF2-40B4-BE49-F238E27FC236}">
                <a16:creationId xmlns:a16="http://schemas.microsoft.com/office/drawing/2014/main" id="{F6C227AD-22D4-4997-8D10-FE7CA4799271}"/>
              </a:ext>
            </a:extLst>
          </p:cNvPr>
          <p:cNvGrpSpPr/>
          <p:nvPr/>
        </p:nvGrpSpPr>
        <p:grpSpPr>
          <a:xfrm>
            <a:off x="1616075" y="2144064"/>
            <a:ext cx="8959850" cy="4168749"/>
            <a:chOff x="2012950" y="2228850"/>
            <a:chExt cx="8959850" cy="4168749"/>
          </a:xfrm>
        </p:grpSpPr>
        <p:sp>
          <p:nvSpPr>
            <p:cNvPr id="12" name="Rectangle 11">
              <a:extLst>
                <a:ext uri="{FF2B5EF4-FFF2-40B4-BE49-F238E27FC236}">
                  <a16:creationId xmlns:a16="http://schemas.microsoft.com/office/drawing/2014/main" id="{32D6E60F-442C-42FC-9866-085C1D6742EE}"/>
                </a:ext>
              </a:extLst>
            </p:cNvPr>
            <p:cNvSpPr/>
            <p:nvPr/>
          </p:nvSpPr>
          <p:spPr>
            <a:xfrm>
              <a:off x="3850640" y="2228850"/>
              <a:ext cx="3850150" cy="941070"/>
            </a:xfrm>
            <a:prstGeom prst="rect">
              <a:avLst/>
            </a:prstGeom>
            <a:solidFill>
              <a:srgbClr val="92D050">
                <a:alpha val="81961"/>
              </a:srgbClr>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libri" panose="020F0502020204030204" pitchFamily="34" charset="0"/>
                  <a:cs typeface="Calibri" panose="020F0502020204030204" pitchFamily="34" charset="0"/>
                </a:rPr>
                <a:t>Reinforcement</a:t>
              </a:r>
            </a:p>
            <a:p>
              <a:pPr algn="ctr"/>
              <a:r>
                <a:rPr lang="en-US" sz="2000" dirty="0">
                  <a:solidFill>
                    <a:schemeClr val="tx1"/>
                  </a:solidFill>
                  <a:latin typeface="Calibri" panose="020F0502020204030204" pitchFamily="34" charset="0"/>
                  <a:cs typeface="Calibri" panose="020F0502020204030204" pitchFamily="34" charset="0"/>
                </a:rPr>
                <a:t>(Increase / maintain behavior)</a:t>
              </a:r>
            </a:p>
          </p:txBody>
        </p:sp>
        <p:sp>
          <p:nvSpPr>
            <p:cNvPr id="18" name="Rectangle 17">
              <a:extLst>
                <a:ext uri="{FF2B5EF4-FFF2-40B4-BE49-F238E27FC236}">
                  <a16:creationId xmlns:a16="http://schemas.microsoft.com/office/drawing/2014/main" id="{1F235465-4D3D-421F-83D9-5BA78191EAE1}"/>
                </a:ext>
              </a:extLst>
            </p:cNvPr>
            <p:cNvSpPr/>
            <p:nvPr/>
          </p:nvSpPr>
          <p:spPr>
            <a:xfrm>
              <a:off x="2012950" y="3169920"/>
              <a:ext cx="1837690" cy="1574800"/>
            </a:xfrm>
            <a:prstGeom prst="rect">
              <a:avLst/>
            </a:prstGeom>
            <a:solidFill>
              <a:schemeClr val="bg1">
                <a:lumMod val="50000"/>
                <a:lumOff val="50000"/>
              </a:schemeClr>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cs typeface="Calibri" panose="020F0502020204030204" pitchFamily="34" charset="0"/>
                </a:rPr>
                <a:t>Positive</a:t>
              </a:r>
            </a:p>
            <a:p>
              <a:pPr algn="ctr"/>
              <a:r>
                <a:rPr lang="en-US" dirty="0">
                  <a:solidFill>
                    <a:schemeClr val="tx1"/>
                  </a:solidFill>
                  <a:latin typeface="Calibri" panose="020F0502020204030204" pitchFamily="34" charset="0"/>
                  <a:cs typeface="Calibri" panose="020F0502020204030204" pitchFamily="34" charset="0"/>
                </a:rPr>
                <a:t>(add stimulus)</a:t>
              </a:r>
              <a:endParaRPr lang="en-US" sz="1400" dirty="0">
                <a:solidFill>
                  <a:schemeClr val="tx1"/>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36DE400D-8705-4B8C-8BF5-AA75BDDAFDB1}"/>
                </a:ext>
              </a:extLst>
            </p:cNvPr>
            <p:cNvSpPr/>
            <p:nvPr/>
          </p:nvSpPr>
          <p:spPr>
            <a:xfrm>
              <a:off x="3850639" y="3169920"/>
              <a:ext cx="3850149" cy="1574800"/>
            </a:xfrm>
            <a:prstGeom prst="rect">
              <a:avLst/>
            </a:prstGeom>
            <a:solidFill>
              <a:srgbClr val="92D050">
                <a:alpha val="81961"/>
              </a:srgbClr>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3">
                      <a:lumMod val="75000"/>
                    </a:schemeClr>
                  </a:solidFill>
                  <a:latin typeface="Calibri" panose="020F0502020204030204" pitchFamily="34" charset="0"/>
                  <a:cs typeface="Calibri" panose="020F0502020204030204" pitchFamily="34" charset="0"/>
                </a:rPr>
                <a:t>Add</a:t>
              </a:r>
              <a:r>
                <a:rPr lang="en-US" sz="2000" dirty="0">
                  <a:latin typeface="Calibri" panose="020F0502020204030204" pitchFamily="34" charset="0"/>
                  <a:cs typeface="Calibri" panose="020F0502020204030204" pitchFamily="34" charset="0"/>
                </a:rPr>
                <a:t> </a:t>
              </a:r>
              <a:r>
                <a:rPr lang="en-US" sz="2000" dirty="0">
                  <a:solidFill>
                    <a:schemeClr val="tx1"/>
                  </a:solidFill>
                  <a:latin typeface="Calibri" panose="020F0502020204030204" pitchFamily="34" charset="0"/>
                  <a:cs typeface="Calibri" panose="020F0502020204030204" pitchFamily="34" charset="0"/>
                </a:rPr>
                <a:t>pleasant stimulus</a:t>
              </a:r>
            </a:p>
            <a:p>
              <a:pPr algn="ctr"/>
              <a:r>
                <a:rPr lang="en-US" sz="2000" dirty="0">
                  <a:solidFill>
                    <a:schemeClr val="tx1"/>
                  </a:solidFill>
                  <a:latin typeface="Calibri" panose="020F0502020204030204" pitchFamily="34" charset="0"/>
                  <a:cs typeface="Calibri" panose="020F0502020204030204" pitchFamily="34" charset="0"/>
                </a:rPr>
                <a:t>to </a:t>
              </a:r>
              <a:r>
                <a:rPr lang="en-US" sz="2000" b="1" dirty="0">
                  <a:solidFill>
                    <a:schemeClr val="tx1"/>
                  </a:solidFill>
                  <a:latin typeface="Calibri" panose="020F0502020204030204" pitchFamily="34" charset="0"/>
                  <a:cs typeface="Calibri" panose="020F0502020204030204" pitchFamily="34" charset="0"/>
                </a:rPr>
                <a:t>Increase / maintain </a:t>
              </a:r>
              <a:r>
                <a:rPr lang="en-US" sz="2000" dirty="0">
                  <a:solidFill>
                    <a:schemeClr val="tx1"/>
                  </a:solidFill>
                  <a:latin typeface="Calibri" panose="020F0502020204030204" pitchFamily="34" charset="0"/>
                  <a:cs typeface="Calibri" panose="020F0502020204030204" pitchFamily="34" charset="0"/>
                </a:rPr>
                <a:t>behavior</a:t>
              </a:r>
            </a:p>
          </p:txBody>
        </p:sp>
        <p:sp>
          <p:nvSpPr>
            <p:cNvPr id="4" name="TextBox 3">
              <a:extLst>
                <a:ext uri="{FF2B5EF4-FFF2-40B4-BE49-F238E27FC236}">
                  <a16:creationId xmlns:a16="http://schemas.microsoft.com/office/drawing/2014/main" id="{F3A1563A-97F8-4B4D-8251-083460116554}"/>
                </a:ext>
              </a:extLst>
            </p:cNvPr>
            <p:cNvSpPr txBox="1"/>
            <p:nvPr/>
          </p:nvSpPr>
          <p:spPr>
            <a:xfrm>
              <a:off x="7700788" y="3169920"/>
              <a:ext cx="3272012" cy="1631216"/>
            </a:xfrm>
            <a:prstGeom prst="rect">
              <a:avLst/>
            </a:prstGeom>
            <a:solidFill>
              <a:srgbClr val="92D050"/>
            </a:solidFill>
          </p:spPr>
          <p:txBody>
            <a:bodyPr wrap="square" rtlCol="0">
              <a:spAutoFit/>
            </a:bodyPr>
            <a:lstStyle/>
            <a:p>
              <a:r>
                <a:rPr lang="en-US" sz="2000" dirty="0">
                  <a:latin typeface="Calibri" panose="020F0502020204030204" pitchFamily="34" charset="0"/>
                  <a:cs typeface="Calibri" panose="020F0502020204030204" pitchFamily="34" charset="0"/>
                </a:rPr>
                <a:t>The euphoria and any other pleasant experiences while high (i.e., sex) positively reinforce substance use </a:t>
              </a:r>
            </a:p>
            <a:p>
              <a:endParaRPr lang="en-US" sz="2000"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A539AA32-6B90-4EC8-B13C-0BF5C2B3D8C6}"/>
                </a:ext>
              </a:extLst>
            </p:cNvPr>
            <p:cNvSpPr/>
            <p:nvPr/>
          </p:nvSpPr>
          <p:spPr>
            <a:xfrm>
              <a:off x="2012950" y="4740340"/>
              <a:ext cx="1837690" cy="1618076"/>
            </a:xfrm>
            <a:prstGeom prst="rect">
              <a:avLst/>
            </a:prstGeom>
            <a:solidFill>
              <a:schemeClr val="bg1">
                <a:lumMod val="50000"/>
                <a:lumOff val="50000"/>
              </a:schemeClr>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cs typeface="Calibri" panose="020F0502020204030204" pitchFamily="34" charset="0"/>
                </a:rPr>
                <a:t>Negative</a:t>
              </a:r>
            </a:p>
            <a:p>
              <a:pPr algn="ctr"/>
              <a:r>
                <a:rPr lang="en-US" dirty="0">
                  <a:solidFill>
                    <a:schemeClr val="tx1"/>
                  </a:solidFill>
                  <a:latin typeface="Calibri" panose="020F0502020204030204" pitchFamily="34" charset="0"/>
                  <a:cs typeface="Calibri" panose="020F0502020204030204" pitchFamily="34" charset="0"/>
                </a:rPr>
                <a:t>(remove stimulus)</a:t>
              </a:r>
              <a:endParaRPr lang="en-US" sz="1400" dirty="0">
                <a:solidFill>
                  <a:schemeClr val="tx1"/>
                </a:solidFill>
                <a:latin typeface="Calibri" panose="020F0502020204030204" pitchFamily="34" charset="0"/>
                <a:cs typeface="Calibri" panose="020F0502020204030204" pitchFamily="34" charset="0"/>
              </a:endParaRPr>
            </a:p>
            <a:p>
              <a:pPr algn="ctr"/>
              <a:endParaRPr lang="en-US" sz="2000" dirty="0">
                <a:solidFill>
                  <a:schemeClr val="tx1"/>
                </a:solidFill>
              </a:endParaRPr>
            </a:p>
          </p:txBody>
        </p:sp>
        <p:sp>
          <p:nvSpPr>
            <p:cNvPr id="16" name="Rectangle 15">
              <a:extLst>
                <a:ext uri="{FF2B5EF4-FFF2-40B4-BE49-F238E27FC236}">
                  <a16:creationId xmlns:a16="http://schemas.microsoft.com/office/drawing/2014/main" id="{F44FF932-E114-4400-AC94-D4C248A92129}"/>
                </a:ext>
              </a:extLst>
            </p:cNvPr>
            <p:cNvSpPr/>
            <p:nvPr/>
          </p:nvSpPr>
          <p:spPr>
            <a:xfrm>
              <a:off x="3850640" y="4753480"/>
              <a:ext cx="3850148" cy="1618076"/>
            </a:xfrm>
            <a:prstGeom prst="rect">
              <a:avLst/>
            </a:prstGeom>
            <a:solidFill>
              <a:srgbClr val="92D050">
                <a:alpha val="81961"/>
              </a:srgbClr>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3">
                      <a:lumMod val="75000"/>
                    </a:schemeClr>
                  </a:solidFill>
                  <a:latin typeface="Calibri" panose="020F0502020204030204" pitchFamily="34" charset="0"/>
                  <a:cs typeface="Calibri" panose="020F0502020204030204" pitchFamily="34" charset="0"/>
                </a:rPr>
                <a:t>Remove</a:t>
              </a:r>
              <a:r>
                <a:rPr lang="en-US" sz="2000" dirty="0">
                  <a:solidFill>
                    <a:schemeClr val="tx1"/>
                  </a:solidFill>
                  <a:latin typeface="Calibri" panose="020F0502020204030204" pitchFamily="34" charset="0"/>
                  <a:cs typeface="Calibri" panose="020F0502020204030204" pitchFamily="34" charset="0"/>
                </a:rPr>
                <a:t> aversive</a:t>
              </a:r>
            </a:p>
            <a:p>
              <a:pPr algn="ctr"/>
              <a:r>
                <a:rPr lang="en-US" sz="2000" dirty="0">
                  <a:solidFill>
                    <a:schemeClr val="tx1"/>
                  </a:solidFill>
                  <a:latin typeface="Calibri" panose="020F0502020204030204" pitchFamily="34" charset="0"/>
                  <a:cs typeface="Calibri" panose="020F0502020204030204" pitchFamily="34" charset="0"/>
                </a:rPr>
                <a:t>stimulus to</a:t>
              </a:r>
            </a:p>
            <a:p>
              <a:pPr algn="ctr"/>
              <a:r>
                <a:rPr lang="en-US" sz="2000" b="1" dirty="0">
                  <a:solidFill>
                    <a:schemeClr val="tx1"/>
                  </a:solidFill>
                  <a:latin typeface="Calibri" panose="020F0502020204030204" pitchFamily="34" charset="0"/>
                  <a:cs typeface="Calibri" panose="020F0502020204030204" pitchFamily="34" charset="0"/>
                </a:rPr>
                <a:t>Increase / maintain </a:t>
              </a:r>
              <a:r>
                <a:rPr lang="en-US" sz="2000" dirty="0">
                  <a:solidFill>
                    <a:schemeClr val="tx1"/>
                  </a:solidFill>
                  <a:latin typeface="Calibri" panose="020F0502020204030204" pitchFamily="34" charset="0"/>
                  <a:cs typeface="Calibri" panose="020F0502020204030204" pitchFamily="34" charset="0"/>
                </a:rPr>
                <a:t>behavior</a:t>
              </a:r>
            </a:p>
            <a:p>
              <a:pPr algn="ctr"/>
              <a:endParaRPr lang="en-US" dirty="0"/>
            </a:p>
          </p:txBody>
        </p:sp>
        <p:sp>
          <p:nvSpPr>
            <p:cNvPr id="5" name="TextBox 4">
              <a:extLst>
                <a:ext uri="{FF2B5EF4-FFF2-40B4-BE49-F238E27FC236}">
                  <a16:creationId xmlns:a16="http://schemas.microsoft.com/office/drawing/2014/main" id="{441351EF-098E-4C9B-9049-92CD22E0E979}"/>
                </a:ext>
              </a:extLst>
            </p:cNvPr>
            <p:cNvSpPr txBox="1"/>
            <p:nvPr/>
          </p:nvSpPr>
          <p:spPr>
            <a:xfrm>
              <a:off x="7700788" y="4801136"/>
              <a:ext cx="3272012" cy="1596463"/>
            </a:xfrm>
            <a:prstGeom prst="rect">
              <a:avLst/>
            </a:prstGeom>
            <a:solidFill>
              <a:srgbClr val="92D050"/>
            </a:solidFill>
          </p:spPr>
          <p:txBody>
            <a:bodyPr wrap="square" rtlCol="0">
              <a:normAutofit lnSpcReduction="10000"/>
            </a:bodyPr>
            <a:lstStyle/>
            <a:p>
              <a:r>
                <a:rPr lang="en-US" sz="2000" dirty="0">
                  <a:latin typeface="Calibri" panose="020F0502020204030204" pitchFamily="34" charset="0"/>
                  <a:cs typeface="Calibri" panose="020F0502020204030204" pitchFamily="34" charset="0"/>
                </a:rPr>
                <a:t>Withdrawal symptoms are experienced as unpleasant and increase substance use  because using makes them go away</a:t>
              </a:r>
            </a:p>
          </p:txBody>
        </p:sp>
        <p:cxnSp>
          <p:nvCxnSpPr>
            <p:cNvPr id="7" name="Straight Connector 6">
              <a:extLst>
                <a:ext uri="{FF2B5EF4-FFF2-40B4-BE49-F238E27FC236}">
                  <a16:creationId xmlns:a16="http://schemas.microsoft.com/office/drawing/2014/main" id="{0DF72587-57CB-45BF-BB78-FDB71C32791A}"/>
                </a:ext>
                <a:ext uri="{C183D7F6-B498-43B3-948B-1728B52AA6E4}">
                  <adec:decorative xmlns:adec="http://schemas.microsoft.com/office/drawing/2017/decorative" val="1"/>
                </a:ext>
              </a:extLst>
            </p:cNvPr>
            <p:cNvCxnSpPr/>
            <p:nvPr/>
          </p:nvCxnSpPr>
          <p:spPr>
            <a:xfrm flipV="1">
              <a:off x="7700788" y="4730401"/>
              <a:ext cx="3272012" cy="1314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B240675-DBC9-4EAE-BE40-239431EDD13A}"/>
                </a:ext>
                <a:ext uri="{C183D7F6-B498-43B3-948B-1728B52AA6E4}">
                  <adec:decorative xmlns:adec="http://schemas.microsoft.com/office/drawing/2017/decorative" val="1"/>
                </a:ext>
              </a:extLst>
            </p:cNvPr>
            <p:cNvCxnSpPr/>
            <p:nvPr/>
          </p:nvCxnSpPr>
          <p:spPr>
            <a:xfrm>
              <a:off x="7700788" y="3150042"/>
              <a:ext cx="327201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F193AC-3AAE-46F6-BC1D-9545FB1564A5}"/>
                </a:ext>
                <a:ext uri="{C183D7F6-B498-43B3-948B-1728B52AA6E4}">
                  <adec:decorative xmlns:adec="http://schemas.microsoft.com/office/drawing/2017/decorative" val="1"/>
                </a:ext>
              </a:extLst>
            </p:cNvPr>
            <p:cNvCxnSpPr>
              <a:cxnSpLocks/>
            </p:cNvCxnSpPr>
            <p:nvPr/>
          </p:nvCxnSpPr>
          <p:spPr>
            <a:xfrm>
              <a:off x="7700788" y="6373245"/>
              <a:ext cx="327201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Slide Number Placeholder 7">
            <a:extLst>
              <a:ext uri="{FF2B5EF4-FFF2-40B4-BE49-F238E27FC236}">
                <a16:creationId xmlns:a16="http://schemas.microsoft.com/office/drawing/2014/main" id="{F98B8885-A673-4562-9BB2-BCCDE49DD438}"/>
              </a:ext>
            </a:extLst>
          </p:cNvPr>
          <p:cNvSpPr>
            <a:spLocks noGrp="1"/>
          </p:cNvSpPr>
          <p:nvPr>
            <p:ph type="sldNum" sz="quarter" idx="12"/>
          </p:nvPr>
        </p:nvSpPr>
        <p:spPr/>
        <p:txBody>
          <a:bodyPr/>
          <a:lstStyle/>
          <a:p>
            <a:fld id="{8EE722A0-BB85-47B5-89AA-E497A9507C15}" type="slidenum">
              <a:rPr lang="en-US" smtClean="0"/>
              <a:t>20</a:t>
            </a:fld>
            <a:endParaRPr lang="en-US"/>
          </a:p>
        </p:txBody>
      </p:sp>
    </p:spTree>
    <p:extLst>
      <p:ext uri="{BB962C8B-B14F-4D97-AF65-F5344CB8AC3E}">
        <p14:creationId xmlns:p14="http://schemas.microsoft.com/office/powerpoint/2010/main" val="49327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D6610-1576-4BE3-93DF-F21F78528092}"/>
              </a:ext>
            </a:extLst>
          </p:cNvPr>
          <p:cNvSpPr>
            <a:spLocks noGrp="1"/>
          </p:cNvSpPr>
          <p:nvPr>
            <p:ph type="title"/>
          </p:nvPr>
        </p:nvSpPr>
        <p:spPr>
          <a:xfrm>
            <a:off x="648231" y="166909"/>
            <a:ext cx="10891001" cy="1045665"/>
          </a:xfrm>
        </p:spPr>
        <p:txBody>
          <a:bodyPr vert="horz" lIns="91440" tIns="45720" rIns="91440" bIns="45720" rtlCol="0" anchor="ctr">
            <a:noAutofit/>
          </a:bodyPr>
          <a:lstStyle/>
          <a:p>
            <a:r>
              <a:rPr lang="en-US" sz="3600" dirty="0">
                <a:solidFill>
                  <a:schemeClr val="tx1"/>
                </a:solidFill>
              </a:rPr>
              <a:t>Characteristics of Effective Reinforcement</a:t>
            </a:r>
          </a:p>
        </p:txBody>
      </p:sp>
      <p:sp>
        <p:nvSpPr>
          <p:cNvPr id="5" name="Content Placeholder 4">
            <a:extLst>
              <a:ext uri="{FF2B5EF4-FFF2-40B4-BE49-F238E27FC236}">
                <a16:creationId xmlns:a16="http://schemas.microsoft.com/office/drawing/2014/main" id="{2FE4C179-03EF-4FF0-8B92-24AD6401C6EA}"/>
              </a:ext>
            </a:extLst>
          </p:cNvPr>
          <p:cNvSpPr>
            <a:spLocks noGrp="1"/>
          </p:cNvSpPr>
          <p:nvPr>
            <p:ph idx="1"/>
          </p:nvPr>
        </p:nvSpPr>
        <p:spPr>
          <a:xfrm>
            <a:off x="613611" y="1543051"/>
            <a:ext cx="10891001" cy="4824698"/>
          </a:xfrm>
        </p:spPr>
        <p:txBody>
          <a:bodyPr>
            <a:normAutofit fontScale="92500" lnSpcReduction="10000"/>
          </a:bodyPr>
          <a:lstStyle/>
          <a:p>
            <a:r>
              <a:rPr lang="en-US" sz="3200" dirty="0"/>
              <a:t>Clearly defined and achievable behavior </a:t>
            </a:r>
          </a:p>
          <a:p>
            <a:endParaRPr lang="en-US" sz="3200" dirty="0"/>
          </a:p>
          <a:p>
            <a:r>
              <a:rPr lang="en-US" sz="3200" dirty="0"/>
              <a:t>Desirable and tangible incentive</a:t>
            </a:r>
          </a:p>
          <a:p>
            <a:endParaRPr lang="en-US" sz="3200" dirty="0"/>
          </a:p>
          <a:p>
            <a:r>
              <a:rPr lang="en-US" sz="3200" dirty="0"/>
              <a:t>Timely pairing of behavior and recovery incentive </a:t>
            </a:r>
          </a:p>
          <a:p>
            <a:endParaRPr lang="en-US" sz="3200" dirty="0"/>
          </a:p>
          <a:p>
            <a:r>
              <a:rPr lang="en-US" sz="3200" dirty="0"/>
              <a:t>Contingent (incentives provided only when behavior is demonstrated)</a:t>
            </a:r>
          </a:p>
          <a:p>
            <a:endParaRPr lang="en-US" sz="3200" dirty="0"/>
          </a:p>
          <a:p>
            <a:r>
              <a:rPr lang="en-US" sz="3200" dirty="0"/>
              <a:t>Consistent (behavior is frequently observed and incentivized)</a:t>
            </a:r>
          </a:p>
        </p:txBody>
      </p:sp>
      <p:sp>
        <p:nvSpPr>
          <p:cNvPr id="3" name="Slide Number Placeholder 2">
            <a:extLst>
              <a:ext uri="{FF2B5EF4-FFF2-40B4-BE49-F238E27FC236}">
                <a16:creationId xmlns:a16="http://schemas.microsoft.com/office/drawing/2014/main" id="{B3162658-440E-481B-A52B-B2FFCF35E53F}"/>
              </a:ext>
            </a:extLst>
          </p:cNvPr>
          <p:cNvSpPr>
            <a:spLocks noGrp="1"/>
          </p:cNvSpPr>
          <p:nvPr>
            <p:ph type="sldNum" sz="quarter" idx="12"/>
          </p:nvPr>
        </p:nvSpPr>
        <p:spPr/>
        <p:txBody>
          <a:bodyPr/>
          <a:lstStyle/>
          <a:p>
            <a:fld id="{8EE722A0-BB85-47B5-89AA-E497A9507C15}" type="slidenum">
              <a:rPr lang="en-US" smtClean="0"/>
              <a:t>21</a:t>
            </a:fld>
            <a:endParaRPr lang="en-US"/>
          </a:p>
        </p:txBody>
      </p:sp>
    </p:spTree>
    <p:extLst>
      <p:ext uri="{BB962C8B-B14F-4D97-AF65-F5344CB8AC3E}">
        <p14:creationId xmlns:p14="http://schemas.microsoft.com/office/powerpoint/2010/main" val="2515508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1AA4-DD54-4973-B4D1-A18FC58DF70E}"/>
              </a:ext>
            </a:extLst>
          </p:cNvPr>
          <p:cNvSpPr>
            <a:spLocks noGrp="1"/>
          </p:cNvSpPr>
          <p:nvPr>
            <p:ph type="title"/>
          </p:nvPr>
        </p:nvSpPr>
        <p:spPr>
          <a:xfrm>
            <a:off x="652767" y="0"/>
            <a:ext cx="10886465" cy="1280890"/>
          </a:xfrm>
        </p:spPr>
        <p:txBody>
          <a:bodyPr>
            <a:normAutofit/>
          </a:bodyPr>
          <a:lstStyle/>
          <a:p>
            <a:r>
              <a:rPr lang="en-US" altLang="en-US" sz="3600" dirty="0">
                <a:solidFill>
                  <a:prstClr val="black"/>
                </a:solidFill>
              </a:rPr>
              <a:t>Pharmaco-Behavioral Theory of Substance Use </a:t>
            </a:r>
            <a:endParaRPr lang="en-US" sz="3600" dirty="0"/>
          </a:p>
        </p:txBody>
      </p:sp>
      <p:sp>
        <p:nvSpPr>
          <p:cNvPr id="4" name="Content Placeholder 3">
            <a:extLst>
              <a:ext uri="{FF2B5EF4-FFF2-40B4-BE49-F238E27FC236}">
                <a16:creationId xmlns:a16="http://schemas.microsoft.com/office/drawing/2014/main" id="{A2DEF5C5-113E-4A9F-8AB9-6930D5F3E34F}"/>
              </a:ext>
            </a:extLst>
          </p:cNvPr>
          <p:cNvSpPr>
            <a:spLocks noGrp="1"/>
          </p:cNvSpPr>
          <p:nvPr>
            <p:ph idx="1"/>
          </p:nvPr>
        </p:nvSpPr>
        <p:spPr>
          <a:xfrm>
            <a:off x="439576" y="1629726"/>
            <a:ext cx="7790023" cy="5107405"/>
          </a:xfrm>
        </p:spPr>
        <p:txBody>
          <a:bodyPr>
            <a:normAutofit/>
          </a:bodyPr>
          <a:lstStyle/>
          <a:p>
            <a:pPr marL="165100" lvl="0" indent="0" defTabSz="914400">
              <a:spcBef>
                <a:spcPts val="0"/>
              </a:spcBef>
              <a:buClrTx/>
              <a:buNone/>
              <a:defRPr/>
            </a:pPr>
            <a:r>
              <a:rPr lang="en-US" b="1" dirty="0">
                <a:solidFill>
                  <a:prstClr val="black">
                    <a:lumMod val="75000"/>
                    <a:lumOff val="25000"/>
                  </a:prstClr>
                </a:solidFill>
                <a:latin typeface="Calibri" panose="020F0502020204030204"/>
              </a:rPr>
              <a:t>Psychoactive drugs</a:t>
            </a:r>
            <a:r>
              <a:rPr lang="en-US" dirty="0">
                <a:solidFill>
                  <a:prstClr val="black">
                    <a:lumMod val="75000"/>
                    <a:lumOff val="25000"/>
                  </a:prstClr>
                </a:solidFill>
                <a:latin typeface="Calibri" panose="020F0502020204030204"/>
              </a:rPr>
              <a:t>:</a:t>
            </a:r>
          </a:p>
          <a:p>
            <a:pPr marL="685800" lvl="1" indent="-228600" defTabSz="914400">
              <a:spcBef>
                <a:spcPts val="0"/>
              </a:spcBef>
              <a:buClrTx/>
              <a:buFont typeface="Arial" panose="020B0604020202020204" pitchFamily="34" charset="0"/>
              <a:buChar char="•"/>
              <a:defRPr/>
            </a:pPr>
            <a:r>
              <a:rPr lang="en-US" sz="2800" dirty="0">
                <a:solidFill>
                  <a:prstClr val="black">
                    <a:lumMod val="75000"/>
                    <a:lumOff val="25000"/>
                  </a:prstClr>
                </a:solidFill>
                <a:latin typeface="Calibri" panose="020F0502020204030204"/>
              </a:rPr>
              <a:t>Feel good (positive reinforcement)</a:t>
            </a:r>
          </a:p>
          <a:p>
            <a:pPr marL="685800" lvl="1" indent="-228600" defTabSz="914400">
              <a:spcBef>
                <a:spcPts val="0"/>
              </a:spcBef>
              <a:buClrTx/>
              <a:buFont typeface="Arial" panose="020B0604020202020204" pitchFamily="34" charset="0"/>
              <a:buChar char="•"/>
              <a:defRPr/>
            </a:pPr>
            <a:r>
              <a:rPr lang="en-US" sz="2800" dirty="0">
                <a:solidFill>
                  <a:prstClr val="black">
                    <a:lumMod val="75000"/>
                    <a:lumOff val="25000"/>
                  </a:prstClr>
                </a:solidFill>
                <a:latin typeface="Calibri" panose="020F0502020204030204"/>
              </a:rPr>
              <a:t>Remove negative feelings i.e., anxiety, depression (negative reinforcement)</a:t>
            </a:r>
          </a:p>
          <a:p>
            <a:pPr marL="685800" lvl="1" indent="-228600" defTabSz="914400">
              <a:spcBef>
                <a:spcPts val="0"/>
              </a:spcBef>
              <a:buClrTx/>
              <a:buFont typeface="Arial" panose="020B0604020202020204" pitchFamily="34" charset="0"/>
              <a:buChar char="•"/>
              <a:defRPr/>
            </a:pPr>
            <a:r>
              <a:rPr lang="en-US" sz="2800" dirty="0">
                <a:solidFill>
                  <a:prstClr val="black">
                    <a:lumMod val="75000"/>
                    <a:lumOff val="25000"/>
                  </a:prstClr>
                </a:solidFill>
                <a:latin typeface="Calibri" panose="020F0502020204030204"/>
              </a:rPr>
              <a:t>Drug use results in loss of many other reinforcers (job, family, friends)</a:t>
            </a:r>
          </a:p>
          <a:p>
            <a:pPr marL="457200" lvl="1" indent="0" defTabSz="914400">
              <a:spcBef>
                <a:spcPts val="0"/>
              </a:spcBef>
              <a:buClrTx/>
              <a:buNone/>
              <a:defRPr/>
            </a:pPr>
            <a:endParaRPr lang="en-US" sz="2800" dirty="0">
              <a:solidFill>
                <a:prstClr val="black">
                  <a:lumMod val="75000"/>
                  <a:lumOff val="25000"/>
                </a:prstClr>
              </a:solidFill>
              <a:latin typeface="Calibri" panose="020F0502020204030204"/>
            </a:endParaRPr>
          </a:p>
          <a:p>
            <a:pPr marL="165100" lvl="0" indent="0" defTabSz="914400">
              <a:spcBef>
                <a:spcPts val="0"/>
              </a:spcBef>
              <a:buClrTx/>
              <a:buNone/>
              <a:defRPr/>
            </a:pPr>
            <a:r>
              <a:rPr lang="en-US" b="1" dirty="0">
                <a:solidFill>
                  <a:prstClr val="black">
                    <a:lumMod val="75000"/>
                    <a:lumOff val="25000"/>
                  </a:prstClr>
                </a:solidFill>
                <a:latin typeface="Calibri" panose="020F0502020204030204"/>
              </a:rPr>
              <a:t>Conclusion: </a:t>
            </a:r>
            <a:r>
              <a:rPr lang="en-US" dirty="0">
                <a:solidFill>
                  <a:prstClr val="black">
                    <a:lumMod val="75000"/>
                    <a:lumOff val="25000"/>
                  </a:prstClr>
                </a:solidFill>
                <a:latin typeface="Calibri" panose="020F0502020204030204"/>
              </a:rPr>
              <a:t>drugs are highly reinforcing and </a:t>
            </a:r>
            <a:br>
              <a:rPr lang="en-US" dirty="0">
                <a:solidFill>
                  <a:prstClr val="black">
                    <a:lumMod val="75000"/>
                    <a:lumOff val="25000"/>
                  </a:prstClr>
                </a:solidFill>
                <a:latin typeface="Calibri" panose="020F0502020204030204"/>
              </a:rPr>
            </a:br>
            <a:r>
              <a:rPr lang="en-US" dirty="0">
                <a:solidFill>
                  <a:prstClr val="black">
                    <a:lumMod val="75000"/>
                    <a:lumOff val="25000"/>
                  </a:prstClr>
                </a:solidFill>
                <a:latin typeface="Calibri" panose="020F0502020204030204"/>
              </a:rPr>
              <a:t>hijack the reward pathway in our brain</a:t>
            </a:r>
          </a:p>
        </p:txBody>
      </p:sp>
      <p:sp>
        <p:nvSpPr>
          <p:cNvPr id="3" name="Slide Number Placeholder 2">
            <a:extLst>
              <a:ext uri="{FF2B5EF4-FFF2-40B4-BE49-F238E27FC236}">
                <a16:creationId xmlns:a16="http://schemas.microsoft.com/office/drawing/2014/main" id="{855FE5F3-92B3-4DE4-AB92-647B03286A2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E722A0-BB85-47B5-89AA-E497A9507C15}" type="slidenum">
              <a:rPr kumimoji="0" lang="en-US" sz="900" b="0" i="0" u="none" strike="noStrike" kern="1200" cap="none" spc="0" normalizeH="0" baseline="0" noProof="0" smtClean="0">
                <a:ln>
                  <a:noFill/>
                </a:ln>
                <a:solidFill>
                  <a:srgbClr val="646464"/>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srgbClr val="646464"/>
              </a:solidFill>
              <a:effectLst/>
              <a:uLnTx/>
              <a:uFillTx/>
              <a:latin typeface="Century Gothic" panose="020B0502020202020204"/>
              <a:ea typeface="+mn-ea"/>
              <a:cs typeface="+mn-cs"/>
            </a:endParaRPr>
          </a:p>
        </p:txBody>
      </p:sp>
      <p:pic>
        <p:nvPicPr>
          <p:cNvPr id="10" name="Picture 4">
            <a:extLst>
              <a:ext uri="{FF2B5EF4-FFF2-40B4-BE49-F238E27FC236}">
                <a16:creationId xmlns:a16="http://schemas.microsoft.com/office/drawing/2014/main" id="{1E080714-D18A-4453-9862-5B317EC535B9}"/>
              </a:ext>
              <a:ext uri="{C183D7F6-B498-43B3-948B-1728B52AA6E4}">
                <adec:decorative xmlns:adec="http://schemas.microsoft.com/office/drawing/2017/decorative" val="1"/>
              </a:ext>
            </a:extLst>
          </p:cNvPr>
          <p:cNvPicPr>
            <a:picLocks noChangeAspect="1" noChangeArrowheads="1"/>
          </p:cNvPicPr>
          <p:nvPr/>
        </p:nvPicPr>
        <p:blipFill>
          <a:blip r:embed="rId3">
            <a:alphaModFix/>
            <a:extLst>
              <a:ext uri="{BEBA8EAE-BF5A-486C-A8C5-ECC9F3942E4B}">
                <a14:imgProps xmlns:a14="http://schemas.microsoft.com/office/drawing/2010/main">
                  <a14:imgLayer r:embed="rId4">
                    <a14:imgEffect>
                      <a14:backgroundRemoval t="10000" b="90000" l="15180" r="84820"/>
                    </a14:imgEffect>
                  </a14:imgLayer>
                </a14:imgProps>
              </a:ext>
              <a:ext uri="{28A0092B-C50C-407E-A947-70E740481C1C}">
                <a14:useLocalDpi xmlns:a14="http://schemas.microsoft.com/office/drawing/2010/main" val="0"/>
              </a:ext>
            </a:extLst>
          </a:blip>
          <a:srcRect l="6475" r="6475"/>
          <a:stretch/>
        </p:blipFill>
        <p:spPr bwMode="auto">
          <a:xfrm>
            <a:off x="7381250" y="2027788"/>
            <a:ext cx="4041759" cy="3482292"/>
          </a:xfrm>
          <a:prstGeom prst="roundRect">
            <a:avLst>
              <a:gd name="adj" fmla="val 32246"/>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587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35AB8E-2638-4496-8074-7A7C64534B9B}"/>
              </a:ext>
            </a:extLst>
          </p:cNvPr>
          <p:cNvSpPr>
            <a:spLocks noGrp="1"/>
          </p:cNvSpPr>
          <p:nvPr>
            <p:ph type="title"/>
          </p:nvPr>
        </p:nvSpPr>
        <p:spPr>
          <a:xfrm>
            <a:off x="652767" y="0"/>
            <a:ext cx="10886465" cy="1280890"/>
          </a:xfrm>
        </p:spPr>
        <p:txBody>
          <a:bodyPr>
            <a:normAutofit/>
          </a:bodyPr>
          <a:lstStyle/>
          <a:p>
            <a:r>
              <a:rPr lang="en-US" sz="3600" dirty="0"/>
              <a:t>Cocaine vs. Reward</a:t>
            </a:r>
          </a:p>
        </p:txBody>
      </p:sp>
      <p:pic>
        <p:nvPicPr>
          <p:cNvPr id="14" name="Content Placeholder 13" descr="Cocaine users were brought into an inpatient hospital and were offered a line of cocaine or an amount of money. As you can see on this chart, participants were offered 5 cents, $1, or $2 . When participants were offered 5 cents, most of them took the cocaine. At $1, you can see that most people will still take that line of cocaine, but at $2, many will choose the money instead of the cocaine. ">
            <a:extLst>
              <a:ext uri="{FF2B5EF4-FFF2-40B4-BE49-F238E27FC236}">
                <a16:creationId xmlns:a16="http://schemas.microsoft.com/office/drawing/2014/main" id="{C39C4CC0-2AB8-4F69-A4F8-09621E661F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6247" y="1280890"/>
            <a:ext cx="10882985" cy="4808620"/>
          </a:xfrm>
        </p:spPr>
      </p:pic>
      <p:sp>
        <p:nvSpPr>
          <p:cNvPr id="15" name="Footer Placeholder 14">
            <a:extLst>
              <a:ext uri="{FF2B5EF4-FFF2-40B4-BE49-F238E27FC236}">
                <a16:creationId xmlns:a16="http://schemas.microsoft.com/office/drawing/2014/main" id="{C313AE6E-8594-408E-B845-ED5B2F54BD8B}"/>
              </a:ext>
            </a:extLst>
          </p:cNvPr>
          <p:cNvSpPr>
            <a:spLocks noGrp="1"/>
          </p:cNvSpPr>
          <p:nvPr>
            <p:ph type="ftr" sz="quarter" idx="11"/>
          </p:nvPr>
        </p:nvSpPr>
        <p:spPr/>
        <p:txBody>
          <a:bodyPr/>
          <a:lstStyle/>
          <a:p>
            <a:r>
              <a:rPr lang="en-US" dirty="0"/>
              <a:t>SOURCE: Higgins et al., 1994</a:t>
            </a:r>
          </a:p>
        </p:txBody>
      </p:sp>
      <p:sp>
        <p:nvSpPr>
          <p:cNvPr id="16" name="Slide Number Placeholder 15">
            <a:extLst>
              <a:ext uri="{FF2B5EF4-FFF2-40B4-BE49-F238E27FC236}">
                <a16:creationId xmlns:a16="http://schemas.microsoft.com/office/drawing/2014/main" id="{AA86E835-7479-4BCB-8543-B25A64EA03F6}"/>
              </a:ext>
            </a:extLst>
          </p:cNvPr>
          <p:cNvSpPr>
            <a:spLocks noGrp="1"/>
          </p:cNvSpPr>
          <p:nvPr>
            <p:ph type="sldNum" sz="quarter" idx="12"/>
          </p:nvPr>
        </p:nvSpPr>
        <p:spPr/>
        <p:txBody>
          <a:bodyPr/>
          <a:lstStyle/>
          <a:p>
            <a:fld id="{8EE722A0-BB85-47B5-89AA-E497A9507C15}" type="slidenum">
              <a:rPr lang="en-US" smtClean="0"/>
              <a:t>23</a:t>
            </a:fld>
            <a:endParaRPr lang="en-US"/>
          </a:p>
        </p:txBody>
      </p:sp>
    </p:spTree>
    <p:extLst>
      <p:ext uri="{BB962C8B-B14F-4D97-AF65-F5344CB8AC3E}">
        <p14:creationId xmlns:p14="http://schemas.microsoft.com/office/powerpoint/2010/main" val="3803158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702C4-F078-45E7-B4B5-C4415AED96C7}"/>
              </a:ext>
            </a:extLst>
          </p:cNvPr>
          <p:cNvSpPr>
            <a:spLocks noGrp="1"/>
          </p:cNvSpPr>
          <p:nvPr>
            <p:ph type="title"/>
          </p:nvPr>
        </p:nvSpPr>
        <p:spPr>
          <a:xfrm>
            <a:off x="611885" y="21020"/>
            <a:ext cx="10968230" cy="1280890"/>
          </a:xfrm>
        </p:spPr>
        <p:txBody>
          <a:bodyPr>
            <a:normAutofit/>
          </a:bodyPr>
          <a:lstStyle/>
          <a:p>
            <a:r>
              <a:rPr lang="en-US" sz="3600" dirty="0">
                <a:solidFill>
                  <a:schemeClr val="tx1"/>
                </a:solidFill>
              </a:rPr>
              <a:t>CM Uses Positive Reinforcement</a:t>
            </a:r>
          </a:p>
        </p:txBody>
      </p:sp>
      <p:pic>
        <p:nvPicPr>
          <p:cNvPr id="9" name="Content Placeholder 8">
            <a:extLst>
              <a:ext uri="{FF2B5EF4-FFF2-40B4-BE49-F238E27FC236}">
                <a16:creationId xmlns:a16="http://schemas.microsoft.com/office/drawing/2014/main" id="{B757E7B0-CEB1-4C38-A3C8-E97A079370A4}"/>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5480" y="2232090"/>
            <a:ext cx="4493160" cy="2995440"/>
          </a:xfrm>
          <a:effectLst>
            <a:softEdge rad="31750"/>
          </a:effectLst>
        </p:spPr>
      </p:pic>
      <p:sp>
        <p:nvSpPr>
          <p:cNvPr id="5" name="Content Placeholder 4">
            <a:extLst>
              <a:ext uri="{FF2B5EF4-FFF2-40B4-BE49-F238E27FC236}">
                <a16:creationId xmlns:a16="http://schemas.microsoft.com/office/drawing/2014/main" id="{DCE8FFA3-1B84-4D84-99FA-C5722479F0EB}"/>
              </a:ext>
            </a:extLst>
          </p:cNvPr>
          <p:cNvSpPr>
            <a:spLocks noGrp="1"/>
          </p:cNvSpPr>
          <p:nvPr>
            <p:ph sz="half" idx="2"/>
          </p:nvPr>
        </p:nvSpPr>
        <p:spPr>
          <a:xfrm>
            <a:off x="4992414" y="1929199"/>
            <a:ext cx="6819623" cy="4560991"/>
          </a:xfrm>
        </p:spPr>
        <p:txBody>
          <a:bodyPr>
            <a:normAutofit fontScale="92500"/>
          </a:bodyPr>
          <a:lstStyle/>
          <a:p>
            <a:pPr marL="342900" marR="0" lvl="0" indent="-342900" algn="l" defTabSz="457200" rtl="0" eaLnBrk="0" fontAlgn="base" latinLnBrk="0" hangingPunct="0">
              <a:lnSpc>
                <a:spcPct val="100000"/>
              </a:lnSpc>
              <a:spcBef>
                <a:spcPct val="25000"/>
              </a:spcBef>
              <a:spcAft>
                <a:spcPct val="0"/>
              </a:spcAft>
              <a:buClr>
                <a:srgbClr val="865331">
                  <a:lumMod val="75000"/>
                </a:srgbClr>
              </a:buClr>
              <a:buSzPct val="100000"/>
              <a:buFont typeface="Arial" panose="020B0604020202020204" pitchFamily="34" charset="0"/>
              <a:buChar char="•"/>
              <a:tabLst/>
              <a:defRPr/>
            </a:pPr>
            <a:r>
              <a:rPr kumimoji="0" lang="en-US" altLang="en-US" sz="2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CM offers a </a:t>
            </a:r>
            <a:r>
              <a:rPr kumimoji="0" lang="en-US" altLang="en-US" sz="28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non-drug reinforcer </a:t>
            </a:r>
            <a:r>
              <a:rPr kumimoji="0" lang="en-US" altLang="en-US" sz="2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in exchange for evidence of </a:t>
            </a:r>
            <a:r>
              <a:rPr kumimoji="0" lang="en-US" altLang="en-US" sz="28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drug abstinence</a:t>
            </a:r>
          </a:p>
          <a:p>
            <a:pPr marL="342900" marR="0" lvl="0" indent="-342900" algn="l" defTabSz="457200" rtl="0" eaLnBrk="0" fontAlgn="base" latinLnBrk="0" hangingPunct="0">
              <a:lnSpc>
                <a:spcPct val="100000"/>
              </a:lnSpc>
              <a:spcBef>
                <a:spcPct val="25000"/>
              </a:spcBef>
              <a:spcAft>
                <a:spcPct val="0"/>
              </a:spcAft>
              <a:buClr>
                <a:srgbClr val="865331">
                  <a:lumMod val="75000"/>
                </a:srgbClr>
              </a:buClr>
              <a:buSzPct val="100000"/>
              <a:buFont typeface="Arial" panose="020B0604020202020204" pitchFamily="34" charset="0"/>
              <a:buChar char="•"/>
              <a:tabLst/>
              <a:defRPr/>
            </a:pPr>
            <a:r>
              <a:rPr kumimoji="0" lang="en-US" altLang="en-US" sz="28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Small rewards </a:t>
            </a:r>
            <a:r>
              <a:rPr kumimoji="0" lang="en-US" altLang="en-US" sz="2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can be </a:t>
            </a:r>
            <a:r>
              <a:rPr kumimoji="0" lang="en-US" altLang="en-US" sz="28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effective, </a:t>
            </a:r>
            <a:r>
              <a:rPr kumimoji="0" lang="en-US" altLang="en-US" sz="28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but over time the reward must be large enough to </a:t>
            </a:r>
            <a:r>
              <a:rPr kumimoji="0" lang="en-US" altLang="en-US" sz="28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offset the rewarding effect of the substance </a:t>
            </a:r>
          </a:p>
          <a:p>
            <a:pPr marL="342900" marR="0" lvl="0" indent="-342900" algn="l" defTabSz="457200" rtl="0" eaLnBrk="0" fontAlgn="base" latinLnBrk="0" hangingPunct="0">
              <a:lnSpc>
                <a:spcPct val="100000"/>
              </a:lnSpc>
              <a:spcBef>
                <a:spcPct val="25000"/>
              </a:spcBef>
              <a:spcAft>
                <a:spcPct val="0"/>
              </a:spcAft>
              <a:buClr>
                <a:srgbClr val="865331">
                  <a:lumMod val="75000"/>
                </a:srgbClr>
              </a:buClr>
              <a:buSzPct val="100000"/>
              <a:buFont typeface="Arial" panose="020B0604020202020204" pitchFamily="34" charset="0"/>
              <a:buChar char="•"/>
              <a:tabLst/>
              <a:defRPr/>
            </a:pPr>
            <a:r>
              <a:rPr lang="en-US" altLang="en-US" sz="2800" kern="0" dirty="0">
                <a:solidFill>
                  <a:prstClr val="black">
                    <a:lumMod val="75000"/>
                    <a:lumOff val="25000"/>
                  </a:prstClr>
                </a:solidFill>
                <a:latin typeface="Calibri" panose="020F0502020204030204" pitchFamily="34" charset="0"/>
                <a:cs typeface="Calibri" panose="020F0502020204030204" pitchFamily="34" charset="0"/>
              </a:rPr>
              <a:t>Methamphetamine triggers a release of dopamine that is over </a:t>
            </a:r>
            <a:r>
              <a:rPr lang="en-US" altLang="en-US" sz="2800" b="1" kern="0" dirty="0">
                <a:solidFill>
                  <a:prstClr val="black">
                    <a:lumMod val="75000"/>
                    <a:lumOff val="25000"/>
                  </a:prstClr>
                </a:solidFill>
                <a:latin typeface="Calibri" panose="020F0502020204030204" pitchFamily="34" charset="0"/>
                <a:cs typeface="Calibri" panose="020F0502020204030204" pitchFamily="34" charset="0"/>
              </a:rPr>
              <a:t>1000%</a:t>
            </a:r>
            <a:r>
              <a:rPr lang="en-US" altLang="en-US" sz="2800" kern="0" dirty="0">
                <a:solidFill>
                  <a:prstClr val="black">
                    <a:lumMod val="75000"/>
                    <a:lumOff val="25000"/>
                  </a:prstClr>
                </a:solidFill>
                <a:latin typeface="Calibri" panose="020F0502020204030204" pitchFamily="34" charset="0"/>
                <a:cs typeface="Calibri" panose="020F0502020204030204" pitchFamily="34" charset="0"/>
              </a:rPr>
              <a:t> of our baseline dopamine levels – this is highly reinforcing, so we need a reinforcement paradigm that is powerful enough to compete with it  </a:t>
            </a:r>
            <a:endParaRPr kumimoji="0" lang="en-US" altLang="en-US" sz="280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E7EA959-7179-4794-BC08-7F19B84B0C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E722A0-BB85-47B5-89AA-E497A9507C15}" type="slidenum">
              <a:rPr kumimoji="0" lang="en-US" sz="900" b="0" i="0" u="none" strike="noStrike" kern="1200" cap="none" spc="0" normalizeH="0" baseline="0" noProof="0" smtClean="0">
                <a:ln>
                  <a:noFill/>
                </a:ln>
                <a:solidFill>
                  <a:srgbClr val="646464"/>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srgbClr val="646464"/>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46484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63E00C-A97F-8052-450D-F75C1EB68F11}"/>
              </a:ext>
            </a:extLst>
          </p:cNvPr>
          <p:cNvSpPr>
            <a:spLocks noGrp="1"/>
          </p:cNvSpPr>
          <p:nvPr>
            <p:ph type="title"/>
          </p:nvPr>
        </p:nvSpPr>
        <p:spPr/>
        <p:txBody>
          <a:bodyPr/>
          <a:lstStyle/>
          <a:p>
            <a:r>
              <a:rPr lang="en-US" dirty="0"/>
              <a:t>Essential “Ingredients” of Effective Contingency Management</a:t>
            </a:r>
          </a:p>
        </p:txBody>
      </p:sp>
      <p:sp>
        <p:nvSpPr>
          <p:cNvPr id="7" name="Text Placeholder 6">
            <a:extLst>
              <a:ext uri="{FF2B5EF4-FFF2-40B4-BE49-F238E27FC236}">
                <a16:creationId xmlns:a16="http://schemas.microsoft.com/office/drawing/2014/main" id="{33A07A94-02AC-371B-EC9F-D4802C0831B2}"/>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ED4F8E08-3D09-614F-2551-1DF9195B7B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51FD9-9BD4-2A6F-7360-5D6A3D71CBCE}"/>
              </a:ext>
            </a:extLst>
          </p:cNvPr>
          <p:cNvSpPr>
            <a:spLocks noGrp="1"/>
          </p:cNvSpPr>
          <p:nvPr>
            <p:ph type="sldNum" sz="quarter" idx="12"/>
          </p:nvPr>
        </p:nvSpPr>
        <p:spPr/>
        <p:txBody>
          <a:bodyPr/>
          <a:lstStyle/>
          <a:p>
            <a:fld id="{8EE722A0-BB85-47B5-89AA-E497A9507C15}" type="slidenum">
              <a:rPr lang="en-US" smtClean="0"/>
              <a:t>25</a:t>
            </a:fld>
            <a:endParaRPr lang="en-US"/>
          </a:p>
        </p:txBody>
      </p:sp>
    </p:spTree>
    <p:extLst>
      <p:ext uri="{BB962C8B-B14F-4D97-AF65-F5344CB8AC3E}">
        <p14:creationId xmlns:p14="http://schemas.microsoft.com/office/powerpoint/2010/main" val="2833357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DD35-4FD6-4F0A-BE33-B57C20A4612D}"/>
              </a:ext>
            </a:extLst>
          </p:cNvPr>
          <p:cNvSpPr>
            <a:spLocks noGrp="1"/>
          </p:cNvSpPr>
          <p:nvPr>
            <p:ph type="title"/>
          </p:nvPr>
        </p:nvSpPr>
        <p:spPr>
          <a:xfrm>
            <a:off x="611885" y="0"/>
            <a:ext cx="10968230" cy="1280890"/>
          </a:xfrm>
        </p:spPr>
        <p:txBody>
          <a:bodyPr>
            <a:normAutofit/>
          </a:bodyPr>
          <a:lstStyle/>
          <a:p>
            <a:pPr>
              <a:lnSpc>
                <a:spcPct val="120000"/>
              </a:lnSpc>
              <a:spcBef>
                <a:spcPts val="0"/>
              </a:spcBef>
            </a:pPr>
            <a:r>
              <a:rPr lang="en-US" sz="3600" dirty="0">
                <a:solidFill>
                  <a:schemeClr val="tx1"/>
                </a:solidFill>
              </a:rPr>
              <a:t>The Four Essential “Ingredients” of CM</a:t>
            </a:r>
          </a:p>
        </p:txBody>
      </p:sp>
      <p:sp>
        <p:nvSpPr>
          <p:cNvPr id="3" name="Content Placeholder 2">
            <a:extLst>
              <a:ext uri="{FF2B5EF4-FFF2-40B4-BE49-F238E27FC236}">
                <a16:creationId xmlns:a16="http://schemas.microsoft.com/office/drawing/2014/main" id="{7EA08817-6DBF-4A24-A1EA-B2BF00CB2FE5}"/>
              </a:ext>
            </a:extLst>
          </p:cNvPr>
          <p:cNvSpPr>
            <a:spLocks noGrp="1"/>
          </p:cNvSpPr>
          <p:nvPr>
            <p:ph sz="half" idx="1"/>
          </p:nvPr>
        </p:nvSpPr>
        <p:spPr>
          <a:xfrm>
            <a:off x="613610" y="2124540"/>
            <a:ext cx="6186583" cy="4365651"/>
          </a:xfrm>
        </p:spPr>
        <p:txBody>
          <a:bodyPr>
            <a:normAutofit/>
          </a:bodyPr>
          <a:lstStyle/>
          <a:p>
            <a:pPr marL="801688" lvl="1" indent="-457200">
              <a:lnSpc>
                <a:spcPct val="120000"/>
              </a:lnSpc>
              <a:spcBef>
                <a:spcPts val="0"/>
              </a:spcBef>
              <a:buFont typeface="+mj-lt"/>
              <a:buAutoNum type="arabicPeriod"/>
            </a:pPr>
            <a:r>
              <a:rPr lang="en-US" sz="2800" dirty="0">
                <a:solidFill>
                  <a:schemeClr val="tx1"/>
                </a:solidFill>
              </a:rPr>
              <a:t>Clearly define target behavior</a:t>
            </a:r>
          </a:p>
          <a:p>
            <a:pPr marL="801688" lvl="1" indent="-457200">
              <a:lnSpc>
                <a:spcPct val="120000"/>
              </a:lnSpc>
              <a:spcBef>
                <a:spcPts val="0"/>
              </a:spcBef>
              <a:buFont typeface="+mj-lt"/>
              <a:buAutoNum type="arabicPeriod"/>
            </a:pPr>
            <a:r>
              <a:rPr lang="en-US" sz="2800" dirty="0">
                <a:solidFill>
                  <a:schemeClr val="tx1"/>
                </a:solidFill>
              </a:rPr>
              <a:t>Frequently measure behavior</a:t>
            </a:r>
          </a:p>
          <a:p>
            <a:pPr marL="801688" lvl="1" indent="-457200">
              <a:lnSpc>
                <a:spcPct val="120000"/>
              </a:lnSpc>
              <a:spcBef>
                <a:spcPts val="0"/>
              </a:spcBef>
              <a:buFont typeface="+mj-lt"/>
              <a:buAutoNum type="arabicPeriod"/>
            </a:pPr>
            <a:r>
              <a:rPr lang="en-US" sz="2800" dirty="0">
                <a:solidFill>
                  <a:schemeClr val="tx1"/>
                </a:solidFill>
              </a:rPr>
              <a:t>Provide tangible incentives soon after behavior is observed</a:t>
            </a:r>
          </a:p>
          <a:p>
            <a:pPr marL="801688" lvl="1" indent="-457200">
              <a:lnSpc>
                <a:spcPct val="120000"/>
              </a:lnSpc>
              <a:spcBef>
                <a:spcPts val="0"/>
              </a:spcBef>
              <a:buFont typeface="+mj-lt"/>
              <a:buAutoNum type="arabicPeriod"/>
            </a:pPr>
            <a:r>
              <a:rPr lang="en-US" sz="2800" dirty="0">
                <a:solidFill>
                  <a:schemeClr val="tx1"/>
                </a:solidFill>
              </a:rPr>
              <a:t>Withhold incentive when behavior is not observed while </a:t>
            </a:r>
            <a:r>
              <a:rPr lang="en-US" sz="2800" b="1" i="1" dirty="0">
                <a:solidFill>
                  <a:schemeClr val="tx1"/>
                </a:solidFill>
              </a:rPr>
              <a:t>maintaining supportive attitude</a:t>
            </a:r>
          </a:p>
          <a:p>
            <a:endParaRPr lang="en-US" dirty="0">
              <a:solidFill>
                <a:schemeClr val="tx1"/>
              </a:solidFill>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62B2CA48-A884-428B-942A-6F4116B7C63B}"/>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52380" y="2469081"/>
            <a:ext cx="4707272" cy="3142354"/>
          </a:xfrm>
          <a:effectLst>
            <a:softEdge rad="31750"/>
          </a:effectLst>
        </p:spPr>
      </p:pic>
      <p:sp>
        <p:nvSpPr>
          <p:cNvPr id="5" name="Slide Number Placeholder 4">
            <a:extLst>
              <a:ext uri="{FF2B5EF4-FFF2-40B4-BE49-F238E27FC236}">
                <a16:creationId xmlns:a16="http://schemas.microsoft.com/office/drawing/2014/main" id="{0615B84C-1A6B-4811-B5BC-DC7696074B38}"/>
              </a:ext>
            </a:extLst>
          </p:cNvPr>
          <p:cNvSpPr>
            <a:spLocks noGrp="1"/>
          </p:cNvSpPr>
          <p:nvPr>
            <p:ph type="sldNum" sz="quarter" idx="12"/>
          </p:nvPr>
        </p:nvSpPr>
        <p:spPr/>
        <p:txBody>
          <a:bodyPr/>
          <a:lstStyle/>
          <a:p>
            <a:fld id="{8EE722A0-BB85-47B5-89AA-E497A9507C15}" type="slidenum">
              <a:rPr lang="en-US" smtClean="0"/>
              <a:t>26</a:t>
            </a:fld>
            <a:endParaRPr lang="en-US"/>
          </a:p>
        </p:txBody>
      </p:sp>
    </p:spTree>
    <p:extLst>
      <p:ext uri="{BB962C8B-B14F-4D97-AF65-F5344CB8AC3E}">
        <p14:creationId xmlns:p14="http://schemas.microsoft.com/office/powerpoint/2010/main" val="2090013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DD35-4FD6-4F0A-BE33-B57C20A4612D}"/>
              </a:ext>
            </a:extLst>
          </p:cNvPr>
          <p:cNvSpPr>
            <a:spLocks noGrp="1"/>
          </p:cNvSpPr>
          <p:nvPr>
            <p:ph type="title"/>
          </p:nvPr>
        </p:nvSpPr>
        <p:spPr>
          <a:xfrm>
            <a:off x="606286" y="0"/>
            <a:ext cx="10867842" cy="862651"/>
          </a:xfrm>
        </p:spPr>
        <p:txBody>
          <a:bodyPr>
            <a:normAutofit/>
          </a:bodyPr>
          <a:lstStyle/>
          <a:p>
            <a:r>
              <a:rPr lang="en-US" sz="3600" dirty="0">
                <a:solidFill>
                  <a:schemeClr val="tx1"/>
                </a:solidFill>
              </a:rPr>
              <a:t>1. Clearly Define the Behavior Goal</a:t>
            </a:r>
          </a:p>
        </p:txBody>
      </p:sp>
      <p:sp>
        <p:nvSpPr>
          <p:cNvPr id="3" name="Content Placeholder 2">
            <a:extLst>
              <a:ext uri="{FF2B5EF4-FFF2-40B4-BE49-F238E27FC236}">
                <a16:creationId xmlns:a16="http://schemas.microsoft.com/office/drawing/2014/main" id="{7EA08817-6DBF-4A24-A1EA-B2BF00CB2FE5}"/>
              </a:ext>
            </a:extLst>
          </p:cNvPr>
          <p:cNvSpPr>
            <a:spLocks noGrp="1"/>
          </p:cNvSpPr>
          <p:nvPr>
            <p:ph idx="1"/>
          </p:nvPr>
        </p:nvSpPr>
        <p:spPr>
          <a:xfrm>
            <a:off x="227971" y="1038083"/>
            <a:ext cx="11624473" cy="4998587"/>
          </a:xfrm>
        </p:spPr>
        <p:txBody>
          <a:bodyPr>
            <a:normAutofit/>
          </a:bodyPr>
          <a:lstStyle/>
          <a:p>
            <a:pPr marL="0" indent="0" algn="ctr">
              <a:buNone/>
            </a:pPr>
            <a:r>
              <a:rPr lang="en-US" sz="3200" b="1" i="1" dirty="0">
                <a:solidFill>
                  <a:schemeClr val="accent1"/>
                </a:solidFill>
              </a:rPr>
              <a:t>Goal: Stimulant abstinence measured by </a:t>
            </a:r>
          </a:p>
          <a:p>
            <a:pPr marL="0" indent="0" algn="ctr">
              <a:buNone/>
            </a:pPr>
            <a:r>
              <a:rPr lang="en-US" sz="3200" b="1" i="1" dirty="0">
                <a:solidFill>
                  <a:schemeClr val="accent1"/>
                </a:solidFill>
              </a:rPr>
              <a:t>point-of-care Urine Drug Test (UDT)</a:t>
            </a:r>
          </a:p>
          <a:p>
            <a:pPr marL="0" indent="0">
              <a:buNone/>
            </a:pPr>
            <a:endParaRPr lang="en-US" dirty="0">
              <a:solidFill>
                <a:schemeClr val="tx1"/>
              </a:solidFill>
            </a:endParaRPr>
          </a:p>
          <a:p>
            <a:pPr lvl="2"/>
            <a:r>
              <a:rPr lang="en-US" sz="2600" b="1" dirty="0">
                <a:solidFill>
                  <a:schemeClr val="tx1"/>
                </a:solidFill>
              </a:rPr>
              <a:t>Focused: </a:t>
            </a:r>
            <a:r>
              <a:rPr lang="en-US" sz="2600" dirty="0">
                <a:solidFill>
                  <a:schemeClr val="tx1"/>
                </a:solidFill>
              </a:rPr>
              <a:t>does not require abstinence from other substances, only stimulants </a:t>
            </a:r>
          </a:p>
          <a:p>
            <a:pPr lvl="2"/>
            <a:r>
              <a:rPr lang="en-US" sz="2600" b="1" dirty="0">
                <a:solidFill>
                  <a:schemeClr val="tx1"/>
                </a:solidFill>
              </a:rPr>
              <a:t>Objective:</a:t>
            </a:r>
            <a:r>
              <a:rPr lang="en-US" sz="2600" dirty="0">
                <a:solidFill>
                  <a:schemeClr val="tx1"/>
                </a:solidFill>
              </a:rPr>
              <a:t> does not rely on self-report, relies on UDTs</a:t>
            </a:r>
          </a:p>
          <a:p>
            <a:pPr lvl="2"/>
            <a:r>
              <a:rPr lang="en-US" sz="2600" b="1" dirty="0">
                <a:solidFill>
                  <a:schemeClr val="tx1"/>
                </a:solidFill>
              </a:rPr>
              <a:t>Immediate results: </a:t>
            </a:r>
            <a:r>
              <a:rPr lang="en-US" sz="2600" dirty="0">
                <a:solidFill>
                  <a:schemeClr val="tx1"/>
                </a:solidFill>
              </a:rPr>
              <a:t>essential for positive reinforcement</a:t>
            </a:r>
          </a:p>
          <a:p>
            <a:pPr lvl="2"/>
            <a:r>
              <a:rPr lang="en-US" sz="2600" b="1" dirty="0">
                <a:solidFill>
                  <a:schemeClr val="tx1"/>
                </a:solidFill>
              </a:rPr>
              <a:t>Feasible:</a:t>
            </a:r>
            <a:r>
              <a:rPr lang="en-US" sz="2600" dirty="0">
                <a:solidFill>
                  <a:schemeClr val="tx1"/>
                </a:solidFill>
              </a:rPr>
              <a:t> cost effective for frequent use, does not take specialized training</a:t>
            </a:r>
          </a:p>
          <a:p>
            <a:pPr lvl="2"/>
            <a:r>
              <a:rPr lang="en-US" sz="2600" b="1" dirty="0">
                <a:solidFill>
                  <a:schemeClr val="tx1"/>
                </a:solidFill>
              </a:rPr>
              <a:t>Achievable:</a:t>
            </a:r>
            <a:r>
              <a:rPr lang="en-US" sz="2600" dirty="0">
                <a:solidFill>
                  <a:schemeClr val="tx1"/>
                </a:solidFill>
              </a:rPr>
              <a:t> a 2 to 4-day stimulant metabolite detection window means rewards can be earned within first few days of abstinence  </a:t>
            </a:r>
          </a:p>
        </p:txBody>
      </p:sp>
      <p:sp>
        <p:nvSpPr>
          <p:cNvPr id="5" name="Slide Number Placeholder 4">
            <a:extLst>
              <a:ext uri="{FF2B5EF4-FFF2-40B4-BE49-F238E27FC236}">
                <a16:creationId xmlns:a16="http://schemas.microsoft.com/office/drawing/2014/main" id="{1F96C65F-2A2D-42D3-9D6C-A2775878DAF0}"/>
              </a:ext>
            </a:extLst>
          </p:cNvPr>
          <p:cNvSpPr>
            <a:spLocks noGrp="1"/>
          </p:cNvSpPr>
          <p:nvPr>
            <p:ph type="sldNum" sz="quarter" idx="12"/>
          </p:nvPr>
        </p:nvSpPr>
        <p:spPr/>
        <p:txBody>
          <a:bodyPr/>
          <a:lstStyle/>
          <a:p>
            <a:fld id="{8EE722A0-BB85-47B5-89AA-E497A9507C15}" type="slidenum">
              <a:rPr lang="en-US" smtClean="0"/>
              <a:t>27</a:t>
            </a:fld>
            <a:endParaRPr lang="en-US"/>
          </a:p>
        </p:txBody>
      </p:sp>
    </p:spTree>
    <p:extLst>
      <p:ext uri="{BB962C8B-B14F-4D97-AF65-F5344CB8AC3E}">
        <p14:creationId xmlns:p14="http://schemas.microsoft.com/office/powerpoint/2010/main" val="3193245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DD35-4FD6-4F0A-BE33-B57C20A4612D}"/>
              </a:ext>
            </a:extLst>
          </p:cNvPr>
          <p:cNvSpPr>
            <a:spLocks noGrp="1"/>
          </p:cNvSpPr>
          <p:nvPr>
            <p:ph type="title"/>
          </p:nvPr>
        </p:nvSpPr>
        <p:spPr>
          <a:xfrm>
            <a:off x="618145" y="0"/>
            <a:ext cx="10886465" cy="1280890"/>
          </a:xfrm>
        </p:spPr>
        <p:txBody>
          <a:bodyPr>
            <a:normAutofit/>
          </a:bodyPr>
          <a:lstStyle/>
          <a:p>
            <a:r>
              <a:rPr lang="en-US" sz="3600" dirty="0">
                <a:solidFill>
                  <a:schemeClr val="tx1"/>
                </a:solidFill>
              </a:rPr>
              <a:t>2. Frequently Measure the Behavior</a:t>
            </a:r>
          </a:p>
        </p:txBody>
      </p:sp>
      <p:sp>
        <p:nvSpPr>
          <p:cNvPr id="3" name="Content Placeholder 2">
            <a:extLst>
              <a:ext uri="{FF2B5EF4-FFF2-40B4-BE49-F238E27FC236}">
                <a16:creationId xmlns:a16="http://schemas.microsoft.com/office/drawing/2014/main" id="{7EA08817-6DBF-4A24-A1EA-B2BF00CB2FE5}"/>
              </a:ext>
            </a:extLst>
          </p:cNvPr>
          <p:cNvSpPr>
            <a:spLocks noGrp="1"/>
          </p:cNvSpPr>
          <p:nvPr>
            <p:ph idx="1"/>
          </p:nvPr>
        </p:nvSpPr>
        <p:spPr>
          <a:xfrm>
            <a:off x="508508" y="2231197"/>
            <a:ext cx="11219665" cy="4030455"/>
          </a:xfrm>
        </p:spPr>
        <p:txBody>
          <a:bodyPr>
            <a:normAutofit/>
          </a:bodyPr>
          <a:lstStyle/>
          <a:p>
            <a:r>
              <a:rPr lang="en-US" dirty="0">
                <a:solidFill>
                  <a:schemeClr val="tx1"/>
                </a:solidFill>
              </a:rPr>
              <a:t>Collect urine tests and provide recovery incentives:</a:t>
            </a:r>
          </a:p>
          <a:p>
            <a:pPr lvl="1"/>
            <a:r>
              <a:rPr lang="en-US" dirty="0">
                <a:solidFill>
                  <a:schemeClr val="tx1"/>
                </a:solidFill>
              </a:rPr>
              <a:t> Should be done 2-3 times/wee</a:t>
            </a:r>
            <a:r>
              <a:rPr lang="en-US" i="1" dirty="0">
                <a:solidFill>
                  <a:schemeClr val="tx1"/>
                </a:solidFill>
              </a:rPr>
              <a:t>k </a:t>
            </a:r>
            <a:r>
              <a:rPr lang="en-US" dirty="0">
                <a:solidFill>
                  <a:schemeClr val="tx1"/>
                </a:solidFill>
              </a:rPr>
              <a:t>to detect stimulant use</a:t>
            </a:r>
          </a:p>
          <a:p>
            <a:endParaRPr lang="en-US" dirty="0">
              <a:solidFill>
                <a:schemeClr val="tx1"/>
              </a:solidFill>
            </a:endParaRPr>
          </a:p>
          <a:p>
            <a:r>
              <a:rPr lang="en-US" dirty="0">
                <a:solidFill>
                  <a:schemeClr val="tx1"/>
                </a:solidFill>
              </a:rPr>
              <a:t>Communicate attendance requirements (missed visit means missed opportunity for reward and reset of recovery incentive value to baseline)</a:t>
            </a:r>
          </a:p>
          <a:p>
            <a:endParaRPr lang="en-US" dirty="0">
              <a:solidFill>
                <a:schemeClr val="tx1"/>
              </a:solidFill>
            </a:endParaRPr>
          </a:p>
          <a:p>
            <a:r>
              <a:rPr lang="en-US" dirty="0">
                <a:solidFill>
                  <a:schemeClr val="tx1"/>
                </a:solidFill>
              </a:rPr>
              <a:t>Schedule on non-sequential days (e.g., Mon/Wed/Fri) </a:t>
            </a:r>
          </a:p>
          <a:p>
            <a:pPr marL="0" indent="0">
              <a:buNone/>
            </a:pPr>
            <a:endParaRPr lang="en-US" dirty="0">
              <a:solidFill>
                <a:schemeClr val="tx1"/>
              </a:solidFill>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A02D0A54-B5EC-41A0-922E-D9B7BE6F8065}"/>
              </a:ext>
            </a:extLst>
          </p:cNvPr>
          <p:cNvSpPr>
            <a:spLocks noGrp="1"/>
          </p:cNvSpPr>
          <p:nvPr>
            <p:ph type="sldNum" sz="quarter" idx="12"/>
          </p:nvPr>
        </p:nvSpPr>
        <p:spPr/>
        <p:txBody>
          <a:bodyPr/>
          <a:lstStyle/>
          <a:p>
            <a:fld id="{8EE722A0-BB85-47B5-89AA-E497A9507C15}" type="slidenum">
              <a:rPr lang="en-US" smtClean="0"/>
              <a:t>28</a:t>
            </a:fld>
            <a:endParaRPr lang="en-US"/>
          </a:p>
        </p:txBody>
      </p:sp>
      <p:pic>
        <p:nvPicPr>
          <p:cNvPr id="7" name="Picture 6">
            <a:extLst>
              <a:ext uri="{FF2B5EF4-FFF2-40B4-BE49-F238E27FC236}">
                <a16:creationId xmlns:a16="http://schemas.microsoft.com/office/drawing/2014/main" id="{8551D1F5-0B00-4FFB-B3C4-CB0954F0181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0066" y="1280890"/>
            <a:ext cx="2316551" cy="2512814"/>
          </a:xfrm>
          <a:prstGeom prst="rect">
            <a:avLst/>
          </a:prstGeom>
          <a:effectLst>
            <a:softEdge rad="31750"/>
          </a:effectLst>
        </p:spPr>
      </p:pic>
    </p:spTree>
    <p:extLst>
      <p:ext uri="{BB962C8B-B14F-4D97-AF65-F5344CB8AC3E}">
        <p14:creationId xmlns:p14="http://schemas.microsoft.com/office/powerpoint/2010/main" val="342031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DD35-4FD6-4F0A-BE33-B57C20A4612D}"/>
              </a:ext>
            </a:extLst>
          </p:cNvPr>
          <p:cNvSpPr>
            <a:spLocks noGrp="1"/>
          </p:cNvSpPr>
          <p:nvPr>
            <p:ph type="title"/>
          </p:nvPr>
        </p:nvSpPr>
        <p:spPr>
          <a:xfrm>
            <a:off x="618145" y="0"/>
            <a:ext cx="10886465" cy="1280890"/>
          </a:xfrm>
        </p:spPr>
        <p:txBody>
          <a:bodyPr>
            <a:normAutofit/>
          </a:bodyPr>
          <a:lstStyle/>
          <a:p>
            <a:r>
              <a:rPr lang="en-US" sz="3600" dirty="0">
                <a:solidFill>
                  <a:schemeClr val="tx1"/>
                </a:solidFill>
              </a:rPr>
              <a:t>3. Provide Desirable/Immediate Rewards</a:t>
            </a:r>
          </a:p>
        </p:txBody>
      </p:sp>
      <p:sp>
        <p:nvSpPr>
          <p:cNvPr id="3" name="Content Placeholder 2">
            <a:extLst>
              <a:ext uri="{FF2B5EF4-FFF2-40B4-BE49-F238E27FC236}">
                <a16:creationId xmlns:a16="http://schemas.microsoft.com/office/drawing/2014/main" id="{7EA08817-6DBF-4A24-A1EA-B2BF00CB2FE5}"/>
              </a:ext>
            </a:extLst>
          </p:cNvPr>
          <p:cNvSpPr>
            <a:spLocks noGrp="1"/>
          </p:cNvSpPr>
          <p:nvPr>
            <p:ph idx="1"/>
          </p:nvPr>
        </p:nvSpPr>
        <p:spPr>
          <a:xfrm>
            <a:off x="116698" y="1484352"/>
            <a:ext cx="11889357" cy="5010737"/>
          </a:xfrm>
        </p:spPr>
        <p:txBody>
          <a:bodyPr>
            <a:normAutofit fontScale="85000" lnSpcReduction="20000"/>
          </a:bodyPr>
          <a:lstStyle/>
          <a:p>
            <a:pPr marL="512763" indent="0">
              <a:lnSpc>
                <a:spcPct val="150000"/>
              </a:lnSpc>
              <a:spcBef>
                <a:spcPct val="0"/>
              </a:spcBef>
              <a:buNone/>
              <a:tabLst>
                <a:tab pos="1371600" algn="l"/>
              </a:tabLst>
            </a:pPr>
            <a:r>
              <a:rPr lang="en-US" sz="3300" b="1" dirty="0">
                <a:solidFill>
                  <a:schemeClr val="tx1"/>
                </a:solidFill>
              </a:rPr>
              <a:t>Desirable:</a:t>
            </a:r>
            <a:r>
              <a:rPr lang="en-US" b="1" dirty="0">
                <a:solidFill>
                  <a:schemeClr val="tx1"/>
                </a:solidFill>
              </a:rPr>
              <a:t> </a:t>
            </a:r>
          </a:p>
          <a:p>
            <a:pPr marL="1370013" lvl="1" indent="-457200">
              <a:lnSpc>
                <a:spcPct val="150000"/>
              </a:lnSpc>
              <a:spcBef>
                <a:spcPct val="0"/>
              </a:spcBef>
              <a:tabLst>
                <a:tab pos="1371600" algn="l"/>
              </a:tabLst>
            </a:pPr>
            <a:r>
              <a:rPr lang="en-US" sz="2800" dirty="0">
                <a:solidFill>
                  <a:schemeClr val="tx1"/>
                </a:solidFill>
              </a:rPr>
              <a:t>Clinic provides a wide array of options for recovery incentives</a:t>
            </a:r>
          </a:p>
          <a:p>
            <a:pPr marL="1370013" lvl="1" indent="-457200">
              <a:lnSpc>
                <a:spcPct val="150000"/>
              </a:lnSpc>
              <a:spcBef>
                <a:spcPct val="0"/>
              </a:spcBef>
              <a:tabLst>
                <a:tab pos="1371600" algn="l"/>
              </a:tabLst>
            </a:pPr>
            <a:r>
              <a:rPr lang="en-US" sz="2800" dirty="0">
                <a:solidFill>
                  <a:schemeClr val="tx1"/>
                </a:solidFill>
              </a:rPr>
              <a:t>Use escalating reinforcement schedule, i.e., starting value of $10 per stimulant-negative UDT, increasing by $1.50 for every week of non-use of stimulants (i.e., two or three consecutive stimulant-negative UDTs, depending on how often you are testing)</a:t>
            </a:r>
          </a:p>
          <a:p>
            <a:pPr marL="512763" indent="0">
              <a:lnSpc>
                <a:spcPct val="150000"/>
              </a:lnSpc>
              <a:spcBef>
                <a:spcPct val="0"/>
              </a:spcBef>
              <a:buNone/>
              <a:tabLst>
                <a:tab pos="1371600" algn="l"/>
              </a:tabLst>
            </a:pPr>
            <a:r>
              <a:rPr lang="en-US" sz="3300" b="1" dirty="0">
                <a:solidFill>
                  <a:schemeClr val="tx1"/>
                </a:solidFill>
              </a:rPr>
              <a:t>Immediate:</a:t>
            </a:r>
            <a:r>
              <a:rPr lang="en-US" b="1" dirty="0">
                <a:solidFill>
                  <a:schemeClr val="tx1"/>
                </a:solidFill>
              </a:rPr>
              <a:t> </a:t>
            </a:r>
          </a:p>
          <a:p>
            <a:pPr marL="1370013" lvl="1" indent="-457200">
              <a:lnSpc>
                <a:spcPct val="150000"/>
              </a:lnSpc>
              <a:spcBef>
                <a:spcPct val="0"/>
              </a:spcBef>
              <a:tabLst>
                <a:tab pos="1371600" algn="l"/>
              </a:tabLst>
            </a:pPr>
            <a:r>
              <a:rPr lang="en-US" sz="3100" dirty="0">
                <a:solidFill>
                  <a:schemeClr val="tx1"/>
                </a:solidFill>
              </a:rPr>
              <a:t>Recovery incentives can be delivered electronically with the option to print gift cards onsite for those without reliable access to technology</a:t>
            </a:r>
          </a:p>
        </p:txBody>
      </p:sp>
      <p:sp>
        <p:nvSpPr>
          <p:cNvPr id="5" name="Slide Number Placeholder 4">
            <a:extLst>
              <a:ext uri="{FF2B5EF4-FFF2-40B4-BE49-F238E27FC236}">
                <a16:creationId xmlns:a16="http://schemas.microsoft.com/office/drawing/2014/main" id="{8DE59A16-A1A3-4326-9E26-E3AB2E1200A0}"/>
              </a:ext>
            </a:extLst>
          </p:cNvPr>
          <p:cNvSpPr>
            <a:spLocks noGrp="1"/>
          </p:cNvSpPr>
          <p:nvPr>
            <p:ph type="sldNum" sz="quarter" idx="12"/>
          </p:nvPr>
        </p:nvSpPr>
        <p:spPr/>
        <p:txBody>
          <a:bodyPr/>
          <a:lstStyle/>
          <a:p>
            <a:fld id="{8EE722A0-BB85-47B5-89AA-E497A9507C15}" type="slidenum">
              <a:rPr lang="en-US" smtClean="0"/>
              <a:t>29</a:t>
            </a:fld>
            <a:endParaRPr lang="en-US"/>
          </a:p>
        </p:txBody>
      </p:sp>
    </p:spTree>
    <p:extLst>
      <p:ext uri="{BB962C8B-B14F-4D97-AF65-F5344CB8AC3E}">
        <p14:creationId xmlns:p14="http://schemas.microsoft.com/office/powerpoint/2010/main" val="187201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B037-754C-463C-8DB9-FC790E68D866}"/>
              </a:ext>
            </a:extLst>
          </p:cNvPr>
          <p:cNvSpPr>
            <a:spLocks noGrp="1"/>
          </p:cNvSpPr>
          <p:nvPr>
            <p:ph type="title"/>
          </p:nvPr>
        </p:nvSpPr>
        <p:spPr/>
        <p:txBody>
          <a:bodyPr>
            <a:normAutofit/>
          </a:bodyPr>
          <a:lstStyle/>
          <a:p>
            <a:r>
              <a:rPr lang="en-US" sz="4400" dirty="0"/>
              <a:t>National Stimulant Use Data</a:t>
            </a:r>
          </a:p>
        </p:txBody>
      </p:sp>
      <p:sp>
        <p:nvSpPr>
          <p:cNvPr id="4" name="Slide Number Placeholder 3">
            <a:extLst>
              <a:ext uri="{FF2B5EF4-FFF2-40B4-BE49-F238E27FC236}">
                <a16:creationId xmlns:a16="http://schemas.microsoft.com/office/drawing/2014/main" id="{0AF79830-963B-4158-9240-42CC86FC3025}"/>
              </a:ext>
            </a:extLst>
          </p:cNvPr>
          <p:cNvSpPr>
            <a:spLocks noGrp="1"/>
          </p:cNvSpPr>
          <p:nvPr>
            <p:ph type="sldNum" sz="quarter" idx="12"/>
          </p:nvPr>
        </p:nvSpPr>
        <p:spPr/>
        <p:txBody>
          <a:bodyPr/>
          <a:lstStyle/>
          <a:p>
            <a:fld id="{8EE722A0-BB85-47B5-89AA-E497A9507C15}" type="slidenum">
              <a:rPr lang="en-US" smtClean="0"/>
              <a:t>3</a:t>
            </a:fld>
            <a:endParaRPr lang="en-US"/>
          </a:p>
        </p:txBody>
      </p:sp>
    </p:spTree>
    <p:extLst>
      <p:ext uri="{BB962C8B-B14F-4D97-AF65-F5344CB8AC3E}">
        <p14:creationId xmlns:p14="http://schemas.microsoft.com/office/powerpoint/2010/main" val="2780251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B1ECB-DB57-478B-9B3C-A811EBDCCD8A}"/>
              </a:ext>
            </a:extLst>
          </p:cNvPr>
          <p:cNvSpPr>
            <a:spLocks noGrp="1"/>
          </p:cNvSpPr>
          <p:nvPr>
            <p:ph type="title"/>
          </p:nvPr>
        </p:nvSpPr>
        <p:spPr>
          <a:xfrm>
            <a:off x="558616" y="481235"/>
            <a:ext cx="10898371" cy="899891"/>
          </a:xfrm>
        </p:spPr>
        <p:txBody>
          <a:bodyPr/>
          <a:lstStyle/>
          <a:p>
            <a:r>
              <a:rPr lang="en-US">
                <a:solidFill>
                  <a:schemeClr val="tx1"/>
                </a:solidFill>
                <a:latin typeface="Calibri"/>
                <a:cs typeface="Calibri"/>
              </a:rPr>
              <a:t>Incentive Delivery Schedule – </a:t>
            </a:r>
            <a:r>
              <a:rPr lang="en-US" i="1" u="sng">
                <a:solidFill>
                  <a:schemeClr val="tx1"/>
                </a:solidFill>
                <a:latin typeface="Calibri"/>
                <a:cs typeface="Calibri"/>
              </a:rPr>
              <a:t>Escalation</a:t>
            </a:r>
          </a:p>
        </p:txBody>
      </p:sp>
      <p:sp>
        <p:nvSpPr>
          <p:cNvPr id="53" name="Rectangle 52">
            <a:extLst>
              <a:ext uri="{FF2B5EF4-FFF2-40B4-BE49-F238E27FC236}">
                <a16:creationId xmlns:a16="http://schemas.microsoft.com/office/drawing/2014/main" id="{B0DE805D-AAF7-466D-A8F2-F56D725695FA}"/>
              </a:ext>
            </a:extLst>
          </p:cNvPr>
          <p:cNvSpPr/>
          <p:nvPr/>
        </p:nvSpPr>
        <p:spPr>
          <a:xfrm>
            <a:off x="696770" y="5743573"/>
            <a:ext cx="533400" cy="300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55" name="Rectangle 54">
            <a:extLst>
              <a:ext uri="{FF2B5EF4-FFF2-40B4-BE49-F238E27FC236}">
                <a16:creationId xmlns:a16="http://schemas.microsoft.com/office/drawing/2014/main" id="{34BA9035-ACC4-4BCE-8B53-738CAC472942}"/>
              </a:ext>
            </a:extLst>
          </p:cNvPr>
          <p:cNvSpPr/>
          <p:nvPr/>
        </p:nvSpPr>
        <p:spPr>
          <a:xfrm>
            <a:off x="26210" y="5743573"/>
            <a:ext cx="533400" cy="303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57" name="Rectangle 56">
            <a:extLst>
              <a:ext uri="{FF2B5EF4-FFF2-40B4-BE49-F238E27FC236}">
                <a16:creationId xmlns:a16="http://schemas.microsoft.com/office/drawing/2014/main" id="{1E332A5E-DBDF-4FA8-8871-DCA3507DF029}"/>
              </a:ext>
            </a:extLst>
          </p:cNvPr>
          <p:cNvSpPr/>
          <p:nvPr/>
        </p:nvSpPr>
        <p:spPr>
          <a:xfrm>
            <a:off x="2060274" y="5350191"/>
            <a:ext cx="582880" cy="690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$11.50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59" name="Rectangle 58">
            <a:extLst>
              <a:ext uri="{FF2B5EF4-FFF2-40B4-BE49-F238E27FC236}">
                <a16:creationId xmlns:a16="http://schemas.microsoft.com/office/drawing/2014/main" id="{EA4ABABC-E404-445B-8135-BC4440434DB1}"/>
              </a:ext>
            </a:extLst>
          </p:cNvPr>
          <p:cNvSpPr/>
          <p:nvPr/>
        </p:nvSpPr>
        <p:spPr>
          <a:xfrm>
            <a:off x="1350129" y="5350191"/>
            <a:ext cx="582880" cy="696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$11.50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pic>
        <p:nvPicPr>
          <p:cNvPr id="1026" name="Picture 2"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179D2EB9-7448-4DFF-B5CD-6B4657C922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684" b="73164" l="25000" r="31600">
                        <a14:foregroundMark x1="27800" y1="27966" x2="28900" y2="32768"/>
                        <a14:foregroundMark x1="27700" y1="37853" x2="28400" y2="68927"/>
                        <a14:foregroundMark x1="28400" y1="68927" x2="27800" y2="73164"/>
                        <a14:foregroundMark x1="27400" y1="42938" x2="27000" y2="52542"/>
                        <a14:foregroundMark x1="29000" y1="48023" x2="29800" y2="49435"/>
                      </a14:backgroundRemoval>
                    </a14:imgEffect>
                  </a14:imgLayer>
                </a14:imgProps>
              </a:ext>
              <a:ext uri="{28A0092B-C50C-407E-A947-70E740481C1C}">
                <a14:useLocalDpi xmlns:a14="http://schemas.microsoft.com/office/drawing/2010/main" val="0"/>
              </a:ext>
            </a:extLst>
          </a:blip>
          <a:srcRect l="24248" t="22339" r="67523" b="22453"/>
          <a:stretch/>
        </p:blipFill>
        <p:spPr bwMode="auto">
          <a:xfrm>
            <a:off x="1224176" y="5334047"/>
            <a:ext cx="361698" cy="7692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A9443442-EEA4-40FA-9F6B-6758F9AEA388}"/>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7119" b="73446" l="11000" r="19200">
                        <a14:foregroundMark x1="15100" y1="27401" x2="14600" y2="33333"/>
                        <a14:foregroundMark x1="14400" y1="40113" x2="12900" y2="42373"/>
                        <a14:foregroundMark x1="14600" y1="40113" x2="17000" y2="72034"/>
                        <a14:foregroundMark x1="16000" y1="41525" x2="17900" y2="48870"/>
                        <a14:foregroundMark x1="14500" y1="59322" x2="13200" y2="73446"/>
                        <a14:foregroundMark x1="13200" y1="73446" x2="13200" y2="73446"/>
                      </a14:backgroundRemoval>
                    </a14:imgEffect>
                  </a14:imgLayer>
                </a14:imgProps>
              </a:ext>
              <a:ext uri="{28A0092B-C50C-407E-A947-70E740481C1C}">
                <a14:useLocalDpi xmlns:a14="http://schemas.microsoft.com/office/drawing/2010/main" val="0"/>
              </a:ext>
            </a:extLst>
          </a:blip>
          <a:srcRect l="10076" t="24974" r="79730" b="22454"/>
          <a:stretch/>
        </p:blipFill>
        <p:spPr bwMode="auto">
          <a:xfrm>
            <a:off x="-64869" y="5303845"/>
            <a:ext cx="434752" cy="7994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70BB2215-E587-4258-A1B2-6F45E6FCAA7C}"/>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7684" b="72599" l="65900" r="72500">
                        <a14:foregroundMark x1="68500" y1="27684" x2="68200" y2="33051"/>
                        <a14:foregroundMark x1="68200" y1="37006" x2="66800" y2="68644"/>
                        <a14:foregroundMark x1="66800" y1="68644" x2="66000" y2="72599"/>
                        <a14:foregroundMark x1="69100" y1="54520" x2="71200" y2="72599"/>
                      </a14:backgroundRemoval>
                    </a14:imgEffect>
                  </a14:imgLayer>
                </a14:imgProps>
              </a:ext>
              <a:ext uri="{28A0092B-C50C-407E-A947-70E740481C1C}">
                <a14:useLocalDpi xmlns:a14="http://schemas.microsoft.com/office/drawing/2010/main" val="0"/>
              </a:ext>
            </a:extLst>
          </a:blip>
          <a:srcRect l="65145" t="24974" r="26600" b="24879"/>
          <a:stretch/>
        </p:blipFill>
        <p:spPr bwMode="auto">
          <a:xfrm>
            <a:off x="1934029" y="5301157"/>
            <a:ext cx="363412" cy="774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CD6F324B-306A-4F1E-811D-3BCCC8E85C36}"/>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28249" b="74011" l="52400" r="57700">
                        <a14:foregroundMark x1="55900" y1="28531" x2="54700" y2="33051"/>
                        <a14:foregroundMark x1="54800" y1="39548" x2="55000" y2="54802"/>
                        <a14:foregroundMark x1="55000" y1="54802" x2="56900" y2="73164"/>
                        <a14:foregroundMark x1="54800" y1="56780" x2="52800" y2="72034"/>
                        <a14:foregroundMark x1="56000" y1="46328" x2="57300" y2="45763"/>
                        <a14:foregroundMark x1="56700" y1="72599" x2="57400" y2="74011"/>
                      </a14:backgroundRemoval>
                    </a14:imgEffect>
                  </a14:imgLayer>
                </a14:imgProps>
              </a:ext>
              <a:ext uri="{28A0092B-C50C-407E-A947-70E740481C1C}">
                <a14:useLocalDpi xmlns:a14="http://schemas.microsoft.com/office/drawing/2010/main" val="0"/>
              </a:ext>
            </a:extLst>
          </a:blip>
          <a:srcRect l="51751" t="24829" r="41582" b="23129"/>
          <a:stretch/>
        </p:blipFill>
        <p:spPr bwMode="auto">
          <a:xfrm>
            <a:off x="555020" y="5222102"/>
            <a:ext cx="318799" cy="866020"/>
          </a:xfrm>
          <a:prstGeom prst="rect">
            <a:avLst/>
          </a:prstGeom>
          <a:noFill/>
          <a:extLst>
            <a:ext uri="{909E8E84-426E-40DD-AFC4-6F175D3DCCD1}">
              <a14:hiddenFill xmlns:a14="http://schemas.microsoft.com/office/drawing/2010/main">
                <a:solidFill>
                  <a:srgbClr val="FFFFFF"/>
                </a:solidFill>
              </a14:hiddenFill>
            </a:ext>
          </a:extLst>
        </p:spPr>
      </p:pic>
      <p:sp>
        <p:nvSpPr>
          <p:cNvPr id="116" name="Slide Number Placeholder 4">
            <a:extLst>
              <a:ext uri="{FF2B5EF4-FFF2-40B4-BE49-F238E27FC236}">
                <a16:creationId xmlns:a16="http://schemas.microsoft.com/office/drawing/2014/main" id="{34185C12-6921-4C97-80DC-25AA32E03E87}"/>
              </a:ext>
            </a:extLst>
          </p:cNvPr>
          <p:cNvSpPr>
            <a:spLocks noGrp="1"/>
          </p:cNvSpPr>
          <p:nvPr>
            <p:ph type="sldNum" sz="quarter" idx="12"/>
          </p:nvPr>
        </p:nvSpPr>
        <p:spPr>
          <a:xfrm>
            <a:off x="5134" y="6050907"/>
            <a:ext cx="538194" cy="36455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cs typeface="Calibri"/>
              </a:rPr>
              <a:t>Neg</a:t>
            </a:r>
          </a:p>
        </p:txBody>
      </p:sp>
      <p:sp>
        <p:nvSpPr>
          <p:cNvPr id="117" name="Rectangle 116">
            <a:extLst>
              <a:ext uri="{FF2B5EF4-FFF2-40B4-BE49-F238E27FC236}">
                <a16:creationId xmlns:a16="http://schemas.microsoft.com/office/drawing/2014/main" id="{B9962EEA-A3AE-4A6B-AB24-BB5B7B77A61B}"/>
              </a:ext>
            </a:extLst>
          </p:cNvPr>
          <p:cNvSpPr/>
          <p:nvPr/>
        </p:nvSpPr>
        <p:spPr>
          <a:xfrm>
            <a:off x="3431873" y="4953001"/>
            <a:ext cx="533400" cy="1094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$13</a:t>
            </a:r>
            <a:br>
              <a:rPr kumimoji="0" lang="en-US" sz="1000" b="0" i="0" u="none" strike="noStrike" kern="1200" cap="none" spc="0" normalizeH="0" baseline="0" noProof="0">
                <a:ln>
                  <a:noFill/>
                </a:ln>
                <a:solidFill>
                  <a:prstClr val="white"/>
                </a:solidFill>
                <a:effectLst/>
                <a:uLnTx/>
                <a:uFillTx/>
                <a:latin typeface="Calibri"/>
                <a:ea typeface="+mn-ea"/>
                <a:cs typeface="+mn-cs"/>
              </a:rPr>
            </a:b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18" name="Rectangle 117">
            <a:extLst>
              <a:ext uri="{FF2B5EF4-FFF2-40B4-BE49-F238E27FC236}">
                <a16:creationId xmlns:a16="http://schemas.microsoft.com/office/drawing/2014/main" id="{92A7B710-134C-4798-99EA-147C88496038}"/>
              </a:ext>
            </a:extLst>
          </p:cNvPr>
          <p:cNvSpPr/>
          <p:nvPr/>
        </p:nvSpPr>
        <p:spPr>
          <a:xfrm>
            <a:off x="2761313" y="4957761"/>
            <a:ext cx="533400" cy="1086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$13</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19" name="Rectangle 118">
            <a:extLst>
              <a:ext uri="{FF2B5EF4-FFF2-40B4-BE49-F238E27FC236}">
                <a16:creationId xmlns:a16="http://schemas.microsoft.com/office/drawing/2014/main" id="{BF470DAD-F123-4CEB-A0FD-714FC2F1C133}"/>
              </a:ext>
            </a:extLst>
          </p:cNvPr>
          <p:cNvSpPr/>
          <p:nvPr/>
        </p:nvSpPr>
        <p:spPr>
          <a:xfrm>
            <a:off x="4796905" y="4558663"/>
            <a:ext cx="572812" cy="1485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$14.50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0" name="Rectangle 119">
            <a:extLst>
              <a:ext uri="{FF2B5EF4-FFF2-40B4-BE49-F238E27FC236}">
                <a16:creationId xmlns:a16="http://schemas.microsoft.com/office/drawing/2014/main" id="{44D7B038-BE5B-496D-8CA3-4EE7FC2D9AED}"/>
              </a:ext>
            </a:extLst>
          </p:cNvPr>
          <p:cNvSpPr/>
          <p:nvPr/>
        </p:nvSpPr>
        <p:spPr>
          <a:xfrm>
            <a:off x="4139481" y="4561521"/>
            <a:ext cx="572814" cy="1485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$14.50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1" name="Rectangle 120">
            <a:extLst>
              <a:ext uri="{FF2B5EF4-FFF2-40B4-BE49-F238E27FC236}">
                <a16:creationId xmlns:a16="http://schemas.microsoft.com/office/drawing/2014/main" id="{EA9861C4-952D-4645-B4CA-78B167CEC398}"/>
              </a:ext>
            </a:extLst>
          </p:cNvPr>
          <p:cNvSpPr/>
          <p:nvPr/>
        </p:nvSpPr>
        <p:spPr>
          <a:xfrm>
            <a:off x="6166976" y="4168137"/>
            <a:ext cx="533400" cy="1878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$16</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2" name="Rectangle 121">
            <a:extLst>
              <a:ext uri="{FF2B5EF4-FFF2-40B4-BE49-F238E27FC236}">
                <a16:creationId xmlns:a16="http://schemas.microsoft.com/office/drawing/2014/main" id="{E99E7874-D719-4EAD-B4F3-6C99E19D7578}"/>
              </a:ext>
            </a:extLst>
          </p:cNvPr>
          <p:cNvSpPr/>
          <p:nvPr/>
        </p:nvSpPr>
        <p:spPr>
          <a:xfrm>
            <a:off x="5496416" y="4168139"/>
            <a:ext cx="533400" cy="1878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$16</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3" name="Rectangle 122">
            <a:extLst>
              <a:ext uri="{FF2B5EF4-FFF2-40B4-BE49-F238E27FC236}">
                <a16:creationId xmlns:a16="http://schemas.microsoft.com/office/drawing/2014/main" id="{8242C60A-FA09-462B-8E02-D33ACCBA0D1C}"/>
              </a:ext>
            </a:extLst>
          </p:cNvPr>
          <p:cNvSpPr/>
          <p:nvPr/>
        </p:nvSpPr>
        <p:spPr>
          <a:xfrm>
            <a:off x="7538576" y="3769915"/>
            <a:ext cx="579382" cy="2275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$17.50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4" name="Rectangle 123">
            <a:extLst>
              <a:ext uri="{FF2B5EF4-FFF2-40B4-BE49-F238E27FC236}">
                <a16:creationId xmlns:a16="http://schemas.microsoft.com/office/drawing/2014/main" id="{CDB50EC5-4733-4235-B221-E23EF9B337BE}"/>
              </a:ext>
            </a:extLst>
          </p:cNvPr>
          <p:cNvSpPr/>
          <p:nvPr/>
        </p:nvSpPr>
        <p:spPr>
          <a:xfrm>
            <a:off x="6868016" y="3769141"/>
            <a:ext cx="579382" cy="2281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$17.50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5" name="Rectangle 124">
            <a:extLst>
              <a:ext uri="{FF2B5EF4-FFF2-40B4-BE49-F238E27FC236}">
                <a16:creationId xmlns:a16="http://schemas.microsoft.com/office/drawing/2014/main" id="{EE0D1956-7C44-41C2-B9B1-5A9087F540FD}"/>
              </a:ext>
            </a:extLst>
          </p:cNvPr>
          <p:cNvSpPr/>
          <p:nvPr/>
        </p:nvSpPr>
        <p:spPr>
          <a:xfrm>
            <a:off x="8910176" y="3374793"/>
            <a:ext cx="533400" cy="2669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$19</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6" name="Rectangle 125">
            <a:extLst>
              <a:ext uri="{FF2B5EF4-FFF2-40B4-BE49-F238E27FC236}">
                <a16:creationId xmlns:a16="http://schemas.microsoft.com/office/drawing/2014/main" id="{09839779-2331-4869-B5DB-6BC6586D57C4}"/>
              </a:ext>
            </a:extLst>
          </p:cNvPr>
          <p:cNvSpPr/>
          <p:nvPr/>
        </p:nvSpPr>
        <p:spPr>
          <a:xfrm>
            <a:off x="8239616" y="3374793"/>
            <a:ext cx="533400" cy="2665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$19</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7" name="Rectangle 126">
            <a:extLst>
              <a:ext uri="{FF2B5EF4-FFF2-40B4-BE49-F238E27FC236}">
                <a16:creationId xmlns:a16="http://schemas.microsoft.com/office/drawing/2014/main" id="{071EBBE7-B772-4A75-9956-4D72EBE4A2CE}"/>
              </a:ext>
            </a:extLst>
          </p:cNvPr>
          <p:cNvSpPr/>
          <p:nvPr/>
        </p:nvSpPr>
        <p:spPr>
          <a:xfrm>
            <a:off x="10286816" y="2970937"/>
            <a:ext cx="553107" cy="3065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$20.50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8" name="Rectangle 127">
            <a:extLst>
              <a:ext uri="{FF2B5EF4-FFF2-40B4-BE49-F238E27FC236}">
                <a16:creationId xmlns:a16="http://schemas.microsoft.com/office/drawing/2014/main" id="{E3B97DC6-98D7-4523-8CCD-B88F93C8070F}"/>
              </a:ext>
            </a:extLst>
          </p:cNvPr>
          <p:cNvSpPr/>
          <p:nvPr/>
        </p:nvSpPr>
        <p:spPr>
          <a:xfrm>
            <a:off x="9596551" y="2968274"/>
            <a:ext cx="572812" cy="3078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$20.50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9" name="Rectangle 128">
            <a:extLst>
              <a:ext uri="{FF2B5EF4-FFF2-40B4-BE49-F238E27FC236}">
                <a16:creationId xmlns:a16="http://schemas.microsoft.com/office/drawing/2014/main" id="{94FC2098-3322-460D-B586-1A158828FF99}"/>
              </a:ext>
            </a:extLst>
          </p:cNvPr>
          <p:cNvSpPr/>
          <p:nvPr/>
        </p:nvSpPr>
        <p:spPr>
          <a:xfrm>
            <a:off x="11645279" y="2588981"/>
            <a:ext cx="533400" cy="3461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$22</a:t>
            </a:r>
          </a:p>
        </p:txBody>
      </p:sp>
      <p:sp>
        <p:nvSpPr>
          <p:cNvPr id="130" name="Rectangle 129">
            <a:extLst>
              <a:ext uri="{FF2B5EF4-FFF2-40B4-BE49-F238E27FC236}">
                <a16:creationId xmlns:a16="http://schemas.microsoft.com/office/drawing/2014/main" id="{E6F021FD-9510-4089-9BE1-9DA188578A2C}"/>
              </a:ext>
            </a:extLst>
          </p:cNvPr>
          <p:cNvSpPr/>
          <p:nvPr/>
        </p:nvSpPr>
        <p:spPr>
          <a:xfrm>
            <a:off x="10974719" y="2588981"/>
            <a:ext cx="533400" cy="3451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$22</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pic>
        <p:nvPicPr>
          <p:cNvPr id="131" name="Picture 2"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50D9DE94-365E-475B-8CA9-56E69799D04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684" b="73164" l="25000" r="31600">
                        <a14:foregroundMark x1="27800" y1="27966" x2="28900" y2="32768"/>
                        <a14:foregroundMark x1="27700" y1="37853" x2="28400" y2="68927"/>
                        <a14:foregroundMark x1="28400" y1="68927" x2="27800" y2="73164"/>
                        <a14:foregroundMark x1="27400" y1="42938" x2="27000" y2="52542"/>
                        <a14:foregroundMark x1="29000" y1="48023" x2="29800" y2="49435"/>
                      </a14:backgroundRemoval>
                    </a14:imgEffect>
                  </a14:imgLayer>
                </a14:imgProps>
              </a:ext>
              <a:ext uri="{28A0092B-C50C-407E-A947-70E740481C1C}">
                <a14:useLocalDpi xmlns:a14="http://schemas.microsoft.com/office/drawing/2010/main" val="0"/>
              </a:ext>
            </a:extLst>
          </a:blip>
          <a:srcRect l="24248" t="22339" r="67523" b="22453"/>
          <a:stretch/>
        </p:blipFill>
        <p:spPr bwMode="auto">
          <a:xfrm>
            <a:off x="2854155" y="5216137"/>
            <a:ext cx="434268" cy="841829"/>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DA349B14-564E-4C81-9DDD-1C3571F60B7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684" b="73164" l="25000" r="31600">
                        <a14:foregroundMark x1="27800" y1="27966" x2="28900" y2="32768"/>
                        <a14:foregroundMark x1="27700" y1="37853" x2="28400" y2="68927"/>
                        <a14:foregroundMark x1="28400" y1="68927" x2="27800" y2="73164"/>
                        <a14:foregroundMark x1="27400" y1="42938" x2="27000" y2="52542"/>
                        <a14:foregroundMark x1="29000" y1="48023" x2="29800" y2="49435"/>
                      </a14:backgroundRemoval>
                    </a14:imgEffect>
                  </a14:imgLayer>
                </a14:imgProps>
              </a:ext>
              <a:ext uri="{28A0092B-C50C-407E-A947-70E740481C1C}">
                <a14:useLocalDpi xmlns:a14="http://schemas.microsoft.com/office/drawing/2010/main" val="0"/>
              </a:ext>
            </a:extLst>
          </a:blip>
          <a:srcRect l="24248" t="22339" r="67523" b="22453"/>
          <a:stretch/>
        </p:blipFill>
        <p:spPr bwMode="auto">
          <a:xfrm>
            <a:off x="4936545" y="5155661"/>
            <a:ext cx="41007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8"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0941100B-D768-4986-8115-34DE06714C85}"/>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7684" b="73446" l="38200" r="44700">
                        <a14:foregroundMark x1="41800" y1="27966" x2="42000" y2="32486"/>
                        <a14:foregroundMark x1="41800" y1="37571" x2="41100" y2="52542"/>
                        <a14:foregroundMark x1="41100" y1="52542" x2="39000" y2="66102"/>
                        <a14:foregroundMark x1="39000" y1="66102" x2="38300" y2="67797"/>
                        <a14:foregroundMark x1="42500" y1="54520" x2="42500" y2="73446"/>
                        <a14:foregroundMark x1="42800" y1="40113" x2="44700" y2="50847"/>
                      </a14:backgroundRemoval>
                    </a14:imgEffect>
                  </a14:imgLayer>
                </a14:imgProps>
              </a:ext>
              <a:ext uri="{28A0092B-C50C-407E-A947-70E740481C1C}">
                <a14:useLocalDpi xmlns:a14="http://schemas.microsoft.com/office/drawing/2010/main" val="0"/>
              </a:ext>
            </a:extLst>
          </a:blip>
          <a:srcRect l="37466" t="25532" r="54401" b="24202"/>
          <a:stretch/>
        </p:blipFill>
        <p:spPr bwMode="auto">
          <a:xfrm>
            <a:off x="3545336" y="5216137"/>
            <a:ext cx="417952" cy="829734"/>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6"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5DCCCFD0-83F2-4001-91E9-647D19151D70}"/>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7684" b="72599" l="65900" r="72500">
                        <a14:foregroundMark x1="68500" y1="27684" x2="68200" y2="33051"/>
                        <a14:foregroundMark x1="68200" y1="37006" x2="66800" y2="68644"/>
                        <a14:foregroundMark x1="66800" y1="68644" x2="66000" y2="72599"/>
                        <a14:foregroundMark x1="69100" y1="54520" x2="71200" y2="72599"/>
                      </a14:backgroundRemoval>
                    </a14:imgEffect>
                  </a14:imgLayer>
                </a14:imgProps>
              </a:ext>
              <a:ext uri="{28A0092B-C50C-407E-A947-70E740481C1C}">
                <a14:useLocalDpi xmlns:a14="http://schemas.microsoft.com/office/drawing/2010/main" val="0"/>
              </a:ext>
            </a:extLst>
          </a:blip>
          <a:srcRect l="65145" t="24974" r="26600" b="24879"/>
          <a:stretch/>
        </p:blipFill>
        <p:spPr bwMode="auto">
          <a:xfrm>
            <a:off x="4282532" y="5210525"/>
            <a:ext cx="399697" cy="859536"/>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8"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082049C1-19CB-422F-B097-F4C000E4BDC7}"/>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7684" b="73446" l="38200" r="44700">
                        <a14:foregroundMark x1="41800" y1="27966" x2="42000" y2="32486"/>
                        <a14:foregroundMark x1="41800" y1="37571" x2="41100" y2="52542"/>
                        <a14:foregroundMark x1="41100" y1="52542" x2="39000" y2="66102"/>
                        <a14:foregroundMark x1="39000" y1="66102" x2="38300" y2="67797"/>
                        <a14:foregroundMark x1="42500" y1="54520" x2="42500" y2="73446"/>
                        <a14:foregroundMark x1="42800" y1="40113" x2="44700" y2="50847"/>
                      </a14:backgroundRemoval>
                    </a14:imgEffect>
                  </a14:imgLayer>
                </a14:imgProps>
              </a:ext>
              <a:ext uri="{28A0092B-C50C-407E-A947-70E740481C1C}">
                <a14:useLocalDpi xmlns:a14="http://schemas.microsoft.com/office/drawing/2010/main" val="0"/>
              </a:ext>
            </a:extLst>
          </a:blip>
          <a:srcRect l="37466" t="25532" r="54401" b="24202"/>
          <a:stretch/>
        </p:blipFill>
        <p:spPr bwMode="auto">
          <a:xfrm>
            <a:off x="5590481" y="5158702"/>
            <a:ext cx="41795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22CD80DE-098E-4B51-B3F8-157CB4EB1F7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7119" b="73446" l="11000" r="19200">
                        <a14:foregroundMark x1="15100" y1="27401" x2="14600" y2="33333"/>
                        <a14:foregroundMark x1="14400" y1="40113" x2="12900" y2="42373"/>
                        <a14:foregroundMark x1="14600" y1="40113" x2="17000" y2="72034"/>
                        <a14:foregroundMark x1="16000" y1="41525" x2="17900" y2="48870"/>
                        <a14:foregroundMark x1="14500" y1="59322" x2="13200" y2="73446"/>
                        <a14:foregroundMark x1="13200" y1="73446" x2="13200" y2="73446"/>
                      </a14:backgroundRemoval>
                    </a14:imgEffect>
                  </a14:imgLayer>
                </a14:imgProps>
              </a:ext>
              <a:ext uri="{28A0092B-C50C-407E-A947-70E740481C1C}">
                <a14:useLocalDpi xmlns:a14="http://schemas.microsoft.com/office/drawing/2010/main" val="0"/>
              </a:ext>
            </a:extLst>
          </a:blip>
          <a:srcRect l="10076" t="24974" r="79730" b="22454"/>
          <a:stretch/>
        </p:blipFill>
        <p:spPr bwMode="auto">
          <a:xfrm>
            <a:off x="6198309" y="5237357"/>
            <a:ext cx="471037" cy="859936"/>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8"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C1651570-98CA-408A-B9D5-97CA005CFE1F}"/>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7684" b="73446" l="38200" r="44700">
                        <a14:foregroundMark x1="41800" y1="27966" x2="42000" y2="32486"/>
                        <a14:foregroundMark x1="41800" y1="37571" x2="41100" y2="52542"/>
                        <a14:foregroundMark x1="41100" y1="52542" x2="39000" y2="66102"/>
                        <a14:foregroundMark x1="39000" y1="66102" x2="38300" y2="67797"/>
                        <a14:foregroundMark x1="42500" y1="54520" x2="42500" y2="73446"/>
                        <a14:foregroundMark x1="42800" y1="40113" x2="44700" y2="50847"/>
                      </a14:backgroundRemoval>
                    </a14:imgEffect>
                  </a14:imgLayer>
                </a14:imgProps>
              </a:ext>
              <a:ext uri="{28A0092B-C50C-407E-A947-70E740481C1C}">
                <a14:useLocalDpi xmlns:a14="http://schemas.microsoft.com/office/drawing/2010/main" val="0"/>
              </a:ext>
            </a:extLst>
          </a:blip>
          <a:srcRect l="37466" t="25532" r="54401" b="24202"/>
          <a:stretch/>
        </p:blipFill>
        <p:spPr bwMode="auto">
          <a:xfrm>
            <a:off x="8969974" y="5216137"/>
            <a:ext cx="41795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8"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8D27FE1C-99C0-4A76-9EC6-F9FA2E541BAF}"/>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7684" b="73446" l="38200" r="44700">
                        <a14:foregroundMark x1="41800" y1="27966" x2="42000" y2="32486"/>
                        <a14:foregroundMark x1="41800" y1="37571" x2="41100" y2="52542"/>
                        <a14:foregroundMark x1="41100" y1="52542" x2="39000" y2="66102"/>
                        <a14:foregroundMark x1="39000" y1="66102" x2="38300" y2="67797"/>
                        <a14:foregroundMark x1="42500" y1="54520" x2="42500" y2="73446"/>
                        <a14:foregroundMark x1="42800" y1="40113" x2="44700" y2="50847"/>
                      </a14:backgroundRemoval>
                    </a14:imgEffect>
                  </a14:imgLayer>
                </a14:imgProps>
              </a:ext>
              <a:ext uri="{28A0092B-C50C-407E-A947-70E740481C1C}">
                <a14:useLocalDpi xmlns:a14="http://schemas.microsoft.com/office/drawing/2010/main" val="0"/>
              </a:ext>
            </a:extLst>
          </a:blip>
          <a:srcRect l="37466" t="25532" r="54401" b="24202"/>
          <a:stretch/>
        </p:blipFill>
        <p:spPr bwMode="auto">
          <a:xfrm>
            <a:off x="6925147" y="5155661"/>
            <a:ext cx="41795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6"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30CAC951-A2DB-4CC0-88CB-E54DDAF4EA5F}"/>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7684" b="72599" l="65900" r="72500">
                        <a14:foregroundMark x1="68500" y1="27684" x2="68200" y2="33051"/>
                        <a14:foregroundMark x1="68200" y1="37006" x2="66800" y2="68644"/>
                        <a14:foregroundMark x1="66800" y1="68644" x2="66000" y2="72599"/>
                        <a14:foregroundMark x1="69100" y1="54520" x2="71200" y2="72599"/>
                      </a14:backgroundRemoval>
                    </a14:imgEffect>
                  </a14:imgLayer>
                </a14:imgProps>
              </a:ext>
              <a:ext uri="{28A0092B-C50C-407E-A947-70E740481C1C}">
                <a14:useLocalDpi xmlns:a14="http://schemas.microsoft.com/office/drawing/2010/main" val="0"/>
              </a:ext>
            </a:extLst>
          </a:blip>
          <a:srcRect l="65145" t="24974" r="26600" b="24879"/>
          <a:stretch/>
        </p:blipFill>
        <p:spPr bwMode="auto">
          <a:xfrm>
            <a:off x="7684374" y="5210525"/>
            <a:ext cx="399697" cy="85953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8"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98A04E3F-F87A-4502-86A1-572D22A497ED}"/>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7684" b="73446" l="38200" r="44700">
                        <a14:foregroundMark x1="41800" y1="27966" x2="42000" y2="32486"/>
                        <a14:foregroundMark x1="41800" y1="37571" x2="41100" y2="52542"/>
                        <a14:foregroundMark x1="41100" y1="52542" x2="39000" y2="66102"/>
                        <a14:foregroundMark x1="39000" y1="66102" x2="38300" y2="67797"/>
                        <a14:foregroundMark x1="42500" y1="54520" x2="42500" y2="73446"/>
                        <a14:foregroundMark x1="42800" y1="40113" x2="44700" y2="50847"/>
                      </a14:backgroundRemoval>
                    </a14:imgEffect>
                  </a14:imgLayer>
                </a14:imgProps>
              </a:ext>
              <a:ext uri="{28A0092B-C50C-407E-A947-70E740481C1C}">
                <a14:useLocalDpi xmlns:a14="http://schemas.microsoft.com/office/drawing/2010/main" val="0"/>
              </a:ext>
            </a:extLst>
          </a:blip>
          <a:srcRect l="37466" t="25532" r="54401" b="24202"/>
          <a:stretch/>
        </p:blipFill>
        <p:spPr bwMode="auto">
          <a:xfrm>
            <a:off x="10370520" y="5131470"/>
            <a:ext cx="41795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18B2D34F-EAEE-48FA-8773-120388D1144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684" b="73164" l="25000" r="31600">
                        <a14:foregroundMark x1="27800" y1="27966" x2="28900" y2="32768"/>
                        <a14:foregroundMark x1="27700" y1="37853" x2="28400" y2="68927"/>
                        <a14:foregroundMark x1="28400" y1="68927" x2="27800" y2="73164"/>
                        <a14:foregroundMark x1="27400" y1="42938" x2="27000" y2="52542"/>
                        <a14:foregroundMark x1="29000" y1="48023" x2="29800" y2="49435"/>
                      </a14:backgroundRemoval>
                    </a14:imgEffect>
                  </a14:imgLayer>
                </a14:imgProps>
              </a:ext>
              <a:ext uri="{28A0092B-C50C-407E-A947-70E740481C1C}">
                <a14:useLocalDpi xmlns:a14="http://schemas.microsoft.com/office/drawing/2010/main" val="0"/>
              </a:ext>
            </a:extLst>
          </a:blip>
          <a:srcRect l="24248" t="22339" r="67523" b="22453"/>
          <a:stretch/>
        </p:blipFill>
        <p:spPr bwMode="auto">
          <a:xfrm>
            <a:off x="8303739" y="5216137"/>
            <a:ext cx="41007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6"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1C222535-0C6A-4FDD-A38B-3586AB3153BC}"/>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7684" b="72599" l="65900" r="72500">
                        <a14:foregroundMark x1="68500" y1="27684" x2="68200" y2="33051"/>
                        <a14:foregroundMark x1="68200" y1="37006" x2="66800" y2="68644"/>
                        <a14:foregroundMark x1="66800" y1="68644" x2="66000" y2="72599"/>
                        <a14:foregroundMark x1="69100" y1="54520" x2="71200" y2="72599"/>
                      </a14:backgroundRemoval>
                    </a14:imgEffect>
                  </a14:imgLayer>
                </a14:imgProps>
              </a:ext>
              <a:ext uri="{28A0092B-C50C-407E-A947-70E740481C1C}">
                <a14:useLocalDpi xmlns:a14="http://schemas.microsoft.com/office/drawing/2010/main" val="0"/>
              </a:ext>
            </a:extLst>
          </a:blip>
          <a:srcRect l="65145" t="24974" r="26600" b="24879"/>
          <a:stretch/>
        </p:blipFill>
        <p:spPr bwMode="auto">
          <a:xfrm>
            <a:off x="11151149" y="5186334"/>
            <a:ext cx="399697" cy="85953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4"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934EA529-AB8A-468F-9ADE-C2FC024CA6B7}"/>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7119" b="73446" l="11000" r="19200">
                        <a14:foregroundMark x1="15100" y1="27401" x2="14600" y2="33333"/>
                        <a14:foregroundMark x1="14400" y1="40113" x2="12900" y2="42373"/>
                        <a14:foregroundMark x1="14600" y1="40113" x2="17000" y2="72034"/>
                        <a14:foregroundMark x1="16000" y1="41525" x2="17900" y2="48870"/>
                        <a14:foregroundMark x1="14500" y1="59322" x2="13200" y2="73446"/>
                        <a14:foregroundMark x1="13200" y1="73446" x2="13200" y2="73446"/>
                      </a14:backgroundRemoval>
                    </a14:imgEffect>
                  </a14:imgLayer>
                </a14:imgProps>
              </a:ext>
              <a:ext uri="{28A0092B-C50C-407E-A947-70E740481C1C}">
                <a14:useLocalDpi xmlns:a14="http://schemas.microsoft.com/office/drawing/2010/main" val="0"/>
              </a:ext>
            </a:extLst>
          </a:blip>
          <a:srcRect l="10076" t="24974" r="79730" b="22454"/>
          <a:stretch/>
        </p:blipFill>
        <p:spPr bwMode="auto">
          <a:xfrm>
            <a:off x="9665482" y="5270601"/>
            <a:ext cx="471037" cy="859936"/>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FFE6BEFC-70F1-4CEA-97F7-FC1B1AEAE108}"/>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7684" b="72599" l="65900" r="72500">
                        <a14:foregroundMark x1="68500" y1="27684" x2="68200" y2="33051"/>
                        <a14:foregroundMark x1="68200" y1="37006" x2="66800" y2="68644"/>
                        <a14:foregroundMark x1="66800" y1="68644" x2="66000" y2="72599"/>
                        <a14:foregroundMark x1="69100" y1="54520" x2="71200" y2="72599"/>
                      </a14:backgroundRemoval>
                    </a14:imgEffect>
                  </a14:imgLayer>
                </a14:imgProps>
              </a:ext>
              <a:ext uri="{28A0092B-C50C-407E-A947-70E740481C1C}">
                <a14:useLocalDpi xmlns:a14="http://schemas.microsoft.com/office/drawing/2010/main" val="0"/>
              </a:ext>
            </a:extLst>
          </a:blip>
          <a:srcRect l="65145" t="24974" r="26600" b="24879"/>
          <a:stretch/>
        </p:blipFill>
        <p:spPr bwMode="auto">
          <a:xfrm>
            <a:off x="11721337" y="5210525"/>
            <a:ext cx="399697" cy="859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65E24E-9A4C-4AD9-B388-F7F3C49EB8E0}"/>
              </a:ext>
            </a:extLst>
          </p:cNvPr>
          <p:cNvSpPr txBox="1"/>
          <p:nvPr/>
        </p:nvSpPr>
        <p:spPr>
          <a:xfrm>
            <a:off x="459962" y="1622019"/>
            <a:ext cx="4727700" cy="1938992"/>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rPr>
              <a:t>Graph shows weeks 1-9 with all stimulant-negative samples.  By week 12, each sample would receive $26.50 with continued stimulant-negative samples each week.</a:t>
            </a: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3" name="Slide Number Placeholder 4">
            <a:extLst>
              <a:ext uri="{FF2B5EF4-FFF2-40B4-BE49-F238E27FC236}">
                <a16:creationId xmlns:a16="http://schemas.microsoft.com/office/drawing/2014/main" id="{29C55940-050F-47EE-995B-F67B3FABDEBF}"/>
              </a:ext>
            </a:extLst>
          </p:cNvPr>
          <p:cNvSpPr txBox="1">
            <a:spLocks/>
          </p:cNvSpPr>
          <p:nvPr/>
        </p:nvSpPr>
        <p:spPr>
          <a:xfrm>
            <a:off x="726858" y="6048721"/>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44" name="Slide Number Placeholder 4">
            <a:extLst>
              <a:ext uri="{FF2B5EF4-FFF2-40B4-BE49-F238E27FC236}">
                <a16:creationId xmlns:a16="http://schemas.microsoft.com/office/drawing/2014/main" id="{20472094-D7FC-433C-809C-4FA723DF20DC}"/>
              </a:ext>
            </a:extLst>
          </p:cNvPr>
          <p:cNvSpPr txBox="1">
            <a:spLocks/>
          </p:cNvSpPr>
          <p:nvPr/>
        </p:nvSpPr>
        <p:spPr>
          <a:xfrm>
            <a:off x="1378279" y="6053800"/>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45" name="Slide Number Placeholder 4">
            <a:extLst>
              <a:ext uri="{FF2B5EF4-FFF2-40B4-BE49-F238E27FC236}">
                <a16:creationId xmlns:a16="http://schemas.microsoft.com/office/drawing/2014/main" id="{7C60671F-6026-41A9-AFC6-E2043F52820F}"/>
              </a:ext>
            </a:extLst>
          </p:cNvPr>
          <p:cNvSpPr txBox="1">
            <a:spLocks/>
          </p:cNvSpPr>
          <p:nvPr/>
        </p:nvSpPr>
        <p:spPr>
          <a:xfrm>
            <a:off x="2087908" y="6051614"/>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46" name="Slide Number Placeholder 4">
            <a:extLst>
              <a:ext uri="{FF2B5EF4-FFF2-40B4-BE49-F238E27FC236}">
                <a16:creationId xmlns:a16="http://schemas.microsoft.com/office/drawing/2014/main" id="{292D4D87-997E-45A4-ABDE-441240068F99}"/>
              </a:ext>
            </a:extLst>
          </p:cNvPr>
          <p:cNvSpPr txBox="1">
            <a:spLocks/>
          </p:cNvSpPr>
          <p:nvPr/>
        </p:nvSpPr>
        <p:spPr>
          <a:xfrm>
            <a:off x="2757194" y="6060109"/>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47" name="Slide Number Placeholder 4">
            <a:extLst>
              <a:ext uri="{FF2B5EF4-FFF2-40B4-BE49-F238E27FC236}">
                <a16:creationId xmlns:a16="http://schemas.microsoft.com/office/drawing/2014/main" id="{16D565BC-0500-4821-872F-C7027E2E02CC}"/>
              </a:ext>
            </a:extLst>
          </p:cNvPr>
          <p:cNvSpPr txBox="1">
            <a:spLocks/>
          </p:cNvSpPr>
          <p:nvPr/>
        </p:nvSpPr>
        <p:spPr>
          <a:xfrm>
            <a:off x="3491013" y="6069641"/>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48" name="Slide Number Placeholder 4">
            <a:extLst>
              <a:ext uri="{FF2B5EF4-FFF2-40B4-BE49-F238E27FC236}">
                <a16:creationId xmlns:a16="http://schemas.microsoft.com/office/drawing/2014/main" id="{B2110CDC-EF83-46E3-9CC6-5B5D7410D54D}"/>
              </a:ext>
            </a:extLst>
          </p:cNvPr>
          <p:cNvSpPr txBox="1">
            <a:spLocks/>
          </p:cNvSpPr>
          <p:nvPr/>
        </p:nvSpPr>
        <p:spPr>
          <a:xfrm>
            <a:off x="4178720" y="6063002"/>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49" name="Slide Number Placeholder 4">
            <a:extLst>
              <a:ext uri="{FF2B5EF4-FFF2-40B4-BE49-F238E27FC236}">
                <a16:creationId xmlns:a16="http://schemas.microsoft.com/office/drawing/2014/main" id="{FFC7F232-1F45-4E15-98B7-2D9CE6BEEBB6}"/>
              </a:ext>
            </a:extLst>
          </p:cNvPr>
          <p:cNvSpPr txBox="1">
            <a:spLocks/>
          </p:cNvSpPr>
          <p:nvPr/>
        </p:nvSpPr>
        <p:spPr>
          <a:xfrm>
            <a:off x="4811948" y="6060109"/>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50" name="Slide Number Placeholder 4">
            <a:extLst>
              <a:ext uri="{FF2B5EF4-FFF2-40B4-BE49-F238E27FC236}">
                <a16:creationId xmlns:a16="http://schemas.microsoft.com/office/drawing/2014/main" id="{E790E0A6-C26F-48A5-B541-999CEEC6FAE7}"/>
              </a:ext>
            </a:extLst>
          </p:cNvPr>
          <p:cNvSpPr txBox="1">
            <a:spLocks/>
          </p:cNvSpPr>
          <p:nvPr/>
        </p:nvSpPr>
        <p:spPr>
          <a:xfrm>
            <a:off x="5485573" y="6057924"/>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51" name="Slide Number Placeholder 4">
            <a:extLst>
              <a:ext uri="{FF2B5EF4-FFF2-40B4-BE49-F238E27FC236}">
                <a16:creationId xmlns:a16="http://schemas.microsoft.com/office/drawing/2014/main" id="{AEAAAD13-A277-4296-BBEC-A7326043098D}"/>
              </a:ext>
            </a:extLst>
          </p:cNvPr>
          <p:cNvSpPr txBox="1">
            <a:spLocks/>
          </p:cNvSpPr>
          <p:nvPr/>
        </p:nvSpPr>
        <p:spPr>
          <a:xfrm>
            <a:off x="6143478" y="6053257"/>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52" name="Slide Number Placeholder 4">
            <a:extLst>
              <a:ext uri="{FF2B5EF4-FFF2-40B4-BE49-F238E27FC236}">
                <a16:creationId xmlns:a16="http://schemas.microsoft.com/office/drawing/2014/main" id="{46CD3932-10B4-4B6E-A8E4-3430CD99F53B}"/>
              </a:ext>
            </a:extLst>
          </p:cNvPr>
          <p:cNvSpPr txBox="1">
            <a:spLocks/>
          </p:cNvSpPr>
          <p:nvPr/>
        </p:nvSpPr>
        <p:spPr>
          <a:xfrm>
            <a:off x="6867811" y="6048014"/>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54" name="Slide Number Placeholder 4">
            <a:extLst>
              <a:ext uri="{FF2B5EF4-FFF2-40B4-BE49-F238E27FC236}">
                <a16:creationId xmlns:a16="http://schemas.microsoft.com/office/drawing/2014/main" id="{C7154708-FA1C-4DBA-BEFA-282678D10EFC}"/>
              </a:ext>
            </a:extLst>
          </p:cNvPr>
          <p:cNvSpPr txBox="1">
            <a:spLocks/>
          </p:cNvSpPr>
          <p:nvPr/>
        </p:nvSpPr>
        <p:spPr>
          <a:xfrm>
            <a:off x="7541348" y="6057924"/>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56" name="Slide Number Placeholder 4">
            <a:extLst>
              <a:ext uri="{FF2B5EF4-FFF2-40B4-BE49-F238E27FC236}">
                <a16:creationId xmlns:a16="http://schemas.microsoft.com/office/drawing/2014/main" id="{27ED537C-6431-4AE0-A61E-4D75C1DBC623}"/>
              </a:ext>
            </a:extLst>
          </p:cNvPr>
          <p:cNvSpPr txBox="1">
            <a:spLocks/>
          </p:cNvSpPr>
          <p:nvPr/>
        </p:nvSpPr>
        <p:spPr>
          <a:xfrm>
            <a:off x="8234526" y="6060109"/>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58" name="Slide Number Placeholder 4">
            <a:extLst>
              <a:ext uri="{FF2B5EF4-FFF2-40B4-BE49-F238E27FC236}">
                <a16:creationId xmlns:a16="http://schemas.microsoft.com/office/drawing/2014/main" id="{EA237ECC-D29A-408C-8ED9-12DE6A0E54A7}"/>
              </a:ext>
            </a:extLst>
          </p:cNvPr>
          <p:cNvSpPr txBox="1">
            <a:spLocks/>
          </p:cNvSpPr>
          <p:nvPr/>
        </p:nvSpPr>
        <p:spPr>
          <a:xfrm>
            <a:off x="8910678" y="6070019"/>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60" name="Slide Number Placeholder 4">
            <a:extLst>
              <a:ext uri="{FF2B5EF4-FFF2-40B4-BE49-F238E27FC236}">
                <a16:creationId xmlns:a16="http://schemas.microsoft.com/office/drawing/2014/main" id="{1B76B196-A1C7-48F7-8D8D-1FDA9417A444}"/>
              </a:ext>
            </a:extLst>
          </p:cNvPr>
          <p:cNvSpPr txBox="1">
            <a:spLocks/>
          </p:cNvSpPr>
          <p:nvPr/>
        </p:nvSpPr>
        <p:spPr>
          <a:xfrm>
            <a:off x="9646706" y="6068245"/>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tint val="75000"/>
                  </a:prstClr>
                </a:solidFill>
                <a:effectLst/>
                <a:uLnTx/>
                <a:uFillTx/>
                <a:latin typeface="Calibri"/>
                <a:ea typeface="+mn-ea"/>
                <a:cs typeface="Calibri"/>
              </a:rPr>
              <a:t>Neg</a:t>
            </a:r>
          </a:p>
        </p:txBody>
      </p:sp>
      <p:sp>
        <p:nvSpPr>
          <p:cNvPr id="61" name="Slide Number Placeholder 4">
            <a:extLst>
              <a:ext uri="{FF2B5EF4-FFF2-40B4-BE49-F238E27FC236}">
                <a16:creationId xmlns:a16="http://schemas.microsoft.com/office/drawing/2014/main" id="{55B36234-BAEA-4073-B908-520D59640525}"/>
              </a:ext>
            </a:extLst>
          </p:cNvPr>
          <p:cNvSpPr txBox="1">
            <a:spLocks/>
          </p:cNvSpPr>
          <p:nvPr/>
        </p:nvSpPr>
        <p:spPr>
          <a:xfrm>
            <a:off x="10314284" y="6057101"/>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62" name="Slide Number Placeholder 4">
            <a:extLst>
              <a:ext uri="{FF2B5EF4-FFF2-40B4-BE49-F238E27FC236}">
                <a16:creationId xmlns:a16="http://schemas.microsoft.com/office/drawing/2014/main" id="{4EBCE976-BD39-4F3E-AA3B-7E7A24327D54}"/>
              </a:ext>
            </a:extLst>
          </p:cNvPr>
          <p:cNvSpPr txBox="1">
            <a:spLocks/>
          </p:cNvSpPr>
          <p:nvPr/>
        </p:nvSpPr>
        <p:spPr>
          <a:xfrm>
            <a:off x="11000318" y="6039440"/>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63" name="Slide Number Placeholder 4">
            <a:extLst>
              <a:ext uri="{FF2B5EF4-FFF2-40B4-BE49-F238E27FC236}">
                <a16:creationId xmlns:a16="http://schemas.microsoft.com/office/drawing/2014/main" id="{445B65A3-4698-4373-93A8-5B5F13DA85E7}"/>
              </a:ext>
            </a:extLst>
          </p:cNvPr>
          <p:cNvSpPr txBox="1">
            <a:spLocks/>
          </p:cNvSpPr>
          <p:nvPr/>
        </p:nvSpPr>
        <p:spPr>
          <a:xfrm>
            <a:off x="11636577" y="6035919"/>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4" name="TextBox 3">
            <a:extLst>
              <a:ext uri="{FF2B5EF4-FFF2-40B4-BE49-F238E27FC236}">
                <a16:creationId xmlns:a16="http://schemas.microsoft.com/office/drawing/2014/main" id="{776454E7-186B-D5F9-2349-F5FCF503888B}"/>
              </a:ext>
            </a:extLst>
          </p:cNvPr>
          <p:cNvSpPr txBox="1"/>
          <p:nvPr/>
        </p:nvSpPr>
        <p:spPr>
          <a:xfrm>
            <a:off x="165339" y="6401519"/>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1</a:t>
            </a:r>
          </a:p>
        </p:txBody>
      </p:sp>
      <p:sp>
        <p:nvSpPr>
          <p:cNvPr id="5" name="TextBox 4">
            <a:extLst>
              <a:ext uri="{FF2B5EF4-FFF2-40B4-BE49-F238E27FC236}">
                <a16:creationId xmlns:a16="http://schemas.microsoft.com/office/drawing/2014/main" id="{6B89E5EF-44BD-7386-CF04-02611EFE9AE1}"/>
              </a:ext>
            </a:extLst>
          </p:cNvPr>
          <p:cNvSpPr txBox="1"/>
          <p:nvPr/>
        </p:nvSpPr>
        <p:spPr>
          <a:xfrm>
            <a:off x="1545565" y="6401518"/>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2</a:t>
            </a:r>
          </a:p>
        </p:txBody>
      </p:sp>
      <p:sp>
        <p:nvSpPr>
          <p:cNvPr id="6" name="TextBox 5">
            <a:extLst>
              <a:ext uri="{FF2B5EF4-FFF2-40B4-BE49-F238E27FC236}">
                <a16:creationId xmlns:a16="http://schemas.microsoft.com/office/drawing/2014/main" id="{08944243-718F-8ED3-3A3A-BEA1FB5F1039}"/>
              </a:ext>
            </a:extLst>
          </p:cNvPr>
          <p:cNvSpPr txBox="1"/>
          <p:nvPr/>
        </p:nvSpPr>
        <p:spPr>
          <a:xfrm>
            <a:off x="2911414" y="6401519"/>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3</a:t>
            </a:r>
          </a:p>
        </p:txBody>
      </p:sp>
      <p:sp>
        <p:nvSpPr>
          <p:cNvPr id="7" name="TextBox 6">
            <a:extLst>
              <a:ext uri="{FF2B5EF4-FFF2-40B4-BE49-F238E27FC236}">
                <a16:creationId xmlns:a16="http://schemas.microsoft.com/office/drawing/2014/main" id="{CEA790BF-25E4-58E3-CA62-76AF7866BE76}"/>
              </a:ext>
            </a:extLst>
          </p:cNvPr>
          <p:cNvSpPr txBox="1"/>
          <p:nvPr/>
        </p:nvSpPr>
        <p:spPr>
          <a:xfrm>
            <a:off x="5585602" y="6401518"/>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5</a:t>
            </a:r>
          </a:p>
        </p:txBody>
      </p:sp>
      <p:sp>
        <p:nvSpPr>
          <p:cNvPr id="8" name="TextBox 7">
            <a:extLst>
              <a:ext uri="{FF2B5EF4-FFF2-40B4-BE49-F238E27FC236}">
                <a16:creationId xmlns:a16="http://schemas.microsoft.com/office/drawing/2014/main" id="{1FEDFE64-4751-832C-43B3-669ACF7E721F}"/>
              </a:ext>
            </a:extLst>
          </p:cNvPr>
          <p:cNvSpPr txBox="1"/>
          <p:nvPr/>
        </p:nvSpPr>
        <p:spPr>
          <a:xfrm>
            <a:off x="4277263" y="6401519"/>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4</a:t>
            </a:r>
          </a:p>
        </p:txBody>
      </p:sp>
      <p:sp>
        <p:nvSpPr>
          <p:cNvPr id="9" name="TextBox 8">
            <a:extLst>
              <a:ext uri="{FF2B5EF4-FFF2-40B4-BE49-F238E27FC236}">
                <a16:creationId xmlns:a16="http://schemas.microsoft.com/office/drawing/2014/main" id="{F0047C97-1E45-72B6-A40A-A10D05D61BBE}"/>
              </a:ext>
            </a:extLst>
          </p:cNvPr>
          <p:cNvSpPr txBox="1"/>
          <p:nvPr/>
        </p:nvSpPr>
        <p:spPr>
          <a:xfrm>
            <a:off x="9755035" y="6401517"/>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8</a:t>
            </a:r>
          </a:p>
        </p:txBody>
      </p:sp>
      <p:sp>
        <p:nvSpPr>
          <p:cNvPr id="10" name="TextBox 9">
            <a:extLst>
              <a:ext uri="{FF2B5EF4-FFF2-40B4-BE49-F238E27FC236}">
                <a16:creationId xmlns:a16="http://schemas.microsoft.com/office/drawing/2014/main" id="{7F8DE0EC-6699-81C2-30F6-EB7D874EA7DB}"/>
              </a:ext>
            </a:extLst>
          </p:cNvPr>
          <p:cNvSpPr txBox="1"/>
          <p:nvPr/>
        </p:nvSpPr>
        <p:spPr>
          <a:xfrm>
            <a:off x="8389187" y="6401518"/>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7</a:t>
            </a:r>
          </a:p>
        </p:txBody>
      </p:sp>
      <p:sp>
        <p:nvSpPr>
          <p:cNvPr id="11" name="TextBox 10">
            <a:extLst>
              <a:ext uri="{FF2B5EF4-FFF2-40B4-BE49-F238E27FC236}">
                <a16:creationId xmlns:a16="http://schemas.microsoft.com/office/drawing/2014/main" id="{F9438CB4-63AA-E25F-8FAE-E13BBA5F7FD9}"/>
              </a:ext>
            </a:extLst>
          </p:cNvPr>
          <p:cNvSpPr txBox="1"/>
          <p:nvPr/>
        </p:nvSpPr>
        <p:spPr>
          <a:xfrm>
            <a:off x="7023338" y="6401518"/>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6</a:t>
            </a:r>
          </a:p>
        </p:txBody>
      </p:sp>
      <p:sp>
        <p:nvSpPr>
          <p:cNvPr id="12" name="TextBox 11">
            <a:extLst>
              <a:ext uri="{FF2B5EF4-FFF2-40B4-BE49-F238E27FC236}">
                <a16:creationId xmlns:a16="http://schemas.microsoft.com/office/drawing/2014/main" id="{FB2AC62D-23D6-93CD-8753-7DDD7CAA6A99}"/>
              </a:ext>
            </a:extLst>
          </p:cNvPr>
          <p:cNvSpPr txBox="1"/>
          <p:nvPr/>
        </p:nvSpPr>
        <p:spPr>
          <a:xfrm>
            <a:off x="11005865" y="6401516"/>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9</a:t>
            </a:r>
          </a:p>
        </p:txBody>
      </p:sp>
    </p:spTree>
    <p:extLst>
      <p:ext uri="{BB962C8B-B14F-4D97-AF65-F5344CB8AC3E}">
        <p14:creationId xmlns:p14="http://schemas.microsoft.com/office/powerpoint/2010/main" val="58753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250"/>
                                        <p:tgtEl>
                                          <p:spTgt spid="53"/>
                                        </p:tgtEl>
                                      </p:cBhvr>
                                    </p:animEffect>
                                  </p:childTnLst>
                                </p:cTn>
                              </p:par>
                            </p:childTnLst>
                          </p:cTn>
                        </p:par>
                        <p:par>
                          <p:cTn id="8" fill="hold">
                            <p:stCondLst>
                              <p:cond delay="250"/>
                            </p:stCondLst>
                            <p:childTnLst>
                              <p:par>
                                <p:cTn id="9" presetID="22" presetClass="exit" presetSubtype="8" fill="hold" nodeType="afterEffect">
                                  <p:stCondLst>
                                    <p:cond delay="0"/>
                                  </p:stCondLst>
                                  <p:childTnLst>
                                    <p:animEffect transition="out" filter="wipe(left)">
                                      <p:cBhvr>
                                        <p:cTn id="10" dur="250"/>
                                        <p:tgtEl>
                                          <p:spTgt spid="1028"/>
                                        </p:tgtEl>
                                      </p:cBhvr>
                                    </p:animEffect>
                                    <p:set>
                                      <p:cBhvr>
                                        <p:cTn id="11" dur="1" fill="hold">
                                          <p:stCondLst>
                                            <p:cond delay="249"/>
                                          </p:stCondLst>
                                        </p:cTn>
                                        <p:tgtEl>
                                          <p:spTgt spid="1028"/>
                                        </p:tgtEl>
                                        <p:attrNameLst>
                                          <p:attrName>style.visibility</p:attrName>
                                        </p:attrNameLst>
                                      </p:cBhvr>
                                      <p:to>
                                        <p:strVal val="hidden"/>
                                      </p:to>
                                    </p:set>
                                  </p:childTnLst>
                                </p:cTn>
                              </p:par>
                              <p:par>
                                <p:cTn id="12" presetID="22" presetClass="entr" presetSubtype="8" fill="hold" nodeType="withEffect">
                                  <p:stCondLst>
                                    <p:cond delay="0"/>
                                  </p:stCondLst>
                                  <p:childTnLst>
                                    <p:set>
                                      <p:cBhvr>
                                        <p:cTn id="13" dur="1" fill="hold">
                                          <p:stCondLst>
                                            <p:cond delay="0"/>
                                          </p:stCondLst>
                                        </p:cTn>
                                        <p:tgtEl>
                                          <p:spTgt spid="1034"/>
                                        </p:tgtEl>
                                        <p:attrNameLst>
                                          <p:attrName>style.visibility</p:attrName>
                                        </p:attrNameLst>
                                      </p:cBhvr>
                                      <p:to>
                                        <p:strVal val="visible"/>
                                      </p:to>
                                    </p:set>
                                    <p:animEffect transition="in" filter="wipe(left)">
                                      <p:cBhvr>
                                        <p:cTn id="14" dur="250"/>
                                        <p:tgtEl>
                                          <p:spTgt spid="103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250"/>
                                        <p:tgtEl>
                                          <p:spTgt spid="59"/>
                                        </p:tgtEl>
                                      </p:cBhvr>
                                    </p:animEffect>
                                  </p:childTnLst>
                                </p:cTn>
                              </p:par>
                            </p:childTnLst>
                          </p:cTn>
                        </p:par>
                        <p:par>
                          <p:cTn id="23" fill="hold">
                            <p:stCondLst>
                              <p:cond delay="250"/>
                            </p:stCondLst>
                            <p:childTnLst>
                              <p:par>
                                <p:cTn id="24" presetID="22" presetClass="exit" presetSubtype="8" fill="hold" nodeType="afterEffect">
                                  <p:stCondLst>
                                    <p:cond delay="0"/>
                                  </p:stCondLst>
                                  <p:childTnLst>
                                    <p:animEffect transition="out" filter="wipe(left)">
                                      <p:cBhvr>
                                        <p:cTn id="25" dur="250"/>
                                        <p:tgtEl>
                                          <p:spTgt spid="1034"/>
                                        </p:tgtEl>
                                      </p:cBhvr>
                                    </p:animEffect>
                                    <p:set>
                                      <p:cBhvr>
                                        <p:cTn id="26" dur="1" fill="hold">
                                          <p:stCondLst>
                                            <p:cond delay="249"/>
                                          </p:stCondLst>
                                        </p:cTn>
                                        <p:tgtEl>
                                          <p:spTgt spid="1034"/>
                                        </p:tgtEl>
                                        <p:attrNameLst>
                                          <p:attrName>style.visibility</p:attrName>
                                        </p:attrNameLst>
                                      </p:cBhvr>
                                      <p:to>
                                        <p:strVal val="hidden"/>
                                      </p:to>
                                    </p:set>
                                  </p:childTnLst>
                                </p:cTn>
                              </p:par>
                              <p:par>
                                <p:cTn id="27" presetID="22" presetClass="entr" presetSubtype="8"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left)">
                                      <p:cBhvr>
                                        <p:cTn id="29" dur="250"/>
                                        <p:tgtEl>
                                          <p:spTgt spid="102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250"/>
                                        <p:tgtEl>
                                          <p:spTgt spid="57"/>
                                        </p:tgtEl>
                                      </p:cBhvr>
                                    </p:animEffect>
                                  </p:childTnLst>
                                </p:cTn>
                              </p:par>
                            </p:childTnLst>
                          </p:cTn>
                        </p:par>
                        <p:par>
                          <p:cTn id="38" fill="hold">
                            <p:stCondLst>
                              <p:cond delay="250"/>
                            </p:stCondLst>
                            <p:childTnLst>
                              <p:par>
                                <p:cTn id="39" presetID="22" presetClass="exit" presetSubtype="8" fill="hold" nodeType="afterEffect">
                                  <p:stCondLst>
                                    <p:cond delay="0"/>
                                  </p:stCondLst>
                                  <p:childTnLst>
                                    <p:animEffect transition="out" filter="wipe(left)">
                                      <p:cBhvr>
                                        <p:cTn id="40" dur="250"/>
                                        <p:tgtEl>
                                          <p:spTgt spid="1026"/>
                                        </p:tgtEl>
                                      </p:cBhvr>
                                    </p:animEffect>
                                    <p:set>
                                      <p:cBhvr>
                                        <p:cTn id="41" dur="1" fill="hold">
                                          <p:stCondLst>
                                            <p:cond delay="249"/>
                                          </p:stCondLst>
                                        </p:cTn>
                                        <p:tgtEl>
                                          <p:spTgt spid="1026"/>
                                        </p:tgtEl>
                                        <p:attrNameLst>
                                          <p:attrName>style.visibility</p:attrName>
                                        </p:attrNameLst>
                                      </p:cBhvr>
                                      <p:to>
                                        <p:strVal val="hidden"/>
                                      </p:to>
                                    </p:set>
                                  </p:childTnLst>
                                </p:cTn>
                              </p:par>
                              <p:par>
                                <p:cTn id="42" presetID="22" presetClass="entr" presetSubtype="8" fill="hold" nodeType="withEffect">
                                  <p:stCondLst>
                                    <p:cond delay="0"/>
                                  </p:stCondLst>
                                  <p:childTnLst>
                                    <p:set>
                                      <p:cBhvr>
                                        <p:cTn id="43" dur="1" fill="hold">
                                          <p:stCondLst>
                                            <p:cond delay="0"/>
                                          </p:stCondLst>
                                        </p:cTn>
                                        <p:tgtEl>
                                          <p:spTgt spid="1030"/>
                                        </p:tgtEl>
                                        <p:attrNameLst>
                                          <p:attrName>style.visibility</p:attrName>
                                        </p:attrNameLst>
                                      </p:cBhvr>
                                      <p:to>
                                        <p:strVal val="visible"/>
                                      </p:to>
                                    </p:set>
                                    <p:animEffect transition="in" filter="wipe(left)">
                                      <p:cBhvr>
                                        <p:cTn id="44" dur="250"/>
                                        <p:tgtEl>
                                          <p:spTgt spid="1030"/>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left)">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8"/>
                                        </p:tgtEl>
                                        <p:attrNameLst>
                                          <p:attrName>style.visibility</p:attrName>
                                        </p:attrNameLst>
                                      </p:cBhvr>
                                      <p:to>
                                        <p:strVal val="visible"/>
                                      </p:to>
                                    </p:set>
                                    <p:animEffect transition="in" filter="wipe(left)">
                                      <p:cBhvr>
                                        <p:cTn id="52" dur="250"/>
                                        <p:tgtEl>
                                          <p:spTgt spid="118"/>
                                        </p:tgtEl>
                                      </p:cBhvr>
                                    </p:animEffect>
                                  </p:childTnLst>
                                </p:cTn>
                              </p:par>
                            </p:childTnLst>
                          </p:cTn>
                        </p:par>
                        <p:par>
                          <p:cTn id="53" fill="hold">
                            <p:stCondLst>
                              <p:cond delay="250"/>
                            </p:stCondLst>
                            <p:childTnLst>
                              <p:par>
                                <p:cTn id="54" presetID="22" presetClass="exit" presetSubtype="8" fill="hold" nodeType="afterEffect">
                                  <p:stCondLst>
                                    <p:cond delay="0"/>
                                  </p:stCondLst>
                                  <p:childTnLst>
                                    <p:animEffect transition="out" filter="wipe(left)">
                                      <p:cBhvr>
                                        <p:cTn id="55" dur="250"/>
                                        <p:tgtEl>
                                          <p:spTgt spid="1030"/>
                                        </p:tgtEl>
                                      </p:cBhvr>
                                    </p:animEffect>
                                    <p:set>
                                      <p:cBhvr>
                                        <p:cTn id="56" dur="1" fill="hold">
                                          <p:stCondLst>
                                            <p:cond delay="249"/>
                                          </p:stCondLst>
                                        </p:cTn>
                                        <p:tgtEl>
                                          <p:spTgt spid="1030"/>
                                        </p:tgtEl>
                                        <p:attrNameLst>
                                          <p:attrName>style.visibility</p:attrName>
                                        </p:attrNameLst>
                                      </p:cBhvr>
                                      <p:to>
                                        <p:strVal val="hidden"/>
                                      </p:to>
                                    </p:set>
                                  </p:childTnLst>
                                </p:cTn>
                              </p:par>
                              <p:par>
                                <p:cTn id="57" presetID="22" presetClass="entr" presetSubtype="8" fill="hold" nodeType="withEffect">
                                  <p:stCondLst>
                                    <p:cond delay="0"/>
                                  </p:stCondLst>
                                  <p:childTnLst>
                                    <p:set>
                                      <p:cBhvr>
                                        <p:cTn id="58" dur="1" fill="hold">
                                          <p:stCondLst>
                                            <p:cond delay="0"/>
                                          </p:stCondLst>
                                        </p:cTn>
                                        <p:tgtEl>
                                          <p:spTgt spid="131"/>
                                        </p:tgtEl>
                                        <p:attrNameLst>
                                          <p:attrName>style.visibility</p:attrName>
                                        </p:attrNameLst>
                                      </p:cBhvr>
                                      <p:to>
                                        <p:strVal val="visible"/>
                                      </p:to>
                                    </p:set>
                                    <p:animEffect transition="in" filter="wipe(left)">
                                      <p:cBhvr>
                                        <p:cTn id="59" dur="250"/>
                                        <p:tgtEl>
                                          <p:spTgt spid="13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left)">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7"/>
                                        </p:tgtEl>
                                        <p:attrNameLst>
                                          <p:attrName>style.visibility</p:attrName>
                                        </p:attrNameLst>
                                      </p:cBhvr>
                                      <p:to>
                                        <p:strVal val="visible"/>
                                      </p:to>
                                    </p:set>
                                    <p:animEffect transition="in" filter="wipe(left)">
                                      <p:cBhvr>
                                        <p:cTn id="67" dur="250"/>
                                        <p:tgtEl>
                                          <p:spTgt spid="117"/>
                                        </p:tgtEl>
                                      </p:cBhvr>
                                    </p:animEffect>
                                  </p:childTnLst>
                                </p:cTn>
                              </p:par>
                            </p:childTnLst>
                          </p:cTn>
                        </p:par>
                        <p:par>
                          <p:cTn id="68" fill="hold">
                            <p:stCondLst>
                              <p:cond delay="250"/>
                            </p:stCondLst>
                            <p:childTnLst>
                              <p:par>
                                <p:cTn id="69" presetID="22" presetClass="exit" presetSubtype="8" fill="hold" nodeType="afterEffect">
                                  <p:stCondLst>
                                    <p:cond delay="0"/>
                                  </p:stCondLst>
                                  <p:childTnLst>
                                    <p:animEffect transition="out" filter="wipe(left)">
                                      <p:cBhvr>
                                        <p:cTn id="70" dur="250"/>
                                        <p:tgtEl>
                                          <p:spTgt spid="131"/>
                                        </p:tgtEl>
                                      </p:cBhvr>
                                    </p:animEffect>
                                    <p:set>
                                      <p:cBhvr>
                                        <p:cTn id="71" dur="1" fill="hold">
                                          <p:stCondLst>
                                            <p:cond delay="249"/>
                                          </p:stCondLst>
                                        </p:cTn>
                                        <p:tgtEl>
                                          <p:spTgt spid="131"/>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133"/>
                                        </p:tgtEl>
                                        <p:attrNameLst>
                                          <p:attrName>style.visibility</p:attrName>
                                        </p:attrNameLst>
                                      </p:cBhvr>
                                      <p:to>
                                        <p:strVal val="visible"/>
                                      </p:to>
                                    </p:set>
                                    <p:animEffect transition="in" filter="wipe(left)">
                                      <p:cBhvr>
                                        <p:cTn id="74" dur="250"/>
                                        <p:tgtEl>
                                          <p:spTgt spid="133"/>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wipe(left)">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20"/>
                                        </p:tgtEl>
                                        <p:attrNameLst>
                                          <p:attrName>style.visibility</p:attrName>
                                        </p:attrNameLst>
                                      </p:cBhvr>
                                      <p:to>
                                        <p:strVal val="visible"/>
                                      </p:to>
                                    </p:set>
                                    <p:animEffect transition="in" filter="wipe(left)">
                                      <p:cBhvr>
                                        <p:cTn id="82" dur="250"/>
                                        <p:tgtEl>
                                          <p:spTgt spid="120"/>
                                        </p:tgtEl>
                                      </p:cBhvr>
                                    </p:animEffect>
                                  </p:childTnLst>
                                </p:cTn>
                              </p:par>
                            </p:childTnLst>
                          </p:cTn>
                        </p:par>
                        <p:par>
                          <p:cTn id="83" fill="hold">
                            <p:stCondLst>
                              <p:cond delay="250"/>
                            </p:stCondLst>
                            <p:childTnLst>
                              <p:par>
                                <p:cTn id="84" presetID="22" presetClass="exit" presetSubtype="8" fill="hold" nodeType="afterEffect">
                                  <p:stCondLst>
                                    <p:cond delay="0"/>
                                  </p:stCondLst>
                                  <p:childTnLst>
                                    <p:animEffect transition="out" filter="wipe(left)">
                                      <p:cBhvr>
                                        <p:cTn id="85" dur="250"/>
                                        <p:tgtEl>
                                          <p:spTgt spid="133"/>
                                        </p:tgtEl>
                                      </p:cBhvr>
                                    </p:animEffect>
                                    <p:set>
                                      <p:cBhvr>
                                        <p:cTn id="86" dur="1" fill="hold">
                                          <p:stCondLst>
                                            <p:cond delay="249"/>
                                          </p:stCondLst>
                                        </p:cTn>
                                        <p:tgtEl>
                                          <p:spTgt spid="133"/>
                                        </p:tgtEl>
                                        <p:attrNameLst>
                                          <p:attrName>style.visibility</p:attrName>
                                        </p:attrNameLst>
                                      </p:cBhvr>
                                      <p:to>
                                        <p:strVal val="hidden"/>
                                      </p:to>
                                    </p:set>
                                  </p:childTnLst>
                                </p:cTn>
                              </p:par>
                              <p:par>
                                <p:cTn id="87" presetID="22" presetClass="entr" presetSubtype="8" fill="hold" nodeType="withEffect">
                                  <p:stCondLst>
                                    <p:cond delay="0"/>
                                  </p:stCondLst>
                                  <p:childTnLst>
                                    <p:set>
                                      <p:cBhvr>
                                        <p:cTn id="88" dur="1" fill="hold">
                                          <p:stCondLst>
                                            <p:cond delay="0"/>
                                          </p:stCondLst>
                                        </p:cTn>
                                        <p:tgtEl>
                                          <p:spTgt spid="134"/>
                                        </p:tgtEl>
                                        <p:attrNameLst>
                                          <p:attrName>style.visibility</p:attrName>
                                        </p:attrNameLst>
                                      </p:cBhvr>
                                      <p:to>
                                        <p:strVal val="visible"/>
                                      </p:to>
                                    </p:set>
                                    <p:animEffect transition="in" filter="wipe(left)">
                                      <p:cBhvr>
                                        <p:cTn id="89" dur="250"/>
                                        <p:tgtEl>
                                          <p:spTgt spid="134"/>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wipe(left)">
                                      <p:cBhvr>
                                        <p:cTn id="92" dur="500"/>
                                        <p:tgtEl>
                                          <p:spTgt spid="48"/>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19"/>
                                        </p:tgtEl>
                                        <p:attrNameLst>
                                          <p:attrName>style.visibility</p:attrName>
                                        </p:attrNameLst>
                                      </p:cBhvr>
                                      <p:to>
                                        <p:strVal val="visible"/>
                                      </p:to>
                                    </p:set>
                                    <p:animEffect transition="in" filter="wipe(left)">
                                      <p:cBhvr>
                                        <p:cTn id="97" dur="250"/>
                                        <p:tgtEl>
                                          <p:spTgt spid="119"/>
                                        </p:tgtEl>
                                      </p:cBhvr>
                                    </p:animEffect>
                                  </p:childTnLst>
                                </p:cTn>
                              </p:par>
                            </p:childTnLst>
                          </p:cTn>
                        </p:par>
                        <p:par>
                          <p:cTn id="98" fill="hold">
                            <p:stCondLst>
                              <p:cond delay="250"/>
                            </p:stCondLst>
                            <p:childTnLst>
                              <p:par>
                                <p:cTn id="99" presetID="22" presetClass="exit" presetSubtype="8" fill="hold" nodeType="afterEffect">
                                  <p:stCondLst>
                                    <p:cond delay="0"/>
                                  </p:stCondLst>
                                  <p:childTnLst>
                                    <p:animEffect transition="out" filter="wipe(left)">
                                      <p:cBhvr>
                                        <p:cTn id="100" dur="250"/>
                                        <p:tgtEl>
                                          <p:spTgt spid="134"/>
                                        </p:tgtEl>
                                      </p:cBhvr>
                                    </p:animEffect>
                                    <p:set>
                                      <p:cBhvr>
                                        <p:cTn id="101" dur="1" fill="hold">
                                          <p:stCondLst>
                                            <p:cond delay="249"/>
                                          </p:stCondLst>
                                        </p:cTn>
                                        <p:tgtEl>
                                          <p:spTgt spid="134"/>
                                        </p:tgtEl>
                                        <p:attrNameLst>
                                          <p:attrName>style.visibility</p:attrName>
                                        </p:attrNameLst>
                                      </p:cBhvr>
                                      <p:to>
                                        <p:strVal val="hidden"/>
                                      </p:to>
                                    </p:set>
                                  </p:childTnLst>
                                </p:cTn>
                              </p:par>
                              <p:par>
                                <p:cTn id="102" presetID="22" presetClass="entr" presetSubtype="8" fill="hold" nodeType="withEffect">
                                  <p:stCondLst>
                                    <p:cond delay="0"/>
                                  </p:stCondLst>
                                  <p:childTnLst>
                                    <p:set>
                                      <p:cBhvr>
                                        <p:cTn id="103" dur="1" fill="hold">
                                          <p:stCondLst>
                                            <p:cond delay="0"/>
                                          </p:stCondLst>
                                        </p:cTn>
                                        <p:tgtEl>
                                          <p:spTgt spid="132"/>
                                        </p:tgtEl>
                                        <p:attrNameLst>
                                          <p:attrName>style.visibility</p:attrName>
                                        </p:attrNameLst>
                                      </p:cBhvr>
                                      <p:to>
                                        <p:strVal val="visible"/>
                                      </p:to>
                                    </p:set>
                                    <p:animEffect transition="in" filter="wipe(left)">
                                      <p:cBhvr>
                                        <p:cTn id="104" dur="250"/>
                                        <p:tgtEl>
                                          <p:spTgt spid="132"/>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49"/>
                                        </p:tgtEl>
                                        <p:attrNameLst>
                                          <p:attrName>style.visibility</p:attrName>
                                        </p:attrNameLst>
                                      </p:cBhvr>
                                      <p:to>
                                        <p:strVal val="visible"/>
                                      </p:to>
                                    </p:set>
                                    <p:animEffect transition="in" filter="wipe(left)">
                                      <p:cBhvr>
                                        <p:cTn id="107" dur="500"/>
                                        <p:tgtEl>
                                          <p:spTgt spid="49"/>
                                        </p:tgtEl>
                                      </p:cBhvr>
                                    </p:animEffect>
                                  </p:childTnLst>
                                </p:cTn>
                              </p:par>
                            </p:childTnLst>
                          </p:cTn>
                        </p:par>
                        <p:par>
                          <p:cTn id="108" fill="hold">
                            <p:stCondLst>
                              <p:cond delay="750"/>
                            </p:stCondLst>
                            <p:childTnLst>
                              <p:par>
                                <p:cTn id="109" presetID="22" presetClass="entr" presetSubtype="8" fill="hold" grpId="0" nodeType="afterEffect">
                                  <p:stCondLst>
                                    <p:cond delay="0"/>
                                  </p:stCondLst>
                                  <p:childTnLst>
                                    <p:set>
                                      <p:cBhvr>
                                        <p:cTn id="110" dur="1" fill="hold">
                                          <p:stCondLst>
                                            <p:cond delay="0"/>
                                          </p:stCondLst>
                                        </p:cTn>
                                        <p:tgtEl>
                                          <p:spTgt spid="122"/>
                                        </p:tgtEl>
                                        <p:attrNameLst>
                                          <p:attrName>style.visibility</p:attrName>
                                        </p:attrNameLst>
                                      </p:cBhvr>
                                      <p:to>
                                        <p:strVal val="visible"/>
                                      </p:to>
                                    </p:set>
                                    <p:animEffect transition="in" filter="wipe(left)">
                                      <p:cBhvr>
                                        <p:cTn id="111" dur="250"/>
                                        <p:tgtEl>
                                          <p:spTgt spid="122"/>
                                        </p:tgtEl>
                                      </p:cBhvr>
                                    </p:animEffect>
                                  </p:childTnLst>
                                </p:cTn>
                              </p:par>
                            </p:childTnLst>
                          </p:cTn>
                        </p:par>
                        <p:par>
                          <p:cTn id="112" fill="hold">
                            <p:stCondLst>
                              <p:cond delay="1000"/>
                            </p:stCondLst>
                            <p:childTnLst>
                              <p:par>
                                <p:cTn id="113" presetID="22" presetClass="exit" presetSubtype="8" fill="hold" nodeType="afterEffect">
                                  <p:stCondLst>
                                    <p:cond delay="0"/>
                                  </p:stCondLst>
                                  <p:childTnLst>
                                    <p:animEffect transition="out" filter="wipe(left)">
                                      <p:cBhvr>
                                        <p:cTn id="114" dur="250"/>
                                        <p:tgtEl>
                                          <p:spTgt spid="132"/>
                                        </p:tgtEl>
                                      </p:cBhvr>
                                    </p:animEffect>
                                    <p:set>
                                      <p:cBhvr>
                                        <p:cTn id="115" dur="1" fill="hold">
                                          <p:stCondLst>
                                            <p:cond delay="249"/>
                                          </p:stCondLst>
                                        </p:cTn>
                                        <p:tgtEl>
                                          <p:spTgt spid="132"/>
                                        </p:tgtEl>
                                        <p:attrNameLst>
                                          <p:attrName>style.visibility</p:attrName>
                                        </p:attrNameLst>
                                      </p:cBhvr>
                                      <p:to>
                                        <p:strVal val="hidden"/>
                                      </p:to>
                                    </p:set>
                                  </p:childTnLst>
                                </p:cTn>
                              </p:par>
                              <p:par>
                                <p:cTn id="116" presetID="22" presetClass="entr" presetSubtype="8" fill="hold" nodeType="withEffect">
                                  <p:stCondLst>
                                    <p:cond delay="0"/>
                                  </p:stCondLst>
                                  <p:childTnLst>
                                    <p:set>
                                      <p:cBhvr>
                                        <p:cTn id="117" dur="1" fill="hold">
                                          <p:stCondLst>
                                            <p:cond delay="0"/>
                                          </p:stCondLst>
                                        </p:cTn>
                                        <p:tgtEl>
                                          <p:spTgt spid="135"/>
                                        </p:tgtEl>
                                        <p:attrNameLst>
                                          <p:attrName>style.visibility</p:attrName>
                                        </p:attrNameLst>
                                      </p:cBhvr>
                                      <p:to>
                                        <p:strVal val="visible"/>
                                      </p:to>
                                    </p:set>
                                    <p:animEffect transition="in" filter="wipe(left)">
                                      <p:cBhvr>
                                        <p:cTn id="118" dur="250"/>
                                        <p:tgtEl>
                                          <p:spTgt spid="135"/>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50"/>
                                        </p:tgtEl>
                                        <p:attrNameLst>
                                          <p:attrName>style.visibility</p:attrName>
                                        </p:attrNameLst>
                                      </p:cBhvr>
                                      <p:to>
                                        <p:strVal val="visible"/>
                                      </p:to>
                                    </p:set>
                                    <p:animEffect transition="in" filter="wipe(left)">
                                      <p:cBhvr>
                                        <p:cTn id="121" dur="250"/>
                                        <p:tgtEl>
                                          <p:spTgt spid="50"/>
                                        </p:tgtEl>
                                      </p:cBhvr>
                                    </p:animEffect>
                                  </p:childTnLst>
                                </p:cTn>
                              </p:par>
                            </p:childTnLst>
                          </p:cTn>
                        </p:par>
                        <p:par>
                          <p:cTn id="122" fill="hold">
                            <p:stCondLst>
                              <p:cond delay="1250"/>
                            </p:stCondLst>
                            <p:childTnLst>
                              <p:par>
                                <p:cTn id="123" presetID="22" presetClass="entr" presetSubtype="8" fill="hold" grpId="0" nodeType="afterEffect">
                                  <p:stCondLst>
                                    <p:cond delay="0"/>
                                  </p:stCondLst>
                                  <p:childTnLst>
                                    <p:set>
                                      <p:cBhvr>
                                        <p:cTn id="124" dur="1" fill="hold">
                                          <p:stCondLst>
                                            <p:cond delay="0"/>
                                          </p:stCondLst>
                                        </p:cTn>
                                        <p:tgtEl>
                                          <p:spTgt spid="121"/>
                                        </p:tgtEl>
                                        <p:attrNameLst>
                                          <p:attrName>style.visibility</p:attrName>
                                        </p:attrNameLst>
                                      </p:cBhvr>
                                      <p:to>
                                        <p:strVal val="visible"/>
                                      </p:to>
                                    </p:set>
                                    <p:animEffect transition="in" filter="wipe(left)">
                                      <p:cBhvr>
                                        <p:cTn id="125" dur="250"/>
                                        <p:tgtEl>
                                          <p:spTgt spid="121"/>
                                        </p:tgtEl>
                                      </p:cBhvr>
                                    </p:animEffect>
                                  </p:childTnLst>
                                </p:cTn>
                              </p:par>
                            </p:childTnLst>
                          </p:cTn>
                        </p:par>
                        <p:par>
                          <p:cTn id="126" fill="hold">
                            <p:stCondLst>
                              <p:cond delay="1500"/>
                            </p:stCondLst>
                            <p:childTnLst>
                              <p:par>
                                <p:cTn id="127" presetID="22" presetClass="exit" presetSubtype="8" fill="hold" nodeType="afterEffect">
                                  <p:stCondLst>
                                    <p:cond delay="0"/>
                                  </p:stCondLst>
                                  <p:childTnLst>
                                    <p:animEffect transition="out" filter="wipe(left)">
                                      <p:cBhvr>
                                        <p:cTn id="128" dur="250"/>
                                        <p:tgtEl>
                                          <p:spTgt spid="135"/>
                                        </p:tgtEl>
                                      </p:cBhvr>
                                    </p:animEffect>
                                    <p:set>
                                      <p:cBhvr>
                                        <p:cTn id="129" dur="1" fill="hold">
                                          <p:stCondLst>
                                            <p:cond delay="249"/>
                                          </p:stCondLst>
                                        </p:cTn>
                                        <p:tgtEl>
                                          <p:spTgt spid="135"/>
                                        </p:tgtEl>
                                        <p:attrNameLst>
                                          <p:attrName>style.visibility</p:attrName>
                                        </p:attrNameLst>
                                      </p:cBhvr>
                                      <p:to>
                                        <p:strVal val="hidden"/>
                                      </p:to>
                                    </p:set>
                                  </p:childTnLst>
                                </p:cTn>
                              </p:par>
                              <p:par>
                                <p:cTn id="130" presetID="22" presetClass="entr" presetSubtype="8" fill="hold" nodeType="withEffect">
                                  <p:stCondLst>
                                    <p:cond delay="0"/>
                                  </p:stCondLst>
                                  <p:childTnLst>
                                    <p:set>
                                      <p:cBhvr>
                                        <p:cTn id="131" dur="1" fill="hold">
                                          <p:stCondLst>
                                            <p:cond delay="0"/>
                                          </p:stCondLst>
                                        </p:cTn>
                                        <p:tgtEl>
                                          <p:spTgt spid="136"/>
                                        </p:tgtEl>
                                        <p:attrNameLst>
                                          <p:attrName>style.visibility</p:attrName>
                                        </p:attrNameLst>
                                      </p:cBhvr>
                                      <p:to>
                                        <p:strVal val="visible"/>
                                      </p:to>
                                    </p:set>
                                    <p:animEffect transition="in" filter="wipe(left)">
                                      <p:cBhvr>
                                        <p:cTn id="132" dur="250"/>
                                        <p:tgtEl>
                                          <p:spTgt spid="136"/>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wipe(left)">
                                      <p:cBhvr>
                                        <p:cTn id="135" dur="250"/>
                                        <p:tgtEl>
                                          <p:spTgt spid="51"/>
                                        </p:tgtEl>
                                      </p:cBhvr>
                                    </p:animEffect>
                                  </p:childTnLst>
                                </p:cTn>
                              </p:par>
                            </p:childTnLst>
                          </p:cTn>
                        </p:par>
                        <p:par>
                          <p:cTn id="136" fill="hold">
                            <p:stCondLst>
                              <p:cond delay="1750"/>
                            </p:stCondLst>
                            <p:childTnLst>
                              <p:par>
                                <p:cTn id="137" presetID="22" presetClass="entr" presetSubtype="8" fill="hold" grpId="0" nodeType="afterEffect">
                                  <p:stCondLst>
                                    <p:cond delay="0"/>
                                  </p:stCondLst>
                                  <p:childTnLst>
                                    <p:set>
                                      <p:cBhvr>
                                        <p:cTn id="138" dur="1" fill="hold">
                                          <p:stCondLst>
                                            <p:cond delay="0"/>
                                          </p:stCondLst>
                                        </p:cTn>
                                        <p:tgtEl>
                                          <p:spTgt spid="124"/>
                                        </p:tgtEl>
                                        <p:attrNameLst>
                                          <p:attrName>style.visibility</p:attrName>
                                        </p:attrNameLst>
                                      </p:cBhvr>
                                      <p:to>
                                        <p:strVal val="visible"/>
                                      </p:to>
                                    </p:set>
                                    <p:animEffect transition="in" filter="wipe(left)">
                                      <p:cBhvr>
                                        <p:cTn id="139" dur="250"/>
                                        <p:tgtEl>
                                          <p:spTgt spid="124"/>
                                        </p:tgtEl>
                                      </p:cBhvr>
                                    </p:animEffect>
                                  </p:childTnLst>
                                </p:cTn>
                              </p:par>
                            </p:childTnLst>
                          </p:cTn>
                        </p:par>
                        <p:par>
                          <p:cTn id="140" fill="hold">
                            <p:stCondLst>
                              <p:cond delay="2000"/>
                            </p:stCondLst>
                            <p:childTnLst>
                              <p:par>
                                <p:cTn id="141" presetID="22" presetClass="exit" presetSubtype="8" fill="hold" nodeType="afterEffect">
                                  <p:stCondLst>
                                    <p:cond delay="0"/>
                                  </p:stCondLst>
                                  <p:childTnLst>
                                    <p:animEffect transition="out" filter="wipe(left)">
                                      <p:cBhvr>
                                        <p:cTn id="142" dur="250"/>
                                        <p:tgtEl>
                                          <p:spTgt spid="136"/>
                                        </p:tgtEl>
                                      </p:cBhvr>
                                    </p:animEffect>
                                    <p:set>
                                      <p:cBhvr>
                                        <p:cTn id="143" dur="1" fill="hold">
                                          <p:stCondLst>
                                            <p:cond delay="249"/>
                                          </p:stCondLst>
                                        </p:cTn>
                                        <p:tgtEl>
                                          <p:spTgt spid="136"/>
                                        </p:tgtEl>
                                        <p:attrNameLst>
                                          <p:attrName>style.visibility</p:attrName>
                                        </p:attrNameLst>
                                      </p:cBhvr>
                                      <p:to>
                                        <p:strVal val="hidden"/>
                                      </p:to>
                                    </p:set>
                                  </p:childTnLst>
                                </p:cTn>
                              </p:par>
                              <p:par>
                                <p:cTn id="144" presetID="22" presetClass="entr" presetSubtype="8" fill="hold" nodeType="withEffect">
                                  <p:stCondLst>
                                    <p:cond delay="0"/>
                                  </p:stCondLst>
                                  <p:childTnLst>
                                    <p:set>
                                      <p:cBhvr>
                                        <p:cTn id="145" dur="1" fill="hold">
                                          <p:stCondLst>
                                            <p:cond delay="0"/>
                                          </p:stCondLst>
                                        </p:cTn>
                                        <p:tgtEl>
                                          <p:spTgt spid="138"/>
                                        </p:tgtEl>
                                        <p:attrNameLst>
                                          <p:attrName>style.visibility</p:attrName>
                                        </p:attrNameLst>
                                      </p:cBhvr>
                                      <p:to>
                                        <p:strVal val="visible"/>
                                      </p:to>
                                    </p:set>
                                    <p:animEffect transition="in" filter="wipe(left)">
                                      <p:cBhvr>
                                        <p:cTn id="146" dur="250"/>
                                        <p:tgtEl>
                                          <p:spTgt spid="138"/>
                                        </p:tgtEl>
                                      </p:cBhvr>
                                    </p:animEffect>
                                  </p:childTnLst>
                                </p:cTn>
                              </p:par>
                              <p:par>
                                <p:cTn id="147" presetID="22" presetClass="entr" presetSubtype="8" fill="hold" grpId="0" nodeType="withEffect">
                                  <p:stCondLst>
                                    <p:cond delay="0"/>
                                  </p:stCondLst>
                                  <p:childTnLst>
                                    <p:set>
                                      <p:cBhvr>
                                        <p:cTn id="148" dur="1" fill="hold">
                                          <p:stCondLst>
                                            <p:cond delay="0"/>
                                          </p:stCondLst>
                                        </p:cTn>
                                        <p:tgtEl>
                                          <p:spTgt spid="52"/>
                                        </p:tgtEl>
                                        <p:attrNameLst>
                                          <p:attrName>style.visibility</p:attrName>
                                        </p:attrNameLst>
                                      </p:cBhvr>
                                      <p:to>
                                        <p:strVal val="visible"/>
                                      </p:to>
                                    </p:set>
                                    <p:animEffect transition="in" filter="wipe(left)">
                                      <p:cBhvr>
                                        <p:cTn id="149" dur="250"/>
                                        <p:tgtEl>
                                          <p:spTgt spid="52"/>
                                        </p:tgtEl>
                                      </p:cBhvr>
                                    </p:animEffect>
                                  </p:childTnLst>
                                </p:cTn>
                              </p:par>
                            </p:childTnLst>
                          </p:cTn>
                        </p:par>
                        <p:par>
                          <p:cTn id="150" fill="hold">
                            <p:stCondLst>
                              <p:cond delay="2250"/>
                            </p:stCondLst>
                            <p:childTnLst>
                              <p:par>
                                <p:cTn id="151" presetID="22" presetClass="entr" presetSubtype="8" fill="hold" grpId="0" nodeType="afterEffect">
                                  <p:stCondLst>
                                    <p:cond delay="0"/>
                                  </p:stCondLst>
                                  <p:childTnLst>
                                    <p:set>
                                      <p:cBhvr>
                                        <p:cTn id="152" dur="1" fill="hold">
                                          <p:stCondLst>
                                            <p:cond delay="0"/>
                                          </p:stCondLst>
                                        </p:cTn>
                                        <p:tgtEl>
                                          <p:spTgt spid="123"/>
                                        </p:tgtEl>
                                        <p:attrNameLst>
                                          <p:attrName>style.visibility</p:attrName>
                                        </p:attrNameLst>
                                      </p:cBhvr>
                                      <p:to>
                                        <p:strVal val="visible"/>
                                      </p:to>
                                    </p:set>
                                    <p:animEffect transition="in" filter="wipe(left)">
                                      <p:cBhvr>
                                        <p:cTn id="153" dur="250"/>
                                        <p:tgtEl>
                                          <p:spTgt spid="123"/>
                                        </p:tgtEl>
                                      </p:cBhvr>
                                    </p:animEffect>
                                  </p:childTnLst>
                                </p:cTn>
                              </p:par>
                            </p:childTnLst>
                          </p:cTn>
                        </p:par>
                        <p:par>
                          <p:cTn id="154" fill="hold">
                            <p:stCondLst>
                              <p:cond delay="2500"/>
                            </p:stCondLst>
                            <p:childTnLst>
                              <p:par>
                                <p:cTn id="155" presetID="22" presetClass="exit" presetSubtype="8" fill="hold" nodeType="afterEffect">
                                  <p:stCondLst>
                                    <p:cond delay="0"/>
                                  </p:stCondLst>
                                  <p:childTnLst>
                                    <p:animEffect transition="out" filter="wipe(left)">
                                      <p:cBhvr>
                                        <p:cTn id="156" dur="250"/>
                                        <p:tgtEl>
                                          <p:spTgt spid="138"/>
                                        </p:tgtEl>
                                      </p:cBhvr>
                                    </p:animEffect>
                                    <p:set>
                                      <p:cBhvr>
                                        <p:cTn id="157" dur="1" fill="hold">
                                          <p:stCondLst>
                                            <p:cond delay="249"/>
                                          </p:stCondLst>
                                        </p:cTn>
                                        <p:tgtEl>
                                          <p:spTgt spid="138"/>
                                        </p:tgtEl>
                                        <p:attrNameLst>
                                          <p:attrName>style.visibility</p:attrName>
                                        </p:attrNameLst>
                                      </p:cBhvr>
                                      <p:to>
                                        <p:strVal val="hidden"/>
                                      </p:to>
                                    </p:set>
                                  </p:childTnLst>
                                </p:cTn>
                              </p:par>
                              <p:par>
                                <p:cTn id="158" presetID="22" presetClass="entr" presetSubtype="8" fill="hold" nodeType="withEffect">
                                  <p:stCondLst>
                                    <p:cond delay="0"/>
                                  </p:stCondLst>
                                  <p:childTnLst>
                                    <p:set>
                                      <p:cBhvr>
                                        <p:cTn id="159" dur="1" fill="hold">
                                          <p:stCondLst>
                                            <p:cond delay="0"/>
                                          </p:stCondLst>
                                        </p:cTn>
                                        <p:tgtEl>
                                          <p:spTgt spid="139"/>
                                        </p:tgtEl>
                                        <p:attrNameLst>
                                          <p:attrName>style.visibility</p:attrName>
                                        </p:attrNameLst>
                                      </p:cBhvr>
                                      <p:to>
                                        <p:strVal val="visible"/>
                                      </p:to>
                                    </p:set>
                                    <p:animEffect transition="in" filter="wipe(left)">
                                      <p:cBhvr>
                                        <p:cTn id="160" dur="250"/>
                                        <p:tgtEl>
                                          <p:spTgt spid="139"/>
                                        </p:tgtEl>
                                      </p:cBhvr>
                                    </p:animEffect>
                                  </p:childTnLst>
                                </p:cTn>
                              </p:par>
                              <p:par>
                                <p:cTn id="161" presetID="22" presetClass="entr" presetSubtype="8" fill="hold" grpId="0" nodeType="withEffect">
                                  <p:stCondLst>
                                    <p:cond delay="0"/>
                                  </p:stCondLst>
                                  <p:childTnLst>
                                    <p:set>
                                      <p:cBhvr>
                                        <p:cTn id="162" dur="1" fill="hold">
                                          <p:stCondLst>
                                            <p:cond delay="0"/>
                                          </p:stCondLst>
                                        </p:cTn>
                                        <p:tgtEl>
                                          <p:spTgt spid="54"/>
                                        </p:tgtEl>
                                        <p:attrNameLst>
                                          <p:attrName>style.visibility</p:attrName>
                                        </p:attrNameLst>
                                      </p:cBhvr>
                                      <p:to>
                                        <p:strVal val="visible"/>
                                      </p:to>
                                    </p:set>
                                    <p:animEffect transition="in" filter="wipe(left)">
                                      <p:cBhvr>
                                        <p:cTn id="163" dur="250"/>
                                        <p:tgtEl>
                                          <p:spTgt spid="54"/>
                                        </p:tgtEl>
                                      </p:cBhvr>
                                    </p:animEffect>
                                  </p:childTnLst>
                                </p:cTn>
                              </p:par>
                            </p:childTnLst>
                          </p:cTn>
                        </p:par>
                        <p:par>
                          <p:cTn id="164" fill="hold">
                            <p:stCondLst>
                              <p:cond delay="2750"/>
                            </p:stCondLst>
                            <p:childTnLst>
                              <p:par>
                                <p:cTn id="165" presetID="22" presetClass="entr" presetSubtype="8" fill="hold" grpId="0" nodeType="afterEffect">
                                  <p:stCondLst>
                                    <p:cond delay="0"/>
                                  </p:stCondLst>
                                  <p:childTnLst>
                                    <p:set>
                                      <p:cBhvr>
                                        <p:cTn id="166" dur="1" fill="hold">
                                          <p:stCondLst>
                                            <p:cond delay="0"/>
                                          </p:stCondLst>
                                        </p:cTn>
                                        <p:tgtEl>
                                          <p:spTgt spid="126"/>
                                        </p:tgtEl>
                                        <p:attrNameLst>
                                          <p:attrName>style.visibility</p:attrName>
                                        </p:attrNameLst>
                                      </p:cBhvr>
                                      <p:to>
                                        <p:strVal val="visible"/>
                                      </p:to>
                                    </p:set>
                                    <p:animEffect transition="in" filter="wipe(left)">
                                      <p:cBhvr>
                                        <p:cTn id="167" dur="250"/>
                                        <p:tgtEl>
                                          <p:spTgt spid="126"/>
                                        </p:tgtEl>
                                      </p:cBhvr>
                                    </p:animEffect>
                                  </p:childTnLst>
                                </p:cTn>
                              </p:par>
                            </p:childTnLst>
                          </p:cTn>
                        </p:par>
                        <p:par>
                          <p:cTn id="168" fill="hold">
                            <p:stCondLst>
                              <p:cond delay="3000"/>
                            </p:stCondLst>
                            <p:childTnLst>
                              <p:par>
                                <p:cTn id="169" presetID="22" presetClass="exit" presetSubtype="8" fill="hold" nodeType="afterEffect">
                                  <p:stCondLst>
                                    <p:cond delay="0"/>
                                  </p:stCondLst>
                                  <p:childTnLst>
                                    <p:animEffect transition="out" filter="wipe(left)">
                                      <p:cBhvr>
                                        <p:cTn id="170" dur="250"/>
                                        <p:tgtEl>
                                          <p:spTgt spid="139"/>
                                        </p:tgtEl>
                                      </p:cBhvr>
                                    </p:animEffect>
                                    <p:set>
                                      <p:cBhvr>
                                        <p:cTn id="171" dur="1" fill="hold">
                                          <p:stCondLst>
                                            <p:cond delay="249"/>
                                          </p:stCondLst>
                                        </p:cTn>
                                        <p:tgtEl>
                                          <p:spTgt spid="139"/>
                                        </p:tgtEl>
                                        <p:attrNameLst>
                                          <p:attrName>style.visibility</p:attrName>
                                        </p:attrNameLst>
                                      </p:cBhvr>
                                      <p:to>
                                        <p:strVal val="hidden"/>
                                      </p:to>
                                    </p:set>
                                  </p:childTnLst>
                                </p:cTn>
                              </p:par>
                              <p:par>
                                <p:cTn id="172" presetID="22" presetClass="entr" presetSubtype="8" fill="hold" nodeType="withEffect">
                                  <p:stCondLst>
                                    <p:cond delay="0"/>
                                  </p:stCondLst>
                                  <p:childTnLst>
                                    <p:set>
                                      <p:cBhvr>
                                        <p:cTn id="173" dur="1" fill="hold">
                                          <p:stCondLst>
                                            <p:cond delay="0"/>
                                          </p:stCondLst>
                                        </p:cTn>
                                        <p:tgtEl>
                                          <p:spTgt spid="141"/>
                                        </p:tgtEl>
                                        <p:attrNameLst>
                                          <p:attrName>style.visibility</p:attrName>
                                        </p:attrNameLst>
                                      </p:cBhvr>
                                      <p:to>
                                        <p:strVal val="visible"/>
                                      </p:to>
                                    </p:set>
                                    <p:animEffect transition="in" filter="wipe(left)">
                                      <p:cBhvr>
                                        <p:cTn id="174" dur="250"/>
                                        <p:tgtEl>
                                          <p:spTgt spid="141"/>
                                        </p:tgtEl>
                                      </p:cBhvr>
                                    </p:animEffect>
                                  </p:childTnLst>
                                </p:cTn>
                              </p:par>
                              <p:par>
                                <p:cTn id="175" presetID="22" presetClass="entr" presetSubtype="8" fill="hold" grpId="0" nodeType="withEffect">
                                  <p:stCondLst>
                                    <p:cond delay="0"/>
                                  </p:stCondLst>
                                  <p:childTnLst>
                                    <p:set>
                                      <p:cBhvr>
                                        <p:cTn id="176" dur="1" fill="hold">
                                          <p:stCondLst>
                                            <p:cond delay="0"/>
                                          </p:stCondLst>
                                        </p:cTn>
                                        <p:tgtEl>
                                          <p:spTgt spid="56"/>
                                        </p:tgtEl>
                                        <p:attrNameLst>
                                          <p:attrName>style.visibility</p:attrName>
                                        </p:attrNameLst>
                                      </p:cBhvr>
                                      <p:to>
                                        <p:strVal val="visible"/>
                                      </p:to>
                                    </p:set>
                                    <p:animEffect transition="in" filter="wipe(left)">
                                      <p:cBhvr>
                                        <p:cTn id="177" dur="250"/>
                                        <p:tgtEl>
                                          <p:spTgt spid="56"/>
                                        </p:tgtEl>
                                      </p:cBhvr>
                                    </p:animEffect>
                                  </p:childTnLst>
                                </p:cTn>
                              </p:par>
                            </p:childTnLst>
                          </p:cTn>
                        </p:par>
                        <p:par>
                          <p:cTn id="178" fill="hold">
                            <p:stCondLst>
                              <p:cond delay="3250"/>
                            </p:stCondLst>
                            <p:childTnLst>
                              <p:par>
                                <p:cTn id="179" presetID="22" presetClass="entr" presetSubtype="8" fill="hold" grpId="0" nodeType="afterEffect">
                                  <p:stCondLst>
                                    <p:cond delay="0"/>
                                  </p:stCondLst>
                                  <p:childTnLst>
                                    <p:set>
                                      <p:cBhvr>
                                        <p:cTn id="180" dur="1" fill="hold">
                                          <p:stCondLst>
                                            <p:cond delay="0"/>
                                          </p:stCondLst>
                                        </p:cTn>
                                        <p:tgtEl>
                                          <p:spTgt spid="125"/>
                                        </p:tgtEl>
                                        <p:attrNameLst>
                                          <p:attrName>style.visibility</p:attrName>
                                        </p:attrNameLst>
                                      </p:cBhvr>
                                      <p:to>
                                        <p:strVal val="visible"/>
                                      </p:to>
                                    </p:set>
                                    <p:animEffect transition="in" filter="wipe(left)">
                                      <p:cBhvr>
                                        <p:cTn id="181" dur="250"/>
                                        <p:tgtEl>
                                          <p:spTgt spid="125"/>
                                        </p:tgtEl>
                                      </p:cBhvr>
                                    </p:animEffect>
                                  </p:childTnLst>
                                </p:cTn>
                              </p:par>
                            </p:childTnLst>
                          </p:cTn>
                        </p:par>
                        <p:par>
                          <p:cTn id="182" fill="hold">
                            <p:stCondLst>
                              <p:cond delay="3500"/>
                            </p:stCondLst>
                            <p:childTnLst>
                              <p:par>
                                <p:cTn id="183" presetID="22" presetClass="exit" presetSubtype="8" fill="hold" nodeType="afterEffect">
                                  <p:stCondLst>
                                    <p:cond delay="0"/>
                                  </p:stCondLst>
                                  <p:childTnLst>
                                    <p:animEffect transition="out" filter="wipe(left)">
                                      <p:cBhvr>
                                        <p:cTn id="184" dur="250"/>
                                        <p:tgtEl>
                                          <p:spTgt spid="141"/>
                                        </p:tgtEl>
                                      </p:cBhvr>
                                    </p:animEffect>
                                    <p:set>
                                      <p:cBhvr>
                                        <p:cTn id="185" dur="1" fill="hold">
                                          <p:stCondLst>
                                            <p:cond delay="249"/>
                                          </p:stCondLst>
                                        </p:cTn>
                                        <p:tgtEl>
                                          <p:spTgt spid="141"/>
                                        </p:tgtEl>
                                        <p:attrNameLst>
                                          <p:attrName>style.visibility</p:attrName>
                                        </p:attrNameLst>
                                      </p:cBhvr>
                                      <p:to>
                                        <p:strVal val="hidden"/>
                                      </p:to>
                                    </p:set>
                                  </p:childTnLst>
                                </p:cTn>
                              </p:par>
                              <p:par>
                                <p:cTn id="186" presetID="22" presetClass="entr" presetSubtype="8" fill="hold" nodeType="withEffect">
                                  <p:stCondLst>
                                    <p:cond delay="0"/>
                                  </p:stCondLst>
                                  <p:childTnLst>
                                    <p:set>
                                      <p:cBhvr>
                                        <p:cTn id="187" dur="1" fill="hold">
                                          <p:stCondLst>
                                            <p:cond delay="0"/>
                                          </p:stCondLst>
                                        </p:cTn>
                                        <p:tgtEl>
                                          <p:spTgt spid="137"/>
                                        </p:tgtEl>
                                        <p:attrNameLst>
                                          <p:attrName>style.visibility</p:attrName>
                                        </p:attrNameLst>
                                      </p:cBhvr>
                                      <p:to>
                                        <p:strVal val="visible"/>
                                      </p:to>
                                    </p:set>
                                    <p:animEffect transition="in" filter="wipe(left)">
                                      <p:cBhvr>
                                        <p:cTn id="188" dur="250"/>
                                        <p:tgtEl>
                                          <p:spTgt spid="137"/>
                                        </p:tgtEl>
                                      </p:cBhvr>
                                    </p:animEffect>
                                  </p:childTnLst>
                                </p:cTn>
                              </p:par>
                              <p:par>
                                <p:cTn id="189" presetID="22" presetClass="entr" presetSubtype="8" fill="hold" grpId="0" nodeType="withEffect">
                                  <p:stCondLst>
                                    <p:cond delay="0"/>
                                  </p:stCondLst>
                                  <p:childTnLst>
                                    <p:set>
                                      <p:cBhvr>
                                        <p:cTn id="190" dur="1" fill="hold">
                                          <p:stCondLst>
                                            <p:cond delay="0"/>
                                          </p:stCondLst>
                                        </p:cTn>
                                        <p:tgtEl>
                                          <p:spTgt spid="58"/>
                                        </p:tgtEl>
                                        <p:attrNameLst>
                                          <p:attrName>style.visibility</p:attrName>
                                        </p:attrNameLst>
                                      </p:cBhvr>
                                      <p:to>
                                        <p:strVal val="visible"/>
                                      </p:to>
                                    </p:set>
                                    <p:animEffect transition="in" filter="wipe(left)">
                                      <p:cBhvr>
                                        <p:cTn id="191" dur="250"/>
                                        <p:tgtEl>
                                          <p:spTgt spid="58"/>
                                        </p:tgtEl>
                                      </p:cBhvr>
                                    </p:animEffect>
                                  </p:childTnLst>
                                </p:cTn>
                              </p:par>
                            </p:childTnLst>
                          </p:cTn>
                        </p:par>
                        <p:par>
                          <p:cTn id="192" fill="hold">
                            <p:stCondLst>
                              <p:cond delay="3750"/>
                            </p:stCondLst>
                            <p:childTnLst>
                              <p:par>
                                <p:cTn id="193" presetID="22" presetClass="entr" presetSubtype="8" fill="hold" grpId="0" nodeType="afterEffect">
                                  <p:stCondLst>
                                    <p:cond delay="0"/>
                                  </p:stCondLst>
                                  <p:childTnLst>
                                    <p:set>
                                      <p:cBhvr>
                                        <p:cTn id="194" dur="1" fill="hold">
                                          <p:stCondLst>
                                            <p:cond delay="0"/>
                                          </p:stCondLst>
                                        </p:cTn>
                                        <p:tgtEl>
                                          <p:spTgt spid="128"/>
                                        </p:tgtEl>
                                        <p:attrNameLst>
                                          <p:attrName>style.visibility</p:attrName>
                                        </p:attrNameLst>
                                      </p:cBhvr>
                                      <p:to>
                                        <p:strVal val="visible"/>
                                      </p:to>
                                    </p:set>
                                    <p:animEffect transition="in" filter="wipe(left)">
                                      <p:cBhvr>
                                        <p:cTn id="195" dur="250"/>
                                        <p:tgtEl>
                                          <p:spTgt spid="128"/>
                                        </p:tgtEl>
                                      </p:cBhvr>
                                    </p:animEffect>
                                  </p:childTnLst>
                                </p:cTn>
                              </p:par>
                            </p:childTnLst>
                          </p:cTn>
                        </p:par>
                        <p:par>
                          <p:cTn id="196" fill="hold">
                            <p:stCondLst>
                              <p:cond delay="4000"/>
                            </p:stCondLst>
                            <p:childTnLst>
                              <p:par>
                                <p:cTn id="197" presetID="22" presetClass="exit" presetSubtype="8" fill="hold" nodeType="afterEffect">
                                  <p:stCondLst>
                                    <p:cond delay="0"/>
                                  </p:stCondLst>
                                  <p:childTnLst>
                                    <p:animEffect transition="out" filter="wipe(left)">
                                      <p:cBhvr>
                                        <p:cTn id="198" dur="250"/>
                                        <p:tgtEl>
                                          <p:spTgt spid="137"/>
                                        </p:tgtEl>
                                      </p:cBhvr>
                                    </p:animEffect>
                                    <p:set>
                                      <p:cBhvr>
                                        <p:cTn id="199" dur="1" fill="hold">
                                          <p:stCondLst>
                                            <p:cond delay="249"/>
                                          </p:stCondLst>
                                        </p:cTn>
                                        <p:tgtEl>
                                          <p:spTgt spid="137"/>
                                        </p:tgtEl>
                                        <p:attrNameLst>
                                          <p:attrName>style.visibility</p:attrName>
                                        </p:attrNameLst>
                                      </p:cBhvr>
                                      <p:to>
                                        <p:strVal val="hidden"/>
                                      </p:to>
                                    </p:set>
                                  </p:childTnLst>
                                </p:cTn>
                              </p:par>
                              <p:par>
                                <p:cTn id="200" presetID="22" presetClass="entr" presetSubtype="8" fill="hold" nodeType="withEffect">
                                  <p:stCondLst>
                                    <p:cond delay="0"/>
                                  </p:stCondLst>
                                  <p:childTnLst>
                                    <p:set>
                                      <p:cBhvr>
                                        <p:cTn id="201" dur="1" fill="hold">
                                          <p:stCondLst>
                                            <p:cond delay="0"/>
                                          </p:stCondLst>
                                        </p:cTn>
                                        <p:tgtEl>
                                          <p:spTgt spid="143"/>
                                        </p:tgtEl>
                                        <p:attrNameLst>
                                          <p:attrName>style.visibility</p:attrName>
                                        </p:attrNameLst>
                                      </p:cBhvr>
                                      <p:to>
                                        <p:strVal val="visible"/>
                                      </p:to>
                                    </p:set>
                                    <p:animEffect transition="in" filter="wipe(left)">
                                      <p:cBhvr>
                                        <p:cTn id="202" dur="250"/>
                                        <p:tgtEl>
                                          <p:spTgt spid="143"/>
                                        </p:tgtEl>
                                      </p:cBhvr>
                                    </p:animEffect>
                                  </p:childTnLst>
                                </p:cTn>
                              </p:par>
                              <p:par>
                                <p:cTn id="203" presetID="22" presetClass="entr" presetSubtype="8" fill="hold" grpId="0" nodeType="withEffect">
                                  <p:stCondLst>
                                    <p:cond delay="0"/>
                                  </p:stCondLst>
                                  <p:childTnLst>
                                    <p:set>
                                      <p:cBhvr>
                                        <p:cTn id="204" dur="1" fill="hold">
                                          <p:stCondLst>
                                            <p:cond delay="0"/>
                                          </p:stCondLst>
                                        </p:cTn>
                                        <p:tgtEl>
                                          <p:spTgt spid="60"/>
                                        </p:tgtEl>
                                        <p:attrNameLst>
                                          <p:attrName>style.visibility</p:attrName>
                                        </p:attrNameLst>
                                      </p:cBhvr>
                                      <p:to>
                                        <p:strVal val="visible"/>
                                      </p:to>
                                    </p:set>
                                    <p:animEffect transition="in" filter="wipe(left)">
                                      <p:cBhvr>
                                        <p:cTn id="205" dur="250"/>
                                        <p:tgtEl>
                                          <p:spTgt spid="60"/>
                                        </p:tgtEl>
                                      </p:cBhvr>
                                    </p:animEffect>
                                  </p:childTnLst>
                                </p:cTn>
                              </p:par>
                            </p:childTnLst>
                          </p:cTn>
                        </p:par>
                        <p:par>
                          <p:cTn id="206" fill="hold">
                            <p:stCondLst>
                              <p:cond delay="4250"/>
                            </p:stCondLst>
                            <p:childTnLst>
                              <p:par>
                                <p:cTn id="207" presetID="22" presetClass="entr" presetSubtype="8" fill="hold" grpId="0" nodeType="afterEffect">
                                  <p:stCondLst>
                                    <p:cond delay="0"/>
                                  </p:stCondLst>
                                  <p:childTnLst>
                                    <p:set>
                                      <p:cBhvr>
                                        <p:cTn id="208" dur="1" fill="hold">
                                          <p:stCondLst>
                                            <p:cond delay="0"/>
                                          </p:stCondLst>
                                        </p:cTn>
                                        <p:tgtEl>
                                          <p:spTgt spid="127"/>
                                        </p:tgtEl>
                                        <p:attrNameLst>
                                          <p:attrName>style.visibility</p:attrName>
                                        </p:attrNameLst>
                                      </p:cBhvr>
                                      <p:to>
                                        <p:strVal val="visible"/>
                                      </p:to>
                                    </p:set>
                                    <p:animEffect transition="in" filter="wipe(left)">
                                      <p:cBhvr>
                                        <p:cTn id="209" dur="250"/>
                                        <p:tgtEl>
                                          <p:spTgt spid="127"/>
                                        </p:tgtEl>
                                      </p:cBhvr>
                                    </p:animEffect>
                                  </p:childTnLst>
                                </p:cTn>
                              </p:par>
                            </p:childTnLst>
                          </p:cTn>
                        </p:par>
                        <p:par>
                          <p:cTn id="210" fill="hold">
                            <p:stCondLst>
                              <p:cond delay="4500"/>
                            </p:stCondLst>
                            <p:childTnLst>
                              <p:par>
                                <p:cTn id="211" presetID="22" presetClass="exit" presetSubtype="8" fill="hold" nodeType="afterEffect">
                                  <p:stCondLst>
                                    <p:cond delay="0"/>
                                  </p:stCondLst>
                                  <p:childTnLst>
                                    <p:animEffect transition="out" filter="wipe(left)">
                                      <p:cBhvr>
                                        <p:cTn id="212" dur="250"/>
                                        <p:tgtEl>
                                          <p:spTgt spid="143"/>
                                        </p:tgtEl>
                                      </p:cBhvr>
                                    </p:animEffect>
                                    <p:set>
                                      <p:cBhvr>
                                        <p:cTn id="213" dur="1" fill="hold">
                                          <p:stCondLst>
                                            <p:cond delay="249"/>
                                          </p:stCondLst>
                                        </p:cTn>
                                        <p:tgtEl>
                                          <p:spTgt spid="143"/>
                                        </p:tgtEl>
                                        <p:attrNameLst>
                                          <p:attrName>style.visibility</p:attrName>
                                        </p:attrNameLst>
                                      </p:cBhvr>
                                      <p:to>
                                        <p:strVal val="hidden"/>
                                      </p:to>
                                    </p:set>
                                  </p:childTnLst>
                                </p:cTn>
                              </p:par>
                              <p:par>
                                <p:cTn id="214" presetID="22" presetClass="entr" presetSubtype="8" fill="hold" nodeType="withEffect">
                                  <p:stCondLst>
                                    <p:cond delay="0"/>
                                  </p:stCondLst>
                                  <p:childTnLst>
                                    <p:set>
                                      <p:cBhvr>
                                        <p:cTn id="215" dur="1" fill="hold">
                                          <p:stCondLst>
                                            <p:cond delay="0"/>
                                          </p:stCondLst>
                                        </p:cTn>
                                        <p:tgtEl>
                                          <p:spTgt spid="140"/>
                                        </p:tgtEl>
                                        <p:attrNameLst>
                                          <p:attrName>style.visibility</p:attrName>
                                        </p:attrNameLst>
                                      </p:cBhvr>
                                      <p:to>
                                        <p:strVal val="visible"/>
                                      </p:to>
                                    </p:set>
                                    <p:animEffect transition="in" filter="wipe(left)">
                                      <p:cBhvr>
                                        <p:cTn id="216" dur="250"/>
                                        <p:tgtEl>
                                          <p:spTgt spid="140"/>
                                        </p:tgtEl>
                                      </p:cBhvr>
                                    </p:animEffect>
                                  </p:childTnLst>
                                </p:cTn>
                              </p:par>
                              <p:par>
                                <p:cTn id="217" presetID="22" presetClass="entr" presetSubtype="8" fill="hold" grpId="0" nodeType="withEffect">
                                  <p:stCondLst>
                                    <p:cond delay="0"/>
                                  </p:stCondLst>
                                  <p:childTnLst>
                                    <p:set>
                                      <p:cBhvr>
                                        <p:cTn id="218" dur="1" fill="hold">
                                          <p:stCondLst>
                                            <p:cond delay="0"/>
                                          </p:stCondLst>
                                        </p:cTn>
                                        <p:tgtEl>
                                          <p:spTgt spid="61"/>
                                        </p:tgtEl>
                                        <p:attrNameLst>
                                          <p:attrName>style.visibility</p:attrName>
                                        </p:attrNameLst>
                                      </p:cBhvr>
                                      <p:to>
                                        <p:strVal val="visible"/>
                                      </p:to>
                                    </p:set>
                                    <p:animEffect transition="in" filter="wipe(left)">
                                      <p:cBhvr>
                                        <p:cTn id="219" dur="250"/>
                                        <p:tgtEl>
                                          <p:spTgt spid="61"/>
                                        </p:tgtEl>
                                      </p:cBhvr>
                                    </p:animEffect>
                                  </p:childTnLst>
                                </p:cTn>
                              </p:par>
                            </p:childTnLst>
                          </p:cTn>
                        </p:par>
                        <p:par>
                          <p:cTn id="220" fill="hold">
                            <p:stCondLst>
                              <p:cond delay="4750"/>
                            </p:stCondLst>
                            <p:childTnLst>
                              <p:par>
                                <p:cTn id="221" presetID="22" presetClass="entr" presetSubtype="8" fill="hold" grpId="0" nodeType="afterEffect">
                                  <p:stCondLst>
                                    <p:cond delay="0"/>
                                  </p:stCondLst>
                                  <p:childTnLst>
                                    <p:set>
                                      <p:cBhvr>
                                        <p:cTn id="222" dur="1" fill="hold">
                                          <p:stCondLst>
                                            <p:cond delay="0"/>
                                          </p:stCondLst>
                                        </p:cTn>
                                        <p:tgtEl>
                                          <p:spTgt spid="130"/>
                                        </p:tgtEl>
                                        <p:attrNameLst>
                                          <p:attrName>style.visibility</p:attrName>
                                        </p:attrNameLst>
                                      </p:cBhvr>
                                      <p:to>
                                        <p:strVal val="visible"/>
                                      </p:to>
                                    </p:set>
                                    <p:animEffect transition="in" filter="wipe(left)">
                                      <p:cBhvr>
                                        <p:cTn id="223" dur="250"/>
                                        <p:tgtEl>
                                          <p:spTgt spid="130"/>
                                        </p:tgtEl>
                                      </p:cBhvr>
                                    </p:animEffect>
                                  </p:childTnLst>
                                </p:cTn>
                              </p:par>
                            </p:childTnLst>
                          </p:cTn>
                        </p:par>
                        <p:par>
                          <p:cTn id="224" fill="hold">
                            <p:stCondLst>
                              <p:cond delay="5000"/>
                            </p:stCondLst>
                            <p:childTnLst>
                              <p:par>
                                <p:cTn id="225" presetID="22" presetClass="exit" presetSubtype="8" fill="hold" nodeType="afterEffect">
                                  <p:stCondLst>
                                    <p:cond delay="0"/>
                                  </p:stCondLst>
                                  <p:childTnLst>
                                    <p:animEffect transition="out" filter="wipe(left)">
                                      <p:cBhvr>
                                        <p:cTn id="226" dur="250"/>
                                        <p:tgtEl>
                                          <p:spTgt spid="140"/>
                                        </p:tgtEl>
                                      </p:cBhvr>
                                    </p:animEffect>
                                    <p:set>
                                      <p:cBhvr>
                                        <p:cTn id="227" dur="1" fill="hold">
                                          <p:stCondLst>
                                            <p:cond delay="249"/>
                                          </p:stCondLst>
                                        </p:cTn>
                                        <p:tgtEl>
                                          <p:spTgt spid="140"/>
                                        </p:tgtEl>
                                        <p:attrNameLst>
                                          <p:attrName>style.visibility</p:attrName>
                                        </p:attrNameLst>
                                      </p:cBhvr>
                                      <p:to>
                                        <p:strVal val="hidden"/>
                                      </p:to>
                                    </p:set>
                                  </p:childTnLst>
                                </p:cTn>
                              </p:par>
                              <p:par>
                                <p:cTn id="228" presetID="22" presetClass="entr" presetSubtype="8" fill="hold" nodeType="withEffect">
                                  <p:stCondLst>
                                    <p:cond delay="0"/>
                                  </p:stCondLst>
                                  <p:childTnLst>
                                    <p:set>
                                      <p:cBhvr>
                                        <p:cTn id="229" dur="1" fill="hold">
                                          <p:stCondLst>
                                            <p:cond delay="0"/>
                                          </p:stCondLst>
                                        </p:cTn>
                                        <p:tgtEl>
                                          <p:spTgt spid="142"/>
                                        </p:tgtEl>
                                        <p:attrNameLst>
                                          <p:attrName>style.visibility</p:attrName>
                                        </p:attrNameLst>
                                      </p:cBhvr>
                                      <p:to>
                                        <p:strVal val="visible"/>
                                      </p:to>
                                    </p:set>
                                    <p:animEffect transition="in" filter="wipe(left)">
                                      <p:cBhvr>
                                        <p:cTn id="230" dur="250"/>
                                        <p:tgtEl>
                                          <p:spTgt spid="142"/>
                                        </p:tgtEl>
                                      </p:cBhvr>
                                    </p:animEffect>
                                  </p:childTnLst>
                                </p:cTn>
                              </p:par>
                              <p:par>
                                <p:cTn id="231" presetID="22" presetClass="entr" presetSubtype="8" fill="hold" grpId="0" nodeType="withEffect">
                                  <p:stCondLst>
                                    <p:cond delay="0"/>
                                  </p:stCondLst>
                                  <p:childTnLst>
                                    <p:set>
                                      <p:cBhvr>
                                        <p:cTn id="232" dur="1" fill="hold">
                                          <p:stCondLst>
                                            <p:cond delay="0"/>
                                          </p:stCondLst>
                                        </p:cTn>
                                        <p:tgtEl>
                                          <p:spTgt spid="62"/>
                                        </p:tgtEl>
                                        <p:attrNameLst>
                                          <p:attrName>style.visibility</p:attrName>
                                        </p:attrNameLst>
                                      </p:cBhvr>
                                      <p:to>
                                        <p:strVal val="visible"/>
                                      </p:to>
                                    </p:set>
                                    <p:animEffect transition="in" filter="wipe(left)">
                                      <p:cBhvr>
                                        <p:cTn id="233" dur="250"/>
                                        <p:tgtEl>
                                          <p:spTgt spid="62"/>
                                        </p:tgtEl>
                                      </p:cBhvr>
                                    </p:animEffect>
                                  </p:childTnLst>
                                </p:cTn>
                              </p:par>
                            </p:childTnLst>
                          </p:cTn>
                        </p:par>
                        <p:par>
                          <p:cTn id="234" fill="hold">
                            <p:stCondLst>
                              <p:cond delay="5250"/>
                            </p:stCondLst>
                            <p:childTnLst>
                              <p:par>
                                <p:cTn id="235" presetID="22" presetClass="entr" presetSubtype="8" fill="hold" grpId="0" nodeType="afterEffect">
                                  <p:stCondLst>
                                    <p:cond delay="0"/>
                                  </p:stCondLst>
                                  <p:childTnLst>
                                    <p:set>
                                      <p:cBhvr>
                                        <p:cTn id="236" dur="1" fill="hold">
                                          <p:stCondLst>
                                            <p:cond delay="0"/>
                                          </p:stCondLst>
                                        </p:cTn>
                                        <p:tgtEl>
                                          <p:spTgt spid="129"/>
                                        </p:tgtEl>
                                        <p:attrNameLst>
                                          <p:attrName>style.visibility</p:attrName>
                                        </p:attrNameLst>
                                      </p:cBhvr>
                                      <p:to>
                                        <p:strVal val="visible"/>
                                      </p:to>
                                    </p:set>
                                    <p:animEffect transition="in" filter="wipe(left)">
                                      <p:cBhvr>
                                        <p:cTn id="237" dur="250"/>
                                        <p:tgtEl>
                                          <p:spTgt spid="129"/>
                                        </p:tgtEl>
                                      </p:cBhvr>
                                    </p:animEffect>
                                  </p:childTnLst>
                                </p:cTn>
                              </p:par>
                            </p:childTnLst>
                          </p:cTn>
                        </p:par>
                        <p:par>
                          <p:cTn id="238" fill="hold">
                            <p:stCondLst>
                              <p:cond delay="5500"/>
                            </p:stCondLst>
                            <p:childTnLst>
                              <p:par>
                                <p:cTn id="239" presetID="22" presetClass="exit" presetSubtype="8" fill="hold" nodeType="afterEffect">
                                  <p:stCondLst>
                                    <p:cond delay="0"/>
                                  </p:stCondLst>
                                  <p:childTnLst>
                                    <p:animEffect transition="out" filter="wipe(left)">
                                      <p:cBhvr>
                                        <p:cTn id="240" dur="250"/>
                                        <p:tgtEl>
                                          <p:spTgt spid="142"/>
                                        </p:tgtEl>
                                      </p:cBhvr>
                                    </p:animEffect>
                                    <p:set>
                                      <p:cBhvr>
                                        <p:cTn id="241" dur="1" fill="hold">
                                          <p:stCondLst>
                                            <p:cond delay="249"/>
                                          </p:stCondLst>
                                        </p:cTn>
                                        <p:tgtEl>
                                          <p:spTgt spid="142"/>
                                        </p:tgtEl>
                                        <p:attrNameLst>
                                          <p:attrName>style.visibility</p:attrName>
                                        </p:attrNameLst>
                                      </p:cBhvr>
                                      <p:to>
                                        <p:strVal val="hidden"/>
                                      </p:to>
                                    </p:set>
                                  </p:childTnLst>
                                </p:cTn>
                              </p:par>
                              <p:par>
                                <p:cTn id="242" presetID="22" presetClass="entr" presetSubtype="8" fill="hold" nodeType="withEffect">
                                  <p:stCondLst>
                                    <p:cond delay="0"/>
                                  </p:stCondLst>
                                  <p:childTnLst>
                                    <p:set>
                                      <p:cBhvr>
                                        <p:cTn id="243" dur="1" fill="hold">
                                          <p:stCondLst>
                                            <p:cond delay="0"/>
                                          </p:stCondLst>
                                        </p:cTn>
                                        <p:tgtEl>
                                          <p:spTgt spid="144"/>
                                        </p:tgtEl>
                                        <p:attrNameLst>
                                          <p:attrName>style.visibility</p:attrName>
                                        </p:attrNameLst>
                                      </p:cBhvr>
                                      <p:to>
                                        <p:strVal val="visible"/>
                                      </p:to>
                                    </p:set>
                                    <p:animEffect transition="in" filter="wipe(left)">
                                      <p:cBhvr>
                                        <p:cTn id="244" dur="250"/>
                                        <p:tgtEl>
                                          <p:spTgt spid="144"/>
                                        </p:tgtEl>
                                      </p:cBhvr>
                                    </p:animEffect>
                                  </p:childTnLst>
                                </p:cTn>
                              </p:par>
                              <p:par>
                                <p:cTn id="245" presetID="22" presetClass="entr" presetSubtype="8" fill="hold" grpId="0" nodeType="withEffect">
                                  <p:stCondLst>
                                    <p:cond delay="0"/>
                                  </p:stCondLst>
                                  <p:childTnLst>
                                    <p:set>
                                      <p:cBhvr>
                                        <p:cTn id="246" dur="1" fill="hold">
                                          <p:stCondLst>
                                            <p:cond delay="0"/>
                                          </p:stCondLst>
                                        </p:cTn>
                                        <p:tgtEl>
                                          <p:spTgt spid="63"/>
                                        </p:tgtEl>
                                        <p:attrNameLst>
                                          <p:attrName>style.visibility</p:attrName>
                                        </p:attrNameLst>
                                      </p:cBhvr>
                                      <p:to>
                                        <p:strVal val="visible"/>
                                      </p:to>
                                    </p:set>
                                    <p:animEffect transition="in" filter="wipe(left)">
                                      <p:cBhvr>
                                        <p:cTn id="247" dur="250"/>
                                        <p:tgtEl>
                                          <p:spTgt spid="63"/>
                                        </p:tgtEl>
                                      </p:cBhvr>
                                    </p:animEffect>
                                  </p:childTnLst>
                                </p:cTn>
                              </p:par>
                            </p:childTnLst>
                          </p:cTn>
                        </p:par>
                      </p:childTnLst>
                    </p:cTn>
                  </p:par>
                  <p:par>
                    <p:cTn id="248" fill="hold">
                      <p:stCondLst>
                        <p:cond delay="indefinite"/>
                      </p:stCondLst>
                      <p:childTnLst>
                        <p:par>
                          <p:cTn id="249" fill="hold">
                            <p:stCondLst>
                              <p:cond delay="0"/>
                            </p:stCondLst>
                            <p:childTnLst>
                              <p:par>
                                <p:cTn id="250" presetID="22" presetClass="entr" presetSubtype="8" fill="hold" grpId="0" nodeType="clickEffect">
                                  <p:stCondLst>
                                    <p:cond delay="0"/>
                                  </p:stCondLst>
                                  <p:childTnLst>
                                    <p:set>
                                      <p:cBhvr>
                                        <p:cTn id="251" dur="1" fill="hold">
                                          <p:stCondLst>
                                            <p:cond delay="0"/>
                                          </p:stCondLst>
                                        </p:cTn>
                                        <p:tgtEl>
                                          <p:spTgt spid="3"/>
                                        </p:tgtEl>
                                        <p:attrNameLst>
                                          <p:attrName>style.visibility</p:attrName>
                                        </p:attrNameLst>
                                      </p:cBhvr>
                                      <p:to>
                                        <p:strVal val="visible"/>
                                      </p:to>
                                    </p:set>
                                    <p:animEffect transition="in" filter="wipe(left)">
                                      <p:cBhvr>
                                        <p:cTn id="2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7" grpId="0" animBg="1"/>
      <p:bldP spid="59"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3" grpId="0"/>
      <p:bldP spid="43" grpId="0"/>
      <p:bldP spid="44" grpId="0"/>
      <p:bldP spid="45" grpId="0"/>
      <p:bldP spid="46" grpId="0"/>
      <p:bldP spid="47" grpId="0"/>
      <p:bldP spid="48" grpId="0"/>
      <p:bldP spid="49" grpId="0"/>
      <p:bldP spid="50" grpId="0"/>
      <p:bldP spid="51" grpId="0"/>
      <p:bldP spid="52" grpId="0"/>
      <p:bldP spid="54" grpId="0"/>
      <p:bldP spid="56" grpId="0"/>
      <p:bldP spid="58" grpId="0"/>
      <p:bldP spid="60" grpId="0"/>
      <p:bldP spid="61" grpId="0"/>
      <p:bldP spid="62" grpId="0"/>
      <p:bldP spid="6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B1ECB-DB57-478B-9B3C-A811EBDCCD8A}"/>
              </a:ext>
            </a:extLst>
          </p:cNvPr>
          <p:cNvSpPr>
            <a:spLocks noGrp="1"/>
          </p:cNvSpPr>
          <p:nvPr>
            <p:ph type="title"/>
          </p:nvPr>
        </p:nvSpPr>
        <p:spPr/>
        <p:txBody>
          <a:bodyPr>
            <a:normAutofit fontScale="90000"/>
          </a:bodyPr>
          <a:lstStyle/>
          <a:p>
            <a:r>
              <a:rPr lang="en-US">
                <a:solidFill>
                  <a:schemeClr val="tx1"/>
                </a:solidFill>
                <a:latin typeface="Calibri"/>
                <a:cs typeface="Calibri"/>
              </a:rPr>
              <a:t>Incentive Delivery Schedule </a:t>
            </a:r>
            <a:r>
              <a:rPr lang="en-US" u="sng">
                <a:solidFill>
                  <a:schemeClr val="tx1"/>
                </a:solidFill>
                <a:latin typeface="Calibri"/>
                <a:cs typeface="Calibri"/>
              </a:rPr>
              <a:t>with a Single Stimulant-Positive UDT</a:t>
            </a:r>
          </a:p>
        </p:txBody>
      </p:sp>
      <p:sp>
        <p:nvSpPr>
          <p:cNvPr id="53" name="Rectangle 52">
            <a:extLst>
              <a:ext uri="{FF2B5EF4-FFF2-40B4-BE49-F238E27FC236}">
                <a16:creationId xmlns:a16="http://schemas.microsoft.com/office/drawing/2014/main" id="{B0DE805D-AAF7-466D-A8F2-F56D725695FA}"/>
              </a:ext>
            </a:extLst>
          </p:cNvPr>
          <p:cNvSpPr/>
          <p:nvPr/>
        </p:nvSpPr>
        <p:spPr>
          <a:xfrm>
            <a:off x="696770" y="5743573"/>
            <a:ext cx="533400" cy="300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55" name="Rectangle 54">
            <a:extLst>
              <a:ext uri="{FF2B5EF4-FFF2-40B4-BE49-F238E27FC236}">
                <a16:creationId xmlns:a16="http://schemas.microsoft.com/office/drawing/2014/main" id="{34BA9035-ACC4-4BCE-8B53-738CAC472942}"/>
              </a:ext>
            </a:extLst>
          </p:cNvPr>
          <p:cNvSpPr/>
          <p:nvPr/>
        </p:nvSpPr>
        <p:spPr>
          <a:xfrm>
            <a:off x="26210" y="5743573"/>
            <a:ext cx="533400" cy="303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entury Gothic" panose="020B0502020202020204"/>
                <a:ea typeface="+mn-ea"/>
                <a:cs typeface="+mn-cs"/>
              </a:rPr>
              <a:t>$10</a:t>
            </a:r>
            <a:endParaRPr kumimoji="0" lang="en-US" sz="12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7" name="Rectangle 56">
            <a:extLst>
              <a:ext uri="{FF2B5EF4-FFF2-40B4-BE49-F238E27FC236}">
                <a16:creationId xmlns:a16="http://schemas.microsoft.com/office/drawing/2014/main" id="{1E332A5E-DBDF-4FA8-8871-DCA3507DF029}"/>
              </a:ext>
            </a:extLst>
          </p:cNvPr>
          <p:cNvSpPr/>
          <p:nvPr/>
        </p:nvSpPr>
        <p:spPr>
          <a:xfrm>
            <a:off x="2050378" y="5340295"/>
            <a:ext cx="592776" cy="690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$11.50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59" name="Rectangle 58">
            <a:extLst>
              <a:ext uri="{FF2B5EF4-FFF2-40B4-BE49-F238E27FC236}">
                <a16:creationId xmlns:a16="http://schemas.microsoft.com/office/drawing/2014/main" id="{EA4ABABC-E404-445B-8135-BC4440434DB1}"/>
              </a:ext>
            </a:extLst>
          </p:cNvPr>
          <p:cNvSpPr/>
          <p:nvPr/>
        </p:nvSpPr>
        <p:spPr>
          <a:xfrm>
            <a:off x="1310545" y="5350191"/>
            <a:ext cx="622464" cy="696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$11.50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pic>
        <p:nvPicPr>
          <p:cNvPr id="1026" name="Picture 2"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179D2EB9-7448-4DFF-B5CD-6B4657C922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684" b="73164" l="25000" r="31600">
                        <a14:foregroundMark x1="27800" y1="27966" x2="28900" y2="32768"/>
                        <a14:foregroundMark x1="27700" y1="37853" x2="28400" y2="68927"/>
                        <a14:foregroundMark x1="28400" y1="68927" x2="27800" y2="73164"/>
                        <a14:foregroundMark x1="27400" y1="42938" x2="27000" y2="52542"/>
                        <a14:foregroundMark x1="29000" y1="48023" x2="29800" y2="49435"/>
                      </a14:backgroundRemoval>
                    </a14:imgEffect>
                  </a14:imgLayer>
                </a14:imgProps>
              </a:ext>
              <a:ext uri="{28A0092B-C50C-407E-A947-70E740481C1C}">
                <a14:useLocalDpi xmlns:a14="http://schemas.microsoft.com/office/drawing/2010/main" val="0"/>
              </a:ext>
            </a:extLst>
          </a:blip>
          <a:srcRect l="24248" t="22339" r="67523" b="22453"/>
          <a:stretch/>
        </p:blipFill>
        <p:spPr bwMode="auto">
          <a:xfrm>
            <a:off x="1226375" y="5248281"/>
            <a:ext cx="370494" cy="8550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A9443442-EEA4-40FA-9F6B-6758F9AEA388}"/>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7119" b="73446" l="11000" r="19200">
                        <a14:foregroundMark x1="15100" y1="27401" x2="14600" y2="33333"/>
                        <a14:foregroundMark x1="14400" y1="40113" x2="12900" y2="42373"/>
                        <a14:foregroundMark x1="14600" y1="40113" x2="17000" y2="72034"/>
                        <a14:foregroundMark x1="16000" y1="41525" x2="17900" y2="48870"/>
                        <a14:foregroundMark x1="14500" y1="59322" x2="13200" y2="73446"/>
                        <a14:foregroundMark x1="13200" y1="73446" x2="13200" y2="73446"/>
                      </a14:backgroundRemoval>
                    </a14:imgEffect>
                  </a14:imgLayer>
                </a14:imgProps>
              </a:ext>
              <a:ext uri="{28A0092B-C50C-407E-A947-70E740481C1C}">
                <a14:useLocalDpi xmlns:a14="http://schemas.microsoft.com/office/drawing/2010/main" val="0"/>
              </a:ext>
            </a:extLst>
          </a:blip>
          <a:srcRect l="10076" t="24974" r="79730" b="22454"/>
          <a:stretch/>
        </p:blipFill>
        <p:spPr bwMode="auto">
          <a:xfrm>
            <a:off x="-74765" y="5352226"/>
            <a:ext cx="421557" cy="7510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70BB2215-E587-4258-A1B2-6F45E6FCAA7C}"/>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7684" b="72599" l="65900" r="72500">
                        <a14:foregroundMark x1="68500" y1="27684" x2="68200" y2="33051"/>
                        <a14:foregroundMark x1="68200" y1="37006" x2="66800" y2="68644"/>
                        <a14:foregroundMark x1="66800" y1="68644" x2="66000" y2="72599"/>
                        <a14:foregroundMark x1="69100" y1="54520" x2="71200" y2="72599"/>
                      </a14:backgroundRemoval>
                    </a14:imgEffect>
                  </a14:imgLayer>
                </a14:imgProps>
              </a:ext>
              <a:ext uri="{28A0092B-C50C-407E-A947-70E740481C1C}">
                <a14:useLocalDpi xmlns:a14="http://schemas.microsoft.com/office/drawing/2010/main" val="0"/>
              </a:ext>
            </a:extLst>
          </a:blip>
          <a:srcRect l="65145" t="24974" r="26600" b="24879"/>
          <a:stretch/>
        </p:blipFill>
        <p:spPr bwMode="auto">
          <a:xfrm>
            <a:off x="1963991" y="5307754"/>
            <a:ext cx="360113" cy="7704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CD6F324B-306A-4F1E-811D-3BCCC8E85C36}"/>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28249" b="74011" l="52400" r="57700">
                        <a14:foregroundMark x1="55900" y1="28531" x2="54700" y2="33051"/>
                        <a14:foregroundMark x1="54800" y1="39548" x2="55000" y2="54802"/>
                        <a14:foregroundMark x1="55000" y1="54802" x2="56900" y2="73164"/>
                        <a14:foregroundMark x1="54800" y1="56780" x2="52800" y2="72034"/>
                        <a14:foregroundMark x1="56000" y1="46328" x2="57300" y2="45763"/>
                        <a14:foregroundMark x1="56700" y1="72599" x2="57400" y2="74011"/>
                      </a14:backgroundRemoval>
                    </a14:imgEffect>
                  </a14:imgLayer>
                </a14:imgProps>
              </a:ext>
              <a:ext uri="{28A0092B-C50C-407E-A947-70E740481C1C}">
                <a14:useLocalDpi xmlns:a14="http://schemas.microsoft.com/office/drawing/2010/main" val="0"/>
              </a:ext>
            </a:extLst>
          </a:blip>
          <a:srcRect l="51751" t="24829" r="41582" b="23129"/>
          <a:stretch/>
        </p:blipFill>
        <p:spPr bwMode="auto">
          <a:xfrm>
            <a:off x="616596" y="5223202"/>
            <a:ext cx="320998" cy="864920"/>
          </a:xfrm>
          <a:prstGeom prst="rect">
            <a:avLst/>
          </a:prstGeom>
          <a:noFill/>
          <a:extLst>
            <a:ext uri="{909E8E84-426E-40DD-AFC4-6F175D3DCCD1}">
              <a14:hiddenFill xmlns:a14="http://schemas.microsoft.com/office/drawing/2010/main">
                <a:solidFill>
                  <a:srgbClr val="FFFFFF"/>
                </a:solidFill>
              </a14:hiddenFill>
            </a:ext>
          </a:extLst>
        </p:spPr>
      </p:pic>
      <p:sp>
        <p:nvSpPr>
          <p:cNvPr id="117" name="Rectangle 116">
            <a:extLst>
              <a:ext uri="{FF2B5EF4-FFF2-40B4-BE49-F238E27FC236}">
                <a16:creationId xmlns:a16="http://schemas.microsoft.com/office/drawing/2014/main" id="{B9962EEA-A3AE-4A6B-AB24-BB5B7B77A61B}"/>
              </a:ext>
            </a:extLst>
          </p:cNvPr>
          <p:cNvSpPr/>
          <p:nvPr/>
        </p:nvSpPr>
        <p:spPr>
          <a:xfrm>
            <a:off x="3431873" y="4953001"/>
            <a:ext cx="533400" cy="1094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$13</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18" name="Rectangle 117">
            <a:extLst>
              <a:ext uri="{FF2B5EF4-FFF2-40B4-BE49-F238E27FC236}">
                <a16:creationId xmlns:a16="http://schemas.microsoft.com/office/drawing/2014/main" id="{92A7B710-134C-4798-99EA-147C88496038}"/>
              </a:ext>
            </a:extLst>
          </p:cNvPr>
          <p:cNvSpPr/>
          <p:nvPr/>
        </p:nvSpPr>
        <p:spPr>
          <a:xfrm>
            <a:off x="2761313" y="4957761"/>
            <a:ext cx="533400" cy="1086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$13</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19" name="Rectangle 118">
            <a:extLst>
              <a:ext uri="{FF2B5EF4-FFF2-40B4-BE49-F238E27FC236}">
                <a16:creationId xmlns:a16="http://schemas.microsoft.com/office/drawing/2014/main" id="{BF470DAD-F123-4CEB-A0FD-714FC2F1C133}"/>
              </a:ext>
            </a:extLst>
          </p:cNvPr>
          <p:cNvSpPr/>
          <p:nvPr/>
        </p:nvSpPr>
        <p:spPr>
          <a:xfrm>
            <a:off x="4803473" y="5824331"/>
            <a:ext cx="533400" cy="21991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Calibri"/>
              </a:rPr>
              <a:t>$0</a:t>
            </a: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sp>
        <p:nvSpPr>
          <p:cNvPr id="120" name="Rectangle 119">
            <a:extLst>
              <a:ext uri="{FF2B5EF4-FFF2-40B4-BE49-F238E27FC236}">
                <a16:creationId xmlns:a16="http://schemas.microsoft.com/office/drawing/2014/main" id="{44D7B038-BE5B-496D-8CA3-4EE7FC2D9AED}"/>
              </a:ext>
            </a:extLst>
          </p:cNvPr>
          <p:cNvSpPr/>
          <p:nvPr/>
        </p:nvSpPr>
        <p:spPr>
          <a:xfrm>
            <a:off x="4120818" y="4561521"/>
            <a:ext cx="605971" cy="1485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$14.50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1" name="Rectangle 120">
            <a:extLst>
              <a:ext uri="{FF2B5EF4-FFF2-40B4-BE49-F238E27FC236}">
                <a16:creationId xmlns:a16="http://schemas.microsoft.com/office/drawing/2014/main" id="{EA9861C4-952D-4645-B4CA-78B167CEC398}"/>
              </a:ext>
            </a:extLst>
          </p:cNvPr>
          <p:cNvSpPr/>
          <p:nvPr/>
        </p:nvSpPr>
        <p:spPr>
          <a:xfrm>
            <a:off x="6203262" y="4168137"/>
            <a:ext cx="533400" cy="1878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$16</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2" name="Rectangle 121">
            <a:extLst>
              <a:ext uri="{FF2B5EF4-FFF2-40B4-BE49-F238E27FC236}">
                <a16:creationId xmlns:a16="http://schemas.microsoft.com/office/drawing/2014/main" id="{E99E7874-D719-4EAD-B4F3-6C99E19D7578}"/>
              </a:ext>
            </a:extLst>
          </p:cNvPr>
          <p:cNvSpPr/>
          <p:nvPr/>
        </p:nvSpPr>
        <p:spPr>
          <a:xfrm>
            <a:off x="5522806" y="5743573"/>
            <a:ext cx="533400" cy="303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3" name="Rectangle 122">
            <a:extLst>
              <a:ext uri="{FF2B5EF4-FFF2-40B4-BE49-F238E27FC236}">
                <a16:creationId xmlns:a16="http://schemas.microsoft.com/office/drawing/2014/main" id="{8242C60A-FA09-462B-8E02-D33ACCBA0D1C}"/>
              </a:ext>
            </a:extLst>
          </p:cNvPr>
          <p:cNvSpPr/>
          <p:nvPr/>
        </p:nvSpPr>
        <p:spPr>
          <a:xfrm>
            <a:off x="7514387" y="3769915"/>
            <a:ext cx="581780" cy="2275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$17.50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4" name="Rectangle 123">
            <a:extLst>
              <a:ext uri="{FF2B5EF4-FFF2-40B4-BE49-F238E27FC236}">
                <a16:creationId xmlns:a16="http://schemas.microsoft.com/office/drawing/2014/main" id="{CDB50EC5-4733-4235-B221-E23EF9B337BE}"/>
              </a:ext>
            </a:extLst>
          </p:cNvPr>
          <p:cNvSpPr/>
          <p:nvPr/>
        </p:nvSpPr>
        <p:spPr>
          <a:xfrm>
            <a:off x="6916397" y="4168137"/>
            <a:ext cx="533400" cy="1882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$16</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5" name="Rectangle 124">
            <a:extLst>
              <a:ext uri="{FF2B5EF4-FFF2-40B4-BE49-F238E27FC236}">
                <a16:creationId xmlns:a16="http://schemas.microsoft.com/office/drawing/2014/main" id="{EE0D1956-7C44-41C2-B9B1-5A9087F540FD}"/>
              </a:ext>
            </a:extLst>
          </p:cNvPr>
          <p:cNvSpPr/>
          <p:nvPr/>
        </p:nvSpPr>
        <p:spPr>
          <a:xfrm>
            <a:off x="8910176" y="3374793"/>
            <a:ext cx="533400" cy="2669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$19</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6" name="Rectangle 125">
            <a:extLst>
              <a:ext uri="{FF2B5EF4-FFF2-40B4-BE49-F238E27FC236}">
                <a16:creationId xmlns:a16="http://schemas.microsoft.com/office/drawing/2014/main" id="{09839779-2331-4869-B5DB-6BC6586D57C4}"/>
              </a:ext>
            </a:extLst>
          </p:cNvPr>
          <p:cNvSpPr/>
          <p:nvPr/>
        </p:nvSpPr>
        <p:spPr>
          <a:xfrm>
            <a:off x="8227520" y="3765235"/>
            <a:ext cx="618067" cy="2275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$17.50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7" name="Rectangle 126">
            <a:extLst>
              <a:ext uri="{FF2B5EF4-FFF2-40B4-BE49-F238E27FC236}">
                <a16:creationId xmlns:a16="http://schemas.microsoft.com/office/drawing/2014/main" id="{071EBBE7-B772-4A75-9956-4D72EBE4A2CE}"/>
              </a:ext>
            </a:extLst>
          </p:cNvPr>
          <p:cNvSpPr/>
          <p:nvPr/>
        </p:nvSpPr>
        <p:spPr>
          <a:xfrm>
            <a:off x="10273679" y="2970939"/>
            <a:ext cx="605971" cy="3065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$20.50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8" name="Rectangle 127">
            <a:extLst>
              <a:ext uri="{FF2B5EF4-FFF2-40B4-BE49-F238E27FC236}">
                <a16:creationId xmlns:a16="http://schemas.microsoft.com/office/drawing/2014/main" id="{E3B97DC6-98D7-4523-8CCD-B88F93C8070F}"/>
              </a:ext>
            </a:extLst>
          </p:cNvPr>
          <p:cNvSpPr/>
          <p:nvPr/>
        </p:nvSpPr>
        <p:spPr>
          <a:xfrm>
            <a:off x="9603119" y="3374793"/>
            <a:ext cx="533400" cy="2672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$19</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sp>
        <p:nvSpPr>
          <p:cNvPr id="129" name="Rectangle 128">
            <a:extLst>
              <a:ext uri="{FF2B5EF4-FFF2-40B4-BE49-F238E27FC236}">
                <a16:creationId xmlns:a16="http://schemas.microsoft.com/office/drawing/2014/main" id="{94FC2098-3322-460D-B586-1A158828FF99}"/>
              </a:ext>
            </a:extLst>
          </p:cNvPr>
          <p:cNvSpPr/>
          <p:nvPr/>
        </p:nvSpPr>
        <p:spPr>
          <a:xfrm>
            <a:off x="11645279" y="2588981"/>
            <a:ext cx="533400" cy="3461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entury Gothic" panose="020B0502020202020204"/>
                <a:ea typeface="+mn-ea"/>
                <a:cs typeface="+mn-cs"/>
              </a:rPr>
              <a:t>$22</a:t>
            </a:r>
            <a:endParaRPr kumimoji="0" lang="en-US" sz="12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0" name="Rectangle 129">
            <a:extLst>
              <a:ext uri="{FF2B5EF4-FFF2-40B4-BE49-F238E27FC236}">
                <a16:creationId xmlns:a16="http://schemas.microsoft.com/office/drawing/2014/main" id="{E6F021FD-9510-4089-9BE1-9DA188578A2C}"/>
              </a:ext>
            </a:extLst>
          </p:cNvPr>
          <p:cNvSpPr/>
          <p:nvPr/>
        </p:nvSpPr>
        <p:spPr>
          <a:xfrm>
            <a:off x="10962624" y="2970939"/>
            <a:ext cx="605971" cy="3069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Calibri"/>
              </a:rPr>
              <a:t>$20.50</a:t>
            </a:r>
            <a:endParaRPr kumimoji="0" lang="en-US" sz="1200" b="0" i="0" u="none" strike="noStrike" kern="1200" cap="none" spc="0" normalizeH="0" baseline="0" noProof="0">
              <a:ln>
                <a:noFill/>
              </a:ln>
              <a:solidFill>
                <a:prstClr val="white"/>
              </a:solidFill>
              <a:effectLst/>
              <a:uLnTx/>
              <a:uFillTx/>
              <a:latin typeface="Calibri"/>
              <a:ea typeface="+mn-ea"/>
              <a:cs typeface="Calibri"/>
            </a:endParaRPr>
          </a:p>
        </p:txBody>
      </p:sp>
      <p:pic>
        <p:nvPicPr>
          <p:cNvPr id="131" name="Picture 2"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50D9DE94-365E-475B-8CA9-56E69799D04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684" b="73164" l="25000" r="31600">
                        <a14:foregroundMark x1="27800" y1="27966" x2="28900" y2="32768"/>
                        <a14:foregroundMark x1="27700" y1="37853" x2="28400" y2="68927"/>
                        <a14:foregroundMark x1="28400" y1="68927" x2="27800" y2="73164"/>
                        <a14:foregroundMark x1="27400" y1="42938" x2="27000" y2="52542"/>
                        <a14:foregroundMark x1="29000" y1="48023" x2="29800" y2="49435"/>
                      </a14:backgroundRemoval>
                    </a14:imgEffect>
                  </a14:imgLayer>
                </a14:imgProps>
              </a:ext>
              <a:ext uri="{28A0092B-C50C-407E-A947-70E740481C1C}">
                <a14:useLocalDpi xmlns:a14="http://schemas.microsoft.com/office/drawing/2010/main" val="0"/>
              </a:ext>
            </a:extLst>
          </a:blip>
          <a:srcRect l="24248" t="22339" r="67523" b="22453"/>
          <a:stretch/>
        </p:blipFill>
        <p:spPr bwMode="auto">
          <a:xfrm>
            <a:off x="2854155" y="5216137"/>
            <a:ext cx="41007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DA349B14-564E-4C81-9DDD-1C3571F60B7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684" b="73164" l="25000" r="31600">
                        <a14:foregroundMark x1="27800" y1="27966" x2="28900" y2="32768"/>
                        <a14:foregroundMark x1="27700" y1="37853" x2="28400" y2="68927"/>
                        <a14:foregroundMark x1="28400" y1="68927" x2="27800" y2="73164"/>
                        <a14:foregroundMark x1="27400" y1="42938" x2="27000" y2="52542"/>
                        <a14:foregroundMark x1="29000" y1="48023" x2="29800" y2="49435"/>
                      </a14:backgroundRemoval>
                    </a14:imgEffect>
                  </a14:imgLayer>
                </a14:imgProps>
              </a:ext>
              <a:ext uri="{28A0092B-C50C-407E-A947-70E740481C1C}">
                <a14:useLocalDpi xmlns:a14="http://schemas.microsoft.com/office/drawing/2010/main" val="0"/>
              </a:ext>
            </a:extLst>
          </a:blip>
          <a:srcRect l="24248" t="22339" r="67523" b="22453"/>
          <a:stretch/>
        </p:blipFill>
        <p:spPr bwMode="auto">
          <a:xfrm>
            <a:off x="4675335" y="5162346"/>
            <a:ext cx="41007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8"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0941100B-D768-4986-8115-34DE06714C85}"/>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7684" b="73446" l="38200" r="44700">
                        <a14:foregroundMark x1="41800" y1="27966" x2="42000" y2="32486"/>
                        <a14:foregroundMark x1="41800" y1="37571" x2="41100" y2="52542"/>
                        <a14:foregroundMark x1="41100" y1="52542" x2="39000" y2="66102"/>
                        <a14:foregroundMark x1="39000" y1="66102" x2="38300" y2="67797"/>
                        <a14:foregroundMark x1="42500" y1="54520" x2="42500" y2="73446"/>
                        <a14:foregroundMark x1="42800" y1="40113" x2="44700" y2="50847"/>
                      </a14:backgroundRemoval>
                    </a14:imgEffect>
                  </a14:imgLayer>
                </a14:imgProps>
              </a:ext>
              <a:ext uri="{28A0092B-C50C-407E-A947-70E740481C1C}">
                <a14:useLocalDpi xmlns:a14="http://schemas.microsoft.com/office/drawing/2010/main" val="0"/>
              </a:ext>
            </a:extLst>
          </a:blip>
          <a:srcRect l="37466" t="25532" r="54401" b="24202"/>
          <a:stretch/>
        </p:blipFill>
        <p:spPr bwMode="auto">
          <a:xfrm>
            <a:off x="3545336" y="5216137"/>
            <a:ext cx="41795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6"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5DCCCFD0-83F2-4001-91E9-647D19151D70}"/>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7684" b="72599" l="65900" r="72500">
                        <a14:foregroundMark x1="68500" y1="27684" x2="68200" y2="33051"/>
                        <a14:foregroundMark x1="68200" y1="37006" x2="66800" y2="68644"/>
                        <a14:foregroundMark x1="66800" y1="68644" x2="66000" y2="72599"/>
                        <a14:foregroundMark x1="69100" y1="54520" x2="71200" y2="72599"/>
                      </a14:backgroundRemoval>
                    </a14:imgEffect>
                  </a14:imgLayer>
                </a14:imgProps>
              </a:ext>
              <a:ext uri="{28A0092B-C50C-407E-A947-70E740481C1C}">
                <a14:useLocalDpi xmlns:a14="http://schemas.microsoft.com/office/drawing/2010/main" val="0"/>
              </a:ext>
            </a:extLst>
          </a:blip>
          <a:srcRect l="65145" t="24974" r="26600" b="24879"/>
          <a:stretch/>
        </p:blipFill>
        <p:spPr bwMode="auto">
          <a:xfrm>
            <a:off x="4234151" y="5271001"/>
            <a:ext cx="399697" cy="859536"/>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8"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082049C1-19CB-422F-B097-F4C000E4BDC7}"/>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7684" b="73446" l="38200" r="44700">
                        <a14:foregroundMark x1="41800" y1="27966" x2="42000" y2="32486"/>
                        <a14:foregroundMark x1="41800" y1="37571" x2="41100" y2="52542"/>
                        <a14:foregroundMark x1="41100" y1="52542" x2="39000" y2="66102"/>
                        <a14:foregroundMark x1="39000" y1="66102" x2="38300" y2="67797"/>
                        <a14:foregroundMark x1="42500" y1="54520" x2="42500" y2="73446"/>
                        <a14:foregroundMark x1="42800" y1="40113" x2="44700" y2="50847"/>
                      </a14:backgroundRemoval>
                    </a14:imgEffect>
                  </a14:imgLayer>
                </a14:imgProps>
              </a:ext>
              <a:ext uri="{28A0092B-C50C-407E-A947-70E740481C1C}">
                <a14:useLocalDpi xmlns:a14="http://schemas.microsoft.com/office/drawing/2010/main" val="0"/>
              </a:ext>
            </a:extLst>
          </a:blip>
          <a:srcRect l="37466" t="25532" r="54401" b="24202"/>
          <a:stretch/>
        </p:blipFill>
        <p:spPr bwMode="auto">
          <a:xfrm>
            <a:off x="5410935" y="5157860"/>
            <a:ext cx="41795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22CD80DE-098E-4B51-B3F8-157CB4EB1F7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7119" b="73446" l="11000" r="19200">
                        <a14:foregroundMark x1="15100" y1="27401" x2="14600" y2="33333"/>
                        <a14:foregroundMark x1="14400" y1="40113" x2="12900" y2="42373"/>
                        <a14:foregroundMark x1="14600" y1="40113" x2="17000" y2="72034"/>
                        <a14:foregroundMark x1="16000" y1="41525" x2="17900" y2="48870"/>
                        <a14:foregroundMark x1="14500" y1="59322" x2="13200" y2="73446"/>
                        <a14:foregroundMark x1="13200" y1="73446" x2="13200" y2="73446"/>
                      </a14:backgroundRemoval>
                    </a14:imgEffect>
                  </a14:imgLayer>
                </a14:imgProps>
              </a:ext>
              <a:ext uri="{28A0092B-C50C-407E-A947-70E740481C1C}">
                <a14:useLocalDpi xmlns:a14="http://schemas.microsoft.com/office/drawing/2010/main" val="0"/>
              </a:ext>
            </a:extLst>
          </a:blip>
          <a:srcRect l="10076" t="24974" r="79730" b="22454"/>
          <a:stretch/>
        </p:blipFill>
        <p:spPr bwMode="auto">
          <a:xfrm>
            <a:off x="6222500" y="5270601"/>
            <a:ext cx="471037" cy="859936"/>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8"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C1651570-98CA-408A-B9D5-97CA005CFE1F}"/>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7684" b="73446" l="38200" r="44700">
                        <a14:foregroundMark x1="41800" y1="27966" x2="42000" y2="32486"/>
                        <a14:foregroundMark x1="41800" y1="37571" x2="41100" y2="52542"/>
                        <a14:foregroundMark x1="41100" y1="52542" x2="39000" y2="66102"/>
                        <a14:foregroundMark x1="39000" y1="66102" x2="38300" y2="67797"/>
                        <a14:foregroundMark x1="42500" y1="54520" x2="42500" y2="73446"/>
                        <a14:foregroundMark x1="42800" y1="40113" x2="44700" y2="50847"/>
                      </a14:backgroundRemoval>
                    </a14:imgEffect>
                  </a14:imgLayer>
                </a14:imgProps>
              </a:ext>
              <a:ext uri="{28A0092B-C50C-407E-A947-70E740481C1C}">
                <a14:useLocalDpi xmlns:a14="http://schemas.microsoft.com/office/drawing/2010/main" val="0"/>
              </a:ext>
            </a:extLst>
          </a:blip>
          <a:srcRect l="37466" t="25532" r="54401" b="24202"/>
          <a:stretch/>
        </p:blipFill>
        <p:spPr bwMode="auto">
          <a:xfrm>
            <a:off x="8982069" y="5143566"/>
            <a:ext cx="41795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8"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8D27FE1C-99C0-4A76-9EC6-F9FA2E541BAF}"/>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7684" b="73446" l="38200" r="44700">
                        <a14:foregroundMark x1="41800" y1="27966" x2="42000" y2="32486"/>
                        <a14:foregroundMark x1="41800" y1="37571" x2="41100" y2="52542"/>
                        <a14:foregroundMark x1="41100" y1="52542" x2="39000" y2="66102"/>
                        <a14:foregroundMark x1="39000" y1="66102" x2="38300" y2="67797"/>
                        <a14:foregroundMark x1="42500" y1="54520" x2="42500" y2="73446"/>
                        <a14:foregroundMark x1="42800" y1="40113" x2="44700" y2="50847"/>
                      </a14:backgroundRemoval>
                    </a14:imgEffect>
                  </a14:imgLayer>
                </a14:imgProps>
              </a:ext>
              <a:ext uri="{28A0092B-C50C-407E-A947-70E740481C1C}">
                <a14:useLocalDpi xmlns:a14="http://schemas.microsoft.com/office/drawing/2010/main" val="0"/>
              </a:ext>
            </a:extLst>
          </a:blip>
          <a:srcRect l="37466" t="25532" r="54401" b="24202"/>
          <a:stretch/>
        </p:blipFill>
        <p:spPr bwMode="auto">
          <a:xfrm>
            <a:off x="6937241" y="5216137"/>
            <a:ext cx="41795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6"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30CAC951-A2DB-4CC0-88CB-E54DDAF4EA5F}"/>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7684" b="72599" l="65900" r="72500">
                        <a14:foregroundMark x1="68500" y1="27684" x2="68200" y2="33051"/>
                        <a14:foregroundMark x1="68200" y1="37006" x2="66800" y2="68644"/>
                        <a14:foregroundMark x1="66800" y1="68644" x2="66000" y2="72599"/>
                        <a14:foregroundMark x1="69100" y1="54520" x2="71200" y2="72599"/>
                      </a14:backgroundRemoval>
                    </a14:imgEffect>
                  </a14:imgLayer>
                </a14:imgProps>
              </a:ext>
              <a:ext uri="{28A0092B-C50C-407E-A947-70E740481C1C}">
                <a14:useLocalDpi xmlns:a14="http://schemas.microsoft.com/office/drawing/2010/main" val="0"/>
              </a:ext>
            </a:extLst>
          </a:blip>
          <a:srcRect l="65145" t="24974" r="26600" b="24879"/>
          <a:stretch/>
        </p:blipFill>
        <p:spPr bwMode="auto">
          <a:xfrm>
            <a:off x="7623899" y="5271001"/>
            <a:ext cx="399697" cy="85953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8"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98A04E3F-F87A-4502-86A1-572D22A497ED}"/>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7684" b="73446" l="38200" r="44700">
                        <a14:foregroundMark x1="41800" y1="27966" x2="42000" y2="32486"/>
                        <a14:foregroundMark x1="41800" y1="37571" x2="41100" y2="52542"/>
                        <a14:foregroundMark x1="41100" y1="52542" x2="39000" y2="66102"/>
                        <a14:foregroundMark x1="39000" y1="66102" x2="38300" y2="67797"/>
                        <a14:foregroundMark x1="42500" y1="54520" x2="42500" y2="73446"/>
                        <a14:foregroundMark x1="42800" y1="40113" x2="44700" y2="50847"/>
                      </a14:backgroundRemoval>
                    </a14:imgEffect>
                  </a14:imgLayer>
                </a14:imgProps>
              </a:ext>
              <a:ext uri="{28A0092B-C50C-407E-A947-70E740481C1C}">
                <a14:useLocalDpi xmlns:a14="http://schemas.microsoft.com/office/drawing/2010/main" val="0"/>
              </a:ext>
            </a:extLst>
          </a:blip>
          <a:srcRect l="37466" t="25532" r="54401" b="24202"/>
          <a:stretch/>
        </p:blipFill>
        <p:spPr bwMode="auto">
          <a:xfrm>
            <a:off x="10358425" y="5216137"/>
            <a:ext cx="41795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18B2D34F-EAEE-48FA-8773-120388D1144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684" b="73164" l="25000" r="31600">
                        <a14:foregroundMark x1="27800" y1="27966" x2="28900" y2="32768"/>
                        <a14:foregroundMark x1="27700" y1="37853" x2="28400" y2="68927"/>
                        <a14:foregroundMark x1="28400" y1="68927" x2="27800" y2="73164"/>
                        <a14:foregroundMark x1="27400" y1="42938" x2="27000" y2="52542"/>
                        <a14:foregroundMark x1="29000" y1="48023" x2="29800" y2="49435"/>
                      </a14:backgroundRemoval>
                    </a14:imgEffect>
                  </a14:imgLayer>
                </a14:imgProps>
              </a:ext>
              <a:ext uri="{28A0092B-C50C-407E-A947-70E740481C1C}">
                <a14:useLocalDpi xmlns:a14="http://schemas.microsoft.com/office/drawing/2010/main" val="0"/>
              </a:ext>
            </a:extLst>
          </a:blip>
          <a:srcRect l="24248" t="22339" r="67523" b="22453"/>
          <a:stretch/>
        </p:blipFill>
        <p:spPr bwMode="auto">
          <a:xfrm>
            <a:off x="8303739" y="5216137"/>
            <a:ext cx="41007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6"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1C222535-0C6A-4FDD-A38B-3586AB3153BC}"/>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7684" b="72599" l="65900" r="72500">
                        <a14:foregroundMark x1="68500" y1="27684" x2="68200" y2="33051"/>
                        <a14:foregroundMark x1="68200" y1="37006" x2="66800" y2="68644"/>
                        <a14:foregroundMark x1="66800" y1="68644" x2="66000" y2="72599"/>
                        <a14:foregroundMark x1="69100" y1="54520" x2="71200" y2="72599"/>
                      </a14:backgroundRemoval>
                    </a14:imgEffect>
                  </a14:imgLayer>
                </a14:imgProps>
              </a:ext>
              <a:ext uri="{28A0092B-C50C-407E-A947-70E740481C1C}">
                <a14:useLocalDpi xmlns:a14="http://schemas.microsoft.com/office/drawing/2010/main" val="0"/>
              </a:ext>
            </a:extLst>
          </a:blip>
          <a:srcRect l="65145" t="24974" r="26600" b="24879"/>
          <a:stretch/>
        </p:blipFill>
        <p:spPr bwMode="auto">
          <a:xfrm>
            <a:off x="11126958" y="5198430"/>
            <a:ext cx="399697" cy="85953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4"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934EA529-AB8A-468F-9ADE-C2FC024CA6B7}"/>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7119" b="73446" l="11000" r="19200">
                        <a14:foregroundMark x1="15100" y1="27401" x2="14600" y2="33333"/>
                        <a14:foregroundMark x1="14400" y1="40113" x2="12900" y2="42373"/>
                        <a14:foregroundMark x1="14600" y1="40113" x2="17000" y2="72034"/>
                        <a14:foregroundMark x1="16000" y1="41525" x2="17900" y2="48870"/>
                        <a14:foregroundMark x1="14500" y1="59322" x2="13200" y2="73446"/>
                        <a14:foregroundMark x1="13200" y1="73446" x2="13200" y2="73446"/>
                      </a14:backgroundRemoval>
                    </a14:imgEffect>
                  </a14:imgLayer>
                </a14:imgProps>
              </a:ext>
              <a:ext uri="{28A0092B-C50C-407E-A947-70E740481C1C}">
                <a14:useLocalDpi xmlns:a14="http://schemas.microsoft.com/office/drawing/2010/main" val="0"/>
              </a:ext>
            </a:extLst>
          </a:blip>
          <a:srcRect l="10076" t="24974" r="79730" b="22454"/>
          <a:stretch/>
        </p:blipFill>
        <p:spPr bwMode="auto">
          <a:xfrm>
            <a:off x="9665482" y="5270601"/>
            <a:ext cx="471037" cy="859936"/>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 descr="Editable line icon set of a stick man or stick figure walking in different poses in a dynamic outline graphic design style standing on both or one leg in side and front full body view as a eps vector">
            <a:extLst>
              <a:ext uri="{FF2B5EF4-FFF2-40B4-BE49-F238E27FC236}">
                <a16:creationId xmlns:a16="http://schemas.microsoft.com/office/drawing/2014/main" id="{FFE6BEFC-70F1-4CEA-97F7-FC1B1AEAE108}"/>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7684" b="72599" l="65900" r="72500">
                        <a14:foregroundMark x1="68500" y1="27684" x2="68200" y2="33051"/>
                        <a14:foregroundMark x1="68200" y1="37006" x2="66800" y2="68644"/>
                        <a14:foregroundMark x1="66800" y1="68644" x2="66000" y2="72599"/>
                        <a14:foregroundMark x1="69100" y1="54520" x2="71200" y2="72599"/>
                      </a14:backgroundRemoval>
                    </a14:imgEffect>
                  </a14:imgLayer>
                </a14:imgProps>
              </a:ext>
              <a:ext uri="{28A0092B-C50C-407E-A947-70E740481C1C}">
                <a14:useLocalDpi xmlns:a14="http://schemas.microsoft.com/office/drawing/2010/main" val="0"/>
              </a:ext>
            </a:extLst>
          </a:blip>
          <a:srcRect l="65145" t="24974" r="26600" b="24879"/>
          <a:stretch/>
        </p:blipFill>
        <p:spPr bwMode="auto">
          <a:xfrm>
            <a:off x="11721337" y="5210525"/>
            <a:ext cx="399697" cy="859536"/>
          </a:xfrm>
          <a:prstGeom prst="rect">
            <a:avLst/>
          </a:prstGeom>
          <a:noFill/>
          <a:extLst>
            <a:ext uri="{909E8E84-426E-40DD-AFC4-6F175D3DCCD1}">
              <a14:hiddenFill xmlns:a14="http://schemas.microsoft.com/office/drawing/2010/main">
                <a:solidFill>
                  <a:srgbClr val="FFFFFF"/>
                </a:solidFill>
              </a14:hiddenFill>
            </a:ext>
          </a:extLst>
        </p:spPr>
      </p:pic>
      <p:sp>
        <p:nvSpPr>
          <p:cNvPr id="43" name="Slide Number Placeholder 4">
            <a:extLst>
              <a:ext uri="{FF2B5EF4-FFF2-40B4-BE49-F238E27FC236}">
                <a16:creationId xmlns:a16="http://schemas.microsoft.com/office/drawing/2014/main" id="{11EDCDB5-11EF-4426-BC82-0502E15B706E}"/>
              </a:ext>
            </a:extLst>
          </p:cNvPr>
          <p:cNvSpPr>
            <a:spLocks noGrp="1"/>
          </p:cNvSpPr>
          <p:nvPr>
            <p:ph type="sldNum" sz="quarter" idx="12"/>
          </p:nvPr>
        </p:nvSpPr>
        <p:spPr>
          <a:xfrm>
            <a:off x="5134" y="6050907"/>
            <a:ext cx="538194" cy="364552"/>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cs typeface="Calibri"/>
              </a:rPr>
              <a:t>Neg</a:t>
            </a:r>
          </a:p>
        </p:txBody>
      </p:sp>
      <p:sp>
        <p:nvSpPr>
          <p:cNvPr id="44" name="Slide Number Placeholder 4">
            <a:extLst>
              <a:ext uri="{FF2B5EF4-FFF2-40B4-BE49-F238E27FC236}">
                <a16:creationId xmlns:a16="http://schemas.microsoft.com/office/drawing/2014/main" id="{1A19AFE3-EDA2-446F-B9A0-57231C55C088}"/>
              </a:ext>
            </a:extLst>
          </p:cNvPr>
          <p:cNvSpPr txBox="1">
            <a:spLocks/>
          </p:cNvSpPr>
          <p:nvPr/>
        </p:nvSpPr>
        <p:spPr>
          <a:xfrm>
            <a:off x="654287" y="6060817"/>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45" name="Slide Number Placeholder 4">
            <a:extLst>
              <a:ext uri="{FF2B5EF4-FFF2-40B4-BE49-F238E27FC236}">
                <a16:creationId xmlns:a16="http://schemas.microsoft.com/office/drawing/2014/main" id="{ADF7F75B-1EBF-4930-881D-4E9013980AA6}"/>
              </a:ext>
            </a:extLst>
          </p:cNvPr>
          <p:cNvSpPr txBox="1">
            <a:spLocks/>
          </p:cNvSpPr>
          <p:nvPr/>
        </p:nvSpPr>
        <p:spPr>
          <a:xfrm>
            <a:off x="1390374" y="6065895"/>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46" name="Slide Number Placeholder 4">
            <a:extLst>
              <a:ext uri="{FF2B5EF4-FFF2-40B4-BE49-F238E27FC236}">
                <a16:creationId xmlns:a16="http://schemas.microsoft.com/office/drawing/2014/main" id="{3BFF250F-C4FD-414C-A9D6-B88C38C16EF5}"/>
              </a:ext>
            </a:extLst>
          </p:cNvPr>
          <p:cNvSpPr txBox="1">
            <a:spLocks/>
          </p:cNvSpPr>
          <p:nvPr/>
        </p:nvSpPr>
        <p:spPr>
          <a:xfrm>
            <a:off x="2100003" y="6051614"/>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47" name="Slide Number Placeholder 4">
            <a:extLst>
              <a:ext uri="{FF2B5EF4-FFF2-40B4-BE49-F238E27FC236}">
                <a16:creationId xmlns:a16="http://schemas.microsoft.com/office/drawing/2014/main" id="{30804598-E653-41A0-AF63-5583011217EF}"/>
              </a:ext>
            </a:extLst>
          </p:cNvPr>
          <p:cNvSpPr txBox="1">
            <a:spLocks/>
          </p:cNvSpPr>
          <p:nvPr/>
        </p:nvSpPr>
        <p:spPr>
          <a:xfrm>
            <a:off x="2733003" y="6048014"/>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48" name="Slide Number Placeholder 4">
            <a:extLst>
              <a:ext uri="{FF2B5EF4-FFF2-40B4-BE49-F238E27FC236}">
                <a16:creationId xmlns:a16="http://schemas.microsoft.com/office/drawing/2014/main" id="{7CD83C28-918C-45E5-A933-8B6829D03252}"/>
              </a:ext>
            </a:extLst>
          </p:cNvPr>
          <p:cNvSpPr txBox="1">
            <a:spLocks/>
          </p:cNvSpPr>
          <p:nvPr/>
        </p:nvSpPr>
        <p:spPr>
          <a:xfrm>
            <a:off x="3406346" y="6045828"/>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49" name="Slide Number Placeholder 4">
            <a:extLst>
              <a:ext uri="{FF2B5EF4-FFF2-40B4-BE49-F238E27FC236}">
                <a16:creationId xmlns:a16="http://schemas.microsoft.com/office/drawing/2014/main" id="{D71CB835-98DA-4B8B-AF15-89BD74C0DFA7}"/>
              </a:ext>
            </a:extLst>
          </p:cNvPr>
          <p:cNvSpPr txBox="1">
            <a:spLocks/>
          </p:cNvSpPr>
          <p:nvPr/>
        </p:nvSpPr>
        <p:spPr>
          <a:xfrm>
            <a:off x="4118244" y="6050907"/>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50" name="Slide Number Placeholder 4">
            <a:extLst>
              <a:ext uri="{FF2B5EF4-FFF2-40B4-BE49-F238E27FC236}">
                <a16:creationId xmlns:a16="http://schemas.microsoft.com/office/drawing/2014/main" id="{96802CEF-EA73-45BA-9786-D37616AE7EF7}"/>
              </a:ext>
            </a:extLst>
          </p:cNvPr>
          <p:cNvSpPr txBox="1">
            <a:spLocks/>
          </p:cNvSpPr>
          <p:nvPr/>
        </p:nvSpPr>
        <p:spPr>
          <a:xfrm>
            <a:off x="4870225" y="6046915"/>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Pos</a:t>
            </a:r>
          </a:p>
        </p:txBody>
      </p:sp>
      <p:sp>
        <p:nvSpPr>
          <p:cNvPr id="51" name="Slide Number Placeholder 4">
            <a:extLst>
              <a:ext uri="{FF2B5EF4-FFF2-40B4-BE49-F238E27FC236}">
                <a16:creationId xmlns:a16="http://schemas.microsoft.com/office/drawing/2014/main" id="{768BD94E-7A0A-430A-9BF0-56115EB29C03}"/>
              </a:ext>
            </a:extLst>
          </p:cNvPr>
          <p:cNvSpPr txBox="1">
            <a:spLocks/>
          </p:cNvSpPr>
          <p:nvPr/>
        </p:nvSpPr>
        <p:spPr>
          <a:xfrm>
            <a:off x="5565842" y="6054625"/>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52" name="Slide Number Placeholder 4">
            <a:extLst>
              <a:ext uri="{FF2B5EF4-FFF2-40B4-BE49-F238E27FC236}">
                <a16:creationId xmlns:a16="http://schemas.microsoft.com/office/drawing/2014/main" id="{C55D53EF-906E-404F-8E7F-5E3BD743BA41}"/>
              </a:ext>
            </a:extLst>
          </p:cNvPr>
          <p:cNvSpPr txBox="1">
            <a:spLocks/>
          </p:cNvSpPr>
          <p:nvPr/>
        </p:nvSpPr>
        <p:spPr>
          <a:xfrm>
            <a:off x="6228145" y="6053257"/>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54" name="Slide Number Placeholder 4">
            <a:extLst>
              <a:ext uri="{FF2B5EF4-FFF2-40B4-BE49-F238E27FC236}">
                <a16:creationId xmlns:a16="http://schemas.microsoft.com/office/drawing/2014/main" id="{88E91B28-9D71-4AE4-98A5-4339DAE6E574}"/>
              </a:ext>
            </a:extLst>
          </p:cNvPr>
          <p:cNvSpPr txBox="1">
            <a:spLocks/>
          </p:cNvSpPr>
          <p:nvPr/>
        </p:nvSpPr>
        <p:spPr>
          <a:xfrm>
            <a:off x="6916192" y="6060109"/>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56" name="Slide Number Placeholder 4">
            <a:extLst>
              <a:ext uri="{FF2B5EF4-FFF2-40B4-BE49-F238E27FC236}">
                <a16:creationId xmlns:a16="http://schemas.microsoft.com/office/drawing/2014/main" id="{81EFCAA2-08EC-4DA9-9737-150E43E536D7}"/>
              </a:ext>
            </a:extLst>
          </p:cNvPr>
          <p:cNvSpPr txBox="1">
            <a:spLocks/>
          </p:cNvSpPr>
          <p:nvPr/>
        </p:nvSpPr>
        <p:spPr>
          <a:xfrm>
            <a:off x="7529253" y="6057924"/>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58" name="Slide Number Placeholder 4">
            <a:extLst>
              <a:ext uri="{FF2B5EF4-FFF2-40B4-BE49-F238E27FC236}">
                <a16:creationId xmlns:a16="http://schemas.microsoft.com/office/drawing/2014/main" id="{D642D848-87C0-43EC-A412-CCCA8A1E1CFF}"/>
              </a:ext>
            </a:extLst>
          </p:cNvPr>
          <p:cNvSpPr txBox="1">
            <a:spLocks/>
          </p:cNvSpPr>
          <p:nvPr/>
        </p:nvSpPr>
        <p:spPr>
          <a:xfrm>
            <a:off x="8270812" y="6048014"/>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60" name="Slide Number Placeholder 4">
            <a:extLst>
              <a:ext uri="{FF2B5EF4-FFF2-40B4-BE49-F238E27FC236}">
                <a16:creationId xmlns:a16="http://schemas.microsoft.com/office/drawing/2014/main" id="{EA61A01C-52C2-48D2-9629-0069A528046E}"/>
              </a:ext>
            </a:extLst>
          </p:cNvPr>
          <p:cNvSpPr txBox="1">
            <a:spLocks/>
          </p:cNvSpPr>
          <p:nvPr/>
        </p:nvSpPr>
        <p:spPr>
          <a:xfrm>
            <a:off x="8922773" y="6057924"/>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61" name="Slide Number Placeholder 4">
            <a:extLst>
              <a:ext uri="{FF2B5EF4-FFF2-40B4-BE49-F238E27FC236}">
                <a16:creationId xmlns:a16="http://schemas.microsoft.com/office/drawing/2014/main" id="{14928625-6CD5-4607-BCF0-0F147420AD51}"/>
              </a:ext>
            </a:extLst>
          </p:cNvPr>
          <p:cNvSpPr txBox="1">
            <a:spLocks/>
          </p:cNvSpPr>
          <p:nvPr/>
        </p:nvSpPr>
        <p:spPr>
          <a:xfrm>
            <a:off x="9598325" y="6056150"/>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62" name="Slide Number Placeholder 4">
            <a:extLst>
              <a:ext uri="{FF2B5EF4-FFF2-40B4-BE49-F238E27FC236}">
                <a16:creationId xmlns:a16="http://schemas.microsoft.com/office/drawing/2014/main" id="{D7E83870-F91B-4A13-8A2A-E7F8643E4630}"/>
              </a:ext>
            </a:extLst>
          </p:cNvPr>
          <p:cNvSpPr txBox="1">
            <a:spLocks/>
          </p:cNvSpPr>
          <p:nvPr/>
        </p:nvSpPr>
        <p:spPr>
          <a:xfrm>
            <a:off x="10314284" y="6057101"/>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63" name="Slide Number Placeholder 4">
            <a:extLst>
              <a:ext uri="{FF2B5EF4-FFF2-40B4-BE49-F238E27FC236}">
                <a16:creationId xmlns:a16="http://schemas.microsoft.com/office/drawing/2014/main" id="{0B40E9A8-E299-4D2D-A1AB-694FD75D3FBB}"/>
              </a:ext>
            </a:extLst>
          </p:cNvPr>
          <p:cNvSpPr txBox="1">
            <a:spLocks/>
          </p:cNvSpPr>
          <p:nvPr/>
        </p:nvSpPr>
        <p:spPr>
          <a:xfrm>
            <a:off x="10976127" y="6039440"/>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6464"/>
                </a:solidFill>
                <a:effectLst/>
                <a:uLnTx/>
                <a:uFillTx/>
                <a:latin typeface="Calibri"/>
                <a:ea typeface="+mn-ea"/>
                <a:cs typeface="Calibri"/>
              </a:rPr>
              <a:t>Neg</a:t>
            </a:r>
          </a:p>
        </p:txBody>
      </p:sp>
      <p:sp>
        <p:nvSpPr>
          <p:cNvPr id="64" name="Slide Number Placeholder 4">
            <a:extLst>
              <a:ext uri="{FF2B5EF4-FFF2-40B4-BE49-F238E27FC236}">
                <a16:creationId xmlns:a16="http://schemas.microsoft.com/office/drawing/2014/main" id="{55A6577E-040B-47BE-A531-4B994833CDA7}"/>
              </a:ext>
            </a:extLst>
          </p:cNvPr>
          <p:cNvSpPr txBox="1">
            <a:spLocks/>
          </p:cNvSpPr>
          <p:nvPr/>
        </p:nvSpPr>
        <p:spPr>
          <a:xfrm>
            <a:off x="11636577" y="6048014"/>
            <a:ext cx="538194" cy="364552"/>
          </a:xfrm>
          <a:prstGeom prst="rect">
            <a:avLst/>
          </a:prstGeom>
        </p:spPr>
        <p:txBody>
          <a:bodyPr vert="horz" lIns="91440" tIns="45720" rIns="91440" bIns="45720" rtlCol="0" anchor="ctr"/>
          <a:lstStyle>
            <a:defPPr>
              <a:defRPr lang="en-US"/>
            </a:defPPr>
            <a:lvl1pPr marL="0" algn="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46464"/>
                </a:solidFill>
                <a:effectLst/>
                <a:uLnTx/>
                <a:uFillTx/>
                <a:latin typeface="Calibri"/>
                <a:ea typeface="+mn-ea"/>
                <a:cs typeface="Calibri"/>
              </a:rPr>
              <a:t>Neg</a:t>
            </a:r>
          </a:p>
        </p:txBody>
      </p:sp>
      <p:sp>
        <p:nvSpPr>
          <p:cNvPr id="6" name="TextBox 5">
            <a:extLst>
              <a:ext uri="{FF2B5EF4-FFF2-40B4-BE49-F238E27FC236}">
                <a16:creationId xmlns:a16="http://schemas.microsoft.com/office/drawing/2014/main" id="{DF091B05-1BE5-2172-00FE-7E7BBD1BF29D}"/>
              </a:ext>
            </a:extLst>
          </p:cNvPr>
          <p:cNvSpPr txBox="1"/>
          <p:nvPr/>
        </p:nvSpPr>
        <p:spPr>
          <a:xfrm>
            <a:off x="165339" y="6401519"/>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1</a:t>
            </a:r>
          </a:p>
        </p:txBody>
      </p:sp>
      <p:sp>
        <p:nvSpPr>
          <p:cNvPr id="8" name="TextBox 7">
            <a:extLst>
              <a:ext uri="{FF2B5EF4-FFF2-40B4-BE49-F238E27FC236}">
                <a16:creationId xmlns:a16="http://schemas.microsoft.com/office/drawing/2014/main" id="{66A66E7F-F9E8-3982-7DBE-CD4765D9D00C}"/>
              </a:ext>
            </a:extLst>
          </p:cNvPr>
          <p:cNvSpPr txBox="1"/>
          <p:nvPr/>
        </p:nvSpPr>
        <p:spPr>
          <a:xfrm>
            <a:off x="1545565" y="6401518"/>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2</a:t>
            </a:r>
          </a:p>
        </p:txBody>
      </p:sp>
      <p:sp>
        <p:nvSpPr>
          <p:cNvPr id="10" name="TextBox 9">
            <a:extLst>
              <a:ext uri="{FF2B5EF4-FFF2-40B4-BE49-F238E27FC236}">
                <a16:creationId xmlns:a16="http://schemas.microsoft.com/office/drawing/2014/main" id="{5F3CB67B-D1E8-3007-1955-0347968EB18D}"/>
              </a:ext>
            </a:extLst>
          </p:cNvPr>
          <p:cNvSpPr txBox="1"/>
          <p:nvPr/>
        </p:nvSpPr>
        <p:spPr>
          <a:xfrm>
            <a:off x="2887224" y="6401519"/>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3</a:t>
            </a:r>
          </a:p>
        </p:txBody>
      </p:sp>
      <p:sp>
        <p:nvSpPr>
          <p:cNvPr id="12" name="TextBox 11">
            <a:extLst>
              <a:ext uri="{FF2B5EF4-FFF2-40B4-BE49-F238E27FC236}">
                <a16:creationId xmlns:a16="http://schemas.microsoft.com/office/drawing/2014/main" id="{EA335388-91A4-99F0-4BAF-557058CBE8A6}"/>
              </a:ext>
            </a:extLst>
          </p:cNvPr>
          <p:cNvSpPr txBox="1"/>
          <p:nvPr/>
        </p:nvSpPr>
        <p:spPr>
          <a:xfrm>
            <a:off x="5670269" y="6401518"/>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5</a:t>
            </a:r>
          </a:p>
        </p:txBody>
      </p:sp>
      <p:sp>
        <p:nvSpPr>
          <p:cNvPr id="14" name="TextBox 13">
            <a:extLst>
              <a:ext uri="{FF2B5EF4-FFF2-40B4-BE49-F238E27FC236}">
                <a16:creationId xmlns:a16="http://schemas.microsoft.com/office/drawing/2014/main" id="{E4469DBA-DF2C-958A-284C-80C25A7862D3}"/>
              </a:ext>
            </a:extLst>
          </p:cNvPr>
          <p:cNvSpPr txBox="1"/>
          <p:nvPr/>
        </p:nvSpPr>
        <p:spPr>
          <a:xfrm>
            <a:off x="4289358" y="6401519"/>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4</a:t>
            </a:r>
          </a:p>
        </p:txBody>
      </p:sp>
      <p:sp>
        <p:nvSpPr>
          <p:cNvPr id="16" name="TextBox 15">
            <a:extLst>
              <a:ext uri="{FF2B5EF4-FFF2-40B4-BE49-F238E27FC236}">
                <a16:creationId xmlns:a16="http://schemas.microsoft.com/office/drawing/2014/main" id="{740BB292-DC6D-4F80-6955-EC8AB661EE87}"/>
              </a:ext>
            </a:extLst>
          </p:cNvPr>
          <p:cNvSpPr txBox="1"/>
          <p:nvPr/>
        </p:nvSpPr>
        <p:spPr>
          <a:xfrm>
            <a:off x="9755035" y="6401517"/>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8</a:t>
            </a:r>
          </a:p>
        </p:txBody>
      </p:sp>
      <p:sp>
        <p:nvSpPr>
          <p:cNvPr id="18" name="TextBox 17">
            <a:extLst>
              <a:ext uri="{FF2B5EF4-FFF2-40B4-BE49-F238E27FC236}">
                <a16:creationId xmlns:a16="http://schemas.microsoft.com/office/drawing/2014/main" id="{FC1BC305-0863-254E-AF1A-0EC6E89AB624}"/>
              </a:ext>
            </a:extLst>
          </p:cNvPr>
          <p:cNvSpPr txBox="1"/>
          <p:nvPr/>
        </p:nvSpPr>
        <p:spPr>
          <a:xfrm>
            <a:off x="8389187" y="6401518"/>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7</a:t>
            </a:r>
          </a:p>
        </p:txBody>
      </p:sp>
      <p:sp>
        <p:nvSpPr>
          <p:cNvPr id="20" name="TextBox 19">
            <a:extLst>
              <a:ext uri="{FF2B5EF4-FFF2-40B4-BE49-F238E27FC236}">
                <a16:creationId xmlns:a16="http://schemas.microsoft.com/office/drawing/2014/main" id="{C54EBBF6-B4AF-363F-3EED-A0B337418118}"/>
              </a:ext>
            </a:extLst>
          </p:cNvPr>
          <p:cNvSpPr txBox="1"/>
          <p:nvPr/>
        </p:nvSpPr>
        <p:spPr>
          <a:xfrm>
            <a:off x="7023338" y="6401518"/>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6</a:t>
            </a:r>
          </a:p>
        </p:txBody>
      </p:sp>
      <p:sp>
        <p:nvSpPr>
          <p:cNvPr id="22" name="TextBox 21">
            <a:extLst>
              <a:ext uri="{FF2B5EF4-FFF2-40B4-BE49-F238E27FC236}">
                <a16:creationId xmlns:a16="http://schemas.microsoft.com/office/drawing/2014/main" id="{90BC27EF-2FBB-65EE-2410-6653AF4E8ECE}"/>
              </a:ext>
            </a:extLst>
          </p:cNvPr>
          <p:cNvSpPr txBox="1"/>
          <p:nvPr/>
        </p:nvSpPr>
        <p:spPr>
          <a:xfrm>
            <a:off x="11005865" y="6401516"/>
            <a:ext cx="1035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Calibri"/>
              </a:rPr>
              <a:t>Week 9</a:t>
            </a:r>
          </a:p>
        </p:txBody>
      </p:sp>
    </p:spTree>
    <p:extLst>
      <p:ext uri="{BB962C8B-B14F-4D97-AF65-F5344CB8AC3E}">
        <p14:creationId xmlns:p14="http://schemas.microsoft.com/office/powerpoint/2010/main" val="382093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250"/>
                                        <p:tgtEl>
                                          <p:spTgt spid="53"/>
                                        </p:tgtEl>
                                      </p:cBhvr>
                                    </p:animEffect>
                                  </p:childTnLst>
                                </p:cTn>
                              </p:par>
                              <p:par>
                                <p:cTn id="8" presetID="22" presetClass="exit" presetSubtype="8" fill="hold" nodeType="withEffect">
                                  <p:stCondLst>
                                    <p:cond delay="0"/>
                                  </p:stCondLst>
                                  <p:childTnLst>
                                    <p:animEffect transition="out" filter="wipe(left)">
                                      <p:cBhvr>
                                        <p:cTn id="9" dur="250"/>
                                        <p:tgtEl>
                                          <p:spTgt spid="1028"/>
                                        </p:tgtEl>
                                      </p:cBhvr>
                                    </p:animEffect>
                                    <p:set>
                                      <p:cBhvr>
                                        <p:cTn id="10" dur="1" fill="hold">
                                          <p:stCondLst>
                                            <p:cond delay="249"/>
                                          </p:stCondLst>
                                        </p:cTn>
                                        <p:tgtEl>
                                          <p:spTgt spid="1028"/>
                                        </p:tgtEl>
                                        <p:attrNameLst>
                                          <p:attrName>style.visibility</p:attrName>
                                        </p:attrNameLst>
                                      </p:cBhvr>
                                      <p:to>
                                        <p:strVal val="hidden"/>
                                      </p:to>
                                    </p:set>
                                  </p:childTnLst>
                                </p:cTn>
                              </p:par>
                              <p:par>
                                <p:cTn id="11" presetID="22" presetClass="entr" presetSubtype="8"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animEffect transition="in" filter="wipe(left)">
                                      <p:cBhvr>
                                        <p:cTn id="13" dur="250"/>
                                        <p:tgtEl>
                                          <p:spTgt spid="103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left)">
                                      <p:cBhvr>
                                        <p:cTn id="16" dur="500"/>
                                        <p:tgtEl>
                                          <p:spTgt spid="4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wipe(left)">
                                      <p:cBhvr>
                                        <p:cTn id="20" dur="250"/>
                                        <p:tgtEl>
                                          <p:spTgt spid="59"/>
                                        </p:tgtEl>
                                      </p:cBhvr>
                                    </p:animEffect>
                                  </p:childTnLst>
                                </p:cTn>
                              </p:par>
                              <p:par>
                                <p:cTn id="21" presetID="22" presetClass="exit" presetSubtype="8" fill="hold" nodeType="withEffect">
                                  <p:stCondLst>
                                    <p:cond delay="0"/>
                                  </p:stCondLst>
                                  <p:childTnLst>
                                    <p:animEffect transition="out" filter="wipe(left)">
                                      <p:cBhvr>
                                        <p:cTn id="22" dur="250"/>
                                        <p:tgtEl>
                                          <p:spTgt spid="1034"/>
                                        </p:tgtEl>
                                      </p:cBhvr>
                                    </p:animEffect>
                                    <p:set>
                                      <p:cBhvr>
                                        <p:cTn id="23" dur="1" fill="hold">
                                          <p:stCondLst>
                                            <p:cond delay="249"/>
                                          </p:stCondLst>
                                        </p:cTn>
                                        <p:tgtEl>
                                          <p:spTgt spid="1034"/>
                                        </p:tgtEl>
                                        <p:attrNameLst>
                                          <p:attrName>style.visibility</p:attrName>
                                        </p:attrNameLst>
                                      </p:cBhvr>
                                      <p:to>
                                        <p:strVal val="hidden"/>
                                      </p:to>
                                    </p:set>
                                  </p:childTnLst>
                                </p:cTn>
                              </p:par>
                              <p:par>
                                <p:cTn id="24" presetID="22" presetClass="entr" presetSubtype="8"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left)">
                                      <p:cBhvr>
                                        <p:cTn id="26" dur="250"/>
                                        <p:tgtEl>
                                          <p:spTgt spid="102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ipe(left)">
                                      <p:cBhvr>
                                        <p:cTn id="33" dur="250"/>
                                        <p:tgtEl>
                                          <p:spTgt spid="57"/>
                                        </p:tgtEl>
                                      </p:cBhvr>
                                    </p:animEffect>
                                  </p:childTnLst>
                                </p:cTn>
                              </p:par>
                              <p:par>
                                <p:cTn id="34" presetID="22" presetClass="exit" presetSubtype="8" fill="hold" nodeType="withEffect">
                                  <p:stCondLst>
                                    <p:cond delay="0"/>
                                  </p:stCondLst>
                                  <p:childTnLst>
                                    <p:animEffect transition="out" filter="wipe(left)">
                                      <p:cBhvr>
                                        <p:cTn id="35" dur="250"/>
                                        <p:tgtEl>
                                          <p:spTgt spid="1026"/>
                                        </p:tgtEl>
                                      </p:cBhvr>
                                    </p:animEffect>
                                    <p:set>
                                      <p:cBhvr>
                                        <p:cTn id="36" dur="1" fill="hold">
                                          <p:stCondLst>
                                            <p:cond delay="249"/>
                                          </p:stCondLst>
                                        </p:cTn>
                                        <p:tgtEl>
                                          <p:spTgt spid="1026"/>
                                        </p:tgtEl>
                                        <p:attrNameLst>
                                          <p:attrName>style.visibility</p:attrName>
                                        </p:attrNameLst>
                                      </p:cBhvr>
                                      <p:to>
                                        <p:strVal val="hidden"/>
                                      </p:to>
                                    </p:set>
                                  </p:childTnLst>
                                </p:cTn>
                              </p:par>
                              <p:par>
                                <p:cTn id="37" presetID="22" presetClass="entr" presetSubtype="8" fill="hold" nodeType="with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wipe(left)">
                                      <p:cBhvr>
                                        <p:cTn id="39" dur="250"/>
                                        <p:tgtEl>
                                          <p:spTgt spid="103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left)">
                                      <p:cBhvr>
                                        <p:cTn id="42" dur="500"/>
                                        <p:tgtEl>
                                          <p:spTgt spid="46"/>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118"/>
                                        </p:tgtEl>
                                        <p:attrNameLst>
                                          <p:attrName>style.visibility</p:attrName>
                                        </p:attrNameLst>
                                      </p:cBhvr>
                                      <p:to>
                                        <p:strVal val="visible"/>
                                      </p:to>
                                    </p:set>
                                    <p:animEffect transition="in" filter="wipe(left)">
                                      <p:cBhvr>
                                        <p:cTn id="46" dur="250"/>
                                        <p:tgtEl>
                                          <p:spTgt spid="118"/>
                                        </p:tgtEl>
                                      </p:cBhvr>
                                    </p:animEffect>
                                  </p:childTnLst>
                                </p:cTn>
                              </p:par>
                              <p:par>
                                <p:cTn id="47" presetID="22" presetClass="exit" presetSubtype="8" fill="hold" nodeType="withEffect">
                                  <p:stCondLst>
                                    <p:cond delay="0"/>
                                  </p:stCondLst>
                                  <p:childTnLst>
                                    <p:animEffect transition="out" filter="wipe(left)">
                                      <p:cBhvr>
                                        <p:cTn id="48" dur="250"/>
                                        <p:tgtEl>
                                          <p:spTgt spid="1030"/>
                                        </p:tgtEl>
                                      </p:cBhvr>
                                    </p:animEffect>
                                    <p:set>
                                      <p:cBhvr>
                                        <p:cTn id="49" dur="1" fill="hold">
                                          <p:stCondLst>
                                            <p:cond delay="249"/>
                                          </p:stCondLst>
                                        </p:cTn>
                                        <p:tgtEl>
                                          <p:spTgt spid="1030"/>
                                        </p:tgtEl>
                                        <p:attrNameLst>
                                          <p:attrName>style.visibility</p:attrName>
                                        </p:attrNameLst>
                                      </p:cBhvr>
                                      <p:to>
                                        <p:strVal val="hidden"/>
                                      </p:to>
                                    </p:set>
                                  </p:childTnLst>
                                </p:cTn>
                              </p:par>
                              <p:par>
                                <p:cTn id="50" presetID="22" presetClass="entr" presetSubtype="8" fill="hold" nodeType="withEffect">
                                  <p:stCondLst>
                                    <p:cond delay="0"/>
                                  </p:stCondLst>
                                  <p:childTnLst>
                                    <p:set>
                                      <p:cBhvr>
                                        <p:cTn id="51" dur="1" fill="hold">
                                          <p:stCondLst>
                                            <p:cond delay="0"/>
                                          </p:stCondLst>
                                        </p:cTn>
                                        <p:tgtEl>
                                          <p:spTgt spid="131"/>
                                        </p:tgtEl>
                                        <p:attrNameLst>
                                          <p:attrName>style.visibility</p:attrName>
                                        </p:attrNameLst>
                                      </p:cBhvr>
                                      <p:to>
                                        <p:strVal val="visible"/>
                                      </p:to>
                                    </p:set>
                                    <p:animEffect transition="in" filter="wipe(left)">
                                      <p:cBhvr>
                                        <p:cTn id="52" dur="250"/>
                                        <p:tgtEl>
                                          <p:spTgt spid="13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500"/>
                                        <p:tgtEl>
                                          <p:spTgt spid="47"/>
                                        </p:tgtEl>
                                      </p:cBhvr>
                                    </p:animEffect>
                                  </p:childTnLst>
                                </p:cTn>
                              </p:par>
                            </p:childTnLst>
                          </p:cTn>
                        </p:par>
                        <p:par>
                          <p:cTn id="56" fill="hold">
                            <p:stCondLst>
                              <p:cond delay="2000"/>
                            </p:stCondLst>
                            <p:childTnLst>
                              <p:par>
                                <p:cTn id="57" presetID="22" presetClass="entr" presetSubtype="8" fill="hold" grpId="0" nodeType="afterEffect">
                                  <p:stCondLst>
                                    <p:cond delay="0"/>
                                  </p:stCondLst>
                                  <p:childTnLst>
                                    <p:set>
                                      <p:cBhvr>
                                        <p:cTn id="58" dur="1" fill="hold">
                                          <p:stCondLst>
                                            <p:cond delay="0"/>
                                          </p:stCondLst>
                                        </p:cTn>
                                        <p:tgtEl>
                                          <p:spTgt spid="117"/>
                                        </p:tgtEl>
                                        <p:attrNameLst>
                                          <p:attrName>style.visibility</p:attrName>
                                        </p:attrNameLst>
                                      </p:cBhvr>
                                      <p:to>
                                        <p:strVal val="visible"/>
                                      </p:to>
                                    </p:set>
                                    <p:animEffect transition="in" filter="wipe(left)">
                                      <p:cBhvr>
                                        <p:cTn id="59" dur="250"/>
                                        <p:tgtEl>
                                          <p:spTgt spid="117"/>
                                        </p:tgtEl>
                                      </p:cBhvr>
                                    </p:animEffect>
                                  </p:childTnLst>
                                </p:cTn>
                              </p:par>
                              <p:par>
                                <p:cTn id="60" presetID="22" presetClass="exit" presetSubtype="8" fill="hold" nodeType="withEffect">
                                  <p:stCondLst>
                                    <p:cond delay="0"/>
                                  </p:stCondLst>
                                  <p:childTnLst>
                                    <p:animEffect transition="out" filter="wipe(left)">
                                      <p:cBhvr>
                                        <p:cTn id="61" dur="250"/>
                                        <p:tgtEl>
                                          <p:spTgt spid="131"/>
                                        </p:tgtEl>
                                      </p:cBhvr>
                                    </p:animEffect>
                                    <p:set>
                                      <p:cBhvr>
                                        <p:cTn id="62" dur="1" fill="hold">
                                          <p:stCondLst>
                                            <p:cond delay="249"/>
                                          </p:stCondLst>
                                        </p:cTn>
                                        <p:tgtEl>
                                          <p:spTgt spid="131"/>
                                        </p:tgtEl>
                                        <p:attrNameLst>
                                          <p:attrName>style.visibility</p:attrName>
                                        </p:attrNameLst>
                                      </p:cBhvr>
                                      <p:to>
                                        <p:strVal val="hidden"/>
                                      </p:to>
                                    </p:set>
                                  </p:childTnLst>
                                </p:cTn>
                              </p:par>
                              <p:par>
                                <p:cTn id="63" presetID="22" presetClass="entr" presetSubtype="8" fill="hold" nodeType="withEffect">
                                  <p:stCondLst>
                                    <p:cond delay="0"/>
                                  </p:stCondLst>
                                  <p:childTnLst>
                                    <p:set>
                                      <p:cBhvr>
                                        <p:cTn id="64" dur="1" fill="hold">
                                          <p:stCondLst>
                                            <p:cond delay="0"/>
                                          </p:stCondLst>
                                        </p:cTn>
                                        <p:tgtEl>
                                          <p:spTgt spid="133"/>
                                        </p:tgtEl>
                                        <p:attrNameLst>
                                          <p:attrName>style.visibility</p:attrName>
                                        </p:attrNameLst>
                                      </p:cBhvr>
                                      <p:to>
                                        <p:strVal val="visible"/>
                                      </p:to>
                                    </p:set>
                                    <p:animEffect transition="in" filter="wipe(left)">
                                      <p:cBhvr>
                                        <p:cTn id="65" dur="250"/>
                                        <p:tgtEl>
                                          <p:spTgt spid="133"/>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wipe(left)">
                                      <p:cBhvr>
                                        <p:cTn id="68" dur="500"/>
                                        <p:tgtEl>
                                          <p:spTgt spid="48"/>
                                        </p:tgtEl>
                                      </p:cBhvr>
                                    </p:animEffect>
                                  </p:childTnLst>
                                </p:cTn>
                              </p:par>
                            </p:childTnLst>
                          </p:cTn>
                        </p:par>
                        <p:par>
                          <p:cTn id="69" fill="hold">
                            <p:stCondLst>
                              <p:cond delay="2500"/>
                            </p:stCondLst>
                            <p:childTnLst>
                              <p:par>
                                <p:cTn id="70" presetID="22" presetClass="entr" presetSubtype="8" fill="hold" grpId="0" nodeType="afterEffect">
                                  <p:stCondLst>
                                    <p:cond delay="0"/>
                                  </p:stCondLst>
                                  <p:childTnLst>
                                    <p:set>
                                      <p:cBhvr>
                                        <p:cTn id="71" dur="1" fill="hold">
                                          <p:stCondLst>
                                            <p:cond delay="0"/>
                                          </p:stCondLst>
                                        </p:cTn>
                                        <p:tgtEl>
                                          <p:spTgt spid="120"/>
                                        </p:tgtEl>
                                        <p:attrNameLst>
                                          <p:attrName>style.visibility</p:attrName>
                                        </p:attrNameLst>
                                      </p:cBhvr>
                                      <p:to>
                                        <p:strVal val="visible"/>
                                      </p:to>
                                    </p:set>
                                    <p:animEffect transition="in" filter="wipe(left)">
                                      <p:cBhvr>
                                        <p:cTn id="72" dur="250"/>
                                        <p:tgtEl>
                                          <p:spTgt spid="120"/>
                                        </p:tgtEl>
                                      </p:cBhvr>
                                    </p:animEffect>
                                  </p:childTnLst>
                                </p:cTn>
                              </p:par>
                              <p:par>
                                <p:cTn id="73" presetID="22" presetClass="exit" presetSubtype="8" fill="hold" nodeType="withEffect">
                                  <p:stCondLst>
                                    <p:cond delay="0"/>
                                  </p:stCondLst>
                                  <p:childTnLst>
                                    <p:animEffect transition="out" filter="wipe(left)">
                                      <p:cBhvr>
                                        <p:cTn id="74" dur="250"/>
                                        <p:tgtEl>
                                          <p:spTgt spid="133"/>
                                        </p:tgtEl>
                                      </p:cBhvr>
                                    </p:animEffect>
                                    <p:set>
                                      <p:cBhvr>
                                        <p:cTn id="75" dur="1" fill="hold">
                                          <p:stCondLst>
                                            <p:cond delay="249"/>
                                          </p:stCondLst>
                                        </p:cTn>
                                        <p:tgtEl>
                                          <p:spTgt spid="133"/>
                                        </p:tgtEl>
                                        <p:attrNameLst>
                                          <p:attrName>style.visibility</p:attrName>
                                        </p:attrNameLst>
                                      </p:cBhvr>
                                      <p:to>
                                        <p:strVal val="hidden"/>
                                      </p:to>
                                    </p:set>
                                  </p:childTnLst>
                                </p:cTn>
                              </p:par>
                              <p:par>
                                <p:cTn id="76" presetID="22" presetClass="entr" presetSubtype="8" fill="hold" nodeType="withEffect">
                                  <p:stCondLst>
                                    <p:cond delay="0"/>
                                  </p:stCondLst>
                                  <p:childTnLst>
                                    <p:set>
                                      <p:cBhvr>
                                        <p:cTn id="77" dur="1" fill="hold">
                                          <p:stCondLst>
                                            <p:cond delay="0"/>
                                          </p:stCondLst>
                                        </p:cTn>
                                        <p:tgtEl>
                                          <p:spTgt spid="134"/>
                                        </p:tgtEl>
                                        <p:attrNameLst>
                                          <p:attrName>style.visibility</p:attrName>
                                        </p:attrNameLst>
                                      </p:cBhvr>
                                      <p:to>
                                        <p:strVal val="visible"/>
                                      </p:to>
                                    </p:set>
                                    <p:animEffect transition="in" filter="wipe(left)">
                                      <p:cBhvr>
                                        <p:cTn id="78" dur="250"/>
                                        <p:tgtEl>
                                          <p:spTgt spid="134"/>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left)">
                                      <p:cBhvr>
                                        <p:cTn id="81" dur="500"/>
                                        <p:tgtEl>
                                          <p:spTgt spid="4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19"/>
                                        </p:tgtEl>
                                        <p:attrNameLst>
                                          <p:attrName>style.visibility</p:attrName>
                                        </p:attrNameLst>
                                      </p:cBhvr>
                                      <p:to>
                                        <p:strVal val="visible"/>
                                      </p:to>
                                    </p:set>
                                    <p:animEffect transition="in" filter="wipe(left)">
                                      <p:cBhvr>
                                        <p:cTn id="86" dur="250"/>
                                        <p:tgtEl>
                                          <p:spTgt spid="119"/>
                                        </p:tgtEl>
                                      </p:cBhvr>
                                    </p:animEffect>
                                  </p:childTnLst>
                                </p:cTn>
                              </p:par>
                              <p:par>
                                <p:cTn id="87" presetID="22" presetClass="exit" presetSubtype="8" fill="hold" nodeType="withEffect">
                                  <p:stCondLst>
                                    <p:cond delay="0"/>
                                  </p:stCondLst>
                                  <p:childTnLst>
                                    <p:animEffect transition="out" filter="wipe(left)">
                                      <p:cBhvr>
                                        <p:cTn id="88" dur="250"/>
                                        <p:tgtEl>
                                          <p:spTgt spid="134"/>
                                        </p:tgtEl>
                                      </p:cBhvr>
                                    </p:animEffect>
                                    <p:set>
                                      <p:cBhvr>
                                        <p:cTn id="89" dur="1" fill="hold">
                                          <p:stCondLst>
                                            <p:cond delay="249"/>
                                          </p:stCondLst>
                                        </p:cTn>
                                        <p:tgtEl>
                                          <p:spTgt spid="134"/>
                                        </p:tgtEl>
                                        <p:attrNameLst>
                                          <p:attrName>style.visibility</p:attrName>
                                        </p:attrNameLst>
                                      </p:cBhvr>
                                      <p:to>
                                        <p:strVal val="hidden"/>
                                      </p:to>
                                    </p:set>
                                  </p:childTnLst>
                                </p:cTn>
                              </p:par>
                              <p:par>
                                <p:cTn id="90" presetID="22" presetClass="entr" presetSubtype="8" fill="hold" nodeType="withEffect">
                                  <p:stCondLst>
                                    <p:cond delay="0"/>
                                  </p:stCondLst>
                                  <p:childTnLst>
                                    <p:set>
                                      <p:cBhvr>
                                        <p:cTn id="91" dur="1" fill="hold">
                                          <p:stCondLst>
                                            <p:cond delay="0"/>
                                          </p:stCondLst>
                                        </p:cTn>
                                        <p:tgtEl>
                                          <p:spTgt spid="132"/>
                                        </p:tgtEl>
                                        <p:attrNameLst>
                                          <p:attrName>style.visibility</p:attrName>
                                        </p:attrNameLst>
                                      </p:cBhvr>
                                      <p:to>
                                        <p:strVal val="visible"/>
                                      </p:to>
                                    </p:set>
                                    <p:animEffect transition="in" filter="wipe(left)">
                                      <p:cBhvr>
                                        <p:cTn id="92" dur="250"/>
                                        <p:tgtEl>
                                          <p:spTgt spid="132"/>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wipe(left)">
                                      <p:cBhvr>
                                        <p:cTn id="95" dur="500"/>
                                        <p:tgtEl>
                                          <p:spTgt spid="50"/>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22"/>
                                        </p:tgtEl>
                                        <p:attrNameLst>
                                          <p:attrName>style.visibility</p:attrName>
                                        </p:attrNameLst>
                                      </p:cBhvr>
                                      <p:to>
                                        <p:strVal val="visible"/>
                                      </p:to>
                                    </p:set>
                                    <p:animEffect transition="in" filter="wipe(left)">
                                      <p:cBhvr>
                                        <p:cTn id="100" dur="250"/>
                                        <p:tgtEl>
                                          <p:spTgt spid="122"/>
                                        </p:tgtEl>
                                      </p:cBhvr>
                                    </p:animEffect>
                                  </p:childTnLst>
                                </p:cTn>
                              </p:par>
                            </p:childTnLst>
                          </p:cTn>
                        </p:par>
                        <p:par>
                          <p:cTn id="101" fill="hold">
                            <p:stCondLst>
                              <p:cond delay="250"/>
                            </p:stCondLst>
                            <p:childTnLst>
                              <p:par>
                                <p:cTn id="102" presetID="22" presetClass="exit" presetSubtype="8" fill="hold" nodeType="afterEffect">
                                  <p:stCondLst>
                                    <p:cond delay="0"/>
                                  </p:stCondLst>
                                  <p:childTnLst>
                                    <p:animEffect transition="out" filter="wipe(left)">
                                      <p:cBhvr>
                                        <p:cTn id="103" dur="250"/>
                                        <p:tgtEl>
                                          <p:spTgt spid="132"/>
                                        </p:tgtEl>
                                      </p:cBhvr>
                                    </p:animEffect>
                                    <p:set>
                                      <p:cBhvr>
                                        <p:cTn id="104" dur="1" fill="hold">
                                          <p:stCondLst>
                                            <p:cond delay="249"/>
                                          </p:stCondLst>
                                        </p:cTn>
                                        <p:tgtEl>
                                          <p:spTgt spid="132"/>
                                        </p:tgtEl>
                                        <p:attrNameLst>
                                          <p:attrName>style.visibility</p:attrName>
                                        </p:attrNameLst>
                                      </p:cBhvr>
                                      <p:to>
                                        <p:strVal val="hidden"/>
                                      </p:to>
                                    </p:set>
                                  </p:childTnLst>
                                </p:cTn>
                              </p:par>
                              <p:par>
                                <p:cTn id="105" presetID="22" presetClass="entr" presetSubtype="8" fill="hold" nodeType="withEffect">
                                  <p:stCondLst>
                                    <p:cond delay="0"/>
                                  </p:stCondLst>
                                  <p:childTnLst>
                                    <p:set>
                                      <p:cBhvr>
                                        <p:cTn id="106" dur="1" fill="hold">
                                          <p:stCondLst>
                                            <p:cond delay="0"/>
                                          </p:stCondLst>
                                        </p:cTn>
                                        <p:tgtEl>
                                          <p:spTgt spid="135"/>
                                        </p:tgtEl>
                                        <p:attrNameLst>
                                          <p:attrName>style.visibility</p:attrName>
                                        </p:attrNameLst>
                                      </p:cBhvr>
                                      <p:to>
                                        <p:strVal val="visible"/>
                                      </p:to>
                                    </p:set>
                                    <p:animEffect transition="in" filter="wipe(left)">
                                      <p:cBhvr>
                                        <p:cTn id="107" dur="250"/>
                                        <p:tgtEl>
                                          <p:spTgt spid="135"/>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51"/>
                                        </p:tgtEl>
                                        <p:attrNameLst>
                                          <p:attrName>style.visibility</p:attrName>
                                        </p:attrNameLst>
                                      </p:cBhvr>
                                      <p:to>
                                        <p:strVal val="visible"/>
                                      </p:to>
                                    </p:set>
                                    <p:animEffect transition="in" filter="wipe(left)">
                                      <p:cBhvr>
                                        <p:cTn id="110" dur="500"/>
                                        <p:tgtEl>
                                          <p:spTgt spid="51"/>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21"/>
                                        </p:tgtEl>
                                        <p:attrNameLst>
                                          <p:attrName>style.visibility</p:attrName>
                                        </p:attrNameLst>
                                      </p:cBhvr>
                                      <p:to>
                                        <p:strVal val="visible"/>
                                      </p:to>
                                    </p:set>
                                    <p:animEffect transition="in" filter="wipe(left)">
                                      <p:cBhvr>
                                        <p:cTn id="115" dur="250"/>
                                        <p:tgtEl>
                                          <p:spTgt spid="121"/>
                                        </p:tgtEl>
                                      </p:cBhvr>
                                    </p:animEffect>
                                  </p:childTnLst>
                                </p:cTn>
                              </p:par>
                            </p:childTnLst>
                          </p:cTn>
                        </p:par>
                        <p:par>
                          <p:cTn id="116" fill="hold">
                            <p:stCondLst>
                              <p:cond delay="250"/>
                            </p:stCondLst>
                            <p:childTnLst>
                              <p:par>
                                <p:cTn id="117" presetID="22" presetClass="exit" presetSubtype="8" fill="hold" nodeType="afterEffect">
                                  <p:stCondLst>
                                    <p:cond delay="0"/>
                                  </p:stCondLst>
                                  <p:childTnLst>
                                    <p:animEffect transition="out" filter="wipe(left)">
                                      <p:cBhvr>
                                        <p:cTn id="118" dur="250"/>
                                        <p:tgtEl>
                                          <p:spTgt spid="135"/>
                                        </p:tgtEl>
                                      </p:cBhvr>
                                    </p:animEffect>
                                    <p:set>
                                      <p:cBhvr>
                                        <p:cTn id="119" dur="1" fill="hold">
                                          <p:stCondLst>
                                            <p:cond delay="249"/>
                                          </p:stCondLst>
                                        </p:cTn>
                                        <p:tgtEl>
                                          <p:spTgt spid="135"/>
                                        </p:tgtEl>
                                        <p:attrNameLst>
                                          <p:attrName>style.visibility</p:attrName>
                                        </p:attrNameLst>
                                      </p:cBhvr>
                                      <p:to>
                                        <p:strVal val="hidden"/>
                                      </p:to>
                                    </p:set>
                                  </p:childTnLst>
                                </p:cTn>
                              </p:par>
                              <p:par>
                                <p:cTn id="120" presetID="22" presetClass="entr" presetSubtype="8" fill="hold" nodeType="withEffect">
                                  <p:stCondLst>
                                    <p:cond delay="0"/>
                                  </p:stCondLst>
                                  <p:childTnLst>
                                    <p:set>
                                      <p:cBhvr>
                                        <p:cTn id="121" dur="1" fill="hold">
                                          <p:stCondLst>
                                            <p:cond delay="0"/>
                                          </p:stCondLst>
                                        </p:cTn>
                                        <p:tgtEl>
                                          <p:spTgt spid="136"/>
                                        </p:tgtEl>
                                        <p:attrNameLst>
                                          <p:attrName>style.visibility</p:attrName>
                                        </p:attrNameLst>
                                      </p:cBhvr>
                                      <p:to>
                                        <p:strVal val="visible"/>
                                      </p:to>
                                    </p:set>
                                    <p:animEffect transition="in" filter="wipe(left)">
                                      <p:cBhvr>
                                        <p:cTn id="122" dur="250"/>
                                        <p:tgtEl>
                                          <p:spTgt spid="136"/>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52"/>
                                        </p:tgtEl>
                                        <p:attrNameLst>
                                          <p:attrName>style.visibility</p:attrName>
                                        </p:attrNameLst>
                                      </p:cBhvr>
                                      <p:to>
                                        <p:strVal val="visible"/>
                                      </p:to>
                                    </p:set>
                                    <p:animEffect transition="in" filter="wipe(left)">
                                      <p:cBhvr>
                                        <p:cTn id="125" dur="500"/>
                                        <p:tgtEl>
                                          <p:spTgt spid="52"/>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24"/>
                                        </p:tgtEl>
                                        <p:attrNameLst>
                                          <p:attrName>style.visibility</p:attrName>
                                        </p:attrNameLst>
                                      </p:cBhvr>
                                      <p:to>
                                        <p:strVal val="visible"/>
                                      </p:to>
                                    </p:set>
                                    <p:animEffect transition="in" filter="wipe(left)">
                                      <p:cBhvr>
                                        <p:cTn id="130" dur="250"/>
                                        <p:tgtEl>
                                          <p:spTgt spid="124"/>
                                        </p:tgtEl>
                                      </p:cBhvr>
                                    </p:animEffect>
                                  </p:childTnLst>
                                </p:cTn>
                              </p:par>
                            </p:childTnLst>
                          </p:cTn>
                        </p:par>
                        <p:par>
                          <p:cTn id="131" fill="hold">
                            <p:stCondLst>
                              <p:cond delay="250"/>
                            </p:stCondLst>
                            <p:childTnLst>
                              <p:par>
                                <p:cTn id="132" presetID="22" presetClass="exit" presetSubtype="8" fill="hold" nodeType="afterEffect">
                                  <p:stCondLst>
                                    <p:cond delay="0"/>
                                  </p:stCondLst>
                                  <p:childTnLst>
                                    <p:animEffect transition="out" filter="wipe(left)">
                                      <p:cBhvr>
                                        <p:cTn id="133" dur="250"/>
                                        <p:tgtEl>
                                          <p:spTgt spid="136"/>
                                        </p:tgtEl>
                                      </p:cBhvr>
                                    </p:animEffect>
                                    <p:set>
                                      <p:cBhvr>
                                        <p:cTn id="134" dur="1" fill="hold">
                                          <p:stCondLst>
                                            <p:cond delay="249"/>
                                          </p:stCondLst>
                                        </p:cTn>
                                        <p:tgtEl>
                                          <p:spTgt spid="136"/>
                                        </p:tgtEl>
                                        <p:attrNameLst>
                                          <p:attrName>style.visibility</p:attrName>
                                        </p:attrNameLst>
                                      </p:cBhvr>
                                      <p:to>
                                        <p:strVal val="hidden"/>
                                      </p:to>
                                    </p:set>
                                  </p:childTnLst>
                                </p:cTn>
                              </p:par>
                              <p:par>
                                <p:cTn id="135" presetID="22" presetClass="entr" presetSubtype="8" fill="hold" nodeType="withEffect">
                                  <p:stCondLst>
                                    <p:cond delay="0"/>
                                  </p:stCondLst>
                                  <p:childTnLst>
                                    <p:set>
                                      <p:cBhvr>
                                        <p:cTn id="136" dur="1" fill="hold">
                                          <p:stCondLst>
                                            <p:cond delay="0"/>
                                          </p:stCondLst>
                                        </p:cTn>
                                        <p:tgtEl>
                                          <p:spTgt spid="138"/>
                                        </p:tgtEl>
                                        <p:attrNameLst>
                                          <p:attrName>style.visibility</p:attrName>
                                        </p:attrNameLst>
                                      </p:cBhvr>
                                      <p:to>
                                        <p:strVal val="visible"/>
                                      </p:to>
                                    </p:set>
                                    <p:animEffect transition="in" filter="wipe(left)">
                                      <p:cBhvr>
                                        <p:cTn id="137" dur="250"/>
                                        <p:tgtEl>
                                          <p:spTgt spid="138"/>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wipe(left)">
                                      <p:cBhvr>
                                        <p:cTn id="140" dur="250"/>
                                        <p:tgtEl>
                                          <p:spTgt spid="54"/>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123"/>
                                        </p:tgtEl>
                                        <p:attrNameLst>
                                          <p:attrName>style.visibility</p:attrName>
                                        </p:attrNameLst>
                                      </p:cBhvr>
                                      <p:to>
                                        <p:strVal val="visible"/>
                                      </p:to>
                                    </p:set>
                                    <p:animEffect transition="in" filter="wipe(left)">
                                      <p:cBhvr>
                                        <p:cTn id="144" dur="250"/>
                                        <p:tgtEl>
                                          <p:spTgt spid="123"/>
                                        </p:tgtEl>
                                      </p:cBhvr>
                                    </p:animEffect>
                                  </p:childTnLst>
                                </p:cTn>
                              </p:par>
                            </p:childTnLst>
                          </p:cTn>
                        </p:par>
                        <p:par>
                          <p:cTn id="145" fill="hold">
                            <p:stCondLst>
                              <p:cond delay="750"/>
                            </p:stCondLst>
                            <p:childTnLst>
                              <p:par>
                                <p:cTn id="146" presetID="22" presetClass="exit" presetSubtype="8" fill="hold" nodeType="afterEffect">
                                  <p:stCondLst>
                                    <p:cond delay="0"/>
                                  </p:stCondLst>
                                  <p:childTnLst>
                                    <p:animEffect transition="out" filter="wipe(left)">
                                      <p:cBhvr>
                                        <p:cTn id="147" dur="250"/>
                                        <p:tgtEl>
                                          <p:spTgt spid="138"/>
                                        </p:tgtEl>
                                      </p:cBhvr>
                                    </p:animEffect>
                                    <p:set>
                                      <p:cBhvr>
                                        <p:cTn id="148" dur="1" fill="hold">
                                          <p:stCondLst>
                                            <p:cond delay="249"/>
                                          </p:stCondLst>
                                        </p:cTn>
                                        <p:tgtEl>
                                          <p:spTgt spid="138"/>
                                        </p:tgtEl>
                                        <p:attrNameLst>
                                          <p:attrName>style.visibility</p:attrName>
                                        </p:attrNameLst>
                                      </p:cBhvr>
                                      <p:to>
                                        <p:strVal val="hidden"/>
                                      </p:to>
                                    </p:set>
                                  </p:childTnLst>
                                </p:cTn>
                              </p:par>
                              <p:par>
                                <p:cTn id="149" presetID="22" presetClass="entr" presetSubtype="8" fill="hold" nodeType="withEffect">
                                  <p:stCondLst>
                                    <p:cond delay="0"/>
                                  </p:stCondLst>
                                  <p:childTnLst>
                                    <p:set>
                                      <p:cBhvr>
                                        <p:cTn id="150" dur="1" fill="hold">
                                          <p:stCondLst>
                                            <p:cond delay="0"/>
                                          </p:stCondLst>
                                        </p:cTn>
                                        <p:tgtEl>
                                          <p:spTgt spid="139"/>
                                        </p:tgtEl>
                                        <p:attrNameLst>
                                          <p:attrName>style.visibility</p:attrName>
                                        </p:attrNameLst>
                                      </p:cBhvr>
                                      <p:to>
                                        <p:strVal val="visible"/>
                                      </p:to>
                                    </p:set>
                                    <p:animEffect transition="in" filter="wipe(left)">
                                      <p:cBhvr>
                                        <p:cTn id="151" dur="250"/>
                                        <p:tgtEl>
                                          <p:spTgt spid="139"/>
                                        </p:tgtEl>
                                      </p:cBhvr>
                                    </p:animEffect>
                                  </p:childTnLst>
                                </p:cTn>
                              </p:par>
                              <p:par>
                                <p:cTn id="152" presetID="22" presetClass="entr" presetSubtype="8" fill="hold" grpId="0" nodeType="withEffect">
                                  <p:stCondLst>
                                    <p:cond delay="0"/>
                                  </p:stCondLst>
                                  <p:childTnLst>
                                    <p:set>
                                      <p:cBhvr>
                                        <p:cTn id="153" dur="1" fill="hold">
                                          <p:stCondLst>
                                            <p:cond delay="0"/>
                                          </p:stCondLst>
                                        </p:cTn>
                                        <p:tgtEl>
                                          <p:spTgt spid="56"/>
                                        </p:tgtEl>
                                        <p:attrNameLst>
                                          <p:attrName>style.visibility</p:attrName>
                                        </p:attrNameLst>
                                      </p:cBhvr>
                                      <p:to>
                                        <p:strVal val="visible"/>
                                      </p:to>
                                    </p:set>
                                    <p:animEffect transition="in" filter="wipe(left)">
                                      <p:cBhvr>
                                        <p:cTn id="154" dur="250"/>
                                        <p:tgtEl>
                                          <p:spTgt spid="56"/>
                                        </p:tgtEl>
                                      </p:cBhvr>
                                    </p:animEffect>
                                  </p:childTnLst>
                                </p:cTn>
                              </p:par>
                            </p:childTnLst>
                          </p:cTn>
                        </p:par>
                        <p:par>
                          <p:cTn id="155" fill="hold">
                            <p:stCondLst>
                              <p:cond delay="1000"/>
                            </p:stCondLst>
                            <p:childTnLst>
                              <p:par>
                                <p:cTn id="156" presetID="22" presetClass="entr" presetSubtype="8" fill="hold" grpId="0" nodeType="afterEffect">
                                  <p:stCondLst>
                                    <p:cond delay="0"/>
                                  </p:stCondLst>
                                  <p:childTnLst>
                                    <p:set>
                                      <p:cBhvr>
                                        <p:cTn id="157" dur="1" fill="hold">
                                          <p:stCondLst>
                                            <p:cond delay="0"/>
                                          </p:stCondLst>
                                        </p:cTn>
                                        <p:tgtEl>
                                          <p:spTgt spid="126"/>
                                        </p:tgtEl>
                                        <p:attrNameLst>
                                          <p:attrName>style.visibility</p:attrName>
                                        </p:attrNameLst>
                                      </p:cBhvr>
                                      <p:to>
                                        <p:strVal val="visible"/>
                                      </p:to>
                                    </p:set>
                                    <p:animEffect transition="in" filter="wipe(left)">
                                      <p:cBhvr>
                                        <p:cTn id="158" dur="250"/>
                                        <p:tgtEl>
                                          <p:spTgt spid="126"/>
                                        </p:tgtEl>
                                      </p:cBhvr>
                                    </p:animEffect>
                                  </p:childTnLst>
                                </p:cTn>
                              </p:par>
                            </p:childTnLst>
                          </p:cTn>
                        </p:par>
                        <p:par>
                          <p:cTn id="159" fill="hold">
                            <p:stCondLst>
                              <p:cond delay="1250"/>
                            </p:stCondLst>
                            <p:childTnLst>
                              <p:par>
                                <p:cTn id="160" presetID="22" presetClass="exit" presetSubtype="8" fill="hold" nodeType="afterEffect">
                                  <p:stCondLst>
                                    <p:cond delay="0"/>
                                  </p:stCondLst>
                                  <p:childTnLst>
                                    <p:animEffect transition="out" filter="wipe(left)">
                                      <p:cBhvr>
                                        <p:cTn id="161" dur="250"/>
                                        <p:tgtEl>
                                          <p:spTgt spid="139"/>
                                        </p:tgtEl>
                                      </p:cBhvr>
                                    </p:animEffect>
                                    <p:set>
                                      <p:cBhvr>
                                        <p:cTn id="162" dur="1" fill="hold">
                                          <p:stCondLst>
                                            <p:cond delay="249"/>
                                          </p:stCondLst>
                                        </p:cTn>
                                        <p:tgtEl>
                                          <p:spTgt spid="139"/>
                                        </p:tgtEl>
                                        <p:attrNameLst>
                                          <p:attrName>style.visibility</p:attrName>
                                        </p:attrNameLst>
                                      </p:cBhvr>
                                      <p:to>
                                        <p:strVal val="hidden"/>
                                      </p:to>
                                    </p:set>
                                  </p:childTnLst>
                                </p:cTn>
                              </p:par>
                              <p:par>
                                <p:cTn id="163" presetID="22" presetClass="entr" presetSubtype="8" fill="hold" nodeType="withEffect">
                                  <p:stCondLst>
                                    <p:cond delay="0"/>
                                  </p:stCondLst>
                                  <p:childTnLst>
                                    <p:set>
                                      <p:cBhvr>
                                        <p:cTn id="164" dur="1" fill="hold">
                                          <p:stCondLst>
                                            <p:cond delay="0"/>
                                          </p:stCondLst>
                                        </p:cTn>
                                        <p:tgtEl>
                                          <p:spTgt spid="141"/>
                                        </p:tgtEl>
                                        <p:attrNameLst>
                                          <p:attrName>style.visibility</p:attrName>
                                        </p:attrNameLst>
                                      </p:cBhvr>
                                      <p:to>
                                        <p:strVal val="visible"/>
                                      </p:to>
                                    </p:set>
                                    <p:animEffect transition="in" filter="wipe(left)">
                                      <p:cBhvr>
                                        <p:cTn id="165" dur="250"/>
                                        <p:tgtEl>
                                          <p:spTgt spid="141"/>
                                        </p:tgtEl>
                                      </p:cBhvr>
                                    </p:animEffect>
                                  </p:childTnLst>
                                </p:cTn>
                              </p:par>
                              <p:par>
                                <p:cTn id="166" presetID="22" presetClass="entr" presetSubtype="8" fill="hold" grpId="0" nodeType="withEffect">
                                  <p:stCondLst>
                                    <p:cond delay="0"/>
                                  </p:stCondLst>
                                  <p:childTnLst>
                                    <p:set>
                                      <p:cBhvr>
                                        <p:cTn id="167" dur="1" fill="hold">
                                          <p:stCondLst>
                                            <p:cond delay="0"/>
                                          </p:stCondLst>
                                        </p:cTn>
                                        <p:tgtEl>
                                          <p:spTgt spid="58"/>
                                        </p:tgtEl>
                                        <p:attrNameLst>
                                          <p:attrName>style.visibility</p:attrName>
                                        </p:attrNameLst>
                                      </p:cBhvr>
                                      <p:to>
                                        <p:strVal val="visible"/>
                                      </p:to>
                                    </p:set>
                                    <p:animEffect transition="in" filter="wipe(left)">
                                      <p:cBhvr>
                                        <p:cTn id="168" dur="250"/>
                                        <p:tgtEl>
                                          <p:spTgt spid="58"/>
                                        </p:tgtEl>
                                      </p:cBhvr>
                                    </p:animEffect>
                                  </p:childTnLst>
                                </p:cTn>
                              </p:par>
                            </p:childTnLst>
                          </p:cTn>
                        </p:par>
                        <p:par>
                          <p:cTn id="169" fill="hold">
                            <p:stCondLst>
                              <p:cond delay="1500"/>
                            </p:stCondLst>
                            <p:childTnLst>
                              <p:par>
                                <p:cTn id="170" presetID="22" presetClass="entr" presetSubtype="8" fill="hold" grpId="0" nodeType="afterEffect">
                                  <p:stCondLst>
                                    <p:cond delay="0"/>
                                  </p:stCondLst>
                                  <p:childTnLst>
                                    <p:set>
                                      <p:cBhvr>
                                        <p:cTn id="171" dur="1" fill="hold">
                                          <p:stCondLst>
                                            <p:cond delay="0"/>
                                          </p:stCondLst>
                                        </p:cTn>
                                        <p:tgtEl>
                                          <p:spTgt spid="125"/>
                                        </p:tgtEl>
                                        <p:attrNameLst>
                                          <p:attrName>style.visibility</p:attrName>
                                        </p:attrNameLst>
                                      </p:cBhvr>
                                      <p:to>
                                        <p:strVal val="visible"/>
                                      </p:to>
                                    </p:set>
                                    <p:animEffect transition="in" filter="wipe(left)">
                                      <p:cBhvr>
                                        <p:cTn id="172" dur="250"/>
                                        <p:tgtEl>
                                          <p:spTgt spid="125"/>
                                        </p:tgtEl>
                                      </p:cBhvr>
                                    </p:animEffect>
                                  </p:childTnLst>
                                </p:cTn>
                              </p:par>
                            </p:childTnLst>
                          </p:cTn>
                        </p:par>
                        <p:par>
                          <p:cTn id="173" fill="hold">
                            <p:stCondLst>
                              <p:cond delay="1750"/>
                            </p:stCondLst>
                            <p:childTnLst>
                              <p:par>
                                <p:cTn id="174" presetID="22" presetClass="exit" presetSubtype="8" fill="hold" nodeType="afterEffect">
                                  <p:stCondLst>
                                    <p:cond delay="0"/>
                                  </p:stCondLst>
                                  <p:childTnLst>
                                    <p:animEffect transition="out" filter="wipe(left)">
                                      <p:cBhvr>
                                        <p:cTn id="175" dur="250"/>
                                        <p:tgtEl>
                                          <p:spTgt spid="141"/>
                                        </p:tgtEl>
                                      </p:cBhvr>
                                    </p:animEffect>
                                    <p:set>
                                      <p:cBhvr>
                                        <p:cTn id="176" dur="1" fill="hold">
                                          <p:stCondLst>
                                            <p:cond delay="249"/>
                                          </p:stCondLst>
                                        </p:cTn>
                                        <p:tgtEl>
                                          <p:spTgt spid="141"/>
                                        </p:tgtEl>
                                        <p:attrNameLst>
                                          <p:attrName>style.visibility</p:attrName>
                                        </p:attrNameLst>
                                      </p:cBhvr>
                                      <p:to>
                                        <p:strVal val="hidden"/>
                                      </p:to>
                                    </p:set>
                                  </p:childTnLst>
                                </p:cTn>
                              </p:par>
                              <p:par>
                                <p:cTn id="177" presetID="22" presetClass="entr" presetSubtype="8" fill="hold" nodeType="withEffect">
                                  <p:stCondLst>
                                    <p:cond delay="0"/>
                                  </p:stCondLst>
                                  <p:childTnLst>
                                    <p:set>
                                      <p:cBhvr>
                                        <p:cTn id="178" dur="1" fill="hold">
                                          <p:stCondLst>
                                            <p:cond delay="0"/>
                                          </p:stCondLst>
                                        </p:cTn>
                                        <p:tgtEl>
                                          <p:spTgt spid="137"/>
                                        </p:tgtEl>
                                        <p:attrNameLst>
                                          <p:attrName>style.visibility</p:attrName>
                                        </p:attrNameLst>
                                      </p:cBhvr>
                                      <p:to>
                                        <p:strVal val="visible"/>
                                      </p:to>
                                    </p:set>
                                    <p:animEffect transition="in" filter="wipe(left)">
                                      <p:cBhvr>
                                        <p:cTn id="179" dur="250"/>
                                        <p:tgtEl>
                                          <p:spTgt spid="137"/>
                                        </p:tgtEl>
                                      </p:cBhvr>
                                    </p:animEffect>
                                  </p:childTnLst>
                                </p:cTn>
                              </p:par>
                            </p:childTnLst>
                          </p:cTn>
                        </p:par>
                        <p:par>
                          <p:cTn id="180" fill="hold">
                            <p:stCondLst>
                              <p:cond delay="2000"/>
                            </p:stCondLst>
                            <p:childTnLst>
                              <p:par>
                                <p:cTn id="181" presetID="22" presetClass="entr" presetSubtype="8" fill="hold" grpId="0" nodeType="afterEffect">
                                  <p:stCondLst>
                                    <p:cond delay="0"/>
                                  </p:stCondLst>
                                  <p:childTnLst>
                                    <p:set>
                                      <p:cBhvr>
                                        <p:cTn id="182" dur="1" fill="hold">
                                          <p:stCondLst>
                                            <p:cond delay="0"/>
                                          </p:stCondLst>
                                        </p:cTn>
                                        <p:tgtEl>
                                          <p:spTgt spid="128"/>
                                        </p:tgtEl>
                                        <p:attrNameLst>
                                          <p:attrName>style.visibility</p:attrName>
                                        </p:attrNameLst>
                                      </p:cBhvr>
                                      <p:to>
                                        <p:strVal val="visible"/>
                                      </p:to>
                                    </p:set>
                                    <p:animEffect transition="in" filter="wipe(left)">
                                      <p:cBhvr>
                                        <p:cTn id="183" dur="250"/>
                                        <p:tgtEl>
                                          <p:spTgt spid="128"/>
                                        </p:tgtEl>
                                      </p:cBhvr>
                                    </p:animEffect>
                                  </p:childTnLst>
                                </p:cTn>
                              </p:par>
                            </p:childTnLst>
                          </p:cTn>
                        </p:par>
                        <p:par>
                          <p:cTn id="184" fill="hold">
                            <p:stCondLst>
                              <p:cond delay="2250"/>
                            </p:stCondLst>
                            <p:childTnLst>
                              <p:par>
                                <p:cTn id="185" presetID="22" presetClass="exit" presetSubtype="8" fill="hold" nodeType="afterEffect">
                                  <p:stCondLst>
                                    <p:cond delay="0"/>
                                  </p:stCondLst>
                                  <p:childTnLst>
                                    <p:animEffect transition="out" filter="wipe(left)">
                                      <p:cBhvr>
                                        <p:cTn id="186" dur="250"/>
                                        <p:tgtEl>
                                          <p:spTgt spid="137"/>
                                        </p:tgtEl>
                                      </p:cBhvr>
                                    </p:animEffect>
                                    <p:set>
                                      <p:cBhvr>
                                        <p:cTn id="187" dur="1" fill="hold">
                                          <p:stCondLst>
                                            <p:cond delay="249"/>
                                          </p:stCondLst>
                                        </p:cTn>
                                        <p:tgtEl>
                                          <p:spTgt spid="137"/>
                                        </p:tgtEl>
                                        <p:attrNameLst>
                                          <p:attrName>style.visibility</p:attrName>
                                        </p:attrNameLst>
                                      </p:cBhvr>
                                      <p:to>
                                        <p:strVal val="hidden"/>
                                      </p:to>
                                    </p:set>
                                  </p:childTnLst>
                                </p:cTn>
                              </p:par>
                              <p:par>
                                <p:cTn id="188" presetID="22" presetClass="entr" presetSubtype="8" fill="hold" nodeType="withEffect">
                                  <p:stCondLst>
                                    <p:cond delay="0"/>
                                  </p:stCondLst>
                                  <p:childTnLst>
                                    <p:set>
                                      <p:cBhvr>
                                        <p:cTn id="189" dur="1" fill="hold">
                                          <p:stCondLst>
                                            <p:cond delay="0"/>
                                          </p:stCondLst>
                                        </p:cTn>
                                        <p:tgtEl>
                                          <p:spTgt spid="143"/>
                                        </p:tgtEl>
                                        <p:attrNameLst>
                                          <p:attrName>style.visibility</p:attrName>
                                        </p:attrNameLst>
                                      </p:cBhvr>
                                      <p:to>
                                        <p:strVal val="visible"/>
                                      </p:to>
                                    </p:set>
                                    <p:animEffect transition="in" filter="wipe(left)">
                                      <p:cBhvr>
                                        <p:cTn id="190" dur="250"/>
                                        <p:tgtEl>
                                          <p:spTgt spid="143"/>
                                        </p:tgtEl>
                                      </p:cBhvr>
                                    </p:animEffect>
                                  </p:childTnLst>
                                </p:cTn>
                              </p:par>
                              <p:par>
                                <p:cTn id="191" presetID="22" presetClass="entr" presetSubtype="8" fill="hold" grpId="0" nodeType="withEffect">
                                  <p:stCondLst>
                                    <p:cond delay="0"/>
                                  </p:stCondLst>
                                  <p:childTnLst>
                                    <p:set>
                                      <p:cBhvr>
                                        <p:cTn id="192" dur="1" fill="hold">
                                          <p:stCondLst>
                                            <p:cond delay="0"/>
                                          </p:stCondLst>
                                        </p:cTn>
                                        <p:tgtEl>
                                          <p:spTgt spid="60"/>
                                        </p:tgtEl>
                                        <p:attrNameLst>
                                          <p:attrName>style.visibility</p:attrName>
                                        </p:attrNameLst>
                                      </p:cBhvr>
                                      <p:to>
                                        <p:strVal val="visible"/>
                                      </p:to>
                                    </p:set>
                                    <p:animEffect transition="in" filter="wipe(left)">
                                      <p:cBhvr>
                                        <p:cTn id="193" dur="250"/>
                                        <p:tgtEl>
                                          <p:spTgt spid="60"/>
                                        </p:tgtEl>
                                      </p:cBhvr>
                                    </p:animEffect>
                                  </p:childTnLst>
                                </p:cTn>
                              </p:par>
                              <p:par>
                                <p:cTn id="194" presetID="22" presetClass="entr" presetSubtype="8" fill="hold" grpId="0" nodeType="withEffect">
                                  <p:stCondLst>
                                    <p:cond delay="0"/>
                                  </p:stCondLst>
                                  <p:childTnLst>
                                    <p:set>
                                      <p:cBhvr>
                                        <p:cTn id="195" dur="1" fill="hold">
                                          <p:stCondLst>
                                            <p:cond delay="0"/>
                                          </p:stCondLst>
                                        </p:cTn>
                                        <p:tgtEl>
                                          <p:spTgt spid="61"/>
                                        </p:tgtEl>
                                        <p:attrNameLst>
                                          <p:attrName>style.visibility</p:attrName>
                                        </p:attrNameLst>
                                      </p:cBhvr>
                                      <p:to>
                                        <p:strVal val="visible"/>
                                      </p:to>
                                    </p:set>
                                    <p:animEffect transition="in" filter="wipe(left)">
                                      <p:cBhvr>
                                        <p:cTn id="196" dur="250"/>
                                        <p:tgtEl>
                                          <p:spTgt spid="61"/>
                                        </p:tgtEl>
                                      </p:cBhvr>
                                    </p:animEffect>
                                  </p:childTnLst>
                                </p:cTn>
                              </p:par>
                            </p:childTnLst>
                          </p:cTn>
                        </p:par>
                        <p:par>
                          <p:cTn id="197" fill="hold">
                            <p:stCondLst>
                              <p:cond delay="2500"/>
                            </p:stCondLst>
                            <p:childTnLst>
                              <p:par>
                                <p:cTn id="198" presetID="22" presetClass="entr" presetSubtype="8" fill="hold" grpId="0" nodeType="afterEffect">
                                  <p:stCondLst>
                                    <p:cond delay="0"/>
                                  </p:stCondLst>
                                  <p:childTnLst>
                                    <p:set>
                                      <p:cBhvr>
                                        <p:cTn id="199" dur="1" fill="hold">
                                          <p:stCondLst>
                                            <p:cond delay="0"/>
                                          </p:stCondLst>
                                        </p:cTn>
                                        <p:tgtEl>
                                          <p:spTgt spid="127"/>
                                        </p:tgtEl>
                                        <p:attrNameLst>
                                          <p:attrName>style.visibility</p:attrName>
                                        </p:attrNameLst>
                                      </p:cBhvr>
                                      <p:to>
                                        <p:strVal val="visible"/>
                                      </p:to>
                                    </p:set>
                                    <p:animEffect transition="in" filter="wipe(left)">
                                      <p:cBhvr>
                                        <p:cTn id="200" dur="250"/>
                                        <p:tgtEl>
                                          <p:spTgt spid="127"/>
                                        </p:tgtEl>
                                      </p:cBhvr>
                                    </p:animEffect>
                                  </p:childTnLst>
                                </p:cTn>
                              </p:par>
                            </p:childTnLst>
                          </p:cTn>
                        </p:par>
                        <p:par>
                          <p:cTn id="201" fill="hold">
                            <p:stCondLst>
                              <p:cond delay="2750"/>
                            </p:stCondLst>
                            <p:childTnLst>
                              <p:par>
                                <p:cTn id="202" presetID="22" presetClass="exit" presetSubtype="8" fill="hold" nodeType="afterEffect">
                                  <p:stCondLst>
                                    <p:cond delay="0"/>
                                  </p:stCondLst>
                                  <p:childTnLst>
                                    <p:animEffect transition="out" filter="wipe(left)">
                                      <p:cBhvr>
                                        <p:cTn id="203" dur="250"/>
                                        <p:tgtEl>
                                          <p:spTgt spid="143"/>
                                        </p:tgtEl>
                                      </p:cBhvr>
                                    </p:animEffect>
                                    <p:set>
                                      <p:cBhvr>
                                        <p:cTn id="204" dur="1" fill="hold">
                                          <p:stCondLst>
                                            <p:cond delay="249"/>
                                          </p:stCondLst>
                                        </p:cTn>
                                        <p:tgtEl>
                                          <p:spTgt spid="143"/>
                                        </p:tgtEl>
                                        <p:attrNameLst>
                                          <p:attrName>style.visibility</p:attrName>
                                        </p:attrNameLst>
                                      </p:cBhvr>
                                      <p:to>
                                        <p:strVal val="hidden"/>
                                      </p:to>
                                    </p:set>
                                  </p:childTnLst>
                                </p:cTn>
                              </p:par>
                              <p:par>
                                <p:cTn id="205" presetID="22" presetClass="entr" presetSubtype="8" fill="hold" nodeType="withEffect">
                                  <p:stCondLst>
                                    <p:cond delay="0"/>
                                  </p:stCondLst>
                                  <p:childTnLst>
                                    <p:set>
                                      <p:cBhvr>
                                        <p:cTn id="206" dur="1" fill="hold">
                                          <p:stCondLst>
                                            <p:cond delay="0"/>
                                          </p:stCondLst>
                                        </p:cTn>
                                        <p:tgtEl>
                                          <p:spTgt spid="140"/>
                                        </p:tgtEl>
                                        <p:attrNameLst>
                                          <p:attrName>style.visibility</p:attrName>
                                        </p:attrNameLst>
                                      </p:cBhvr>
                                      <p:to>
                                        <p:strVal val="visible"/>
                                      </p:to>
                                    </p:set>
                                    <p:animEffect transition="in" filter="wipe(left)">
                                      <p:cBhvr>
                                        <p:cTn id="207" dur="250"/>
                                        <p:tgtEl>
                                          <p:spTgt spid="140"/>
                                        </p:tgtEl>
                                      </p:cBhvr>
                                    </p:animEffect>
                                  </p:childTnLst>
                                </p:cTn>
                              </p:par>
                              <p:par>
                                <p:cTn id="208" presetID="22" presetClass="entr" presetSubtype="8" fill="hold" grpId="0" nodeType="withEffect">
                                  <p:stCondLst>
                                    <p:cond delay="0"/>
                                  </p:stCondLst>
                                  <p:childTnLst>
                                    <p:set>
                                      <p:cBhvr>
                                        <p:cTn id="209" dur="1" fill="hold">
                                          <p:stCondLst>
                                            <p:cond delay="0"/>
                                          </p:stCondLst>
                                        </p:cTn>
                                        <p:tgtEl>
                                          <p:spTgt spid="62"/>
                                        </p:tgtEl>
                                        <p:attrNameLst>
                                          <p:attrName>style.visibility</p:attrName>
                                        </p:attrNameLst>
                                      </p:cBhvr>
                                      <p:to>
                                        <p:strVal val="visible"/>
                                      </p:to>
                                    </p:set>
                                    <p:animEffect transition="in" filter="wipe(left)">
                                      <p:cBhvr>
                                        <p:cTn id="210" dur="250"/>
                                        <p:tgtEl>
                                          <p:spTgt spid="62"/>
                                        </p:tgtEl>
                                      </p:cBhvr>
                                    </p:animEffect>
                                  </p:childTnLst>
                                </p:cTn>
                              </p:par>
                            </p:childTnLst>
                          </p:cTn>
                        </p:par>
                        <p:par>
                          <p:cTn id="211" fill="hold">
                            <p:stCondLst>
                              <p:cond delay="3000"/>
                            </p:stCondLst>
                            <p:childTnLst>
                              <p:par>
                                <p:cTn id="212" presetID="22" presetClass="entr" presetSubtype="8" fill="hold" grpId="0" nodeType="afterEffect">
                                  <p:stCondLst>
                                    <p:cond delay="0"/>
                                  </p:stCondLst>
                                  <p:childTnLst>
                                    <p:set>
                                      <p:cBhvr>
                                        <p:cTn id="213" dur="1" fill="hold">
                                          <p:stCondLst>
                                            <p:cond delay="0"/>
                                          </p:stCondLst>
                                        </p:cTn>
                                        <p:tgtEl>
                                          <p:spTgt spid="130"/>
                                        </p:tgtEl>
                                        <p:attrNameLst>
                                          <p:attrName>style.visibility</p:attrName>
                                        </p:attrNameLst>
                                      </p:cBhvr>
                                      <p:to>
                                        <p:strVal val="visible"/>
                                      </p:to>
                                    </p:set>
                                    <p:animEffect transition="in" filter="wipe(left)">
                                      <p:cBhvr>
                                        <p:cTn id="214" dur="250"/>
                                        <p:tgtEl>
                                          <p:spTgt spid="130"/>
                                        </p:tgtEl>
                                      </p:cBhvr>
                                    </p:animEffect>
                                  </p:childTnLst>
                                </p:cTn>
                              </p:par>
                            </p:childTnLst>
                          </p:cTn>
                        </p:par>
                        <p:par>
                          <p:cTn id="215" fill="hold">
                            <p:stCondLst>
                              <p:cond delay="3250"/>
                            </p:stCondLst>
                            <p:childTnLst>
                              <p:par>
                                <p:cTn id="216" presetID="22" presetClass="exit" presetSubtype="8" fill="hold" nodeType="afterEffect">
                                  <p:stCondLst>
                                    <p:cond delay="0"/>
                                  </p:stCondLst>
                                  <p:childTnLst>
                                    <p:animEffect transition="out" filter="wipe(left)">
                                      <p:cBhvr>
                                        <p:cTn id="217" dur="250"/>
                                        <p:tgtEl>
                                          <p:spTgt spid="140"/>
                                        </p:tgtEl>
                                      </p:cBhvr>
                                    </p:animEffect>
                                    <p:set>
                                      <p:cBhvr>
                                        <p:cTn id="218" dur="1" fill="hold">
                                          <p:stCondLst>
                                            <p:cond delay="249"/>
                                          </p:stCondLst>
                                        </p:cTn>
                                        <p:tgtEl>
                                          <p:spTgt spid="140"/>
                                        </p:tgtEl>
                                        <p:attrNameLst>
                                          <p:attrName>style.visibility</p:attrName>
                                        </p:attrNameLst>
                                      </p:cBhvr>
                                      <p:to>
                                        <p:strVal val="hidden"/>
                                      </p:to>
                                    </p:set>
                                  </p:childTnLst>
                                </p:cTn>
                              </p:par>
                              <p:par>
                                <p:cTn id="219" presetID="22" presetClass="entr" presetSubtype="8" fill="hold" nodeType="withEffect">
                                  <p:stCondLst>
                                    <p:cond delay="0"/>
                                  </p:stCondLst>
                                  <p:childTnLst>
                                    <p:set>
                                      <p:cBhvr>
                                        <p:cTn id="220" dur="1" fill="hold">
                                          <p:stCondLst>
                                            <p:cond delay="0"/>
                                          </p:stCondLst>
                                        </p:cTn>
                                        <p:tgtEl>
                                          <p:spTgt spid="142"/>
                                        </p:tgtEl>
                                        <p:attrNameLst>
                                          <p:attrName>style.visibility</p:attrName>
                                        </p:attrNameLst>
                                      </p:cBhvr>
                                      <p:to>
                                        <p:strVal val="visible"/>
                                      </p:to>
                                    </p:set>
                                    <p:animEffect transition="in" filter="wipe(left)">
                                      <p:cBhvr>
                                        <p:cTn id="221" dur="250"/>
                                        <p:tgtEl>
                                          <p:spTgt spid="142"/>
                                        </p:tgtEl>
                                      </p:cBhvr>
                                    </p:animEffect>
                                  </p:childTnLst>
                                </p:cTn>
                              </p:par>
                              <p:par>
                                <p:cTn id="222" presetID="22" presetClass="entr" presetSubtype="8" fill="hold" grpId="0" nodeType="withEffect">
                                  <p:stCondLst>
                                    <p:cond delay="0"/>
                                  </p:stCondLst>
                                  <p:childTnLst>
                                    <p:set>
                                      <p:cBhvr>
                                        <p:cTn id="223" dur="1" fill="hold">
                                          <p:stCondLst>
                                            <p:cond delay="0"/>
                                          </p:stCondLst>
                                        </p:cTn>
                                        <p:tgtEl>
                                          <p:spTgt spid="63"/>
                                        </p:tgtEl>
                                        <p:attrNameLst>
                                          <p:attrName>style.visibility</p:attrName>
                                        </p:attrNameLst>
                                      </p:cBhvr>
                                      <p:to>
                                        <p:strVal val="visible"/>
                                      </p:to>
                                    </p:set>
                                    <p:animEffect transition="in" filter="wipe(left)">
                                      <p:cBhvr>
                                        <p:cTn id="224" dur="250"/>
                                        <p:tgtEl>
                                          <p:spTgt spid="63"/>
                                        </p:tgtEl>
                                      </p:cBhvr>
                                    </p:animEffect>
                                  </p:childTnLst>
                                </p:cTn>
                              </p:par>
                            </p:childTnLst>
                          </p:cTn>
                        </p:par>
                        <p:par>
                          <p:cTn id="225" fill="hold">
                            <p:stCondLst>
                              <p:cond delay="3500"/>
                            </p:stCondLst>
                            <p:childTnLst>
                              <p:par>
                                <p:cTn id="226" presetID="22" presetClass="entr" presetSubtype="8" fill="hold" grpId="0" nodeType="afterEffect">
                                  <p:stCondLst>
                                    <p:cond delay="0"/>
                                  </p:stCondLst>
                                  <p:childTnLst>
                                    <p:set>
                                      <p:cBhvr>
                                        <p:cTn id="227" dur="1" fill="hold">
                                          <p:stCondLst>
                                            <p:cond delay="0"/>
                                          </p:stCondLst>
                                        </p:cTn>
                                        <p:tgtEl>
                                          <p:spTgt spid="129"/>
                                        </p:tgtEl>
                                        <p:attrNameLst>
                                          <p:attrName>style.visibility</p:attrName>
                                        </p:attrNameLst>
                                      </p:cBhvr>
                                      <p:to>
                                        <p:strVal val="visible"/>
                                      </p:to>
                                    </p:set>
                                    <p:animEffect transition="in" filter="wipe(left)">
                                      <p:cBhvr>
                                        <p:cTn id="228" dur="250"/>
                                        <p:tgtEl>
                                          <p:spTgt spid="129"/>
                                        </p:tgtEl>
                                      </p:cBhvr>
                                    </p:animEffect>
                                  </p:childTnLst>
                                </p:cTn>
                              </p:par>
                            </p:childTnLst>
                          </p:cTn>
                        </p:par>
                        <p:par>
                          <p:cTn id="229" fill="hold">
                            <p:stCondLst>
                              <p:cond delay="3750"/>
                            </p:stCondLst>
                            <p:childTnLst>
                              <p:par>
                                <p:cTn id="230" presetID="22" presetClass="exit" presetSubtype="8" fill="hold" nodeType="afterEffect">
                                  <p:stCondLst>
                                    <p:cond delay="0"/>
                                  </p:stCondLst>
                                  <p:childTnLst>
                                    <p:animEffect transition="out" filter="wipe(left)">
                                      <p:cBhvr>
                                        <p:cTn id="231" dur="250"/>
                                        <p:tgtEl>
                                          <p:spTgt spid="142"/>
                                        </p:tgtEl>
                                      </p:cBhvr>
                                    </p:animEffect>
                                    <p:set>
                                      <p:cBhvr>
                                        <p:cTn id="232" dur="1" fill="hold">
                                          <p:stCondLst>
                                            <p:cond delay="249"/>
                                          </p:stCondLst>
                                        </p:cTn>
                                        <p:tgtEl>
                                          <p:spTgt spid="142"/>
                                        </p:tgtEl>
                                        <p:attrNameLst>
                                          <p:attrName>style.visibility</p:attrName>
                                        </p:attrNameLst>
                                      </p:cBhvr>
                                      <p:to>
                                        <p:strVal val="hidden"/>
                                      </p:to>
                                    </p:set>
                                  </p:childTnLst>
                                </p:cTn>
                              </p:par>
                              <p:par>
                                <p:cTn id="233" presetID="22" presetClass="entr" presetSubtype="8" fill="hold" nodeType="withEffect">
                                  <p:stCondLst>
                                    <p:cond delay="0"/>
                                  </p:stCondLst>
                                  <p:childTnLst>
                                    <p:set>
                                      <p:cBhvr>
                                        <p:cTn id="234" dur="1" fill="hold">
                                          <p:stCondLst>
                                            <p:cond delay="0"/>
                                          </p:stCondLst>
                                        </p:cTn>
                                        <p:tgtEl>
                                          <p:spTgt spid="144"/>
                                        </p:tgtEl>
                                        <p:attrNameLst>
                                          <p:attrName>style.visibility</p:attrName>
                                        </p:attrNameLst>
                                      </p:cBhvr>
                                      <p:to>
                                        <p:strVal val="visible"/>
                                      </p:to>
                                    </p:set>
                                    <p:animEffect transition="in" filter="wipe(left)">
                                      <p:cBhvr>
                                        <p:cTn id="235" dur="250"/>
                                        <p:tgtEl>
                                          <p:spTgt spid="144"/>
                                        </p:tgtEl>
                                      </p:cBhvr>
                                    </p:animEffect>
                                  </p:childTnLst>
                                </p:cTn>
                              </p:par>
                              <p:par>
                                <p:cTn id="236" presetID="22" presetClass="entr" presetSubtype="8" fill="hold" grpId="0" nodeType="withEffect">
                                  <p:stCondLst>
                                    <p:cond delay="0"/>
                                  </p:stCondLst>
                                  <p:childTnLst>
                                    <p:set>
                                      <p:cBhvr>
                                        <p:cTn id="237" dur="1" fill="hold">
                                          <p:stCondLst>
                                            <p:cond delay="0"/>
                                          </p:stCondLst>
                                        </p:cTn>
                                        <p:tgtEl>
                                          <p:spTgt spid="64"/>
                                        </p:tgtEl>
                                        <p:attrNameLst>
                                          <p:attrName>style.visibility</p:attrName>
                                        </p:attrNameLst>
                                      </p:cBhvr>
                                      <p:to>
                                        <p:strVal val="visible"/>
                                      </p:to>
                                    </p:set>
                                    <p:animEffect transition="in" filter="wipe(left)">
                                      <p:cBhvr>
                                        <p:cTn id="238"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7" grpId="0" animBg="1"/>
      <p:bldP spid="59"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44" grpId="0"/>
      <p:bldP spid="45" grpId="0"/>
      <p:bldP spid="46" grpId="0"/>
      <p:bldP spid="47" grpId="0"/>
      <p:bldP spid="48" grpId="0"/>
      <p:bldP spid="49" grpId="0"/>
      <p:bldP spid="50" grpId="0"/>
      <p:bldP spid="51" grpId="0"/>
      <p:bldP spid="52" grpId="0"/>
      <p:bldP spid="54" grpId="0"/>
      <p:bldP spid="56" grpId="0"/>
      <p:bldP spid="58" grpId="0"/>
      <p:bldP spid="60" grpId="0"/>
      <p:bldP spid="61" grpId="0"/>
      <p:bldP spid="62" grpId="0"/>
      <p:bldP spid="63" grpId="0"/>
      <p:bldP spid="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DD35-4FD6-4F0A-BE33-B57C20A4612D}"/>
              </a:ext>
            </a:extLst>
          </p:cNvPr>
          <p:cNvSpPr>
            <a:spLocks noGrp="1"/>
          </p:cNvSpPr>
          <p:nvPr>
            <p:ph type="title"/>
          </p:nvPr>
        </p:nvSpPr>
        <p:spPr>
          <a:xfrm>
            <a:off x="613611" y="0"/>
            <a:ext cx="10886465" cy="1280890"/>
          </a:xfrm>
        </p:spPr>
        <p:txBody>
          <a:bodyPr>
            <a:normAutofit/>
          </a:bodyPr>
          <a:lstStyle/>
          <a:p>
            <a:r>
              <a:rPr lang="en-US" sz="3600" dirty="0">
                <a:solidFill>
                  <a:schemeClr val="tx1"/>
                </a:solidFill>
              </a:rPr>
              <a:t>4. Contingent </a:t>
            </a:r>
            <a:r>
              <a:rPr lang="en-US" sz="3600" u="sng" dirty="0">
                <a:solidFill>
                  <a:schemeClr val="tx1"/>
                </a:solidFill>
              </a:rPr>
              <a:t>AND</a:t>
            </a:r>
            <a:r>
              <a:rPr lang="en-US" sz="3600" dirty="0">
                <a:solidFill>
                  <a:schemeClr val="tx1"/>
                </a:solidFill>
              </a:rPr>
              <a:t> Positive</a:t>
            </a:r>
          </a:p>
        </p:txBody>
      </p:sp>
      <p:sp>
        <p:nvSpPr>
          <p:cNvPr id="3" name="Content Placeholder 2">
            <a:extLst>
              <a:ext uri="{FF2B5EF4-FFF2-40B4-BE49-F238E27FC236}">
                <a16:creationId xmlns:a16="http://schemas.microsoft.com/office/drawing/2014/main" id="{7EA08817-6DBF-4A24-A1EA-B2BF00CB2FE5}"/>
              </a:ext>
            </a:extLst>
          </p:cNvPr>
          <p:cNvSpPr>
            <a:spLocks noGrp="1"/>
          </p:cNvSpPr>
          <p:nvPr>
            <p:ph idx="1"/>
          </p:nvPr>
        </p:nvSpPr>
        <p:spPr>
          <a:xfrm>
            <a:off x="504281" y="1676400"/>
            <a:ext cx="10891001" cy="4331594"/>
          </a:xfrm>
        </p:spPr>
        <p:txBody>
          <a:bodyPr>
            <a:normAutofit/>
          </a:bodyPr>
          <a:lstStyle/>
          <a:p>
            <a:pPr marL="512763" indent="0">
              <a:lnSpc>
                <a:spcPct val="150000"/>
              </a:lnSpc>
              <a:spcBef>
                <a:spcPct val="0"/>
              </a:spcBef>
              <a:buNone/>
              <a:tabLst>
                <a:tab pos="1371600" algn="l"/>
              </a:tabLst>
            </a:pPr>
            <a:r>
              <a:rPr lang="en-US" sz="3200" b="1" dirty="0">
                <a:solidFill>
                  <a:schemeClr val="tx1"/>
                </a:solidFill>
              </a:rPr>
              <a:t>Contingent: </a:t>
            </a:r>
          </a:p>
          <a:p>
            <a:pPr marL="1370013" lvl="1" indent="-457200">
              <a:lnSpc>
                <a:spcPct val="150000"/>
              </a:lnSpc>
              <a:spcBef>
                <a:spcPct val="0"/>
              </a:spcBef>
              <a:tabLst>
                <a:tab pos="1371600" algn="l"/>
              </a:tabLst>
            </a:pPr>
            <a:r>
              <a:rPr lang="en-US" sz="2800" kern="0" dirty="0">
                <a:solidFill>
                  <a:schemeClr val="tx1"/>
                </a:solidFill>
              </a:rPr>
              <a:t>No incentive given when urine test is not submitted or is positive for stimulants </a:t>
            </a:r>
            <a:endParaRPr lang="en-US" sz="2800" dirty="0">
              <a:solidFill>
                <a:schemeClr val="tx1"/>
              </a:solidFill>
            </a:endParaRPr>
          </a:p>
          <a:p>
            <a:pPr marL="512763" indent="0">
              <a:lnSpc>
                <a:spcPct val="150000"/>
              </a:lnSpc>
              <a:spcBef>
                <a:spcPct val="0"/>
              </a:spcBef>
              <a:buNone/>
              <a:tabLst>
                <a:tab pos="1371600" algn="l"/>
              </a:tabLst>
            </a:pPr>
            <a:r>
              <a:rPr lang="en-US" sz="3200" b="1" dirty="0">
                <a:solidFill>
                  <a:schemeClr val="tx1"/>
                </a:solidFill>
              </a:rPr>
              <a:t>Positive: </a:t>
            </a:r>
          </a:p>
          <a:p>
            <a:pPr marL="1370013" lvl="1" indent="-457200">
              <a:lnSpc>
                <a:spcPct val="150000"/>
              </a:lnSpc>
              <a:spcBef>
                <a:spcPct val="0"/>
              </a:spcBef>
              <a:tabLst>
                <a:tab pos="1371600" algn="l"/>
              </a:tabLst>
            </a:pPr>
            <a:r>
              <a:rPr lang="en-US" sz="2800" kern="0" dirty="0">
                <a:solidFill>
                  <a:schemeClr val="tx1"/>
                </a:solidFill>
              </a:rPr>
              <a:t>Encouragement/support is offered without punishment even if the urine drug test is positive for stimulants </a:t>
            </a:r>
            <a:endParaRPr lang="en-US" sz="2800" dirty="0">
              <a:solidFill>
                <a:schemeClr val="tx1"/>
              </a:solidFill>
            </a:endParaRPr>
          </a:p>
        </p:txBody>
      </p:sp>
      <p:sp>
        <p:nvSpPr>
          <p:cNvPr id="5" name="Slide Number Placeholder 4">
            <a:extLst>
              <a:ext uri="{FF2B5EF4-FFF2-40B4-BE49-F238E27FC236}">
                <a16:creationId xmlns:a16="http://schemas.microsoft.com/office/drawing/2014/main" id="{8900C9E5-EF93-4C43-9D51-01D96FDF6DC3}"/>
              </a:ext>
            </a:extLst>
          </p:cNvPr>
          <p:cNvSpPr>
            <a:spLocks noGrp="1"/>
          </p:cNvSpPr>
          <p:nvPr>
            <p:ph type="sldNum" sz="quarter" idx="12"/>
          </p:nvPr>
        </p:nvSpPr>
        <p:spPr/>
        <p:txBody>
          <a:bodyPr/>
          <a:lstStyle/>
          <a:p>
            <a:fld id="{8EE722A0-BB85-47B5-89AA-E497A9507C15}" type="slidenum">
              <a:rPr lang="en-US" smtClean="0"/>
              <a:t>32</a:t>
            </a:fld>
            <a:endParaRPr lang="en-US"/>
          </a:p>
        </p:txBody>
      </p:sp>
    </p:spTree>
    <p:extLst>
      <p:ext uri="{BB962C8B-B14F-4D97-AF65-F5344CB8AC3E}">
        <p14:creationId xmlns:p14="http://schemas.microsoft.com/office/powerpoint/2010/main" val="4063645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6EC0-3AF0-4A89-8375-013AB3B30676}"/>
              </a:ext>
            </a:extLst>
          </p:cNvPr>
          <p:cNvSpPr>
            <a:spLocks noGrp="1"/>
          </p:cNvSpPr>
          <p:nvPr>
            <p:ph type="title"/>
          </p:nvPr>
        </p:nvSpPr>
        <p:spPr>
          <a:xfrm>
            <a:off x="652767" y="0"/>
            <a:ext cx="10886465" cy="1280890"/>
          </a:xfrm>
        </p:spPr>
        <p:txBody>
          <a:bodyPr>
            <a:normAutofit/>
          </a:bodyPr>
          <a:lstStyle/>
          <a:p>
            <a:r>
              <a:rPr lang="en-US" altLang="en-US" sz="3600" b="0" dirty="0">
                <a:solidFill>
                  <a:schemeClr val="tx1"/>
                </a:solidFill>
              </a:rPr>
              <a:t>CM’s “Special Sauce”: </a:t>
            </a:r>
            <a:r>
              <a:rPr lang="en-US" altLang="en-US" sz="3600" dirty="0">
                <a:solidFill>
                  <a:schemeClr val="tx1"/>
                </a:solidFill>
              </a:rPr>
              <a:t>Escalation</a:t>
            </a:r>
            <a:r>
              <a:rPr lang="en-US" altLang="en-US" sz="3600" b="0" dirty="0">
                <a:solidFill>
                  <a:schemeClr val="tx1"/>
                </a:solidFill>
              </a:rPr>
              <a:t>, Reset, Recovery (1) </a:t>
            </a:r>
            <a:endParaRPr lang="en-US" sz="3600" b="0" dirty="0">
              <a:solidFill>
                <a:schemeClr val="tx1"/>
              </a:solidFill>
            </a:endParaRPr>
          </a:p>
        </p:txBody>
      </p:sp>
      <p:sp>
        <p:nvSpPr>
          <p:cNvPr id="3" name="Content Placeholder 2">
            <a:extLst>
              <a:ext uri="{FF2B5EF4-FFF2-40B4-BE49-F238E27FC236}">
                <a16:creationId xmlns:a16="http://schemas.microsoft.com/office/drawing/2014/main" id="{0B82A77C-1DF1-4DCE-BF76-023F5FE01CCE}"/>
              </a:ext>
            </a:extLst>
          </p:cNvPr>
          <p:cNvSpPr>
            <a:spLocks noGrp="1"/>
          </p:cNvSpPr>
          <p:nvPr>
            <p:ph idx="1"/>
          </p:nvPr>
        </p:nvSpPr>
        <p:spPr>
          <a:xfrm>
            <a:off x="613611" y="1463040"/>
            <a:ext cx="10891001" cy="4448182"/>
          </a:xfrm>
        </p:spPr>
        <p:txBody>
          <a:bodyPr>
            <a:normAutofit/>
          </a:bodyPr>
          <a:lstStyle/>
          <a:p>
            <a:pPr marL="349251" indent="0">
              <a:spcBef>
                <a:spcPct val="0"/>
              </a:spcBef>
              <a:buNone/>
              <a:tabLst>
                <a:tab pos="1371600" algn="l"/>
              </a:tabLst>
            </a:pPr>
            <a:r>
              <a:rPr lang="en-US" altLang="en-US" sz="3200" b="1" dirty="0">
                <a:solidFill>
                  <a:schemeClr val="tx1"/>
                </a:solidFill>
                <a:ea typeface="Calibri" panose="020F0502020204030204" pitchFamily="34" charset="0"/>
              </a:rPr>
              <a:t>Escalation: </a:t>
            </a:r>
            <a:r>
              <a:rPr lang="en-US" altLang="en-US" sz="3200" dirty="0">
                <a:solidFill>
                  <a:schemeClr val="tx1"/>
                </a:solidFill>
                <a:ea typeface="Calibri" panose="020F0502020204030204" pitchFamily="34" charset="0"/>
              </a:rPr>
              <a:t>participants earn escalating recovery incentives with continuous abstinence from stimulants</a:t>
            </a:r>
          </a:p>
          <a:p>
            <a:endParaRPr lang="en-US" sz="3200" dirty="0">
              <a:solidFill>
                <a:schemeClr val="tx1"/>
              </a:solidFill>
              <a:latin typeface="Times New Roman" panose="02020603050405020304" pitchFamily="18" charset="0"/>
              <a:cs typeface="Times New Roman" panose="02020603050405020304" pitchFamily="18" charset="0"/>
            </a:endParaRPr>
          </a:p>
          <a:p>
            <a:r>
              <a:rPr lang="en-US" sz="3200" dirty="0">
                <a:solidFill>
                  <a:schemeClr val="tx1"/>
                </a:solidFill>
                <a:latin typeface="Calibri"/>
                <a:cs typeface="Calibri"/>
              </a:rPr>
              <a:t>Research shows that using an escalating schedule of reinforcement, which includes reset, leads to longer periods of abstinence   </a:t>
            </a:r>
            <a:endParaRPr lang="en-US" sz="3200" b="0" i="0" dirty="0">
              <a:solidFill>
                <a:schemeClr val="tx1"/>
              </a:solidFill>
              <a:effectLst/>
              <a:latin typeface="Calibri" panose="020F0502020204030204" pitchFamily="34" charset="0"/>
            </a:endParaRPr>
          </a:p>
          <a:p>
            <a:endParaRPr lang="en-US" dirty="0">
              <a:solidFill>
                <a:schemeClr val="tx1"/>
              </a:solidFill>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4FF3733B-4426-4773-A742-7A541B7A9A2E}"/>
              </a:ext>
            </a:extLst>
          </p:cNvPr>
          <p:cNvSpPr>
            <a:spLocks noGrp="1"/>
          </p:cNvSpPr>
          <p:nvPr>
            <p:ph type="ftr" sz="quarter" idx="11"/>
          </p:nvPr>
        </p:nvSpPr>
        <p:spPr/>
        <p:txBody>
          <a:bodyPr/>
          <a:lstStyle/>
          <a:p>
            <a:r>
              <a:rPr lang="en-US" dirty="0"/>
              <a:t>SOURCE: Roll &amp; Shoptaw, 2006</a:t>
            </a:r>
          </a:p>
        </p:txBody>
      </p:sp>
      <p:sp>
        <p:nvSpPr>
          <p:cNvPr id="6" name="Slide Number Placeholder 5">
            <a:extLst>
              <a:ext uri="{FF2B5EF4-FFF2-40B4-BE49-F238E27FC236}">
                <a16:creationId xmlns:a16="http://schemas.microsoft.com/office/drawing/2014/main" id="{0898E5CD-5920-4CB2-9AF0-F0FCC7FC93B6}"/>
              </a:ext>
            </a:extLst>
          </p:cNvPr>
          <p:cNvSpPr>
            <a:spLocks noGrp="1"/>
          </p:cNvSpPr>
          <p:nvPr>
            <p:ph type="sldNum" sz="quarter" idx="12"/>
          </p:nvPr>
        </p:nvSpPr>
        <p:spPr/>
        <p:txBody>
          <a:bodyPr/>
          <a:lstStyle/>
          <a:p>
            <a:fld id="{8EE722A0-BB85-47B5-89AA-E497A9507C15}" type="slidenum">
              <a:rPr lang="en-US" smtClean="0"/>
              <a:t>33</a:t>
            </a:fld>
            <a:endParaRPr lang="en-US"/>
          </a:p>
        </p:txBody>
      </p:sp>
    </p:spTree>
    <p:extLst>
      <p:ext uri="{BB962C8B-B14F-4D97-AF65-F5344CB8AC3E}">
        <p14:creationId xmlns:p14="http://schemas.microsoft.com/office/powerpoint/2010/main" val="4130081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E8B6-2F22-4151-837C-4EE6B5DB4B21}"/>
              </a:ext>
            </a:extLst>
          </p:cNvPr>
          <p:cNvSpPr>
            <a:spLocks noGrp="1"/>
          </p:cNvSpPr>
          <p:nvPr>
            <p:ph type="title"/>
          </p:nvPr>
        </p:nvSpPr>
        <p:spPr>
          <a:xfrm>
            <a:off x="613611" y="0"/>
            <a:ext cx="10886465" cy="1280890"/>
          </a:xfrm>
        </p:spPr>
        <p:txBody>
          <a:bodyPr>
            <a:normAutofit/>
          </a:bodyPr>
          <a:lstStyle/>
          <a:p>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CM’s “Special Sauce”: Escalation, </a:t>
            </a:r>
            <a:r>
              <a:rPr kumimoji="0" lang="en-US" altLang="en-US" sz="36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Reset</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 Recovery (2) </a:t>
            </a:r>
            <a:endParaRPr lang="en-US" sz="3600" dirty="0"/>
          </a:p>
        </p:txBody>
      </p:sp>
      <p:sp>
        <p:nvSpPr>
          <p:cNvPr id="3" name="Content Placeholder 2">
            <a:extLst>
              <a:ext uri="{FF2B5EF4-FFF2-40B4-BE49-F238E27FC236}">
                <a16:creationId xmlns:a16="http://schemas.microsoft.com/office/drawing/2014/main" id="{BC23C5AB-92C3-44F2-AE39-C5AB95AB9EB4}"/>
              </a:ext>
            </a:extLst>
          </p:cNvPr>
          <p:cNvSpPr>
            <a:spLocks noGrp="1"/>
          </p:cNvSpPr>
          <p:nvPr>
            <p:ph idx="1"/>
          </p:nvPr>
        </p:nvSpPr>
        <p:spPr>
          <a:xfrm>
            <a:off x="613611" y="1500809"/>
            <a:ext cx="10886465" cy="4629727"/>
          </a:xfrm>
        </p:spPr>
        <p:txBody>
          <a:bodyPr>
            <a:normAutofit/>
          </a:bodyPr>
          <a:lstStyle/>
          <a:p>
            <a:pPr marL="349251" indent="0">
              <a:lnSpc>
                <a:spcPct val="150000"/>
              </a:lnSpc>
              <a:spcBef>
                <a:spcPct val="0"/>
              </a:spcBef>
              <a:buNone/>
              <a:tabLst>
                <a:tab pos="1371600" algn="l"/>
              </a:tabLst>
            </a:pPr>
            <a:r>
              <a:rPr lang="en-US" altLang="en-US" b="1" dirty="0">
                <a:solidFill>
                  <a:schemeClr val="tx1"/>
                </a:solidFill>
                <a:ea typeface="Calibri" panose="020F0502020204030204" pitchFamily="34" charset="0"/>
              </a:rPr>
              <a:t>Reset: </a:t>
            </a:r>
            <a:r>
              <a:rPr lang="en-US" altLang="en-US" dirty="0">
                <a:solidFill>
                  <a:schemeClr val="tx1"/>
                </a:solidFill>
                <a:ea typeface="Calibri" panose="020F0502020204030204" pitchFamily="34" charset="0"/>
              </a:rPr>
              <a:t>temporary return to initial recovery incentive level i.e., $10</a:t>
            </a:r>
          </a:p>
          <a:p>
            <a:pPr marL="1257301" lvl="2">
              <a:lnSpc>
                <a:spcPct val="150000"/>
              </a:lnSpc>
              <a:spcBef>
                <a:spcPct val="0"/>
              </a:spcBef>
              <a:tabLst>
                <a:tab pos="1371600" algn="l"/>
              </a:tabLst>
            </a:pPr>
            <a:r>
              <a:rPr lang="en-US" altLang="en-US" sz="2400" i="1" dirty="0">
                <a:solidFill>
                  <a:schemeClr val="tx1"/>
                </a:solidFill>
                <a:ea typeface="Calibri" panose="020F0502020204030204" pitchFamily="34" charset="0"/>
              </a:rPr>
              <a:t>Stimulant-positive or missed UDT results in no recovery incentive that day</a:t>
            </a:r>
          </a:p>
          <a:p>
            <a:pPr marL="1257301" lvl="2">
              <a:lnSpc>
                <a:spcPct val="150000"/>
              </a:lnSpc>
              <a:spcBef>
                <a:spcPct val="0"/>
              </a:spcBef>
              <a:tabLst>
                <a:tab pos="1371600" algn="l"/>
              </a:tabLst>
            </a:pPr>
            <a:r>
              <a:rPr lang="en-US" altLang="en-US" sz="2400" i="1" dirty="0">
                <a:solidFill>
                  <a:schemeClr val="tx1"/>
                </a:solidFill>
                <a:ea typeface="Calibri" panose="020F0502020204030204" pitchFamily="34" charset="0"/>
              </a:rPr>
              <a:t>The next stimulant-negative UDT resets the recovery incentive to its initial level</a:t>
            </a:r>
          </a:p>
          <a:p>
            <a:pPr defTabSz="914400">
              <a:defRPr/>
            </a:pPr>
            <a:r>
              <a:rPr lang="en-US" dirty="0">
                <a:solidFill>
                  <a:schemeClr val="tx1"/>
                </a:solidFill>
                <a:latin typeface="Calibri"/>
                <a:cs typeface="Calibri"/>
              </a:rPr>
              <a:t>Because</a:t>
            </a:r>
            <a:r>
              <a:rPr lang="en-US" b="0" i="0" dirty="0">
                <a:solidFill>
                  <a:schemeClr val="tx1"/>
                </a:solidFill>
                <a:effectLst/>
                <a:latin typeface="Calibri"/>
                <a:cs typeface="Calibri"/>
              </a:rPr>
              <a:t> ‘reset’ is discussed ahead of time, participants know they have a lot to gain from keeping up their great work</a:t>
            </a:r>
          </a:p>
          <a:p>
            <a:pPr defTabSz="914400">
              <a:defRPr/>
            </a:pPr>
            <a:r>
              <a:rPr lang="en-US" dirty="0">
                <a:solidFill>
                  <a:schemeClr val="tx1"/>
                </a:solidFill>
              </a:rPr>
              <a:t>The desire to “maintain their progress” may be as motivating as the actual monetary value of the escalated recovery incentives</a:t>
            </a:r>
          </a:p>
          <a:p>
            <a:endParaRPr lang="en-US" dirty="0"/>
          </a:p>
        </p:txBody>
      </p:sp>
      <p:sp>
        <p:nvSpPr>
          <p:cNvPr id="5" name="Slide Number Placeholder 4">
            <a:extLst>
              <a:ext uri="{FF2B5EF4-FFF2-40B4-BE49-F238E27FC236}">
                <a16:creationId xmlns:a16="http://schemas.microsoft.com/office/drawing/2014/main" id="{9C04C3B0-2C8F-4FA8-8397-18B6554CD774}"/>
              </a:ext>
            </a:extLst>
          </p:cNvPr>
          <p:cNvSpPr>
            <a:spLocks noGrp="1"/>
          </p:cNvSpPr>
          <p:nvPr>
            <p:ph type="sldNum" sz="quarter" idx="12"/>
          </p:nvPr>
        </p:nvSpPr>
        <p:spPr/>
        <p:txBody>
          <a:bodyPr/>
          <a:lstStyle/>
          <a:p>
            <a:fld id="{8EE722A0-BB85-47B5-89AA-E497A9507C15}" type="slidenum">
              <a:rPr lang="en-US" smtClean="0"/>
              <a:t>34</a:t>
            </a:fld>
            <a:endParaRPr lang="en-US"/>
          </a:p>
        </p:txBody>
      </p:sp>
    </p:spTree>
    <p:extLst>
      <p:ext uri="{BB962C8B-B14F-4D97-AF65-F5344CB8AC3E}">
        <p14:creationId xmlns:p14="http://schemas.microsoft.com/office/powerpoint/2010/main" val="3608512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A5F42-CCF5-4B18-94CB-160894A0D6DA}"/>
              </a:ext>
            </a:extLst>
          </p:cNvPr>
          <p:cNvSpPr>
            <a:spLocks noGrp="1"/>
          </p:cNvSpPr>
          <p:nvPr>
            <p:ph type="title"/>
          </p:nvPr>
        </p:nvSpPr>
        <p:spPr>
          <a:xfrm>
            <a:off x="652767" y="0"/>
            <a:ext cx="10886465" cy="1280890"/>
          </a:xfrm>
        </p:spPr>
        <p:txBody>
          <a:bodyPr/>
          <a:lstStyle/>
          <a:p>
            <a:r>
              <a:rPr kumimoji="0" lang="en-US" altLang="en-US" sz="34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CM’s Special Sauce: Escalation, Reset, </a:t>
            </a:r>
            <a:r>
              <a:rPr kumimoji="0" lang="en-US" altLang="en-US" sz="340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Recovery </a:t>
            </a:r>
            <a:r>
              <a:rPr kumimoji="0" lang="en-US" altLang="en-US" sz="3400" b="0"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(3) </a:t>
            </a:r>
            <a:endParaRPr lang="en-US" b="0" dirty="0"/>
          </a:p>
        </p:txBody>
      </p:sp>
      <p:sp>
        <p:nvSpPr>
          <p:cNvPr id="3" name="Content Placeholder 2">
            <a:extLst>
              <a:ext uri="{FF2B5EF4-FFF2-40B4-BE49-F238E27FC236}">
                <a16:creationId xmlns:a16="http://schemas.microsoft.com/office/drawing/2014/main" id="{73DD7D60-8F7D-4418-8F78-564325651073}"/>
              </a:ext>
            </a:extLst>
          </p:cNvPr>
          <p:cNvSpPr>
            <a:spLocks noGrp="1"/>
          </p:cNvSpPr>
          <p:nvPr>
            <p:ph idx="1"/>
          </p:nvPr>
        </p:nvSpPr>
        <p:spPr>
          <a:xfrm>
            <a:off x="613611" y="1587223"/>
            <a:ext cx="10891001" cy="4802147"/>
          </a:xfrm>
        </p:spPr>
        <p:txBody>
          <a:bodyPr>
            <a:normAutofit/>
          </a:bodyPr>
          <a:lstStyle/>
          <a:p>
            <a:pPr marL="349251" indent="0">
              <a:lnSpc>
                <a:spcPct val="150000"/>
              </a:lnSpc>
              <a:spcBef>
                <a:spcPct val="0"/>
              </a:spcBef>
              <a:buNone/>
              <a:tabLst>
                <a:tab pos="1371600" algn="l"/>
              </a:tabLst>
            </a:pPr>
            <a:r>
              <a:rPr lang="en-US" altLang="en-US" b="1" dirty="0">
                <a:solidFill>
                  <a:schemeClr val="tx1"/>
                </a:solidFill>
                <a:ea typeface="Calibri" panose="020F0502020204030204" pitchFamily="34" charset="0"/>
              </a:rPr>
              <a:t>Recovery: </a:t>
            </a:r>
            <a:r>
              <a:rPr lang="en-US" altLang="en-US" dirty="0">
                <a:solidFill>
                  <a:schemeClr val="tx1"/>
                </a:solidFill>
                <a:ea typeface="Calibri" panose="020F0502020204030204" pitchFamily="34" charset="0"/>
              </a:rPr>
              <a:t>The escalated recovery incentive value is recovered after two stimulant-negative UDTs</a:t>
            </a:r>
          </a:p>
          <a:p>
            <a:pPr marL="1092201" lvl="1">
              <a:lnSpc>
                <a:spcPct val="150000"/>
              </a:lnSpc>
              <a:spcBef>
                <a:spcPct val="0"/>
              </a:spcBef>
              <a:tabLst>
                <a:tab pos="1371600" algn="l"/>
              </a:tabLst>
            </a:pPr>
            <a:r>
              <a:rPr lang="en-US" altLang="en-US" sz="2300" i="1" dirty="0">
                <a:solidFill>
                  <a:schemeClr val="tx1"/>
                </a:solidFill>
                <a:ea typeface="Calibri" panose="020F0502020204030204" pitchFamily="34" charset="0"/>
              </a:rPr>
              <a:t>2 consecutive stimulant-negative UDTs triggers immediate “recovery” of the previously earned, escalated incentive amount</a:t>
            </a:r>
          </a:p>
          <a:p>
            <a:pPr marL="1092201" lvl="1">
              <a:lnSpc>
                <a:spcPct val="150000"/>
              </a:lnSpc>
              <a:spcBef>
                <a:spcPct val="0"/>
              </a:spcBef>
              <a:tabLst>
                <a:tab pos="1371600" algn="l"/>
              </a:tabLst>
            </a:pPr>
            <a:r>
              <a:rPr lang="en-US" altLang="en-US" sz="2300" i="1" dirty="0">
                <a:solidFill>
                  <a:schemeClr val="tx1"/>
                </a:solidFill>
                <a:ea typeface="Calibri" panose="020F0502020204030204" pitchFamily="34" charset="0"/>
              </a:rPr>
              <a:t>Clients do </a:t>
            </a:r>
            <a:r>
              <a:rPr lang="en-US" altLang="en-US" sz="2300" b="1" i="1" dirty="0">
                <a:solidFill>
                  <a:schemeClr val="tx1"/>
                </a:solidFill>
                <a:ea typeface="Calibri" panose="020F0502020204030204" pitchFamily="34" charset="0"/>
              </a:rPr>
              <a:t>not</a:t>
            </a:r>
            <a:r>
              <a:rPr lang="en-US" altLang="en-US" sz="2300" i="1" dirty="0">
                <a:solidFill>
                  <a:schemeClr val="tx1"/>
                </a:solidFill>
                <a:ea typeface="Calibri" panose="020F0502020204030204" pitchFamily="34" charset="0"/>
              </a:rPr>
              <a:t> need to work their way back up the escalation schedule to where they were when they tested positive for stimulants</a:t>
            </a:r>
          </a:p>
          <a:p>
            <a:r>
              <a:rPr lang="en-US" sz="2400" dirty="0">
                <a:solidFill>
                  <a:schemeClr val="tx1"/>
                </a:solidFill>
                <a:latin typeface="Calibri"/>
                <a:cs typeface="Calibri"/>
              </a:rPr>
              <a:t>With</a:t>
            </a:r>
            <a:r>
              <a:rPr lang="en-US" sz="2400" b="0" i="0" dirty="0">
                <a:solidFill>
                  <a:schemeClr val="tx1"/>
                </a:solidFill>
                <a:effectLst/>
                <a:latin typeface="Calibri"/>
                <a:cs typeface="Calibri"/>
              </a:rPr>
              <a:t> ‘recovery,’ participants regain their hard-earned, escalated recovery incentive values quickly so that one use of a stimulant does not lead to giving up </a:t>
            </a:r>
            <a:endParaRPr lang="en-US" sz="2400" dirty="0"/>
          </a:p>
        </p:txBody>
      </p:sp>
      <p:sp>
        <p:nvSpPr>
          <p:cNvPr id="5" name="Slide Number Placeholder 4">
            <a:extLst>
              <a:ext uri="{FF2B5EF4-FFF2-40B4-BE49-F238E27FC236}">
                <a16:creationId xmlns:a16="http://schemas.microsoft.com/office/drawing/2014/main" id="{F24C16AD-0197-409A-9BCD-CCA34BA1625D}"/>
              </a:ext>
            </a:extLst>
          </p:cNvPr>
          <p:cNvSpPr>
            <a:spLocks noGrp="1"/>
          </p:cNvSpPr>
          <p:nvPr>
            <p:ph type="sldNum" sz="quarter" idx="12"/>
          </p:nvPr>
        </p:nvSpPr>
        <p:spPr/>
        <p:txBody>
          <a:bodyPr/>
          <a:lstStyle/>
          <a:p>
            <a:fld id="{8EE722A0-BB85-47B5-89AA-E497A9507C15}" type="slidenum">
              <a:rPr lang="en-US" smtClean="0"/>
              <a:t>35</a:t>
            </a:fld>
            <a:endParaRPr lang="en-US"/>
          </a:p>
        </p:txBody>
      </p:sp>
    </p:spTree>
    <p:extLst>
      <p:ext uri="{BB962C8B-B14F-4D97-AF65-F5344CB8AC3E}">
        <p14:creationId xmlns:p14="http://schemas.microsoft.com/office/powerpoint/2010/main" val="2515682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F58412-7C90-2F79-1CA5-E30CF2409F92}"/>
              </a:ext>
            </a:extLst>
          </p:cNvPr>
          <p:cNvSpPr>
            <a:spLocks noGrp="1"/>
          </p:cNvSpPr>
          <p:nvPr>
            <p:ph type="title"/>
          </p:nvPr>
        </p:nvSpPr>
        <p:spPr>
          <a:xfrm>
            <a:off x="1085850" y="2178823"/>
            <a:ext cx="10069830" cy="1468800"/>
          </a:xfrm>
        </p:spPr>
        <p:txBody>
          <a:bodyPr>
            <a:normAutofit/>
          </a:bodyPr>
          <a:lstStyle/>
          <a:p>
            <a:r>
              <a:rPr lang="en-US" sz="4400" dirty="0"/>
              <a:t>Use a Positive, Encouraging Approach Regardless of UDT Result</a:t>
            </a:r>
          </a:p>
        </p:txBody>
      </p:sp>
      <p:sp>
        <p:nvSpPr>
          <p:cNvPr id="7" name="Text Placeholder 6">
            <a:extLst>
              <a:ext uri="{FF2B5EF4-FFF2-40B4-BE49-F238E27FC236}">
                <a16:creationId xmlns:a16="http://schemas.microsoft.com/office/drawing/2014/main" id="{9EDF329B-F9B4-3DA5-D2DF-A1D47D883160}"/>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7E9CA9A4-E034-887B-D5D7-DE1AEDF385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196769-8351-1798-6A6C-B2B626D66578}"/>
              </a:ext>
            </a:extLst>
          </p:cNvPr>
          <p:cNvSpPr>
            <a:spLocks noGrp="1"/>
          </p:cNvSpPr>
          <p:nvPr>
            <p:ph type="sldNum" sz="quarter" idx="12"/>
          </p:nvPr>
        </p:nvSpPr>
        <p:spPr/>
        <p:txBody>
          <a:bodyPr/>
          <a:lstStyle/>
          <a:p>
            <a:fld id="{8EE722A0-BB85-47B5-89AA-E497A9507C15}" type="slidenum">
              <a:rPr lang="en-US" smtClean="0"/>
              <a:t>36</a:t>
            </a:fld>
            <a:endParaRPr lang="en-US"/>
          </a:p>
        </p:txBody>
      </p:sp>
    </p:spTree>
    <p:extLst>
      <p:ext uri="{BB962C8B-B14F-4D97-AF65-F5344CB8AC3E}">
        <p14:creationId xmlns:p14="http://schemas.microsoft.com/office/powerpoint/2010/main" val="3221225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2812E-401F-48D6-BBB3-479761F19950}"/>
              </a:ext>
            </a:extLst>
          </p:cNvPr>
          <p:cNvSpPr>
            <a:spLocks noGrp="1"/>
          </p:cNvSpPr>
          <p:nvPr>
            <p:ph type="title"/>
          </p:nvPr>
        </p:nvSpPr>
        <p:spPr>
          <a:xfrm>
            <a:off x="613611" y="0"/>
            <a:ext cx="10968230" cy="1280890"/>
          </a:xfrm>
        </p:spPr>
        <p:txBody>
          <a:bodyPr>
            <a:normAutofit/>
          </a:bodyPr>
          <a:lstStyle/>
          <a:p>
            <a:r>
              <a:rPr lang="en-US" sz="3600" dirty="0"/>
              <a:t>Use a Positive Approach</a:t>
            </a:r>
          </a:p>
        </p:txBody>
      </p:sp>
      <p:sp>
        <p:nvSpPr>
          <p:cNvPr id="7" name="Content Placeholder 6">
            <a:extLst>
              <a:ext uri="{FF2B5EF4-FFF2-40B4-BE49-F238E27FC236}">
                <a16:creationId xmlns:a16="http://schemas.microsoft.com/office/drawing/2014/main" id="{012A78D1-F614-4F57-8934-1B10F9DD3F01}"/>
              </a:ext>
            </a:extLst>
          </p:cNvPr>
          <p:cNvSpPr>
            <a:spLocks noGrp="1"/>
          </p:cNvSpPr>
          <p:nvPr>
            <p:ph sz="half" idx="1"/>
          </p:nvPr>
        </p:nvSpPr>
        <p:spPr>
          <a:xfrm>
            <a:off x="613610" y="1894442"/>
            <a:ext cx="6482929" cy="4456661"/>
          </a:xfrm>
        </p:spPr>
        <p:txBody>
          <a:bodyPr>
            <a:normAutofit/>
          </a:bodyPr>
          <a:lstStyle/>
          <a:p>
            <a:pPr>
              <a:defRPr/>
            </a:pPr>
            <a:r>
              <a:rPr lang="en-US" dirty="0">
                <a:latin typeface="Calibri" panose="020F0502020204030204"/>
              </a:rPr>
              <a:t>Reframe the use of UDTs </a:t>
            </a:r>
            <a:br>
              <a:rPr lang="en-US" dirty="0">
                <a:latin typeface="Calibri" panose="020F0502020204030204"/>
              </a:rPr>
            </a:br>
            <a:r>
              <a:rPr lang="en-US" dirty="0">
                <a:latin typeface="Calibri" panose="020F0502020204030204"/>
              </a:rPr>
              <a:t>(rewards vs. punishment)</a:t>
            </a:r>
          </a:p>
          <a:p>
            <a:pPr>
              <a:defRPr/>
            </a:pPr>
            <a:r>
              <a:rPr lang="en-US" dirty="0">
                <a:latin typeface="Calibri" panose="020F0502020204030204"/>
              </a:rPr>
              <a:t>Stay encouraging by focusing on next opportunity to earn a recovery incentive</a:t>
            </a:r>
          </a:p>
          <a:p>
            <a:pPr>
              <a:defRPr/>
            </a:pPr>
            <a:r>
              <a:rPr lang="en-US" dirty="0">
                <a:latin typeface="Calibri" panose="020F0502020204030204"/>
              </a:rPr>
              <a:t>Emphasize the lack of punishment/</a:t>
            </a:r>
            <a:br>
              <a:rPr lang="en-US" dirty="0">
                <a:latin typeface="Calibri" panose="020F0502020204030204"/>
              </a:rPr>
            </a:br>
            <a:r>
              <a:rPr lang="en-US" dirty="0">
                <a:latin typeface="Calibri" panose="020F0502020204030204"/>
              </a:rPr>
              <a:t>negative consequences </a:t>
            </a:r>
          </a:p>
          <a:p>
            <a:pPr>
              <a:defRPr/>
            </a:pPr>
            <a:r>
              <a:rPr lang="en-US" dirty="0">
                <a:latin typeface="Calibri" panose="020F0502020204030204"/>
              </a:rPr>
              <a:t>Gets clients excited about treatment – they have something to look forward to</a:t>
            </a:r>
          </a:p>
          <a:p>
            <a:pPr>
              <a:defRPr/>
            </a:pPr>
            <a:r>
              <a:rPr lang="en-US" dirty="0">
                <a:latin typeface="Calibri" panose="020F0502020204030204"/>
              </a:rPr>
              <a:t>Helps build the therapeutic alliance</a:t>
            </a:r>
          </a:p>
          <a:p>
            <a:pPr marL="0" indent="0">
              <a:buNone/>
            </a:pPr>
            <a:endParaRPr lang="en-US" dirty="0"/>
          </a:p>
        </p:txBody>
      </p:sp>
      <p:sp>
        <p:nvSpPr>
          <p:cNvPr id="6" name="Slide Number Placeholder 5">
            <a:extLst>
              <a:ext uri="{FF2B5EF4-FFF2-40B4-BE49-F238E27FC236}">
                <a16:creationId xmlns:a16="http://schemas.microsoft.com/office/drawing/2014/main" id="{EA557362-11D6-4CC0-B8F8-4D382016FC3B}"/>
              </a:ext>
            </a:extLst>
          </p:cNvPr>
          <p:cNvSpPr>
            <a:spLocks noGrp="1"/>
          </p:cNvSpPr>
          <p:nvPr>
            <p:ph type="sldNum" sz="quarter" idx="12"/>
          </p:nvPr>
        </p:nvSpPr>
        <p:spPr/>
        <p:txBody>
          <a:bodyPr/>
          <a:lstStyle/>
          <a:p>
            <a:fld id="{8EE722A0-BB85-47B5-89AA-E497A9507C15}" type="slidenum">
              <a:rPr lang="en-US" smtClean="0"/>
              <a:t>37</a:t>
            </a:fld>
            <a:endParaRPr lang="en-US"/>
          </a:p>
        </p:txBody>
      </p:sp>
      <p:pic>
        <p:nvPicPr>
          <p:cNvPr id="14" name="Content Placeholder 13">
            <a:extLst>
              <a:ext uri="{FF2B5EF4-FFF2-40B4-BE49-F238E27FC236}">
                <a16:creationId xmlns:a16="http://schemas.microsoft.com/office/drawing/2014/main" id="{DB1575B9-4F59-438B-9B01-A6392572C19E}"/>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83298" y="2302525"/>
            <a:ext cx="4283826" cy="2855884"/>
          </a:xfrm>
          <a:effectLst>
            <a:softEdge rad="31750"/>
          </a:effectLst>
        </p:spPr>
      </p:pic>
    </p:spTree>
    <p:extLst>
      <p:ext uri="{BB962C8B-B14F-4D97-AF65-F5344CB8AC3E}">
        <p14:creationId xmlns:p14="http://schemas.microsoft.com/office/powerpoint/2010/main" val="1963463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0AB5DD-0A66-4461-B81E-AD50B7C7AB07}"/>
              </a:ext>
            </a:extLst>
          </p:cNvPr>
          <p:cNvSpPr>
            <a:spLocks noGrp="1"/>
          </p:cNvSpPr>
          <p:nvPr>
            <p:ph type="title"/>
          </p:nvPr>
        </p:nvSpPr>
        <p:spPr>
          <a:xfrm>
            <a:off x="613611" y="7884"/>
            <a:ext cx="10968230" cy="1280890"/>
          </a:xfrm>
        </p:spPr>
        <p:txBody>
          <a:bodyPr>
            <a:normAutofit/>
          </a:bodyPr>
          <a:lstStyle/>
          <a:p>
            <a:pPr marL="0" indent="0">
              <a:defRPr/>
            </a:pPr>
            <a:r>
              <a:rPr lang="en-US" sz="3600" dirty="0"/>
              <a:t>Encourage Success</a:t>
            </a:r>
          </a:p>
        </p:txBody>
      </p:sp>
      <p:sp>
        <p:nvSpPr>
          <p:cNvPr id="8" name="Content Placeholder 7">
            <a:extLst>
              <a:ext uri="{FF2B5EF4-FFF2-40B4-BE49-F238E27FC236}">
                <a16:creationId xmlns:a16="http://schemas.microsoft.com/office/drawing/2014/main" id="{4975178E-04A7-4794-B224-7975AE7A89F5}"/>
              </a:ext>
            </a:extLst>
          </p:cNvPr>
          <p:cNvSpPr>
            <a:spLocks noGrp="1"/>
          </p:cNvSpPr>
          <p:nvPr>
            <p:ph sz="half" idx="1"/>
          </p:nvPr>
        </p:nvSpPr>
        <p:spPr/>
        <p:txBody>
          <a:bodyPr>
            <a:normAutofit fontScale="92500" lnSpcReduction="10000"/>
          </a:bodyPr>
          <a:lstStyle/>
          <a:p>
            <a:pPr marL="0" indent="0">
              <a:buFont typeface="Arial" panose="020B0604020202020204" pitchFamily="34" charset="0"/>
              <a:buNone/>
              <a:defRPr/>
            </a:pPr>
            <a:r>
              <a:rPr lang="en-US" u="sng" dirty="0" err="1">
                <a:latin typeface="Calibri" panose="020F0502020204030204" pitchFamily="34" charset="0"/>
                <a:cs typeface="Calibri" panose="020F0502020204030204" pitchFamily="34" charset="0"/>
              </a:rPr>
              <a:t>UDT</a:t>
            </a:r>
            <a:r>
              <a:rPr lang="en-US" u="sng" dirty="0">
                <a:latin typeface="Calibri" panose="020F0502020204030204" pitchFamily="34" charset="0"/>
                <a:cs typeface="Calibri" panose="020F0502020204030204" pitchFamily="34" charset="0"/>
              </a:rPr>
              <a:t> is negative for stimulants</a:t>
            </a:r>
          </a:p>
          <a:p>
            <a:pPr>
              <a:defRPr/>
            </a:pPr>
            <a:r>
              <a:rPr lang="en-US" sz="2800" dirty="0">
                <a:latin typeface="Calibri" panose="020F0502020204030204" pitchFamily="34" charset="0"/>
                <a:cs typeface="Calibri" panose="020F0502020204030204" pitchFamily="34" charset="0"/>
              </a:rPr>
              <a:t>Celebrate!</a:t>
            </a:r>
          </a:p>
          <a:p>
            <a:pPr>
              <a:defRPr/>
            </a:pPr>
            <a:r>
              <a:rPr lang="en-US" sz="2800" dirty="0">
                <a:latin typeface="Calibri" panose="020F0502020204030204" pitchFamily="34" charset="0"/>
                <a:cs typeface="Calibri" panose="020F0502020204030204" pitchFamily="34" charset="0"/>
              </a:rPr>
              <a:t>Remind them they will earn even more next time if they keep up the good work.</a:t>
            </a:r>
          </a:p>
          <a:p>
            <a:pPr>
              <a:defRPr/>
            </a:pPr>
            <a:r>
              <a:rPr lang="en-US" sz="2800" b="1" i="1" dirty="0">
                <a:latin typeface="Calibri" panose="020F0502020204030204" pitchFamily="34" charset="0"/>
                <a:cs typeface="Calibri" panose="020F0502020204030204" pitchFamily="34" charset="0"/>
              </a:rPr>
              <a:t>(Remember, the recovery </a:t>
            </a:r>
            <a:r>
              <a:rPr lang="en-US" b="1" i="1" dirty="0"/>
              <a:t>incentive</a:t>
            </a:r>
            <a:r>
              <a:rPr lang="en-US" sz="2800" b="1" i="1" dirty="0">
                <a:latin typeface="Calibri" panose="020F0502020204030204" pitchFamily="34" charset="0"/>
                <a:cs typeface="Calibri" panose="020F0502020204030204" pitchFamily="34" charset="0"/>
              </a:rPr>
              <a:t> itself is doing the heavy lifting!)</a:t>
            </a:r>
          </a:p>
        </p:txBody>
      </p:sp>
      <p:sp>
        <p:nvSpPr>
          <p:cNvPr id="12" name="Content Placeholder 11">
            <a:extLst>
              <a:ext uri="{FF2B5EF4-FFF2-40B4-BE49-F238E27FC236}">
                <a16:creationId xmlns:a16="http://schemas.microsoft.com/office/drawing/2014/main" id="{6BAE4846-FA80-4BDD-9E35-075BF8E4A7FD}"/>
              </a:ext>
            </a:extLst>
          </p:cNvPr>
          <p:cNvSpPr>
            <a:spLocks noGrp="1"/>
          </p:cNvSpPr>
          <p:nvPr>
            <p:ph sz="half" idx="2"/>
          </p:nvPr>
        </p:nvSpPr>
        <p:spPr>
          <a:xfrm>
            <a:off x="6220801" y="2124540"/>
            <a:ext cx="5486400" cy="4109350"/>
          </a:xfrm>
        </p:spPr>
        <p:txBody>
          <a:bodyPr>
            <a:normAutofit fontScale="92500" lnSpcReduction="10000"/>
          </a:bodyPr>
          <a:lstStyle/>
          <a:p>
            <a:pPr marL="0" indent="0">
              <a:buFont typeface="Arial" panose="020B0604020202020204" pitchFamily="34" charset="0"/>
              <a:buNone/>
              <a:defRPr/>
            </a:pPr>
            <a:r>
              <a:rPr lang="en-US" u="sng" dirty="0" err="1">
                <a:latin typeface="Calibri" panose="020F0502020204030204" pitchFamily="34" charset="0"/>
                <a:cs typeface="Calibri" panose="020F0502020204030204" pitchFamily="34" charset="0"/>
              </a:rPr>
              <a:t>UDT</a:t>
            </a:r>
            <a:r>
              <a:rPr lang="en-US" u="sng" dirty="0">
                <a:latin typeface="Calibri" panose="020F0502020204030204" pitchFamily="34" charset="0"/>
                <a:cs typeface="Calibri" panose="020F0502020204030204" pitchFamily="34" charset="0"/>
              </a:rPr>
              <a:t> is positive for stimulants</a:t>
            </a:r>
            <a:endParaRPr lang="en-US" sz="2800" dirty="0">
              <a:latin typeface="Calibri" panose="020F0502020204030204" pitchFamily="34" charset="0"/>
              <a:cs typeface="Calibri" panose="020F0502020204030204" pitchFamily="34" charset="0"/>
            </a:endParaRPr>
          </a:p>
          <a:p>
            <a:pPr>
              <a:defRPr/>
            </a:pPr>
            <a:r>
              <a:rPr lang="en-US" sz="2800" dirty="0">
                <a:latin typeface="Calibri" panose="020F0502020204030204" pitchFamily="34" charset="0"/>
                <a:cs typeface="Calibri" panose="020F0502020204030204" pitchFamily="34" charset="0"/>
              </a:rPr>
              <a:t>Praise honesty and effort for coming to the visit</a:t>
            </a:r>
          </a:p>
          <a:p>
            <a:pPr>
              <a:defRPr/>
            </a:pPr>
            <a:r>
              <a:rPr lang="en-US" sz="2800" dirty="0">
                <a:latin typeface="Calibri" panose="020F0502020204030204" pitchFamily="34" charset="0"/>
                <a:cs typeface="Calibri" panose="020F0502020204030204" pitchFamily="34" charset="0"/>
              </a:rPr>
              <a:t>Remind them their next opportunity is very soon</a:t>
            </a:r>
          </a:p>
          <a:p>
            <a:pPr>
              <a:defRPr/>
            </a:pPr>
            <a:r>
              <a:rPr lang="en-US" sz="2800" dirty="0">
                <a:latin typeface="Calibri" panose="020F0502020204030204" pitchFamily="34" charset="0"/>
                <a:cs typeface="Calibri" panose="020F0502020204030204" pitchFamily="34" charset="0"/>
              </a:rPr>
              <a:t>Ask if there’s anything you can do to support, i.e., refer them to a counselor to hel</a:t>
            </a:r>
            <a:r>
              <a:rPr lang="en-US" dirty="0"/>
              <a:t>p analyze the substance use and develop coping strategy</a:t>
            </a:r>
            <a:endParaRPr lang="en-US" sz="2800" dirty="0">
              <a:latin typeface="Calibri" panose="020F0502020204030204" pitchFamily="34" charset="0"/>
              <a:cs typeface="Calibri" panose="020F0502020204030204" pitchFamily="34" charset="0"/>
            </a:endParaRPr>
          </a:p>
          <a:p>
            <a:pPr>
              <a:defRPr/>
            </a:pPr>
            <a:endParaRPr lang="en-US" sz="4000" dirty="0">
              <a:latin typeface="Calibri" panose="020F0502020204030204" pitchFamily="34" charset="0"/>
              <a:cs typeface="Calibri" panose="020F0502020204030204" pitchFamily="34" charset="0"/>
            </a:endParaRPr>
          </a:p>
          <a:p>
            <a:pPr>
              <a:defRPr/>
            </a:pPr>
            <a:endParaRPr lang="en-US" sz="4000" dirty="0">
              <a:latin typeface="Calibri" panose="020F0502020204030204" pitchFamily="34" charset="0"/>
              <a:cs typeface="Calibri" panose="020F0502020204030204" pitchFamily="34" charset="0"/>
            </a:endParaRPr>
          </a:p>
          <a:p>
            <a:endParaRPr lang="en-US" dirty="0"/>
          </a:p>
        </p:txBody>
      </p:sp>
      <p:sp>
        <p:nvSpPr>
          <p:cNvPr id="3" name="Slide Number Placeholder 2">
            <a:extLst>
              <a:ext uri="{FF2B5EF4-FFF2-40B4-BE49-F238E27FC236}">
                <a16:creationId xmlns:a16="http://schemas.microsoft.com/office/drawing/2014/main" id="{F441F95A-AE7D-4EE2-8AC3-509E9B07C5CD}"/>
              </a:ext>
            </a:extLst>
          </p:cNvPr>
          <p:cNvSpPr>
            <a:spLocks noGrp="1"/>
          </p:cNvSpPr>
          <p:nvPr>
            <p:ph type="sldNum" sz="quarter" idx="12"/>
          </p:nvPr>
        </p:nvSpPr>
        <p:spPr/>
        <p:txBody>
          <a:bodyPr/>
          <a:lstStyle/>
          <a:p>
            <a:fld id="{8EE722A0-BB85-47B5-89AA-E497A9507C15}" type="slidenum">
              <a:rPr lang="en-US" smtClean="0"/>
              <a:t>38</a:t>
            </a:fld>
            <a:endParaRPr lang="en-US"/>
          </a:p>
        </p:txBody>
      </p:sp>
    </p:spTree>
    <p:extLst>
      <p:ext uri="{BB962C8B-B14F-4D97-AF65-F5344CB8AC3E}">
        <p14:creationId xmlns:p14="http://schemas.microsoft.com/office/powerpoint/2010/main" val="2353095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486C18-E869-47DD-89EE-8BE77A9B92E7}"/>
              </a:ext>
            </a:extLst>
          </p:cNvPr>
          <p:cNvSpPr>
            <a:spLocks noGrp="1"/>
          </p:cNvSpPr>
          <p:nvPr>
            <p:ph type="title"/>
          </p:nvPr>
        </p:nvSpPr>
        <p:spPr>
          <a:xfrm>
            <a:off x="611885" y="0"/>
            <a:ext cx="10968230" cy="1280890"/>
          </a:xfrm>
        </p:spPr>
        <p:txBody>
          <a:bodyPr>
            <a:normAutofit/>
          </a:bodyPr>
          <a:lstStyle/>
          <a:p>
            <a:r>
              <a:rPr lang="en-US" sz="3600" dirty="0"/>
              <a:t>Make Use of Motivational Interviewing Concepts</a:t>
            </a:r>
          </a:p>
        </p:txBody>
      </p:sp>
      <p:sp>
        <p:nvSpPr>
          <p:cNvPr id="9" name="Content Placeholder 8">
            <a:extLst>
              <a:ext uri="{FF2B5EF4-FFF2-40B4-BE49-F238E27FC236}">
                <a16:creationId xmlns:a16="http://schemas.microsoft.com/office/drawing/2014/main" id="{70D6B2E8-F2B9-402F-8282-A006FB58C64F}"/>
              </a:ext>
            </a:extLst>
          </p:cNvPr>
          <p:cNvSpPr>
            <a:spLocks noGrp="1"/>
          </p:cNvSpPr>
          <p:nvPr>
            <p:ph sz="half" idx="1"/>
          </p:nvPr>
        </p:nvSpPr>
        <p:spPr>
          <a:xfrm>
            <a:off x="561555" y="1702715"/>
            <a:ext cx="5482389" cy="2286000"/>
          </a:xfrm>
        </p:spPr>
        <p:txBody>
          <a:bodyPr/>
          <a:lstStyle/>
          <a:p>
            <a:r>
              <a:rPr lang="en-US" b="1" dirty="0"/>
              <a:t>Compassion: </a:t>
            </a:r>
            <a:r>
              <a:rPr lang="en-US" dirty="0"/>
              <a:t>Having a genuine sense of “unconditional positive regard” for another person; what this person experiences </a:t>
            </a:r>
            <a:r>
              <a:rPr lang="en-US" i="1" dirty="0"/>
              <a:t>matters to you</a:t>
            </a:r>
          </a:p>
        </p:txBody>
      </p:sp>
      <p:sp>
        <p:nvSpPr>
          <p:cNvPr id="10" name="Content Placeholder 9">
            <a:extLst>
              <a:ext uri="{FF2B5EF4-FFF2-40B4-BE49-F238E27FC236}">
                <a16:creationId xmlns:a16="http://schemas.microsoft.com/office/drawing/2014/main" id="{F1B084E5-FE5D-42F2-9D2C-FD6307DFF159}"/>
              </a:ext>
            </a:extLst>
          </p:cNvPr>
          <p:cNvSpPr>
            <a:spLocks noGrp="1"/>
          </p:cNvSpPr>
          <p:nvPr>
            <p:ph sz="half" idx="2"/>
          </p:nvPr>
        </p:nvSpPr>
        <p:spPr>
          <a:xfrm>
            <a:off x="6369518" y="1540189"/>
            <a:ext cx="5486400" cy="3777622"/>
          </a:xfrm>
        </p:spPr>
        <p:txBody>
          <a:bodyPr/>
          <a:lstStyle/>
          <a:p>
            <a:r>
              <a:rPr lang="en-US" b="1" dirty="0"/>
              <a:t>Empathy: </a:t>
            </a:r>
            <a:r>
              <a:rPr lang="en-US" dirty="0"/>
              <a:t>Understanding the world from another person’s perspective; being genuinely curious about how they see and experience the world, and being able to communicate that understanding to the client </a:t>
            </a:r>
          </a:p>
        </p:txBody>
      </p:sp>
      <p:sp>
        <p:nvSpPr>
          <p:cNvPr id="6" name="Slide Number Placeholder 5">
            <a:extLst>
              <a:ext uri="{FF2B5EF4-FFF2-40B4-BE49-F238E27FC236}">
                <a16:creationId xmlns:a16="http://schemas.microsoft.com/office/drawing/2014/main" id="{63CD6891-7135-4529-89CA-25A91603FF0E}"/>
              </a:ext>
            </a:extLst>
          </p:cNvPr>
          <p:cNvSpPr>
            <a:spLocks noGrp="1"/>
          </p:cNvSpPr>
          <p:nvPr>
            <p:ph type="sldNum" sz="quarter" idx="12"/>
          </p:nvPr>
        </p:nvSpPr>
        <p:spPr/>
        <p:txBody>
          <a:bodyPr/>
          <a:lstStyle/>
          <a:p>
            <a:fld id="{8EE722A0-BB85-47B5-89AA-E497A9507C15}" type="slidenum">
              <a:rPr lang="en-US" smtClean="0"/>
              <a:t>39</a:t>
            </a:fld>
            <a:endParaRPr lang="en-US"/>
          </a:p>
        </p:txBody>
      </p:sp>
      <p:pic>
        <p:nvPicPr>
          <p:cNvPr id="4" name="Picture 3">
            <a:extLst>
              <a:ext uri="{FF2B5EF4-FFF2-40B4-BE49-F238E27FC236}">
                <a16:creationId xmlns:a16="http://schemas.microsoft.com/office/drawing/2014/main" id="{70F1506D-51F0-402D-A2E1-49577EAC3C3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65" y="4410540"/>
            <a:ext cx="5378279" cy="2166059"/>
          </a:xfrm>
          <a:prstGeom prst="rect">
            <a:avLst/>
          </a:prstGeom>
          <a:effectLst>
            <a:softEdge rad="31750"/>
          </a:effectLst>
        </p:spPr>
      </p:pic>
    </p:spTree>
    <p:extLst>
      <p:ext uri="{BB962C8B-B14F-4D97-AF65-F5344CB8AC3E}">
        <p14:creationId xmlns:p14="http://schemas.microsoft.com/office/powerpoint/2010/main" val="1062874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C8A854-366A-428F-8255-E2634EF8392F}"/>
              </a:ext>
            </a:extLst>
          </p:cNvPr>
          <p:cNvSpPr>
            <a:spLocks noGrp="1"/>
          </p:cNvSpPr>
          <p:nvPr>
            <p:ph type="title" idx="4294967295"/>
          </p:nvPr>
        </p:nvSpPr>
        <p:spPr>
          <a:xfrm>
            <a:off x="0" y="163865"/>
            <a:ext cx="12192000" cy="681913"/>
          </a:xfrm>
        </p:spPr>
        <p:txBody>
          <a:bodyPr>
            <a:noAutofit/>
          </a:bodyPr>
          <a:lstStyle/>
          <a:p>
            <a:pPr lvl="0">
              <a:spcBef>
                <a:spcPts val="0"/>
              </a:spcBef>
            </a:pPr>
            <a:r>
              <a:rPr lang="en-US" sz="3200" dirty="0">
                <a:solidFill>
                  <a:prstClr val="black"/>
                </a:solidFill>
                <a:ea typeface="+mn-ea"/>
              </a:rPr>
              <a:t>Drivers of Drug Poisoning Deaths Evolve from Opioids to Stimulants</a:t>
            </a:r>
            <a:endParaRPr lang="en-US" sz="3200" dirty="0"/>
          </a:p>
        </p:txBody>
      </p:sp>
      <p:pic>
        <p:nvPicPr>
          <p:cNvPr id="3" name="Picture 2" descr="Line graph that shows the evolution of drivers of overdose deaths, all ages, from analgesics (orange line), to heroin (green line), to fentanyl (red lines) and stimulants (blue line)">
            <a:extLst>
              <a:ext uri="{FF2B5EF4-FFF2-40B4-BE49-F238E27FC236}">
                <a16:creationId xmlns:a16="http://schemas.microsoft.com/office/drawing/2014/main" id="{58DB01C0-D8C8-47EE-90AE-8718C451909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13319" y="855718"/>
            <a:ext cx="9765362" cy="5146563"/>
          </a:xfrm>
          <a:prstGeom prst="rect">
            <a:avLst/>
          </a:prstGeom>
        </p:spPr>
      </p:pic>
      <p:sp>
        <p:nvSpPr>
          <p:cNvPr id="6" name="Footer Placeholder 5">
            <a:extLst>
              <a:ext uri="{FF2B5EF4-FFF2-40B4-BE49-F238E27FC236}">
                <a16:creationId xmlns:a16="http://schemas.microsoft.com/office/drawing/2014/main" id="{C5B887BB-6AEF-46A6-B77D-F8EDCFB18CBA}"/>
              </a:ext>
            </a:extLst>
          </p:cNvPr>
          <p:cNvSpPr>
            <a:spLocks noGrp="1"/>
          </p:cNvSpPr>
          <p:nvPr>
            <p:ph type="ftr" sz="quarter" idx="11"/>
          </p:nvPr>
        </p:nvSpPr>
        <p:spPr/>
        <p:txBody>
          <a:bodyPr/>
          <a:lstStyle/>
          <a:p>
            <a:r>
              <a:rPr lang="en-US" dirty="0"/>
              <a:t>SOURCE: Hedegaard &amp; Spencer, 2021</a:t>
            </a:r>
          </a:p>
        </p:txBody>
      </p:sp>
      <p:sp>
        <p:nvSpPr>
          <p:cNvPr id="5" name="Slide Number Placeholder 4">
            <a:extLst>
              <a:ext uri="{FF2B5EF4-FFF2-40B4-BE49-F238E27FC236}">
                <a16:creationId xmlns:a16="http://schemas.microsoft.com/office/drawing/2014/main" id="{66A27665-500C-4B1D-99F8-67ABF4E71994}"/>
              </a:ext>
            </a:extLst>
          </p:cNvPr>
          <p:cNvSpPr>
            <a:spLocks noGrp="1"/>
          </p:cNvSpPr>
          <p:nvPr>
            <p:ph type="sldNum" sz="quarter" idx="12"/>
          </p:nvPr>
        </p:nvSpPr>
        <p:spPr/>
        <p:txBody>
          <a:bodyPr/>
          <a:lstStyle/>
          <a:p>
            <a:fld id="{8EE722A0-BB85-47B5-89AA-E497A9507C15}" type="slidenum">
              <a:rPr lang="en-US" smtClean="0"/>
              <a:t>4</a:t>
            </a:fld>
            <a:endParaRPr lang="en-US"/>
          </a:p>
        </p:txBody>
      </p:sp>
    </p:spTree>
    <p:extLst>
      <p:ext uri="{BB962C8B-B14F-4D97-AF65-F5344CB8AC3E}">
        <p14:creationId xmlns:p14="http://schemas.microsoft.com/office/powerpoint/2010/main" val="1017004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0AB5DD-0A66-4461-B81E-AD50B7C7AB07}"/>
              </a:ext>
            </a:extLst>
          </p:cNvPr>
          <p:cNvSpPr>
            <a:spLocks noGrp="1"/>
          </p:cNvSpPr>
          <p:nvPr>
            <p:ph type="title"/>
          </p:nvPr>
        </p:nvSpPr>
        <p:spPr>
          <a:xfrm>
            <a:off x="0" y="0"/>
            <a:ext cx="12265571" cy="1397876"/>
          </a:xfrm>
        </p:spPr>
        <p:txBody>
          <a:bodyPr>
            <a:noAutofit/>
          </a:bodyPr>
          <a:lstStyle/>
          <a:p>
            <a:pPr>
              <a:lnSpc>
                <a:spcPct val="120000"/>
              </a:lnSpc>
              <a:spcBef>
                <a:spcPts val="0"/>
              </a:spcBef>
            </a:pPr>
            <a:r>
              <a:rPr lang="en-US" sz="3600" dirty="0">
                <a:solidFill>
                  <a:schemeClr val="tx1"/>
                </a:solidFill>
              </a:rPr>
              <a:t>Helpful Phrases to Foster Encouragement, Engagement, </a:t>
            </a:r>
            <a:br>
              <a:rPr lang="en-US" sz="3600" dirty="0">
                <a:solidFill>
                  <a:schemeClr val="tx1"/>
                </a:solidFill>
              </a:rPr>
            </a:br>
            <a:r>
              <a:rPr lang="en-US" sz="3600" dirty="0">
                <a:solidFill>
                  <a:schemeClr val="tx1"/>
                </a:solidFill>
              </a:rPr>
              <a:t>and Retention in Treatment</a:t>
            </a:r>
          </a:p>
        </p:txBody>
      </p:sp>
      <p:sp>
        <p:nvSpPr>
          <p:cNvPr id="7" name="Content Placeholder 6">
            <a:extLst>
              <a:ext uri="{FF2B5EF4-FFF2-40B4-BE49-F238E27FC236}">
                <a16:creationId xmlns:a16="http://schemas.microsoft.com/office/drawing/2014/main" id="{CD60ABE0-08E4-4812-B423-0C3BD76795BC}"/>
              </a:ext>
            </a:extLst>
          </p:cNvPr>
          <p:cNvSpPr>
            <a:spLocks noGrp="1"/>
          </p:cNvSpPr>
          <p:nvPr>
            <p:ph idx="1"/>
          </p:nvPr>
        </p:nvSpPr>
        <p:spPr>
          <a:xfrm>
            <a:off x="199697" y="1397876"/>
            <a:ext cx="11740055" cy="5202621"/>
          </a:xfrm>
        </p:spPr>
        <p:txBody>
          <a:bodyPr>
            <a:normAutofit fontScale="85000" lnSpcReduction="20000"/>
          </a:bodyPr>
          <a:lstStyle/>
          <a:p>
            <a:pPr>
              <a:defRPr/>
            </a:pPr>
            <a:r>
              <a:rPr lang="en-US" dirty="0"/>
              <a:t>“</a:t>
            </a:r>
            <a:r>
              <a:rPr lang="en-US" i="1" dirty="0"/>
              <a:t>Sounds like you had a tough weekend. I’m so glad you came in today and told me about it. You’ll have another opportunity to earn incentives on Thursday! Is there anything I can do to support you until then?</a:t>
            </a:r>
            <a:r>
              <a:rPr lang="en-US" dirty="0"/>
              <a:t>”</a:t>
            </a:r>
          </a:p>
          <a:p>
            <a:pPr marL="0" indent="0">
              <a:buNone/>
              <a:defRPr/>
            </a:pPr>
            <a:endParaRPr lang="en-US" dirty="0"/>
          </a:p>
          <a:p>
            <a:pPr>
              <a:defRPr/>
            </a:pPr>
            <a:r>
              <a:rPr lang="en-US" dirty="0"/>
              <a:t>“</a:t>
            </a:r>
            <a:r>
              <a:rPr lang="en-US" i="1" dirty="0"/>
              <a:t>You earned your first recovery incentive today! Nice job!! Remember you’ll earn even more the longer you stay abstinent!</a:t>
            </a:r>
            <a:r>
              <a:rPr lang="en-US" dirty="0"/>
              <a:t>”</a:t>
            </a:r>
          </a:p>
          <a:p>
            <a:pPr marL="0" indent="0">
              <a:buNone/>
              <a:defRPr/>
            </a:pPr>
            <a:endParaRPr lang="en-US" dirty="0"/>
          </a:p>
          <a:p>
            <a:pPr>
              <a:defRPr/>
            </a:pPr>
            <a:r>
              <a:rPr lang="en-US" dirty="0"/>
              <a:t>“</a:t>
            </a:r>
            <a:r>
              <a:rPr lang="en-US" i="1" dirty="0"/>
              <a:t>Wow… you’ve attended 8 visits in a row and tested negative at all those visits.  That is outstanding work.  I bet you are enjoying all the recovery incentives you have earned. What are you planning to do with your future earnings?</a:t>
            </a:r>
            <a:r>
              <a:rPr lang="en-US" dirty="0"/>
              <a:t>”</a:t>
            </a:r>
          </a:p>
          <a:p>
            <a:pPr marL="0" indent="0">
              <a:buNone/>
              <a:defRPr/>
            </a:pPr>
            <a:endParaRPr lang="en-US" dirty="0"/>
          </a:p>
          <a:p>
            <a:pPr>
              <a:defRPr/>
            </a:pPr>
            <a:r>
              <a:rPr lang="en-US" dirty="0"/>
              <a:t>“</a:t>
            </a:r>
            <a:r>
              <a:rPr lang="en-US" i="1" dirty="0"/>
              <a:t>You sound disappointed today because it was the first positive test you’ve had in a while. You still came in today, which shows a lot of commitment and motivation, so pat yourself on the back. And don’t forget, you can get right back to the incentive level you were at before in just a week! What do you have planned for your next week or two of earnings?</a:t>
            </a:r>
            <a:r>
              <a:rPr lang="en-US" dirty="0"/>
              <a:t>” </a:t>
            </a:r>
          </a:p>
          <a:p>
            <a:endParaRPr lang="en-US" dirty="0"/>
          </a:p>
        </p:txBody>
      </p:sp>
      <p:sp>
        <p:nvSpPr>
          <p:cNvPr id="3" name="Slide Number Placeholder 2">
            <a:extLst>
              <a:ext uri="{FF2B5EF4-FFF2-40B4-BE49-F238E27FC236}">
                <a16:creationId xmlns:a16="http://schemas.microsoft.com/office/drawing/2014/main" id="{4BC3E1D2-1111-49B8-B324-E7FA8AE8696F}"/>
              </a:ext>
            </a:extLst>
          </p:cNvPr>
          <p:cNvSpPr>
            <a:spLocks noGrp="1"/>
          </p:cNvSpPr>
          <p:nvPr>
            <p:ph type="sldNum" sz="quarter" idx="12"/>
          </p:nvPr>
        </p:nvSpPr>
        <p:spPr/>
        <p:txBody>
          <a:bodyPr/>
          <a:lstStyle/>
          <a:p>
            <a:fld id="{8EE722A0-BB85-47B5-89AA-E497A9507C15}" type="slidenum">
              <a:rPr lang="en-US" smtClean="0"/>
              <a:t>40</a:t>
            </a:fld>
            <a:endParaRPr lang="en-US"/>
          </a:p>
        </p:txBody>
      </p:sp>
    </p:spTree>
    <p:extLst>
      <p:ext uri="{BB962C8B-B14F-4D97-AF65-F5344CB8AC3E}">
        <p14:creationId xmlns:p14="http://schemas.microsoft.com/office/powerpoint/2010/main" val="4091664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597D4-6453-4550-8766-C6316FBA0238}"/>
              </a:ext>
            </a:extLst>
          </p:cNvPr>
          <p:cNvSpPr>
            <a:spLocks noGrp="1"/>
          </p:cNvSpPr>
          <p:nvPr>
            <p:ph type="title"/>
          </p:nvPr>
        </p:nvSpPr>
        <p:spPr>
          <a:xfrm>
            <a:off x="618147" y="79150"/>
            <a:ext cx="10886465" cy="909634"/>
          </a:xfrm>
        </p:spPr>
        <p:txBody>
          <a:bodyPr>
            <a:normAutofit/>
          </a:bodyPr>
          <a:lstStyle/>
          <a:p>
            <a:r>
              <a:rPr lang="en-US" altLang="en-US" sz="3600" dirty="0">
                <a:solidFill>
                  <a:schemeClr val="tx1"/>
                </a:solidFill>
              </a:rPr>
              <a:t>CM for Stimulants: Research Summary (1)</a:t>
            </a:r>
            <a:endParaRPr lang="en-US" sz="4400" dirty="0">
              <a:solidFill>
                <a:schemeClr val="tx1"/>
              </a:solidFill>
            </a:endParaRPr>
          </a:p>
        </p:txBody>
      </p:sp>
      <p:sp>
        <p:nvSpPr>
          <p:cNvPr id="3" name="Content Placeholder 2">
            <a:extLst>
              <a:ext uri="{FF2B5EF4-FFF2-40B4-BE49-F238E27FC236}">
                <a16:creationId xmlns:a16="http://schemas.microsoft.com/office/drawing/2014/main" id="{B506B420-8013-4612-B803-7957AED41F4D}"/>
              </a:ext>
            </a:extLst>
          </p:cNvPr>
          <p:cNvSpPr>
            <a:spLocks noGrp="1"/>
          </p:cNvSpPr>
          <p:nvPr>
            <p:ph idx="1"/>
          </p:nvPr>
        </p:nvSpPr>
        <p:spPr>
          <a:xfrm>
            <a:off x="168965" y="988784"/>
            <a:ext cx="11907078" cy="5223310"/>
          </a:xfrm>
        </p:spPr>
        <p:txBody>
          <a:bodyPr>
            <a:noAutofit/>
          </a:bodyPr>
          <a:lstStyle/>
          <a:p>
            <a:pPr marL="692151">
              <a:lnSpc>
                <a:spcPct val="150000"/>
              </a:lnSpc>
              <a:spcBef>
                <a:spcPct val="0"/>
              </a:spcBef>
              <a:tabLst>
                <a:tab pos="1371600" algn="l"/>
              </a:tabLst>
            </a:pPr>
            <a:r>
              <a:rPr lang="en-US" altLang="en-US" sz="2200" dirty="0">
                <a:solidFill>
                  <a:schemeClr val="tx1"/>
                </a:solidFill>
                <a:ea typeface="Calibri" panose="020F0502020204030204" pitchFamily="34" charset="0"/>
              </a:rPr>
              <a:t>CM is the most effective way to help people stop using stimulant drugs </a:t>
            </a:r>
            <a:br>
              <a:rPr lang="en-US" altLang="en-US" sz="2200" dirty="0">
                <a:solidFill>
                  <a:schemeClr val="tx1"/>
                </a:solidFill>
                <a:ea typeface="Calibri" panose="020F0502020204030204" pitchFamily="34" charset="0"/>
              </a:rPr>
            </a:br>
            <a:r>
              <a:rPr lang="en-US" altLang="en-US" sz="2200" dirty="0">
                <a:solidFill>
                  <a:schemeClr val="accent1"/>
                </a:solidFill>
                <a:ea typeface="Calibri" panose="020F0502020204030204" pitchFamily="34" charset="0"/>
              </a:rPr>
              <a:t>(</a:t>
            </a:r>
            <a:r>
              <a:rPr lang="en-US" altLang="en-US" sz="2200" dirty="0" err="1">
                <a:solidFill>
                  <a:schemeClr val="accent1"/>
                </a:solidFill>
                <a:ea typeface="Calibri" panose="020F0502020204030204" pitchFamily="34" charset="0"/>
              </a:rPr>
              <a:t>AshaRani</a:t>
            </a:r>
            <a:r>
              <a:rPr lang="en-US" altLang="en-US" sz="2200" dirty="0">
                <a:solidFill>
                  <a:schemeClr val="accent1"/>
                </a:solidFill>
                <a:ea typeface="Calibri" panose="020F0502020204030204" pitchFamily="34" charset="0"/>
              </a:rPr>
              <a:t> et al., 2020; Dutra, et al., 2008)</a:t>
            </a:r>
          </a:p>
          <a:p>
            <a:pPr marL="692151">
              <a:lnSpc>
                <a:spcPct val="150000"/>
              </a:lnSpc>
              <a:spcBef>
                <a:spcPct val="0"/>
              </a:spcBef>
              <a:tabLst>
                <a:tab pos="1371600" algn="l"/>
              </a:tabLst>
            </a:pPr>
            <a:r>
              <a:rPr lang="en-US" sz="2200" dirty="0">
                <a:solidFill>
                  <a:schemeClr val="tx1"/>
                </a:solidFill>
              </a:rPr>
              <a:t>Over 60 studies demonstrating that CM works to reduce stimulant use for people who are receiving MOUD (Medications for Opioid Use Disorder) treatment </a:t>
            </a:r>
            <a:r>
              <a:rPr lang="en-US" sz="2200" dirty="0">
                <a:solidFill>
                  <a:schemeClr val="accent1"/>
                </a:solidFill>
              </a:rPr>
              <a:t>(Bolivar et al., 2021)</a:t>
            </a:r>
            <a:endParaRPr lang="en-US" altLang="en-US" sz="2200" dirty="0">
              <a:solidFill>
                <a:schemeClr val="accent1"/>
              </a:solidFill>
              <a:ea typeface="Calibri" panose="020F0502020204030204" pitchFamily="34" charset="0"/>
            </a:endParaRPr>
          </a:p>
          <a:p>
            <a:pPr marL="692151">
              <a:lnSpc>
                <a:spcPct val="150000"/>
              </a:lnSpc>
              <a:spcBef>
                <a:spcPct val="0"/>
              </a:spcBef>
              <a:tabLst>
                <a:tab pos="1371600" algn="l"/>
              </a:tabLst>
            </a:pPr>
            <a:r>
              <a:rPr lang="en-US" altLang="en-US" sz="2200" dirty="0">
                <a:solidFill>
                  <a:schemeClr val="tx1"/>
                </a:solidFill>
                <a:ea typeface="Calibri" panose="020F0502020204030204" pitchFamily="34" charset="0"/>
              </a:rPr>
              <a:t>CM has a higher retention rate than other stimulant use disorder treatments </a:t>
            </a:r>
            <a:r>
              <a:rPr lang="en-US" altLang="en-US" sz="2200" dirty="0">
                <a:solidFill>
                  <a:schemeClr val="accent1"/>
                </a:solidFill>
                <a:ea typeface="Calibri" panose="020F0502020204030204" pitchFamily="34" charset="0"/>
              </a:rPr>
              <a:t>(Higgins et al., 1994)</a:t>
            </a:r>
          </a:p>
          <a:p>
            <a:pPr marL="692151">
              <a:lnSpc>
                <a:spcPct val="150000"/>
              </a:lnSpc>
              <a:spcBef>
                <a:spcPct val="0"/>
              </a:spcBef>
              <a:tabLst>
                <a:tab pos="1371600" algn="l"/>
              </a:tabLst>
            </a:pPr>
            <a:r>
              <a:rPr lang="en-US" altLang="en-US" sz="2200" dirty="0">
                <a:solidFill>
                  <a:schemeClr val="tx1"/>
                </a:solidFill>
                <a:ea typeface="Calibri" panose="020F0502020204030204" pitchFamily="34" charset="0"/>
              </a:rPr>
              <a:t>The effects of CM can last for up to one year after the intervention ends </a:t>
            </a:r>
            <a:r>
              <a:rPr lang="en-US" altLang="en-US" sz="2200" dirty="0">
                <a:solidFill>
                  <a:schemeClr val="accent1"/>
                </a:solidFill>
                <a:ea typeface="Calibri" panose="020F0502020204030204" pitchFamily="34" charset="0"/>
              </a:rPr>
              <a:t>(</a:t>
            </a:r>
            <a:r>
              <a:rPr lang="en-US" altLang="en-US" sz="2200" dirty="0" err="1">
                <a:solidFill>
                  <a:schemeClr val="accent1"/>
                </a:solidFill>
                <a:ea typeface="Calibri" panose="020F0502020204030204" pitchFamily="34" charset="0"/>
              </a:rPr>
              <a:t>Ginley</a:t>
            </a:r>
            <a:r>
              <a:rPr lang="en-US" altLang="en-US" sz="2200" dirty="0">
                <a:solidFill>
                  <a:schemeClr val="accent1"/>
                </a:solidFill>
                <a:ea typeface="Calibri" panose="020F0502020204030204" pitchFamily="34" charset="0"/>
              </a:rPr>
              <a:t> et al., 2021) </a:t>
            </a:r>
          </a:p>
          <a:p>
            <a:pPr marL="692151">
              <a:lnSpc>
                <a:spcPct val="150000"/>
              </a:lnSpc>
              <a:spcBef>
                <a:spcPct val="0"/>
              </a:spcBef>
              <a:tabLst>
                <a:tab pos="1371600" algn="l"/>
              </a:tabLst>
            </a:pPr>
            <a:r>
              <a:rPr lang="en-US" altLang="en-US" sz="2200" dirty="0">
                <a:solidFill>
                  <a:schemeClr val="tx1"/>
                </a:solidFill>
                <a:ea typeface="Calibri" panose="020F0502020204030204" pitchFamily="34" charset="0"/>
              </a:rPr>
              <a:t>CM that targets stimulant abstinence leads to reduced alcohol use, cigarette smoking, depressive symptoms, and psychiatric hospitalizations </a:t>
            </a:r>
            <a:r>
              <a:rPr lang="en-US" altLang="en-US" sz="2200" dirty="0">
                <a:solidFill>
                  <a:schemeClr val="accent1"/>
                </a:solidFill>
                <a:ea typeface="Calibri" panose="020F0502020204030204" pitchFamily="34" charset="0"/>
              </a:rPr>
              <a:t>(Higgins et al., 1994; McDonell et al., 2020)</a:t>
            </a:r>
          </a:p>
          <a:p>
            <a:pPr marL="692151">
              <a:lnSpc>
                <a:spcPct val="150000"/>
              </a:lnSpc>
              <a:spcBef>
                <a:spcPct val="0"/>
              </a:spcBef>
              <a:tabLst>
                <a:tab pos="1371600" algn="l"/>
              </a:tabLst>
            </a:pPr>
            <a:r>
              <a:rPr lang="en-US" altLang="en-US" sz="2200" dirty="0">
                <a:solidFill>
                  <a:schemeClr val="tx1"/>
                </a:solidFill>
                <a:ea typeface="Calibri" panose="020F0502020204030204" pitchFamily="34" charset="0"/>
              </a:rPr>
              <a:t>CM is cost effective </a:t>
            </a:r>
            <a:r>
              <a:rPr lang="en-US" altLang="en-US" sz="2200" dirty="0">
                <a:solidFill>
                  <a:schemeClr val="accent1"/>
                </a:solidFill>
                <a:ea typeface="Calibri" panose="020F0502020204030204" pitchFamily="34" charset="0"/>
              </a:rPr>
              <a:t>(Olmstead &amp; Petry, 2009)</a:t>
            </a:r>
            <a:endParaRPr lang="en-US" altLang="en-US" sz="2200" baseline="30000" dirty="0">
              <a:solidFill>
                <a:schemeClr val="accent1"/>
              </a:solidFill>
              <a:ea typeface="Calibri" panose="020F0502020204030204" pitchFamily="34" charset="0"/>
            </a:endParaRPr>
          </a:p>
        </p:txBody>
      </p:sp>
      <p:sp>
        <p:nvSpPr>
          <p:cNvPr id="4" name="Footer Placeholder 3">
            <a:extLst>
              <a:ext uri="{FF2B5EF4-FFF2-40B4-BE49-F238E27FC236}">
                <a16:creationId xmlns:a16="http://schemas.microsoft.com/office/drawing/2014/main" id="{33BA25D7-79F9-43C6-BE65-5C017107B743}"/>
              </a:ext>
            </a:extLst>
          </p:cNvPr>
          <p:cNvSpPr>
            <a:spLocks noGrp="1"/>
          </p:cNvSpPr>
          <p:nvPr>
            <p:ph type="ftr" sz="quarter" idx="11"/>
          </p:nvPr>
        </p:nvSpPr>
        <p:spPr>
          <a:xfrm>
            <a:off x="618147" y="6172573"/>
            <a:ext cx="8674769" cy="365125"/>
          </a:xfrm>
        </p:spPr>
        <p:txBody>
          <a:bodyPr/>
          <a:lstStyle/>
          <a:p>
            <a:r>
              <a:rPr lang="en-US" dirty="0"/>
              <a:t>SOURCES: </a:t>
            </a:r>
            <a:r>
              <a:rPr lang="en-US" dirty="0" err="1"/>
              <a:t>AshaRani</a:t>
            </a:r>
            <a:r>
              <a:rPr lang="en-US" dirty="0"/>
              <a:t> et al., 2020; </a:t>
            </a:r>
            <a:r>
              <a:rPr lang="en-US" sz="900" dirty="0">
                <a:effectLst/>
                <a:latin typeface="+mj-lt"/>
                <a:ea typeface="Calibri" panose="020F0502020204030204" pitchFamily="34" charset="0"/>
                <a:cs typeface="Calibri" panose="020F0502020204030204" pitchFamily="34" charset="0"/>
              </a:rPr>
              <a:t>Bolívar</a:t>
            </a:r>
            <a:r>
              <a:rPr lang="en-US" dirty="0"/>
              <a:t> et al., 2021; Dutra et al., 2008; </a:t>
            </a:r>
            <a:r>
              <a:rPr lang="en-US" dirty="0" err="1"/>
              <a:t>Ginley</a:t>
            </a:r>
            <a:r>
              <a:rPr lang="en-US" dirty="0"/>
              <a:t> et al., 2021; Higgins et al., 1994; McDonell et al., 2020; Olmstead &amp; Petry, 2009 </a:t>
            </a:r>
          </a:p>
        </p:txBody>
      </p:sp>
      <p:sp>
        <p:nvSpPr>
          <p:cNvPr id="5" name="Slide Number Placeholder 4">
            <a:extLst>
              <a:ext uri="{FF2B5EF4-FFF2-40B4-BE49-F238E27FC236}">
                <a16:creationId xmlns:a16="http://schemas.microsoft.com/office/drawing/2014/main" id="{1E82A727-9F8A-4DE5-9184-5F5205D5C7DA}"/>
              </a:ext>
            </a:extLst>
          </p:cNvPr>
          <p:cNvSpPr>
            <a:spLocks noGrp="1"/>
          </p:cNvSpPr>
          <p:nvPr>
            <p:ph type="sldNum" sz="quarter" idx="12"/>
          </p:nvPr>
        </p:nvSpPr>
        <p:spPr>
          <a:xfrm>
            <a:off x="10725118" y="6212094"/>
            <a:ext cx="779494" cy="364552"/>
          </a:xfrm>
        </p:spPr>
        <p:txBody>
          <a:bodyPr/>
          <a:lstStyle/>
          <a:p>
            <a:fld id="{8EE722A0-BB85-47B5-89AA-E497A9507C15}" type="slidenum">
              <a:rPr lang="en-US" smtClean="0"/>
              <a:t>41</a:t>
            </a:fld>
            <a:endParaRPr lang="en-US" dirty="0"/>
          </a:p>
        </p:txBody>
      </p:sp>
    </p:spTree>
    <p:extLst>
      <p:ext uri="{BB962C8B-B14F-4D97-AF65-F5344CB8AC3E}">
        <p14:creationId xmlns:p14="http://schemas.microsoft.com/office/powerpoint/2010/main" val="2985668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597D4-6453-4550-8766-C6316FBA0238}"/>
              </a:ext>
            </a:extLst>
          </p:cNvPr>
          <p:cNvSpPr>
            <a:spLocks noGrp="1"/>
          </p:cNvSpPr>
          <p:nvPr>
            <p:ph type="title"/>
          </p:nvPr>
        </p:nvSpPr>
        <p:spPr>
          <a:xfrm>
            <a:off x="652767" y="0"/>
            <a:ext cx="10886465" cy="1280890"/>
          </a:xfrm>
        </p:spPr>
        <p:txBody>
          <a:bodyPr>
            <a:normAutofit/>
          </a:bodyPr>
          <a:lstStyle/>
          <a:p>
            <a:r>
              <a:rPr lang="en-US" altLang="en-US" sz="3600" dirty="0">
                <a:solidFill>
                  <a:schemeClr val="tx1"/>
                </a:solidFill>
              </a:rPr>
              <a:t>CM for Stimulants: Research Summary (2)</a:t>
            </a:r>
            <a:endParaRPr lang="en-US" sz="3600" dirty="0">
              <a:solidFill>
                <a:schemeClr val="tx1"/>
              </a:solidFill>
            </a:endParaRPr>
          </a:p>
        </p:txBody>
      </p:sp>
      <p:sp>
        <p:nvSpPr>
          <p:cNvPr id="6" name="Content Placeholder 5">
            <a:extLst>
              <a:ext uri="{FF2B5EF4-FFF2-40B4-BE49-F238E27FC236}">
                <a16:creationId xmlns:a16="http://schemas.microsoft.com/office/drawing/2014/main" id="{B22583E7-CE82-43E1-8CD0-A68FFC9EA496}"/>
              </a:ext>
            </a:extLst>
          </p:cNvPr>
          <p:cNvSpPr>
            <a:spLocks noGrp="1"/>
          </p:cNvSpPr>
          <p:nvPr>
            <p:ph idx="1"/>
          </p:nvPr>
        </p:nvSpPr>
        <p:spPr>
          <a:xfrm>
            <a:off x="613609" y="1540189"/>
            <a:ext cx="10886465" cy="4343776"/>
          </a:xfrm>
        </p:spPr>
        <p:txBody>
          <a:bodyPr>
            <a:normAutofit/>
          </a:bodyPr>
          <a:lstStyle/>
          <a:p>
            <a:pPr marL="0" indent="0">
              <a:buNone/>
            </a:pPr>
            <a:r>
              <a:rPr lang="en-US" b="1" dirty="0"/>
              <a:t>Cultural factors: </a:t>
            </a:r>
          </a:p>
          <a:p>
            <a:pPr lvl="1"/>
            <a:r>
              <a:rPr lang="en-US" dirty="0"/>
              <a:t>CM has demonstrated efficacy in the US, Brazil, China, and other countries. </a:t>
            </a:r>
            <a:r>
              <a:rPr lang="en-US" dirty="0">
                <a:solidFill>
                  <a:schemeClr val="accent1"/>
                </a:solidFill>
              </a:rPr>
              <a:t>(</a:t>
            </a:r>
            <a:r>
              <a:rPr lang="en-US" dirty="0" err="1">
                <a:solidFill>
                  <a:schemeClr val="accent1"/>
                </a:solidFill>
              </a:rPr>
              <a:t>Hser</a:t>
            </a:r>
            <a:r>
              <a:rPr lang="en-US" dirty="0">
                <a:solidFill>
                  <a:schemeClr val="accent1"/>
                </a:solidFill>
              </a:rPr>
              <a:t>, 2011; Miguel, 2022)</a:t>
            </a:r>
          </a:p>
          <a:p>
            <a:pPr lvl="1"/>
            <a:r>
              <a:rPr lang="en-US" dirty="0"/>
              <a:t>CM has been adapted, tested, and found to be effective in partnership with American Indian and Native communities </a:t>
            </a:r>
            <a:r>
              <a:rPr lang="en-US" dirty="0">
                <a:solidFill>
                  <a:schemeClr val="accent1"/>
                </a:solidFill>
              </a:rPr>
              <a:t>(McDonell 2021a; McDonell 2021b)  </a:t>
            </a:r>
          </a:p>
          <a:p>
            <a:pPr lvl="1"/>
            <a:r>
              <a:rPr lang="en-US" dirty="0"/>
              <a:t>CM has demonstrated efficacy for reducing methamphetamine use among Men Who Have Sex With Men (MSM) </a:t>
            </a:r>
            <a:r>
              <a:rPr lang="en-US" dirty="0">
                <a:solidFill>
                  <a:schemeClr val="accent1"/>
                </a:solidFill>
              </a:rPr>
              <a:t>(Shoptaw et al., 2006)</a:t>
            </a:r>
          </a:p>
          <a:p>
            <a:pPr marL="0" indent="0">
              <a:buNone/>
            </a:pPr>
            <a:r>
              <a:rPr lang="en-US" b="1" dirty="0"/>
              <a:t>Other Populations: </a:t>
            </a:r>
          </a:p>
          <a:p>
            <a:pPr lvl="1"/>
            <a:r>
              <a:rPr lang="en-US" dirty="0"/>
              <a:t>CM is associated with reductions in substance use in populations with co-occurring serious mental illness </a:t>
            </a:r>
            <a:r>
              <a:rPr lang="en-US" dirty="0">
                <a:solidFill>
                  <a:schemeClr val="accent1"/>
                </a:solidFill>
              </a:rPr>
              <a:t>(McDonell, 2013; </a:t>
            </a:r>
            <a:r>
              <a:rPr lang="en-US" dirty="0" err="1">
                <a:solidFill>
                  <a:schemeClr val="accent1"/>
                </a:solidFill>
              </a:rPr>
              <a:t>Bellack</a:t>
            </a:r>
            <a:r>
              <a:rPr lang="en-US" dirty="0">
                <a:solidFill>
                  <a:schemeClr val="accent1"/>
                </a:solidFill>
              </a:rPr>
              <a:t>, 2006)</a:t>
            </a:r>
          </a:p>
          <a:p>
            <a:pPr marL="457200" lvl="1" indent="0">
              <a:buNone/>
            </a:pPr>
            <a:endParaRPr lang="en-US" dirty="0"/>
          </a:p>
          <a:p>
            <a:endParaRPr lang="en-US" dirty="0"/>
          </a:p>
        </p:txBody>
      </p:sp>
      <p:sp>
        <p:nvSpPr>
          <p:cNvPr id="3" name="Footer Placeholder 2">
            <a:extLst>
              <a:ext uri="{FF2B5EF4-FFF2-40B4-BE49-F238E27FC236}">
                <a16:creationId xmlns:a16="http://schemas.microsoft.com/office/drawing/2014/main" id="{2CEC8226-03F5-4439-BDAC-0602503969EB}"/>
              </a:ext>
            </a:extLst>
          </p:cNvPr>
          <p:cNvSpPr>
            <a:spLocks noGrp="1"/>
          </p:cNvSpPr>
          <p:nvPr>
            <p:ph type="ftr" sz="quarter" idx="11"/>
          </p:nvPr>
        </p:nvSpPr>
        <p:spPr>
          <a:xfrm>
            <a:off x="613611" y="6135808"/>
            <a:ext cx="8818624" cy="359281"/>
          </a:xfrm>
        </p:spPr>
        <p:txBody>
          <a:bodyPr/>
          <a:lstStyle/>
          <a:p>
            <a:r>
              <a:rPr lang="en-US" dirty="0"/>
              <a:t>SOURCES: </a:t>
            </a:r>
            <a:r>
              <a:rPr lang="en-US" dirty="0" err="1"/>
              <a:t>Bellack</a:t>
            </a:r>
            <a:r>
              <a:rPr lang="en-US" dirty="0"/>
              <a:t> et al., 2006; Hser et al., 2011; McDonell et al., 2013; McDonell et al., 2021a; McDonell et al., 2021b; Miguel et al., 2022; Shoptaw et al., 2006</a:t>
            </a:r>
          </a:p>
        </p:txBody>
      </p:sp>
      <p:sp>
        <p:nvSpPr>
          <p:cNvPr id="4" name="Slide Number Placeholder 3">
            <a:extLst>
              <a:ext uri="{FF2B5EF4-FFF2-40B4-BE49-F238E27FC236}">
                <a16:creationId xmlns:a16="http://schemas.microsoft.com/office/drawing/2014/main" id="{DAEBEEBB-D917-4390-B17F-3162955B72A3}"/>
              </a:ext>
            </a:extLst>
          </p:cNvPr>
          <p:cNvSpPr>
            <a:spLocks noGrp="1"/>
          </p:cNvSpPr>
          <p:nvPr>
            <p:ph type="sldNum" sz="quarter" idx="12"/>
          </p:nvPr>
        </p:nvSpPr>
        <p:spPr/>
        <p:txBody>
          <a:bodyPr/>
          <a:lstStyle/>
          <a:p>
            <a:fld id="{8EE722A0-BB85-47B5-89AA-E497A9507C15}" type="slidenum">
              <a:rPr lang="en-US" smtClean="0"/>
              <a:t>42</a:t>
            </a:fld>
            <a:endParaRPr lang="en-US"/>
          </a:p>
        </p:txBody>
      </p:sp>
    </p:spTree>
    <p:extLst>
      <p:ext uri="{BB962C8B-B14F-4D97-AF65-F5344CB8AC3E}">
        <p14:creationId xmlns:p14="http://schemas.microsoft.com/office/powerpoint/2010/main" val="1207354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15340-697A-49EB-B51C-E77F9FC699FD}"/>
              </a:ext>
            </a:extLst>
          </p:cNvPr>
          <p:cNvSpPr>
            <a:spLocks noGrp="1"/>
          </p:cNvSpPr>
          <p:nvPr>
            <p:ph type="title"/>
          </p:nvPr>
        </p:nvSpPr>
        <p:spPr>
          <a:xfrm>
            <a:off x="613611" y="0"/>
            <a:ext cx="10886465" cy="1280890"/>
          </a:xfrm>
        </p:spPr>
        <p:txBody>
          <a:bodyPr>
            <a:normAutofit/>
          </a:bodyPr>
          <a:lstStyle/>
          <a:p>
            <a:r>
              <a:rPr lang="en-US" sz="3600" dirty="0"/>
              <a:t>Additional Reading on CM for Methamphetamine</a:t>
            </a:r>
          </a:p>
        </p:txBody>
      </p:sp>
      <p:sp>
        <p:nvSpPr>
          <p:cNvPr id="3" name="Content Placeholder 2">
            <a:extLst>
              <a:ext uri="{FF2B5EF4-FFF2-40B4-BE49-F238E27FC236}">
                <a16:creationId xmlns:a16="http://schemas.microsoft.com/office/drawing/2014/main" id="{7E7119A6-52A2-4DE9-9007-90D578F3D64F}"/>
              </a:ext>
            </a:extLst>
          </p:cNvPr>
          <p:cNvSpPr>
            <a:spLocks noGrp="1"/>
          </p:cNvSpPr>
          <p:nvPr>
            <p:ph idx="1"/>
          </p:nvPr>
        </p:nvSpPr>
        <p:spPr/>
        <p:txBody>
          <a:bodyPr/>
          <a:lstStyle/>
          <a:p>
            <a:pPr marL="0" indent="0">
              <a:buNone/>
            </a:pPr>
            <a:r>
              <a:rPr lang="en-US" sz="3200" b="0" i="0" dirty="0">
                <a:solidFill>
                  <a:srgbClr val="212121"/>
                </a:solidFill>
                <a:effectLst/>
                <a:latin typeface="BlinkMacSystemFont"/>
              </a:rPr>
              <a:t>Brown, H. D., &amp; </a:t>
            </a:r>
            <a:r>
              <a:rPr lang="en-US" sz="3200" b="0" i="0" dirty="0" err="1">
                <a:solidFill>
                  <a:srgbClr val="212121"/>
                </a:solidFill>
                <a:effectLst/>
                <a:latin typeface="BlinkMacSystemFont"/>
              </a:rPr>
              <a:t>DeFulio</a:t>
            </a:r>
            <a:r>
              <a:rPr lang="en-US" sz="3200" b="0" i="0" dirty="0">
                <a:solidFill>
                  <a:srgbClr val="212121"/>
                </a:solidFill>
                <a:effectLst/>
                <a:latin typeface="BlinkMacSystemFont"/>
              </a:rPr>
              <a:t>, A. (2020). Contingency management for the treatment of methamphetamine use disorder: A systematic review. </a:t>
            </a:r>
            <a:r>
              <a:rPr lang="en-US" sz="3200" b="0" i="1" dirty="0">
                <a:solidFill>
                  <a:srgbClr val="212121"/>
                </a:solidFill>
                <a:effectLst/>
                <a:latin typeface="BlinkMacSystemFont"/>
              </a:rPr>
              <a:t>Drug and Alcohol Dependence</a:t>
            </a:r>
            <a:r>
              <a:rPr lang="en-US" sz="3200" b="0" i="0" dirty="0">
                <a:solidFill>
                  <a:srgbClr val="212121"/>
                </a:solidFill>
                <a:effectLst/>
                <a:latin typeface="BlinkMacSystemFont"/>
              </a:rPr>
              <a:t>, </a:t>
            </a:r>
            <a:r>
              <a:rPr lang="en-US" sz="3200" b="0" i="1" dirty="0">
                <a:solidFill>
                  <a:srgbClr val="212121"/>
                </a:solidFill>
                <a:effectLst/>
                <a:latin typeface="BlinkMacSystemFont"/>
              </a:rPr>
              <a:t>216</a:t>
            </a:r>
            <a:r>
              <a:rPr lang="en-US" sz="3200" b="0" i="0" dirty="0">
                <a:solidFill>
                  <a:srgbClr val="212121"/>
                </a:solidFill>
                <a:effectLst/>
                <a:latin typeface="BlinkMacSystemFont"/>
              </a:rPr>
              <a:t>, 108307. </a:t>
            </a:r>
            <a:endParaRPr lang="en-US" sz="3200" dirty="0"/>
          </a:p>
          <a:p>
            <a:endParaRPr lang="en-US" dirty="0"/>
          </a:p>
        </p:txBody>
      </p:sp>
      <p:sp>
        <p:nvSpPr>
          <p:cNvPr id="5" name="Slide Number Placeholder 4">
            <a:extLst>
              <a:ext uri="{FF2B5EF4-FFF2-40B4-BE49-F238E27FC236}">
                <a16:creationId xmlns:a16="http://schemas.microsoft.com/office/drawing/2014/main" id="{3668414E-FB7C-4F10-9DA9-9E5E7C2C4D99}"/>
              </a:ext>
            </a:extLst>
          </p:cNvPr>
          <p:cNvSpPr>
            <a:spLocks noGrp="1"/>
          </p:cNvSpPr>
          <p:nvPr>
            <p:ph type="sldNum" sz="quarter" idx="12"/>
          </p:nvPr>
        </p:nvSpPr>
        <p:spPr/>
        <p:txBody>
          <a:bodyPr/>
          <a:lstStyle/>
          <a:p>
            <a:fld id="{8EE722A0-BB85-47B5-89AA-E497A9507C15}" type="slidenum">
              <a:rPr lang="en-US" smtClean="0"/>
              <a:t>43</a:t>
            </a:fld>
            <a:endParaRPr lang="en-US"/>
          </a:p>
        </p:txBody>
      </p:sp>
    </p:spTree>
    <p:extLst>
      <p:ext uri="{BB962C8B-B14F-4D97-AF65-F5344CB8AC3E}">
        <p14:creationId xmlns:p14="http://schemas.microsoft.com/office/powerpoint/2010/main" val="2091341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FADD-0A2C-4A30-9C12-AA0EC84B76E8}"/>
              </a:ext>
            </a:extLst>
          </p:cNvPr>
          <p:cNvSpPr>
            <a:spLocks noGrp="1"/>
          </p:cNvSpPr>
          <p:nvPr>
            <p:ph type="title"/>
          </p:nvPr>
        </p:nvSpPr>
        <p:spPr>
          <a:xfrm>
            <a:off x="0" y="201984"/>
            <a:ext cx="12192000" cy="563231"/>
          </a:xfrm>
        </p:spPr>
        <p:txBody>
          <a:bodyPr>
            <a:noAutofit/>
          </a:bodyPr>
          <a:lstStyle/>
          <a:p>
            <a:r>
              <a:rPr lang="en-US" altLang="en-US" sz="3600" dirty="0">
                <a:solidFill>
                  <a:schemeClr val="tx1"/>
                </a:solidFill>
              </a:rPr>
              <a:t>The VA CM Program: A National Implementation of CM </a:t>
            </a:r>
            <a:endParaRPr lang="en-US" sz="3600" dirty="0">
              <a:solidFill>
                <a:schemeClr val="tx1"/>
              </a:solidFill>
            </a:endParaRPr>
          </a:p>
        </p:txBody>
      </p:sp>
      <p:sp>
        <p:nvSpPr>
          <p:cNvPr id="5" name="TextBox 4">
            <a:extLst>
              <a:ext uri="{FF2B5EF4-FFF2-40B4-BE49-F238E27FC236}">
                <a16:creationId xmlns:a16="http://schemas.microsoft.com/office/drawing/2014/main" id="{6818387B-1837-4BC4-AB25-234097A7ABDD}"/>
              </a:ext>
            </a:extLst>
          </p:cNvPr>
          <p:cNvSpPr txBox="1"/>
          <p:nvPr/>
        </p:nvSpPr>
        <p:spPr>
          <a:xfrm>
            <a:off x="594911" y="2342516"/>
            <a:ext cx="5120089" cy="2585323"/>
          </a:xfrm>
          <a:prstGeom prst="rect">
            <a:avLst/>
          </a:prstGeom>
          <a:noFill/>
        </p:spPr>
        <p:txBody>
          <a:bodyPr wrap="square">
            <a:spAutoFit/>
          </a:bodyPr>
          <a:lstStyle/>
          <a:p>
            <a:pPr>
              <a:spcBef>
                <a:spcPts val="0"/>
              </a:spcBef>
            </a:pPr>
            <a:r>
              <a:rPr lang="en-US" sz="2400" dirty="0">
                <a:latin typeface="Calibri" panose="020F0502020204030204" pitchFamily="34" charset="0"/>
                <a:cs typeface="Calibri" panose="020F0502020204030204" pitchFamily="34" charset="0"/>
              </a:rPr>
              <a:t>As of 2018, 126 VAs have implemented CM</a:t>
            </a:r>
          </a:p>
          <a:p>
            <a:pPr marL="0" indent="0">
              <a:spcBef>
                <a:spcPts val="0"/>
              </a:spcBef>
              <a:buNone/>
            </a:pPr>
            <a:endParaRPr lang="en-US" sz="2400" dirty="0">
              <a:latin typeface="Calibri" panose="020F0502020204030204" pitchFamily="34" charset="0"/>
              <a:cs typeface="Calibri" panose="020F0502020204030204" pitchFamily="34" charset="0"/>
            </a:endParaRPr>
          </a:p>
          <a:p>
            <a:pPr marL="342900" indent="-342900">
              <a:spcBef>
                <a:spcPts val="0"/>
              </a:spcBef>
              <a:buClr>
                <a:schemeClr val="accent1"/>
              </a:buClr>
              <a:buFont typeface="Arial" panose="020B0604020202020204" pitchFamily="34" charset="0"/>
              <a:buChar char="•"/>
            </a:pPr>
            <a:r>
              <a:rPr lang="en-US" sz="2400" dirty="0">
                <a:latin typeface="Calibri" panose="020F0502020204030204" pitchFamily="34" charset="0"/>
                <a:cs typeface="Calibri" panose="020F0502020204030204" pitchFamily="34" charset="0"/>
              </a:rPr>
              <a:t>58% of CM sessions attended</a:t>
            </a:r>
          </a:p>
          <a:p>
            <a:pPr marL="342900" indent="-342900">
              <a:spcBef>
                <a:spcPts val="0"/>
              </a:spcBef>
              <a:buClr>
                <a:schemeClr val="accent1"/>
              </a:buClr>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spcBef>
                <a:spcPts val="0"/>
              </a:spcBef>
              <a:buClr>
                <a:schemeClr val="accent1"/>
              </a:buClr>
              <a:buFont typeface="Arial" panose="020B0604020202020204" pitchFamily="34" charset="0"/>
              <a:buChar char="•"/>
            </a:pPr>
            <a:r>
              <a:rPr lang="en-US" sz="2400" dirty="0">
                <a:latin typeface="Calibri" panose="020F0502020204030204" pitchFamily="34" charset="0"/>
                <a:cs typeface="Calibri" panose="020F0502020204030204" pitchFamily="34" charset="0"/>
              </a:rPr>
              <a:t>95% of UDTs tested negative</a:t>
            </a:r>
          </a:p>
          <a:p>
            <a:pPr marL="165100" indent="0">
              <a:spcBef>
                <a:spcPts val="0"/>
              </a:spcBef>
              <a:buNone/>
            </a:pPr>
            <a:endParaRPr lang="en-US" dirty="0">
              <a:latin typeface="Times New Roman" panose="02020603050405020304" pitchFamily="18" charset="0"/>
              <a:cs typeface="Times New Roman" panose="02020603050405020304" pitchFamily="18" charset="0"/>
            </a:endParaRPr>
          </a:p>
        </p:txBody>
      </p:sp>
      <p:pic>
        <p:nvPicPr>
          <p:cNvPr id="6" name="Picture 6">
            <a:extLst>
              <a:ext uri="{FF2B5EF4-FFF2-40B4-BE49-F238E27FC236}">
                <a16:creationId xmlns:a16="http://schemas.microsoft.com/office/drawing/2014/main" id="{743D7EF5-7837-4A80-8457-6CBDBE6C4C3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42751"/>
            <a:ext cx="5002959" cy="23724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8CD0E88-C77A-4B28-96DB-26B4D4728506}"/>
              </a:ext>
            </a:extLst>
          </p:cNvPr>
          <p:cNvSpPr txBox="1"/>
          <p:nvPr/>
        </p:nvSpPr>
        <p:spPr>
          <a:xfrm>
            <a:off x="5927074" y="4715013"/>
            <a:ext cx="5501089" cy="923330"/>
          </a:xfrm>
          <a:prstGeom prst="rect">
            <a:avLst/>
          </a:prstGeom>
          <a:noFill/>
        </p:spPr>
        <p:txBody>
          <a:bodyPr wrap="square">
            <a:spAutoFit/>
          </a:bodyPr>
          <a:lstStyle/>
          <a:p>
            <a:endParaRPr lang="en-US" dirty="0">
              <a:hlinkClick r:id="rId4">
                <a:extLst>
                  <a:ext uri="{A12FA001-AC4F-418D-AE19-62706E023703}">
                    <ahyp:hlinkClr xmlns:ahyp="http://schemas.microsoft.com/office/drawing/2018/hyperlinkcolor" val="tx"/>
                  </a:ext>
                </a:extLst>
              </a:hlinkClick>
            </a:endParaRPr>
          </a:p>
          <a:p>
            <a:r>
              <a:rPr lang="en-US" dirty="0">
                <a:latin typeface="Calibri" panose="020F0502020204030204" pitchFamily="34" charset="0"/>
                <a:cs typeface="Calibri" panose="020F0502020204030204" pitchFamily="34" charset="0"/>
              </a:rPr>
              <a:t>For more on the Veterans Canteen Service, see: </a:t>
            </a:r>
            <a:r>
              <a:rPr lang="en-US" sz="1800" u="sng"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hlinkClick r:id="rId4" tooltip="Veterans Canteen Service">
                  <a:extLst>
                    <a:ext uri="{A12FA001-AC4F-418D-AE19-62706E023703}">
                      <ahyp:hlinkClr xmlns:ahyp="http://schemas.microsoft.com/office/drawing/2018/hyperlinkcolor" val="tx"/>
                    </a:ext>
                  </a:extLst>
                </a:hlinkClick>
              </a:rPr>
              <a:t>https://www.sunshinebehavioralhealth.com/veterans/</a:t>
            </a:r>
            <a:endParaRPr lang="en-US" dirty="0">
              <a:solidFill>
                <a:schemeClr val="accent1"/>
              </a:solidFill>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E92C604C-EEE0-490F-B4E8-04AD3A2382B0}"/>
              </a:ext>
            </a:extLst>
          </p:cNvPr>
          <p:cNvSpPr>
            <a:spLocks noGrp="1"/>
          </p:cNvSpPr>
          <p:nvPr>
            <p:ph type="ftr" sz="quarter" idx="11"/>
          </p:nvPr>
        </p:nvSpPr>
        <p:spPr/>
        <p:txBody>
          <a:bodyPr/>
          <a:lstStyle/>
          <a:p>
            <a:r>
              <a:rPr lang="en-US" dirty="0"/>
              <a:t>SOURCE: Rash &amp; </a:t>
            </a:r>
            <a:r>
              <a:rPr lang="en-US" dirty="0" err="1"/>
              <a:t>DePhilippis</a:t>
            </a:r>
            <a:r>
              <a:rPr lang="en-US" dirty="0"/>
              <a:t>, 2019</a:t>
            </a:r>
          </a:p>
        </p:txBody>
      </p:sp>
      <p:sp>
        <p:nvSpPr>
          <p:cNvPr id="7" name="Slide Number Placeholder 6">
            <a:extLst>
              <a:ext uri="{FF2B5EF4-FFF2-40B4-BE49-F238E27FC236}">
                <a16:creationId xmlns:a16="http://schemas.microsoft.com/office/drawing/2014/main" id="{42AFF23F-237F-47EB-919A-63FEEAD80756}"/>
              </a:ext>
            </a:extLst>
          </p:cNvPr>
          <p:cNvSpPr>
            <a:spLocks noGrp="1"/>
          </p:cNvSpPr>
          <p:nvPr>
            <p:ph type="sldNum" sz="quarter" idx="12"/>
          </p:nvPr>
        </p:nvSpPr>
        <p:spPr/>
        <p:txBody>
          <a:bodyPr/>
          <a:lstStyle/>
          <a:p>
            <a:fld id="{8EE722A0-BB85-47B5-89AA-E497A9507C15}" type="slidenum">
              <a:rPr lang="en-US" smtClean="0"/>
              <a:t>44</a:t>
            </a:fld>
            <a:endParaRPr lang="en-US"/>
          </a:p>
        </p:txBody>
      </p:sp>
    </p:spTree>
    <p:extLst>
      <p:ext uri="{BB962C8B-B14F-4D97-AF65-F5344CB8AC3E}">
        <p14:creationId xmlns:p14="http://schemas.microsoft.com/office/powerpoint/2010/main" val="2972087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8BBB-B872-4433-99BD-119060313A6B}"/>
              </a:ext>
            </a:extLst>
          </p:cNvPr>
          <p:cNvSpPr>
            <a:spLocks noGrp="1"/>
          </p:cNvSpPr>
          <p:nvPr>
            <p:ph type="title"/>
          </p:nvPr>
        </p:nvSpPr>
        <p:spPr>
          <a:xfrm>
            <a:off x="0" y="271007"/>
            <a:ext cx="12192000" cy="563231"/>
          </a:xfrm>
        </p:spPr>
        <p:txBody>
          <a:bodyPr>
            <a:noAutofit/>
          </a:bodyPr>
          <a:lstStyle/>
          <a:p>
            <a:r>
              <a:rPr lang="en-US" altLang="en-US" sz="3600" dirty="0">
                <a:solidFill>
                  <a:schemeClr val="tx1"/>
                </a:solidFill>
              </a:rPr>
              <a:t>What Clients Say about CM </a:t>
            </a:r>
            <a:endParaRPr lang="en-US" sz="3600" dirty="0">
              <a:solidFill>
                <a:schemeClr val="tx1"/>
              </a:solidFill>
            </a:endParaRPr>
          </a:p>
        </p:txBody>
      </p:sp>
      <p:sp>
        <p:nvSpPr>
          <p:cNvPr id="3" name="Content Placeholder 2">
            <a:extLst>
              <a:ext uri="{FF2B5EF4-FFF2-40B4-BE49-F238E27FC236}">
                <a16:creationId xmlns:a16="http://schemas.microsoft.com/office/drawing/2014/main" id="{4BAEAB6C-C2CC-488B-AA6F-538218A0ECD1}"/>
              </a:ext>
            </a:extLst>
          </p:cNvPr>
          <p:cNvSpPr>
            <a:spLocks noGrp="1"/>
          </p:cNvSpPr>
          <p:nvPr>
            <p:ph idx="1"/>
          </p:nvPr>
        </p:nvSpPr>
        <p:spPr>
          <a:xfrm>
            <a:off x="175360" y="1517878"/>
            <a:ext cx="12016640" cy="5340122"/>
          </a:xfrm>
        </p:spPr>
        <p:txBody>
          <a:bodyPr>
            <a:normAutofit fontScale="85000" lnSpcReduction="20000"/>
          </a:bodyPr>
          <a:lstStyle/>
          <a:p>
            <a:pPr marL="0" indent="0" algn="ctr">
              <a:spcBef>
                <a:spcPts val="0"/>
              </a:spcBef>
              <a:buNone/>
            </a:pPr>
            <a:r>
              <a:rPr lang="en-US" sz="2400" i="1" dirty="0">
                <a:solidFill>
                  <a:schemeClr val="tx1"/>
                </a:solidFill>
              </a:rPr>
              <a:t>“When I’m at home and see them [prizes] I think ‘hey I got this for staying sober.’ ” </a:t>
            </a:r>
          </a:p>
          <a:p>
            <a:pPr marL="0" indent="0" algn="ctr">
              <a:spcBef>
                <a:spcPts val="0"/>
              </a:spcBef>
              <a:buNone/>
            </a:pPr>
            <a:endParaRPr lang="en-US" sz="2400" i="1" dirty="0">
              <a:solidFill>
                <a:schemeClr val="tx1"/>
              </a:solidFill>
            </a:endParaRPr>
          </a:p>
          <a:p>
            <a:pPr marL="0" indent="0" algn="ctr">
              <a:spcBef>
                <a:spcPts val="0"/>
              </a:spcBef>
              <a:buNone/>
            </a:pPr>
            <a:r>
              <a:rPr lang="en-US" sz="2400" i="1" dirty="0">
                <a:solidFill>
                  <a:schemeClr val="tx1"/>
                </a:solidFill>
              </a:rPr>
              <a:t>“Something to do besides thinking about everything wrong with the world, and being negative... it gave me a little peace of mind” </a:t>
            </a:r>
          </a:p>
          <a:p>
            <a:pPr marL="0" indent="0" algn="ctr">
              <a:spcBef>
                <a:spcPts val="0"/>
              </a:spcBef>
              <a:buNone/>
            </a:pPr>
            <a:endParaRPr lang="en-US" sz="2400" i="1" dirty="0">
              <a:solidFill>
                <a:schemeClr val="tx1"/>
              </a:solidFill>
            </a:endParaRPr>
          </a:p>
          <a:p>
            <a:pPr marL="0" indent="0" algn="ctr">
              <a:spcBef>
                <a:spcPts val="0"/>
              </a:spcBef>
              <a:buNone/>
            </a:pPr>
            <a:r>
              <a:rPr lang="en-US" sz="2400" i="1" dirty="0">
                <a:solidFill>
                  <a:schemeClr val="tx1"/>
                </a:solidFill>
              </a:rPr>
              <a:t>“I didn’t care about the prizes and much as I cared about seeing myself get away from using [stimulants]”</a:t>
            </a:r>
          </a:p>
          <a:p>
            <a:pPr marL="0" indent="0" algn="ctr">
              <a:spcBef>
                <a:spcPts val="0"/>
              </a:spcBef>
              <a:buNone/>
            </a:pPr>
            <a:endParaRPr lang="en-US" sz="2400" i="1" dirty="0">
              <a:solidFill>
                <a:schemeClr val="tx1"/>
              </a:solidFill>
            </a:endParaRPr>
          </a:p>
          <a:p>
            <a:pPr marL="0" indent="0" algn="ctr">
              <a:spcBef>
                <a:spcPts val="0"/>
              </a:spcBef>
              <a:buNone/>
            </a:pPr>
            <a:r>
              <a:rPr lang="en-US" sz="2400" i="1" dirty="0">
                <a:solidFill>
                  <a:schemeClr val="tx1"/>
                </a:solidFill>
              </a:rPr>
              <a:t>“I wanted to stop [using stimulants] but I was glad it wouldn’t be held against me if I did test positive and it wouldn’t be shared. I was conscious of that.” </a:t>
            </a:r>
          </a:p>
          <a:p>
            <a:pPr marL="0" indent="0" algn="ctr">
              <a:spcBef>
                <a:spcPts val="0"/>
              </a:spcBef>
              <a:buNone/>
            </a:pPr>
            <a:endParaRPr lang="en-US" sz="2400" i="1" dirty="0">
              <a:solidFill>
                <a:schemeClr val="tx1"/>
              </a:solidFill>
            </a:endParaRPr>
          </a:p>
          <a:p>
            <a:pPr marL="0" indent="0" algn="ctr">
              <a:spcBef>
                <a:spcPts val="0"/>
              </a:spcBef>
              <a:buNone/>
            </a:pPr>
            <a:r>
              <a:rPr lang="en-US" sz="2400" i="1" dirty="0">
                <a:solidFill>
                  <a:schemeClr val="tx1"/>
                </a:solidFill>
              </a:rPr>
              <a:t>“It gave me something to look forward to, a schedule.” </a:t>
            </a:r>
          </a:p>
          <a:p>
            <a:pPr marL="0" indent="0" algn="ctr">
              <a:spcBef>
                <a:spcPts val="0"/>
              </a:spcBef>
              <a:buNone/>
            </a:pPr>
            <a:endParaRPr lang="en-US" sz="2400" i="1" dirty="0">
              <a:solidFill>
                <a:schemeClr val="tx1"/>
              </a:solidFill>
            </a:endParaRPr>
          </a:p>
          <a:p>
            <a:pPr marL="0" indent="0" algn="ctr">
              <a:spcBef>
                <a:spcPts val="0"/>
              </a:spcBef>
              <a:buNone/>
            </a:pPr>
            <a:r>
              <a:rPr lang="en-US" sz="2400" i="1" dirty="0">
                <a:solidFill>
                  <a:schemeClr val="tx1"/>
                </a:solidFill>
              </a:rPr>
              <a:t>“[CM] makes me feel ‘powerful’ not ‘powerless.’”</a:t>
            </a:r>
          </a:p>
          <a:p>
            <a:pPr marL="0" indent="0" algn="ctr">
              <a:spcBef>
                <a:spcPts val="0"/>
              </a:spcBef>
              <a:buNone/>
            </a:pPr>
            <a:endParaRPr lang="en-US" sz="2400" i="1" dirty="0">
              <a:solidFill>
                <a:schemeClr val="tx1"/>
              </a:solidFill>
            </a:endParaRPr>
          </a:p>
          <a:p>
            <a:pPr marL="0" indent="0" algn="ctr">
              <a:spcBef>
                <a:spcPts val="0"/>
              </a:spcBef>
              <a:buNone/>
            </a:pPr>
            <a:r>
              <a:rPr lang="en-US" sz="2400" i="1" dirty="0">
                <a:solidFill>
                  <a:schemeClr val="tx1"/>
                </a:solidFill>
              </a:rPr>
              <a:t>“I used my gift cards to buy cologne and a nice jacket. Thanks to the gift cards I got in this study I don’t have to LOOK homeless.”</a:t>
            </a:r>
          </a:p>
        </p:txBody>
      </p:sp>
      <p:sp>
        <p:nvSpPr>
          <p:cNvPr id="5" name="Slide Number Placeholder 4">
            <a:extLst>
              <a:ext uri="{FF2B5EF4-FFF2-40B4-BE49-F238E27FC236}">
                <a16:creationId xmlns:a16="http://schemas.microsoft.com/office/drawing/2014/main" id="{1B2798D6-FF33-4E79-B3DB-4CA86A0ECB34}"/>
              </a:ext>
            </a:extLst>
          </p:cNvPr>
          <p:cNvSpPr>
            <a:spLocks noGrp="1"/>
          </p:cNvSpPr>
          <p:nvPr>
            <p:ph type="sldNum" sz="quarter" idx="12"/>
          </p:nvPr>
        </p:nvSpPr>
        <p:spPr/>
        <p:txBody>
          <a:bodyPr/>
          <a:lstStyle/>
          <a:p>
            <a:fld id="{8EE722A0-BB85-47B5-89AA-E497A9507C15}" type="slidenum">
              <a:rPr lang="en-US" smtClean="0"/>
              <a:t>45</a:t>
            </a:fld>
            <a:endParaRPr lang="en-US"/>
          </a:p>
        </p:txBody>
      </p:sp>
    </p:spTree>
    <p:extLst>
      <p:ext uri="{BB962C8B-B14F-4D97-AF65-F5344CB8AC3E}">
        <p14:creationId xmlns:p14="http://schemas.microsoft.com/office/powerpoint/2010/main" val="2843158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EC27E-1451-48D2-A198-80DDA81044F3}"/>
              </a:ext>
            </a:extLst>
          </p:cNvPr>
          <p:cNvSpPr>
            <a:spLocks noGrp="1"/>
          </p:cNvSpPr>
          <p:nvPr>
            <p:ph type="title"/>
          </p:nvPr>
        </p:nvSpPr>
        <p:spPr>
          <a:xfrm>
            <a:off x="652767" y="0"/>
            <a:ext cx="10886465" cy="1280890"/>
          </a:xfrm>
        </p:spPr>
        <p:txBody>
          <a:bodyPr>
            <a:normAutofit/>
          </a:bodyPr>
          <a:lstStyle/>
          <a:p>
            <a:r>
              <a:rPr lang="en-US" sz="3600" dirty="0">
                <a:solidFill>
                  <a:schemeClr val="tx1"/>
                </a:solidFill>
              </a:rPr>
              <a:t>Common Challenges of Implementing CM</a:t>
            </a:r>
            <a:endParaRPr lang="en-US" sz="4400" dirty="0">
              <a:solidFill>
                <a:schemeClr val="tx1"/>
              </a:solidFill>
            </a:endParaRPr>
          </a:p>
        </p:txBody>
      </p:sp>
      <p:sp>
        <p:nvSpPr>
          <p:cNvPr id="3" name="Content Placeholder 2">
            <a:extLst>
              <a:ext uri="{FF2B5EF4-FFF2-40B4-BE49-F238E27FC236}">
                <a16:creationId xmlns:a16="http://schemas.microsoft.com/office/drawing/2014/main" id="{82D3AC32-1683-4E6E-A77C-E89CEFB34F5E}"/>
              </a:ext>
            </a:extLst>
          </p:cNvPr>
          <p:cNvSpPr>
            <a:spLocks noGrp="1"/>
          </p:cNvSpPr>
          <p:nvPr>
            <p:ph idx="1"/>
          </p:nvPr>
        </p:nvSpPr>
        <p:spPr>
          <a:xfrm>
            <a:off x="308473" y="2133599"/>
            <a:ext cx="11578728" cy="4234149"/>
          </a:xfrm>
        </p:spPr>
        <p:txBody>
          <a:bodyPr>
            <a:normAutofit/>
          </a:bodyPr>
          <a:lstStyle/>
          <a:p>
            <a:pPr marL="257175" indent="-257175">
              <a:buFont typeface="Arial" panose="020B0604020202020204" pitchFamily="34" charset="0"/>
              <a:buChar char="•"/>
            </a:pPr>
            <a:r>
              <a:rPr lang="en-US" sz="3200" dirty="0">
                <a:solidFill>
                  <a:schemeClr val="tx1"/>
                </a:solidFill>
              </a:rPr>
              <a:t>Resistance to the idea of recovery incentives, i.e., “Why do clients need extrinsic motivation?”</a:t>
            </a:r>
          </a:p>
          <a:p>
            <a:pPr marL="657225" lvl="1" indent="-257175">
              <a:buSzPct val="100000"/>
              <a:buFont typeface="Arial" panose="020B0604020202020204" pitchFamily="34" charset="0"/>
              <a:buChar char="•"/>
            </a:pPr>
            <a:r>
              <a:rPr lang="en-US" sz="2800" i="1" dirty="0">
                <a:solidFill>
                  <a:schemeClr val="tx1"/>
                </a:solidFill>
              </a:rPr>
              <a:t>Overcome with education and testimony from clients </a:t>
            </a:r>
          </a:p>
          <a:p>
            <a:pPr marL="257175" indent="-257175">
              <a:buFont typeface="Arial" panose="020B0604020202020204" pitchFamily="34" charset="0"/>
              <a:buChar char="•"/>
            </a:pPr>
            <a:endParaRPr lang="en-US" sz="3200" dirty="0">
              <a:solidFill>
                <a:schemeClr val="tx1"/>
              </a:solidFill>
            </a:endParaRPr>
          </a:p>
          <a:p>
            <a:pPr marL="257175" indent="-257175">
              <a:buFont typeface="Arial" panose="020B0604020202020204" pitchFamily="34" charset="0"/>
              <a:buChar char="•"/>
            </a:pPr>
            <a:r>
              <a:rPr lang="en-US" sz="3200" dirty="0">
                <a:solidFill>
                  <a:schemeClr val="tx1"/>
                </a:solidFill>
              </a:rPr>
              <a:t>Working twice- or thrice-weekly visits into clinic workflow</a:t>
            </a:r>
          </a:p>
          <a:p>
            <a:pPr marL="657225" lvl="1" indent="-257175">
              <a:buFont typeface="Arial" panose="020B0604020202020204" pitchFamily="34" charset="0"/>
              <a:buChar char="•"/>
            </a:pPr>
            <a:r>
              <a:rPr lang="en-US" sz="2800" i="1" dirty="0">
                <a:solidFill>
                  <a:schemeClr val="tx1"/>
                </a:solidFill>
              </a:rPr>
              <a:t>CM visits only take 10-15 mins</a:t>
            </a:r>
          </a:p>
          <a:p>
            <a:pPr marL="0" indent="0">
              <a:buNone/>
            </a:pPr>
            <a:endParaRPr lang="en-US" dirty="0">
              <a:solidFill>
                <a:schemeClr val="tx1"/>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7B64F95-93A9-491F-B03F-E6BD64886E5F}"/>
              </a:ext>
            </a:extLst>
          </p:cNvPr>
          <p:cNvSpPr>
            <a:spLocks noGrp="1"/>
          </p:cNvSpPr>
          <p:nvPr>
            <p:ph type="sldNum" sz="quarter" idx="12"/>
          </p:nvPr>
        </p:nvSpPr>
        <p:spPr/>
        <p:txBody>
          <a:bodyPr/>
          <a:lstStyle/>
          <a:p>
            <a:fld id="{8EE722A0-BB85-47B5-89AA-E497A9507C15}" type="slidenum">
              <a:rPr lang="en-US" smtClean="0"/>
              <a:t>46</a:t>
            </a:fld>
            <a:endParaRPr lang="en-US"/>
          </a:p>
        </p:txBody>
      </p:sp>
    </p:spTree>
    <p:extLst>
      <p:ext uri="{BB962C8B-B14F-4D97-AF65-F5344CB8AC3E}">
        <p14:creationId xmlns:p14="http://schemas.microsoft.com/office/powerpoint/2010/main" val="1942255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EC27E-1451-48D2-A198-80DDA81044F3}"/>
              </a:ext>
            </a:extLst>
          </p:cNvPr>
          <p:cNvSpPr>
            <a:spLocks noGrp="1"/>
          </p:cNvSpPr>
          <p:nvPr>
            <p:ph type="title"/>
          </p:nvPr>
        </p:nvSpPr>
        <p:spPr>
          <a:xfrm>
            <a:off x="652767" y="0"/>
            <a:ext cx="10886465" cy="1280890"/>
          </a:xfrm>
        </p:spPr>
        <p:txBody>
          <a:bodyPr>
            <a:normAutofit/>
          </a:bodyPr>
          <a:lstStyle/>
          <a:p>
            <a:r>
              <a:rPr lang="en-US" sz="3600" dirty="0">
                <a:solidFill>
                  <a:schemeClr val="tx1"/>
                </a:solidFill>
              </a:rPr>
              <a:t>Common Challenges of Implementing CM (2)</a:t>
            </a:r>
            <a:endParaRPr lang="en-US" sz="4400" dirty="0">
              <a:solidFill>
                <a:schemeClr val="tx1"/>
              </a:solidFill>
            </a:endParaRPr>
          </a:p>
        </p:txBody>
      </p:sp>
      <p:sp>
        <p:nvSpPr>
          <p:cNvPr id="3" name="Content Placeholder 2">
            <a:extLst>
              <a:ext uri="{FF2B5EF4-FFF2-40B4-BE49-F238E27FC236}">
                <a16:creationId xmlns:a16="http://schemas.microsoft.com/office/drawing/2014/main" id="{82D3AC32-1683-4E6E-A77C-E89CEFB34F5E}"/>
              </a:ext>
            </a:extLst>
          </p:cNvPr>
          <p:cNvSpPr>
            <a:spLocks noGrp="1"/>
          </p:cNvSpPr>
          <p:nvPr>
            <p:ph idx="1"/>
          </p:nvPr>
        </p:nvSpPr>
        <p:spPr>
          <a:xfrm>
            <a:off x="197304" y="1671504"/>
            <a:ext cx="11739592" cy="4459033"/>
          </a:xfrm>
        </p:spPr>
        <p:txBody>
          <a:bodyPr>
            <a:normAutofit/>
          </a:bodyPr>
          <a:lstStyle/>
          <a:p>
            <a:pPr marL="257175" indent="-257175">
              <a:buFont typeface="Arial" panose="020B0604020202020204" pitchFamily="34" charset="0"/>
              <a:buChar char="•"/>
            </a:pPr>
            <a:r>
              <a:rPr lang="en-US" dirty="0">
                <a:solidFill>
                  <a:schemeClr val="tx1"/>
                </a:solidFill>
              </a:rPr>
              <a:t>Challenges of tracking recovery incentive escalation, reset, and recovery and recovery incentive distribution</a:t>
            </a:r>
          </a:p>
          <a:p>
            <a:pPr lvl="1">
              <a:buSzPct val="100000"/>
              <a:buFont typeface="Arial" panose="020B0604020202020204" pitchFamily="34" charset="0"/>
              <a:buChar char="•"/>
            </a:pPr>
            <a:r>
              <a:rPr lang="en-US" i="1" dirty="0">
                <a:solidFill>
                  <a:schemeClr val="tx1"/>
                </a:solidFill>
              </a:rPr>
              <a:t>UCLA will provide Recovery Incentive Program sites with the tools to accomplish this</a:t>
            </a:r>
          </a:p>
          <a:p>
            <a:pPr marL="257175" indent="-257175">
              <a:buFont typeface="Arial" panose="020B0604020202020204" pitchFamily="34" charset="0"/>
              <a:buChar char="•"/>
            </a:pPr>
            <a:endParaRPr lang="en-US" dirty="0">
              <a:solidFill>
                <a:schemeClr val="tx1"/>
              </a:solidFill>
            </a:endParaRPr>
          </a:p>
          <a:p>
            <a:pPr marL="257175" indent="-257175">
              <a:buFont typeface="Arial" panose="020B0604020202020204" pitchFamily="34" charset="0"/>
              <a:buChar char="•"/>
            </a:pPr>
            <a:r>
              <a:rPr lang="en-US" dirty="0">
                <a:solidFill>
                  <a:schemeClr val="tx1"/>
                </a:solidFill>
              </a:rPr>
              <a:t>Office of the Inspector General (OIG) prohibits the use of incentives to pay clients for billable encounters. Anti-kick back regulations </a:t>
            </a:r>
          </a:p>
          <a:p>
            <a:pPr lvl="1">
              <a:buSzPct val="100000"/>
              <a:buFont typeface="Arial" panose="020B0604020202020204" pitchFamily="34" charset="0"/>
              <a:buChar char="•"/>
            </a:pPr>
            <a:r>
              <a:rPr lang="en-US" i="1" dirty="0">
                <a:solidFill>
                  <a:schemeClr val="tx1"/>
                </a:solidFill>
              </a:rPr>
              <a:t>Use of any kind of recovery incentive (no matter the source of funding) must comply with OIG-defined Safe Harbor requirements, and in the case of the CA program, Medi-Cal is covering costs of CM visits</a:t>
            </a:r>
          </a:p>
          <a:p>
            <a:pPr marL="0" indent="0">
              <a:buNone/>
            </a:pPr>
            <a:endParaRPr lang="en-US" dirty="0">
              <a:solidFill>
                <a:schemeClr val="tx1"/>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7D96835F-7D0E-4EDE-B86A-EFE56FE70ACB}"/>
              </a:ext>
            </a:extLst>
          </p:cNvPr>
          <p:cNvSpPr>
            <a:spLocks noGrp="1"/>
          </p:cNvSpPr>
          <p:nvPr>
            <p:ph type="sldNum" sz="quarter" idx="12"/>
          </p:nvPr>
        </p:nvSpPr>
        <p:spPr/>
        <p:txBody>
          <a:bodyPr/>
          <a:lstStyle/>
          <a:p>
            <a:fld id="{8EE722A0-BB85-47B5-89AA-E497A9507C15}" type="slidenum">
              <a:rPr lang="en-US" smtClean="0"/>
              <a:t>47</a:t>
            </a:fld>
            <a:endParaRPr lang="en-US"/>
          </a:p>
        </p:txBody>
      </p:sp>
    </p:spTree>
    <p:extLst>
      <p:ext uri="{BB962C8B-B14F-4D97-AF65-F5344CB8AC3E}">
        <p14:creationId xmlns:p14="http://schemas.microsoft.com/office/powerpoint/2010/main" val="23232046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7B824-8854-4F8B-B819-D94579F6A213}"/>
              </a:ext>
            </a:extLst>
          </p:cNvPr>
          <p:cNvSpPr>
            <a:spLocks noGrp="1"/>
          </p:cNvSpPr>
          <p:nvPr>
            <p:ph type="title"/>
          </p:nvPr>
        </p:nvSpPr>
        <p:spPr>
          <a:xfrm>
            <a:off x="652767" y="0"/>
            <a:ext cx="10886465" cy="1280890"/>
          </a:xfrm>
        </p:spPr>
        <p:txBody>
          <a:bodyPr>
            <a:normAutofit/>
          </a:bodyPr>
          <a:lstStyle/>
          <a:p>
            <a:r>
              <a:rPr lang="en-US" altLang="en-US" sz="3600" dirty="0">
                <a:solidFill>
                  <a:schemeClr val="tx1"/>
                </a:solidFill>
              </a:rPr>
              <a:t>CM and Safe Harbor Requirements</a:t>
            </a:r>
            <a:endParaRPr lang="en-US" sz="4400" dirty="0">
              <a:solidFill>
                <a:schemeClr val="tx1"/>
              </a:solidFill>
            </a:endParaRPr>
          </a:p>
        </p:txBody>
      </p:sp>
      <p:sp>
        <p:nvSpPr>
          <p:cNvPr id="3" name="Content Placeholder 2">
            <a:extLst>
              <a:ext uri="{FF2B5EF4-FFF2-40B4-BE49-F238E27FC236}">
                <a16:creationId xmlns:a16="http://schemas.microsoft.com/office/drawing/2014/main" id="{229A4769-ADB5-4FFF-A994-7C7F369C41F5}"/>
              </a:ext>
            </a:extLst>
          </p:cNvPr>
          <p:cNvSpPr>
            <a:spLocks noGrp="1"/>
          </p:cNvSpPr>
          <p:nvPr>
            <p:ph idx="1"/>
          </p:nvPr>
        </p:nvSpPr>
        <p:spPr>
          <a:xfrm>
            <a:off x="279093" y="1438653"/>
            <a:ext cx="11633812" cy="4528851"/>
          </a:xfrm>
        </p:spPr>
        <p:txBody>
          <a:bodyPr>
            <a:normAutofit/>
          </a:bodyPr>
          <a:lstStyle/>
          <a:p>
            <a:pPr>
              <a:spcBef>
                <a:spcPts val="0"/>
              </a:spcBef>
              <a:spcAft>
                <a:spcPts val="1200"/>
              </a:spcAft>
            </a:pPr>
            <a:r>
              <a:rPr lang="en-US" dirty="0">
                <a:solidFill>
                  <a:schemeClr val="tx1"/>
                </a:solidFill>
              </a:rPr>
              <a:t>Under the OIG Safe Harbor requirements, use of recovery incentives as part of treatment may </a:t>
            </a:r>
            <a:r>
              <a:rPr lang="en-US" i="1" dirty="0">
                <a:solidFill>
                  <a:schemeClr val="tx1"/>
                </a:solidFill>
              </a:rPr>
              <a:t>not</a:t>
            </a:r>
            <a:r>
              <a:rPr lang="en-US" dirty="0">
                <a:solidFill>
                  <a:schemeClr val="tx1"/>
                </a:solidFill>
              </a:rPr>
              <a:t> be advertised</a:t>
            </a:r>
            <a:endParaRPr lang="en-US" u="sng" dirty="0">
              <a:solidFill>
                <a:schemeClr val="tx1"/>
              </a:solidFill>
            </a:endParaRPr>
          </a:p>
          <a:p>
            <a:pPr>
              <a:spcBef>
                <a:spcPts val="0"/>
              </a:spcBef>
              <a:spcAft>
                <a:spcPts val="1200"/>
              </a:spcAft>
            </a:pPr>
            <a:r>
              <a:rPr lang="en-US" dirty="0">
                <a:solidFill>
                  <a:schemeClr val="tx1"/>
                </a:solidFill>
              </a:rPr>
              <a:t>Must document need for CM in treatment plan, i.e., client has a moderate or severe StimUD</a:t>
            </a:r>
          </a:p>
          <a:p>
            <a:pPr>
              <a:spcBef>
                <a:spcPts val="0"/>
              </a:spcBef>
              <a:spcAft>
                <a:spcPts val="1200"/>
              </a:spcAft>
            </a:pPr>
            <a:r>
              <a:rPr lang="en-US" dirty="0">
                <a:solidFill>
                  <a:schemeClr val="tx1"/>
                </a:solidFill>
              </a:rPr>
              <a:t>Use a research-based Contingency Management Program</a:t>
            </a:r>
          </a:p>
          <a:p>
            <a:pPr>
              <a:spcBef>
                <a:spcPts val="0"/>
              </a:spcBef>
              <a:spcAft>
                <a:spcPts val="1200"/>
              </a:spcAft>
            </a:pPr>
            <a:r>
              <a:rPr lang="en-US" dirty="0">
                <a:solidFill>
                  <a:schemeClr val="tx1"/>
                </a:solidFill>
              </a:rPr>
              <a:t>Carefully document that recovery incentives are linked to client outcomes</a:t>
            </a:r>
          </a:p>
          <a:p>
            <a:pPr lvl="1">
              <a:spcBef>
                <a:spcPts val="0"/>
              </a:spcBef>
              <a:spcAft>
                <a:spcPts val="1200"/>
              </a:spcAft>
              <a:buSzPct val="100000"/>
              <a:buFont typeface="Arial" panose="020B0604020202020204" pitchFamily="34" charset="0"/>
              <a:buChar char="•"/>
            </a:pPr>
            <a:r>
              <a:rPr lang="en-US" sz="2800" i="1" dirty="0">
                <a:solidFill>
                  <a:schemeClr val="tx1"/>
                </a:solidFill>
              </a:rPr>
              <a:t>Must closely document each UDT result and the corresponding recovery incentive that was given for that negative test</a:t>
            </a:r>
          </a:p>
        </p:txBody>
      </p:sp>
      <p:sp>
        <p:nvSpPr>
          <p:cNvPr id="5" name="Slide Number Placeholder 4">
            <a:extLst>
              <a:ext uri="{FF2B5EF4-FFF2-40B4-BE49-F238E27FC236}">
                <a16:creationId xmlns:a16="http://schemas.microsoft.com/office/drawing/2014/main" id="{A0BDA5DC-B3B6-41DE-A385-0F141291E2E1}"/>
              </a:ext>
            </a:extLst>
          </p:cNvPr>
          <p:cNvSpPr>
            <a:spLocks noGrp="1"/>
          </p:cNvSpPr>
          <p:nvPr>
            <p:ph type="sldNum" sz="quarter" idx="12"/>
          </p:nvPr>
        </p:nvSpPr>
        <p:spPr/>
        <p:txBody>
          <a:bodyPr/>
          <a:lstStyle/>
          <a:p>
            <a:fld id="{8EE722A0-BB85-47B5-89AA-E497A9507C15}" type="slidenum">
              <a:rPr lang="en-US" smtClean="0"/>
              <a:t>48</a:t>
            </a:fld>
            <a:endParaRPr lang="en-US"/>
          </a:p>
        </p:txBody>
      </p:sp>
    </p:spTree>
    <p:extLst>
      <p:ext uri="{BB962C8B-B14F-4D97-AF65-F5344CB8AC3E}">
        <p14:creationId xmlns:p14="http://schemas.microsoft.com/office/powerpoint/2010/main" val="1883103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7B824-8854-4F8B-B819-D94579F6A213}"/>
              </a:ext>
            </a:extLst>
          </p:cNvPr>
          <p:cNvSpPr>
            <a:spLocks noGrp="1"/>
          </p:cNvSpPr>
          <p:nvPr>
            <p:ph type="title"/>
          </p:nvPr>
        </p:nvSpPr>
        <p:spPr>
          <a:xfrm>
            <a:off x="652767" y="0"/>
            <a:ext cx="10886465" cy="1280890"/>
          </a:xfrm>
        </p:spPr>
        <p:txBody>
          <a:bodyPr>
            <a:normAutofit/>
          </a:bodyPr>
          <a:lstStyle/>
          <a:p>
            <a:r>
              <a:rPr lang="en-US" altLang="en-US" sz="3600" dirty="0">
                <a:solidFill>
                  <a:schemeClr val="tx1"/>
                </a:solidFill>
              </a:rPr>
              <a:t>CM and Safe Harbor Requirements (2)</a:t>
            </a:r>
            <a:endParaRPr lang="en-US" sz="4400" dirty="0">
              <a:solidFill>
                <a:schemeClr val="tx1"/>
              </a:solidFill>
            </a:endParaRPr>
          </a:p>
        </p:txBody>
      </p:sp>
      <p:sp>
        <p:nvSpPr>
          <p:cNvPr id="3" name="Content Placeholder 2">
            <a:extLst>
              <a:ext uri="{FF2B5EF4-FFF2-40B4-BE49-F238E27FC236}">
                <a16:creationId xmlns:a16="http://schemas.microsoft.com/office/drawing/2014/main" id="{229A4769-ADB5-4FFF-A994-7C7F369C41F5}"/>
              </a:ext>
            </a:extLst>
          </p:cNvPr>
          <p:cNvSpPr>
            <a:spLocks noGrp="1"/>
          </p:cNvSpPr>
          <p:nvPr>
            <p:ph idx="1"/>
          </p:nvPr>
        </p:nvSpPr>
        <p:spPr>
          <a:xfrm>
            <a:off x="279093" y="1601686"/>
            <a:ext cx="11633812" cy="4528851"/>
          </a:xfrm>
        </p:spPr>
        <p:txBody>
          <a:bodyPr>
            <a:normAutofit/>
          </a:bodyPr>
          <a:lstStyle/>
          <a:p>
            <a:pPr>
              <a:spcBef>
                <a:spcPts val="0"/>
              </a:spcBef>
              <a:spcAft>
                <a:spcPts val="1200"/>
              </a:spcAft>
            </a:pPr>
            <a:r>
              <a:rPr lang="en-US" sz="3200" dirty="0">
                <a:solidFill>
                  <a:schemeClr val="tx1"/>
                </a:solidFill>
              </a:rPr>
              <a:t>Regularly evaluate the impact of CM on client outcomes </a:t>
            </a:r>
          </a:p>
          <a:p>
            <a:pPr lvl="1">
              <a:spcBef>
                <a:spcPts val="0"/>
              </a:spcBef>
              <a:spcAft>
                <a:spcPts val="1200"/>
              </a:spcAft>
              <a:buSzPct val="100000"/>
              <a:buFont typeface="Arial" panose="020B0604020202020204" pitchFamily="34" charset="0"/>
              <a:buChar char="•"/>
            </a:pPr>
            <a:r>
              <a:rPr lang="en-US" sz="3200" i="1" dirty="0">
                <a:solidFill>
                  <a:schemeClr val="tx1"/>
                </a:solidFill>
              </a:rPr>
              <a:t>Do quality improvement to document CM effectiveness</a:t>
            </a:r>
          </a:p>
          <a:p>
            <a:pPr>
              <a:spcBef>
                <a:spcPts val="0"/>
              </a:spcBef>
              <a:spcAft>
                <a:spcPts val="1200"/>
              </a:spcAft>
            </a:pPr>
            <a:endParaRPr lang="en-US" sz="3200" dirty="0">
              <a:solidFill>
                <a:schemeClr val="tx1"/>
              </a:solidFill>
            </a:endParaRPr>
          </a:p>
          <a:p>
            <a:pPr>
              <a:spcBef>
                <a:spcPts val="0"/>
              </a:spcBef>
              <a:spcAft>
                <a:spcPts val="1200"/>
              </a:spcAft>
            </a:pPr>
            <a:r>
              <a:rPr lang="en-US" sz="3200" dirty="0">
                <a:solidFill>
                  <a:schemeClr val="tx1"/>
                </a:solidFill>
              </a:rPr>
              <a:t>Avoid tying CM visit with another Medi-Cal/Medicare billable encounter</a:t>
            </a:r>
          </a:p>
          <a:p>
            <a:pPr>
              <a:spcBef>
                <a:spcPts val="0"/>
              </a:spcBef>
              <a:spcAft>
                <a:spcPts val="1200"/>
              </a:spcAft>
            </a:pPr>
            <a:endParaRPr lang="en-US" dirty="0">
              <a:solidFill>
                <a:schemeClr val="tx1"/>
              </a:solidFill>
            </a:endParaRPr>
          </a:p>
        </p:txBody>
      </p:sp>
      <p:sp>
        <p:nvSpPr>
          <p:cNvPr id="5" name="Slide Number Placeholder 4">
            <a:extLst>
              <a:ext uri="{FF2B5EF4-FFF2-40B4-BE49-F238E27FC236}">
                <a16:creationId xmlns:a16="http://schemas.microsoft.com/office/drawing/2014/main" id="{BCF5BDBB-C875-4A84-94F9-856235888F0C}"/>
              </a:ext>
            </a:extLst>
          </p:cNvPr>
          <p:cNvSpPr>
            <a:spLocks noGrp="1"/>
          </p:cNvSpPr>
          <p:nvPr>
            <p:ph type="sldNum" sz="quarter" idx="12"/>
          </p:nvPr>
        </p:nvSpPr>
        <p:spPr/>
        <p:txBody>
          <a:bodyPr/>
          <a:lstStyle/>
          <a:p>
            <a:fld id="{8EE722A0-BB85-47B5-89AA-E497A9507C15}" type="slidenum">
              <a:rPr lang="en-US" smtClean="0"/>
              <a:t>49</a:t>
            </a:fld>
            <a:endParaRPr lang="en-US"/>
          </a:p>
        </p:txBody>
      </p:sp>
    </p:spTree>
    <p:extLst>
      <p:ext uri="{BB962C8B-B14F-4D97-AF65-F5344CB8AC3E}">
        <p14:creationId xmlns:p14="http://schemas.microsoft.com/office/powerpoint/2010/main" val="2184538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FFCA-8D45-432C-9DB5-29096E0EAE62}"/>
              </a:ext>
            </a:extLst>
          </p:cNvPr>
          <p:cNvSpPr>
            <a:spLocks noGrp="1"/>
          </p:cNvSpPr>
          <p:nvPr>
            <p:ph type="title"/>
          </p:nvPr>
        </p:nvSpPr>
        <p:spPr>
          <a:xfrm>
            <a:off x="0" y="173755"/>
            <a:ext cx="12192000" cy="919549"/>
          </a:xfrm>
        </p:spPr>
        <p:txBody>
          <a:bodyPr>
            <a:normAutofit fontScale="90000"/>
          </a:bodyPr>
          <a:lstStyle/>
          <a:p>
            <a:pPr marL="0" marR="0" lvl="0" indent="0" algn="ctr" defTabSz="541880" rtl="0" eaLnBrk="1" fontAlgn="auto" latinLnBrk="0" hangingPunct="1">
              <a:lnSpc>
                <a:spcPct val="100000"/>
              </a:lnSpc>
              <a:spcBef>
                <a:spcPts val="0"/>
              </a:spcBef>
              <a:spcAft>
                <a:spcPts val="0"/>
              </a:spcAft>
              <a:tabLst/>
              <a:defRPr/>
            </a:pPr>
            <a:r>
              <a:rPr kumimoji="0" lang="en-US" b="1" i="0" u="none" strike="noStrike" kern="1200" cap="none" spc="0" normalizeH="0" baseline="0" noProof="0" dirty="0">
                <a:ln>
                  <a:noFill/>
                </a:ln>
                <a:solidFill>
                  <a:schemeClr val="tx1"/>
                </a:solidFill>
                <a:effectLst/>
                <a:uLnTx/>
                <a:uFillTx/>
                <a:ea typeface="MS PGothic" panose="020B0600070205080204" pitchFamily="34" charset="-128"/>
              </a:rPr>
              <a:t>Increased </a:t>
            </a:r>
            <a:r>
              <a:rPr lang="en-US" kern="1200" dirty="0">
                <a:solidFill>
                  <a:schemeClr val="tx1"/>
                </a:solidFill>
                <a:ea typeface="MS PGothic" panose="020B0600070205080204" pitchFamily="34" charset="-128"/>
              </a:rPr>
              <a:t>Drug Poisoning</a:t>
            </a:r>
            <a:r>
              <a:rPr kumimoji="0" lang="en-US" b="1" i="0" u="none" strike="noStrike" kern="1200" cap="none" spc="0" normalizeH="0" baseline="0" noProof="0" dirty="0">
                <a:ln>
                  <a:noFill/>
                </a:ln>
                <a:solidFill>
                  <a:schemeClr val="tx1"/>
                </a:solidFill>
                <a:effectLst/>
                <a:uLnTx/>
                <a:uFillTx/>
                <a:ea typeface="MS PGothic" panose="020B0600070205080204" pitchFamily="34" charset="-128"/>
              </a:rPr>
              <a:t> Death Rates During COVID-19</a:t>
            </a:r>
            <a:br>
              <a:rPr kumimoji="0" lang="en-US" sz="2400" b="1" i="0" u="none" strike="noStrike" kern="1200" cap="none" spc="0" normalizeH="0" baseline="0" noProof="0" dirty="0">
                <a:ln>
                  <a:noFill/>
                </a:ln>
                <a:solidFill>
                  <a:schemeClr val="tx1"/>
                </a:solidFill>
                <a:effectLst/>
                <a:uLnTx/>
                <a:uFillTx/>
                <a:ea typeface="MS PGothic" panose="020B0600070205080204" pitchFamily="34" charset="-128"/>
              </a:rPr>
            </a:br>
            <a:r>
              <a:rPr kumimoji="0" lang="en-US" sz="2000" b="1" i="0" u="none" strike="noStrike" kern="1200" cap="none" spc="0" normalizeH="0" baseline="0" noProof="0" dirty="0">
                <a:ln>
                  <a:noFill/>
                </a:ln>
                <a:solidFill>
                  <a:schemeClr val="tx1"/>
                </a:solidFill>
                <a:effectLst/>
                <a:uLnTx/>
                <a:uFillTx/>
                <a:ea typeface="MS PGothic" panose="020B0600070205080204" pitchFamily="34" charset="-128"/>
              </a:rPr>
              <a:t>12-months Ending June 2020 Compared to 12-months Ending June 2019</a:t>
            </a:r>
            <a:endParaRPr lang="en-US" sz="2000" dirty="0">
              <a:solidFill>
                <a:schemeClr val="tx1"/>
              </a:solidFill>
            </a:endParaRPr>
          </a:p>
        </p:txBody>
      </p:sp>
      <p:graphicFrame>
        <p:nvGraphicFramePr>
          <p:cNvPr id="4" name="Content Placeholder 4">
            <a:extLst>
              <a:ext uri="{FF2B5EF4-FFF2-40B4-BE49-F238E27FC236}">
                <a16:creationId xmlns:a16="http://schemas.microsoft.com/office/drawing/2014/main" id="{3E7DF364-4220-4CA4-B4D8-9D4E0047BAD3}"/>
              </a:ext>
            </a:extLst>
          </p:cNvPr>
          <p:cNvGraphicFramePr>
            <a:graphicFrameLocks/>
          </p:cNvGraphicFramePr>
          <p:nvPr>
            <p:extLst>
              <p:ext uri="{D42A27DB-BD31-4B8C-83A1-F6EECF244321}">
                <p14:modId xmlns:p14="http://schemas.microsoft.com/office/powerpoint/2010/main" val="2202988378"/>
              </p:ext>
            </p:extLst>
          </p:nvPr>
        </p:nvGraphicFramePr>
        <p:xfrm>
          <a:off x="1039090" y="1783310"/>
          <a:ext cx="10113819" cy="3903377"/>
        </p:xfrm>
        <a:graphic>
          <a:graphicData uri="http://schemas.openxmlformats.org/drawingml/2006/table">
            <a:tbl>
              <a:tblPr firstRow="1" bandRow="1"/>
              <a:tblGrid>
                <a:gridCol w="1383392">
                  <a:extLst>
                    <a:ext uri="{9D8B030D-6E8A-4147-A177-3AD203B41FA5}">
                      <a16:colId xmlns:a16="http://schemas.microsoft.com/office/drawing/2014/main" val="2299685078"/>
                    </a:ext>
                  </a:extLst>
                </a:gridCol>
                <a:gridCol w="948859">
                  <a:extLst>
                    <a:ext uri="{9D8B030D-6E8A-4147-A177-3AD203B41FA5}">
                      <a16:colId xmlns:a16="http://schemas.microsoft.com/office/drawing/2014/main" val="3782486795"/>
                    </a:ext>
                  </a:extLst>
                </a:gridCol>
                <a:gridCol w="948859">
                  <a:extLst>
                    <a:ext uri="{9D8B030D-6E8A-4147-A177-3AD203B41FA5}">
                      <a16:colId xmlns:a16="http://schemas.microsoft.com/office/drawing/2014/main" val="525372539"/>
                    </a:ext>
                  </a:extLst>
                </a:gridCol>
                <a:gridCol w="1481482">
                  <a:extLst>
                    <a:ext uri="{9D8B030D-6E8A-4147-A177-3AD203B41FA5}">
                      <a16:colId xmlns:a16="http://schemas.microsoft.com/office/drawing/2014/main" val="2205253122"/>
                    </a:ext>
                  </a:extLst>
                </a:gridCol>
                <a:gridCol w="1384729">
                  <a:extLst>
                    <a:ext uri="{9D8B030D-6E8A-4147-A177-3AD203B41FA5}">
                      <a16:colId xmlns:a16="http://schemas.microsoft.com/office/drawing/2014/main" val="1632021454"/>
                    </a:ext>
                  </a:extLst>
                </a:gridCol>
                <a:gridCol w="1188909">
                  <a:extLst>
                    <a:ext uri="{9D8B030D-6E8A-4147-A177-3AD203B41FA5}">
                      <a16:colId xmlns:a16="http://schemas.microsoft.com/office/drawing/2014/main" val="2041543862"/>
                    </a:ext>
                  </a:extLst>
                </a:gridCol>
                <a:gridCol w="1264507">
                  <a:extLst>
                    <a:ext uri="{9D8B030D-6E8A-4147-A177-3AD203B41FA5}">
                      <a16:colId xmlns:a16="http://schemas.microsoft.com/office/drawing/2014/main" val="2692418316"/>
                    </a:ext>
                  </a:extLst>
                </a:gridCol>
                <a:gridCol w="1513082">
                  <a:extLst>
                    <a:ext uri="{9D8B030D-6E8A-4147-A177-3AD203B41FA5}">
                      <a16:colId xmlns:a16="http://schemas.microsoft.com/office/drawing/2014/main" val="4206230654"/>
                    </a:ext>
                  </a:extLst>
                </a:gridCol>
              </a:tblGrid>
              <a:tr h="1160644">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endParaRPr lang="en-US" sz="1800">
                        <a:solidFill>
                          <a:schemeClr val="tx1"/>
                        </a:solidFill>
                        <a:latin typeface="Lucida Sans" panose="020B0602030504020204" pitchFamily="34" charset="0"/>
                      </a:endParaRPr>
                    </a:p>
                  </a:txBody>
                  <a:tcPr marL="51435" marR="51435" marT="25718" marB="25718"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noFill/>
                  </a:tcPr>
                </a:tc>
                <a:tc>
                  <a:txBody>
                    <a:bodyPr/>
                    <a:lstStyle/>
                    <a:p>
                      <a:pPr algn="ctr"/>
                      <a:r>
                        <a:rPr lang="en-US" sz="1400" b="1">
                          <a:solidFill>
                            <a:schemeClr val="tx1"/>
                          </a:solidFill>
                          <a:latin typeface="Lucida Sans" panose="020B0602030504020204" pitchFamily="34" charset="0"/>
                        </a:rPr>
                        <a:t>ALL DRUGS</a:t>
                      </a:r>
                    </a:p>
                  </a:txBody>
                  <a:tcPr marL="51435" marR="51435" marT="25718" marB="25718" anchor="ctr">
                    <a:lnL>
                      <a:noFill/>
                    </a:lnL>
                    <a:lnR>
                      <a:noFill/>
                    </a:lnR>
                    <a:lnT w="25400" cmpd="sng">
                      <a:solidFill>
                        <a:sysClr val="windowText" lastClr="000000"/>
                      </a:solidFill>
                    </a:lnT>
                    <a:lnB w="254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1400" b="1">
                          <a:solidFill>
                            <a:schemeClr val="tx1"/>
                          </a:solidFill>
                          <a:latin typeface="Lucida Sans" panose="020B0602030504020204" pitchFamily="34" charset="0"/>
                        </a:rPr>
                        <a:t>HEROIN</a:t>
                      </a:r>
                    </a:p>
                  </a:txBody>
                  <a:tcPr marL="51435" marR="51435" marT="25718" marB="25718"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1400" b="1">
                          <a:solidFill>
                            <a:schemeClr val="tx1"/>
                          </a:solidFill>
                          <a:latin typeface="Lucida Sans" panose="020B0602030504020204" pitchFamily="34" charset="0"/>
                        </a:rPr>
                        <a:t>NAT &amp; SEMI –SYNTHETIC</a:t>
                      </a:r>
                    </a:p>
                  </a:txBody>
                  <a:tcPr marL="51435" marR="51435" marT="25718" marB="25718"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1400" b="1">
                          <a:solidFill>
                            <a:schemeClr val="tx1"/>
                          </a:solidFill>
                          <a:latin typeface="Lucida Sans" panose="020B0602030504020204" pitchFamily="34" charset="0"/>
                        </a:rPr>
                        <a:t>METHADONE</a:t>
                      </a:r>
                    </a:p>
                  </a:txBody>
                  <a:tcPr marL="51435" marR="51435" marT="25718" marB="25718"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1400" b="1">
                          <a:solidFill>
                            <a:schemeClr val="tx1"/>
                          </a:solidFill>
                          <a:latin typeface="Lucida Sans" panose="020B0602030504020204" pitchFamily="34" charset="0"/>
                        </a:rPr>
                        <a:t>SYNTHETIC OPIOIDS</a:t>
                      </a:r>
                    </a:p>
                  </a:txBody>
                  <a:tcPr marL="51435" marR="51435" marT="25718" marB="25718"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1400" b="1">
                          <a:solidFill>
                            <a:schemeClr val="tx1"/>
                          </a:solidFill>
                          <a:latin typeface="Lucida Sans" panose="020B0602030504020204" pitchFamily="34" charset="0"/>
                        </a:rPr>
                        <a:t>COCAINE</a:t>
                      </a:r>
                    </a:p>
                  </a:txBody>
                  <a:tcPr marL="51435" marR="51435" marT="25718" marB="25718"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lt1"/>
                          </a:solidFill>
                          <a:latin typeface="Calibri"/>
                        </a:defRPr>
                      </a:lvl1pPr>
                      <a:lvl2pPr marL="609585" algn="l" defTabSz="1219170" rtl="0" eaLnBrk="1" latinLnBrk="0" hangingPunct="1">
                        <a:defRPr sz="2400" b="1" kern="1200">
                          <a:solidFill>
                            <a:schemeClr val="lt1"/>
                          </a:solidFill>
                          <a:latin typeface="Calibri"/>
                        </a:defRPr>
                      </a:lvl2pPr>
                      <a:lvl3pPr marL="1219170" algn="l" defTabSz="1219170" rtl="0" eaLnBrk="1" latinLnBrk="0" hangingPunct="1">
                        <a:defRPr sz="2400" b="1" kern="1200">
                          <a:solidFill>
                            <a:schemeClr val="lt1"/>
                          </a:solidFill>
                          <a:latin typeface="Calibri"/>
                        </a:defRPr>
                      </a:lvl3pPr>
                      <a:lvl4pPr marL="1828754" algn="l" defTabSz="1219170" rtl="0" eaLnBrk="1" latinLnBrk="0" hangingPunct="1">
                        <a:defRPr sz="2400" b="1" kern="1200">
                          <a:solidFill>
                            <a:schemeClr val="lt1"/>
                          </a:solidFill>
                          <a:latin typeface="Calibri"/>
                        </a:defRPr>
                      </a:lvl4pPr>
                      <a:lvl5pPr marL="2438339" algn="l" defTabSz="1219170" rtl="0" eaLnBrk="1" latinLnBrk="0" hangingPunct="1">
                        <a:defRPr sz="2400" b="1" kern="1200">
                          <a:solidFill>
                            <a:schemeClr val="lt1"/>
                          </a:solidFill>
                          <a:latin typeface="Calibri"/>
                        </a:defRPr>
                      </a:lvl5pPr>
                      <a:lvl6pPr marL="3047924" algn="l" defTabSz="1219170" rtl="0" eaLnBrk="1" latinLnBrk="0" hangingPunct="1">
                        <a:defRPr sz="2400" b="1" kern="1200">
                          <a:solidFill>
                            <a:schemeClr val="lt1"/>
                          </a:solidFill>
                          <a:latin typeface="Calibri"/>
                        </a:defRPr>
                      </a:lvl6pPr>
                      <a:lvl7pPr marL="3657509" algn="l" defTabSz="1219170" rtl="0" eaLnBrk="1" latinLnBrk="0" hangingPunct="1">
                        <a:defRPr sz="2400" b="1" kern="1200">
                          <a:solidFill>
                            <a:schemeClr val="lt1"/>
                          </a:solidFill>
                          <a:latin typeface="Calibri"/>
                        </a:defRPr>
                      </a:lvl7pPr>
                      <a:lvl8pPr marL="4267093" algn="l" defTabSz="1219170" rtl="0" eaLnBrk="1" latinLnBrk="0" hangingPunct="1">
                        <a:defRPr sz="2400" b="1" kern="1200">
                          <a:solidFill>
                            <a:schemeClr val="lt1"/>
                          </a:solidFill>
                          <a:latin typeface="Calibri"/>
                        </a:defRPr>
                      </a:lvl8pPr>
                      <a:lvl9pPr marL="4876678" algn="l" defTabSz="1219170" rtl="0" eaLnBrk="1" latinLnBrk="0" hangingPunct="1">
                        <a:defRPr sz="2400" b="1" kern="1200">
                          <a:solidFill>
                            <a:schemeClr val="lt1"/>
                          </a:solidFill>
                          <a:latin typeface="Calibri"/>
                        </a:defRPr>
                      </a:lvl9pPr>
                    </a:lstStyle>
                    <a:p>
                      <a:pPr algn="ctr"/>
                      <a:r>
                        <a:rPr lang="en-US" sz="1400" b="1">
                          <a:solidFill>
                            <a:schemeClr val="tx1"/>
                          </a:solidFill>
                          <a:latin typeface="Lucida Sans" panose="020B0602030504020204" pitchFamily="34" charset="0"/>
                        </a:rPr>
                        <a:t>OTHER PSYCHO-STIMULANTS (mainly meth)</a:t>
                      </a:r>
                    </a:p>
                  </a:txBody>
                  <a:tcPr marL="51435" marR="51435" marT="25718" marB="25718"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47954644"/>
                  </a:ext>
                </a:extLst>
              </a:tr>
              <a:tr h="977202">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800" b="1" baseline="0">
                          <a:solidFill>
                            <a:schemeClr val="tx1"/>
                          </a:solidFill>
                          <a:latin typeface="Lucida Sans" panose="020B0602030504020204" pitchFamily="34" charset="0"/>
                        </a:rPr>
                        <a:t>June-19</a:t>
                      </a:r>
                      <a:endParaRPr lang="en-US" sz="1800" b="0">
                        <a:solidFill>
                          <a:schemeClr val="tx1"/>
                        </a:solidFill>
                        <a:latin typeface="Lucida Sans" panose="020B0602030504020204" pitchFamily="34" charset="0"/>
                      </a:endParaRPr>
                    </a:p>
                  </a:txBody>
                  <a:tcPr marL="51435" marR="51435" marT="25718" marB="25718"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rgbClr val="F2F7FC"/>
                    </a:solidFill>
                  </a:tcPr>
                </a:tc>
                <a:tc>
                  <a:txBody>
                    <a:bodyPr/>
                    <a:lstStyle/>
                    <a:p>
                      <a:pPr algn="ctr"/>
                      <a:r>
                        <a:rPr lang="en-US" sz="1800" b="0" dirty="0">
                          <a:solidFill>
                            <a:schemeClr val="tx1"/>
                          </a:solidFill>
                          <a:latin typeface="Lucida Sans" panose="020B0602030504020204" pitchFamily="34" charset="0"/>
                        </a:rPr>
                        <a:t>68,711</a:t>
                      </a:r>
                    </a:p>
                  </a:txBody>
                  <a:tcPr marL="51435" marR="51435" marT="25718" marB="25718" anchor="ctr">
                    <a:lnL>
                      <a:noFill/>
                    </a:lnL>
                    <a:lnR>
                      <a:noFill/>
                    </a:lnR>
                    <a:lnT w="25400"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rgbClr val="F2F7FC"/>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800" b="0">
                          <a:solidFill>
                            <a:schemeClr val="tx1"/>
                          </a:solidFill>
                          <a:latin typeface="Lucida Sans" panose="020B0602030504020204" pitchFamily="34" charset="0"/>
                        </a:rPr>
                        <a:t>14,856</a:t>
                      </a:r>
                    </a:p>
                  </a:txBody>
                  <a:tcPr marL="51435" marR="51435" marT="25718" marB="25718"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rgbClr val="F2F7FC"/>
                    </a:solidFill>
                  </a:tcPr>
                </a:tc>
                <a:tc>
                  <a:txBody>
                    <a:bodyPr/>
                    <a:lstStyle/>
                    <a:p>
                      <a:pPr marL="0" algn="ctr" defTabSz="1219170" rtl="0" eaLnBrk="1" latinLnBrk="0" hangingPunct="1"/>
                      <a:r>
                        <a:rPr lang="en-US" sz="1800" b="0" kern="1200">
                          <a:solidFill>
                            <a:schemeClr val="tx1"/>
                          </a:solidFill>
                          <a:latin typeface="Lucida Sans" panose="020B0602030504020204" pitchFamily="34" charset="0"/>
                          <a:ea typeface="+mn-ea"/>
                          <a:cs typeface="+mn-cs"/>
                        </a:rPr>
                        <a:t>12,148</a:t>
                      </a:r>
                    </a:p>
                  </a:txBody>
                  <a:tcPr marL="51435" marR="51435" marT="25718" marB="25718"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rgbClr val="F2F7FC"/>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800" b="0">
                          <a:solidFill>
                            <a:schemeClr val="tx1"/>
                          </a:solidFill>
                          <a:latin typeface="Lucida Sans" panose="020B0602030504020204" pitchFamily="34" charset="0"/>
                        </a:rPr>
                        <a:t>2,863</a:t>
                      </a:r>
                    </a:p>
                  </a:txBody>
                  <a:tcPr marL="51435" marR="51435" marT="25718" marB="25718"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rgbClr val="F2F7FC"/>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800" b="0">
                          <a:solidFill>
                            <a:schemeClr val="tx1"/>
                          </a:solidFill>
                          <a:latin typeface="Lucida Sans" panose="020B0602030504020204" pitchFamily="34" charset="0"/>
                        </a:rPr>
                        <a:t>33,164</a:t>
                      </a:r>
                    </a:p>
                  </a:txBody>
                  <a:tcPr marL="51435" marR="51435" marT="25718" marB="25718"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rgbClr val="F2F7FC"/>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800" b="0">
                          <a:solidFill>
                            <a:schemeClr val="tx1"/>
                          </a:solidFill>
                          <a:latin typeface="Lucida Sans" panose="020B0602030504020204" pitchFamily="34" charset="0"/>
                        </a:rPr>
                        <a:t>14,894</a:t>
                      </a:r>
                    </a:p>
                  </a:txBody>
                  <a:tcPr marL="51435" marR="51435" marT="25718" marB="25718"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rgbClr val="F2F7FC"/>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800" b="0" i="0" kern="1200">
                          <a:solidFill>
                            <a:schemeClr val="tx1"/>
                          </a:solidFill>
                          <a:effectLst/>
                          <a:latin typeface="Lucida Sans" panose="020B0602030504020204" pitchFamily="34" charset="0"/>
                          <a:ea typeface="+mn-ea"/>
                          <a:cs typeface="+mn-cs"/>
                        </a:rPr>
                        <a:t>14,583</a:t>
                      </a:r>
                      <a:endParaRPr lang="en-US" sz="1800" b="0">
                        <a:solidFill>
                          <a:schemeClr val="tx1"/>
                        </a:solidFill>
                        <a:latin typeface="Lucida Sans" panose="020B0602030504020204" pitchFamily="34" charset="0"/>
                      </a:endParaRPr>
                    </a:p>
                  </a:txBody>
                  <a:tcPr marL="51435" marR="51435" marT="25718" marB="25718"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rgbClr val="F2F7FC"/>
                    </a:solidFill>
                  </a:tcPr>
                </a:tc>
                <a:extLst>
                  <a:ext uri="{0D108BD9-81ED-4DB2-BD59-A6C34878D82A}">
                    <a16:rowId xmlns:a16="http://schemas.microsoft.com/office/drawing/2014/main" val="4114187206"/>
                  </a:ext>
                </a:extLst>
              </a:tr>
              <a:tr h="788329">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800" b="1">
                          <a:solidFill>
                            <a:schemeClr val="tx1"/>
                          </a:solidFill>
                          <a:latin typeface="Lucida Sans" panose="020B0602030504020204" pitchFamily="34" charset="0"/>
                        </a:rPr>
                        <a:t>June-20 </a:t>
                      </a:r>
                      <a:endParaRPr lang="en-US" sz="1800" b="0">
                        <a:solidFill>
                          <a:schemeClr val="tx1"/>
                        </a:solidFill>
                        <a:latin typeface="Lucida Sans" panose="020B0602030504020204" pitchFamily="34" charset="0"/>
                      </a:endParaRPr>
                    </a:p>
                  </a:txBody>
                  <a:tcPr marL="51435" marR="51435" marT="25718" marB="25718"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algn="ctr"/>
                      <a:r>
                        <a:rPr lang="en-US" sz="1800" b="0">
                          <a:solidFill>
                            <a:schemeClr val="tx1"/>
                          </a:solidFill>
                          <a:latin typeface="Lucida Sans" panose="020B0602030504020204" pitchFamily="34" charset="0"/>
                        </a:rPr>
                        <a:t>83,335</a:t>
                      </a:r>
                    </a:p>
                  </a:txBody>
                  <a:tcPr marL="51435" marR="51435" marT="25718" marB="25718"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800" b="0">
                          <a:solidFill>
                            <a:schemeClr val="tx1"/>
                          </a:solidFill>
                          <a:latin typeface="Lucida Sans" panose="020B0602030504020204" pitchFamily="34" charset="0"/>
                        </a:rPr>
                        <a:t>14,480</a:t>
                      </a:r>
                    </a:p>
                  </a:txBody>
                  <a:tcPr marL="51435" marR="51435" marT="25718" marB="25718"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p>
                      <a:pPr marL="0" algn="ctr" defTabSz="1219170" rtl="0" eaLnBrk="1" latinLnBrk="0" hangingPunct="1"/>
                      <a:r>
                        <a:rPr lang="en-US" sz="1800" b="0" kern="1200">
                          <a:solidFill>
                            <a:schemeClr val="tx1"/>
                          </a:solidFill>
                          <a:latin typeface="Lucida Sans" panose="020B0602030504020204" pitchFamily="34" charset="0"/>
                          <a:ea typeface="+mn-ea"/>
                          <a:cs typeface="+mn-cs"/>
                        </a:rPr>
                        <a:t>12,966</a:t>
                      </a:r>
                    </a:p>
                  </a:txBody>
                  <a:tcPr marL="51435" marR="51435" marT="25718" marB="25718"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marL="0" algn="ctr" defTabSz="1219170" rtl="0" eaLnBrk="1" latinLnBrk="0" hangingPunct="1"/>
                      <a:r>
                        <a:rPr lang="en-US" sz="1800" b="0" kern="1200">
                          <a:solidFill>
                            <a:schemeClr val="tx1"/>
                          </a:solidFill>
                          <a:latin typeface="Lucida Sans" panose="020B0602030504020204" pitchFamily="34" charset="0"/>
                          <a:ea typeface="+mn-ea"/>
                          <a:cs typeface="+mn-cs"/>
                        </a:rPr>
                        <a:t>3,195</a:t>
                      </a:r>
                    </a:p>
                  </a:txBody>
                  <a:tcPr marL="51435" marR="51435" marT="25718" marB="25718"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800" b="0">
                          <a:solidFill>
                            <a:schemeClr val="tx1"/>
                          </a:solidFill>
                          <a:latin typeface="Lucida Sans" panose="020B0602030504020204" pitchFamily="34" charset="0"/>
                        </a:rPr>
                        <a:t>48,006</a:t>
                      </a:r>
                    </a:p>
                  </a:txBody>
                  <a:tcPr marL="51435" marR="51435" marT="25718" marB="25718"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800" b="0">
                          <a:solidFill>
                            <a:schemeClr val="tx1"/>
                          </a:solidFill>
                          <a:latin typeface="Lucida Sans" panose="020B0602030504020204" pitchFamily="34" charset="0"/>
                        </a:rPr>
                        <a:t>19,215</a:t>
                      </a:r>
                    </a:p>
                  </a:txBody>
                  <a:tcPr marL="51435" marR="51435" marT="25718" marB="25718"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800" b="0">
                          <a:solidFill>
                            <a:schemeClr val="tx1"/>
                          </a:solidFill>
                          <a:latin typeface="Lucida Sans" panose="020B0602030504020204" pitchFamily="34" charset="0"/>
                        </a:rPr>
                        <a:t>20,318</a:t>
                      </a:r>
                    </a:p>
                  </a:txBody>
                  <a:tcPr marL="51435" marR="51435" marT="25718" marB="25718"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63846319"/>
                  </a:ext>
                </a:extLst>
              </a:tr>
              <a:tr h="977202">
                <a:tc>
                  <a:txBody>
                    <a:bodyPr/>
                    <a:lstStyle>
                      <a:lvl1pPr marL="0" algn="l" defTabSz="1219170" rtl="0" eaLnBrk="1" latinLnBrk="0" hangingPunct="1">
                        <a:defRPr sz="2400" kern="1200">
                          <a:solidFill>
                            <a:schemeClr val="dk1"/>
                          </a:solidFill>
                          <a:latin typeface="Calibri"/>
                        </a:defRPr>
                      </a:lvl1pPr>
                      <a:lvl2pPr marL="609585" algn="l" defTabSz="1219170" rtl="0" eaLnBrk="1" latinLnBrk="0" hangingPunct="1">
                        <a:defRPr sz="2400" kern="1200">
                          <a:solidFill>
                            <a:schemeClr val="dk1"/>
                          </a:solidFill>
                          <a:latin typeface="Calibri"/>
                        </a:defRPr>
                      </a:lvl2pPr>
                      <a:lvl3pPr marL="1219170" algn="l" defTabSz="1219170" rtl="0" eaLnBrk="1" latinLnBrk="0" hangingPunct="1">
                        <a:defRPr sz="2400" kern="1200">
                          <a:solidFill>
                            <a:schemeClr val="dk1"/>
                          </a:solidFill>
                          <a:latin typeface="Calibri"/>
                        </a:defRPr>
                      </a:lvl3pPr>
                      <a:lvl4pPr marL="1828754" algn="l" defTabSz="1219170" rtl="0" eaLnBrk="1" latinLnBrk="0" hangingPunct="1">
                        <a:defRPr sz="2400" kern="1200">
                          <a:solidFill>
                            <a:schemeClr val="dk1"/>
                          </a:solidFill>
                          <a:latin typeface="Calibri"/>
                        </a:defRPr>
                      </a:lvl4pPr>
                      <a:lvl5pPr marL="2438339" algn="l" defTabSz="1219170" rtl="0" eaLnBrk="1" latinLnBrk="0" hangingPunct="1">
                        <a:defRPr sz="2400" kern="1200">
                          <a:solidFill>
                            <a:schemeClr val="dk1"/>
                          </a:solidFill>
                          <a:latin typeface="Calibri"/>
                        </a:defRPr>
                      </a:lvl5pPr>
                      <a:lvl6pPr marL="3047924" algn="l" defTabSz="1219170" rtl="0" eaLnBrk="1" latinLnBrk="0" hangingPunct="1">
                        <a:defRPr sz="2400" kern="1200">
                          <a:solidFill>
                            <a:schemeClr val="dk1"/>
                          </a:solidFill>
                          <a:latin typeface="Calibri"/>
                        </a:defRPr>
                      </a:lvl6pPr>
                      <a:lvl7pPr marL="3657509" algn="l" defTabSz="1219170" rtl="0" eaLnBrk="1" latinLnBrk="0" hangingPunct="1">
                        <a:defRPr sz="2400" kern="1200">
                          <a:solidFill>
                            <a:schemeClr val="dk1"/>
                          </a:solidFill>
                          <a:latin typeface="Calibri"/>
                        </a:defRPr>
                      </a:lvl7pPr>
                      <a:lvl8pPr marL="4267093" algn="l" defTabSz="1219170" rtl="0" eaLnBrk="1" latinLnBrk="0" hangingPunct="1">
                        <a:defRPr sz="2400" kern="1200">
                          <a:solidFill>
                            <a:schemeClr val="dk1"/>
                          </a:solidFill>
                          <a:latin typeface="Calibri"/>
                        </a:defRPr>
                      </a:lvl8pPr>
                      <a:lvl9pPr marL="4876678" algn="l" defTabSz="1219170" rtl="0" eaLnBrk="1" latinLnBrk="0" hangingPunct="1">
                        <a:defRPr sz="2400" kern="1200">
                          <a:solidFill>
                            <a:schemeClr val="dk1"/>
                          </a:solidFill>
                          <a:latin typeface="Calibri"/>
                        </a:defRPr>
                      </a:lvl9pPr>
                    </a:lstStyle>
                    <a:p>
                      <a:pPr algn="ctr"/>
                      <a:r>
                        <a:rPr lang="en-US" sz="1800" b="1" dirty="0">
                          <a:solidFill>
                            <a:schemeClr val="accent3"/>
                          </a:solidFill>
                          <a:latin typeface="Lucida Sans" panose="020B0602030504020204" pitchFamily="34" charset="0"/>
                        </a:rPr>
                        <a:t>%</a:t>
                      </a:r>
                    </a:p>
                    <a:p>
                      <a:pPr algn="ctr"/>
                      <a:r>
                        <a:rPr lang="en-US" sz="1800" b="1" dirty="0">
                          <a:solidFill>
                            <a:schemeClr val="accent3"/>
                          </a:solidFill>
                          <a:latin typeface="Lucida Sans" panose="020B0602030504020204" pitchFamily="34" charset="0"/>
                        </a:rPr>
                        <a:t>Change</a:t>
                      </a:r>
                    </a:p>
                  </a:txBody>
                  <a:tcPr marL="51435" marR="51435" marT="25718" marB="25718"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F2F7FC"/>
                    </a:solidFill>
                  </a:tcPr>
                </a:tc>
                <a:tc>
                  <a:txBody>
                    <a:bodyPr/>
                    <a:lstStyle/>
                    <a:p>
                      <a:pPr algn="ctr" rtl="0" fontAlgn="ctr"/>
                      <a:r>
                        <a:rPr lang="en-US" sz="1800" b="0" i="0" u="none" strike="noStrike" dirty="0">
                          <a:solidFill>
                            <a:schemeClr val="accent3"/>
                          </a:solidFill>
                          <a:effectLst/>
                          <a:latin typeface="Lucida Sans" panose="020B0602030504020204" pitchFamily="34" charset="0"/>
                        </a:rPr>
                        <a:t>21.3%</a:t>
                      </a:r>
                    </a:p>
                  </a:txBody>
                  <a:tcPr marL="7144" marR="7144" marT="7144" marB="0"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F2F7FC"/>
                    </a:solidFill>
                  </a:tcPr>
                </a:tc>
                <a:tc>
                  <a:txBody>
                    <a:bodyPr/>
                    <a:lstStyle/>
                    <a:p>
                      <a:pPr algn="ctr" rtl="0" fontAlgn="ctr"/>
                      <a:r>
                        <a:rPr lang="en-US" sz="1800" b="0" i="0" u="none" strike="noStrike" dirty="0">
                          <a:solidFill>
                            <a:schemeClr val="accent3"/>
                          </a:solidFill>
                          <a:effectLst/>
                          <a:latin typeface="Lucida Sans" panose="020B0602030504020204" pitchFamily="34" charset="0"/>
                        </a:rPr>
                        <a:t>-2.5%</a:t>
                      </a:r>
                    </a:p>
                  </a:txBody>
                  <a:tcPr marL="7144" marR="7144" marT="7144" marB="0"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F2F7FC"/>
                    </a:solidFill>
                  </a:tcPr>
                </a:tc>
                <a:tc>
                  <a:txBody>
                    <a:bodyPr/>
                    <a:lstStyle/>
                    <a:p>
                      <a:pPr algn="ctr" rtl="0" fontAlgn="ctr"/>
                      <a:r>
                        <a:rPr lang="en-US" sz="1800" b="0" i="0" u="none" strike="noStrike" dirty="0">
                          <a:solidFill>
                            <a:schemeClr val="accent3"/>
                          </a:solidFill>
                          <a:effectLst/>
                          <a:latin typeface="Lucida Sans" panose="020B0602030504020204" pitchFamily="34" charset="0"/>
                        </a:rPr>
                        <a:t>6.7%</a:t>
                      </a:r>
                    </a:p>
                  </a:txBody>
                  <a:tcPr marL="7144" marR="7144" marT="7144" marB="0"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F2F7FC"/>
                    </a:solidFill>
                  </a:tcPr>
                </a:tc>
                <a:tc>
                  <a:txBody>
                    <a:bodyPr/>
                    <a:lstStyle/>
                    <a:p>
                      <a:pPr algn="ctr" rtl="0" fontAlgn="ctr"/>
                      <a:r>
                        <a:rPr lang="en-US" sz="1800" b="0" i="0" u="none" strike="noStrike" dirty="0">
                          <a:solidFill>
                            <a:schemeClr val="accent3"/>
                          </a:solidFill>
                          <a:effectLst/>
                          <a:latin typeface="Lucida Sans" panose="020B0602030504020204" pitchFamily="34" charset="0"/>
                        </a:rPr>
                        <a:t>11.6%</a:t>
                      </a:r>
                    </a:p>
                  </a:txBody>
                  <a:tcPr marL="7144" marR="7144" marT="7144" marB="0"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F2F7FC"/>
                    </a:solidFill>
                  </a:tcPr>
                </a:tc>
                <a:tc>
                  <a:txBody>
                    <a:bodyPr/>
                    <a:lstStyle/>
                    <a:p>
                      <a:pPr algn="ctr" rtl="0" fontAlgn="ctr"/>
                      <a:r>
                        <a:rPr lang="en-US" sz="1800" b="1" i="0" u="none" strike="noStrike" dirty="0">
                          <a:solidFill>
                            <a:schemeClr val="accent3"/>
                          </a:solidFill>
                          <a:effectLst/>
                          <a:latin typeface="Lucida Sans" panose="020B0602030504020204" pitchFamily="34" charset="0"/>
                        </a:rPr>
                        <a:t>44.8%</a:t>
                      </a:r>
                    </a:p>
                  </a:txBody>
                  <a:tcPr marL="7144" marR="7144" marT="7144" marB="0"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F2F7FC"/>
                    </a:solidFill>
                  </a:tcPr>
                </a:tc>
                <a:tc>
                  <a:txBody>
                    <a:bodyPr/>
                    <a:lstStyle/>
                    <a:p>
                      <a:pPr algn="ctr" rtl="0" fontAlgn="ctr"/>
                      <a:r>
                        <a:rPr lang="en-US" sz="1800" b="1" i="0" u="none" strike="noStrike" dirty="0">
                          <a:solidFill>
                            <a:schemeClr val="accent3"/>
                          </a:solidFill>
                          <a:effectLst/>
                          <a:latin typeface="Lucida Sans" panose="020B0602030504020204" pitchFamily="34" charset="0"/>
                        </a:rPr>
                        <a:t>29.0%</a:t>
                      </a:r>
                    </a:p>
                  </a:txBody>
                  <a:tcPr marL="7144" marR="7144" marT="7144" marB="0"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F2F7FC"/>
                    </a:solidFill>
                  </a:tcPr>
                </a:tc>
                <a:tc>
                  <a:txBody>
                    <a:bodyPr/>
                    <a:lstStyle/>
                    <a:p>
                      <a:pPr algn="ctr" rtl="0" fontAlgn="ctr"/>
                      <a:r>
                        <a:rPr lang="en-US" sz="1800" b="1" i="0" u="none" strike="noStrike" dirty="0">
                          <a:solidFill>
                            <a:schemeClr val="accent3"/>
                          </a:solidFill>
                          <a:effectLst/>
                          <a:latin typeface="Lucida Sans" panose="020B0602030504020204" pitchFamily="34" charset="0"/>
                        </a:rPr>
                        <a:t>39.3%</a:t>
                      </a:r>
                    </a:p>
                  </a:txBody>
                  <a:tcPr marL="7144" marR="7144" marT="7144" marB="0" anchor="ctr">
                    <a:lnL>
                      <a:noFill/>
                    </a:lnL>
                    <a:lnR>
                      <a:noFill/>
                    </a:lnR>
                    <a:lnT>
                      <a:noFill/>
                    </a:lnT>
                    <a:lnB w="25400" cmpd="sng">
                      <a:solidFill>
                        <a:sysClr val="windowText" lastClr="000000"/>
                      </a:solidFill>
                    </a:lnB>
                    <a:lnTlToBr w="12700" cmpd="sng">
                      <a:noFill/>
                      <a:prstDash val="solid"/>
                    </a:lnTlToBr>
                    <a:lnBlToTr w="12700" cmpd="sng">
                      <a:noFill/>
                      <a:prstDash val="solid"/>
                    </a:lnBlToTr>
                    <a:solidFill>
                      <a:srgbClr val="F2F7FC"/>
                    </a:solidFill>
                  </a:tcPr>
                </a:tc>
                <a:extLst>
                  <a:ext uri="{0D108BD9-81ED-4DB2-BD59-A6C34878D82A}">
                    <a16:rowId xmlns:a16="http://schemas.microsoft.com/office/drawing/2014/main" val="2146802028"/>
                  </a:ext>
                </a:extLst>
              </a:tr>
            </a:tbl>
          </a:graphicData>
        </a:graphic>
      </p:graphicFrame>
      <p:sp>
        <p:nvSpPr>
          <p:cNvPr id="7" name="Footer Placeholder 3">
            <a:extLst>
              <a:ext uri="{FF2B5EF4-FFF2-40B4-BE49-F238E27FC236}">
                <a16:creationId xmlns:a16="http://schemas.microsoft.com/office/drawing/2014/main" id="{1B063763-A500-4859-BB49-6F73D9002A3F}"/>
              </a:ext>
            </a:extLst>
          </p:cNvPr>
          <p:cNvSpPr txBox="1">
            <a:spLocks/>
          </p:cNvSpPr>
          <p:nvPr/>
        </p:nvSpPr>
        <p:spPr>
          <a:xfrm>
            <a:off x="1039090" y="5765412"/>
            <a:ext cx="8435836" cy="365125"/>
          </a:xfr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*Predicted Number of Deaths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mn-ea"/>
              <a:cs typeface="Arial"/>
            </a:endParaRPr>
          </a:p>
        </p:txBody>
      </p:sp>
      <p:sp>
        <p:nvSpPr>
          <p:cNvPr id="3" name="Footer Placeholder 2">
            <a:extLst>
              <a:ext uri="{FF2B5EF4-FFF2-40B4-BE49-F238E27FC236}">
                <a16:creationId xmlns:a16="http://schemas.microsoft.com/office/drawing/2014/main" id="{CF813823-AF77-4677-803E-B9DD3B96E443}"/>
              </a:ext>
            </a:extLst>
          </p:cNvPr>
          <p:cNvSpPr>
            <a:spLocks noGrp="1"/>
          </p:cNvSpPr>
          <p:nvPr>
            <p:ph type="ftr" sz="quarter" idx="11"/>
          </p:nvPr>
        </p:nvSpPr>
        <p:spPr/>
        <p:txBody>
          <a:bodyPr/>
          <a:lstStyle/>
          <a:p>
            <a:r>
              <a:rPr lang="en-US" dirty="0"/>
              <a:t>SOURCE: Ahmad, </a:t>
            </a:r>
            <a:r>
              <a:rPr lang="en-US" dirty="0" err="1"/>
              <a:t>Rossen</a:t>
            </a:r>
            <a:r>
              <a:rPr lang="en-US" dirty="0"/>
              <a:t>, &amp; Sutton, 2021</a:t>
            </a:r>
          </a:p>
        </p:txBody>
      </p:sp>
      <p:sp>
        <p:nvSpPr>
          <p:cNvPr id="5" name="Slide Number Placeholder 4">
            <a:extLst>
              <a:ext uri="{FF2B5EF4-FFF2-40B4-BE49-F238E27FC236}">
                <a16:creationId xmlns:a16="http://schemas.microsoft.com/office/drawing/2014/main" id="{A176C55B-30A9-41F3-A3E1-EE96919F566C}"/>
              </a:ext>
            </a:extLst>
          </p:cNvPr>
          <p:cNvSpPr>
            <a:spLocks noGrp="1"/>
          </p:cNvSpPr>
          <p:nvPr>
            <p:ph type="sldNum" sz="quarter" idx="12"/>
          </p:nvPr>
        </p:nvSpPr>
        <p:spPr/>
        <p:txBody>
          <a:bodyPr/>
          <a:lstStyle/>
          <a:p>
            <a:fld id="{8EE722A0-BB85-47B5-89AA-E497A9507C15}" type="slidenum">
              <a:rPr lang="en-US" smtClean="0"/>
              <a:t>5</a:t>
            </a:fld>
            <a:endParaRPr lang="en-US"/>
          </a:p>
        </p:txBody>
      </p:sp>
    </p:spTree>
    <p:extLst>
      <p:ext uri="{BB962C8B-B14F-4D97-AF65-F5344CB8AC3E}">
        <p14:creationId xmlns:p14="http://schemas.microsoft.com/office/powerpoint/2010/main" val="4275708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0F34A-3DA6-1D9A-7043-6B5466926D93}"/>
              </a:ext>
            </a:extLst>
          </p:cNvPr>
          <p:cNvSpPr>
            <a:spLocks noGrp="1"/>
          </p:cNvSpPr>
          <p:nvPr>
            <p:ph type="title"/>
          </p:nvPr>
        </p:nvSpPr>
        <p:spPr/>
        <p:txBody>
          <a:bodyPr/>
          <a:lstStyle/>
          <a:p>
            <a:r>
              <a:rPr lang="en-US" dirty="0"/>
              <a:t>Thank You! </a:t>
            </a:r>
          </a:p>
        </p:txBody>
      </p:sp>
      <p:sp>
        <p:nvSpPr>
          <p:cNvPr id="3" name="Content Placeholder 2">
            <a:extLst>
              <a:ext uri="{FF2B5EF4-FFF2-40B4-BE49-F238E27FC236}">
                <a16:creationId xmlns:a16="http://schemas.microsoft.com/office/drawing/2014/main" id="{052D4F62-E410-190A-9EF4-F13C1C8B7274}"/>
              </a:ext>
            </a:extLst>
          </p:cNvPr>
          <p:cNvSpPr>
            <a:spLocks noGrp="1"/>
          </p:cNvSpPr>
          <p:nvPr>
            <p:ph idx="1"/>
          </p:nvPr>
        </p:nvSpPr>
        <p:spPr/>
        <p:txBody>
          <a:bodyPr/>
          <a:lstStyle/>
          <a:p>
            <a:pPr marL="0" indent="0">
              <a:buNone/>
            </a:pPr>
            <a:r>
              <a:rPr lang="en-US" sz="3200" dirty="0"/>
              <a:t>For further questions about Contingency Management for Stimulant Use Disorders, please don’t hesitate to contact me: </a:t>
            </a:r>
          </a:p>
          <a:p>
            <a:pPr marL="0" indent="0">
              <a:buNone/>
            </a:pPr>
            <a:endParaRPr lang="en-US" dirty="0"/>
          </a:p>
          <a:p>
            <a:pPr marL="0" indent="0" algn="ctr">
              <a:buNone/>
            </a:pPr>
            <a:r>
              <a:rPr lang="en-US" sz="3200" dirty="0"/>
              <a:t>James A. Peck, Psy.D. </a:t>
            </a:r>
          </a:p>
          <a:p>
            <a:pPr marL="0" indent="0" algn="ctr">
              <a:buNone/>
            </a:pPr>
            <a:r>
              <a:rPr lang="en-US" sz="3200" dirty="0">
                <a:hlinkClick r:id="rId3"/>
              </a:rPr>
              <a:t>jpeck@mednet.ucla.edu</a:t>
            </a:r>
            <a:r>
              <a:rPr lang="en-US" sz="3200" dirty="0"/>
              <a:t> </a:t>
            </a:r>
          </a:p>
        </p:txBody>
      </p:sp>
      <p:sp>
        <p:nvSpPr>
          <p:cNvPr id="4" name="Footer Placeholder 3">
            <a:extLst>
              <a:ext uri="{FF2B5EF4-FFF2-40B4-BE49-F238E27FC236}">
                <a16:creationId xmlns:a16="http://schemas.microsoft.com/office/drawing/2014/main" id="{A91B99E0-7986-E77E-CCAD-7F21C11D2D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D989AF-4655-715D-27D8-AB9046776027}"/>
              </a:ext>
            </a:extLst>
          </p:cNvPr>
          <p:cNvSpPr>
            <a:spLocks noGrp="1"/>
          </p:cNvSpPr>
          <p:nvPr>
            <p:ph type="sldNum" sz="quarter" idx="12"/>
          </p:nvPr>
        </p:nvSpPr>
        <p:spPr/>
        <p:txBody>
          <a:bodyPr/>
          <a:lstStyle/>
          <a:p>
            <a:fld id="{8EE722A0-BB85-47B5-89AA-E497A9507C15}" type="slidenum">
              <a:rPr lang="en-US" smtClean="0"/>
              <a:t>50</a:t>
            </a:fld>
            <a:endParaRPr lang="en-US"/>
          </a:p>
        </p:txBody>
      </p:sp>
    </p:spTree>
    <p:extLst>
      <p:ext uri="{BB962C8B-B14F-4D97-AF65-F5344CB8AC3E}">
        <p14:creationId xmlns:p14="http://schemas.microsoft.com/office/powerpoint/2010/main" val="932200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79028E-105D-4F94-BD6E-BE1E5A45C3B8}"/>
              </a:ext>
            </a:extLst>
          </p:cNvPr>
          <p:cNvSpPr>
            <a:spLocks noGrp="1"/>
          </p:cNvSpPr>
          <p:nvPr>
            <p:ph type="title"/>
          </p:nvPr>
        </p:nvSpPr>
        <p:spPr>
          <a:xfrm>
            <a:off x="652767" y="0"/>
            <a:ext cx="10886465" cy="1280890"/>
          </a:xfrm>
        </p:spPr>
        <p:txBody>
          <a:bodyPr>
            <a:normAutofit fontScale="90000"/>
          </a:bodyPr>
          <a:lstStyle/>
          <a:p>
            <a:r>
              <a:rPr lang="en-US" dirty="0"/>
              <a:t>U.S. Drug Poisoning Deaths Involving Methamphetamine in People Ages 25-54</a:t>
            </a:r>
          </a:p>
        </p:txBody>
      </p:sp>
      <p:pic>
        <p:nvPicPr>
          <p:cNvPr id="10" name="Content Placeholder 9" descr="This line graph depicts the sharp rise in overdose deaths involving methamphetamine in people ages 25-54 in the United States from 2011-2018">
            <a:extLst>
              <a:ext uri="{FF2B5EF4-FFF2-40B4-BE49-F238E27FC236}">
                <a16:creationId xmlns:a16="http://schemas.microsoft.com/office/drawing/2014/main" id="{0FADBB4C-8B5D-46F8-9E85-1A44B760491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5511" y="1364017"/>
            <a:ext cx="9540978" cy="4656771"/>
          </a:xfrm>
        </p:spPr>
      </p:pic>
      <p:sp>
        <p:nvSpPr>
          <p:cNvPr id="4" name="Footer Placeholder 3">
            <a:extLst>
              <a:ext uri="{FF2B5EF4-FFF2-40B4-BE49-F238E27FC236}">
                <a16:creationId xmlns:a16="http://schemas.microsoft.com/office/drawing/2014/main" id="{3F0410EF-6D56-41F5-9036-6001D269469F}"/>
              </a:ext>
            </a:extLst>
          </p:cNvPr>
          <p:cNvSpPr>
            <a:spLocks noGrp="1"/>
          </p:cNvSpPr>
          <p:nvPr>
            <p:ph type="ftr" sz="quarter" idx="11"/>
          </p:nvPr>
        </p:nvSpPr>
        <p:spPr/>
        <p:txBody>
          <a:bodyPr/>
          <a:lstStyle/>
          <a:p>
            <a:r>
              <a:rPr lang="en-US" dirty="0"/>
              <a:t>SOURCE: National Institute on Drug Abuse, 2021</a:t>
            </a:r>
          </a:p>
        </p:txBody>
      </p:sp>
      <p:sp>
        <p:nvSpPr>
          <p:cNvPr id="5" name="Slide Number Placeholder 4">
            <a:extLst>
              <a:ext uri="{FF2B5EF4-FFF2-40B4-BE49-F238E27FC236}">
                <a16:creationId xmlns:a16="http://schemas.microsoft.com/office/drawing/2014/main" id="{52EEEB65-AC55-4158-814F-1F516E396004}"/>
              </a:ext>
            </a:extLst>
          </p:cNvPr>
          <p:cNvSpPr>
            <a:spLocks noGrp="1"/>
          </p:cNvSpPr>
          <p:nvPr>
            <p:ph type="sldNum" sz="quarter" idx="12"/>
          </p:nvPr>
        </p:nvSpPr>
        <p:spPr/>
        <p:txBody>
          <a:bodyPr/>
          <a:lstStyle/>
          <a:p>
            <a:fld id="{8EE722A0-BB85-47B5-89AA-E497A9507C15}" type="slidenum">
              <a:rPr lang="en-US" smtClean="0"/>
              <a:t>6</a:t>
            </a:fld>
            <a:endParaRPr lang="en-US"/>
          </a:p>
        </p:txBody>
      </p:sp>
    </p:spTree>
    <p:extLst>
      <p:ext uri="{BB962C8B-B14F-4D97-AF65-F5344CB8AC3E}">
        <p14:creationId xmlns:p14="http://schemas.microsoft.com/office/powerpoint/2010/main" val="4183107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8395A7E-D36D-407C-ACEA-BBC587CE85DE}"/>
              </a:ext>
            </a:extLst>
          </p:cNvPr>
          <p:cNvSpPr>
            <a:spLocks noGrp="1"/>
          </p:cNvSpPr>
          <p:nvPr>
            <p:ph type="title"/>
          </p:nvPr>
        </p:nvSpPr>
        <p:spPr>
          <a:xfrm>
            <a:off x="0" y="42263"/>
            <a:ext cx="12191999" cy="1247721"/>
          </a:xfrm>
        </p:spPr>
        <p:txBody>
          <a:bodyPr>
            <a:normAutofit fontScale="90000"/>
          </a:bodyPr>
          <a:lstStyle/>
          <a:p>
            <a:r>
              <a:rPr lang="en-US" dirty="0"/>
              <a:t>National Overdose Deaths Involving Psychostimulants with Abuse Potential (Primarily Meth)*, by Opioid Involvement</a:t>
            </a:r>
          </a:p>
        </p:txBody>
      </p:sp>
      <p:pic>
        <p:nvPicPr>
          <p:cNvPr id="11" name="Content Placeholder 10" descr="The figure on this slide is a bar and line graph showing the total number of U.S. overdose deaths involving psychostimulants with abuse potential from 1999 to 2020. Drug overdose deaths rose from 547 in 1999 to 23,837 in 2020. The bars are overlaid by lines showing the number of deaths involving psychostimulants in combination with synthetic opioids other than methadone (primarily fentanyl) or without any opioid. The number of deaths involving psychostimulants has increased steadily since 2014 regardless of opioid involvement.">
            <a:extLst>
              <a:ext uri="{FF2B5EF4-FFF2-40B4-BE49-F238E27FC236}">
                <a16:creationId xmlns:a16="http://schemas.microsoft.com/office/drawing/2014/main" id="{8E86FAAE-443E-43E6-9339-0580CB0AF85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1625" y="1306308"/>
            <a:ext cx="8368748" cy="4824229"/>
          </a:xfrm>
        </p:spPr>
      </p:pic>
      <p:sp>
        <p:nvSpPr>
          <p:cNvPr id="3" name="Footer Placeholder 2">
            <a:extLst>
              <a:ext uri="{FF2B5EF4-FFF2-40B4-BE49-F238E27FC236}">
                <a16:creationId xmlns:a16="http://schemas.microsoft.com/office/drawing/2014/main" id="{EA8A3308-FC90-4F9C-B707-40DA9876C39C}"/>
              </a:ext>
            </a:extLst>
          </p:cNvPr>
          <p:cNvSpPr>
            <a:spLocks noGrp="1"/>
          </p:cNvSpPr>
          <p:nvPr>
            <p:ph type="ftr" sz="quarter" idx="11"/>
          </p:nvPr>
        </p:nvSpPr>
        <p:spPr/>
        <p:txBody>
          <a:bodyPr/>
          <a:lstStyle/>
          <a:p>
            <a:r>
              <a:rPr lang="en-US" dirty="0"/>
              <a:t>SOURCE: National Institutes of Health, 2021</a:t>
            </a:r>
          </a:p>
        </p:txBody>
      </p:sp>
      <p:sp>
        <p:nvSpPr>
          <p:cNvPr id="5" name="Slide Number Placeholder 4">
            <a:extLst>
              <a:ext uri="{FF2B5EF4-FFF2-40B4-BE49-F238E27FC236}">
                <a16:creationId xmlns:a16="http://schemas.microsoft.com/office/drawing/2014/main" id="{520959BA-C4FB-46F3-98CB-24DD44780B21}"/>
              </a:ext>
            </a:extLst>
          </p:cNvPr>
          <p:cNvSpPr>
            <a:spLocks noGrp="1"/>
          </p:cNvSpPr>
          <p:nvPr>
            <p:ph type="sldNum" sz="quarter" idx="12"/>
          </p:nvPr>
        </p:nvSpPr>
        <p:spPr/>
        <p:txBody>
          <a:bodyPr/>
          <a:lstStyle/>
          <a:p>
            <a:fld id="{8EE722A0-BB85-47B5-89AA-E497A9507C15}" type="slidenum">
              <a:rPr lang="en-US" smtClean="0"/>
              <a:t>7</a:t>
            </a:fld>
            <a:endParaRPr lang="en-US"/>
          </a:p>
        </p:txBody>
      </p:sp>
    </p:spTree>
    <p:extLst>
      <p:ext uri="{BB962C8B-B14F-4D97-AF65-F5344CB8AC3E}">
        <p14:creationId xmlns:p14="http://schemas.microsoft.com/office/powerpoint/2010/main" val="3636315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611" y="0"/>
            <a:ext cx="10886465" cy="1280890"/>
          </a:xfrm>
        </p:spPr>
        <p:txBody>
          <a:bodyPr>
            <a:normAutofit/>
          </a:bodyPr>
          <a:lstStyle/>
          <a:p>
            <a:r>
              <a:rPr lang="en-US" sz="3600" dirty="0"/>
              <a:t>Steep Rise in Stimulant/Opioid Mortality Rates</a:t>
            </a:r>
          </a:p>
        </p:txBody>
      </p:sp>
      <p:sp>
        <p:nvSpPr>
          <p:cNvPr id="3" name="Content Placeholder 2"/>
          <p:cNvSpPr>
            <a:spLocks noGrp="1"/>
          </p:cNvSpPr>
          <p:nvPr>
            <p:ph idx="1"/>
          </p:nvPr>
        </p:nvSpPr>
        <p:spPr>
          <a:xfrm>
            <a:off x="613611" y="1428750"/>
            <a:ext cx="10891001" cy="4482472"/>
          </a:xfrm>
        </p:spPr>
        <p:txBody>
          <a:bodyPr>
            <a:normAutofit fontScale="92500"/>
          </a:bodyPr>
          <a:lstStyle/>
          <a:p>
            <a:r>
              <a:rPr lang="en-US" sz="3000" dirty="0"/>
              <a:t>Combination of cocaine/opioid mortality from 2007-2019 increased 184% among White people but 575% among Black people </a:t>
            </a:r>
          </a:p>
          <a:p>
            <a:endParaRPr lang="en-US" sz="3000" dirty="0"/>
          </a:p>
          <a:p>
            <a:r>
              <a:rPr lang="en-US" sz="3000" dirty="0"/>
              <a:t>Combination of methamphetamine/opioid mortality during this period rose 3200% among White people and an astounding 16,200% among Black people </a:t>
            </a:r>
          </a:p>
          <a:p>
            <a:endParaRPr lang="en-US" sz="3000" dirty="0"/>
          </a:p>
          <a:p>
            <a:r>
              <a:rPr lang="en-US" sz="3000" dirty="0"/>
              <a:t>Cocaine/opioid mortality rates also rose sharply among Latinx people and Asian-Americans during this period</a:t>
            </a:r>
          </a:p>
          <a:p>
            <a:endParaRPr lang="en-US" sz="2800" dirty="0"/>
          </a:p>
        </p:txBody>
      </p:sp>
      <p:sp>
        <p:nvSpPr>
          <p:cNvPr id="5" name="Footer Placeholder 4">
            <a:extLst>
              <a:ext uri="{FF2B5EF4-FFF2-40B4-BE49-F238E27FC236}">
                <a16:creationId xmlns:a16="http://schemas.microsoft.com/office/drawing/2014/main" id="{E2D1784D-8985-4292-967E-E0FC96DCC514}"/>
              </a:ext>
            </a:extLst>
          </p:cNvPr>
          <p:cNvSpPr>
            <a:spLocks noGrp="1"/>
          </p:cNvSpPr>
          <p:nvPr>
            <p:ph type="ftr" sz="quarter" idx="11"/>
          </p:nvPr>
        </p:nvSpPr>
        <p:spPr/>
        <p:txBody>
          <a:bodyPr/>
          <a:lstStyle/>
          <a:p>
            <a:r>
              <a:rPr lang="en-US" dirty="0"/>
              <a:t>SOURCE: Townsend et al., 2022</a:t>
            </a:r>
          </a:p>
        </p:txBody>
      </p:sp>
      <p:sp>
        <p:nvSpPr>
          <p:cNvPr id="6" name="Slide Number Placeholder 5">
            <a:extLst>
              <a:ext uri="{FF2B5EF4-FFF2-40B4-BE49-F238E27FC236}">
                <a16:creationId xmlns:a16="http://schemas.microsoft.com/office/drawing/2014/main" id="{62C4EBF0-BE3A-4B28-A1AB-F38DE745CA8C}"/>
              </a:ext>
            </a:extLst>
          </p:cNvPr>
          <p:cNvSpPr>
            <a:spLocks noGrp="1"/>
          </p:cNvSpPr>
          <p:nvPr>
            <p:ph type="sldNum" sz="quarter" idx="12"/>
          </p:nvPr>
        </p:nvSpPr>
        <p:spPr/>
        <p:txBody>
          <a:bodyPr/>
          <a:lstStyle/>
          <a:p>
            <a:fld id="{8EE722A0-BB85-47B5-89AA-E497A9507C15}" type="slidenum">
              <a:rPr lang="en-US" smtClean="0"/>
              <a:t>8</a:t>
            </a:fld>
            <a:endParaRPr lang="en-US" dirty="0"/>
          </a:p>
        </p:txBody>
      </p:sp>
    </p:spTree>
    <p:extLst>
      <p:ext uri="{BB962C8B-B14F-4D97-AF65-F5344CB8AC3E}">
        <p14:creationId xmlns:p14="http://schemas.microsoft.com/office/powerpoint/2010/main" val="1903177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0261" y="2633869"/>
            <a:ext cx="5904163" cy="1292087"/>
          </a:xfrm>
        </p:spPr>
        <p:txBody>
          <a:bodyPr>
            <a:normAutofit fontScale="90000"/>
          </a:bodyPr>
          <a:lstStyle/>
          <a:p>
            <a:pPr algn="ctr"/>
            <a:r>
              <a:rPr lang="en-US" sz="4400" dirty="0"/>
              <a:t>Acute and Chronic Stimulant Effects</a:t>
            </a:r>
          </a:p>
        </p:txBody>
      </p:sp>
      <p:pic>
        <p:nvPicPr>
          <p:cNvPr id="5" name="Picture 4" descr="Cartoon side profile image of a human brain with rainbow colored circuitry." title="Brain Circuits">
            <a:extLst>
              <a:ext uri="{FF2B5EF4-FFF2-40B4-BE49-F238E27FC236}">
                <a16:creationId xmlns:a16="http://schemas.microsoft.com/office/drawing/2014/main" id="{12D245BC-D170-4EC0-AE28-8EFD9C5A6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4184" y="1701844"/>
            <a:ext cx="3162849" cy="3156138"/>
          </a:xfrm>
          <a:prstGeom prst="rect">
            <a:avLst/>
          </a:prstGeom>
          <a:effectLst>
            <a:softEdge rad="63500"/>
          </a:effectLst>
        </p:spPr>
      </p:pic>
      <p:sp>
        <p:nvSpPr>
          <p:cNvPr id="3" name="Slide Number Placeholder 2">
            <a:extLst>
              <a:ext uri="{FF2B5EF4-FFF2-40B4-BE49-F238E27FC236}">
                <a16:creationId xmlns:a16="http://schemas.microsoft.com/office/drawing/2014/main" id="{69EC3B68-1C6B-4953-964A-6A70D09E78A8}"/>
              </a:ext>
            </a:extLst>
          </p:cNvPr>
          <p:cNvSpPr>
            <a:spLocks noGrp="1"/>
          </p:cNvSpPr>
          <p:nvPr>
            <p:ph type="sldNum" sz="quarter" idx="12"/>
          </p:nvPr>
        </p:nvSpPr>
        <p:spPr>
          <a:xfrm>
            <a:off x="10894081" y="6135808"/>
            <a:ext cx="779494" cy="364552"/>
          </a:xfrm>
        </p:spPr>
        <p:txBody>
          <a:bodyPr/>
          <a:lstStyle/>
          <a:p>
            <a:fld id="{8EE722A0-BB85-47B5-89AA-E497A9507C15}" type="slidenum">
              <a:rPr lang="en-US" smtClean="0"/>
              <a:t>9</a:t>
            </a:fld>
            <a:endParaRPr lang="en-US" dirty="0"/>
          </a:p>
        </p:txBody>
      </p:sp>
    </p:spTree>
    <p:extLst>
      <p:ext uri="{BB962C8B-B14F-4D97-AF65-F5344CB8AC3E}">
        <p14:creationId xmlns:p14="http://schemas.microsoft.com/office/powerpoint/2010/main" val="291166074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2_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1_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3_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97650df8-1a27-4aac-b229-9ff7dd7ad13e">VXQ6Y6DT2R6E-1977459470-364</_dlc_DocId>
    <_dlc_DocIdUrl xmlns="97650df8-1a27-4aac-b229-9ff7dd7ad13e">
      <Url>https://emailwsu.sharepoint.com/sites/ESFCOM/PRISMCollab/_layouts/15/DocIdRedir.aspx?ID=VXQ6Y6DT2R6E-1977459470-364</Url>
      <Description>VXQ6Y6DT2R6E-1977459470-364</Description>
    </_dlc_DocIdUrl>
    <SharedWithUsers xmlns="de736c6a-85bf-428f-8820-69bb8bde3be6">
      <UserInfo>
        <DisplayName>McDonell, Michael Gerard</DisplayName>
        <AccountId>250</AccountId>
        <AccountType/>
      </UserInfo>
      <UserInfo>
        <DisplayName>Parent, Sara</DisplayName>
        <AccountId>252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A4D2AC5385C84592B02B9AF5470884" ma:contentTypeVersion="68" ma:contentTypeDescription="Create a new document." ma:contentTypeScope="" ma:versionID="9260b78846b0f1f04fbb9de0532b50ac">
  <xsd:schema xmlns:xsd="http://www.w3.org/2001/XMLSchema" xmlns:xs="http://www.w3.org/2001/XMLSchema" xmlns:p="http://schemas.microsoft.com/office/2006/metadata/properties" xmlns:ns2="97650df8-1a27-4aac-b229-9ff7dd7ad13e" xmlns:ns3="7afeccb7-ee7f-45e9-bbcd-4b546fcda98a" xmlns:ns4="de736c6a-85bf-428f-8820-69bb8bde3be6" targetNamespace="http://schemas.microsoft.com/office/2006/metadata/properties" ma:root="true" ma:fieldsID="2ee917bfb6753bc4241b0e75f972a41c" ns2:_="" ns3:_="" ns4:_="">
    <xsd:import namespace="97650df8-1a27-4aac-b229-9ff7dd7ad13e"/>
    <xsd:import namespace="7afeccb7-ee7f-45e9-bbcd-4b546fcda98a"/>
    <xsd:import namespace="de736c6a-85bf-428f-8820-69bb8bde3be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4:SharedWithUsers" minOccurs="0"/>
                <xsd:element ref="ns4:SharedWithDetails" minOccurs="0"/>
                <xsd:element ref="ns3:MediaServiceAutoTags"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650df8-1a27-4aac-b229-9ff7dd7ad13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afeccb7-ee7f-45e9-bbcd-4b546fcda98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e736c6a-85bf-428f-8820-69bb8bde3be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9EB87F-BDDE-4562-A198-50990BB16954}">
  <ds:schemaRefs>
    <ds:schemaRef ds:uri="http://schemas.microsoft.com/sharepoint/events"/>
  </ds:schemaRefs>
</ds:datastoreItem>
</file>

<file path=customXml/itemProps2.xml><?xml version="1.0" encoding="utf-8"?>
<ds:datastoreItem xmlns:ds="http://schemas.openxmlformats.org/officeDocument/2006/customXml" ds:itemID="{A8550876-912A-4244-9D5B-13BF7628BBF5}">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7650df8-1a27-4aac-b229-9ff7dd7ad13e"/>
    <ds:schemaRef ds:uri="de736c6a-85bf-428f-8820-69bb8bde3be6"/>
    <ds:schemaRef ds:uri="7afeccb7-ee7f-45e9-bbcd-4b546fcda98a"/>
    <ds:schemaRef ds:uri="http://www.w3.org/XML/1998/namespace"/>
    <ds:schemaRef ds:uri="http://purl.org/dc/dcmitype/"/>
  </ds:schemaRefs>
</ds:datastoreItem>
</file>

<file path=customXml/itemProps3.xml><?xml version="1.0" encoding="utf-8"?>
<ds:datastoreItem xmlns:ds="http://schemas.openxmlformats.org/officeDocument/2006/customXml" ds:itemID="{06BD2ED3-B1F2-46BE-9734-5B7F87941571}">
  <ds:schemaRefs>
    <ds:schemaRef ds:uri="7afeccb7-ee7f-45e9-bbcd-4b546fcda98a"/>
    <ds:schemaRef ds:uri="97650df8-1a27-4aac-b229-9ff7dd7ad13e"/>
    <ds:schemaRef ds:uri="de736c6a-85bf-428f-8820-69bb8bde3b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4A33D7C9-A53A-4E71-A4B8-002A3B180B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3618</TotalTime>
  <Words>8904</Words>
  <Application>Microsoft Macintosh PowerPoint</Application>
  <PresentationFormat>Widescreen</PresentationFormat>
  <Paragraphs>773</Paragraphs>
  <Slides>50</Slides>
  <Notes>46</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50</vt:i4>
      </vt:variant>
    </vt:vector>
  </HeadingPairs>
  <TitlesOfParts>
    <vt:vector size="66" baseType="lpstr">
      <vt:lpstr>Arial</vt:lpstr>
      <vt:lpstr>Arial,Sans-Serif</vt:lpstr>
      <vt:lpstr>BlinkMacSystemFont</vt:lpstr>
      <vt:lpstr>Calibri</vt:lpstr>
      <vt:lpstr>Calibri Light</vt:lpstr>
      <vt:lpstr>Century Gothic</vt:lpstr>
      <vt:lpstr>Lucida Sans</vt:lpstr>
      <vt:lpstr>Open Sans</vt:lpstr>
      <vt:lpstr>Questrial</vt:lpstr>
      <vt:lpstr>Segoe UI</vt:lpstr>
      <vt:lpstr>Times New Roman</vt:lpstr>
      <vt:lpstr>Wingdings 3</vt:lpstr>
      <vt:lpstr>Wisp</vt:lpstr>
      <vt:lpstr>2_Wisp</vt:lpstr>
      <vt:lpstr>1_Wisp</vt:lpstr>
      <vt:lpstr>3_Wisp</vt:lpstr>
      <vt:lpstr>Contingency Management for the Treatment of Stimulant Use Disorder</vt:lpstr>
      <vt:lpstr>Learning Objectives</vt:lpstr>
      <vt:lpstr>National Stimulant Use Data</vt:lpstr>
      <vt:lpstr>Drivers of Drug Poisoning Deaths Evolve from Opioids to Stimulants</vt:lpstr>
      <vt:lpstr>Increased Drug Poisoning Death Rates During COVID-19 12-months Ending June 2020 Compared to 12-months Ending June 2019</vt:lpstr>
      <vt:lpstr>U.S. Drug Poisoning Deaths Involving Methamphetamine in People Ages 25-54</vt:lpstr>
      <vt:lpstr>National Overdose Deaths Involving Psychostimulants with Abuse Potential (Primarily Meth)*, by Opioid Involvement</vt:lpstr>
      <vt:lpstr>Steep Rise in Stimulant/Opioid Mortality Rates</vt:lpstr>
      <vt:lpstr>Acute and Chronic Stimulant Effects</vt:lpstr>
      <vt:lpstr>Acute Physical Effects of Stimulants</vt:lpstr>
      <vt:lpstr>Acute Psychological Effects of Stimulants</vt:lpstr>
      <vt:lpstr>Chronic Physical Effects of Stimulants</vt:lpstr>
      <vt:lpstr>Chronic Psychological Effects of Stimulants</vt:lpstr>
      <vt:lpstr>Acute Stimulant Overdose</vt:lpstr>
      <vt:lpstr>Chronic Stimulant Use </vt:lpstr>
      <vt:lpstr>Limitations of Existing Treatments for Stimulant Use Disorder</vt:lpstr>
      <vt:lpstr>Meta-Analysis of Substance Targeted and Dropout Rates</vt:lpstr>
      <vt:lpstr>Underlying Psychological/Behavioral Principles of Contingency Management</vt:lpstr>
      <vt:lpstr>Types of Learning/Conditioning</vt:lpstr>
      <vt:lpstr>Operant Conditioning</vt:lpstr>
      <vt:lpstr>Characteristics of Effective Reinforcement</vt:lpstr>
      <vt:lpstr>Pharmaco-Behavioral Theory of Substance Use </vt:lpstr>
      <vt:lpstr>Cocaine vs. Reward</vt:lpstr>
      <vt:lpstr>CM Uses Positive Reinforcement</vt:lpstr>
      <vt:lpstr>Essential “Ingredients” of Effective Contingency Management</vt:lpstr>
      <vt:lpstr>The Four Essential “Ingredients” of CM</vt:lpstr>
      <vt:lpstr>1. Clearly Define the Behavior Goal</vt:lpstr>
      <vt:lpstr>2. Frequently Measure the Behavior</vt:lpstr>
      <vt:lpstr>3. Provide Desirable/Immediate Rewards</vt:lpstr>
      <vt:lpstr>Incentive Delivery Schedule – Escalation</vt:lpstr>
      <vt:lpstr>Incentive Delivery Schedule with a Single Stimulant-Positive UDT</vt:lpstr>
      <vt:lpstr>4. Contingent AND Positive</vt:lpstr>
      <vt:lpstr>CM’s “Special Sauce”: Escalation, Reset, Recovery (1) </vt:lpstr>
      <vt:lpstr>CM’s “Special Sauce”: Escalation, Reset, Recovery (2) </vt:lpstr>
      <vt:lpstr>CM’s Special Sauce: Escalation, Reset, Recovery (3) </vt:lpstr>
      <vt:lpstr>Use a Positive, Encouraging Approach Regardless of UDT Result</vt:lpstr>
      <vt:lpstr>Use a Positive Approach</vt:lpstr>
      <vt:lpstr>Encourage Success</vt:lpstr>
      <vt:lpstr>Make Use of Motivational Interviewing Concepts</vt:lpstr>
      <vt:lpstr>Helpful Phrases to Foster Encouragement, Engagement,  and Retention in Treatment</vt:lpstr>
      <vt:lpstr>CM for Stimulants: Research Summary (1)</vt:lpstr>
      <vt:lpstr>CM for Stimulants: Research Summary (2)</vt:lpstr>
      <vt:lpstr>Additional Reading on CM for Methamphetamine</vt:lpstr>
      <vt:lpstr>The VA CM Program: A National Implementation of CM </vt:lpstr>
      <vt:lpstr>What Clients Say about CM </vt:lpstr>
      <vt:lpstr>Common Challenges of Implementing CM</vt:lpstr>
      <vt:lpstr>Common Challenges of Implementing CM (2)</vt:lpstr>
      <vt:lpstr>CM and Safe Harbor Requirements</vt:lpstr>
      <vt:lpstr>CM and Safe Harbor Requirements (2)</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Freese, Thomas E.</dc:creator>
  <cp:lastModifiedBy>Summer Mochida-Meek</cp:lastModifiedBy>
  <cp:revision>57</cp:revision>
  <dcterms:created xsi:type="dcterms:W3CDTF">2022-02-17T19:02:06Z</dcterms:created>
  <dcterms:modified xsi:type="dcterms:W3CDTF">2023-06-27T21:51:21Z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0x0101004BA4D2AC5385C84592B02B9AF5470884</vt:lpwstr>
  </property>
  <property fmtid="{D5CDD505-2E9C-101B-9397-08002B2CF9AE}" pid="3" name="_dlc_DocIdItemGuid">
    <vt:lpwstr>7bee686a-1268-47f1-bc86-0156bd72f20f</vt:lpwstr>
  </property>
</Properties>
</file>