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Average" panose="02000503040000020003" pitchFamily="2" charset="77"/>
      <p:regular r:id="rId47"/>
    </p:embeddedFont>
    <p:embeddedFont>
      <p:font typeface="Montserrat" pitchFamily="2" charset="77"/>
      <p:regular r:id="rId48"/>
      <p:bold r:id="rId49"/>
      <p:italic r:id="rId50"/>
      <p:boldItalic r:id="rId51"/>
    </p:embeddedFont>
    <p:embeddedFont>
      <p:font typeface="Oswald" pitchFamily="2" charset="77"/>
      <p:regular r:id="rId52"/>
      <p:bold r:id="rId53"/>
    </p:embeddedFont>
    <p:embeddedFont>
      <p:font typeface="Playfair Display" pitchFamily="2" charset="77"/>
      <p:regular r:id="rId54"/>
      <p:bold r:id="rId55"/>
      <p:italic r:id="rId56"/>
      <p:boldItalic r:id="rId57"/>
    </p:embeddedFont>
    <p:embeddedFont>
      <p:font typeface="Playfair Display ExtraBold" pitchFamily="2" charset="77"/>
      <p:bold r:id="rId58"/>
      <p:italic r:id="rId59"/>
      <p:boldItalic r:id="rId60"/>
    </p:embeddedFont>
    <p:embeddedFont>
      <p:font typeface="Roboto" panose="02000000000000000000" pitchFamily="2" charset="0"/>
      <p:regular r:id="rId61"/>
      <p:bold r:id="rId62"/>
      <p:italic r:id="rId63"/>
      <p:boldItalic r:id="rId64"/>
    </p:embeddedFont>
    <p:embeddedFont>
      <p:font typeface="Verdana" panose="020B060403050404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56e5bca2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56e5bca2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274b214eb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7274b214e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7274b214eb_0_8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7274b214eb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7274b214eb_0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7274b214eb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7274b214eb_0_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7274b214eb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7274b214eb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7274b214eb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7274b214eb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7274b214eb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7274b214eb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7274b214eb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7274b214eb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7274b214e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7274b214eb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7274b214eb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274b214eb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7274b214eb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7274b214eb_0_7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7274b214eb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274b214eb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7274b214eb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7274b214eb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7274b214e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7274b214eb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7274b214eb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274b214eb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7274b214eb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7274b214eb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7274b214eb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7274b214eb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7274b214eb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7274b214eb_0_9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7274b214eb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6e5bca21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56e5bca21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56e5bca21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56e5bca21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6e5bca21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56e5bca21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dd5183e0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dd5183e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56e5bca21a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56e5bca21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6e5bca21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56e5bca21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56e5bca21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56e5bca21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7274b214eb_0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7274b214eb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7274b214eb_0_7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7274b214eb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7274b214eb_0_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7274b214eb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7274b214eb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7274b214eb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7274b214eb_0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7274b214eb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7274b214eb_0_8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7274b214eb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7274b214eb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7274b214eb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7274b214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7274b214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52d88c9f4e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52d88c9f4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56e5bca21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56e5bca21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56e5bca21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56e5bca21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56e5bca21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56e5bca21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2d88c9f4e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2d88c9f4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6e5bca21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6e5bca21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2d88c9f4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52d88c9f4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2d88c9f4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2d88c9f4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58" name="Google Shape;58;p14"/>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59" name="Google Shape;5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63" name="Google Shape;63;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7" name="Google Shape;67;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7"/>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17"/>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2" name="Google Shape;72;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82" name="Google Shape;8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86" name="Google Shape;86;p2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0"/>
              </a:spcBef>
              <a:spcAft>
                <a:spcPts val="0"/>
              </a:spcAft>
              <a:buSzPts val="1400"/>
              <a:buChar char="○"/>
              <a:defRPr>
                <a:highlight>
                  <a:schemeClr val="lt1"/>
                </a:highlight>
              </a:defRPr>
            </a:lvl2pPr>
            <a:lvl3pPr marL="1371600" lvl="2" indent="-317500" rtl="0">
              <a:spcBef>
                <a:spcPts val="0"/>
              </a:spcBef>
              <a:spcAft>
                <a:spcPts val="0"/>
              </a:spcAft>
              <a:buSzPts val="1400"/>
              <a:buChar char="■"/>
              <a:defRPr>
                <a:highlight>
                  <a:schemeClr val="lt1"/>
                </a:highlight>
              </a:defRPr>
            </a:lvl3pPr>
            <a:lvl4pPr marL="1828800" lvl="3" indent="-317500" rtl="0">
              <a:spcBef>
                <a:spcPts val="0"/>
              </a:spcBef>
              <a:spcAft>
                <a:spcPts val="0"/>
              </a:spcAft>
              <a:buSzPts val="1400"/>
              <a:buChar char="●"/>
              <a:defRPr>
                <a:highlight>
                  <a:schemeClr val="lt1"/>
                </a:highlight>
              </a:defRPr>
            </a:lvl4pPr>
            <a:lvl5pPr marL="2286000" lvl="4" indent="-317500" rtl="0">
              <a:spcBef>
                <a:spcPts val="0"/>
              </a:spcBef>
              <a:spcAft>
                <a:spcPts val="0"/>
              </a:spcAft>
              <a:buSzPts val="1400"/>
              <a:buChar char="○"/>
              <a:defRPr>
                <a:highlight>
                  <a:schemeClr val="lt1"/>
                </a:highlight>
              </a:defRPr>
            </a:lvl5pPr>
            <a:lvl6pPr marL="2743200" lvl="5" indent="-317500" rtl="0">
              <a:spcBef>
                <a:spcPts val="0"/>
              </a:spcBef>
              <a:spcAft>
                <a:spcPts val="0"/>
              </a:spcAft>
              <a:buSzPts val="1400"/>
              <a:buChar char="■"/>
              <a:defRPr>
                <a:highlight>
                  <a:schemeClr val="lt1"/>
                </a:highlight>
              </a:defRPr>
            </a:lvl6pPr>
            <a:lvl7pPr marL="3200400" lvl="6" indent="-317500" rtl="0">
              <a:spcBef>
                <a:spcPts val="0"/>
              </a:spcBef>
              <a:spcAft>
                <a:spcPts val="0"/>
              </a:spcAft>
              <a:buSzPts val="1400"/>
              <a:buChar char="●"/>
              <a:defRPr>
                <a:highlight>
                  <a:schemeClr val="lt1"/>
                </a:highlight>
              </a:defRPr>
            </a:lvl7pPr>
            <a:lvl8pPr marL="3657600" lvl="7" indent="-317500" rtl="0">
              <a:spcBef>
                <a:spcPts val="0"/>
              </a:spcBef>
              <a:spcAft>
                <a:spcPts val="0"/>
              </a:spcAft>
              <a:buSzPts val="1400"/>
              <a:buChar char="○"/>
              <a:defRPr>
                <a:highlight>
                  <a:schemeClr val="lt1"/>
                </a:highlight>
              </a:defRPr>
            </a:lvl8pPr>
            <a:lvl9pPr marL="4114800" lvl="8" indent="-317500" rtl="0">
              <a:spcBef>
                <a:spcPts val="0"/>
              </a:spcBef>
              <a:spcAft>
                <a:spcPts val="0"/>
              </a:spcAft>
              <a:buSzPts val="1400"/>
              <a:buChar char="■"/>
              <a:defRPr>
                <a:highlight>
                  <a:schemeClr val="lt1"/>
                </a:highlight>
              </a:defRPr>
            </a:lvl9pPr>
          </a:lstStyle>
          <a:p>
            <a:endParaRPr/>
          </a:p>
        </p:txBody>
      </p:sp>
      <p:sp>
        <p:nvSpPr>
          <p:cNvPr id="89" name="Google Shape;8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92" name="Google Shape;92;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5" name="Google Shape;95;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0"/>
              </a:spcBef>
              <a:spcAft>
                <a:spcPts val="0"/>
              </a:spcAft>
              <a:buSzPts val="1400"/>
              <a:buChar char="○"/>
              <a:defRPr>
                <a:highlight>
                  <a:schemeClr val="dk1"/>
                </a:highlight>
              </a:defRPr>
            </a:lvl2pPr>
            <a:lvl3pPr marL="1371600" lvl="2" indent="-317500" algn="ctr" rtl="0">
              <a:spcBef>
                <a:spcPts val="0"/>
              </a:spcBef>
              <a:spcAft>
                <a:spcPts val="0"/>
              </a:spcAft>
              <a:buSzPts val="1400"/>
              <a:buChar char="■"/>
              <a:defRPr>
                <a:highlight>
                  <a:schemeClr val="dk1"/>
                </a:highlight>
              </a:defRPr>
            </a:lvl3pPr>
            <a:lvl4pPr marL="1828800" lvl="3" indent="-317500" algn="ctr" rtl="0">
              <a:spcBef>
                <a:spcPts val="0"/>
              </a:spcBef>
              <a:spcAft>
                <a:spcPts val="0"/>
              </a:spcAft>
              <a:buSzPts val="1400"/>
              <a:buChar char="●"/>
              <a:defRPr>
                <a:highlight>
                  <a:schemeClr val="dk1"/>
                </a:highlight>
              </a:defRPr>
            </a:lvl4pPr>
            <a:lvl5pPr marL="2286000" lvl="4" indent="-317500" algn="ctr" rtl="0">
              <a:spcBef>
                <a:spcPts val="0"/>
              </a:spcBef>
              <a:spcAft>
                <a:spcPts val="0"/>
              </a:spcAft>
              <a:buSzPts val="1400"/>
              <a:buChar char="○"/>
              <a:defRPr>
                <a:highlight>
                  <a:schemeClr val="dk1"/>
                </a:highlight>
              </a:defRPr>
            </a:lvl5pPr>
            <a:lvl6pPr marL="2743200" lvl="5" indent="-317500" algn="ctr" rtl="0">
              <a:spcBef>
                <a:spcPts val="0"/>
              </a:spcBef>
              <a:spcAft>
                <a:spcPts val="0"/>
              </a:spcAft>
              <a:buSzPts val="1400"/>
              <a:buChar char="■"/>
              <a:defRPr>
                <a:highlight>
                  <a:schemeClr val="dk1"/>
                </a:highlight>
              </a:defRPr>
            </a:lvl6pPr>
            <a:lvl7pPr marL="3200400" lvl="6" indent="-317500" algn="ctr" rtl="0">
              <a:spcBef>
                <a:spcPts val="0"/>
              </a:spcBef>
              <a:spcAft>
                <a:spcPts val="0"/>
              </a:spcAft>
              <a:buSzPts val="1400"/>
              <a:buChar char="●"/>
              <a:defRPr>
                <a:highlight>
                  <a:schemeClr val="dk1"/>
                </a:highlight>
              </a:defRPr>
            </a:lvl7pPr>
            <a:lvl8pPr marL="3657600" lvl="7" indent="-317500" algn="ctr" rtl="0">
              <a:spcBef>
                <a:spcPts val="0"/>
              </a:spcBef>
              <a:spcAft>
                <a:spcPts val="0"/>
              </a:spcAft>
              <a:buSzPts val="1400"/>
              <a:buChar char="○"/>
              <a:defRPr>
                <a:highlight>
                  <a:schemeClr val="dk1"/>
                </a:highlight>
              </a:defRPr>
            </a:lvl8pPr>
            <a:lvl9pPr marL="4114800" lvl="8" indent="-317500" algn="ctr" rtl="0">
              <a:spcBef>
                <a:spcPts val="0"/>
              </a:spcBef>
              <a:spcAft>
                <a:spcPts val="0"/>
              </a:spcAft>
              <a:buSzPts val="1400"/>
              <a:buChar char="■"/>
              <a:defRPr>
                <a:highlight>
                  <a:schemeClr val="dk1"/>
                </a:highlight>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hhhrc.org/overdos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a.gov/press-releases/2022/08/30/dea-warns-brightly-colored-fentanyl-used-target-young-american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khon2.com/hawaii-crime/big-island-police-seize-more-rainbow-fentanyl-in-kon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nida.nih.gov/publications/teaching-addiction-science/neurobiology-drug-addic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drchester@ponohealthcare.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5"/>
          <p:cNvSpPr txBox="1">
            <a:spLocks noGrp="1"/>
          </p:cNvSpPr>
          <p:nvPr>
            <p:ph type="ctrTitle"/>
          </p:nvPr>
        </p:nvSpPr>
        <p:spPr>
          <a:xfrm>
            <a:off x="344250" y="314875"/>
            <a:ext cx="8455500" cy="416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endParaRPr sz="3420"/>
          </a:p>
          <a:p>
            <a:pPr marL="0" lvl="0" indent="0" algn="ctr" rtl="0">
              <a:spcBef>
                <a:spcPts val="0"/>
              </a:spcBef>
              <a:spcAft>
                <a:spcPts val="0"/>
              </a:spcAft>
              <a:buSzPts val="990"/>
              <a:buNone/>
            </a:pPr>
            <a:r>
              <a:rPr lang="en" sz="3420"/>
              <a:t>Jeffrey H. Chester, DO</a:t>
            </a:r>
            <a:endParaRPr sz="3420"/>
          </a:p>
          <a:p>
            <a:pPr marL="0" lvl="0" indent="0" algn="ctr" rtl="0">
              <a:spcBef>
                <a:spcPts val="0"/>
              </a:spcBef>
              <a:spcAft>
                <a:spcPts val="0"/>
              </a:spcAft>
              <a:buSzPts val="990"/>
              <a:buNone/>
            </a:pPr>
            <a:endParaRPr sz="3420"/>
          </a:p>
          <a:p>
            <a:pPr marL="0" lvl="0" indent="0" algn="ctr" rtl="0">
              <a:spcBef>
                <a:spcPts val="0"/>
              </a:spcBef>
              <a:spcAft>
                <a:spcPts val="0"/>
              </a:spcAft>
              <a:buSzPts val="990"/>
              <a:buNone/>
            </a:pPr>
            <a:r>
              <a:rPr lang="en" sz="2520"/>
              <a:t>Board Certified American Board of Addiction Medicine</a:t>
            </a:r>
            <a:endParaRPr sz="2520"/>
          </a:p>
          <a:p>
            <a:pPr marL="0" lvl="0" indent="0" algn="ctr" rtl="0">
              <a:spcBef>
                <a:spcPts val="0"/>
              </a:spcBef>
              <a:spcAft>
                <a:spcPts val="0"/>
              </a:spcAft>
              <a:buSzPts val="990"/>
              <a:buNone/>
            </a:pPr>
            <a:r>
              <a:rPr lang="en" sz="2520"/>
              <a:t>&amp;</a:t>
            </a:r>
            <a:endParaRPr sz="2520"/>
          </a:p>
          <a:p>
            <a:pPr marL="0" lvl="0" indent="0" algn="ctr" rtl="0">
              <a:spcBef>
                <a:spcPts val="0"/>
              </a:spcBef>
              <a:spcAft>
                <a:spcPts val="0"/>
              </a:spcAft>
              <a:buSzPts val="990"/>
              <a:buNone/>
            </a:pPr>
            <a:r>
              <a:rPr lang="en" sz="2520"/>
              <a:t>Board Certified American Board of Physical Medicine and Rehabilitation</a:t>
            </a:r>
            <a:endParaRPr sz="2520"/>
          </a:p>
          <a:p>
            <a:pPr marL="0" lvl="0" indent="0" algn="ctr" rtl="0">
              <a:spcBef>
                <a:spcPts val="0"/>
              </a:spcBef>
              <a:spcAft>
                <a:spcPts val="0"/>
              </a:spcAft>
              <a:buSzPts val="990"/>
              <a:buNone/>
            </a:pPr>
            <a:r>
              <a:rPr lang="en" sz="3420"/>
              <a:t>            </a:t>
            </a:r>
            <a:endParaRPr sz="3020"/>
          </a:p>
        </p:txBody>
      </p:sp>
      <p:sp>
        <p:nvSpPr>
          <p:cNvPr id="104" name="Google Shape;104;p25"/>
          <p:cNvSpPr txBox="1">
            <a:spLocks noGrp="1"/>
          </p:cNvSpPr>
          <p:nvPr>
            <p:ph type="subTitle" idx="1"/>
          </p:nvPr>
        </p:nvSpPr>
        <p:spPr>
          <a:xfrm>
            <a:off x="407225" y="4394525"/>
            <a:ext cx="4910100" cy="5778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0"/>
              </a:spcAft>
              <a:buNone/>
            </a:pPr>
            <a:r>
              <a:rPr lang="en" sz="3420">
                <a:solidFill>
                  <a:schemeClr val="accent1"/>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sz="3420">
              <a:solidFill>
                <a:schemeClr val="accent1"/>
              </a:solidFill>
              <a:latin typeface="Playfair Display"/>
              <a:ea typeface="Playfair Display"/>
              <a:cs typeface="Playfair Display"/>
              <a:sym typeface="Playfair Display"/>
            </a:endParaRPr>
          </a:p>
          <a:p>
            <a:pPr marL="0" lvl="0" indent="0" algn="ctr" rtl="0">
              <a:spcBef>
                <a:spcPts val="0"/>
              </a:spcBef>
              <a:spcAft>
                <a:spcPts val="0"/>
              </a:spcAft>
              <a:buNone/>
            </a:pPr>
            <a:r>
              <a:rPr lang="en"/>
              <a:t>No financial Disclosures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4"/>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p>
            <a:pPr marL="457200" lvl="0" indent="-438150" algn="l" rtl="0">
              <a:spcBef>
                <a:spcPts val="0"/>
              </a:spcBef>
              <a:spcAft>
                <a:spcPts val="0"/>
              </a:spcAft>
              <a:buSzPts val="3300"/>
              <a:buChar char="●"/>
            </a:pPr>
            <a:r>
              <a:rPr lang="en" sz="3300"/>
              <a:t>SBIRT</a:t>
            </a:r>
            <a:endParaRPr sz="3300"/>
          </a:p>
          <a:p>
            <a:pPr marL="457200" lvl="0" indent="-438150" algn="l" rtl="0">
              <a:spcBef>
                <a:spcPts val="0"/>
              </a:spcBef>
              <a:spcAft>
                <a:spcPts val="0"/>
              </a:spcAft>
              <a:buSzPts val="3300"/>
              <a:buChar char="●"/>
            </a:pPr>
            <a:r>
              <a:rPr lang="en" sz="3300"/>
              <a:t>Counseling</a:t>
            </a:r>
            <a:endParaRPr sz="3300"/>
          </a:p>
          <a:p>
            <a:pPr marL="457200" lvl="0" indent="-438150" algn="l" rtl="0">
              <a:spcBef>
                <a:spcPts val="0"/>
              </a:spcBef>
              <a:spcAft>
                <a:spcPts val="0"/>
              </a:spcAft>
              <a:buSzPts val="3300"/>
              <a:buChar char="●"/>
            </a:pPr>
            <a:r>
              <a:rPr lang="en" sz="3300"/>
              <a:t>Mutual Help Groups (Alcoholics Anonymous)</a:t>
            </a:r>
            <a:endParaRPr sz="3300"/>
          </a:p>
          <a:p>
            <a:pPr marL="457200" lvl="0" indent="-438150" algn="l" rtl="0">
              <a:spcBef>
                <a:spcPts val="0"/>
              </a:spcBef>
              <a:spcAft>
                <a:spcPts val="0"/>
              </a:spcAft>
              <a:buSzPts val="3300"/>
              <a:buChar char="●"/>
            </a:pPr>
            <a:r>
              <a:rPr lang="en" sz="3300">
                <a:solidFill>
                  <a:srgbClr val="FF00FF"/>
                </a:solidFill>
              </a:rPr>
              <a:t>FDA-approved and FDA non-approved medications</a:t>
            </a:r>
            <a:endParaRPr sz="3300"/>
          </a:p>
        </p:txBody>
      </p:sp>
      <p:sp>
        <p:nvSpPr>
          <p:cNvPr id="162" name="Google Shape;162;p34"/>
          <p:cNvSpPr txBox="1">
            <a:spLocks noGrp="1"/>
          </p:cNvSpPr>
          <p:nvPr>
            <p:ph type="subTitle" idx="1"/>
          </p:nvPr>
        </p:nvSpPr>
        <p:spPr>
          <a:xfrm>
            <a:off x="297550" y="3832725"/>
            <a:ext cx="7888200" cy="976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20">
                <a:solidFill>
                  <a:schemeClr val="accent5"/>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txBox="1">
            <a:spLocks noGrp="1"/>
          </p:cNvSpPr>
          <p:nvPr>
            <p:ph type="ctrTitle"/>
          </p:nvPr>
        </p:nvSpPr>
        <p:spPr>
          <a:xfrm>
            <a:off x="395475" y="1784625"/>
            <a:ext cx="8520600" cy="2676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411"/>
              <a:t>Alcohol- When to admit for withdrawals</a:t>
            </a:r>
            <a:endParaRPr sz="2411"/>
          </a:p>
          <a:p>
            <a:pPr marL="0" lvl="0" indent="0" algn="ctr" rtl="0">
              <a:spcBef>
                <a:spcPts val="0"/>
              </a:spcBef>
              <a:spcAft>
                <a:spcPts val="0"/>
              </a:spcAft>
              <a:buNone/>
            </a:pPr>
            <a:endParaRPr sz="1966"/>
          </a:p>
          <a:p>
            <a:pPr marL="457200" lvl="0" indent="-328294" algn="l" rtl="0">
              <a:spcBef>
                <a:spcPts val="0"/>
              </a:spcBef>
              <a:spcAft>
                <a:spcPts val="0"/>
              </a:spcAft>
              <a:buSzPct val="100000"/>
              <a:buChar char="●"/>
            </a:pPr>
            <a:r>
              <a:rPr lang="en" sz="1744"/>
              <a:t>Recurrent unsuccessful attempts</a:t>
            </a:r>
            <a:endParaRPr sz="1744"/>
          </a:p>
          <a:p>
            <a:pPr marL="2286000" lvl="4" indent="-328294" algn="l" rtl="0">
              <a:spcBef>
                <a:spcPts val="0"/>
              </a:spcBef>
              <a:spcAft>
                <a:spcPts val="0"/>
              </a:spcAft>
              <a:buSzPct val="100000"/>
              <a:buChar char="○"/>
            </a:pPr>
            <a:r>
              <a:rPr lang="en" sz="1744"/>
              <a:t>maybe side effects to outpatient medications?</a:t>
            </a:r>
            <a:endParaRPr sz="1744"/>
          </a:p>
          <a:p>
            <a:pPr marL="2286000" lvl="4" indent="-328294" algn="l" rtl="0">
              <a:spcBef>
                <a:spcPts val="0"/>
              </a:spcBef>
              <a:spcAft>
                <a:spcPts val="0"/>
              </a:spcAft>
              <a:buSzPct val="100000"/>
              <a:buChar char="○"/>
            </a:pPr>
            <a:r>
              <a:rPr lang="en" sz="1744"/>
              <a:t>perhaps kindling?- history of withdrawal-related seizures or DTs</a:t>
            </a:r>
            <a:endParaRPr sz="1744"/>
          </a:p>
          <a:p>
            <a:pPr marL="457200" lvl="0" indent="-328294" algn="l" rtl="0">
              <a:spcBef>
                <a:spcPts val="0"/>
              </a:spcBef>
              <a:spcAft>
                <a:spcPts val="0"/>
              </a:spcAft>
              <a:buClr>
                <a:srgbClr val="FF00FF"/>
              </a:buClr>
              <a:buSzPct val="100000"/>
              <a:buChar char="●"/>
            </a:pPr>
            <a:r>
              <a:rPr lang="en" sz="1744">
                <a:solidFill>
                  <a:srgbClr val="FF00FF"/>
                </a:solidFill>
              </a:rPr>
              <a:t>Pregnancy</a:t>
            </a:r>
            <a:endParaRPr sz="1744">
              <a:solidFill>
                <a:srgbClr val="FF00FF"/>
              </a:solidFill>
            </a:endParaRPr>
          </a:p>
          <a:p>
            <a:pPr marL="457200" lvl="0" indent="-328294" algn="l" rtl="0">
              <a:spcBef>
                <a:spcPts val="0"/>
              </a:spcBef>
              <a:spcAft>
                <a:spcPts val="0"/>
              </a:spcAft>
              <a:buClr>
                <a:srgbClr val="FF00FF"/>
              </a:buClr>
              <a:buSzPct val="100000"/>
              <a:buChar char="●"/>
            </a:pPr>
            <a:r>
              <a:rPr lang="en" sz="1744">
                <a:solidFill>
                  <a:srgbClr val="FF00FF"/>
                </a:solidFill>
              </a:rPr>
              <a:t>CIWA &gt; 10</a:t>
            </a:r>
            <a:endParaRPr sz="1744">
              <a:solidFill>
                <a:srgbClr val="FF00FF"/>
              </a:solidFill>
            </a:endParaRPr>
          </a:p>
          <a:p>
            <a:pPr marL="457200" lvl="0" indent="-328294" algn="l" rtl="0">
              <a:spcBef>
                <a:spcPts val="0"/>
              </a:spcBef>
              <a:spcAft>
                <a:spcPts val="0"/>
              </a:spcAft>
              <a:buSzPct val="100000"/>
              <a:buChar char="●"/>
            </a:pPr>
            <a:r>
              <a:rPr lang="en" sz="1744"/>
              <a:t>Thought disorders such as major depression, cognitive issues, psychosis, schizophrenia</a:t>
            </a:r>
            <a:endParaRPr sz="1744"/>
          </a:p>
          <a:p>
            <a:pPr marL="457200" lvl="0" indent="-328294" algn="l" rtl="0">
              <a:spcBef>
                <a:spcPts val="0"/>
              </a:spcBef>
              <a:spcAft>
                <a:spcPts val="0"/>
              </a:spcAft>
              <a:buSzPct val="100000"/>
              <a:buChar char="●"/>
            </a:pPr>
            <a:r>
              <a:rPr lang="en" sz="1744"/>
              <a:t>Living environment poses a risk</a:t>
            </a:r>
            <a:endParaRPr sz="1744"/>
          </a:p>
          <a:p>
            <a:pPr marL="2286000" lvl="4" indent="-328294" algn="l" rtl="0">
              <a:spcBef>
                <a:spcPts val="0"/>
              </a:spcBef>
              <a:spcAft>
                <a:spcPts val="0"/>
              </a:spcAft>
              <a:buSzPct val="100000"/>
              <a:buChar char="○"/>
            </a:pPr>
            <a:r>
              <a:rPr lang="en" sz="1744"/>
              <a:t>houseless</a:t>
            </a:r>
            <a:endParaRPr sz="1744"/>
          </a:p>
          <a:p>
            <a:pPr marL="2286000" lvl="4" indent="-328294" algn="l" rtl="0">
              <a:spcBef>
                <a:spcPts val="0"/>
              </a:spcBef>
              <a:spcAft>
                <a:spcPts val="0"/>
              </a:spcAft>
              <a:buSzPct val="100000"/>
              <a:buChar char="○"/>
            </a:pPr>
            <a:r>
              <a:rPr lang="en" sz="1744"/>
              <a:t>domestic violence</a:t>
            </a:r>
            <a:endParaRPr sz="1744"/>
          </a:p>
          <a:p>
            <a:pPr marL="2286000" lvl="4" indent="-328294" algn="l" rtl="0">
              <a:spcBef>
                <a:spcPts val="0"/>
              </a:spcBef>
              <a:spcAft>
                <a:spcPts val="0"/>
              </a:spcAft>
              <a:buSzPct val="100000"/>
              <a:buChar char="○"/>
            </a:pPr>
            <a:r>
              <a:rPr lang="en" sz="1744"/>
              <a:t>associating with other users</a:t>
            </a:r>
            <a:endParaRPr sz="1744"/>
          </a:p>
          <a:p>
            <a:pPr marL="457200" lvl="0" indent="-328294" algn="l" rtl="0">
              <a:spcBef>
                <a:spcPts val="0"/>
              </a:spcBef>
              <a:spcAft>
                <a:spcPts val="0"/>
              </a:spcAft>
              <a:buSzPct val="100000"/>
              <a:buChar char="●"/>
            </a:pPr>
            <a:r>
              <a:rPr lang="en" sz="1744"/>
              <a:t>Anticipated/expected harm to self or others</a:t>
            </a:r>
            <a:endParaRPr sz="1744"/>
          </a:p>
          <a:p>
            <a:pPr marL="457200" lvl="0" indent="-328294" algn="l" rtl="0">
              <a:spcBef>
                <a:spcPts val="0"/>
              </a:spcBef>
              <a:spcAft>
                <a:spcPts val="0"/>
              </a:spcAft>
              <a:buSzPct val="100000"/>
              <a:buChar char="●"/>
            </a:pPr>
            <a:r>
              <a:rPr lang="en" sz="1744"/>
              <a:t>Other medical conditions/surgical conditions to be/recently addressed</a:t>
            </a:r>
            <a:endParaRPr sz="1744"/>
          </a:p>
          <a:p>
            <a:pPr marL="457200" lvl="0" indent="-328294" algn="l" rtl="0">
              <a:spcBef>
                <a:spcPts val="0"/>
              </a:spcBef>
              <a:spcAft>
                <a:spcPts val="0"/>
              </a:spcAft>
              <a:buClr>
                <a:srgbClr val="FF00FF"/>
              </a:buClr>
              <a:buSzPct val="100000"/>
              <a:buChar char="●"/>
            </a:pPr>
            <a:r>
              <a:rPr lang="en" sz="1744">
                <a:solidFill>
                  <a:srgbClr val="FF00FF"/>
                </a:solidFill>
              </a:rPr>
              <a:t>ASAM Criteria for placement (next slide)</a:t>
            </a:r>
            <a:endParaRPr sz="1744">
              <a:solidFill>
                <a:srgbClr val="FF00FF"/>
              </a:solidFill>
            </a:endParaRPr>
          </a:p>
          <a:p>
            <a:pPr marL="457200" lvl="0" indent="-328294" algn="l" rtl="0">
              <a:spcBef>
                <a:spcPts val="0"/>
              </a:spcBef>
              <a:spcAft>
                <a:spcPts val="0"/>
              </a:spcAft>
              <a:buClr>
                <a:srgbClr val="FFFF00"/>
              </a:buClr>
              <a:buSzPct val="100000"/>
              <a:buChar char="●"/>
            </a:pPr>
            <a:r>
              <a:rPr lang="en" sz="1744">
                <a:solidFill>
                  <a:srgbClr val="FFFF00"/>
                </a:solidFill>
              </a:rPr>
              <a:t>Clinical Judgement</a:t>
            </a:r>
            <a:endParaRPr sz="1744">
              <a:solidFill>
                <a:srgbClr val="FFFF00"/>
              </a:solidFill>
            </a:endParaRPr>
          </a:p>
          <a:p>
            <a:pPr marL="0" lvl="0" indent="0" algn="l" rtl="0">
              <a:spcBef>
                <a:spcPts val="0"/>
              </a:spcBef>
              <a:spcAft>
                <a:spcPts val="0"/>
              </a:spcAft>
              <a:buNone/>
            </a:pPr>
            <a:endParaRPr sz="1522"/>
          </a:p>
        </p:txBody>
      </p:sp>
      <p:sp>
        <p:nvSpPr>
          <p:cNvPr id="168" name="Google Shape;168;p35"/>
          <p:cNvSpPr txBox="1">
            <a:spLocks noGrp="1"/>
          </p:cNvSpPr>
          <p:nvPr>
            <p:ph type="subTitle" idx="1"/>
          </p:nvPr>
        </p:nvSpPr>
        <p:spPr>
          <a:xfrm>
            <a:off x="430350" y="4187900"/>
            <a:ext cx="8520600" cy="5208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74" name="Google Shape;174;p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dr</a:t>
            </a:r>
            <a:endParaRPr/>
          </a:p>
        </p:txBody>
      </p:sp>
      <p:pic>
        <p:nvPicPr>
          <p:cNvPr id="175" name="Google Shape;175;p36"/>
          <p:cNvPicPr preferRelativeResize="0"/>
          <p:nvPr/>
        </p:nvPicPr>
        <p:blipFill>
          <a:blip r:embed="rId3">
            <a:alphaModFix/>
          </a:blip>
          <a:stretch>
            <a:fillRect/>
          </a:stretch>
        </p:blipFill>
        <p:spPr>
          <a:xfrm>
            <a:off x="1513949" y="335050"/>
            <a:ext cx="5996700" cy="4563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7"/>
          <p:cNvSpPr txBox="1">
            <a:spLocks noGrp="1"/>
          </p:cNvSpPr>
          <p:nvPr>
            <p:ph type="ctrTitle"/>
          </p:nvPr>
        </p:nvSpPr>
        <p:spPr>
          <a:xfrm>
            <a:off x="3816329" y="3137525"/>
            <a:ext cx="4944300" cy="1349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 sz="2200">
                <a:solidFill>
                  <a:schemeClr val="accent5"/>
                </a:solidFill>
              </a:rPr>
              <a:t>ASAM Clinical Practice Guideline on Alcohol Withdrawal Management</a:t>
            </a:r>
            <a:endParaRPr sz="2200"/>
          </a:p>
          <a:p>
            <a:pPr marL="0" lvl="0" indent="0" algn="ctr" rtl="0">
              <a:spcBef>
                <a:spcPts val="0"/>
              </a:spcBef>
              <a:spcAft>
                <a:spcPts val="0"/>
              </a:spcAft>
              <a:buNone/>
            </a:pPr>
            <a:r>
              <a:rPr lang="en" sz="1100"/>
              <a:t>Patients experiencing signs and symptoms of mild alcohol withdrawal such as mild or moderate anxiety, sweating and insomnia, but no tremor (generally associated with a CIWA-Ar &lt;10) can be managed in Level 1-WM or Level 2- WM settings.2,39,62,72 While providing withdrawal management is within the scope of practice for many clinicians including primary care physicians, an addiction specialist can be consulted, if needed.72 </a:t>
            </a:r>
            <a:endParaRPr sz="1100"/>
          </a:p>
          <a:p>
            <a:pPr marL="0" lvl="0" indent="0" algn="ctr" rtl="0">
              <a:spcBef>
                <a:spcPts val="0"/>
              </a:spcBef>
              <a:spcAft>
                <a:spcPts val="0"/>
              </a:spcAft>
              <a:buNone/>
            </a:pPr>
            <a:endParaRPr sz="1100">
              <a:solidFill>
                <a:srgbClr val="FFFF00"/>
              </a:solidFill>
            </a:endParaRPr>
          </a:p>
          <a:p>
            <a:pPr marL="0" lvl="0" indent="0" algn="ctr" rtl="0">
              <a:spcBef>
                <a:spcPts val="0"/>
              </a:spcBef>
              <a:spcAft>
                <a:spcPts val="0"/>
              </a:spcAft>
              <a:buNone/>
            </a:pPr>
            <a:r>
              <a:rPr lang="en" sz="1211">
                <a:solidFill>
                  <a:srgbClr val="FFFF00"/>
                </a:solidFill>
              </a:rPr>
              <a:t>Patients experiencing signs and symptoms of moderate alcohol withdrawal such as moderate anxiety, sweating, insomnia, and mild tremor (generally associated with a CIWA-Ar 10–18) can be managed in Level 2-WM settings. </a:t>
            </a:r>
            <a:endParaRPr sz="1211">
              <a:solidFill>
                <a:srgbClr val="FFFF00"/>
              </a:solidFill>
            </a:endParaRPr>
          </a:p>
          <a:p>
            <a:pPr marL="0" lvl="0" indent="0" algn="ctr" rtl="0">
              <a:spcBef>
                <a:spcPts val="0"/>
              </a:spcBef>
              <a:spcAft>
                <a:spcPts val="0"/>
              </a:spcAft>
              <a:buNone/>
            </a:pPr>
            <a:endParaRPr sz="1211">
              <a:solidFill>
                <a:srgbClr val="FFFF00"/>
              </a:solidFill>
            </a:endParaRPr>
          </a:p>
          <a:p>
            <a:pPr marL="0" lvl="0" indent="0" algn="ctr" rtl="0">
              <a:spcBef>
                <a:spcPts val="0"/>
              </a:spcBef>
              <a:spcAft>
                <a:spcPts val="0"/>
              </a:spcAft>
              <a:buNone/>
            </a:pPr>
            <a:r>
              <a:rPr lang="en" sz="1211">
                <a:solidFill>
                  <a:srgbClr val="FFFF00"/>
                </a:solidFill>
              </a:rPr>
              <a:t>Moderate withdrawal is not a reason to exclude patients from Level 1-WM settings, but the risk for such patients should be carefully considered. It should only be undertaken by experienced clinicians.</a:t>
            </a:r>
            <a:r>
              <a:rPr lang="en" sz="1211">
                <a:solidFill>
                  <a:srgbClr val="FF00FF"/>
                </a:solidFill>
              </a:rPr>
              <a:t> </a:t>
            </a:r>
            <a:endParaRPr sz="1211">
              <a:solidFill>
                <a:srgbClr val="FF00FF"/>
              </a:solidFill>
            </a:endParaRPr>
          </a:p>
          <a:p>
            <a:pPr marL="0" lvl="0" indent="0" algn="ctr" rtl="0">
              <a:spcBef>
                <a:spcPts val="0"/>
              </a:spcBef>
              <a:spcAft>
                <a:spcPts val="0"/>
              </a:spcAft>
              <a:buNone/>
            </a:pPr>
            <a:endParaRPr sz="1100"/>
          </a:p>
          <a:p>
            <a:pPr marL="0" lvl="0" indent="0" algn="ctr" rtl="0">
              <a:spcBef>
                <a:spcPts val="0"/>
              </a:spcBef>
              <a:spcAft>
                <a:spcPts val="0"/>
              </a:spcAft>
              <a:buNone/>
            </a:pPr>
            <a:r>
              <a:rPr lang="en" sz="1100"/>
              <a:t>Patients experiencing signs and symptoms of severe withdrawal such as severe anxiety and moderate to severe tremor, but not confusion, hallucinations, or seizure (generally associated with a CIWA-Ar 19) should not be managed in Level 1-WM settings.58 </a:t>
            </a:r>
            <a:endParaRPr sz="1100"/>
          </a:p>
          <a:p>
            <a:pPr marL="0" lvl="0" indent="0" algn="ctr" rtl="0">
              <a:spcBef>
                <a:spcPts val="0"/>
              </a:spcBef>
              <a:spcAft>
                <a:spcPts val="0"/>
              </a:spcAft>
              <a:buNone/>
            </a:pPr>
            <a:endParaRPr sz="1100"/>
          </a:p>
          <a:p>
            <a:pPr marL="0" lvl="0" indent="0" algn="ctr" rtl="0">
              <a:spcBef>
                <a:spcPts val="0"/>
              </a:spcBef>
              <a:spcAft>
                <a:spcPts val="0"/>
              </a:spcAft>
              <a:buNone/>
            </a:pPr>
            <a:r>
              <a:rPr lang="en" sz="1100"/>
              <a:t>Severe uncomplicated withdrawal is not a reason to exclude patients from Level 2-WM settings. The risk for such patients should be carefully considered.</a:t>
            </a:r>
            <a:endParaRPr/>
          </a:p>
        </p:txBody>
      </p:sp>
      <p:sp>
        <p:nvSpPr>
          <p:cNvPr id="181" name="Google Shape;181;p37"/>
          <p:cNvSpPr txBox="1">
            <a:spLocks noGrp="1"/>
          </p:cNvSpPr>
          <p:nvPr>
            <p:ph type="subTitle" idx="1"/>
          </p:nvPr>
        </p:nvSpPr>
        <p:spPr>
          <a:xfrm>
            <a:off x="0" y="4350900"/>
            <a:ext cx="8520600" cy="7926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a:solidFill>
                  <a:schemeClr val="accent5"/>
                </a:solidFill>
                <a:uFill>
                  <a:noFill/>
                </a:uFill>
                <a:hlinkClick r:id="rId3">
                  <a:extLst>
                    <a:ext uri="{A12FA001-AC4F-418D-AE19-62706E023703}">
                      <ahyp:hlinkClr xmlns:ahyp="http://schemas.microsoft.com/office/drawing/2018/hyperlinkcolor" val="tx"/>
                    </a:ext>
                  </a:extLst>
                </a:hlinkClick>
              </a:rPr>
              <a:t>drchester@ponohealthcare.com</a:t>
            </a:r>
            <a:endParaRPr>
              <a:solidFill>
                <a:schemeClr val="accent5"/>
              </a:solidFill>
            </a:endParaRPr>
          </a:p>
          <a:p>
            <a:pPr marL="0" lvl="0" indent="0" algn="l" rtl="0">
              <a:spcBef>
                <a:spcPts val="0"/>
              </a:spcBef>
              <a:spcAft>
                <a:spcPts val="0"/>
              </a:spcAft>
              <a:buNone/>
            </a:pPr>
            <a:r>
              <a:rPr lang="en" u="sng">
                <a:solidFill>
                  <a:schemeClr val="accent5"/>
                </a:solidFill>
              </a:rPr>
              <a:t>Copyright © 2020 American Society of Addiction Medicine. </a:t>
            </a:r>
            <a:r>
              <a:rPr lang="en" u="sng">
                <a:solidFill>
                  <a:schemeClr val="dk1"/>
                </a:solidFill>
              </a:rPr>
              <a:t>Unauthorized reproduction of this article is prohibited.</a:t>
            </a:r>
            <a:endParaRPr u="sng">
              <a:solidFill>
                <a:schemeClr val="dk1"/>
              </a:solidFill>
            </a:endParaRPr>
          </a:p>
        </p:txBody>
      </p:sp>
      <p:sp>
        <p:nvSpPr>
          <p:cNvPr id="182" name="Google Shape;182;p37"/>
          <p:cNvSpPr txBox="1"/>
          <p:nvPr/>
        </p:nvSpPr>
        <p:spPr>
          <a:xfrm>
            <a:off x="0" y="949925"/>
            <a:ext cx="4020600" cy="354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 Level 1-WM: Ambulatory withdrawal management</a:t>
            </a:r>
            <a:endParaRPr>
              <a:solidFill>
                <a:schemeClr val="dk1"/>
              </a:solidFill>
            </a:endParaRPr>
          </a:p>
          <a:p>
            <a:pPr marL="0" lvl="0" indent="0" algn="ctr" rtl="0">
              <a:spcBef>
                <a:spcPts val="0"/>
              </a:spcBef>
              <a:spcAft>
                <a:spcPts val="0"/>
              </a:spcAft>
              <a:buNone/>
            </a:pPr>
            <a:r>
              <a:rPr lang="en">
                <a:solidFill>
                  <a:schemeClr val="dk1"/>
                </a:solidFill>
              </a:rPr>
              <a:t>without extended on-site monitoring</a:t>
            </a:r>
            <a:endParaRPr>
              <a:solidFill>
                <a:schemeClr val="dk1"/>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r>
              <a:rPr lang="en">
                <a:solidFill>
                  <a:srgbClr val="FFFF00"/>
                </a:solidFill>
              </a:rPr>
              <a:t> Level 2-WM: Ambulatory withdrawal management</a:t>
            </a:r>
            <a:endParaRPr>
              <a:solidFill>
                <a:srgbClr val="FFFF00"/>
              </a:solidFill>
            </a:endParaRPr>
          </a:p>
          <a:p>
            <a:pPr marL="0" lvl="0" indent="0" algn="ctr" rtl="0">
              <a:spcBef>
                <a:spcPts val="0"/>
              </a:spcBef>
              <a:spcAft>
                <a:spcPts val="0"/>
              </a:spcAft>
              <a:buNone/>
            </a:pPr>
            <a:r>
              <a:rPr lang="en">
                <a:solidFill>
                  <a:srgbClr val="FFFF00"/>
                </a:solidFill>
              </a:rPr>
              <a:t>with extended on-site monitoring.</a:t>
            </a:r>
            <a:endParaRPr>
              <a:solidFill>
                <a:srgbClr val="FFFF00"/>
              </a:solidFill>
            </a:endParaRPr>
          </a:p>
          <a:p>
            <a:pPr marL="0" lvl="0" indent="0" algn="l" rtl="0">
              <a:spcBef>
                <a:spcPts val="0"/>
              </a:spcBef>
              <a:spcAft>
                <a:spcPts val="0"/>
              </a:spcAft>
              <a:buNone/>
            </a:pPr>
            <a:endParaRPr sz="1000">
              <a:solidFill>
                <a:schemeClr val="dk1"/>
              </a:solidFill>
            </a:endParaRPr>
          </a:p>
          <a:p>
            <a:pPr marL="0" lvl="0" indent="0" algn="ctr" rtl="0">
              <a:spcBef>
                <a:spcPts val="0"/>
              </a:spcBef>
              <a:spcAft>
                <a:spcPts val="0"/>
              </a:spcAft>
              <a:buNone/>
            </a:pPr>
            <a:endParaRPr sz="1000">
              <a:solidFill>
                <a:schemeClr val="dk1"/>
              </a:solidFill>
            </a:endParaRPr>
          </a:p>
          <a:p>
            <a:pPr marL="0" lvl="0" indent="0" algn="ctr" rtl="0">
              <a:spcBef>
                <a:spcPts val="0"/>
              </a:spcBef>
              <a:spcAft>
                <a:spcPts val="0"/>
              </a:spcAft>
              <a:buNone/>
            </a:pPr>
            <a:endParaRPr sz="1000">
              <a:solidFill>
                <a:schemeClr val="dk1"/>
              </a:solidFill>
            </a:endParaRPr>
          </a:p>
          <a:p>
            <a:pPr marL="0" lvl="0" indent="0" algn="ctr" rtl="0">
              <a:spcBef>
                <a:spcPts val="0"/>
              </a:spcBef>
              <a:spcAft>
                <a:spcPts val="0"/>
              </a:spcAft>
              <a:buNone/>
            </a:pPr>
            <a:endParaRPr sz="1000">
              <a:solidFill>
                <a:schemeClr val="dk1"/>
              </a:solidFill>
            </a:endParaRPr>
          </a:p>
          <a:p>
            <a:pPr marL="0" lvl="0" indent="0" algn="ctr" rtl="0">
              <a:spcBef>
                <a:spcPts val="0"/>
              </a:spcBef>
              <a:spcAft>
                <a:spcPts val="0"/>
              </a:spcAft>
              <a:buNone/>
            </a:pPr>
            <a:endParaRPr sz="1000">
              <a:solidFill>
                <a:schemeClr val="dk1"/>
              </a:solidFill>
            </a:endParaRPr>
          </a:p>
          <a:p>
            <a:pPr marL="0" lvl="0" indent="0" algn="ctr" rtl="0">
              <a:spcBef>
                <a:spcPts val="0"/>
              </a:spcBef>
              <a:spcAft>
                <a:spcPts val="0"/>
              </a:spcAft>
              <a:buNone/>
            </a:pPr>
            <a:r>
              <a:rPr lang="en" sz="1000">
                <a:solidFill>
                  <a:schemeClr val="dk1"/>
                </a:solidFill>
              </a:rPr>
              <a:t>Inpatient</a:t>
            </a:r>
            <a:endParaRPr sz="1000">
              <a:solidFill>
                <a:schemeClr val="dk1"/>
              </a:solidFill>
            </a:endParaRPr>
          </a:p>
          <a:p>
            <a:pPr marL="0" lvl="0" indent="0" algn="ctr" rtl="0">
              <a:spcBef>
                <a:spcPts val="0"/>
              </a:spcBef>
              <a:spcAft>
                <a:spcPts val="0"/>
              </a:spcAft>
              <a:buNone/>
            </a:pPr>
            <a:r>
              <a:rPr lang="en" sz="1000">
                <a:solidFill>
                  <a:schemeClr val="dk1"/>
                </a:solidFill>
              </a:rPr>
              <a:t> Level 3.2-WM: Clinically managed residential withdrawal management</a:t>
            </a:r>
            <a:endParaRPr sz="1000">
              <a:solidFill>
                <a:schemeClr val="dk1"/>
              </a:solidFill>
            </a:endParaRPr>
          </a:p>
          <a:p>
            <a:pPr marL="0" lvl="0" indent="0" algn="ctr" rtl="0">
              <a:spcBef>
                <a:spcPts val="0"/>
              </a:spcBef>
              <a:spcAft>
                <a:spcPts val="0"/>
              </a:spcAft>
              <a:buNone/>
            </a:pPr>
            <a:r>
              <a:rPr lang="en" sz="1000">
                <a:solidFill>
                  <a:schemeClr val="dk1"/>
                </a:solidFill>
              </a:rPr>
              <a:t> Level 3.7-WM: Medically monitored inpatient withdrawal management</a:t>
            </a:r>
            <a:endParaRPr sz="1000">
              <a:solidFill>
                <a:schemeClr val="dk1"/>
              </a:solidFill>
            </a:endParaRPr>
          </a:p>
          <a:p>
            <a:pPr marL="0" lvl="0" indent="0" algn="ctr" rtl="0">
              <a:spcBef>
                <a:spcPts val="0"/>
              </a:spcBef>
              <a:spcAft>
                <a:spcPts val="0"/>
              </a:spcAft>
              <a:buNone/>
            </a:pPr>
            <a:r>
              <a:rPr lang="en" sz="1000">
                <a:solidFill>
                  <a:schemeClr val="dk1"/>
                </a:solidFill>
              </a:rPr>
              <a:t> Level 4-WM: Medically managed intensive inpatient</a:t>
            </a:r>
            <a:endParaRPr sz="1000">
              <a:solidFill>
                <a:schemeClr val="dk1"/>
              </a:solidFill>
            </a:endParaRPr>
          </a:p>
          <a:p>
            <a:pPr marL="0" lvl="0" indent="0" algn="ctr" rtl="0">
              <a:spcBef>
                <a:spcPts val="0"/>
              </a:spcBef>
              <a:spcAft>
                <a:spcPts val="0"/>
              </a:spcAft>
              <a:buNone/>
            </a:pPr>
            <a:r>
              <a:rPr lang="en" sz="1000">
                <a:solidFill>
                  <a:schemeClr val="dk1"/>
                </a:solidFill>
              </a:rPr>
              <a:t>withdrawal management</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Alcohol</a:t>
            </a:r>
            <a:endParaRPr/>
          </a:p>
          <a:p>
            <a:pPr marL="0" lvl="0" indent="0" algn="ctr" rtl="0">
              <a:spcBef>
                <a:spcPts val="0"/>
              </a:spcBef>
              <a:spcAft>
                <a:spcPts val="0"/>
              </a:spcAft>
              <a:buNone/>
            </a:pPr>
            <a:r>
              <a:rPr lang="en" sz="3500"/>
              <a:t>When I start drinking </a:t>
            </a:r>
            <a:endParaRPr sz="3500"/>
          </a:p>
        </p:txBody>
      </p:sp>
      <p:sp>
        <p:nvSpPr>
          <p:cNvPr id="188" name="Google Shape;188;p38"/>
          <p:cNvSpPr txBox="1">
            <a:spLocks noGrp="1"/>
          </p:cNvSpPr>
          <p:nvPr>
            <p:ph type="subTitle" idx="1"/>
          </p:nvPr>
        </p:nvSpPr>
        <p:spPr>
          <a:xfrm>
            <a:off x="311700" y="2834125"/>
            <a:ext cx="8520600" cy="1961100"/>
          </a:xfrm>
          <a:prstGeom prst="rect">
            <a:avLst/>
          </a:prstGeom>
        </p:spPr>
        <p:txBody>
          <a:bodyPr spcFirstLastPara="1" wrap="square" lIns="91425" tIns="91425" rIns="91425" bIns="91425" anchor="t" anchorCtr="0">
            <a:normAutofit fontScale="62500" lnSpcReduction="10000"/>
          </a:bodyPr>
          <a:lstStyle/>
          <a:p>
            <a:pPr marL="0" lvl="0" indent="0" algn="ctr" rtl="0">
              <a:spcBef>
                <a:spcPts val="0"/>
              </a:spcBef>
              <a:spcAft>
                <a:spcPts val="0"/>
              </a:spcAft>
              <a:buNone/>
            </a:pPr>
            <a:r>
              <a:rPr lang="en" sz="5588"/>
              <a:t>GabaA receptor (calming) gets activated</a:t>
            </a:r>
            <a:endParaRPr sz="5588"/>
          </a:p>
          <a:p>
            <a:pPr marL="0" lvl="0" indent="0" algn="ctr" rtl="0">
              <a:spcBef>
                <a:spcPts val="0"/>
              </a:spcBef>
              <a:spcAft>
                <a:spcPts val="0"/>
              </a:spcAft>
              <a:buNone/>
            </a:pPr>
            <a:endParaRPr sz="5588"/>
          </a:p>
          <a:p>
            <a:pPr marL="0" lvl="0" indent="0" algn="ctr" rtl="0">
              <a:spcBef>
                <a:spcPts val="0"/>
              </a:spcBef>
              <a:spcAft>
                <a:spcPts val="0"/>
              </a:spcAft>
              <a:buNone/>
            </a:pPr>
            <a:r>
              <a:rPr lang="en" sz="5588"/>
              <a:t>Glutamate (EXCITER) gets inhibited</a:t>
            </a:r>
            <a:endParaRPr sz="5588"/>
          </a:p>
          <a:p>
            <a:pPr marL="0" lvl="0" indent="0" algn="ctr" rtl="0">
              <a:spcBef>
                <a:spcPts val="0"/>
              </a:spcBef>
              <a:spcAft>
                <a:spcPts val="0"/>
              </a:spcAft>
              <a:buNone/>
            </a:pPr>
            <a:endParaRPr/>
          </a:p>
        </p:txBody>
      </p:sp>
      <p:sp>
        <p:nvSpPr>
          <p:cNvPr id="189" name="Google Shape;189;p38"/>
          <p:cNvSpPr txBox="1"/>
          <p:nvPr/>
        </p:nvSpPr>
        <p:spPr>
          <a:xfrm>
            <a:off x="875575" y="4493525"/>
            <a:ext cx="7458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uFill>
                  <a:noFill/>
                </a:uFill>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9"/>
          <p:cNvSpPr txBox="1">
            <a:spLocks noGrp="1"/>
          </p:cNvSpPr>
          <p:nvPr>
            <p:ph type="ctrTitle"/>
          </p:nvPr>
        </p:nvSpPr>
        <p:spPr>
          <a:xfrm>
            <a:off x="148675" y="404850"/>
            <a:ext cx="88383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480"/>
              <a:t>When I keep drinking (Chronic ETOH users) </a:t>
            </a:r>
            <a:endParaRPr sz="3480"/>
          </a:p>
        </p:txBody>
      </p:sp>
      <p:sp>
        <p:nvSpPr>
          <p:cNvPr id="195" name="Google Shape;195;p39"/>
          <p:cNvSpPr txBox="1">
            <a:spLocks noGrp="1"/>
          </p:cNvSpPr>
          <p:nvPr>
            <p:ph type="subTitle" idx="1"/>
          </p:nvPr>
        </p:nvSpPr>
        <p:spPr>
          <a:xfrm>
            <a:off x="671250" y="1081950"/>
            <a:ext cx="7801500" cy="325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523"/>
              <a:buNone/>
            </a:pPr>
            <a:r>
              <a:rPr lang="en" sz="1797"/>
              <a:t>GabaA (calm) receptor production in the body reduces (gabaA receptor downregulation)</a:t>
            </a:r>
            <a:endParaRPr sz="1797"/>
          </a:p>
          <a:p>
            <a:pPr marL="0" lvl="0" indent="0" algn="ctr" rtl="0">
              <a:spcBef>
                <a:spcPts val="0"/>
              </a:spcBef>
              <a:spcAft>
                <a:spcPts val="0"/>
              </a:spcAft>
              <a:buSzPts val="523"/>
              <a:buNone/>
            </a:pPr>
            <a:endParaRPr sz="1797"/>
          </a:p>
          <a:p>
            <a:pPr marL="0" lvl="0" indent="0" algn="ctr" rtl="0">
              <a:spcBef>
                <a:spcPts val="0"/>
              </a:spcBef>
              <a:spcAft>
                <a:spcPts val="0"/>
              </a:spcAft>
              <a:buSzPts val="523"/>
              <a:buNone/>
            </a:pPr>
            <a:r>
              <a:rPr lang="en" sz="1797"/>
              <a:t>Glutamate (EXCITER) receptors get more active/body makes more of them (glutamate receptor upregulation and conformational changes) </a:t>
            </a:r>
            <a:endParaRPr sz="1797"/>
          </a:p>
          <a:p>
            <a:pPr marL="0" lvl="0" indent="0" algn="ctr" rtl="0">
              <a:spcBef>
                <a:spcPts val="0"/>
              </a:spcBef>
              <a:spcAft>
                <a:spcPts val="0"/>
              </a:spcAft>
              <a:buSzPts val="523"/>
              <a:buNone/>
            </a:pPr>
            <a:endParaRPr sz="1797"/>
          </a:p>
          <a:p>
            <a:pPr marL="0" lvl="0" indent="0" algn="ctr" rtl="0">
              <a:spcBef>
                <a:spcPts val="0"/>
              </a:spcBef>
              <a:spcAft>
                <a:spcPts val="0"/>
              </a:spcAft>
              <a:buSzPts val="523"/>
              <a:buNone/>
            </a:pPr>
            <a:r>
              <a:rPr lang="en" sz="1797">
                <a:solidFill>
                  <a:srgbClr val="F1C232"/>
                </a:solidFill>
              </a:rPr>
              <a:t>→ now take away the ETOH and excitation continues</a:t>
            </a:r>
            <a:endParaRPr sz="1797">
              <a:solidFill>
                <a:srgbClr val="F1C232"/>
              </a:solidFill>
            </a:endParaRPr>
          </a:p>
          <a:p>
            <a:pPr marL="0" lvl="0" indent="0" algn="ctr" rtl="0">
              <a:spcBef>
                <a:spcPts val="0"/>
              </a:spcBef>
              <a:spcAft>
                <a:spcPts val="0"/>
              </a:spcAft>
              <a:buSzPts val="523"/>
              <a:buNone/>
            </a:pPr>
            <a:endParaRPr sz="1797"/>
          </a:p>
          <a:p>
            <a:pPr marL="0" lvl="0" indent="0" algn="ctr" rtl="0">
              <a:spcBef>
                <a:spcPts val="0"/>
              </a:spcBef>
              <a:spcAft>
                <a:spcPts val="0"/>
              </a:spcAft>
              <a:buSzPts val="523"/>
              <a:buNone/>
            </a:pPr>
            <a:r>
              <a:rPr lang="en" sz="1797"/>
              <a:t>Kindling- withdrawals get worse, the more times I drink, so I am more likely to have seizures/need medication for withdrawals (CYP2E1 pathway induction)</a:t>
            </a:r>
            <a:endParaRPr sz="1797"/>
          </a:p>
        </p:txBody>
      </p:sp>
      <p:sp>
        <p:nvSpPr>
          <p:cNvPr id="196" name="Google Shape;196;p39"/>
          <p:cNvSpPr txBox="1"/>
          <p:nvPr/>
        </p:nvSpPr>
        <p:spPr>
          <a:xfrm>
            <a:off x="1412500" y="4171375"/>
            <a:ext cx="624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uFill>
                  <a:noFill/>
                </a:uFill>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0"/>
          <p:cNvSpPr txBox="1">
            <a:spLocks noGrp="1"/>
          </p:cNvSpPr>
          <p:nvPr>
            <p:ph type="ctrTitle"/>
          </p:nvPr>
        </p:nvSpPr>
        <p:spPr>
          <a:xfrm>
            <a:off x="265225" y="0"/>
            <a:ext cx="8455500" cy="214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Alcohol Withdrawals</a:t>
            </a:r>
            <a:endParaRPr/>
          </a:p>
        </p:txBody>
      </p:sp>
      <p:sp>
        <p:nvSpPr>
          <p:cNvPr id="202" name="Google Shape;202;p40"/>
          <p:cNvSpPr txBox="1">
            <a:spLocks noGrp="1"/>
          </p:cNvSpPr>
          <p:nvPr>
            <p:ph type="subTitle" idx="1"/>
          </p:nvPr>
        </p:nvSpPr>
        <p:spPr>
          <a:xfrm>
            <a:off x="361275" y="2090725"/>
            <a:ext cx="8520600" cy="792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58"/>
              <a:buNone/>
            </a:pPr>
            <a:r>
              <a:rPr lang="en" sz="1782">
                <a:solidFill>
                  <a:srgbClr val="FFFF00"/>
                </a:solidFill>
              </a:rPr>
              <a:t>Central nerve system is overexcited</a:t>
            </a:r>
            <a:endParaRPr sz="1782">
              <a:solidFill>
                <a:srgbClr val="FFFF00"/>
              </a:solidFill>
            </a:endParaRPr>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Decreased gaba (decreased relaxer activity)</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Increased glutamate (increased EXCITER activity)</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More calcium channel activity and increase noradrenergic activity</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endParaRPr sz="1782">
              <a:solidFill>
                <a:srgbClr val="FFFF00"/>
              </a:solidFill>
            </a:endParaRPr>
          </a:p>
          <a:p>
            <a:pPr marL="0" lvl="0" indent="0" algn="ctr" rtl="0">
              <a:lnSpc>
                <a:spcPct val="90000"/>
              </a:lnSpc>
              <a:spcBef>
                <a:spcPts val="0"/>
              </a:spcBef>
              <a:spcAft>
                <a:spcPts val="0"/>
              </a:spcAft>
              <a:buSzPts val="358"/>
              <a:buNone/>
            </a:pPr>
            <a:endParaRPr sz="1782"/>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1"/>
          <p:cNvSpPr txBox="1">
            <a:spLocks noGrp="1"/>
          </p:cNvSpPr>
          <p:nvPr>
            <p:ph type="ctrTitle"/>
          </p:nvPr>
        </p:nvSpPr>
        <p:spPr>
          <a:xfrm>
            <a:off x="671258" y="1020675"/>
            <a:ext cx="7801500" cy="1730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When I keep drinking </a:t>
            </a:r>
            <a:endParaRPr/>
          </a:p>
        </p:txBody>
      </p:sp>
      <p:sp>
        <p:nvSpPr>
          <p:cNvPr id="208" name="Google Shape;208;p41"/>
          <p:cNvSpPr txBox="1">
            <a:spLocks noGrp="1"/>
          </p:cNvSpPr>
          <p:nvPr>
            <p:ph type="subTitle" idx="1"/>
          </p:nvPr>
        </p:nvSpPr>
        <p:spPr>
          <a:xfrm>
            <a:off x="671250" y="1837775"/>
            <a:ext cx="7801500" cy="32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523"/>
              <a:buNone/>
            </a:pPr>
            <a:endParaRPr sz="1797"/>
          </a:p>
        </p:txBody>
      </p:sp>
      <p:pic>
        <p:nvPicPr>
          <p:cNvPr id="209" name="Google Shape;209;p41"/>
          <p:cNvPicPr preferRelativeResize="0"/>
          <p:nvPr/>
        </p:nvPicPr>
        <p:blipFill>
          <a:blip r:embed="rId3">
            <a:alphaModFix/>
          </a:blip>
          <a:stretch>
            <a:fillRect/>
          </a:stretch>
        </p:blipFill>
        <p:spPr>
          <a:xfrm>
            <a:off x="806825" y="1837775"/>
            <a:ext cx="7604125" cy="2882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2"/>
          <p:cNvSpPr txBox="1">
            <a:spLocks noGrp="1"/>
          </p:cNvSpPr>
          <p:nvPr>
            <p:ph type="ctrTitle"/>
          </p:nvPr>
        </p:nvSpPr>
        <p:spPr>
          <a:xfrm>
            <a:off x="377200" y="488425"/>
            <a:ext cx="8455500" cy="2146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Alcohol Withdrawals</a:t>
            </a:r>
            <a:endParaRPr/>
          </a:p>
        </p:txBody>
      </p:sp>
      <p:sp>
        <p:nvSpPr>
          <p:cNvPr id="215" name="Google Shape;215;p42"/>
          <p:cNvSpPr txBox="1">
            <a:spLocks noGrp="1"/>
          </p:cNvSpPr>
          <p:nvPr>
            <p:ph type="subTitle" idx="1"/>
          </p:nvPr>
        </p:nvSpPr>
        <p:spPr>
          <a:xfrm>
            <a:off x="671250" y="2635225"/>
            <a:ext cx="7801500" cy="1806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58"/>
              <a:buNone/>
            </a:pPr>
            <a:r>
              <a:rPr lang="en" sz="1782"/>
              <a:t>Clinical Institute Withdrawal Assessment of Alcohol, Revised (CIWA-Ar)</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Quick and easy to do</a:t>
            </a:r>
            <a:endParaRPr sz="1782"/>
          </a:p>
          <a:p>
            <a:pPr marL="0" lvl="0" indent="0" algn="ctr" rtl="0">
              <a:lnSpc>
                <a:spcPct val="90000"/>
              </a:lnSpc>
              <a:spcBef>
                <a:spcPts val="0"/>
              </a:spcBef>
              <a:spcAft>
                <a:spcPts val="0"/>
              </a:spcAft>
              <a:buSzPts val="358"/>
              <a:buNone/>
            </a:pPr>
            <a:endParaRPr sz="1782">
              <a:solidFill>
                <a:srgbClr val="FFFF00"/>
              </a:solidFill>
            </a:endParaRPr>
          </a:p>
          <a:p>
            <a:pPr marL="0" lvl="0" indent="0" algn="ctr" rtl="0">
              <a:lnSpc>
                <a:spcPct val="90000"/>
              </a:lnSpc>
              <a:spcBef>
                <a:spcPts val="0"/>
              </a:spcBef>
              <a:spcAft>
                <a:spcPts val="0"/>
              </a:spcAft>
              <a:buSzPts val="358"/>
              <a:buNone/>
            </a:pPr>
            <a:r>
              <a:rPr lang="en" sz="1782">
                <a:solidFill>
                  <a:srgbClr val="FFFF00"/>
                </a:solidFill>
              </a:rPr>
              <a:t>Gives you a score that predicts ETOH withdrawal severity</a:t>
            </a:r>
            <a:endParaRPr sz="1782">
              <a:solidFill>
                <a:srgbClr val="FFFF00"/>
              </a:solidFill>
            </a:endParaRPr>
          </a:p>
          <a:p>
            <a:pPr marL="0" lvl="0" indent="0" algn="ctr" rtl="0">
              <a:lnSpc>
                <a:spcPct val="90000"/>
              </a:lnSpc>
              <a:spcBef>
                <a:spcPts val="0"/>
              </a:spcBef>
              <a:spcAft>
                <a:spcPts val="0"/>
              </a:spcAft>
              <a:buSzPts val="358"/>
              <a:buNone/>
            </a:pPr>
            <a:endParaRPr sz="1782"/>
          </a:p>
        </p:txBody>
      </p:sp>
      <p:sp>
        <p:nvSpPr>
          <p:cNvPr id="216" name="Google Shape;216;p42"/>
          <p:cNvSpPr txBox="1"/>
          <p:nvPr/>
        </p:nvSpPr>
        <p:spPr>
          <a:xfrm>
            <a:off x="1123375" y="4130075"/>
            <a:ext cx="6847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accent5"/>
                </a:solidFill>
                <a:uFill>
                  <a:noFill/>
                </a:uFill>
                <a:hlinkClick r:id="rId3">
                  <a:extLst>
                    <a:ext uri="{A12FA001-AC4F-418D-AE19-62706E023703}">
                      <ahyp:hlinkClr xmlns:ahyp="http://schemas.microsoft.com/office/drawing/2018/hyperlinkcolor" val="tx"/>
                    </a:ext>
                  </a:extLst>
                </a:hlinkClick>
              </a:rPr>
              <a:t>drchester@ponohealthcare.com</a:t>
            </a:r>
            <a:endParaRPr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3"/>
          <p:cNvSpPr txBox="1">
            <a:spLocks noGrp="1"/>
          </p:cNvSpPr>
          <p:nvPr>
            <p:ph type="ctrTitle"/>
          </p:nvPr>
        </p:nvSpPr>
        <p:spPr>
          <a:xfrm>
            <a:off x="671258" y="0"/>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Alcohol Withdrawals- CIWA-Ar</a:t>
            </a:r>
            <a:endParaRPr/>
          </a:p>
        </p:txBody>
      </p:sp>
      <p:sp>
        <p:nvSpPr>
          <p:cNvPr id="222" name="Google Shape;222;p43"/>
          <p:cNvSpPr txBox="1">
            <a:spLocks noGrp="1"/>
          </p:cNvSpPr>
          <p:nvPr>
            <p:ph type="subTitle" idx="1"/>
          </p:nvPr>
        </p:nvSpPr>
        <p:spPr>
          <a:xfrm>
            <a:off x="714650" y="1602075"/>
            <a:ext cx="7801500" cy="1266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58"/>
              <a:buNone/>
            </a:pPr>
            <a:r>
              <a:rPr lang="en" sz="1782"/>
              <a:t>Nausea: 0-7</a:t>
            </a:r>
            <a:endParaRPr sz="1782"/>
          </a:p>
          <a:p>
            <a:pPr marL="0" lvl="0" indent="0" algn="l" rtl="0">
              <a:lnSpc>
                <a:spcPct val="90000"/>
              </a:lnSpc>
              <a:spcBef>
                <a:spcPts val="0"/>
              </a:spcBef>
              <a:spcAft>
                <a:spcPts val="0"/>
              </a:spcAft>
              <a:buSzPts val="358"/>
              <a:buNone/>
            </a:pPr>
            <a:r>
              <a:rPr lang="en" sz="1782"/>
              <a:t>Sweats: 0-7</a:t>
            </a:r>
            <a:endParaRPr sz="1782"/>
          </a:p>
          <a:p>
            <a:pPr marL="0" lvl="0" indent="0" algn="l" rtl="0">
              <a:lnSpc>
                <a:spcPct val="90000"/>
              </a:lnSpc>
              <a:spcBef>
                <a:spcPts val="0"/>
              </a:spcBef>
              <a:spcAft>
                <a:spcPts val="0"/>
              </a:spcAft>
              <a:buSzPts val="358"/>
              <a:buNone/>
            </a:pPr>
            <a:r>
              <a:rPr lang="en" sz="1782"/>
              <a:t>Anxiety: 0-7</a:t>
            </a:r>
            <a:endParaRPr sz="1782"/>
          </a:p>
          <a:p>
            <a:pPr marL="0" lvl="0" indent="0" algn="l" rtl="0">
              <a:lnSpc>
                <a:spcPct val="90000"/>
              </a:lnSpc>
              <a:spcBef>
                <a:spcPts val="0"/>
              </a:spcBef>
              <a:spcAft>
                <a:spcPts val="0"/>
              </a:spcAft>
              <a:buSzPts val="358"/>
              <a:buNone/>
            </a:pPr>
            <a:r>
              <a:rPr lang="en" sz="1782"/>
              <a:t>Agitation: 0-7</a:t>
            </a:r>
            <a:endParaRPr sz="1782"/>
          </a:p>
          <a:p>
            <a:pPr marL="0" lvl="0" indent="0" algn="l" rtl="0">
              <a:lnSpc>
                <a:spcPct val="90000"/>
              </a:lnSpc>
              <a:spcBef>
                <a:spcPts val="0"/>
              </a:spcBef>
              <a:spcAft>
                <a:spcPts val="0"/>
              </a:spcAft>
              <a:buSzPts val="358"/>
              <a:buNone/>
            </a:pPr>
            <a:r>
              <a:rPr lang="en" sz="1782"/>
              <a:t>Tremor: 0-7</a:t>
            </a:r>
            <a:endParaRPr sz="1782"/>
          </a:p>
          <a:p>
            <a:pPr marL="0" lvl="0" indent="0" algn="l" rtl="0">
              <a:lnSpc>
                <a:spcPct val="90000"/>
              </a:lnSpc>
              <a:spcBef>
                <a:spcPts val="0"/>
              </a:spcBef>
              <a:spcAft>
                <a:spcPts val="0"/>
              </a:spcAft>
              <a:buSzPts val="358"/>
              <a:buNone/>
            </a:pPr>
            <a:r>
              <a:rPr lang="en" sz="1782"/>
              <a:t>Headache: 0-7</a:t>
            </a:r>
            <a:endParaRPr sz="1782"/>
          </a:p>
          <a:p>
            <a:pPr marL="0" lvl="0" indent="0" algn="l" rtl="0">
              <a:lnSpc>
                <a:spcPct val="90000"/>
              </a:lnSpc>
              <a:spcBef>
                <a:spcPts val="0"/>
              </a:spcBef>
              <a:spcAft>
                <a:spcPts val="0"/>
              </a:spcAft>
              <a:buSzPts val="358"/>
              <a:buNone/>
            </a:pPr>
            <a:r>
              <a:rPr lang="en" sz="1782"/>
              <a:t>Auditory disturbances: 0-7</a:t>
            </a:r>
            <a:endParaRPr sz="1782"/>
          </a:p>
          <a:p>
            <a:pPr marL="0" lvl="0" indent="0" algn="l" rtl="0">
              <a:lnSpc>
                <a:spcPct val="90000"/>
              </a:lnSpc>
              <a:spcBef>
                <a:spcPts val="0"/>
              </a:spcBef>
              <a:spcAft>
                <a:spcPts val="0"/>
              </a:spcAft>
              <a:buSzPts val="358"/>
              <a:buNone/>
            </a:pPr>
            <a:r>
              <a:rPr lang="en" sz="1782"/>
              <a:t>Visual disturbances: 0-7</a:t>
            </a:r>
            <a:endParaRPr sz="1782"/>
          </a:p>
          <a:p>
            <a:pPr marL="0" lvl="0" indent="0" algn="l" rtl="0">
              <a:lnSpc>
                <a:spcPct val="90000"/>
              </a:lnSpc>
              <a:spcBef>
                <a:spcPts val="0"/>
              </a:spcBef>
              <a:spcAft>
                <a:spcPts val="0"/>
              </a:spcAft>
              <a:buSzPts val="358"/>
              <a:buNone/>
            </a:pPr>
            <a:r>
              <a:rPr lang="en" sz="1782"/>
              <a:t>Tactile disturbances: 0-7</a:t>
            </a:r>
            <a:endParaRPr sz="1782"/>
          </a:p>
          <a:p>
            <a:pPr marL="0" lvl="0" indent="0" algn="l" rtl="0">
              <a:lnSpc>
                <a:spcPct val="90000"/>
              </a:lnSpc>
              <a:spcBef>
                <a:spcPts val="0"/>
              </a:spcBef>
              <a:spcAft>
                <a:spcPts val="0"/>
              </a:spcAft>
              <a:buSzPts val="358"/>
              <a:buNone/>
            </a:pPr>
            <a:r>
              <a:rPr lang="en" sz="1782">
                <a:solidFill>
                  <a:srgbClr val="FF0000"/>
                </a:solidFill>
              </a:rPr>
              <a:t>Orientation and clouding: 0-4</a:t>
            </a:r>
            <a:endParaRPr sz="1782">
              <a:solidFill>
                <a:srgbClr val="FF0000"/>
              </a:solidFill>
            </a:endParaRPr>
          </a:p>
          <a:p>
            <a:pPr marL="0" lvl="0" indent="0" algn="l" rtl="0">
              <a:lnSpc>
                <a:spcPct val="150000"/>
              </a:lnSpc>
              <a:spcBef>
                <a:spcPts val="0"/>
              </a:spcBef>
              <a:spcAft>
                <a:spcPts val="0"/>
              </a:spcAft>
              <a:buNone/>
            </a:pPr>
            <a:endParaRPr sz="1050">
              <a:solidFill>
                <a:srgbClr val="232323"/>
              </a:solidFill>
              <a:highlight>
                <a:srgbClr val="FFFFFF"/>
              </a:highlight>
              <a:latin typeface="Verdana"/>
              <a:ea typeface="Verdana"/>
              <a:cs typeface="Verdana"/>
              <a:sym typeface="Verdana"/>
            </a:endParaRPr>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endParaRPr sz="1782"/>
          </a:p>
        </p:txBody>
      </p:sp>
      <p:sp>
        <p:nvSpPr>
          <p:cNvPr id="223" name="Google Shape;223;p43"/>
          <p:cNvSpPr txBox="1"/>
          <p:nvPr/>
        </p:nvSpPr>
        <p:spPr>
          <a:xfrm>
            <a:off x="4989600" y="2017525"/>
            <a:ext cx="3774900" cy="187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200" b="1">
                <a:solidFill>
                  <a:srgbClr val="232323"/>
                </a:solidFill>
                <a:highlight>
                  <a:srgbClr val="FFFFFF"/>
                </a:highlight>
                <a:latin typeface="Verdana"/>
                <a:ea typeface="Verdana"/>
                <a:cs typeface="Verdana"/>
                <a:sym typeface="Verdana"/>
              </a:rPr>
              <a:t>Total score is a sum of each item score (maximum score is 67)</a:t>
            </a:r>
            <a:endParaRPr sz="1200" b="1">
              <a:solidFill>
                <a:srgbClr val="232323"/>
              </a:solidFill>
              <a:highlight>
                <a:srgbClr val="FFFFFF"/>
              </a:highlight>
              <a:latin typeface="Verdana"/>
              <a:ea typeface="Verdana"/>
              <a:cs typeface="Verdana"/>
              <a:sym typeface="Verdana"/>
            </a:endParaRPr>
          </a:p>
          <a:p>
            <a:pPr marL="0" lvl="0" indent="0" algn="l" rtl="0">
              <a:lnSpc>
                <a:spcPct val="150000"/>
              </a:lnSpc>
              <a:spcBef>
                <a:spcPts val="0"/>
              </a:spcBef>
              <a:spcAft>
                <a:spcPts val="0"/>
              </a:spcAft>
              <a:buNone/>
            </a:pPr>
            <a:r>
              <a:rPr lang="en" sz="1050">
                <a:solidFill>
                  <a:srgbClr val="232323"/>
                </a:solidFill>
                <a:highlight>
                  <a:srgbClr val="FFFFFF"/>
                </a:highlight>
                <a:latin typeface="Verdana"/>
                <a:ea typeface="Verdana"/>
                <a:cs typeface="Verdana"/>
                <a:sym typeface="Verdana"/>
              </a:rPr>
              <a:t>Score:</a:t>
            </a:r>
            <a:endParaRPr sz="1050">
              <a:solidFill>
                <a:srgbClr val="232323"/>
              </a:solidFill>
              <a:highlight>
                <a:srgbClr val="FFFFFF"/>
              </a:highlight>
              <a:latin typeface="Verdana"/>
              <a:ea typeface="Verdana"/>
              <a:cs typeface="Verdana"/>
              <a:sym typeface="Verdana"/>
            </a:endParaRPr>
          </a:p>
          <a:p>
            <a:pPr marL="0" lvl="0" indent="0" algn="l" rtl="0">
              <a:lnSpc>
                <a:spcPct val="150000"/>
              </a:lnSpc>
              <a:spcBef>
                <a:spcPts val="0"/>
              </a:spcBef>
              <a:spcAft>
                <a:spcPts val="0"/>
              </a:spcAft>
              <a:buNone/>
            </a:pPr>
            <a:r>
              <a:rPr lang="en" sz="1050">
                <a:solidFill>
                  <a:srgbClr val="232323"/>
                </a:solidFill>
                <a:highlight>
                  <a:srgbClr val="FFFFFF"/>
                </a:highlight>
                <a:latin typeface="Verdana"/>
                <a:ea typeface="Verdana"/>
                <a:cs typeface="Verdana"/>
                <a:sym typeface="Verdana"/>
              </a:rPr>
              <a:t>&lt;10: Very mild withdrawal</a:t>
            </a:r>
            <a:endParaRPr sz="1050">
              <a:solidFill>
                <a:srgbClr val="232323"/>
              </a:solidFill>
              <a:highlight>
                <a:srgbClr val="FFFFFF"/>
              </a:highlight>
              <a:latin typeface="Verdana"/>
              <a:ea typeface="Verdana"/>
              <a:cs typeface="Verdana"/>
              <a:sym typeface="Verdana"/>
            </a:endParaRPr>
          </a:p>
          <a:p>
            <a:pPr marL="0" lvl="0" indent="0" algn="l" rtl="0">
              <a:lnSpc>
                <a:spcPct val="150000"/>
              </a:lnSpc>
              <a:spcBef>
                <a:spcPts val="0"/>
              </a:spcBef>
              <a:spcAft>
                <a:spcPts val="0"/>
              </a:spcAft>
              <a:buNone/>
            </a:pPr>
            <a:r>
              <a:rPr lang="en" sz="1050">
                <a:solidFill>
                  <a:srgbClr val="232323"/>
                </a:solidFill>
                <a:highlight>
                  <a:srgbClr val="FFFFFF"/>
                </a:highlight>
                <a:latin typeface="Verdana"/>
                <a:ea typeface="Verdana"/>
                <a:cs typeface="Verdana"/>
                <a:sym typeface="Verdana"/>
              </a:rPr>
              <a:t>10 to 15: Mild withdrawal</a:t>
            </a:r>
            <a:endParaRPr sz="1050">
              <a:solidFill>
                <a:srgbClr val="232323"/>
              </a:solidFill>
              <a:highlight>
                <a:srgbClr val="FFFFFF"/>
              </a:highlight>
              <a:latin typeface="Verdana"/>
              <a:ea typeface="Verdana"/>
              <a:cs typeface="Verdana"/>
              <a:sym typeface="Verdana"/>
            </a:endParaRPr>
          </a:p>
          <a:p>
            <a:pPr marL="0" lvl="0" indent="0" algn="l" rtl="0">
              <a:lnSpc>
                <a:spcPct val="150000"/>
              </a:lnSpc>
              <a:spcBef>
                <a:spcPts val="0"/>
              </a:spcBef>
              <a:spcAft>
                <a:spcPts val="0"/>
              </a:spcAft>
              <a:buNone/>
            </a:pPr>
            <a:r>
              <a:rPr lang="en" sz="1050">
                <a:solidFill>
                  <a:srgbClr val="232323"/>
                </a:solidFill>
                <a:highlight>
                  <a:srgbClr val="FFFFFF"/>
                </a:highlight>
                <a:latin typeface="Verdana"/>
                <a:ea typeface="Verdana"/>
                <a:cs typeface="Verdana"/>
                <a:sym typeface="Verdana"/>
              </a:rPr>
              <a:t>16 to 20: Modest withdrawal</a:t>
            </a:r>
            <a:endParaRPr sz="1050">
              <a:solidFill>
                <a:srgbClr val="232323"/>
              </a:solidFill>
              <a:highlight>
                <a:srgbClr val="FFFFFF"/>
              </a:highlight>
              <a:latin typeface="Verdana"/>
              <a:ea typeface="Verdana"/>
              <a:cs typeface="Verdana"/>
              <a:sym typeface="Verdana"/>
            </a:endParaRPr>
          </a:p>
          <a:p>
            <a:pPr marL="0" lvl="0" indent="0" algn="l" rtl="0">
              <a:lnSpc>
                <a:spcPct val="150000"/>
              </a:lnSpc>
              <a:spcBef>
                <a:spcPts val="0"/>
              </a:spcBef>
              <a:spcAft>
                <a:spcPts val="0"/>
              </a:spcAft>
              <a:buNone/>
            </a:pPr>
            <a:r>
              <a:rPr lang="en" sz="1050">
                <a:solidFill>
                  <a:srgbClr val="232323"/>
                </a:solidFill>
                <a:highlight>
                  <a:srgbClr val="FFFFFF"/>
                </a:highlight>
                <a:latin typeface="Verdana"/>
                <a:ea typeface="Verdana"/>
                <a:cs typeface="Verdana"/>
                <a:sym typeface="Verdana"/>
              </a:rPr>
              <a:t>&gt;20: Severe withdrawal     Reference: Uptodate</a:t>
            </a:r>
            <a:endParaRPr>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ctrTitle"/>
          </p:nvPr>
        </p:nvSpPr>
        <p:spPr>
          <a:xfrm>
            <a:off x="344250" y="314875"/>
            <a:ext cx="8455500" cy="323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420"/>
              <a:t>Jeffrey H. Chester, DO</a:t>
            </a:r>
            <a:endParaRPr sz="3420"/>
          </a:p>
          <a:p>
            <a:pPr marL="0" lvl="0" indent="0" algn="ctr" rtl="0">
              <a:spcBef>
                <a:spcPts val="0"/>
              </a:spcBef>
              <a:spcAft>
                <a:spcPts val="0"/>
              </a:spcAft>
              <a:buSzPts val="990"/>
              <a:buNone/>
            </a:pPr>
            <a:r>
              <a:rPr lang="en" sz="2520"/>
              <a:t>Outpatient Withdrawal Management</a:t>
            </a:r>
            <a:r>
              <a:rPr lang="en" sz="3420"/>
              <a:t>   </a:t>
            </a:r>
            <a:endParaRPr sz="3020"/>
          </a:p>
        </p:txBody>
      </p:sp>
      <p:sp>
        <p:nvSpPr>
          <p:cNvPr id="110" name="Google Shape;110;p26"/>
          <p:cNvSpPr txBox="1">
            <a:spLocks noGrp="1"/>
          </p:cNvSpPr>
          <p:nvPr>
            <p:ph type="subTitle" idx="1"/>
          </p:nvPr>
        </p:nvSpPr>
        <p:spPr>
          <a:xfrm>
            <a:off x="407225" y="4394525"/>
            <a:ext cx="4910100" cy="5778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0"/>
              </a:spcAft>
              <a:buNone/>
            </a:pPr>
            <a:r>
              <a:rPr lang="en" sz="3420">
                <a:solidFill>
                  <a:schemeClr val="hlink"/>
                </a:solidFill>
                <a:uFill>
                  <a:noFill/>
                </a:uFill>
                <a:latin typeface="Playfair Display"/>
                <a:ea typeface="Playfair Display"/>
                <a:cs typeface="Playfair Display"/>
                <a:sym typeface="Playfair Display"/>
                <a:hlinkClick r:id="rId3"/>
              </a:rPr>
              <a:t>drchester@ponohealthcare.com</a:t>
            </a:r>
            <a:endParaRPr sz="3420">
              <a:solidFill>
                <a:schemeClr val="dk2"/>
              </a:solidFill>
              <a:latin typeface="Playfair Display"/>
              <a:ea typeface="Playfair Display"/>
              <a:cs typeface="Playfair Display"/>
              <a:sym typeface="Playfair Display"/>
            </a:endParaRPr>
          </a:p>
          <a:p>
            <a:pPr marL="0" lvl="0" indent="0" algn="ctr" rtl="0">
              <a:spcBef>
                <a:spcPts val="0"/>
              </a:spcBef>
              <a:spcAft>
                <a:spcPts val="0"/>
              </a:spcAft>
              <a:buNone/>
            </a:pPr>
            <a:r>
              <a:rPr lang="en"/>
              <a:t>No financial Disclosures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4"/>
          <p:cNvSpPr txBox="1">
            <a:spLocks noGrp="1"/>
          </p:cNvSpPr>
          <p:nvPr>
            <p:ph type="ctrTitle"/>
          </p:nvPr>
        </p:nvSpPr>
        <p:spPr>
          <a:xfrm>
            <a:off x="311708" y="744575"/>
            <a:ext cx="8520600" cy="205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Alcohol Withdrawals</a:t>
            </a:r>
            <a:endParaRPr/>
          </a:p>
        </p:txBody>
      </p:sp>
      <p:sp>
        <p:nvSpPr>
          <p:cNvPr id="229" name="Google Shape;229;p44"/>
          <p:cNvSpPr txBox="1">
            <a:spLocks noGrp="1"/>
          </p:cNvSpPr>
          <p:nvPr>
            <p:ph type="subTitle" idx="1"/>
          </p:nvPr>
        </p:nvSpPr>
        <p:spPr>
          <a:xfrm>
            <a:off x="671250" y="2017524"/>
            <a:ext cx="7801500" cy="1950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58"/>
              <a:buNone/>
            </a:pPr>
            <a:endParaRPr sz="1782"/>
          </a:p>
          <a:p>
            <a:pPr marL="0" lvl="0" indent="0" algn="l" rtl="0">
              <a:lnSpc>
                <a:spcPct val="90000"/>
              </a:lnSpc>
              <a:spcBef>
                <a:spcPts val="0"/>
              </a:spcBef>
              <a:spcAft>
                <a:spcPts val="0"/>
              </a:spcAft>
              <a:buSzPts val="358"/>
              <a:buNone/>
            </a:pPr>
            <a:r>
              <a:rPr lang="en" sz="1782"/>
              <a:t>Wernicke’s encephalopathy</a:t>
            </a:r>
            <a:endParaRPr sz="1782"/>
          </a:p>
          <a:p>
            <a:pPr marL="457200" lvl="0" indent="-341788" algn="l" rtl="0">
              <a:lnSpc>
                <a:spcPct val="90000"/>
              </a:lnSpc>
              <a:spcBef>
                <a:spcPts val="0"/>
              </a:spcBef>
              <a:spcAft>
                <a:spcPts val="0"/>
              </a:spcAft>
              <a:buSzPts val="1783"/>
              <a:buChar char="●"/>
            </a:pPr>
            <a:r>
              <a:rPr lang="en" sz="1782"/>
              <a:t>Ophthalmoplegia, ataxia, confusion, nystagmus</a:t>
            </a:r>
            <a:endParaRPr sz="1782"/>
          </a:p>
          <a:p>
            <a:pPr marL="457200" lvl="0" indent="-341788" algn="l" rtl="0">
              <a:lnSpc>
                <a:spcPct val="90000"/>
              </a:lnSpc>
              <a:spcBef>
                <a:spcPts val="0"/>
              </a:spcBef>
              <a:spcAft>
                <a:spcPts val="0"/>
              </a:spcAft>
              <a:buSzPts val="1783"/>
              <a:buChar char="●"/>
            </a:pPr>
            <a:r>
              <a:rPr lang="en" sz="1782"/>
              <a:t>treatment is thiamine, then replace glucose</a:t>
            </a:r>
            <a:endParaRPr sz="1782"/>
          </a:p>
          <a:p>
            <a:pPr marL="457200" lvl="0" indent="-341788" algn="l" rtl="0">
              <a:lnSpc>
                <a:spcPct val="90000"/>
              </a:lnSpc>
              <a:spcBef>
                <a:spcPts val="0"/>
              </a:spcBef>
              <a:spcAft>
                <a:spcPts val="0"/>
              </a:spcAft>
              <a:buSzPts val="1783"/>
              <a:buChar char="●"/>
            </a:pPr>
            <a:r>
              <a:rPr lang="en" sz="1782"/>
              <a:t>untreated death rate = 10-20%. </a:t>
            </a:r>
            <a:endParaRPr sz="1782"/>
          </a:p>
          <a:p>
            <a:pPr marL="0" lvl="0" indent="0" algn="l" rtl="0">
              <a:lnSpc>
                <a:spcPct val="90000"/>
              </a:lnSpc>
              <a:spcBef>
                <a:spcPts val="0"/>
              </a:spcBef>
              <a:spcAft>
                <a:spcPts val="0"/>
              </a:spcAft>
              <a:buSzPts val="358"/>
              <a:buNone/>
            </a:pPr>
            <a:endParaRPr sz="1782"/>
          </a:p>
          <a:p>
            <a:pPr marL="0" lvl="0" indent="0" algn="l" rtl="0">
              <a:lnSpc>
                <a:spcPct val="90000"/>
              </a:lnSpc>
              <a:spcBef>
                <a:spcPts val="0"/>
              </a:spcBef>
              <a:spcAft>
                <a:spcPts val="0"/>
              </a:spcAft>
              <a:buSzPts val="358"/>
              <a:buNone/>
            </a:pPr>
            <a:r>
              <a:rPr lang="en" sz="1782"/>
              <a:t>Korsakoff’s Psychosis</a:t>
            </a:r>
            <a:endParaRPr sz="1782"/>
          </a:p>
          <a:p>
            <a:pPr marL="0" lvl="0" indent="0" algn="ctr" rtl="0">
              <a:lnSpc>
                <a:spcPct val="90000"/>
              </a:lnSpc>
              <a:spcBef>
                <a:spcPts val="0"/>
              </a:spcBef>
              <a:spcAft>
                <a:spcPts val="0"/>
              </a:spcAft>
              <a:buSzPts val="358"/>
              <a:buNone/>
            </a:pPr>
            <a:endParaRPr sz="1782"/>
          </a:p>
        </p:txBody>
      </p:sp>
      <p:sp>
        <p:nvSpPr>
          <p:cNvPr id="230" name="Google Shape;230;p44"/>
          <p:cNvSpPr txBox="1"/>
          <p:nvPr/>
        </p:nvSpPr>
        <p:spPr>
          <a:xfrm>
            <a:off x="850800" y="4262250"/>
            <a:ext cx="698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uFill>
                  <a:noFill/>
                </a:uFill>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5"/>
          <p:cNvSpPr txBox="1">
            <a:spLocks noGrp="1"/>
          </p:cNvSpPr>
          <p:nvPr>
            <p:ph type="ctrTitle"/>
          </p:nvPr>
        </p:nvSpPr>
        <p:spPr>
          <a:xfrm>
            <a:off x="311708" y="744575"/>
            <a:ext cx="8520600" cy="205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Alcohol Withdrawals</a:t>
            </a:r>
            <a:endParaRPr/>
          </a:p>
        </p:txBody>
      </p:sp>
      <p:sp>
        <p:nvSpPr>
          <p:cNvPr id="236" name="Google Shape;236;p45"/>
          <p:cNvSpPr txBox="1">
            <a:spLocks noGrp="1"/>
          </p:cNvSpPr>
          <p:nvPr>
            <p:ph type="subTitle" idx="1"/>
          </p:nvPr>
        </p:nvSpPr>
        <p:spPr>
          <a:xfrm>
            <a:off x="768875" y="1779151"/>
            <a:ext cx="7801500" cy="792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58"/>
              <a:buNone/>
            </a:pPr>
            <a:r>
              <a:rPr lang="en" sz="1782"/>
              <a:t>(mostly visual) hallucinations</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autonomic hyperactivity (tremors, sweats, anxiety, N/V, 6-48 hours after last drink)</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nerve excitement (general tonic-clonic seizures, usually within 1-2 days), </a:t>
            </a:r>
            <a:endParaRPr sz="1782"/>
          </a:p>
          <a:p>
            <a:pPr marL="0" lvl="0" indent="0" algn="ctr" rtl="0">
              <a:lnSpc>
                <a:spcPct val="90000"/>
              </a:lnSpc>
              <a:spcBef>
                <a:spcPts val="0"/>
              </a:spcBef>
              <a:spcAft>
                <a:spcPts val="0"/>
              </a:spcAft>
              <a:buSzPts val="358"/>
              <a:buNone/>
            </a:pPr>
            <a:endParaRPr sz="1782"/>
          </a:p>
          <a:p>
            <a:pPr marL="0" lvl="0" indent="0" algn="ctr" rtl="0">
              <a:lnSpc>
                <a:spcPct val="90000"/>
              </a:lnSpc>
              <a:spcBef>
                <a:spcPts val="0"/>
              </a:spcBef>
              <a:spcAft>
                <a:spcPts val="0"/>
              </a:spcAft>
              <a:buSzPts val="358"/>
              <a:buNone/>
            </a:pPr>
            <a:r>
              <a:rPr lang="en" sz="1782"/>
              <a:t>delirium tremens</a:t>
            </a:r>
            <a:endParaRPr sz="1782"/>
          </a:p>
          <a:p>
            <a:pPr marL="0" lvl="0" indent="0" algn="ctr" rtl="0">
              <a:lnSpc>
                <a:spcPct val="90000"/>
              </a:lnSpc>
              <a:spcBef>
                <a:spcPts val="0"/>
              </a:spcBef>
              <a:spcAft>
                <a:spcPts val="0"/>
              </a:spcAft>
              <a:buSzPts val="358"/>
              <a:buNone/>
            </a:pPr>
            <a:endParaRPr sz="1782"/>
          </a:p>
        </p:txBody>
      </p:sp>
      <p:sp>
        <p:nvSpPr>
          <p:cNvPr id="237" name="Google Shape;237;p45"/>
          <p:cNvSpPr txBox="1"/>
          <p:nvPr/>
        </p:nvSpPr>
        <p:spPr>
          <a:xfrm>
            <a:off x="1313375" y="4097050"/>
            <a:ext cx="570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accent5"/>
                </a:solidFill>
                <a:uFill>
                  <a:noFill/>
                </a:uFill>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a:spLocks noGrp="1"/>
          </p:cNvSpPr>
          <p:nvPr>
            <p:ph type="ctrTitle"/>
          </p:nvPr>
        </p:nvSpPr>
        <p:spPr>
          <a:xfrm>
            <a:off x="671250" y="238625"/>
            <a:ext cx="7801500" cy="75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Alcohol Withdrawals</a:t>
            </a:r>
            <a:endParaRPr/>
          </a:p>
        </p:txBody>
      </p:sp>
      <p:sp>
        <p:nvSpPr>
          <p:cNvPr id="243" name="Google Shape;243;p46"/>
          <p:cNvSpPr txBox="1">
            <a:spLocks noGrp="1"/>
          </p:cNvSpPr>
          <p:nvPr>
            <p:ph type="subTitle" idx="1"/>
          </p:nvPr>
        </p:nvSpPr>
        <p:spPr>
          <a:xfrm>
            <a:off x="671250" y="4436425"/>
            <a:ext cx="7801500" cy="640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58"/>
              <a:buNone/>
            </a:pPr>
            <a:r>
              <a:rPr lang="en" sz="1782"/>
              <a:t>https://foamed.ebmedicine.net/rapid-reference/alcohol-withdrawal-treament-ciwa-ar/</a:t>
            </a:r>
            <a:endParaRPr sz="1782"/>
          </a:p>
          <a:p>
            <a:pPr marL="0" lvl="0" indent="0" algn="ctr" rtl="0">
              <a:lnSpc>
                <a:spcPct val="90000"/>
              </a:lnSpc>
              <a:spcBef>
                <a:spcPts val="0"/>
              </a:spcBef>
              <a:spcAft>
                <a:spcPts val="0"/>
              </a:spcAft>
              <a:buSzPts val="358"/>
              <a:buNone/>
            </a:pPr>
            <a:endParaRPr sz="1782"/>
          </a:p>
        </p:txBody>
      </p:sp>
      <p:pic>
        <p:nvPicPr>
          <p:cNvPr id="244" name="Google Shape;244;p46"/>
          <p:cNvPicPr preferRelativeResize="0"/>
          <p:nvPr/>
        </p:nvPicPr>
        <p:blipFill>
          <a:blip r:embed="rId3">
            <a:alphaModFix/>
          </a:blip>
          <a:stretch>
            <a:fillRect/>
          </a:stretch>
        </p:blipFill>
        <p:spPr>
          <a:xfrm>
            <a:off x="823400" y="885000"/>
            <a:ext cx="7888800" cy="337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r>
              <a:rPr lang="en" sz="1900"/>
              <a:t>FDA-approved treatments for Alcohol Use Disorder</a:t>
            </a:r>
            <a:endParaRPr sz="1900"/>
          </a:p>
          <a:p>
            <a:pPr marL="0" lvl="0" indent="0" algn="ctr" rtl="0">
              <a:spcBef>
                <a:spcPts val="0"/>
              </a:spcBef>
              <a:spcAft>
                <a:spcPts val="0"/>
              </a:spcAft>
              <a:buClr>
                <a:schemeClr val="dk2"/>
              </a:buClr>
              <a:buSzPct val="57894"/>
              <a:buFont typeface="Arial"/>
              <a:buNone/>
            </a:pPr>
            <a:endParaRPr sz="1900"/>
          </a:p>
          <a:p>
            <a:pPr marL="457200" lvl="0" indent="-337185" algn="l" rtl="0">
              <a:spcBef>
                <a:spcPts val="0"/>
              </a:spcBef>
              <a:spcAft>
                <a:spcPts val="0"/>
              </a:spcAft>
              <a:buSzPct val="100000"/>
              <a:buChar char="●"/>
            </a:pPr>
            <a:r>
              <a:rPr lang="en" sz="1900"/>
              <a:t>benzodiazepines</a:t>
            </a:r>
            <a:endParaRPr sz="1900"/>
          </a:p>
          <a:p>
            <a:pPr marL="457200" lvl="0" indent="-337185" algn="l" rtl="0">
              <a:spcBef>
                <a:spcPts val="0"/>
              </a:spcBef>
              <a:spcAft>
                <a:spcPts val="0"/>
              </a:spcAft>
              <a:buSzPct val="100000"/>
              <a:buChar char="●"/>
            </a:pPr>
            <a:r>
              <a:rPr lang="en" sz="1900"/>
              <a:t>oral and injectable naltrexone</a:t>
            </a:r>
            <a:endParaRPr sz="1900"/>
          </a:p>
          <a:p>
            <a:pPr marL="457200" lvl="0" indent="-337185" algn="l" rtl="0">
              <a:spcBef>
                <a:spcPts val="0"/>
              </a:spcBef>
              <a:spcAft>
                <a:spcPts val="0"/>
              </a:spcAft>
              <a:buSzPct val="100000"/>
              <a:buChar char="●"/>
            </a:pPr>
            <a:r>
              <a:rPr lang="en" sz="1900"/>
              <a:t>acamprosate</a:t>
            </a:r>
            <a:endParaRPr sz="1900"/>
          </a:p>
          <a:p>
            <a:pPr marL="457200" lvl="0" indent="-337185" algn="l" rtl="0">
              <a:spcBef>
                <a:spcPts val="0"/>
              </a:spcBef>
              <a:spcAft>
                <a:spcPts val="0"/>
              </a:spcAft>
              <a:buSzPct val="100000"/>
              <a:buChar char="●"/>
            </a:pPr>
            <a:r>
              <a:rPr lang="en" sz="1900"/>
              <a:t>disulfiram</a:t>
            </a:r>
            <a:endParaRPr sz="1900"/>
          </a:p>
        </p:txBody>
      </p:sp>
      <p:sp>
        <p:nvSpPr>
          <p:cNvPr id="250" name="Google Shape;250;p4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8"/>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44796"/>
              <a:buFont typeface="Arial"/>
              <a:buNone/>
            </a:pPr>
            <a:endParaRPr sz="2455"/>
          </a:p>
          <a:p>
            <a:pPr marL="0" lvl="0" indent="0" algn="ctr" rtl="0">
              <a:spcBef>
                <a:spcPts val="0"/>
              </a:spcBef>
              <a:spcAft>
                <a:spcPts val="0"/>
              </a:spcAft>
              <a:buClr>
                <a:schemeClr val="dk2"/>
              </a:buClr>
              <a:buSzPct val="44796"/>
              <a:buFont typeface="Arial"/>
              <a:buNone/>
            </a:pPr>
            <a:r>
              <a:rPr lang="en" sz="2455"/>
              <a:t>FDA-approved treatments for Alcohol Use Disorder</a:t>
            </a:r>
            <a:endParaRPr sz="2455"/>
          </a:p>
          <a:p>
            <a:pPr marL="0" lvl="0" indent="0" algn="ctr" rtl="0">
              <a:spcBef>
                <a:spcPts val="0"/>
              </a:spcBef>
              <a:spcAft>
                <a:spcPts val="0"/>
              </a:spcAft>
              <a:buClr>
                <a:schemeClr val="dk2"/>
              </a:buClr>
              <a:buSzPct val="44796"/>
              <a:buFont typeface="Arial"/>
              <a:buNone/>
            </a:pPr>
            <a:endParaRPr sz="2455"/>
          </a:p>
          <a:p>
            <a:pPr marL="0" lvl="0" indent="0" algn="ctr"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endParaRPr sz="1900"/>
          </a:p>
          <a:p>
            <a:pPr marL="457200" lvl="0" indent="-337185" algn="l" rtl="0">
              <a:spcBef>
                <a:spcPts val="0"/>
              </a:spcBef>
              <a:spcAft>
                <a:spcPts val="0"/>
              </a:spcAft>
              <a:buSzPct val="100000"/>
              <a:buChar char="●"/>
            </a:pPr>
            <a:r>
              <a:rPr lang="en" sz="1900"/>
              <a:t>Benzodiazepines- for short-term withdrawals (calms the over-excited central nervous system, decreases chance of complications, such as seizures</a:t>
            </a:r>
            <a:endParaRPr sz="1900"/>
          </a:p>
          <a:p>
            <a:pPr marL="457200" lvl="0" indent="0" algn="l" rtl="0">
              <a:spcBef>
                <a:spcPts val="0"/>
              </a:spcBef>
              <a:spcAft>
                <a:spcPts val="0"/>
              </a:spcAft>
              <a:buNone/>
            </a:pPr>
            <a:endParaRPr sz="1900"/>
          </a:p>
          <a:p>
            <a:pPr marL="457200" lvl="0" indent="-337185" algn="l" rtl="0">
              <a:spcBef>
                <a:spcPts val="0"/>
              </a:spcBef>
              <a:spcAft>
                <a:spcPts val="0"/>
              </a:spcAft>
              <a:buSzPct val="100000"/>
              <a:buChar char="●"/>
            </a:pPr>
            <a:r>
              <a:rPr lang="en" sz="1900"/>
              <a:t>oral and injectable naltrexone- also an opioid blocker</a:t>
            </a:r>
            <a:endParaRPr sz="1900"/>
          </a:p>
          <a:p>
            <a:pPr marL="457200" lvl="0" indent="0" algn="l" rtl="0">
              <a:spcBef>
                <a:spcPts val="0"/>
              </a:spcBef>
              <a:spcAft>
                <a:spcPts val="0"/>
              </a:spcAft>
              <a:buNone/>
            </a:pPr>
            <a:endParaRPr sz="1900"/>
          </a:p>
          <a:p>
            <a:pPr marL="457200" lvl="0" indent="-337185" algn="l" rtl="0">
              <a:spcBef>
                <a:spcPts val="0"/>
              </a:spcBef>
              <a:spcAft>
                <a:spcPts val="0"/>
              </a:spcAft>
              <a:buSzPct val="100000"/>
              <a:buChar char="●"/>
            </a:pPr>
            <a:r>
              <a:rPr lang="en" sz="1900"/>
              <a:t>Acamprosate- keeps people from relapsing (studies are +/-)</a:t>
            </a:r>
            <a:endParaRPr sz="1900"/>
          </a:p>
          <a:p>
            <a:pPr marL="457200" lvl="0" indent="0" algn="l" rtl="0">
              <a:spcBef>
                <a:spcPts val="0"/>
              </a:spcBef>
              <a:spcAft>
                <a:spcPts val="0"/>
              </a:spcAft>
              <a:buNone/>
            </a:pPr>
            <a:endParaRPr sz="1900"/>
          </a:p>
          <a:p>
            <a:pPr marL="457200" lvl="0" indent="-337185" algn="l" rtl="0">
              <a:spcBef>
                <a:spcPts val="0"/>
              </a:spcBef>
              <a:spcAft>
                <a:spcPts val="0"/>
              </a:spcAft>
              <a:buSzPct val="100000"/>
              <a:buChar char="●"/>
            </a:pPr>
            <a:r>
              <a:rPr lang="en" sz="1900"/>
              <a:t>Disulfiram- makes you feel sick, if you ingest ETOH</a:t>
            </a:r>
            <a:endParaRPr sz="1900"/>
          </a:p>
        </p:txBody>
      </p:sp>
      <p:sp>
        <p:nvSpPr>
          <p:cNvPr id="256" name="Google Shape;256;p48"/>
          <p:cNvSpPr txBox="1">
            <a:spLocks noGrp="1"/>
          </p:cNvSpPr>
          <p:nvPr>
            <p:ph type="subTitle" idx="1"/>
          </p:nvPr>
        </p:nvSpPr>
        <p:spPr>
          <a:xfrm>
            <a:off x="1342500" y="4350901"/>
            <a:ext cx="7801500" cy="7926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2"/>
              </a:buClr>
              <a:buSzPct val="57894"/>
              <a:buFont typeface="Arial"/>
              <a:buNone/>
            </a:pPr>
            <a:endParaRPr sz="1900"/>
          </a:p>
          <a:p>
            <a:pPr marL="0" lvl="0" indent="0" algn="ctr" rtl="0">
              <a:spcBef>
                <a:spcPts val="0"/>
              </a:spcBef>
              <a:spcAft>
                <a:spcPts val="0"/>
              </a:spcAft>
              <a:buClr>
                <a:schemeClr val="dk2"/>
              </a:buClr>
              <a:buSzPct val="57894"/>
              <a:buFont typeface="Arial"/>
              <a:buNone/>
            </a:pPr>
            <a:r>
              <a:rPr lang="en" sz="1900"/>
              <a:t>What are some non-FDA-approved treatments for Alcohol Use Disorder</a:t>
            </a:r>
            <a:endParaRPr sz="1900"/>
          </a:p>
          <a:p>
            <a:pPr marL="0" lvl="0" indent="0" algn="ctr" rtl="0">
              <a:spcBef>
                <a:spcPts val="0"/>
              </a:spcBef>
              <a:spcAft>
                <a:spcPts val="0"/>
              </a:spcAft>
              <a:buClr>
                <a:schemeClr val="dk2"/>
              </a:buClr>
              <a:buSzPct val="57894"/>
              <a:buFont typeface="Arial"/>
              <a:buNone/>
            </a:pPr>
            <a:endParaRPr sz="1900"/>
          </a:p>
          <a:p>
            <a:pPr marL="457200" lvl="0" indent="0" algn="l" rtl="0">
              <a:spcBef>
                <a:spcPts val="0"/>
              </a:spcBef>
              <a:spcAft>
                <a:spcPts val="0"/>
              </a:spcAft>
              <a:buNone/>
            </a:pPr>
            <a:r>
              <a:rPr lang="en" sz="1900"/>
              <a:t>Gabapentin, topiramate, valproic acid, carbamazepine, baclofen (gabaB), doxazosin (alpha 2 adrenergic blocker) clonidine (alpha 1 adrenergic blocker), ondansetron (serotonin), mirtazapine (serotonin), sertraline or fluoxetine (SSRIs), varenicline</a:t>
            </a:r>
            <a:endParaRPr sz="1900"/>
          </a:p>
        </p:txBody>
      </p:sp>
      <p:sp>
        <p:nvSpPr>
          <p:cNvPr id="262" name="Google Shape;262;p4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0"/>
          <p:cNvSpPr txBox="1">
            <a:spLocks noGrp="1"/>
          </p:cNvSpPr>
          <p:nvPr>
            <p:ph type="ctrTitle"/>
          </p:nvPr>
        </p:nvSpPr>
        <p:spPr>
          <a:xfrm>
            <a:off x="344250" y="491200"/>
            <a:ext cx="8455500" cy="3059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Opioids:</a:t>
            </a:r>
            <a:endParaRPr/>
          </a:p>
          <a:p>
            <a:pPr marL="0" lvl="0" indent="0" algn="ctr" rtl="0">
              <a:spcBef>
                <a:spcPts val="0"/>
              </a:spcBef>
              <a:spcAft>
                <a:spcPts val="0"/>
              </a:spcAft>
              <a:buNone/>
            </a:pPr>
            <a:r>
              <a:rPr lang="en" sz="4811"/>
              <a:t>Neurotransmitters of choice: endorphins and dopamine</a:t>
            </a:r>
            <a:endParaRPr sz="4811"/>
          </a:p>
        </p:txBody>
      </p:sp>
      <p:sp>
        <p:nvSpPr>
          <p:cNvPr id="268" name="Google Shape;268;p50"/>
          <p:cNvSpPr txBox="1">
            <a:spLocks noGrp="1"/>
          </p:cNvSpPr>
          <p:nvPr>
            <p:ph type="subTitle" idx="1"/>
          </p:nvPr>
        </p:nvSpPr>
        <p:spPr>
          <a:xfrm>
            <a:off x="268700" y="3852925"/>
            <a:ext cx="4910100" cy="577800"/>
          </a:xfrm>
          <a:prstGeom prst="rect">
            <a:avLst/>
          </a:prstGeom>
        </p:spPr>
        <p:txBody>
          <a:bodyPr spcFirstLastPara="1" wrap="square" lIns="91425" tIns="91425" rIns="91425" bIns="91425" anchor="ctr" anchorCtr="0">
            <a:normAutofit fontScale="70000"/>
          </a:bodyPr>
          <a:lstStyle/>
          <a:p>
            <a:pPr marL="0" lvl="0" indent="0" algn="l" rtl="0">
              <a:spcBef>
                <a:spcPts val="0"/>
              </a:spcBef>
              <a:spcAft>
                <a:spcPts val="0"/>
              </a:spcAft>
              <a:buClr>
                <a:schemeClr val="dk2"/>
              </a:buClr>
              <a:buSzPct val="32163"/>
              <a:buFont typeface="Arial"/>
              <a:buNone/>
            </a:pPr>
            <a:r>
              <a:rPr lang="en" sz="3420">
                <a:solidFill>
                  <a:schemeClr val="accent5"/>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2"/>
              </a:buClr>
              <a:buSzPts val="1100"/>
              <a:buFont typeface="Arial"/>
              <a:buNone/>
            </a:pPr>
            <a:r>
              <a:rPr lang="en" sz="1900"/>
              <a:t>FDA-approved treatments for Opioid Use Disorder</a:t>
            </a:r>
            <a:endParaRPr sz="1900"/>
          </a:p>
          <a:p>
            <a:pPr marL="0" lvl="0" indent="0" algn="ctr" rtl="0">
              <a:spcBef>
                <a:spcPts val="0"/>
              </a:spcBef>
              <a:spcAft>
                <a:spcPts val="0"/>
              </a:spcAft>
              <a:buClr>
                <a:schemeClr val="dk2"/>
              </a:buClr>
              <a:buSzPts val="1100"/>
              <a:buFont typeface="Arial"/>
              <a:buNone/>
            </a:pPr>
            <a:endParaRPr sz="1900"/>
          </a:p>
          <a:p>
            <a:pPr marL="457200" lvl="0" indent="-349250" algn="l" rtl="0">
              <a:spcBef>
                <a:spcPts val="0"/>
              </a:spcBef>
              <a:spcAft>
                <a:spcPts val="0"/>
              </a:spcAft>
              <a:buSzPts val="1900"/>
              <a:buChar char="●"/>
            </a:pPr>
            <a:r>
              <a:rPr lang="en" sz="1900"/>
              <a:t>naloxone</a:t>
            </a:r>
            <a:endParaRPr sz="1900"/>
          </a:p>
          <a:p>
            <a:pPr marL="457200" lvl="0" indent="-349250" algn="l" rtl="0">
              <a:spcBef>
                <a:spcPts val="0"/>
              </a:spcBef>
              <a:spcAft>
                <a:spcPts val="0"/>
              </a:spcAft>
              <a:buSzPts val="1900"/>
              <a:buChar char="●"/>
            </a:pPr>
            <a:r>
              <a:rPr lang="en" sz="1900"/>
              <a:t>oral and injectable naltrexone</a:t>
            </a:r>
            <a:endParaRPr sz="1900"/>
          </a:p>
          <a:p>
            <a:pPr marL="457200" lvl="0" indent="-349250" algn="l" rtl="0">
              <a:spcBef>
                <a:spcPts val="0"/>
              </a:spcBef>
              <a:spcAft>
                <a:spcPts val="0"/>
              </a:spcAft>
              <a:buSzPts val="1900"/>
              <a:buChar char="●"/>
            </a:pPr>
            <a:r>
              <a:rPr lang="en" sz="1900"/>
              <a:t>buprenorphine</a:t>
            </a:r>
            <a:endParaRPr sz="1900"/>
          </a:p>
          <a:p>
            <a:pPr marL="457200" lvl="0" indent="-349250" algn="l" rtl="0">
              <a:spcBef>
                <a:spcPts val="0"/>
              </a:spcBef>
              <a:spcAft>
                <a:spcPts val="0"/>
              </a:spcAft>
              <a:buSzPts val="1900"/>
              <a:buChar char="●"/>
            </a:pPr>
            <a:r>
              <a:rPr lang="en" sz="1900"/>
              <a:t>methadone</a:t>
            </a:r>
            <a:endParaRPr sz="1900"/>
          </a:p>
        </p:txBody>
      </p:sp>
      <p:sp>
        <p:nvSpPr>
          <p:cNvPr id="274" name="Google Shape;274;p51"/>
          <p:cNvSpPr txBox="1">
            <a:spLocks noGrp="1"/>
          </p:cNvSpPr>
          <p:nvPr>
            <p:ph type="subTitle" idx="1"/>
          </p:nvPr>
        </p:nvSpPr>
        <p:spPr>
          <a:xfrm>
            <a:off x="353000" y="28506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122"/>
              <a:t>Naloxone (not naltrexone)</a:t>
            </a:r>
            <a:endParaRPr sz="4122"/>
          </a:p>
          <a:p>
            <a:pPr marL="457200" lvl="0" indent="-349884" algn="l" rtl="0">
              <a:spcBef>
                <a:spcPts val="0"/>
              </a:spcBef>
              <a:spcAft>
                <a:spcPts val="0"/>
              </a:spcAft>
              <a:buSzPct val="100000"/>
              <a:buChar char="●"/>
            </a:pPr>
            <a:r>
              <a:rPr lang="en" sz="2122" u="sng">
                <a:solidFill>
                  <a:schemeClr val="accent5"/>
                </a:solidFill>
                <a:hlinkClick r:id="rId3">
                  <a:extLst>
                    <a:ext uri="{A12FA001-AC4F-418D-AE19-62706E023703}">
                      <ahyp:hlinkClr xmlns:ahyp="http://schemas.microsoft.com/office/drawing/2018/hyperlinkcolor" val="tx"/>
                    </a:ext>
                  </a:extLst>
                </a:hlinkClick>
              </a:rPr>
              <a:t>https://www.hhhrc.org/overdose</a:t>
            </a:r>
            <a:endParaRPr sz="2122"/>
          </a:p>
          <a:p>
            <a:pPr marL="457200" lvl="0" indent="-349884" algn="l" rtl="0">
              <a:spcBef>
                <a:spcPts val="0"/>
              </a:spcBef>
              <a:spcAft>
                <a:spcPts val="0"/>
              </a:spcAft>
              <a:buSzPct val="100000"/>
              <a:buChar char="●"/>
            </a:pPr>
            <a:r>
              <a:rPr lang="en" sz="2122"/>
              <a:t>4mg nasal spray- give one in each nostril. Do not wait to give the 2nd dose.</a:t>
            </a:r>
            <a:endParaRPr sz="2122"/>
          </a:p>
          <a:p>
            <a:pPr marL="457200" lvl="0" indent="-349884" algn="l" rtl="0">
              <a:spcBef>
                <a:spcPts val="0"/>
              </a:spcBef>
              <a:spcAft>
                <a:spcPts val="0"/>
              </a:spcAft>
              <a:buSzPct val="100000"/>
              <a:buChar char="●"/>
            </a:pPr>
            <a:r>
              <a:rPr lang="en" sz="2122"/>
              <a:t>911 → spray → spray → DO NOT LET THEM LEAVE</a:t>
            </a:r>
            <a:endParaRPr sz="2122"/>
          </a:p>
          <a:p>
            <a:pPr marL="457200" lvl="0" indent="-349884" algn="l" rtl="0">
              <a:spcBef>
                <a:spcPts val="0"/>
              </a:spcBef>
              <a:spcAft>
                <a:spcPts val="0"/>
              </a:spcAft>
              <a:buSzPct val="100000"/>
              <a:buChar char="●"/>
            </a:pPr>
            <a:r>
              <a:rPr lang="en" sz="2122"/>
              <a:t>Good samaritan law</a:t>
            </a:r>
            <a:endParaRPr sz="2122"/>
          </a:p>
          <a:p>
            <a:pPr marL="457200" lvl="0" indent="-349884" algn="l" rtl="0">
              <a:spcBef>
                <a:spcPts val="0"/>
              </a:spcBef>
              <a:spcAft>
                <a:spcPts val="0"/>
              </a:spcAft>
              <a:buSzPct val="100000"/>
              <a:buChar char="●"/>
            </a:pPr>
            <a:r>
              <a:rPr lang="en" sz="2122"/>
              <a:t>Never give yourself naloxone</a:t>
            </a:r>
            <a:endParaRPr sz="2122"/>
          </a:p>
          <a:p>
            <a:pPr marL="0" lvl="0" indent="0" algn="ctr" rtl="0">
              <a:spcBef>
                <a:spcPts val="0"/>
              </a:spcBef>
              <a:spcAft>
                <a:spcPts val="0"/>
              </a:spcAft>
              <a:buClr>
                <a:schemeClr val="dk2"/>
              </a:buClr>
              <a:buSzPct val="68750"/>
              <a:buFont typeface="Arial"/>
              <a:buNone/>
            </a:pPr>
            <a:endParaRPr sz="1600"/>
          </a:p>
        </p:txBody>
      </p:sp>
      <p:sp>
        <p:nvSpPr>
          <p:cNvPr id="280" name="Google Shape;280;p52"/>
          <p:cNvSpPr txBox="1">
            <a:spLocks noGrp="1"/>
          </p:cNvSpPr>
          <p:nvPr>
            <p:ph type="subTitle" idx="1"/>
          </p:nvPr>
        </p:nvSpPr>
        <p:spPr>
          <a:xfrm>
            <a:off x="311700" y="27971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3"/>
          <p:cNvSpPr txBox="1">
            <a:spLocks noGrp="1"/>
          </p:cNvSpPr>
          <p:nvPr>
            <p:ph type="ctrTitle"/>
          </p:nvPr>
        </p:nvSpPr>
        <p:spPr>
          <a:xfrm>
            <a:off x="530350" y="1759000"/>
            <a:ext cx="8455500" cy="2280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endParaRPr sz="3000"/>
          </a:p>
          <a:p>
            <a:pPr marL="0" lvl="0" indent="0" algn="ctr" rtl="0">
              <a:spcBef>
                <a:spcPts val="0"/>
              </a:spcBef>
              <a:spcAft>
                <a:spcPts val="0"/>
              </a:spcAft>
              <a:buNone/>
            </a:pPr>
            <a:r>
              <a:rPr lang="en" sz="3111"/>
              <a:t>Buprenorphine</a:t>
            </a:r>
            <a:endParaRPr sz="3111"/>
          </a:p>
          <a:p>
            <a:pPr marL="0" lvl="0" indent="0" algn="ctr" rtl="0">
              <a:spcBef>
                <a:spcPts val="0"/>
              </a:spcBef>
              <a:spcAft>
                <a:spcPts val="0"/>
              </a:spcAft>
              <a:buNone/>
            </a:pPr>
            <a:endParaRPr sz="2111"/>
          </a:p>
          <a:p>
            <a:pPr marL="0" lvl="0" indent="0" algn="ctr" rtl="0">
              <a:spcBef>
                <a:spcPts val="0"/>
              </a:spcBef>
              <a:spcAft>
                <a:spcPts val="0"/>
              </a:spcAft>
              <a:buNone/>
            </a:pPr>
            <a:r>
              <a:rPr lang="en" sz="2333"/>
              <a:t>Induction </a:t>
            </a:r>
            <a:endParaRPr sz="2333"/>
          </a:p>
          <a:p>
            <a:pPr marL="0" lvl="0" indent="0" algn="ctr" rtl="0">
              <a:spcBef>
                <a:spcPts val="0"/>
              </a:spcBef>
              <a:spcAft>
                <a:spcPts val="0"/>
              </a:spcAft>
              <a:buNone/>
            </a:pPr>
            <a:r>
              <a:rPr lang="en" sz="2333"/>
              <a:t>conventional vs. overlapping (microdosing, Bernese method)</a:t>
            </a:r>
            <a:endParaRPr sz="2333"/>
          </a:p>
          <a:p>
            <a:pPr marL="0" lvl="0" indent="0" algn="ctr" rtl="0">
              <a:spcBef>
                <a:spcPts val="0"/>
              </a:spcBef>
              <a:spcAft>
                <a:spcPts val="0"/>
              </a:spcAft>
              <a:buNone/>
            </a:pPr>
            <a:endParaRPr sz="2333"/>
          </a:p>
          <a:p>
            <a:pPr marL="0" lvl="0" indent="0" algn="ctr" rtl="0">
              <a:spcBef>
                <a:spcPts val="0"/>
              </a:spcBef>
              <a:spcAft>
                <a:spcPts val="0"/>
              </a:spcAft>
              <a:buNone/>
            </a:pPr>
            <a:r>
              <a:rPr lang="en" sz="2333"/>
              <a:t>Avoiding Precipitated Withdrawals</a:t>
            </a:r>
            <a:endParaRPr sz="2333"/>
          </a:p>
          <a:p>
            <a:pPr marL="0" lvl="0" indent="0" algn="ctr" rtl="0">
              <a:spcBef>
                <a:spcPts val="0"/>
              </a:spcBef>
              <a:spcAft>
                <a:spcPts val="0"/>
              </a:spcAft>
              <a:buNone/>
            </a:pPr>
            <a:endParaRPr sz="2333"/>
          </a:p>
          <a:p>
            <a:pPr marL="0" lvl="0" indent="0" algn="ctr" rtl="0">
              <a:spcBef>
                <a:spcPts val="0"/>
              </a:spcBef>
              <a:spcAft>
                <a:spcPts val="0"/>
              </a:spcAft>
              <a:buNone/>
            </a:pPr>
            <a:r>
              <a:rPr lang="en" sz="2333"/>
              <a:t>Chronic Use/Illicit Fentanyl - can’t wait!! </a:t>
            </a:r>
            <a:endParaRPr sz="2333"/>
          </a:p>
          <a:p>
            <a:pPr marL="0" lvl="0" indent="0" algn="ctr" rtl="0">
              <a:spcBef>
                <a:spcPts val="0"/>
              </a:spcBef>
              <a:spcAft>
                <a:spcPts val="0"/>
              </a:spcAft>
              <a:buNone/>
            </a:pPr>
            <a:r>
              <a:rPr lang="en" sz="2333"/>
              <a:t>necessitates overlapping induction. </a:t>
            </a:r>
            <a:r>
              <a:rPr lang="en" sz="2333">
                <a:solidFill>
                  <a:schemeClr val="accent4"/>
                </a:solidFill>
              </a:rPr>
              <a:t>Half-lives</a:t>
            </a:r>
            <a:endParaRPr sz="2333">
              <a:solidFill>
                <a:schemeClr val="accent4"/>
              </a:solidFill>
            </a:endParaRPr>
          </a:p>
          <a:p>
            <a:pPr marL="0" lvl="0" indent="0" algn="ctr" rtl="0">
              <a:spcBef>
                <a:spcPts val="0"/>
              </a:spcBef>
              <a:spcAft>
                <a:spcPts val="0"/>
              </a:spcAft>
              <a:buNone/>
            </a:pPr>
            <a:endParaRPr sz="2333"/>
          </a:p>
          <a:p>
            <a:pPr marL="0" lvl="0" indent="0" algn="ctr" rtl="0">
              <a:spcBef>
                <a:spcPts val="0"/>
              </a:spcBef>
              <a:spcAft>
                <a:spcPts val="0"/>
              </a:spcAft>
              <a:buClr>
                <a:schemeClr val="dk2"/>
              </a:buClr>
              <a:buSzPct val="31821"/>
              <a:buFont typeface="Arial"/>
              <a:buNone/>
            </a:pPr>
            <a:r>
              <a:rPr lang="en" sz="3111"/>
              <a:t>Pregnancy</a:t>
            </a:r>
            <a:endParaRPr sz="6866"/>
          </a:p>
        </p:txBody>
      </p:sp>
      <p:sp>
        <p:nvSpPr>
          <p:cNvPr id="286" name="Google Shape;286;p53"/>
          <p:cNvSpPr txBox="1">
            <a:spLocks noGrp="1"/>
          </p:cNvSpPr>
          <p:nvPr>
            <p:ph type="subTitle" idx="1"/>
          </p:nvPr>
        </p:nvSpPr>
        <p:spPr>
          <a:xfrm>
            <a:off x="344250" y="39579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5020"/>
              <a:t>DSM-5 Addiction Definition vs. ASAM’s definition</a:t>
            </a:r>
            <a:endParaRPr sz="5020"/>
          </a:p>
        </p:txBody>
      </p:sp>
      <p:sp>
        <p:nvSpPr>
          <p:cNvPr id="116" name="Google Shape;116;p27"/>
          <p:cNvSpPr txBox="1"/>
          <p:nvPr/>
        </p:nvSpPr>
        <p:spPr>
          <a:xfrm>
            <a:off x="1222500" y="3684025"/>
            <a:ext cx="6798000" cy="711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20">
                <a:solidFill>
                  <a:schemeClr val="accent5"/>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4"/>
          <p:cNvSpPr txBox="1">
            <a:spLocks noGrp="1"/>
          </p:cNvSpPr>
          <p:nvPr>
            <p:ph type="ctrTitle"/>
          </p:nvPr>
        </p:nvSpPr>
        <p:spPr>
          <a:xfrm>
            <a:off x="344250" y="516900"/>
            <a:ext cx="8455500" cy="303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sz="2100"/>
              <a:t>Buprenorphine overlapping induction</a:t>
            </a:r>
            <a:endParaRPr sz="2100"/>
          </a:p>
        </p:txBody>
      </p:sp>
      <p:sp>
        <p:nvSpPr>
          <p:cNvPr id="292" name="Google Shape;292;p54"/>
          <p:cNvSpPr txBox="1">
            <a:spLocks noGrp="1"/>
          </p:cNvSpPr>
          <p:nvPr>
            <p:ph type="subTitle" idx="1"/>
          </p:nvPr>
        </p:nvSpPr>
        <p:spPr>
          <a:xfrm>
            <a:off x="0" y="4565700"/>
            <a:ext cx="4910100" cy="5778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uFill>
                  <a:noFill/>
                </a:uFill>
                <a:hlinkClick r:id="rId3"/>
              </a:rPr>
              <a:t>drchester@ponohealthcare.com</a:t>
            </a:r>
            <a:endParaRPr/>
          </a:p>
          <a:p>
            <a:pPr marL="0" lvl="0" indent="0" algn="ctr" rtl="0">
              <a:spcBef>
                <a:spcPts val="0"/>
              </a:spcBef>
              <a:spcAft>
                <a:spcPts val="0"/>
              </a:spcAft>
              <a:buNone/>
            </a:pPr>
            <a:r>
              <a:rPr lang="en"/>
              <a:t>Andrew Byrne, M.D. Redfern Clinic, Australia</a:t>
            </a:r>
            <a:endParaRPr/>
          </a:p>
        </p:txBody>
      </p:sp>
      <p:pic>
        <p:nvPicPr>
          <p:cNvPr id="293" name="Google Shape;293;p54"/>
          <p:cNvPicPr preferRelativeResize="0"/>
          <p:nvPr/>
        </p:nvPicPr>
        <p:blipFill>
          <a:blip r:embed="rId4">
            <a:alphaModFix/>
          </a:blip>
          <a:stretch>
            <a:fillRect/>
          </a:stretch>
        </p:blipFill>
        <p:spPr>
          <a:xfrm>
            <a:off x="5086654" y="0"/>
            <a:ext cx="3854642" cy="5143500"/>
          </a:xfrm>
          <a:prstGeom prst="rect">
            <a:avLst/>
          </a:prstGeom>
          <a:noFill/>
          <a:ln>
            <a:noFill/>
          </a:ln>
        </p:spPr>
      </p:pic>
      <p:pic>
        <p:nvPicPr>
          <p:cNvPr id="294" name="Google Shape;294;p54"/>
          <p:cNvPicPr preferRelativeResize="0"/>
          <p:nvPr/>
        </p:nvPicPr>
        <p:blipFill>
          <a:blip r:embed="rId5">
            <a:alphaModFix/>
          </a:blip>
          <a:stretch>
            <a:fillRect/>
          </a:stretch>
        </p:blipFill>
        <p:spPr>
          <a:xfrm>
            <a:off x="416600" y="1051650"/>
            <a:ext cx="3854650" cy="33420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t>Illicit Fentanyl</a:t>
            </a:r>
            <a:endParaRPr sz="3600"/>
          </a:p>
          <a:p>
            <a:pPr marL="457200" lvl="0" indent="-351790" algn="l" rtl="0">
              <a:spcBef>
                <a:spcPts val="0"/>
              </a:spcBef>
              <a:spcAft>
                <a:spcPts val="0"/>
              </a:spcAft>
              <a:buSzPct val="100000"/>
              <a:buChar char="●"/>
            </a:pPr>
            <a:r>
              <a:rPr lang="en" sz="2155"/>
              <a:t>Overdoses: was it “wooden chest syndrome?”</a:t>
            </a:r>
            <a:endParaRPr sz="2155"/>
          </a:p>
          <a:p>
            <a:pPr marL="457200" lvl="0" indent="-351790" algn="l" rtl="0">
              <a:spcBef>
                <a:spcPts val="0"/>
              </a:spcBef>
              <a:spcAft>
                <a:spcPts val="0"/>
              </a:spcAft>
              <a:buSzPct val="100000"/>
              <a:buChar char="●"/>
            </a:pPr>
            <a:r>
              <a:rPr lang="en" sz="2155"/>
              <a:t>intentional vs. accidental overdoses</a:t>
            </a:r>
            <a:endParaRPr sz="2155"/>
          </a:p>
          <a:p>
            <a:pPr marL="457200" lvl="0" indent="-351790" algn="l" rtl="0">
              <a:spcBef>
                <a:spcPts val="0"/>
              </a:spcBef>
              <a:spcAft>
                <a:spcPts val="0"/>
              </a:spcAft>
              <a:buSzPct val="100000"/>
              <a:buChar char="●"/>
            </a:pPr>
            <a:r>
              <a:rPr lang="en" sz="2155"/>
              <a:t>added to, substituted for and contaminated other illicit drugs</a:t>
            </a:r>
            <a:endParaRPr sz="5355"/>
          </a:p>
        </p:txBody>
      </p:sp>
      <p:sp>
        <p:nvSpPr>
          <p:cNvPr id="300" name="Google Shape;300;p55"/>
          <p:cNvSpPr txBox="1">
            <a:spLocks noGrp="1"/>
          </p:cNvSpPr>
          <p:nvPr>
            <p:ph type="subTitle" idx="1"/>
          </p:nvPr>
        </p:nvSpPr>
        <p:spPr>
          <a:xfrm>
            <a:off x="67975" y="4565700"/>
            <a:ext cx="4910100" cy="5778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t>Illicit Fentanyl</a:t>
            </a:r>
            <a:endParaRPr sz="3600"/>
          </a:p>
          <a:p>
            <a:pPr marL="457200" lvl="0" indent="0" algn="ctr" rtl="0">
              <a:spcBef>
                <a:spcPts val="0"/>
              </a:spcBef>
              <a:spcAft>
                <a:spcPts val="0"/>
              </a:spcAft>
              <a:buNone/>
            </a:pPr>
            <a:r>
              <a:rPr lang="en" sz="2155"/>
              <a:t>rainbow fentanyl </a:t>
            </a:r>
            <a:endParaRPr sz="2155"/>
          </a:p>
          <a:p>
            <a:pPr marL="457200" lvl="0" indent="0" algn="ctr" rtl="0">
              <a:spcBef>
                <a:spcPts val="0"/>
              </a:spcBef>
              <a:spcAft>
                <a:spcPts val="0"/>
              </a:spcAft>
              <a:buNone/>
            </a:pPr>
            <a:r>
              <a:rPr lang="en" sz="1488" u="sng">
                <a:solidFill>
                  <a:srgbClr val="FF0000"/>
                </a:solidFill>
                <a:hlinkClick r:id="rId3">
                  <a:extLst>
                    <a:ext uri="{A12FA001-AC4F-418D-AE19-62706E023703}">
                      <ahyp:hlinkClr xmlns:ahyp="http://schemas.microsoft.com/office/drawing/2018/hyperlinkcolor" val="tx"/>
                    </a:ext>
                  </a:extLst>
                </a:hlinkClick>
              </a:rPr>
              <a:t>DEA Warns of Brightly-Colored</a:t>
            </a:r>
            <a:r>
              <a:rPr lang="en" sz="1488" u="sng">
                <a:solidFill>
                  <a:schemeClr val="accent5"/>
                </a:solidFill>
                <a:hlinkClick r:id="rId3">
                  <a:extLst>
                    <a:ext uri="{A12FA001-AC4F-418D-AE19-62706E023703}">
                      <ahyp:hlinkClr xmlns:ahyp="http://schemas.microsoft.com/office/drawing/2018/hyperlinkcolor" val="tx"/>
                    </a:ext>
                  </a:extLst>
                </a:hlinkClick>
              </a:rPr>
              <a:t> </a:t>
            </a:r>
            <a:r>
              <a:rPr lang="en" sz="1488" u="sng">
                <a:solidFill>
                  <a:srgbClr val="00FF00"/>
                </a:solidFill>
                <a:hlinkClick r:id="rId3">
                  <a:extLst>
                    <a:ext uri="{A12FA001-AC4F-418D-AE19-62706E023703}">
                      <ahyp:hlinkClr xmlns:ahyp="http://schemas.microsoft.com/office/drawing/2018/hyperlinkcolor" val="tx"/>
                    </a:ext>
                  </a:extLst>
                </a:hlinkClick>
              </a:rPr>
              <a:t>Fentanyl Used</a:t>
            </a:r>
            <a:r>
              <a:rPr lang="en" sz="1488" u="sng">
                <a:solidFill>
                  <a:schemeClr val="accent5"/>
                </a:solidFill>
                <a:hlinkClick r:id="rId3">
                  <a:extLst>
                    <a:ext uri="{A12FA001-AC4F-418D-AE19-62706E023703}">
                      <ahyp:hlinkClr xmlns:ahyp="http://schemas.microsoft.com/office/drawing/2018/hyperlinkcolor" val="tx"/>
                    </a:ext>
                  </a:extLst>
                </a:hlinkClick>
              </a:rPr>
              <a:t> </a:t>
            </a:r>
            <a:r>
              <a:rPr lang="en" sz="1488" u="sng">
                <a:solidFill>
                  <a:srgbClr val="4A86E8"/>
                </a:solidFill>
                <a:hlinkClick r:id="rId3">
                  <a:extLst>
                    <a:ext uri="{A12FA001-AC4F-418D-AE19-62706E023703}">
                      <ahyp:hlinkClr xmlns:ahyp="http://schemas.microsoft.com/office/drawing/2018/hyperlinkcolor" val="tx"/>
                    </a:ext>
                  </a:extLst>
                </a:hlinkClick>
              </a:rPr>
              <a:t>to Target</a:t>
            </a:r>
            <a:r>
              <a:rPr lang="en" sz="1488" u="sng">
                <a:solidFill>
                  <a:schemeClr val="accent5"/>
                </a:solidFill>
                <a:hlinkClick r:id="rId3">
                  <a:extLst>
                    <a:ext uri="{A12FA001-AC4F-418D-AE19-62706E023703}">
                      <ahyp:hlinkClr xmlns:ahyp="http://schemas.microsoft.com/office/drawing/2018/hyperlinkcolor" val="tx"/>
                    </a:ext>
                  </a:extLst>
                </a:hlinkClick>
              </a:rPr>
              <a:t> </a:t>
            </a:r>
            <a:r>
              <a:rPr lang="en" sz="1488" u="sng">
                <a:solidFill>
                  <a:srgbClr val="FF00FF"/>
                </a:solidFill>
                <a:hlinkClick r:id="rId3">
                  <a:extLst>
                    <a:ext uri="{A12FA001-AC4F-418D-AE19-62706E023703}">
                      <ahyp:hlinkClr xmlns:ahyp="http://schemas.microsoft.com/office/drawing/2018/hyperlinkcolor" val="tx"/>
                    </a:ext>
                  </a:extLst>
                </a:hlinkClick>
              </a:rPr>
              <a:t>Young</a:t>
            </a:r>
            <a:r>
              <a:rPr lang="en" sz="1488" u="sng">
                <a:solidFill>
                  <a:schemeClr val="accent5"/>
                </a:solidFill>
                <a:hlinkClick r:id="rId3">
                  <a:extLst>
                    <a:ext uri="{A12FA001-AC4F-418D-AE19-62706E023703}">
                      <ahyp:hlinkClr xmlns:ahyp="http://schemas.microsoft.com/office/drawing/2018/hyperlinkcolor" val="tx"/>
                    </a:ext>
                  </a:extLst>
                </a:hlinkClick>
              </a:rPr>
              <a:t> </a:t>
            </a:r>
            <a:r>
              <a:rPr lang="en" sz="1488" u="sng">
                <a:solidFill>
                  <a:srgbClr val="9900FF"/>
                </a:solidFill>
                <a:hlinkClick r:id="rId3">
                  <a:extLst>
                    <a:ext uri="{A12FA001-AC4F-418D-AE19-62706E023703}">
                      <ahyp:hlinkClr xmlns:ahyp="http://schemas.microsoft.com/office/drawing/2018/hyperlinkcolor" val="tx"/>
                    </a:ext>
                  </a:extLst>
                </a:hlinkClick>
              </a:rPr>
              <a:t>Americans</a:t>
            </a:r>
            <a:endParaRPr sz="1488" u="sng">
              <a:solidFill>
                <a:srgbClr val="9900FF"/>
              </a:solidFill>
            </a:endParaRPr>
          </a:p>
          <a:p>
            <a:pPr marL="457200" lvl="0" indent="0" algn="ctr" rtl="0">
              <a:spcBef>
                <a:spcPts val="0"/>
              </a:spcBef>
              <a:spcAft>
                <a:spcPts val="0"/>
              </a:spcAft>
              <a:buNone/>
            </a:pPr>
            <a:endParaRPr sz="1488" u="sng"/>
          </a:p>
          <a:p>
            <a:pPr marL="457200" lvl="0" indent="0" algn="ctr" rtl="0">
              <a:spcBef>
                <a:spcPts val="0"/>
              </a:spcBef>
              <a:spcAft>
                <a:spcPts val="0"/>
              </a:spcAft>
              <a:buNone/>
            </a:pPr>
            <a:r>
              <a:rPr lang="en" sz="1488" u="sng">
                <a:solidFill>
                  <a:schemeClr val="accent5"/>
                </a:solidFill>
                <a:hlinkClick r:id="rId4">
                  <a:extLst>
                    <a:ext uri="{A12FA001-AC4F-418D-AE19-62706E023703}">
                      <ahyp:hlinkClr xmlns:ahyp="http://schemas.microsoft.com/office/drawing/2018/hyperlinkcolor" val="tx"/>
                    </a:ext>
                  </a:extLst>
                </a:hlinkClick>
              </a:rPr>
              <a:t>Big Island police seize more rainbow fentanyl in Kona | KHON2</a:t>
            </a:r>
            <a:endParaRPr sz="2155"/>
          </a:p>
        </p:txBody>
      </p:sp>
      <p:sp>
        <p:nvSpPr>
          <p:cNvPr id="306" name="Google Shape;306;p56"/>
          <p:cNvSpPr txBox="1">
            <a:spLocks noGrp="1"/>
          </p:cNvSpPr>
          <p:nvPr>
            <p:ph type="subTitle" idx="1"/>
          </p:nvPr>
        </p:nvSpPr>
        <p:spPr>
          <a:xfrm>
            <a:off x="67975" y="4565700"/>
            <a:ext cx="4910100" cy="5778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7"/>
          <p:cNvSpPr txBox="1">
            <a:spLocks noGrp="1"/>
          </p:cNvSpPr>
          <p:nvPr>
            <p:ph type="ctrTitle"/>
          </p:nvPr>
        </p:nvSpPr>
        <p:spPr>
          <a:xfrm>
            <a:off x="346608" y="195212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Benzodiazepines</a:t>
            </a:r>
            <a:endParaRPr/>
          </a:p>
          <a:p>
            <a:pPr marL="0" lvl="0" indent="0" algn="ctr" rtl="0">
              <a:spcBef>
                <a:spcPts val="0"/>
              </a:spcBef>
              <a:spcAft>
                <a:spcPts val="0"/>
              </a:spcAft>
              <a:buNone/>
            </a:pPr>
            <a:r>
              <a:rPr lang="en"/>
              <a:t>Sedative Hypnotics</a:t>
            </a:r>
            <a:endParaRPr/>
          </a:p>
          <a:p>
            <a:pPr marL="0" lvl="0" indent="0" algn="ctr" rtl="0">
              <a:spcBef>
                <a:spcPts val="0"/>
              </a:spcBef>
              <a:spcAft>
                <a:spcPts val="0"/>
              </a:spcAft>
              <a:buNone/>
            </a:pPr>
            <a:r>
              <a:rPr lang="en"/>
              <a:t>Barbiturates</a:t>
            </a:r>
            <a:endParaRPr/>
          </a:p>
          <a:p>
            <a:pPr marL="0" lvl="0" indent="0" algn="ctr" rtl="0">
              <a:spcBef>
                <a:spcPts val="0"/>
              </a:spcBef>
              <a:spcAft>
                <a:spcPts val="0"/>
              </a:spcAft>
              <a:buNone/>
            </a:pPr>
            <a:r>
              <a:rPr lang="en"/>
              <a:t>Butalbital</a:t>
            </a:r>
            <a:endParaRPr/>
          </a:p>
          <a:p>
            <a:pPr marL="0" lvl="0" indent="0" algn="ctr" rtl="0">
              <a:spcBef>
                <a:spcPts val="0"/>
              </a:spcBef>
              <a:spcAft>
                <a:spcPts val="0"/>
              </a:spcAft>
              <a:buNone/>
            </a:pPr>
            <a:r>
              <a:rPr lang="en"/>
              <a:t>GHB → gabaB</a:t>
            </a:r>
            <a:endParaRPr/>
          </a:p>
        </p:txBody>
      </p:sp>
      <p:sp>
        <p:nvSpPr>
          <p:cNvPr id="312" name="Google Shape;312;p57"/>
          <p:cNvSpPr txBox="1">
            <a:spLocks noGrp="1"/>
          </p:cNvSpPr>
          <p:nvPr>
            <p:ph type="subTitle" idx="1"/>
          </p:nvPr>
        </p:nvSpPr>
        <p:spPr>
          <a:xfrm>
            <a:off x="0" y="39021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8"/>
          <p:cNvSpPr txBox="1">
            <a:spLocks noGrp="1"/>
          </p:cNvSpPr>
          <p:nvPr>
            <p:ph type="ctrTitle"/>
          </p:nvPr>
        </p:nvSpPr>
        <p:spPr>
          <a:xfrm>
            <a:off x="311708" y="744575"/>
            <a:ext cx="8520600" cy="36171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3700"/>
              <a:t>Stimulants</a:t>
            </a:r>
            <a:endParaRPr sz="3700"/>
          </a:p>
          <a:p>
            <a:pPr marL="0" lvl="0" indent="0" algn="ctr" rtl="0">
              <a:spcBef>
                <a:spcPts val="0"/>
              </a:spcBef>
              <a:spcAft>
                <a:spcPts val="0"/>
              </a:spcAft>
              <a:buNone/>
            </a:pPr>
            <a:r>
              <a:rPr lang="en" sz="3100"/>
              <a:t>Cocaine</a:t>
            </a:r>
            <a:endParaRPr sz="3100"/>
          </a:p>
          <a:p>
            <a:pPr marL="0" lvl="0" indent="0" algn="ctr" rtl="0">
              <a:spcBef>
                <a:spcPts val="0"/>
              </a:spcBef>
              <a:spcAft>
                <a:spcPts val="0"/>
              </a:spcAft>
              <a:buNone/>
            </a:pPr>
            <a:r>
              <a:rPr lang="en" sz="3100"/>
              <a:t>Methamphetamines/Amphetamines</a:t>
            </a:r>
            <a:endParaRPr sz="3100"/>
          </a:p>
          <a:p>
            <a:pPr marL="0" lvl="0" indent="0" algn="ctr" rtl="0">
              <a:spcBef>
                <a:spcPts val="0"/>
              </a:spcBef>
              <a:spcAft>
                <a:spcPts val="0"/>
              </a:spcAft>
              <a:buNone/>
            </a:pPr>
            <a:r>
              <a:rPr lang="en" sz="3100"/>
              <a:t>Caffeine</a:t>
            </a:r>
            <a:endParaRPr sz="3100"/>
          </a:p>
          <a:p>
            <a:pPr marL="0" lvl="0" indent="0" algn="ctr" rtl="0">
              <a:spcBef>
                <a:spcPts val="0"/>
              </a:spcBef>
              <a:spcAft>
                <a:spcPts val="0"/>
              </a:spcAft>
              <a:buNone/>
            </a:pPr>
            <a:r>
              <a:rPr lang="en" sz="3100"/>
              <a:t>Low-dose Kratom</a:t>
            </a:r>
            <a:endParaRPr sz="3100"/>
          </a:p>
          <a:p>
            <a:pPr marL="0" lvl="0" indent="0" algn="ctr" rtl="0">
              <a:spcBef>
                <a:spcPts val="0"/>
              </a:spcBef>
              <a:spcAft>
                <a:spcPts val="0"/>
              </a:spcAft>
              <a:buNone/>
            </a:pPr>
            <a:r>
              <a:rPr lang="en" sz="3100"/>
              <a:t>MDMA (Ecstasy/Molly)</a:t>
            </a:r>
            <a:endParaRPr sz="3100"/>
          </a:p>
          <a:p>
            <a:pPr marL="0" lvl="0" indent="0" algn="ctr" rtl="0">
              <a:spcBef>
                <a:spcPts val="0"/>
              </a:spcBef>
              <a:spcAft>
                <a:spcPts val="0"/>
              </a:spcAft>
              <a:buNone/>
            </a:pPr>
            <a:r>
              <a:rPr lang="en" sz="3100"/>
              <a:t>Nicotine</a:t>
            </a:r>
            <a:endParaRPr sz="3100"/>
          </a:p>
        </p:txBody>
      </p:sp>
      <p:sp>
        <p:nvSpPr>
          <p:cNvPr id="318" name="Google Shape;318;p58"/>
          <p:cNvSpPr txBox="1">
            <a:spLocks noGrp="1"/>
          </p:cNvSpPr>
          <p:nvPr>
            <p:ph type="subTitle" idx="1"/>
          </p:nvPr>
        </p:nvSpPr>
        <p:spPr>
          <a:xfrm>
            <a:off x="-44300" y="435090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Prednisone, testosterone and other steroids</a:t>
            </a:r>
            <a:endParaRPr/>
          </a:p>
        </p:txBody>
      </p:sp>
      <p:sp>
        <p:nvSpPr>
          <p:cNvPr id="324" name="Google Shape;324;p5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Cannabis</a:t>
            </a:r>
            <a:endParaRPr/>
          </a:p>
        </p:txBody>
      </p:sp>
      <p:sp>
        <p:nvSpPr>
          <p:cNvPr id="330" name="Google Shape;330;p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Inhalants</a:t>
            </a:r>
            <a:endParaRPr/>
          </a:p>
        </p:txBody>
      </p:sp>
      <p:sp>
        <p:nvSpPr>
          <p:cNvPr id="336" name="Google Shape;336;p6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gabapentinoids</a:t>
            </a:r>
            <a:endParaRPr/>
          </a:p>
        </p:txBody>
      </p:sp>
      <p:sp>
        <p:nvSpPr>
          <p:cNvPr id="342" name="Google Shape;342;p6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Candy Dish Study</a:t>
            </a:r>
            <a:endParaRPr/>
          </a:p>
          <a:p>
            <a:pPr marL="0" lvl="0" indent="0" algn="ctr" rtl="0">
              <a:spcBef>
                <a:spcPts val="0"/>
              </a:spcBef>
              <a:spcAft>
                <a:spcPts val="0"/>
              </a:spcAft>
              <a:buNone/>
            </a:pPr>
            <a:r>
              <a:rPr lang="en" sz="2722" b="1">
                <a:solidFill>
                  <a:schemeClr val="lt1"/>
                </a:solidFill>
                <a:highlight>
                  <a:srgbClr val="FFFFFF"/>
                </a:highlight>
                <a:latin typeface="Roboto"/>
                <a:ea typeface="Roboto"/>
                <a:cs typeface="Roboto"/>
                <a:sym typeface="Roboto"/>
              </a:rPr>
              <a:t>Results: </a:t>
            </a:r>
            <a:r>
              <a:rPr lang="en" sz="2722">
                <a:solidFill>
                  <a:schemeClr val="lt1"/>
                </a:solidFill>
                <a:highlight>
                  <a:srgbClr val="FFFFFF"/>
                </a:highlight>
                <a:latin typeface="Roboto"/>
                <a:ea typeface="Roboto"/>
                <a:cs typeface="Roboto"/>
                <a:sym typeface="Roboto"/>
              </a:rPr>
              <a:t>There were main effects for both proximity and visibility. People ate an average of 2.2 more candies each day when they were visible, and 1.8 candies more when they were proximately placed on their desk vs 2 m away. </a:t>
            </a:r>
            <a:endParaRPr sz="6722">
              <a:solidFill>
                <a:schemeClr val="lt1"/>
              </a:solidFill>
            </a:endParaRPr>
          </a:p>
        </p:txBody>
      </p:sp>
      <p:sp>
        <p:nvSpPr>
          <p:cNvPr id="348" name="Google Shape;348;p63"/>
          <p:cNvSpPr txBox="1">
            <a:spLocks noGrp="1"/>
          </p:cNvSpPr>
          <p:nvPr>
            <p:ph type="subTitle" idx="1"/>
          </p:nvPr>
        </p:nvSpPr>
        <p:spPr>
          <a:xfrm>
            <a:off x="-107100" y="3608750"/>
            <a:ext cx="8520600" cy="15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uFill>
                  <a:noFill/>
                </a:uFill>
                <a:hlinkClick r:id="rId3">
                  <a:extLst>
                    <a:ext uri="{A12FA001-AC4F-418D-AE19-62706E023703}">
                      <ahyp:hlinkClr xmlns:ahyp="http://schemas.microsoft.com/office/drawing/2018/hyperlinkcolor" val="tx"/>
                    </a:ext>
                  </a:extLst>
                </a:hlinkClick>
              </a:rPr>
              <a:t>drchester@ponohealthcare.c</a:t>
            </a:r>
            <a:r>
              <a:rPr lang="en" sz="2950">
                <a:solidFill>
                  <a:schemeClr val="accent1"/>
                </a:solidFill>
              </a:rPr>
              <a:t>om</a:t>
            </a:r>
            <a:endParaRPr sz="2950">
              <a:solidFill>
                <a:schemeClr val="accent1"/>
              </a:solidFill>
            </a:endParaRPr>
          </a:p>
          <a:p>
            <a:pPr marL="0" lvl="0" indent="0" algn="l" rtl="0">
              <a:spcBef>
                <a:spcPts val="0"/>
              </a:spcBef>
              <a:spcAft>
                <a:spcPts val="0"/>
              </a:spcAft>
              <a:buNone/>
            </a:pPr>
            <a:r>
              <a:rPr lang="en" sz="2950" u="sng"/>
              <a:t>https://pubmed.ncbi.nlm.nih.gov/16418755/</a:t>
            </a:r>
            <a:endParaRPr sz="2950"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ctrTitle"/>
          </p:nvPr>
        </p:nvSpPr>
        <p:spPr>
          <a:xfrm>
            <a:off x="344250" y="226700"/>
            <a:ext cx="8455500" cy="11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000">
                <a:latin typeface="Playfair Display ExtraBold"/>
                <a:ea typeface="Playfair Display ExtraBold"/>
                <a:cs typeface="Playfair Display ExtraBold"/>
                <a:sym typeface="Playfair Display ExtraBold"/>
              </a:rPr>
              <a:t>DSM-5 Criteria for use disorders</a:t>
            </a:r>
            <a:endParaRPr sz="4000" b="0">
              <a:latin typeface="Playfair Display ExtraBold"/>
              <a:ea typeface="Playfair Display ExtraBold"/>
              <a:cs typeface="Playfair Display ExtraBold"/>
              <a:sym typeface="Playfair Display ExtraBold"/>
            </a:endParaRPr>
          </a:p>
        </p:txBody>
      </p:sp>
      <p:sp>
        <p:nvSpPr>
          <p:cNvPr id="122" name="Google Shape;122;p28"/>
          <p:cNvSpPr txBox="1">
            <a:spLocks noGrp="1"/>
          </p:cNvSpPr>
          <p:nvPr>
            <p:ph type="subTitle" idx="1"/>
          </p:nvPr>
        </p:nvSpPr>
        <p:spPr>
          <a:xfrm>
            <a:off x="256075" y="1309875"/>
            <a:ext cx="8799600" cy="3833700"/>
          </a:xfrm>
          <a:prstGeom prst="rect">
            <a:avLst/>
          </a:prstGeom>
        </p:spPr>
        <p:txBody>
          <a:bodyPr spcFirstLastPara="1" wrap="square" lIns="91425" tIns="91425" rIns="91425" bIns="91425" anchor="t" anchorCtr="0">
            <a:normAutofit fontScale="62500" lnSpcReduction="20000"/>
          </a:bodyPr>
          <a:lstStyle/>
          <a:p>
            <a:pPr marL="457200" lvl="0" indent="-315912" algn="l" rtl="0">
              <a:lnSpc>
                <a:spcPct val="143181"/>
              </a:lnSpc>
              <a:spcBef>
                <a:spcPts val="1200"/>
              </a:spcBef>
              <a:spcAft>
                <a:spcPts val="0"/>
              </a:spcAft>
              <a:buClr>
                <a:schemeClr val="dk1"/>
              </a:buClr>
              <a:buSzPct val="100000"/>
              <a:buAutoNum type="arabicPeriod"/>
            </a:pPr>
            <a:r>
              <a:rPr lang="en" sz="2200">
                <a:solidFill>
                  <a:schemeClr val="dk1"/>
                </a:solidFill>
              </a:rPr>
              <a:t>Use larger amounts or longer duration than one intended</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Not able to cut down</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Using is taking a lot of one’s time</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No fulfilling obligations</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Continued use despite known problems from use</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Giving up activities because of use</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Using in physically hazardous situations</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Social/interpersonal problems from using, but continued using</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Building tolerance</a:t>
            </a:r>
            <a:endParaRPr sz="2200">
              <a:solidFill>
                <a:schemeClr val="dk1"/>
              </a:solidFill>
            </a:endParaRPr>
          </a:p>
          <a:p>
            <a:pPr marL="457200" lvl="0" indent="-315912" algn="l" rtl="0">
              <a:lnSpc>
                <a:spcPct val="143181"/>
              </a:lnSpc>
              <a:spcBef>
                <a:spcPts val="0"/>
              </a:spcBef>
              <a:spcAft>
                <a:spcPts val="0"/>
              </a:spcAft>
              <a:buClr>
                <a:schemeClr val="dk1"/>
              </a:buClr>
              <a:buSzPct val="100000"/>
              <a:buAutoNum type="arabicPeriod"/>
            </a:pPr>
            <a:r>
              <a:rPr lang="en" sz="2200">
                <a:solidFill>
                  <a:schemeClr val="dk1"/>
                </a:solidFill>
              </a:rPr>
              <a:t>Craving for substance </a:t>
            </a:r>
            <a:r>
              <a:rPr lang="en" sz="2200">
                <a:solidFill>
                  <a:srgbClr val="FF00FF"/>
                </a:solidFill>
              </a:rPr>
              <a:t>or activity</a:t>
            </a:r>
            <a:endParaRPr sz="2200">
              <a:solidFill>
                <a:srgbClr val="FF00FF"/>
              </a:solidFill>
            </a:endParaRPr>
          </a:p>
          <a:p>
            <a:pPr marL="914400" lvl="0" indent="0" algn="l" rtl="0">
              <a:lnSpc>
                <a:spcPct val="143181"/>
              </a:lnSpc>
              <a:spcBef>
                <a:spcPts val="1200"/>
              </a:spcBef>
              <a:spcAft>
                <a:spcPts val="0"/>
              </a:spcAft>
              <a:buNone/>
            </a:pPr>
            <a:r>
              <a:rPr lang="en" sz="2200">
                <a:solidFill>
                  <a:schemeClr val="dk1"/>
                </a:solidFill>
              </a:rPr>
              <a:t>0-1: no diagnosis          AUD 2-3: mild            AUD 4-5: moderate                AUD &gt; 5: severe AUD</a:t>
            </a:r>
            <a:endParaRPr sz="2200">
              <a:solidFill>
                <a:schemeClr val="dk1"/>
              </a:solidFill>
            </a:endParaRPr>
          </a:p>
          <a:p>
            <a:pPr marL="0" lvl="0" indent="0" algn="ctr" rtl="0">
              <a:spcBef>
                <a:spcPts val="1200"/>
              </a:spcBef>
              <a:spcAft>
                <a:spcPts val="0"/>
              </a:spcAft>
              <a:buNone/>
            </a:pPr>
            <a:r>
              <a:rPr lang="en" sz="3420">
                <a:solidFill>
                  <a:schemeClr val="accent5"/>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sz="22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Harm Reduction</a:t>
            </a:r>
            <a:endParaRPr/>
          </a:p>
        </p:txBody>
      </p:sp>
      <p:sp>
        <p:nvSpPr>
          <p:cNvPr id="354" name="Google Shape;354;p6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2"/>
              </a:buClr>
              <a:buSzPct val="30555"/>
              <a:buFont typeface="Arial"/>
              <a:buNone/>
            </a:pPr>
            <a:r>
              <a:rPr lang="en" sz="3600"/>
              <a:t>How do we measure success with addiction?</a:t>
            </a:r>
            <a:endParaRPr sz="3600"/>
          </a:p>
          <a:p>
            <a:pPr marL="0" lvl="0" indent="0" algn="l" rtl="0">
              <a:spcBef>
                <a:spcPts val="0"/>
              </a:spcBef>
              <a:spcAft>
                <a:spcPts val="0"/>
              </a:spcAft>
              <a:buClr>
                <a:schemeClr val="dk2"/>
              </a:buClr>
              <a:buSzPts val="990"/>
              <a:buFont typeface="Arial"/>
              <a:buNone/>
            </a:pPr>
            <a:endParaRPr/>
          </a:p>
        </p:txBody>
      </p:sp>
      <p:sp>
        <p:nvSpPr>
          <p:cNvPr id="360" name="Google Shape;360;p6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2"/>
              </a:buClr>
              <a:buSzPts val="1100"/>
              <a:buFont typeface="Arial"/>
              <a:buNone/>
            </a:pPr>
            <a:r>
              <a:rPr lang="en" sz="2900"/>
              <a:t>Treatment adherence (compliance) and success rates are the same for other chronic medical diseases</a:t>
            </a:r>
            <a:endParaRPr/>
          </a:p>
        </p:txBody>
      </p:sp>
      <p:sp>
        <p:nvSpPr>
          <p:cNvPr id="366" name="Google Shape;366;p6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Mahalo!</a:t>
            </a:r>
            <a:endParaRPr/>
          </a:p>
        </p:txBody>
      </p:sp>
      <p:sp>
        <p:nvSpPr>
          <p:cNvPr id="372" name="Google Shape;372;p6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9"/>
          <p:cNvSpPr txBox="1">
            <a:spLocks noGrp="1"/>
          </p:cNvSpPr>
          <p:nvPr>
            <p:ph type="ctrTitle"/>
          </p:nvPr>
        </p:nvSpPr>
        <p:spPr>
          <a:xfrm>
            <a:off x="344250" y="226700"/>
            <a:ext cx="8455500" cy="11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520" b="0">
                <a:latin typeface="Playfair Display ExtraBold"/>
                <a:ea typeface="Playfair Display ExtraBold"/>
                <a:cs typeface="Playfair Display ExtraBold"/>
                <a:sym typeface="Playfair Display ExtraBold"/>
              </a:rPr>
              <a:t>ASAM 2019 Definition of </a:t>
            </a:r>
            <a:r>
              <a:rPr lang="en" sz="5220" b="0">
                <a:latin typeface="Playfair Display ExtraBold"/>
                <a:ea typeface="Playfair Display ExtraBold"/>
                <a:cs typeface="Playfair Display ExtraBold"/>
                <a:sym typeface="Playfair Display ExtraBold"/>
              </a:rPr>
              <a:t>Addiction</a:t>
            </a:r>
            <a:endParaRPr sz="5220" b="0">
              <a:latin typeface="Playfair Display ExtraBold"/>
              <a:ea typeface="Playfair Display ExtraBold"/>
              <a:cs typeface="Playfair Display ExtraBold"/>
              <a:sym typeface="Playfair Display ExtraBold"/>
            </a:endParaRPr>
          </a:p>
        </p:txBody>
      </p:sp>
      <p:sp>
        <p:nvSpPr>
          <p:cNvPr id="128" name="Google Shape;128;p29"/>
          <p:cNvSpPr txBox="1">
            <a:spLocks noGrp="1"/>
          </p:cNvSpPr>
          <p:nvPr>
            <p:ph type="subTitle" idx="1"/>
          </p:nvPr>
        </p:nvSpPr>
        <p:spPr>
          <a:xfrm>
            <a:off x="256075" y="1309875"/>
            <a:ext cx="8799600" cy="3833700"/>
          </a:xfrm>
          <a:prstGeom prst="rect">
            <a:avLst/>
          </a:prstGeom>
        </p:spPr>
        <p:txBody>
          <a:bodyPr spcFirstLastPara="1" wrap="square" lIns="91425" tIns="91425" rIns="91425" bIns="91425" anchor="t" anchorCtr="0">
            <a:normAutofit lnSpcReduction="10000"/>
          </a:bodyPr>
          <a:lstStyle/>
          <a:p>
            <a:pPr marL="0" lvl="0" indent="0" algn="ctr" rtl="0">
              <a:lnSpc>
                <a:spcPct val="143181"/>
              </a:lnSpc>
              <a:spcBef>
                <a:spcPts val="1200"/>
              </a:spcBef>
              <a:spcAft>
                <a:spcPts val="0"/>
              </a:spcAft>
              <a:buClr>
                <a:schemeClr val="dk1"/>
              </a:buClr>
              <a:buSzPts val="1100"/>
              <a:buFont typeface="Arial"/>
              <a:buNone/>
            </a:pPr>
            <a:r>
              <a:rPr lang="en" sz="2200" i="1">
                <a:solidFill>
                  <a:schemeClr val="dk1"/>
                </a:solidFill>
              </a:rPr>
              <a:t>“Addiction is a treatable, chronic medical disease involving complex interactions among brain circuits, genetics, the environment, and an individual’s life experiences. People with addiction use substances or engage in behaviors that become compulsive and often continue despite harmful consequences.”</a:t>
            </a:r>
            <a:endParaRPr sz="2200" i="1">
              <a:solidFill>
                <a:schemeClr val="dk1"/>
              </a:solidFill>
            </a:endParaRPr>
          </a:p>
          <a:p>
            <a:pPr marL="0" lvl="0" indent="0" algn="ctr" rtl="0">
              <a:lnSpc>
                <a:spcPct val="143181"/>
              </a:lnSpc>
              <a:spcBef>
                <a:spcPts val="1200"/>
              </a:spcBef>
              <a:spcAft>
                <a:spcPts val="0"/>
              </a:spcAft>
              <a:buClr>
                <a:schemeClr val="dk1"/>
              </a:buClr>
              <a:buSzPts val="1100"/>
              <a:buFont typeface="Arial"/>
              <a:buNone/>
            </a:pPr>
            <a:endParaRPr sz="2200" i="1">
              <a:solidFill>
                <a:schemeClr val="dk1"/>
              </a:solidFill>
            </a:endParaRPr>
          </a:p>
          <a:p>
            <a:pPr marL="0" lvl="0" indent="0" algn="ctr" rtl="0">
              <a:spcBef>
                <a:spcPts val="1200"/>
              </a:spcBef>
              <a:spcAft>
                <a:spcPts val="0"/>
              </a:spcAft>
              <a:buNone/>
            </a:pPr>
            <a:r>
              <a:rPr lang="en" sz="3420">
                <a:solidFill>
                  <a:schemeClr val="accent5"/>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sz="2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34" name="Google Shape;134;p30"/>
          <p:cNvSpPr txBox="1">
            <a:spLocks noGrp="1"/>
          </p:cNvSpPr>
          <p:nvPr>
            <p:ph type="subTitle" idx="1"/>
          </p:nvPr>
        </p:nvSpPr>
        <p:spPr>
          <a:xfrm>
            <a:off x="0" y="4565700"/>
            <a:ext cx="4910100" cy="5778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endParaRPr sz="5600"/>
          </a:p>
          <a:p>
            <a:pPr marL="0" lvl="0" indent="0" algn="ctr" rtl="0">
              <a:spcBef>
                <a:spcPts val="0"/>
              </a:spcBef>
              <a:spcAft>
                <a:spcPts val="0"/>
              </a:spcAft>
              <a:buNone/>
            </a:pPr>
            <a:r>
              <a:rPr lang="en" sz="5600">
                <a:solidFill>
                  <a:schemeClr val="accent5"/>
                </a:solidFill>
              </a:rPr>
              <a:t>drch</a:t>
            </a:r>
            <a:r>
              <a:rPr lang="en" sz="5600">
                <a:solidFill>
                  <a:schemeClr val="accent5"/>
                </a:solidFill>
                <a:uFill>
                  <a:noFill/>
                </a:uFill>
                <a:hlinkClick r:id="rId3">
                  <a:extLst>
                    <a:ext uri="{A12FA001-AC4F-418D-AE19-62706E023703}">
                      <ahyp:hlinkClr xmlns:ahyp="http://schemas.microsoft.com/office/drawing/2018/hyperlinkcolor" val="tx"/>
                    </a:ext>
                  </a:extLst>
                </a:hlinkClick>
              </a:rPr>
              <a:t>ester@ponohealthcare.com</a:t>
            </a:r>
            <a:endParaRPr sz="5600">
              <a:solidFill>
                <a:schemeClr val="accent5"/>
              </a:solidFill>
            </a:endParaRPr>
          </a:p>
          <a:p>
            <a:pPr marL="0" lvl="0" indent="0" algn="ctr" rtl="0">
              <a:lnSpc>
                <a:spcPct val="160000"/>
              </a:lnSpc>
              <a:spcBef>
                <a:spcPts val="0"/>
              </a:spcBef>
              <a:spcAft>
                <a:spcPts val="0"/>
              </a:spcAft>
              <a:buNone/>
            </a:pPr>
            <a:r>
              <a:rPr lang="en" sz="4700" b="0">
                <a:solidFill>
                  <a:srgbClr val="444444"/>
                </a:solidFill>
                <a:highlight>
                  <a:srgbClr val="FFFFFF"/>
                </a:highlight>
                <a:latin typeface="Arial"/>
                <a:ea typeface="Arial"/>
                <a:cs typeface="Arial"/>
                <a:sym typeface="Arial"/>
              </a:rPr>
              <a:t>http://www.addictscience.com/why-drugs-can-be-addicting/</a:t>
            </a:r>
            <a:endParaRPr sz="4700" b="0">
              <a:solidFill>
                <a:srgbClr val="444444"/>
              </a:solidFill>
              <a:highlight>
                <a:srgbClr val="FFFFFF"/>
              </a:highlight>
              <a:latin typeface="Arial"/>
              <a:ea typeface="Arial"/>
              <a:cs typeface="Arial"/>
              <a:sym typeface="Arial"/>
            </a:endParaRPr>
          </a:p>
          <a:p>
            <a:pPr marL="0" lvl="0" indent="0" algn="ctr" rtl="0">
              <a:spcBef>
                <a:spcPts val="1100"/>
              </a:spcBef>
              <a:spcAft>
                <a:spcPts val="0"/>
              </a:spcAft>
              <a:buNone/>
            </a:pPr>
            <a:endParaRPr sz="3607"/>
          </a:p>
        </p:txBody>
      </p:sp>
      <p:pic>
        <p:nvPicPr>
          <p:cNvPr id="135" name="Google Shape;135;p30"/>
          <p:cNvPicPr preferRelativeResize="0"/>
          <p:nvPr/>
        </p:nvPicPr>
        <p:blipFill>
          <a:blip r:embed="rId4">
            <a:alphaModFix/>
          </a:blip>
          <a:stretch>
            <a:fillRect/>
          </a:stretch>
        </p:blipFill>
        <p:spPr>
          <a:xfrm>
            <a:off x="1185325" y="276825"/>
            <a:ext cx="7129825" cy="3769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Mahalo!</a:t>
            </a:r>
            <a:endParaRPr/>
          </a:p>
        </p:txBody>
      </p:sp>
      <p:sp>
        <p:nvSpPr>
          <p:cNvPr id="141" name="Google Shape;141;p31"/>
          <p:cNvSpPr txBox="1">
            <a:spLocks noGrp="1"/>
          </p:cNvSpPr>
          <p:nvPr>
            <p:ph type="subTitle" idx="1"/>
          </p:nvPr>
        </p:nvSpPr>
        <p:spPr>
          <a:xfrm>
            <a:off x="299675" y="4197350"/>
            <a:ext cx="4910100" cy="679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75"/>
              <a:buNone/>
            </a:pPr>
            <a:endParaRPr/>
          </a:p>
          <a:p>
            <a:pPr marL="0" lvl="0" indent="0" algn="ctr" rtl="0">
              <a:lnSpc>
                <a:spcPct val="80000"/>
              </a:lnSpc>
              <a:spcBef>
                <a:spcPts val="0"/>
              </a:spcBef>
              <a:spcAft>
                <a:spcPts val="0"/>
              </a:spcAft>
              <a:buSzPts val="275"/>
              <a:buNone/>
            </a:pPr>
            <a:r>
              <a:rPr lang="en" sz="1200">
                <a:solidFill>
                  <a:schemeClr val="accent1"/>
                </a:solidFill>
                <a:uFill>
                  <a:noFill/>
                </a:uFill>
                <a:hlinkClick r:id="rId3">
                  <a:extLst>
                    <a:ext uri="{A12FA001-AC4F-418D-AE19-62706E023703}">
                      <ahyp:hlinkClr xmlns:ahyp="http://schemas.microsoft.com/office/drawing/2018/hyperlinkcolor" val="tx"/>
                    </a:ext>
                  </a:extLst>
                </a:hlinkClick>
              </a:rPr>
              <a:t>drchester@ponohealthcare.com</a:t>
            </a:r>
            <a:endParaRPr sz="1200">
              <a:solidFill>
                <a:schemeClr val="accent1"/>
              </a:solidFill>
            </a:endParaRPr>
          </a:p>
          <a:p>
            <a:pPr marL="0" lvl="0" indent="0" algn="ctr" rtl="0">
              <a:lnSpc>
                <a:spcPct val="80000"/>
              </a:lnSpc>
              <a:spcBef>
                <a:spcPts val="0"/>
              </a:spcBef>
              <a:spcAft>
                <a:spcPts val="0"/>
              </a:spcAft>
              <a:buSzPts val="275"/>
              <a:buNone/>
            </a:pPr>
            <a:r>
              <a:rPr lang="en" sz="900" u="sng">
                <a:hlinkClick r:id="rId4"/>
              </a:rPr>
              <a:t>https://nida.nih.gov/publications/teaching-addiction-science/neurobiology-drug-addiction</a:t>
            </a:r>
            <a:endParaRPr sz="900"/>
          </a:p>
          <a:p>
            <a:pPr marL="0" lvl="0" indent="0" algn="ctr" rtl="0">
              <a:lnSpc>
                <a:spcPct val="80000"/>
              </a:lnSpc>
              <a:spcBef>
                <a:spcPts val="0"/>
              </a:spcBef>
              <a:spcAft>
                <a:spcPts val="0"/>
              </a:spcAft>
              <a:buSzPts val="275"/>
              <a:buNone/>
            </a:pPr>
            <a:r>
              <a:rPr lang="en" sz="900" u="sng"/>
              <a:t>https://www.inner-light-in.com/2013/06/yoga-and-meditation-for-insula-of-your-brain/</a:t>
            </a:r>
            <a:endParaRPr sz="900" u="sng"/>
          </a:p>
          <a:p>
            <a:pPr marL="0" lvl="0" indent="0" algn="ctr" rtl="0">
              <a:lnSpc>
                <a:spcPct val="80000"/>
              </a:lnSpc>
              <a:spcBef>
                <a:spcPts val="0"/>
              </a:spcBef>
              <a:spcAft>
                <a:spcPts val="0"/>
              </a:spcAft>
              <a:buSzPts val="275"/>
              <a:buNone/>
            </a:pPr>
            <a:endParaRPr sz="1900"/>
          </a:p>
        </p:txBody>
      </p:sp>
      <p:sp>
        <p:nvSpPr>
          <p:cNvPr id="142" name="Google Shape;142;p31"/>
          <p:cNvSpPr txBox="1"/>
          <p:nvPr/>
        </p:nvSpPr>
        <p:spPr>
          <a:xfrm>
            <a:off x="793200" y="5588000"/>
            <a:ext cx="5133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drchester@ponohealthcare.com</a:t>
            </a:r>
            <a:endParaRPr>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r>
              <a:rPr lang="en" u="sng">
                <a:solidFill>
                  <a:schemeClr val="dk2"/>
                </a:solidFill>
                <a:latin typeface="Playfair Display"/>
                <a:ea typeface="Playfair Display"/>
                <a:cs typeface="Playfair Display"/>
                <a:sym typeface="Playfair Display"/>
              </a:rPr>
              <a:t>https://www.npr.org/sections/health-shots/2016/01/11/462390288/anatomy-of-addiction-how-heroin-and-opioids-hijack-the-brain</a:t>
            </a:r>
            <a:endParaRPr u="sng">
              <a:solidFill>
                <a:schemeClr val="dk2"/>
              </a:solidFill>
              <a:latin typeface="Playfair Display"/>
              <a:ea typeface="Playfair Display"/>
              <a:cs typeface="Playfair Display"/>
              <a:sym typeface="Playfair Display"/>
            </a:endParaRPr>
          </a:p>
        </p:txBody>
      </p:sp>
      <p:pic>
        <p:nvPicPr>
          <p:cNvPr id="143" name="Google Shape;143;p31"/>
          <p:cNvPicPr preferRelativeResize="0"/>
          <p:nvPr/>
        </p:nvPicPr>
        <p:blipFill>
          <a:blip r:embed="rId5">
            <a:alphaModFix/>
          </a:blip>
          <a:stretch>
            <a:fillRect/>
          </a:stretch>
        </p:blipFill>
        <p:spPr>
          <a:xfrm>
            <a:off x="-367500" y="-94050"/>
            <a:ext cx="6858000" cy="4258724"/>
          </a:xfrm>
          <a:prstGeom prst="rect">
            <a:avLst/>
          </a:prstGeom>
          <a:noFill/>
          <a:ln>
            <a:noFill/>
          </a:ln>
        </p:spPr>
      </p:pic>
      <p:pic>
        <p:nvPicPr>
          <p:cNvPr id="144" name="Google Shape;144;p31"/>
          <p:cNvPicPr preferRelativeResize="0"/>
          <p:nvPr/>
        </p:nvPicPr>
        <p:blipFill>
          <a:blip r:embed="rId6">
            <a:alphaModFix/>
          </a:blip>
          <a:stretch>
            <a:fillRect/>
          </a:stretch>
        </p:blipFill>
        <p:spPr>
          <a:xfrm>
            <a:off x="7017688" y="970788"/>
            <a:ext cx="1876425" cy="164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ctrTitle"/>
          </p:nvPr>
        </p:nvSpPr>
        <p:spPr>
          <a:xfrm>
            <a:off x="379150" y="1682700"/>
            <a:ext cx="8455500" cy="2782200"/>
          </a:xfrm>
          <a:prstGeom prst="rect">
            <a:avLst/>
          </a:prstGeom>
        </p:spPr>
        <p:txBody>
          <a:bodyPr spcFirstLastPara="1" wrap="square" lIns="91425" tIns="91425" rIns="91425" bIns="91425" anchor="b" anchorCtr="0">
            <a:normAutofit fontScale="90000"/>
          </a:bodyPr>
          <a:lstStyle/>
          <a:p>
            <a:pPr marL="0" lvl="0" indent="0" algn="ctr" rtl="0">
              <a:lnSpc>
                <a:spcPct val="200000"/>
              </a:lnSpc>
              <a:spcBef>
                <a:spcPts val="0"/>
              </a:spcBef>
              <a:spcAft>
                <a:spcPts val="0"/>
              </a:spcAft>
              <a:buNone/>
            </a:pPr>
            <a:endParaRPr sz="150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endParaRPr sz="150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endParaRPr sz="150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Baseline level of dopamine output at the nucleus accumbens: 100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Food level: 150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Sex level: 200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Clr>
                <a:schemeClr val="dk2"/>
              </a:buClr>
              <a:buSzPct val="73333"/>
              <a:buFont typeface="Arial"/>
              <a:buNone/>
            </a:pPr>
            <a:r>
              <a:rPr lang="en" sz="1500" b="0">
                <a:solidFill>
                  <a:srgbClr val="212121"/>
                </a:solidFill>
                <a:highlight>
                  <a:srgbClr val="FFFFFF"/>
                </a:highlight>
                <a:latin typeface="Times New Roman"/>
                <a:ea typeface="Times New Roman"/>
                <a:cs typeface="Times New Roman"/>
                <a:sym typeface="Times New Roman"/>
              </a:rPr>
              <a:t>Nicotine level: 200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Alcohol level: 200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Morphine level: 200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Cocaine level: 300-350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lnSpc>
                <a:spcPct val="200000"/>
              </a:lnSpc>
              <a:spcBef>
                <a:spcPts val="0"/>
              </a:spcBef>
              <a:spcAft>
                <a:spcPts val="0"/>
              </a:spcAft>
              <a:buNone/>
            </a:pPr>
            <a:r>
              <a:rPr lang="en" sz="1500" b="0">
                <a:solidFill>
                  <a:srgbClr val="212121"/>
                </a:solidFill>
                <a:highlight>
                  <a:srgbClr val="FFFFFF"/>
                </a:highlight>
                <a:latin typeface="Times New Roman"/>
                <a:ea typeface="Times New Roman"/>
                <a:cs typeface="Times New Roman"/>
                <a:sym typeface="Times New Roman"/>
              </a:rPr>
              <a:t>Amphetamines: over 1000</a:t>
            </a:r>
            <a:endParaRPr sz="1500" b="0">
              <a:solidFill>
                <a:srgbClr val="212121"/>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 sz="1533">
                <a:solidFill>
                  <a:srgbClr val="202124"/>
                </a:solidFill>
                <a:highlight>
                  <a:srgbClr val="FFFFFF"/>
                </a:highlight>
                <a:latin typeface="Roboto"/>
                <a:ea typeface="Roboto"/>
                <a:cs typeface="Roboto"/>
                <a:sym typeface="Roboto"/>
              </a:rPr>
              <a:t>When drugs stimulate mu opioid receptors in the brain, cells in the ventral tegmental area (VTA) produce dopamine and release it into the nucleus accumbens (NAc)</a:t>
            </a:r>
            <a:endParaRPr sz="1833" b="0">
              <a:solidFill>
                <a:srgbClr val="212121"/>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endParaRPr sz="1500" b="0">
              <a:solidFill>
                <a:srgbClr val="212121"/>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endParaRPr sz="1500" b="0">
              <a:solidFill>
                <a:srgbClr val="212121"/>
              </a:solidFill>
              <a:highlight>
                <a:srgbClr val="FFFFFF"/>
              </a:highlight>
              <a:latin typeface="Times New Roman"/>
              <a:ea typeface="Times New Roman"/>
              <a:cs typeface="Times New Roman"/>
              <a:sym typeface="Times New Roman"/>
            </a:endParaRPr>
          </a:p>
        </p:txBody>
      </p:sp>
      <p:sp>
        <p:nvSpPr>
          <p:cNvPr id="150" name="Google Shape;150;p32"/>
          <p:cNvSpPr txBox="1">
            <a:spLocks noGrp="1"/>
          </p:cNvSpPr>
          <p:nvPr>
            <p:ph type="subTitle" idx="1"/>
          </p:nvPr>
        </p:nvSpPr>
        <p:spPr>
          <a:xfrm>
            <a:off x="469025" y="4379475"/>
            <a:ext cx="49101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uFill>
                  <a:noFill/>
                </a:uFill>
                <a:hlinkClick r:id="rId3">
                  <a:extLst>
                    <a:ext uri="{A12FA001-AC4F-418D-AE19-62706E023703}">
                      <ahyp:hlinkClr xmlns:ahyp="http://schemas.microsoft.com/office/drawing/2018/hyperlinkcolor" val="tx"/>
                    </a:ext>
                  </a:extLst>
                </a:hlinkClick>
              </a:rPr>
              <a:t>drchester@ponohealthcare.com</a:t>
            </a:r>
            <a:endParaRPr sz="1600">
              <a:solidFill>
                <a:schemeClr val="accent1"/>
              </a:solidFill>
            </a:endParaRPr>
          </a:p>
          <a:p>
            <a:pPr marL="0" lvl="0" indent="0" algn="ctr" rtl="0">
              <a:spcBef>
                <a:spcPts val="0"/>
              </a:spcBef>
              <a:spcAft>
                <a:spcPts val="0"/>
              </a:spcAft>
              <a:buClr>
                <a:schemeClr val="dk2"/>
              </a:buClr>
              <a:buSzPts val="1100"/>
              <a:buFont typeface="Arial"/>
              <a:buNone/>
            </a:pPr>
            <a:r>
              <a:rPr lang="en" sz="1600" b="0" u="sng">
                <a:solidFill>
                  <a:srgbClr val="212121"/>
                </a:solidFill>
                <a:highlight>
                  <a:schemeClr val="lt1"/>
                </a:highlight>
                <a:latin typeface="Times New Roman"/>
                <a:ea typeface="Times New Roman"/>
                <a:cs typeface="Times New Roman"/>
                <a:sym typeface="Times New Roman"/>
              </a:rPr>
              <a:t>https://www.ncbi.nlm.nih.gov/pmc/articles/PMC281732/</a:t>
            </a:r>
            <a:endParaRPr sz="1600" u="sn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a:spLocks noGrp="1"/>
          </p:cNvSpPr>
          <p:nvPr>
            <p:ph type="ctrTitle"/>
          </p:nvPr>
        </p:nvSpPr>
        <p:spPr>
          <a:xfrm>
            <a:off x="344250" y="463450"/>
            <a:ext cx="8455500" cy="39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920"/>
              <a:t>Addiction overlapping risk factors:</a:t>
            </a:r>
            <a:endParaRPr sz="3920"/>
          </a:p>
          <a:p>
            <a:pPr marL="457200" lvl="0" indent="-407669" algn="l" rtl="0">
              <a:spcBef>
                <a:spcPts val="0"/>
              </a:spcBef>
              <a:spcAft>
                <a:spcPts val="0"/>
              </a:spcAft>
              <a:buSzPts val="2820"/>
              <a:buChar char="●"/>
            </a:pPr>
            <a:r>
              <a:rPr lang="en" sz="2820"/>
              <a:t>Biology- genetics (rapid metabolizers CYP2D6) and epigenetics</a:t>
            </a:r>
            <a:endParaRPr sz="2820"/>
          </a:p>
          <a:p>
            <a:pPr marL="457200" lvl="0" indent="-407669" algn="l" rtl="0">
              <a:spcBef>
                <a:spcPts val="0"/>
              </a:spcBef>
              <a:spcAft>
                <a:spcPts val="0"/>
              </a:spcAft>
              <a:buSzPts val="2820"/>
              <a:buChar char="●"/>
            </a:pPr>
            <a:r>
              <a:rPr lang="en" sz="2820"/>
              <a:t>Psychology- escape vs. engagement</a:t>
            </a:r>
            <a:endParaRPr sz="2820"/>
          </a:p>
          <a:p>
            <a:pPr marL="457200" lvl="0" indent="-407669" algn="l" rtl="0">
              <a:spcBef>
                <a:spcPts val="0"/>
              </a:spcBef>
              <a:spcAft>
                <a:spcPts val="0"/>
              </a:spcAft>
              <a:buSzPts val="2820"/>
              <a:buChar char="●"/>
            </a:pPr>
            <a:r>
              <a:rPr lang="en" sz="2820"/>
              <a:t>Sociology- nature vs. nurture</a:t>
            </a:r>
            <a:endParaRPr sz="2820"/>
          </a:p>
          <a:p>
            <a:pPr marL="457200" lvl="0" indent="-407669" algn="l" rtl="0">
              <a:spcBef>
                <a:spcPts val="0"/>
              </a:spcBef>
              <a:spcAft>
                <a:spcPts val="0"/>
              </a:spcAft>
              <a:buSzPts val="2820"/>
              <a:buChar char="●"/>
            </a:pPr>
            <a:r>
              <a:rPr lang="en" sz="2820"/>
              <a:t>Spirituality- mutual help groups, higher power</a:t>
            </a:r>
            <a:endParaRPr sz="2820"/>
          </a:p>
          <a:p>
            <a:pPr marL="457200" lvl="0" indent="-407669" algn="l" rtl="0">
              <a:spcBef>
                <a:spcPts val="0"/>
              </a:spcBef>
              <a:spcAft>
                <a:spcPts val="0"/>
              </a:spcAft>
              <a:buSzPts val="2820"/>
              <a:buChar char="●"/>
            </a:pPr>
            <a:r>
              <a:rPr lang="en" sz="2820"/>
              <a:t>Exposure/use</a:t>
            </a:r>
            <a:endParaRPr sz="2820"/>
          </a:p>
        </p:txBody>
      </p:sp>
      <p:sp>
        <p:nvSpPr>
          <p:cNvPr id="156" name="Google Shape;156;p33"/>
          <p:cNvSpPr txBox="1">
            <a:spLocks noGrp="1"/>
          </p:cNvSpPr>
          <p:nvPr>
            <p:ph type="subTitle" idx="1"/>
          </p:nvPr>
        </p:nvSpPr>
        <p:spPr>
          <a:xfrm>
            <a:off x="247150" y="4565700"/>
            <a:ext cx="4910100" cy="5778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solidFill>
                  <a:schemeClr val="accent1"/>
                </a:solidFill>
              </a:rPr>
              <a:t>drchester@ponohealthcare.com</a:t>
            </a:r>
            <a:endParaRPr>
              <a:solidFill>
                <a:schemeClr val="accent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1666</Words>
  <Application>Microsoft Macintosh PowerPoint</Application>
  <PresentationFormat>On-screen Show (16:9)</PresentationFormat>
  <Paragraphs>296</Paragraphs>
  <Slides>43</Slides>
  <Notes>43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Playfair Display</vt:lpstr>
      <vt:lpstr>Times New Roman</vt:lpstr>
      <vt:lpstr>Oswald</vt:lpstr>
      <vt:lpstr>Roboto</vt:lpstr>
      <vt:lpstr>Arial</vt:lpstr>
      <vt:lpstr>Playfair Display ExtraBold</vt:lpstr>
      <vt:lpstr>Verdana</vt:lpstr>
      <vt:lpstr>Montserrat</vt:lpstr>
      <vt:lpstr>Average</vt:lpstr>
      <vt:lpstr>Simple Dark</vt:lpstr>
      <vt:lpstr>Pop</vt:lpstr>
      <vt:lpstr> Jeffrey H. Chester, DO  Board Certified American Board of Addiction Medicine &amp; Board Certified American Board of Physical Medicine and Rehabilitation             </vt:lpstr>
      <vt:lpstr>Jeffrey H. Chester, DO Outpatient Withdrawal Management   </vt:lpstr>
      <vt:lpstr>DSM-5 Addiction Definition vs. ASAM’s definition</vt:lpstr>
      <vt:lpstr>DSM-5 Criteria for use disorders</vt:lpstr>
      <vt:lpstr>ASAM 2019 Definition of Addiction</vt:lpstr>
      <vt:lpstr>PowerPoint Presentation</vt:lpstr>
      <vt:lpstr>Mahalo!</vt:lpstr>
      <vt:lpstr>   Baseline level of dopamine output at the nucleus accumbens: 100 Food level: 150 Sex level: 200 Nicotine level: 200 Alcohol level: 200 Morphine level: 200 Cocaine level: 300-350 Amphetamines: over 1000 When drugs stimulate mu opioid receptors in the brain, cells in the ventral tegmental area (VTA) produce dopamine and release it into the nucleus accumbens (NAc)  </vt:lpstr>
      <vt:lpstr>Addiction overlapping risk factors: Biology- genetics (rapid metabolizers CYP2D6) and epigenetics Psychology- escape vs. engagement Sociology- nature vs. nurture Spirituality- mutual help groups, higher power Exposure/use</vt:lpstr>
      <vt:lpstr>SBIRT Counseling Mutual Help Groups (Alcoholics Anonymous) FDA-approved and FDA non-approved medications</vt:lpstr>
      <vt:lpstr>Alcohol- When to admit for withdrawals  Recurrent unsuccessful attempts maybe side effects to outpatient medications? perhaps kindling?- history of withdrawal-related seizures or DTs Pregnancy CIWA &gt; 10 Thought disorders such as major depression, cognitive issues, psychosis, schizophrenia Living environment poses a risk houseless domestic violence associating with other users Anticipated/expected harm to self or others Other medical conditions/surgical conditions to be/recently addressed ASAM Criteria for placement (next slide) Clinical Judgement </vt:lpstr>
      <vt:lpstr>PowerPoint Presentation</vt:lpstr>
      <vt:lpstr>  ASAM Clinical Practice Guideline on Alcohol Withdrawal Management Patients experiencing signs and symptoms of mild alcohol withdrawal such as mild or moderate anxiety, sweating and insomnia, but no tremor (generally associated with a CIWA-Ar &lt;10) can be managed in Level 1-WM or Level 2- WM settings.2,39,62,72 While providing withdrawal management is within the scope of practice for many clinicians including primary care physicians, an addiction specialist can be consulted, if needed.72   Patients experiencing signs and symptoms of moderate alcohol withdrawal such as moderate anxiety, sweating, insomnia, and mild tremor (generally associated with a CIWA-Ar 10–18) can be managed in Level 2-WM settings.   Moderate withdrawal is not a reason to exclude patients from Level 1-WM settings, but the risk for such patients should be carefully considered. It should only be undertaken by experienced clinicians.   Patients experiencing signs and symptoms of severe withdrawal such as severe anxiety and moderate to severe tremor, but not confusion, hallucinations, or seizure (generally associated with a CIWA-Ar 19) should not be managed in Level 1-WM settings.58   Severe uncomplicated withdrawal is not a reason to exclude patients from Level 2-WM settings. The risk for such patients should be carefully considered.</vt:lpstr>
      <vt:lpstr>Alcohol When I start drinking </vt:lpstr>
      <vt:lpstr>When I keep drinking (Chronic ETOH users) </vt:lpstr>
      <vt:lpstr>Alcohol Withdrawals</vt:lpstr>
      <vt:lpstr>When I keep drinking </vt:lpstr>
      <vt:lpstr>Alcohol Withdrawals</vt:lpstr>
      <vt:lpstr>Alcohol Withdrawals- CIWA-Ar</vt:lpstr>
      <vt:lpstr>Alcohol Withdrawals</vt:lpstr>
      <vt:lpstr>Alcohol Withdrawals</vt:lpstr>
      <vt:lpstr>Alcohol Withdrawals</vt:lpstr>
      <vt:lpstr> FDA-approved treatments for Alcohol Use Disorder  benzodiazepines oral and injectable naltrexone acamprosate disulfiram</vt:lpstr>
      <vt:lpstr>     FDA-approved treatments for Alcohol Use Disorder     Benzodiazepines- for short-term withdrawals (calms the over-excited central nervous system, decreases chance of complications, such as seizures  oral and injectable naltrexone- also an opioid blocker  Acamprosate- keeps people from relapsing (studies are +/-)  Disulfiram- makes you feel sick, if you ingest ETOH</vt:lpstr>
      <vt:lpstr> What are some non-FDA-approved treatments for Alcohol Use Disorder  Gabapentin, topiramate, valproic acid, carbamazepine, baclofen (gabaB), doxazosin (alpha 2 adrenergic blocker) clonidine (alpha 1 adrenergic blocker), ondansetron (serotonin), mirtazapine (serotonin), sertraline or fluoxetine (SSRIs), varenicline</vt:lpstr>
      <vt:lpstr>Opioids: Neurotransmitters of choice: endorphins and dopamine</vt:lpstr>
      <vt:lpstr>FDA-approved treatments for Opioid Use Disorder  naloxone oral and injectable naltrexone buprenorphine methadone</vt:lpstr>
      <vt:lpstr>Naloxone (not naltrexone) https://www.hhhrc.org/overdose 4mg nasal spray- give one in each nostril. Do not wait to give the 2nd dose. 911 → spray → spray → DO NOT LET THEM LEAVE Good samaritan law Never give yourself naloxone </vt:lpstr>
      <vt:lpstr>   Buprenorphine  Induction  conventional vs. overlapping (microdosing, Bernese method)  Avoiding Precipitated Withdrawals  Chronic Use/Illicit Fentanyl - can’t wait!!  necessitates overlapping induction. Half-lives  Pregnancy</vt:lpstr>
      <vt:lpstr>Buprenorphine overlapping induction</vt:lpstr>
      <vt:lpstr>Illicit Fentanyl Overdoses: was it “wooden chest syndrome?” intentional vs. accidental overdoses added to, substituted for and contaminated other illicit drugs</vt:lpstr>
      <vt:lpstr>Illicit Fentanyl rainbow fentanyl  DEA Warns of Brightly-Colored Fentanyl Used to Target Young Americans  Big Island police seize more rainbow fentanyl in Kona | KHON2</vt:lpstr>
      <vt:lpstr>Benzodiazepines Sedative Hypnotics Barbiturates Butalbital GHB → gabaB</vt:lpstr>
      <vt:lpstr>Stimulants Cocaine Methamphetamines/Amphetamines Caffeine Low-dose Kratom MDMA (Ecstasy/Molly) Nicotine</vt:lpstr>
      <vt:lpstr>Prednisone, testosterone and other steroids</vt:lpstr>
      <vt:lpstr>Cannabis</vt:lpstr>
      <vt:lpstr>Inhalants</vt:lpstr>
      <vt:lpstr>gabapentinoids</vt:lpstr>
      <vt:lpstr>Candy Dish Study Results: There were main effects for both proximity and visibility. People ate an average of 2.2 more candies each day when they were visible, and 1.8 candies more when they were proximately placed on their desk vs 2 m away. </vt:lpstr>
      <vt:lpstr>Harm Reduction</vt:lpstr>
      <vt:lpstr>How do we measure success with addiction? </vt:lpstr>
      <vt:lpstr>Treatment adherence (compliance) and success rates are the same for other chronic medical diseases</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Jeffrey H. Chester, DO  Board Certified American Board of Addiction Medicine &amp; Board Certified American Board of Physical Medicine and Rehabilitation             </dc:title>
  <cp:lastModifiedBy>Summer Mochida-Meek</cp:lastModifiedBy>
  <cp:revision>1</cp:revision>
  <dcterms:modified xsi:type="dcterms:W3CDTF">2022-10-24T01:16:08Z</dcterms:modified>
</cp:coreProperties>
</file>