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2.xml" ContentType="application/vnd.openxmlformats-officedocument.presentationml.notesSlide+xml"/>
  <Override PartName="/ppt/charts/chart13.xml" ContentType="application/vnd.openxmlformats-officedocument.drawingml.chart+xml"/>
  <Override PartName="/ppt/notesSlides/notesSlide33.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4.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9" r:id="rId14"/>
    <p:sldId id="274" r:id="rId15"/>
    <p:sldId id="275" r:id="rId16"/>
    <p:sldId id="276" r:id="rId17"/>
    <p:sldId id="277" r:id="rId18"/>
    <p:sldId id="278" r:id="rId19"/>
    <p:sldId id="281" r:id="rId20"/>
    <p:sldId id="280" r:id="rId21"/>
    <p:sldId id="287" r:id="rId22"/>
    <p:sldId id="299" r:id="rId23"/>
    <p:sldId id="288" r:id="rId24"/>
    <p:sldId id="283" r:id="rId25"/>
    <p:sldId id="300" r:id="rId26"/>
    <p:sldId id="301" r:id="rId27"/>
    <p:sldId id="286" r:id="rId28"/>
    <p:sldId id="302" r:id="rId29"/>
    <p:sldId id="285" r:id="rId30"/>
    <p:sldId id="303" r:id="rId31"/>
    <p:sldId id="292" r:id="rId32"/>
    <p:sldId id="298" r:id="rId33"/>
    <p:sldId id="294" r:id="rId34"/>
    <p:sldId id="291" r:id="rId35"/>
    <p:sldId id="295" r:id="rId36"/>
    <p:sldId id="29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6D2B84-E049-4FEA-694D-010E165361C1}" name="Fontanilla, Tiana" initials="FT" userId="S::tiana.fontanilla@doh.hawaii.gov::432ff9fd-792d-4351-8e0b-5092f7fa08f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3A15E-DAC2-4AD4-AA5B-4DCA608A0D56}" v="777" dt="2023-01-24T03:58:29.895"/>
    <p1510:client id="{471AA8DD-1382-5895-E886-C3CFF8349AA0}" v="3" dt="2023-01-24T04:03:21.018"/>
    <p1510:client id="{A9961D1D-A4C4-4694-B6EE-1351A7B9B0D7}" v="1213" dt="2023-01-24T10:15:17.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76327" autoAdjust="0"/>
  </p:normalViewPr>
  <p:slideViewPr>
    <p:cSldViewPr snapToGrid="0">
      <p:cViewPr varScale="1">
        <p:scale>
          <a:sx n="96" d="100"/>
          <a:sy n="96" d="100"/>
        </p:scale>
        <p:origin x="19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698196892066376E-2"/>
          <c:y val="0.16244165665207422"/>
          <c:w val="0.89459553314126283"/>
          <c:h val="0.75362484168917776"/>
        </c:manualLayout>
      </c:layout>
      <c:barChart>
        <c:barDir val="col"/>
        <c:grouping val="stacked"/>
        <c:varyColors val="0"/>
        <c:ser>
          <c:idx val="0"/>
          <c:order val="0"/>
          <c:tx>
            <c:strRef>
              <c:f>Sheet1!$B$1</c:f>
              <c:strCache>
                <c:ptCount val="1"/>
                <c:pt idx="0">
                  <c:v>Substance Use Disorder (SUD), any dx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Sheet1!$B$2:$B$5</c:f>
              <c:numCache>
                <c:formatCode>General</c:formatCode>
                <c:ptCount val="4"/>
                <c:pt idx="0">
                  <c:v>11861</c:v>
                </c:pt>
                <c:pt idx="1">
                  <c:v>12097</c:v>
                </c:pt>
                <c:pt idx="2">
                  <c:v>11635</c:v>
                </c:pt>
                <c:pt idx="3">
                  <c:v>11183</c:v>
                </c:pt>
              </c:numCache>
            </c:numRef>
          </c:val>
          <c:extLst>
            <c:ext xmlns:c16="http://schemas.microsoft.com/office/drawing/2014/chart" uri="{C3380CC4-5D6E-409C-BE32-E72D297353CC}">
              <c16:uniqueId val="{00000000-F6D4-4E4A-BA5B-EA3CBA9AA4DA}"/>
            </c:ext>
          </c:extLst>
        </c:ser>
        <c:ser>
          <c:idx val="1"/>
          <c:order val="1"/>
          <c:tx>
            <c:strRef>
              <c:f>Sheet1!$C$1</c:f>
              <c:strCache>
                <c:ptCount val="1"/>
                <c:pt idx="0">
                  <c:v>Co-occurring SUD/MHD, where primary dx is SUD or MHD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Sheet1!$C$2:$C$5</c:f>
              <c:numCache>
                <c:formatCode>General</c:formatCode>
                <c:ptCount val="4"/>
                <c:pt idx="0">
                  <c:v>2307</c:v>
                </c:pt>
                <c:pt idx="1">
                  <c:v>2199</c:v>
                </c:pt>
                <c:pt idx="2">
                  <c:v>2261</c:v>
                </c:pt>
                <c:pt idx="3">
                  <c:v>2269</c:v>
                </c:pt>
              </c:numCache>
            </c:numRef>
          </c:val>
          <c:extLst>
            <c:ext xmlns:c16="http://schemas.microsoft.com/office/drawing/2014/chart" uri="{C3380CC4-5D6E-409C-BE32-E72D297353CC}">
              <c16:uniqueId val="{00000001-F6D4-4E4A-BA5B-EA3CBA9AA4DA}"/>
            </c:ext>
          </c:extLst>
        </c:ser>
        <c:ser>
          <c:idx val="2"/>
          <c:order val="2"/>
          <c:tx>
            <c:strRef>
              <c:f>Sheet1!$D$1</c:f>
              <c:strCache>
                <c:ptCount val="1"/>
                <c:pt idx="0">
                  <c:v>Mental Health Disorder (MHD), any dx</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Sheet1!$D$2:$D$5</c:f>
              <c:numCache>
                <c:formatCode>General</c:formatCode>
                <c:ptCount val="4"/>
                <c:pt idx="0">
                  <c:v>3992</c:v>
                </c:pt>
                <c:pt idx="1">
                  <c:v>4178</c:v>
                </c:pt>
                <c:pt idx="2">
                  <c:v>5464</c:v>
                </c:pt>
                <c:pt idx="3">
                  <c:v>3511</c:v>
                </c:pt>
              </c:numCache>
            </c:numRef>
          </c:val>
          <c:extLst>
            <c:ext xmlns:c16="http://schemas.microsoft.com/office/drawing/2014/chart" uri="{C3380CC4-5D6E-409C-BE32-E72D297353CC}">
              <c16:uniqueId val="{00000002-F6D4-4E4A-BA5B-EA3CBA9AA4DA}"/>
            </c:ext>
          </c:extLst>
        </c:ser>
        <c:dLbls>
          <c:dLblPos val="ctr"/>
          <c:showLegendKey val="0"/>
          <c:showVal val="1"/>
          <c:showCatName val="0"/>
          <c:showSerName val="0"/>
          <c:showPercent val="0"/>
          <c:showBubbleSize val="0"/>
        </c:dLbls>
        <c:gapWidth val="219"/>
        <c:overlap val="100"/>
        <c:axId val="830939136"/>
        <c:axId val="830946024"/>
      </c:barChart>
      <c:catAx>
        <c:axId val="83093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46024"/>
        <c:crosses val="autoZero"/>
        <c:auto val="1"/>
        <c:lblAlgn val="ctr"/>
        <c:lblOffset val="100"/>
        <c:noMultiLvlLbl val="0"/>
      </c:catAx>
      <c:valAx>
        <c:axId val="8309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a:t># of discharges</a:t>
                </a:r>
              </a:p>
            </c:rich>
          </c:tx>
          <c:layout>
            <c:manualLayout>
              <c:xMode val="edge"/>
              <c:yMode val="edge"/>
              <c:x val="1.2077294685990338E-3"/>
              <c:y val="0.244476986159199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39136"/>
        <c:crosses val="autoZero"/>
        <c:crossBetween val="between"/>
      </c:valAx>
      <c:spPr>
        <a:noFill/>
        <a:ln>
          <a:noFill/>
        </a:ln>
        <a:effectLst/>
      </c:spPr>
    </c:plotArea>
    <c:legend>
      <c:legendPos val="b"/>
      <c:layout>
        <c:manualLayout>
          <c:xMode val="edge"/>
          <c:yMode val="edge"/>
          <c:x val="0.5832602669753767"/>
          <c:y val="2.4143572250029752E-2"/>
          <c:w val="0.40872686995000806"/>
          <c:h val="0.12626438958287653"/>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CY 2018</c:v>
                </c:pt>
              </c:strCache>
            </c:strRef>
          </c:tx>
          <c:spPr>
            <a:solidFill>
              <a:schemeClr val="accent1"/>
            </a:solidFill>
            <a:ln>
              <a:noFill/>
            </a:ln>
            <a:effectLst/>
          </c:spPr>
          <c:invertIfNegative val="0"/>
          <c:cat>
            <c:strRef>
              <c:f>Sheet1!$B$1:$K$1</c:f>
              <c:strCache>
                <c:ptCount val="10"/>
                <c:pt idx="0">
                  <c:v>Mood (Affective)</c:v>
                </c:pt>
                <c:pt idx="1">
                  <c:v>Anxiety, Dissociative, Stress-Related, Somatoform, or Other Nonpsych</c:v>
                </c:pt>
                <c:pt idx="2">
                  <c:v>Schizophrenia, Schizotypal, Delusional, or Other Non-Mood Psych</c:v>
                </c:pt>
                <c:pt idx="3">
                  <c:v>Child/Adolesc Onset Behavioral and Emotional</c:v>
                </c:pt>
                <c:pt idx="4">
                  <c:v>Adult Personality and Behavioral</c:v>
                </c:pt>
                <c:pt idx="5">
                  <c:v>Due to Physiological Condition</c:v>
                </c:pt>
                <c:pt idx="6">
                  <c:v>Behavioral Syndromes Assoc with Physiological Disturbances or Physical Factors</c:v>
                </c:pt>
                <c:pt idx="7">
                  <c:v>Unspecified</c:v>
                </c:pt>
                <c:pt idx="8">
                  <c:v>Pervasive or Specific Developmental </c:v>
                </c:pt>
                <c:pt idx="9">
                  <c:v>Intellectual Disabilities</c:v>
                </c:pt>
              </c:strCache>
            </c:strRef>
          </c:cat>
          <c:val>
            <c:numRef>
              <c:f>Sheet1!$B$2:$K$2</c:f>
              <c:numCache>
                <c:formatCode>0</c:formatCode>
                <c:ptCount val="10"/>
                <c:pt idx="0">
                  <c:v>21.852571278066765</c:v>
                </c:pt>
                <c:pt idx="1">
                  <c:v>9.5887930466846658</c:v>
                </c:pt>
                <c:pt idx="2">
                  <c:v>6.5022716797260811</c:v>
                </c:pt>
                <c:pt idx="3">
                  <c:v>0.94653321920063216</c:v>
                </c:pt>
                <c:pt idx="4">
                  <c:v>0.80249555540923156</c:v>
                </c:pt>
                <c:pt idx="5">
                  <c:v>0.32922894580891549</c:v>
                </c:pt>
                <c:pt idx="6">
                  <c:v>0.28807532758280108</c:v>
                </c:pt>
                <c:pt idx="7">
                  <c:v>0.26749851846974387</c:v>
                </c:pt>
                <c:pt idx="8">
                  <c:v>0</c:v>
                </c:pt>
                <c:pt idx="9">
                  <c:v>0</c:v>
                </c:pt>
              </c:numCache>
            </c:numRef>
          </c:val>
          <c:extLst>
            <c:ext xmlns:c16="http://schemas.microsoft.com/office/drawing/2014/chart" uri="{C3380CC4-5D6E-409C-BE32-E72D297353CC}">
              <c16:uniqueId val="{00000000-F6D4-4E4A-BA5B-EA3CBA9AA4DA}"/>
            </c:ext>
          </c:extLst>
        </c:ser>
        <c:ser>
          <c:idx val="1"/>
          <c:order val="1"/>
          <c:tx>
            <c:strRef>
              <c:f>Sheet1!$A$3</c:f>
              <c:strCache>
                <c:ptCount val="1"/>
                <c:pt idx="0">
                  <c:v>CY 2019</c:v>
                </c:pt>
              </c:strCache>
            </c:strRef>
          </c:tx>
          <c:spPr>
            <a:solidFill>
              <a:schemeClr val="accent2"/>
            </a:solidFill>
            <a:ln>
              <a:noFill/>
            </a:ln>
            <a:effectLst/>
          </c:spPr>
          <c:invertIfNegative val="0"/>
          <c:cat>
            <c:strRef>
              <c:f>Sheet1!$B$1:$K$1</c:f>
              <c:strCache>
                <c:ptCount val="10"/>
                <c:pt idx="0">
                  <c:v>Mood (Affective)</c:v>
                </c:pt>
                <c:pt idx="1">
                  <c:v>Anxiety, Dissociative, Stress-Related, Somatoform, or Other Nonpsych</c:v>
                </c:pt>
                <c:pt idx="2">
                  <c:v>Schizophrenia, Schizotypal, Delusional, or Other Non-Mood Psych</c:v>
                </c:pt>
                <c:pt idx="3">
                  <c:v>Child/Adolesc Onset Behavioral and Emotional</c:v>
                </c:pt>
                <c:pt idx="4">
                  <c:v>Adult Personality and Behavioral</c:v>
                </c:pt>
                <c:pt idx="5">
                  <c:v>Due to Physiological Condition</c:v>
                </c:pt>
                <c:pt idx="6">
                  <c:v>Behavioral Syndromes Assoc with Physiological Disturbances or Physical Factors</c:v>
                </c:pt>
                <c:pt idx="7">
                  <c:v>Unspecified</c:v>
                </c:pt>
                <c:pt idx="8">
                  <c:v>Pervasive or Specific Developmental </c:v>
                </c:pt>
                <c:pt idx="9">
                  <c:v>Intellectual Disabilities</c:v>
                </c:pt>
              </c:strCache>
            </c:strRef>
          </c:cat>
          <c:val>
            <c:numRef>
              <c:f>Sheet1!$B$3:$K$3</c:f>
              <c:numCache>
                <c:formatCode>0</c:formatCode>
                <c:ptCount val="10"/>
                <c:pt idx="0">
                  <c:v>19.585785741547976</c:v>
                </c:pt>
                <c:pt idx="1">
                  <c:v>8.738273638536791</c:v>
                </c:pt>
                <c:pt idx="2">
                  <c:v>6.0665715835358878</c:v>
                </c:pt>
                <c:pt idx="3">
                  <c:v>1.0847512103011188</c:v>
                </c:pt>
                <c:pt idx="4">
                  <c:v>0.84369538578975911</c:v>
                </c:pt>
                <c:pt idx="5">
                  <c:v>0.2611438098873064</c:v>
                </c:pt>
                <c:pt idx="6">
                  <c:v>0.2611438098873064</c:v>
                </c:pt>
                <c:pt idx="7">
                  <c:v>0</c:v>
                </c:pt>
                <c:pt idx="8">
                  <c:v>0</c:v>
                </c:pt>
                <c:pt idx="9">
                  <c:v>0</c:v>
                </c:pt>
              </c:numCache>
            </c:numRef>
          </c:val>
          <c:extLst>
            <c:ext xmlns:c16="http://schemas.microsoft.com/office/drawing/2014/chart" uri="{C3380CC4-5D6E-409C-BE32-E72D297353CC}">
              <c16:uniqueId val="{00000001-F6D4-4E4A-BA5B-EA3CBA9AA4DA}"/>
            </c:ext>
          </c:extLst>
        </c:ser>
        <c:ser>
          <c:idx val="2"/>
          <c:order val="2"/>
          <c:tx>
            <c:strRef>
              <c:f>Sheet1!$A$4</c:f>
              <c:strCache>
                <c:ptCount val="1"/>
                <c:pt idx="0">
                  <c:v>CY 2020</c:v>
                </c:pt>
              </c:strCache>
            </c:strRef>
          </c:tx>
          <c:spPr>
            <a:solidFill>
              <a:schemeClr val="accent3"/>
            </a:solidFill>
            <a:ln>
              <a:noFill/>
            </a:ln>
            <a:effectLst/>
          </c:spPr>
          <c:invertIfNegative val="0"/>
          <c:cat>
            <c:strRef>
              <c:f>Sheet1!$B$1:$K$1</c:f>
              <c:strCache>
                <c:ptCount val="10"/>
                <c:pt idx="0">
                  <c:v>Mood (Affective)</c:v>
                </c:pt>
                <c:pt idx="1">
                  <c:v>Anxiety, Dissociative, Stress-Related, Somatoform, or Other Nonpsych</c:v>
                </c:pt>
                <c:pt idx="2">
                  <c:v>Schizophrenia, Schizotypal, Delusional, or Other Non-Mood Psych</c:v>
                </c:pt>
                <c:pt idx="3">
                  <c:v>Child/Adolesc Onset Behavioral and Emotional</c:v>
                </c:pt>
                <c:pt idx="4">
                  <c:v>Adult Personality and Behavioral</c:v>
                </c:pt>
                <c:pt idx="5">
                  <c:v>Due to Physiological Condition</c:v>
                </c:pt>
                <c:pt idx="6">
                  <c:v>Behavioral Syndromes Assoc with Physiological Disturbances or Physical Factors</c:v>
                </c:pt>
                <c:pt idx="7">
                  <c:v>Unspecified</c:v>
                </c:pt>
                <c:pt idx="8">
                  <c:v>Pervasive or Specific Developmental </c:v>
                </c:pt>
                <c:pt idx="9">
                  <c:v>Intellectual Disabilities</c:v>
                </c:pt>
              </c:strCache>
            </c:strRef>
          </c:cat>
          <c:val>
            <c:numRef>
              <c:f>Sheet1!$B$4:$K$4</c:f>
              <c:numCache>
                <c:formatCode>0</c:formatCode>
                <c:ptCount val="10"/>
                <c:pt idx="0">
                  <c:v>27.037188574714424</c:v>
                </c:pt>
                <c:pt idx="1">
                  <c:v>13.435658126085082</c:v>
                </c:pt>
                <c:pt idx="2">
                  <c:v>10.339374771925556</c:v>
                </c:pt>
                <c:pt idx="3">
                  <c:v>1.5481416770797625</c:v>
                </c:pt>
                <c:pt idx="4">
                  <c:v>1.5204962899890526</c:v>
                </c:pt>
                <c:pt idx="5">
                  <c:v>0</c:v>
                </c:pt>
                <c:pt idx="6">
                  <c:v>0</c:v>
                </c:pt>
                <c:pt idx="7">
                  <c:v>0</c:v>
                </c:pt>
                <c:pt idx="8">
                  <c:v>0.33174464508852053</c:v>
                </c:pt>
                <c:pt idx="9">
                  <c:v>0.30409925799781046</c:v>
                </c:pt>
              </c:numCache>
            </c:numRef>
          </c:val>
          <c:extLst>
            <c:ext xmlns:c16="http://schemas.microsoft.com/office/drawing/2014/chart" uri="{C3380CC4-5D6E-409C-BE32-E72D297353CC}">
              <c16:uniqueId val="{00000002-F6D4-4E4A-BA5B-EA3CBA9AA4DA}"/>
            </c:ext>
          </c:extLst>
        </c:ser>
        <c:ser>
          <c:idx val="3"/>
          <c:order val="3"/>
          <c:tx>
            <c:strRef>
              <c:f>Sheet1!$A$5</c:f>
              <c:strCache>
                <c:ptCount val="1"/>
                <c:pt idx="0">
                  <c:v>CY 2021</c:v>
                </c:pt>
              </c:strCache>
            </c:strRef>
          </c:tx>
          <c:spPr>
            <a:solidFill>
              <a:schemeClr val="accent4"/>
            </a:solidFill>
            <a:ln>
              <a:noFill/>
            </a:ln>
            <a:effectLst/>
          </c:spPr>
          <c:invertIfNegative val="0"/>
          <c:cat>
            <c:strRef>
              <c:f>Sheet1!$B$1:$K$1</c:f>
              <c:strCache>
                <c:ptCount val="10"/>
                <c:pt idx="0">
                  <c:v>Mood (Affective)</c:v>
                </c:pt>
                <c:pt idx="1">
                  <c:v>Anxiety, Dissociative, Stress-Related, Somatoform, or Other Nonpsych</c:v>
                </c:pt>
                <c:pt idx="2">
                  <c:v>Schizophrenia, Schizotypal, Delusional, or Other Non-Mood Psych</c:v>
                </c:pt>
                <c:pt idx="3">
                  <c:v>Child/Adolesc Onset Behavioral and Emotional</c:v>
                </c:pt>
                <c:pt idx="4">
                  <c:v>Adult Personality and Behavioral</c:v>
                </c:pt>
                <c:pt idx="5">
                  <c:v>Due to Physiological Condition</c:v>
                </c:pt>
                <c:pt idx="6">
                  <c:v>Behavioral Syndromes Assoc with Physiological Disturbances or Physical Factors</c:v>
                </c:pt>
                <c:pt idx="7">
                  <c:v>Unspecified</c:v>
                </c:pt>
                <c:pt idx="8">
                  <c:v>Pervasive or Specific Developmental </c:v>
                </c:pt>
                <c:pt idx="9">
                  <c:v>Intellectual Disabilities</c:v>
                </c:pt>
              </c:strCache>
            </c:strRef>
          </c:cat>
          <c:val>
            <c:numRef>
              <c:f>Sheet1!$B$5:$K$5</c:f>
              <c:numCache>
                <c:formatCode>0</c:formatCode>
                <c:ptCount val="10"/>
                <c:pt idx="0">
                  <c:v>26.209885460736768</c:v>
                </c:pt>
                <c:pt idx="1">
                  <c:v>13.827262408420184</c:v>
                </c:pt>
                <c:pt idx="2">
                  <c:v>10.138272624084202</c:v>
                </c:pt>
                <c:pt idx="3">
                  <c:v>1.4704364874625944</c:v>
                </c:pt>
                <c:pt idx="4">
                  <c:v>1.2382623052316584</c:v>
                </c:pt>
                <c:pt idx="5">
                  <c:v>0.38695697038489318</c:v>
                </c:pt>
                <c:pt idx="6">
                  <c:v>0</c:v>
                </c:pt>
                <c:pt idx="7">
                  <c:v>0</c:v>
                </c:pt>
                <c:pt idx="8">
                  <c:v>0</c:v>
                </c:pt>
                <c:pt idx="9">
                  <c:v>0</c:v>
                </c:pt>
              </c:numCache>
            </c:numRef>
          </c:val>
          <c:extLst>
            <c:ext xmlns:c16="http://schemas.microsoft.com/office/drawing/2014/chart" uri="{C3380CC4-5D6E-409C-BE32-E72D297353CC}">
              <c16:uniqueId val="{00000007-F6D4-4E4A-BA5B-EA3CBA9AA4DA}"/>
            </c:ext>
          </c:extLst>
        </c:ser>
        <c:dLbls>
          <c:showLegendKey val="0"/>
          <c:showVal val="0"/>
          <c:showCatName val="0"/>
          <c:showSerName val="0"/>
          <c:showPercent val="0"/>
          <c:showBubbleSize val="0"/>
        </c:dLbls>
        <c:gapWidth val="219"/>
        <c:overlap val="-27"/>
        <c:axId val="830939136"/>
        <c:axId val="830946024"/>
      </c:barChart>
      <c:catAx>
        <c:axId val="830939136"/>
        <c:scaling>
          <c:orientation val="minMax"/>
        </c:scaling>
        <c:delete val="0"/>
        <c:axPos val="b"/>
        <c:title>
          <c:tx>
            <c:rich>
              <a:bodyPr rot="0" spcFirstLastPara="1" vertOverflow="ellipsis" vert="horz" wrap="square" anchor="ctr" anchorCtr="1"/>
              <a:lstStyle/>
              <a:p>
                <a:pPr>
                  <a:defRPr sz="1330" b="0" i="1" u="none" strike="noStrike" kern="1200" baseline="0">
                    <a:solidFill>
                      <a:schemeClr val="tx1">
                        <a:lumMod val="65000"/>
                        <a:lumOff val="35000"/>
                      </a:schemeClr>
                    </a:solidFill>
                    <a:latin typeface="+mn-lt"/>
                    <a:ea typeface="+mn-ea"/>
                    <a:cs typeface="+mn-cs"/>
                  </a:defRPr>
                </a:pPr>
                <a:r>
                  <a:rPr lang="en-US" b="1" i="0" baseline="0"/>
                  <a:t>Type of Mental Health Disorder (Primary Diagnosis)</a:t>
                </a:r>
                <a:endParaRPr lang="en-US" b="1" i="0"/>
              </a:p>
            </c:rich>
          </c:tx>
          <c:layout>
            <c:manualLayout>
              <c:xMode val="edge"/>
              <c:yMode val="edge"/>
              <c:x val="0.30117861795802514"/>
              <c:y val="0.93112163352636357"/>
            </c:manualLayout>
          </c:layout>
          <c:overlay val="0"/>
          <c:spPr>
            <a:noFill/>
            <a:ln>
              <a:noFill/>
            </a:ln>
            <a:effectLst/>
          </c:spPr>
          <c:txPr>
            <a:bodyPr rot="0" spcFirstLastPara="1" vertOverflow="ellipsis" vert="horz" wrap="square" anchor="ctr" anchorCtr="1"/>
            <a:lstStyle/>
            <a:p>
              <a:pPr>
                <a:defRPr sz="1330" b="0"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114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30946024"/>
        <c:crosses val="autoZero"/>
        <c:auto val="1"/>
        <c:lblAlgn val="ctr"/>
        <c:lblOffset val="100"/>
        <c:noMultiLvlLbl val="0"/>
      </c:catAx>
      <c:valAx>
        <c:axId val="8309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a:t># per 10K discharges</a:t>
                </a:r>
              </a:p>
            </c:rich>
          </c:tx>
          <c:layout>
            <c:manualLayout>
              <c:xMode val="edge"/>
              <c:yMode val="edge"/>
              <c:x val="1.2077294685990338E-3"/>
              <c:y val="0.244476986159199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39136"/>
        <c:crosses val="autoZero"/>
        <c:crossBetween val="between"/>
      </c:valAx>
      <c:spPr>
        <a:noFill/>
        <a:ln>
          <a:noFill/>
        </a:ln>
        <a:effectLst/>
      </c:spPr>
    </c:plotArea>
    <c:legend>
      <c:legendPos val="b"/>
      <c:layout>
        <c:manualLayout>
          <c:xMode val="edge"/>
          <c:yMode val="edge"/>
          <c:x val="0.57401934336325233"/>
          <c:y val="4.1252579868336005E-2"/>
          <c:w val="0.4098819854015236"/>
          <c:h val="7.7352173333400831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CY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Community Mental Health Centers</c:v>
                </c:pt>
                <c:pt idx="1">
                  <c:v>Contracted Providers</c:v>
                </c:pt>
                <c:pt idx="2">
                  <c:v>Hawaii State Hospital</c:v>
                </c:pt>
              </c:strCache>
            </c:strRef>
          </c:cat>
          <c:val>
            <c:numRef>
              <c:f>Sheet1!$B$2:$D$2</c:f>
              <c:numCache>
                <c:formatCode>General</c:formatCode>
                <c:ptCount val="3"/>
                <c:pt idx="0">
                  <c:v>1322</c:v>
                </c:pt>
                <c:pt idx="1">
                  <c:v>1060</c:v>
                </c:pt>
                <c:pt idx="2">
                  <c:v>440</c:v>
                </c:pt>
              </c:numCache>
            </c:numRef>
          </c:val>
          <c:extLst>
            <c:ext xmlns:c16="http://schemas.microsoft.com/office/drawing/2014/chart" uri="{C3380CC4-5D6E-409C-BE32-E72D297353CC}">
              <c16:uniqueId val="{00000000-A230-4CCF-AE7C-24253E3E57E7}"/>
            </c:ext>
          </c:extLst>
        </c:ser>
        <c:ser>
          <c:idx val="1"/>
          <c:order val="1"/>
          <c:tx>
            <c:strRef>
              <c:f>Sheet1!$A$3</c:f>
              <c:strCache>
                <c:ptCount val="1"/>
                <c:pt idx="0">
                  <c:v> CY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Community Mental Health Centers</c:v>
                </c:pt>
                <c:pt idx="1">
                  <c:v>Contracted Providers</c:v>
                </c:pt>
                <c:pt idx="2">
                  <c:v>Hawaii State Hospital</c:v>
                </c:pt>
              </c:strCache>
            </c:strRef>
          </c:cat>
          <c:val>
            <c:numRef>
              <c:f>Sheet1!$B$3:$D$3</c:f>
              <c:numCache>
                <c:formatCode>General</c:formatCode>
                <c:ptCount val="3"/>
                <c:pt idx="0">
                  <c:v>1220</c:v>
                </c:pt>
                <c:pt idx="1">
                  <c:v>1063</c:v>
                </c:pt>
                <c:pt idx="2">
                  <c:v>436</c:v>
                </c:pt>
              </c:numCache>
            </c:numRef>
          </c:val>
          <c:extLst>
            <c:ext xmlns:c16="http://schemas.microsoft.com/office/drawing/2014/chart" uri="{C3380CC4-5D6E-409C-BE32-E72D297353CC}">
              <c16:uniqueId val="{00000001-A230-4CCF-AE7C-24253E3E57E7}"/>
            </c:ext>
          </c:extLst>
        </c:ser>
        <c:ser>
          <c:idx val="2"/>
          <c:order val="2"/>
          <c:tx>
            <c:strRef>
              <c:f>Sheet1!$A$4</c:f>
              <c:strCache>
                <c:ptCount val="1"/>
                <c:pt idx="0">
                  <c:v> CY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Community Mental Health Centers</c:v>
                </c:pt>
                <c:pt idx="1">
                  <c:v>Contracted Providers</c:v>
                </c:pt>
                <c:pt idx="2">
                  <c:v>Hawaii State Hospital</c:v>
                </c:pt>
              </c:strCache>
            </c:strRef>
          </c:cat>
          <c:val>
            <c:numRef>
              <c:f>Sheet1!$B$4:$D$4</c:f>
              <c:numCache>
                <c:formatCode>General</c:formatCode>
                <c:ptCount val="3"/>
                <c:pt idx="0">
                  <c:v>1078</c:v>
                </c:pt>
                <c:pt idx="1">
                  <c:v>1050</c:v>
                </c:pt>
                <c:pt idx="2">
                  <c:v>376</c:v>
                </c:pt>
              </c:numCache>
            </c:numRef>
          </c:val>
          <c:extLst>
            <c:ext xmlns:c16="http://schemas.microsoft.com/office/drawing/2014/chart" uri="{C3380CC4-5D6E-409C-BE32-E72D297353CC}">
              <c16:uniqueId val="{00000002-A230-4CCF-AE7C-24253E3E57E7}"/>
            </c:ext>
          </c:extLst>
        </c:ser>
        <c:ser>
          <c:idx val="3"/>
          <c:order val="3"/>
          <c:tx>
            <c:strRef>
              <c:f>Sheet1!$A$5</c:f>
              <c:strCache>
                <c:ptCount val="1"/>
                <c:pt idx="0">
                  <c:v>CY 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Community Mental Health Centers</c:v>
                </c:pt>
                <c:pt idx="1">
                  <c:v>Contracted Providers</c:v>
                </c:pt>
                <c:pt idx="2">
                  <c:v>Hawaii State Hospital</c:v>
                </c:pt>
              </c:strCache>
            </c:strRef>
          </c:cat>
          <c:val>
            <c:numRef>
              <c:f>Sheet1!$B$5:$D$5</c:f>
              <c:numCache>
                <c:formatCode>General</c:formatCode>
                <c:ptCount val="3"/>
                <c:pt idx="0">
                  <c:v>1015</c:v>
                </c:pt>
                <c:pt idx="1">
                  <c:v>1054</c:v>
                </c:pt>
                <c:pt idx="2">
                  <c:v>384</c:v>
                </c:pt>
              </c:numCache>
            </c:numRef>
          </c:val>
          <c:extLst>
            <c:ext xmlns:c16="http://schemas.microsoft.com/office/drawing/2014/chart" uri="{C3380CC4-5D6E-409C-BE32-E72D297353CC}">
              <c16:uniqueId val="{00000004-A230-4CCF-AE7C-24253E3E57E7}"/>
            </c:ext>
          </c:extLst>
        </c:ser>
        <c:ser>
          <c:idx val="4"/>
          <c:order val="4"/>
          <c:tx>
            <c:strRef>
              <c:f>Sheet1!$A$6</c:f>
              <c:strCache>
                <c:ptCount val="1"/>
                <c:pt idx="0">
                  <c:v>CY 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Community Mental Health Centers</c:v>
                </c:pt>
                <c:pt idx="1">
                  <c:v>Contracted Providers</c:v>
                </c:pt>
                <c:pt idx="2">
                  <c:v>Hawaii State Hospital</c:v>
                </c:pt>
              </c:strCache>
            </c:strRef>
          </c:cat>
          <c:val>
            <c:numRef>
              <c:f>Sheet1!$B$6:$D$6</c:f>
              <c:numCache>
                <c:formatCode>General</c:formatCode>
                <c:ptCount val="3"/>
                <c:pt idx="0">
                  <c:v>894</c:v>
                </c:pt>
                <c:pt idx="1">
                  <c:v>925</c:v>
                </c:pt>
                <c:pt idx="2">
                  <c:v>446</c:v>
                </c:pt>
              </c:numCache>
            </c:numRef>
          </c:val>
          <c:extLst>
            <c:ext xmlns:c16="http://schemas.microsoft.com/office/drawing/2014/chart" uri="{C3380CC4-5D6E-409C-BE32-E72D297353CC}">
              <c16:uniqueId val="{00000005-A230-4CCF-AE7C-24253E3E57E7}"/>
            </c:ext>
          </c:extLst>
        </c:ser>
        <c:dLbls>
          <c:dLblPos val="outEnd"/>
          <c:showLegendKey val="0"/>
          <c:showVal val="1"/>
          <c:showCatName val="0"/>
          <c:showSerName val="0"/>
          <c:showPercent val="0"/>
          <c:showBubbleSize val="0"/>
        </c:dLbls>
        <c:gapWidth val="219"/>
        <c:overlap val="-27"/>
        <c:axId val="652622592"/>
        <c:axId val="652623904"/>
      </c:barChart>
      <c:catAx>
        <c:axId val="65262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623904"/>
        <c:crosses val="autoZero"/>
        <c:auto val="1"/>
        <c:lblAlgn val="ctr"/>
        <c:lblOffset val="100"/>
        <c:noMultiLvlLbl val="0"/>
      </c:catAx>
      <c:valAx>
        <c:axId val="652623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 of consumers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622592"/>
        <c:crosses val="autoZero"/>
        <c:crossBetween val="between"/>
      </c:valAx>
      <c:spPr>
        <a:noFill/>
        <a:ln>
          <a:noFill/>
        </a:ln>
        <a:effectLst/>
      </c:spPr>
    </c:plotArea>
    <c:legend>
      <c:legendPos val="b"/>
      <c:layout>
        <c:manualLayout>
          <c:xMode val="edge"/>
          <c:yMode val="edge"/>
          <c:x val="0.57611405911217628"/>
          <c:y val="3.9366971722261064E-2"/>
          <c:w val="0.41419700254859448"/>
          <c:h val="6.4609782094610893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CY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Community Mental Health Centers</c:v>
                </c:pt>
                <c:pt idx="1">
                  <c:v>Contracted Providers</c:v>
                </c:pt>
                <c:pt idx="2">
                  <c:v>Hawaii State Hospital</c:v>
                </c:pt>
              </c:strCache>
            </c:strRef>
          </c:cat>
          <c:val>
            <c:numRef>
              <c:f>Sheet1!$B$2:$D$2</c:f>
              <c:numCache>
                <c:formatCode>0%</c:formatCode>
                <c:ptCount val="3"/>
                <c:pt idx="0">
                  <c:v>0.46598519562918578</c:v>
                </c:pt>
                <c:pt idx="1">
                  <c:v>0.17417022674991783</c:v>
                </c:pt>
                <c:pt idx="2">
                  <c:v>0.81031307550644571</c:v>
                </c:pt>
              </c:numCache>
            </c:numRef>
          </c:val>
          <c:extLst>
            <c:ext xmlns:c16="http://schemas.microsoft.com/office/drawing/2014/chart" uri="{C3380CC4-5D6E-409C-BE32-E72D297353CC}">
              <c16:uniqueId val="{00000000-A230-4CCF-AE7C-24253E3E57E7}"/>
            </c:ext>
          </c:extLst>
        </c:ser>
        <c:ser>
          <c:idx val="1"/>
          <c:order val="1"/>
          <c:tx>
            <c:strRef>
              <c:f>Sheet1!$A$3</c:f>
              <c:strCache>
                <c:ptCount val="1"/>
                <c:pt idx="0">
                  <c:v>CY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Community Mental Health Centers</c:v>
                </c:pt>
                <c:pt idx="1">
                  <c:v>Contracted Providers</c:v>
                </c:pt>
                <c:pt idx="2">
                  <c:v>Hawaii State Hospital</c:v>
                </c:pt>
              </c:strCache>
            </c:strRef>
          </c:cat>
          <c:val>
            <c:numRef>
              <c:f>Sheet1!$B$3:$D$3</c:f>
              <c:numCache>
                <c:formatCode>0%</c:formatCode>
                <c:ptCount val="3"/>
                <c:pt idx="0">
                  <c:v>0.4672539256989659</c:v>
                </c:pt>
                <c:pt idx="1">
                  <c:v>0.18961826614341776</c:v>
                </c:pt>
                <c:pt idx="2">
                  <c:v>0.79417122040072863</c:v>
                </c:pt>
              </c:numCache>
            </c:numRef>
          </c:val>
          <c:extLst>
            <c:ext xmlns:c16="http://schemas.microsoft.com/office/drawing/2014/chart" uri="{C3380CC4-5D6E-409C-BE32-E72D297353CC}">
              <c16:uniqueId val="{00000001-A230-4CCF-AE7C-24253E3E57E7}"/>
            </c:ext>
          </c:extLst>
        </c:ser>
        <c:ser>
          <c:idx val="2"/>
          <c:order val="2"/>
          <c:tx>
            <c:strRef>
              <c:f>Sheet1!$A$4</c:f>
              <c:strCache>
                <c:ptCount val="1"/>
                <c:pt idx="0">
                  <c:v>CY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Community Mental Health Centers</c:v>
                </c:pt>
                <c:pt idx="1">
                  <c:v>Contracted Providers</c:v>
                </c:pt>
                <c:pt idx="2">
                  <c:v>Hawaii State Hospital</c:v>
                </c:pt>
              </c:strCache>
            </c:strRef>
          </c:cat>
          <c:val>
            <c:numRef>
              <c:f>Sheet1!$B$4:$D$4</c:f>
              <c:numCache>
                <c:formatCode>0%</c:formatCode>
                <c:ptCount val="3"/>
                <c:pt idx="0">
                  <c:v>0.4334539605950945</c:v>
                </c:pt>
                <c:pt idx="1">
                  <c:v>0.19132653061224489</c:v>
                </c:pt>
                <c:pt idx="2">
                  <c:v>0.77685950413223137</c:v>
                </c:pt>
              </c:numCache>
            </c:numRef>
          </c:val>
          <c:extLst>
            <c:ext xmlns:c16="http://schemas.microsoft.com/office/drawing/2014/chart" uri="{C3380CC4-5D6E-409C-BE32-E72D297353CC}">
              <c16:uniqueId val="{00000002-A230-4CCF-AE7C-24253E3E57E7}"/>
            </c:ext>
          </c:extLst>
        </c:ser>
        <c:ser>
          <c:idx val="3"/>
          <c:order val="3"/>
          <c:tx>
            <c:strRef>
              <c:f>Sheet1!$A$5</c:f>
              <c:strCache>
                <c:ptCount val="1"/>
                <c:pt idx="0">
                  <c:v>CY 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Community Mental Health Centers</c:v>
                </c:pt>
                <c:pt idx="1">
                  <c:v>Contracted Providers</c:v>
                </c:pt>
                <c:pt idx="2">
                  <c:v>Hawaii State Hospital</c:v>
                </c:pt>
              </c:strCache>
            </c:strRef>
          </c:cat>
          <c:val>
            <c:numRef>
              <c:f>Sheet1!$B$5:$D$5</c:f>
              <c:numCache>
                <c:formatCode>0%</c:formatCode>
                <c:ptCount val="3"/>
                <c:pt idx="0">
                  <c:v>0.42521994134897362</c:v>
                </c:pt>
                <c:pt idx="1">
                  <c:v>0.18818068202106766</c:v>
                </c:pt>
                <c:pt idx="2">
                  <c:v>0.7820773930753564</c:v>
                </c:pt>
              </c:numCache>
            </c:numRef>
          </c:val>
          <c:extLst>
            <c:ext xmlns:c16="http://schemas.microsoft.com/office/drawing/2014/chart" uri="{C3380CC4-5D6E-409C-BE32-E72D297353CC}">
              <c16:uniqueId val="{00000004-A230-4CCF-AE7C-24253E3E57E7}"/>
            </c:ext>
          </c:extLst>
        </c:ser>
        <c:ser>
          <c:idx val="4"/>
          <c:order val="4"/>
          <c:tx>
            <c:strRef>
              <c:f>Sheet1!$A$6</c:f>
              <c:strCache>
                <c:ptCount val="1"/>
                <c:pt idx="0">
                  <c:v>CY 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Community Mental Health Centers</c:v>
                </c:pt>
                <c:pt idx="1">
                  <c:v>Contracted Providers</c:v>
                </c:pt>
                <c:pt idx="2">
                  <c:v>Hawaii State Hospital</c:v>
                </c:pt>
              </c:strCache>
            </c:strRef>
          </c:cat>
          <c:val>
            <c:numRef>
              <c:f>Sheet1!$B$6:$D$6</c:f>
              <c:numCache>
                <c:formatCode>0%</c:formatCode>
                <c:ptCount val="3"/>
                <c:pt idx="0">
                  <c:v>0.36282467532467533</c:v>
                </c:pt>
                <c:pt idx="1">
                  <c:v>0.17696575473502965</c:v>
                </c:pt>
                <c:pt idx="2">
                  <c:v>0.77162629757785473</c:v>
                </c:pt>
              </c:numCache>
            </c:numRef>
          </c:val>
          <c:extLst>
            <c:ext xmlns:c16="http://schemas.microsoft.com/office/drawing/2014/chart" uri="{C3380CC4-5D6E-409C-BE32-E72D297353CC}">
              <c16:uniqueId val="{00000005-A230-4CCF-AE7C-24253E3E57E7}"/>
            </c:ext>
          </c:extLst>
        </c:ser>
        <c:dLbls>
          <c:dLblPos val="outEnd"/>
          <c:showLegendKey val="0"/>
          <c:showVal val="1"/>
          <c:showCatName val="0"/>
          <c:showSerName val="0"/>
          <c:showPercent val="0"/>
          <c:showBubbleSize val="0"/>
        </c:dLbls>
        <c:gapWidth val="219"/>
        <c:overlap val="-27"/>
        <c:axId val="652622592"/>
        <c:axId val="652623904"/>
      </c:barChart>
      <c:catAx>
        <c:axId val="65262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623904"/>
        <c:crosses val="autoZero"/>
        <c:auto val="1"/>
        <c:lblAlgn val="ctr"/>
        <c:lblOffset val="100"/>
        <c:noMultiLvlLbl val="0"/>
      </c:catAx>
      <c:valAx>
        <c:axId val="652623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622592"/>
        <c:crosses val="autoZero"/>
        <c:crossBetween val="between"/>
      </c:valAx>
      <c:spPr>
        <a:noFill/>
        <a:ln>
          <a:noFill/>
        </a:ln>
        <a:effectLst/>
      </c:spPr>
    </c:plotArea>
    <c:legend>
      <c:legendPos val="t"/>
      <c:layout>
        <c:manualLayout>
          <c:xMode val="edge"/>
          <c:yMode val="edge"/>
          <c:x val="0.567336243295675"/>
          <c:y val="1.1674569982842059E-2"/>
          <c:w val="0.43054490471299783"/>
          <c:h val="6.460978209461089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Co-occurring w/o opioids</c:v>
                </c:pt>
              </c:strCache>
            </c:strRef>
          </c:tx>
          <c:spPr>
            <a:solidFill>
              <a:srgbClr val="0070C0"/>
            </a:solidFill>
          </c:spPr>
          <c:invertIfNegative val="0"/>
          <c:dLbls>
            <c:spPr>
              <a:noFill/>
              <a:ln>
                <a:noFill/>
              </a:ln>
              <a:effectLst/>
            </c:spPr>
            <c:txPr>
              <a:bodyPr wrap="square" lIns="38100" tIns="19050" rIns="38100" bIns="19050" anchor="ctr">
                <a:spAutoFit/>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CY 2018</c:v>
                </c:pt>
                <c:pt idx="1">
                  <c:v>CY 2019</c:v>
                </c:pt>
                <c:pt idx="2">
                  <c:v>CY 2020</c:v>
                </c:pt>
                <c:pt idx="3">
                  <c:v>CY 2021</c:v>
                </c:pt>
                <c:pt idx="4">
                  <c:v>CY 2022</c:v>
                </c:pt>
              </c:strCache>
            </c:strRef>
          </c:cat>
          <c:val>
            <c:numRef>
              <c:f>Sheet1!$B$2:$B$6</c:f>
              <c:numCache>
                <c:formatCode>General</c:formatCode>
                <c:ptCount val="5"/>
                <c:pt idx="0">
                  <c:v>399</c:v>
                </c:pt>
                <c:pt idx="1">
                  <c:v>384</c:v>
                </c:pt>
                <c:pt idx="2">
                  <c:v>350</c:v>
                </c:pt>
                <c:pt idx="3">
                  <c:v>360</c:v>
                </c:pt>
                <c:pt idx="4">
                  <c:v>419</c:v>
                </c:pt>
              </c:numCache>
            </c:numRef>
          </c:val>
          <c:extLst>
            <c:ext xmlns:c16="http://schemas.microsoft.com/office/drawing/2014/chart" uri="{C3380CC4-5D6E-409C-BE32-E72D297353CC}">
              <c16:uniqueId val="{00000000-A230-4CCF-AE7C-24253E3E57E7}"/>
            </c:ext>
          </c:extLst>
        </c:ser>
        <c:ser>
          <c:idx val="1"/>
          <c:order val="1"/>
          <c:tx>
            <c:strRef>
              <c:f>Sheet1!$C$1</c:f>
              <c:strCache>
                <c:ptCount val="1"/>
                <c:pt idx="0">
                  <c:v>Co-occurring w/ opioids</c:v>
                </c:pt>
              </c:strCache>
            </c:strRef>
          </c:tx>
          <c:spPr>
            <a:solidFill>
              <a:schemeClr val="accent2">
                <a:lumMod val="60000"/>
                <a:lumOff val="40000"/>
              </a:schemeClr>
            </a:solidFill>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CY 2018</c:v>
                </c:pt>
                <c:pt idx="1">
                  <c:v>CY 2019</c:v>
                </c:pt>
                <c:pt idx="2">
                  <c:v>CY 2020</c:v>
                </c:pt>
                <c:pt idx="3">
                  <c:v>CY 2021</c:v>
                </c:pt>
                <c:pt idx="4">
                  <c:v>CY 2022</c:v>
                </c:pt>
              </c:strCache>
            </c:strRef>
          </c:cat>
          <c:val>
            <c:numRef>
              <c:f>Sheet1!$C$2:$C$6</c:f>
              <c:numCache>
                <c:formatCode>General</c:formatCode>
                <c:ptCount val="5"/>
                <c:pt idx="0">
                  <c:v>41</c:v>
                </c:pt>
                <c:pt idx="1">
                  <c:v>52</c:v>
                </c:pt>
                <c:pt idx="2">
                  <c:v>26</c:v>
                </c:pt>
                <c:pt idx="3">
                  <c:v>24</c:v>
                </c:pt>
                <c:pt idx="4">
                  <c:v>27</c:v>
                </c:pt>
              </c:numCache>
            </c:numRef>
          </c:val>
          <c:extLst>
            <c:ext xmlns:c16="http://schemas.microsoft.com/office/drawing/2014/chart" uri="{C3380CC4-5D6E-409C-BE32-E72D297353CC}">
              <c16:uniqueId val="{00000001-9DF2-43DA-AABD-6462422C5CA6}"/>
            </c:ext>
          </c:extLst>
        </c:ser>
        <c:ser>
          <c:idx val="2"/>
          <c:order val="2"/>
          <c:tx>
            <c:strRef>
              <c:f>Sheet1!$D$1</c:f>
              <c:strCache>
                <c:ptCount val="1"/>
                <c:pt idx="0">
                  <c:v>Mental Health Disorder(s) only</c:v>
                </c:pt>
              </c:strCache>
            </c:strRef>
          </c:tx>
          <c:spPr>
            <a:solidFill>
              <a:srgbClr val="FFFF00"/>
            </a:solidFill>
            <a:ln>
              <a:noFill/>
            </a:ln>
            <a:effectLst/>
          </c:spPr>
          <c:invertIfNegative val="0"/>
          <c:dLbls>
            <c:spPr>
              <a:noFill/>
              <a:ln>
                <a:noFill/>
              </a:ln>
              <a:effectLst/>
            </c:spPr>
            <c:txPr>
              <a:bodyPr rot="0" spcFirstLastPara="1" vertOverflow="ellipsis" vert="horz" wrap="square" lIns="38100" tIns="0" rIns="38100" bIns="19050" anchor="ctr" anchorCtr="1">
                <a:spAutoFit/>
              </a:bodyPr>
              <a:lstStyle/>
              <a:p>
                <a:pPr>
                  <a:defRPr sz="1197"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Sheet1!$A$2:$A$6</c:f>
              <c:strCache>
                <c:ptCount val="5"/>
                <c:pt idx="0">
                  <c:v>CY 2018</c:v>
                </c:pt>
                <c:pt idx="1">
                  <c:v>CY 2019</c:v>
                </c:pt>
                <c:pt idx="2">
                  <c:v>CY 2020</c:v>
                </c:pt>
                <c:pt idx="3">
                  <c:v>CY 2021</c:v>
                </c:pt>
                <c:pt idx="4">
                  <c:v>CY 2022</c:v>
                </c:pt>
              </c:strCache>
            </c:strRef>
          </c:cat>
          <c:val>
            <c:numRef>
              <c:f>Sheet1!$D$2:$D$6</c:f>
              <c:numCache>
                <c:formatCode>General</c:formatCode>
                <c:ptCount val="5"/>
                <c:pt idx="0">
                  <c:v>103</c:v>
                </c:pt>
                <c:pt idx="1">
                  <c:v>113</c:v>
                </c:pt>
                <c:pt idx="2">
                  <c:v>108</c:v>
                </c:pt>
                <c:pt idx="3">
                  <c:v>107</c:v>
                </c:pt>
                <c:pt idx="4">
                  <c:v>132</c:v>
                </c:pt>
              </c:numCache>
            </c:numRef>
          </c:val>
          <c:extLst>
            <c:ext xmlns:c16="http://schemas.microsoft.com/office/drawing/2014/chart" uri="{C3380CC4-5D6E-409C-BE32-E72D297353CC}">
              <c16:uniqueId val="{00000002-9DF2-43DA-AABD-6462422C5CA6}"/>
            </c:ext>
          </c:extLst>
        </c:ser>
        <c:dLbls>
          <c:showLegendKey val="0"/>
          <c:showVal val="0"/>
          <c:showCatName val="0"/>
          <c:showSerName val="0"/>
          <c:showPercent val="0"/>
          <c:showBubbleSize val="0"/>
        </c:dLbls>
        <c:gapWidth val="219"/>
        <c:overlap val="100"/>
        <c:axId val="652622592"/>
        <c:axId val="652623904"/>
      </c:barChart>
      <c:catAx>
        <c:axId val="65262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623904"/>
        <c:crosses val="autoZero"/>
        <c:auto val="1"/>
        <c:lblAlgn val="ctr"/>
        <c:lblOffset val="100"/>
        <c:noMultiLvlLbl val="0"/>
      </c:catAx>
      <c:valAx>
        <c:axId val="652623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622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CY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Care Coordination</c:v>
                </c:pt>
                <c:pt idx="1">
                  <c:v>Pre-Tx</c:v>
                </c:pt>
                <c:pt idx="2">
                  <c:v>Outpatient Tx</c:v>
                </c:pt>
                <c:pt idx="3">
                  <c:v>Residential Tx (Long Term)</c:v>
                </c:pt>
                <c:pt idx="4">
                  <c:v>Clean and Sober Housing</c:v>
                </c:pt>
                <c:pt idx="5">
                  <c:v>Intensive Outpatient Tx</c:v>
                </c:pt>
                <c:pt idx="6">
                  <c:v>Continuing Care</c:v>
                </c:pt>
              </c:strCache>
            </c:strRef>
          </c:cat>
          <c:val>
            <c:numRef>
              <c:f>Sheet1!$B$2:$H$2</c:f>
              <c:numCache>
                <c:formatCode>General</c:formatCode>
                <c:ptCount val="7"/>
                <c:pt idx="0">
                  <c:v>683</c:v>
                </c:pt>
                <c:pt idx="1">
                  <c:v>491</c:v>
                </c:pt>
                <c:pt idx="2">
                  <c:v>205</c:v>
                </c:pt>
                <c:pt idx="3">
                  <c:v>189</c:v>
                </c:pt>
                <c:pt idx="4">
                  <c:v>25</c:v>
                </c:pt>
                <c:pt idx="5">
                  <c:v>119</c:v>
                </c:pt>
                <c:pt idx="6">
                  <c:v>49</c:v>
                </c:pt>
              </c:numCache>
            </c:numRef>
          </c:val>
          <c:extLst>
            <c:ext xmlns:c16="http://schemas.microsoft.com/office/drawing/2014/chart" uri="{C3380CC4-5D6E-409C-BE32-E72D297353CC}">
              <c16:uniqueId val="{00000000-A230-4CCF-AE7C-24253E3E57E7}"/>
            </c:ext>
          </c:extLst>
        </c:ser>
        <c:ser>
          <c:idx val="1"/>
          <c:order val="1"/>
          <c:tx>
            <c:strRef>
              <c:f>Sheet1!$A$3</c:f>
              <c:strCache>
                <c:ptCount val="1"/>
                <c:pt idx="0">
                  <c:v>CY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Care Coordination</c:v>
                </c:pt>
                <c:pt idx="1">
                  <c:v>Pre-Tx</c:v>
                </c:pt>
                <c:pt idx="2">
                  <c:v>Outpatient Tx</c:v>
                </c:pt>
                <c:pt idx="3">
                  <c:v>Residential Tx (Long Term)</c:v>
                </c:pt>
                <c:pt idx="4">
                  <c:v>Clean and Sober Housing</c:v>
                </c:pt>
                <c:pt idx="5">
                  <c:v>Intensive Outpatient Tx</c:v>
                </c:pt>
                <c:pt idx="6">
                  <c:v>Continuing Care</c:v>
                </c:pt>
              </c:strCache>
            </c:strRef>
          </c:cat>
          <c:val>
            <c:numRef>
              <c:f>Sheet1!$B$3:$H$3</c:f>
              <c:numCache>
                <c:formatCode>General</c:formatCode>
                <c:ptCount val="7"/>
                <c:pt idx="0">
                  <c:v>737</c:v>
                </c:pt>
                <c:pt idx="1">
                  <c:v>454</c:v>
                </c:pt>
                <c:pt idx="2">
                  <c:v>317</c:v>
                </c:pt>
                <c:pt idx="3">
                  <c:v>135</c:v>
                </c:pt>
                <c:pt idx="4">
                  <c:v>16</c:v>
                </c:pt>
                <c:pt idx="5">
                  <c:v>100</c:v>
                </c:pt>
                <c:pt idx="6">
                  <c:v>106</c:v>
                </c:pt>
              </c:numCache>
            </c:numRef>
          </c:val>
          <c:extLst>
            <c:ext xmlns:c16="http://schemas.microsoft.com/office/drawing/2014/chart" uri="{C3380CC4-5D6E-409C-BE32-E72D297353CC}">
              <c16:uniqueId val="{00000001-A230-4CCF-AE7C-24253E3E57E7}"/>
            </c:ext>
          </c:extLst>
        </c:ser>
        <c:ser>
          <c:idx val="2"/>
          <c:order val="2"/>
          <c:tx>
            <c:strRef>
              <c:f>Sheet1!$A$4</c:f>
              <c:strCache>
                <c:ptCount val="1"/>
                <c:pt idx="0">
                  <c:v>CY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Care Coordination</c:v>
                </c:pt>
                <c:pt idx="1">
                  <c:v>Pre-Tx</c:v>
                </c:pt>
                <c:pt idx="2">
                  <c:v>Outpatient Tx</c:v>
                </c:pt>
                <c:pt idx="3">
                  <c:v>Residential Tx (Long Term)</c:v>
                </c:pt>
                <c:pt idx="4">
                  <c:v>Clean and Sober Housing</c:v>
                </c:pt>
                <c:pt idx="5">
                  <c:v>Intensive Outpatient Tx</c:v>
                </c:pt>
                <c:pt idx="6">
                  <c:v>Continuing Care</c:v>
                </c:pt>
              </c:strCache>
            </c:strRef>
          </c:cat>
          <c:val>
            <c:numRef>
              <c:f>Sheet1!$B$4:$H$4</c:f>
              <c:numCache>
                <c:formatCode>General</c:formatCode>
                <c:ptCount val="7"/>
                <c:pt idx="0">
                  <c:v>558</c:v>
                </c:pt>
                <c:pt idx="1">
                  <c:v>366</c:v>
                </c:pt>
                <c:pt idx="2">
                  <c:v>166</c:v>
                </c:pt>
                <c:pt idx="3">
                  <c:v>30</c:v>
                </c:pt>
                <c:pt idx="4">
                  <c:v>11</c:v>
                </c:pt>
                <c:pt idx="5">
                  <c:v>81</c:v>
                </c:pt>
                <c:pt idx="6">
                  <c:v>68</c:v>
                </c:pt>
              </c:numCache>
            </c:numRef>
          </c:val>
          <c:extLst>
            <c:ext xmlns:c16="http://schemas.microsoft.com/office/drawing/2014/chart" uri="{C3380CC4-5D6E-409C-BE32-E72D297353CC}">
              <c16:uniqueId val="{00000002-A230-4CCF-AE7C-24253E3E57E7}"/>
            </c:ext>
          </c:extLst>
        </c:ser>
        <c:ser>
          <c:idx val="3"/>
          <c:order val="3"/>
          <c:tx>
            <c:strRef>
              <c:f>Sheet1!$A$5</c:f>
              <c:strCache>
                <c:ptCount val="1"/>
                <c:pt idx="0">
                  <c:v>CY 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Care Coordination</c:v>
                </c:pt>
                <c:pt idx="1">
                  <c:v>Pre-Tx</c:v>
                </c:pt>
                <c:pt idx="2">
                  <c:v>Outpatient Tx</c:v>
                </c:pt>
                <c:pt idx="3">
                  <c:v>Residential Tx (Long Term)</c:v>
                </c:pt>
                <c:pt idx="4">
                  <c:v>Clean and Sober Housing</c:v>
                </c:pt>
                <c:pt idx="5">
                  <c:v>Intensive Outpatient Tx</c:v>
                </c:pt>
                <c:pt idx="6">
                  <c:v>Continuing Care</c:v>
                </c:pt>
              </c:strCache>
            </c:strRef>
          </c:cat>
          <c:val>
            <c:numRef>
              <c:f>Sheet1!$B$5:$H$5</c:f>
              <c:numCache>
                <c:formatCode>General</c:formatCode>
                <c:ptCount val="7"/>
                <c:pt idx="0">
                  <c:v>569</c:v>
                </c:pt>
                <c:pt idx="1">
                  <c:v>414</c:v>
                </c:pt>
                <c:pt idx="2">
                  <c:v>120</c:v>
                </c:pt>
                <c:pt idx="3">
                  <c:v>70</c:v>
                </c:pt>
                <c:pt idx="4">
                  <c:v>27</c:v>
                </c:pt>
                <c:pt idx="5">
                  <c:v>67</c:v>
                </c:pt>
                <c:pt idx="6">
                  <c:v>41</c:v>
                </c:pt>
              </c:numCache>
            </c:numRef>
          </c:val>
          <c:extLst>
            <c:ext xmlns:c16="http://schemas.microsoft.com/office/drawing/2014/chart" uri="{C3380CC4-5D6E-409C-BE32-E72D297353CC}">
              <c16:uniqueId val="{00000004-A230-4CCF-AE7C-24253E3E57E7}"/>
            </c:ext>
          </c:extLst>
        </c:ser>
        <c:ser>
          <c:idx val="4"/>
          <c:order val="4"/>
          <c:tx>
            <c:strRef>
              <c:f>Sheet1!$A$6</c:f>
              <c:strCache>
                <c:ptCount val="1"/>
                <c:pt idx="0">
                  <c:v>CY 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Care Coordination</c:v>
                </c:pt>
                <c:pt idx="1">
                  <c:v>Pre-Tx</c:v>
                </c:pt>
                <c:pt idx="2">
                  <c:v>Outpatient Tx</c:v>
                </c:pt>
                <c:pt idx="3">
                  <c:v>Residential Tx (Long Term)</c:v>
                </c:pt>
                <c:pt idx="4">
                  <c:v>Clean and Sober Housing</c:v>
                </c:pt>
                <c:pt idx="5">
                  <c:v>Intensive Outpatient Tx</c:v>
                </c:pt>
                <c:pt idx="6">
                  <c:v>Continuing Care</c:v>
                </c:pt>
              </c:strCache>
            </c:strRef>
          </c:cat>
          <c:val>
            <c:numRef>
              <c:f>Sheet1!$B$6:$H$6</c:f>
              <c:numCache>
                <c:formatCode>General</c:formatCode>
                <c:ptCount val="7"/>
                <c:pt idx="0">
                  <c:v>232</c:v>
                </c:pt>
                <c:pt idx="1">
                  <c:v>130</c:v>
                </c:pt>
                <c:pt idx="2">
                  <c:v>81</c:v>
                </c:pt>
                <c:pt idx="3">
                  <c:v>19</c:v>
                </c:pt>
                <c:pt idx="4">
                  <c:v>15</c:v>
                </c:pt>
                <c:pt idx="5">
                  <c:v>41</c:v>
                </c:pt>
                <c:pt idx="6">
                  <c:v>34</c:v>
                </c:pt>
              </c:numCache>
            </c:numRef>
          </c:val>
          <c:extLst>
            <c:ext xmlns:c16="http://schemas.microsoft.com/office/drawing/2014/chart" uri="{C3380CC4-5D6E-409C-BE32-E72D297353CC}">
              <c16:uniqueId val="{00000005-A230-4CCF-AE7C-24253E3E57E7}"/>
            </c:ext>
          </c:extLst>
        </c:ser>
        <c:dLbls>
          <c:dLblPos val="outEnd"/>
          <c:showLegendKey val="0"/>
          <c:showVal val="1"/>
          <c:showCatName val="0"/>
          <c:showSerName val="0"/>
          <c:showPercent val="0"/>
          <c:showBubbleSize val="0"/>
        </c:dLbls>
        <c:gapWidth val="219"/>
        <c:overlap val="-27"/>
        <c:axId val="652622592"/>
        <c:axId val="652623904"/>
      </c:barChart>
      <c:catAx>
        <c:axId val="65262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623904"/>
        <c:crosses val="autoZero"/>
        <c:auto val="1"/>
        <c:lblAlgn val="ctr"/>
        <c:lblOffset val="100"/>
        <c:noMultiLvlLbl val="0"/>
      </c:catAx>
      <c:valAx>
        <c:axId val="652623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dirty="0"/>
                  <a:t># of clients</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622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57006351587333E-2"/>
          <c:y val="7.8129496402877696E-2"/>
          <c:w val="0.88849273605047563"/>
          <c:h val="0.83171223021582719"/>
        </c:manualLayout>
      </c:layout>
      <c:barChart>
        <c:barDir val="col"/>
        <c:grouping val="percentStacked"/>
        <c:varyColors val="0"/>
        <c:ser>
          <c:idx val="0"/>
          <c:order val="0"/>
          <c:tx>
            <c:strRef>
              <c:f>Sheet1!$B$1</c:f>
              <c:strCache>
                <c:ptCount val="1"/>
                <c:pt idx="0">
                  <c:v>Co-occurring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2019</c:v>
                </c:pt>
                <c:pt idx="1">
                  <c:v>CY 2020</c:v>
                </c:pt>
                <c:pt idx="2">
                  <c:v>CY 2021</c:v>
                </c:pt>
                <c:pt idx="3">
                  <c:v>CY 2022*</c:v>
                </c:pt>
              </c:strCache>
            </c:strRef>
          </c:cat>
          <c:val>
            <c:numRef>
              <c:f>Sheet1!$B$2:$B$5</c:f>
              <c:numCache>
                <c:formatCode>General</c:formatCode>
                <c:ptCount val="4"/>
                <c:pt idx="0">
                  <c:v>355</c:v>
                </c:pt>
                <c:pt idx="1">
                  <c:v>316</c:v>
                </c:pt>
                <c:pt idx="2">
                  <c:v>224</c:v>
                </c:pt>
                <c:pt idx="3">
                  <c:v>109</c:v>
                </c:pt>
              </c:numCache>
            </c:numRef>
          </c:val>
          <c:extLst>
            <c:ext xmlns:c16="http://schemas.microsoft.com/office/drawing/2014/chart" uri="{C3380CC4-5D6E-409C-BE32-E72D297353CC}">
              <c16:uniqueId val="{00000000-A230-4CCF-AE7C-24253E3E57E7}"/>
            </c:ext>
          </c:extLst>
        </c:ser>
        <c:ser>
          <c:idx val="1"/>
          <c:order val="1"/>
          <c:tx>
            <c:strRef>
              <c:f>Sheet1!$C$1</c:f>
              <c:strCache>
                <c:ptCount val="1"/>
                <c:pt idx="0">
                  <c:v>No co-occurring (mental health and/or developmental disability only)</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2019</c:v>
                </c:pt>
                <c:pt idx="1">
                  <c:v>CY 2020</c:v>
                </c:pt>
                <c:pt idx="2">
                  <c:v>CY 2021</c:v>
                </c:pt>
                <c:pt idx="3">
                  <c:v>CY 2022*</c:v>
                </c:pt>
              </c:strCache>
            </c:strRef>
          </c:cat>
          <c:val>
            <c:numRef>
              <c:f>Sheet1!$C$2:$C$5</c:f>
              <c:numCache>
                <c:formatCode>General</c:formatCode>
                <c:ptCount val="4"/>
                <c:pt idx="0">
                  <c:v>1719</c:v>
                </c:pt>
                <c:pt idx="1">
                  <c:v>1505</c:v>
                </c:pt>
                <c:pt idx="2">
                  <c:v>1529</c:v>
                </c:pt>
                <c:pt idx="3">
                  <c:v>914</c:v>
                </c:pt>
              </c:numCache>
            </c:numRef>
          </c:val>
          <c:extLst>
            <c:ext xmlns:c16="http://schemas.microsoft.com/office/drawing/2014/chart" uri="{C3380CC4-5D6E-409C-BE32-E72D297353CC}">
              <c16:uniqueId val="{00000002-7272-4601-A073-E79F19746C69}"/>
            </c:ext>
          </c:extLst>
        </c:ser>
        <c:dLbls>
          <c:showLegendKey val="0"/>
          <c:showVal val="1"/>
          <c:showCatName val="0"/>
          <c:showSerName val="0"/>
          <c:showPercent val="0"/>
          <c:showBubbleSize val="0"/>
        </c:dLbls>
        <c:gapWidth val="219"/>
        <c:overlap val="100"/>
        <c:axId val="652622592"/>
        <c:axId val="652623904"/>
      </c:barChart>
      <c:catAx>
        <c:axId val="65262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623904"/>
        <c:crosses val="autoZero"/>
        <c:auto val="1"/>
        <c:lblAlgn val="ctr"/>
        <c:lblOffset val="100"/>
        <c:noMultiLvlLbl val="0"/>
      </c:catAx>
      <c:valAx>
        <c:axId val="652623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2622592"/>
        <c:crosses val="autoZero"/>
        <c:crossBetween val="between"/>
      </c:valAx>
      <c:spPr>
        <a:noFill/>
        <a:ln>
          <a:noFill/>
        </a:ln>
        <a:effectLst/>
      </c:spPr>
    </c:plotArea>
    <c:legend>
      <c:legendPos val="t"/>
      <c:layout>
        <c:manualLayout>
          <c:xMode val="edge"/>
          <c:yMode val="edge"/>
          <c:x val="0.22339117162570993"/>
          <c:y val="0"/>
          <c:w val="0.73127317774183298"/>
          <c:h val="6.37033931909590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698196892066376E-2"/>
          <c:y val="0.16244165665207422"/>
          <c:w val="0.89459553314126283"/>
          <c:h val="0.75362484168917776"/>
        </c:manualLayout>
      </c:layout>
      <c:barChart>
        <c:barDir val="col"/>
        <c:grouping val="stacked"/>
        <c:varyColors val="0"/>
        <c:ser>
          <c:idx val="0"/>
          <c:order val="0"/>
          <c:tx>
            <c:strRef>
              <c:f>Sheet1!$B$1</c:f>
              <c:strCache>
                <c:ptCount val="1"/>
                <c:pt idx="0">
                  <c:v>Substance Use Disorder (SUD), any dx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Sheet1!$B$2:$B$5</c:f>
              <c:numCache>
                <c:formatCode>0</c:formatCode>
                <c:ptCount val="4"/>
                <c:pt idx="0">
                  <c:v>244.06153288997169</c:v>
                </c:pt>
                <c:pt idx="1">
                  <c:v>243.00435909282658</c:v>
                </c:pt>
                <c:pt idx="2">
                  <c:v>321.65407880041136</c:v>
                </c:pt>
                <c:pt idx="3">
                  <c:v>288.48931998761736</c:v>
                </c:pt>
              </c:numCache>
            </c:numRef>
          </c:val>
          <c:extLst>
            <c:ext xmlns:c16="http://schemas.microsoft.com/office/drawing/2014/chart" uri="{C3380CC4-5D6E-409C-BE32-E72D297353CC}">
              <c16:uniqueId val="{00000000-F6D4-4E4A-BA5B-EA3CBA9AA4DA}"/>
            </c:ext>
          </c:extLst>
        </c:ser>
        <c:ser>
          <c:idx val="1"/>
          <c:order val="1"/>
          <c:tx>
            <c:strRef>
              <c:f>Sheet1!$C$1</c:f>
              <c:strCache>
                <c:ptCount val="1"/>
                <c:pt idx="0">
                  <c:v>Co-occurring SUD/MHD, where primary dx is SUD or MHD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Sheet1!$C$2:$C$5</c:f>
              <c:numCache>
                <c:formatCode>0</c:formatCode>
                <c:ptCount val="4"/>
                <c:pt idx="0">
                  <c:v>47.470698623823004</c:v>
                </c:pt>
                <c:pt idx="1">
                  <c:v>44.173479841706673</c:v>
                </c:pt>
                <c:pt idx="2">
                  <c:v>62.506220212095407</c:v>
                </c:pt>
                <c:pt idx="3">
                  <c:v>58.533691053554847</c:v>
                </c:pt>
              </c:numCache>
            </c:numRef>
          </c:val>
          <c:extLst>
            <c:ext xmlns:c16="http://schemas.microsoft.com/office/drawing/2014/chart" uri="{C3380CC4-5D6E-409C-BE32-E72D297353CC}">
              <c16:uniqueId val="{00000001-F6D4-4E4A-BA5B-EA3CBA9AA4DA}"/>
            </c:ext>
          </c:extLst>
        </c:ser>
        <c:ser>
          <c:idx val="2"/>
          <c:order val="2"/>
          <c:tx>
            <c:strRef>
              <c:f>Sheet1!$D$1</c:f>
              <c:strCache>
                <c:ptCount val="1"/>
                <c:pt idx="0">
                  <c:v>Mental Health Disorder (MHD), any dx</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Sheet1!$D$2:$D$5</c:f>
              <c:numCache>
                <c:formatCode>0</c:formatCode>
                <c:ptCount val="4"/>
                <c:pt idx="0">
                  <c:v>82.142621979324431</c:v>
                </c:pt>
                <c:pt idx="1">
                  <c:v>83.927602900705082</c:v>
                </c:pt>
                <c:pt idx="2">
                  <c:v>151.05439506363967</c:v>
                </c:pt>
                <c:pt idx="3">
                  <c:v>90.57372820142399</c:v>
                </c:pt>
              </c:numCache>
            </c:numRef>
          </c:val>
          <c:extLst>
            <c:ext xmlns:c16="http://schemas.microsoft.com/office/drawing/2014/chart" uri="{C3380CC4-5D6E-409C-BE32-E72D297353CC}">
              <c16:uniqueId val="{00000002-F6D4-4E4A-BA5B-EA3CBA9AA4DA}"/>
            </c:ext>
          </c:extLst>
        </c:ser>
        <c:dLbls>
          <c:dLblPos val="ctr"/>
          <c:showLegendKey val="0"/>
          <c:showVal val="1"/>
          <c:showCatName val="0"/>
          <c:showSerName val="0"/>
          <c:showPercent val="0"/>
          <c:showBubbleSize val="0"/>
        </c:dLbls>
        <c:gapWidth val="219"/>
        <c:overlap val="100"/>
        <c:axId val="830939136"/>
        <c:axId val="830946024"/>
      </c:barChart>
      <c:catAx>
        <c:axId val="83093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46024"/>
        <c:crosses val="autoZero"/>
        <c:auto val="1"/>
        <c:lblAlgn val="ctr"/>
        <c:lblOffset val="100"/>
        <c:noMultiLvlLbl val="0"/>
      </c:catAx>
      <c:valAx>
        <c:axId val="8309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a:t># per</a:t>
                </a:r>
                <a:r>
                  <a:rPr lang="en-US" b="1" baseline="0" dirty="0"/>
                  <a:t> 10K discharges</a:t>
                </a:r>
                <a:endParaRPr lang="en-US" b="1" dirty="0"/>
              </a:p>
            </c:rich>
          </c:tx>
          <c:layout>
            <c:manualLayout>
              <c:xMode val="edge"/>
              <c:yMode val="edge"/>
              <c:x val="1.2077294685990338E-3"/>
              <c:y val="0.244476986159199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39136"/>
        <c:crosses val="autoZero"/>
        <c:crossBetween val="between"/>
      </c:valAx>
      <c:spPr>
        <a:noFill/>
        <a:ln>
          <a:noFill/>
        </a:ln>
        <a:effectLst/>
      </c:spPr>
    </c:plotArea>
    <c:legend>
      <c:legendPos val="b"/>
      <c:layout>
        <c:manualLayout>
          <c:xMode val="edge"/>
          <c:yMode val="edge"/>
          <c:x val="0.5832602669753767"/>
          <c:y val="2.4143572250029752E-2"/>
          <c:w val="0.40872686995000806"/>
          <c:h val="0.12626438958287653"/>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268283658518035E-2"/>
          <c:y val="0.14362601400543501"/>
          <c:w val="0.89902544637481119"/>
          <c:h val="0.77371325284755854"/>
        </c:manualLayout>
      </c:layout>
      <c:barChart>
        <c:barDir val="col"/>
        <c:grouping val="percentStacked"/>
        <c:varyColors val="0"/>
        <c:ser>
          <c:idx val="0"/>
          <c:order val="0"/>
          <c:tx>
            <c:strRef>
              <c:f>Sheet1!$B$1</c:f>
              <c:strCache>
                <c:ptCount val="1"/>
                <c:pt idx="0">
                  <c:v>Substance Use Disorder (SUD), any dx</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Sheet1!$B$2:$B$5</c:f>
              <c:numCache>
                <c:formatCode>General</c:formatCode>
                <c:ptCount val="4"/>
                <c:pt idx="0">
                  <c:v>11861</c:v>
                </c:pt>
                <c:pt idx="1">
                  <c:v>12097</c:v>
                </c:pt>
                <c:pt idx="2">
                  <c:v>11635</c:v>
                </c:pt>
                <c:pt idx="3">
                  <c:v>11183</c:v>
                </c:pt>
              </c:numCache>
            </c:numRef>
          </c:val>
          <c:extLst>
            <c:ext xmlns:c16="http://schemas.microsoft.com/office/drawing/2014/chart" uri="{C3380CC4-5D6E-409C-BE32-E72D297353CC}">
              <c16:uniqueId val="{00000000-F6D4-4E4A-BA5B-EA3CBA9AA4DA}"/>
            </c:ext>
          </c:extLst>
        </c:ser>
        <c:ser>
          <c:idx val="1"/>
          <c:order val="1"/>
          <c:tx>
            <c:strRef>
              <c:f>Sheet1!$C$1</c:f>
              <c:strCache>
                <c:ptCount val="1"/>
                <c:pt idx="0">
                  <c:v>Co-occurring SUD/MHD, where primary dx is SUD or MHD</c:v>
                </c:pt>
              </c:strCache>
            </c:strRef>
          </c:tx>
          <c:spPr>
            <a:solidFill>
              <a:srgbClr val="92D050"/>
            </a:solidFill>
            <a:ln w="2857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Sheet1!$C$2:$C$5</c:f>
              <c:numCache>
                <c:formatCode>General</c:formatCode>
                <c:ptCount val="4"/>
                <c:pt idx="0">
                  <c:v>2307</c:v>
                </c:pt>
                <c:pt idx="1">
                  <c:v>2199</c:v>
                </c:pt>
                <c:pt idx="2">
                  <c:v>2261</c:v>
                </c:pt>
                <c:pt idx="3">
                  <c:v>2269</c:v>
                </c:pt>
              </c:numCache>
            </c:numRef>
          </c:val>
          <c:extLst>
            <c:ext xmlns:c16="http://schemas.microsoft.com/office/drawing/2014/chart" uri="{C3380CC4-5D6E-409C-BE32-E72D297353CC}">
              <c16:uniqueId val="{00000001-F6D4-4E4A-BA5B-EA3CBA9AA4DA}"/>
            </c:ext>
          </c:extLst>
        </c:ser>
        <c:ser>
          <c:idx val="2"/>
          <c:order val="2"/>
          <c:tx>
            <c:strRef>
              <c:f>Sheet1!$D$1</c:f>
              <c:strCache>
                <c:ptCount val="1"/>
                <c:pt idx="0">
                  <c:v>Mental Health Disorder (MHD), any dx</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Sheet1!$D$2:$D$5</c:f>
              <c:numCache>
                <c:formatCode>General</c:formatCode>
                <c:ptCount val="4"/>
                <c:pt idx="0">
                  <c:v>3992</c:v>
                </c:pt>
                <c:pt idx="1">
                  <c:v>4178</c:v>
                </c:pt>
                <c:pt idx="2">
                  <c:v>5464</c:v>
                </c:pt>
                <c:pt idx="3">
                  <c:v>3511</c:v>
                </c:pt>
              </c:numCache>
            </c:numRef>
          </c:val>
          <c:extLst>
            <c:ext xmlns:c16="http://schemas.microsoft.com/office/drawing/2014/chart" uri="{C3380CC4-5D6E-409C-BE32-E72D297353CC}">
              <c16:uniqueId val="{00000002-F6D4-4E4A-BA5B-EA3CBA9AA4DA}"/>
            </c:ext>
          </c:extLst>
        </c:ser>
        <c:dLbls>
          <c:dLblPos val="ctr"/>
          <c:showLegendKey val="0"/>
          <c:showVal val="1"/>
          <c:showCatName val="0"/>
          <c:showSerName val="0"/>
          <c:showPercent val="0"/>
          <c:showBubbleSize val="0"/>
        </c:dLbls>
        <c:gapWidth val="219"/>
        <c:overlap val="100"/>
        <c:axId val="830939136"/>
        <c:axId val="830946024"/>
      </c:barChart>
      <c:catAx>
        <c:axId val="83093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46024"/>
        <c:crosses val="autoZero"/>
        <c:auto val="1"/>
        <c:lblAlgn val="ctr"/>
        <c:lblOffset val="100"/>
        <c:noMultiLvlLbl val="0"/>
      </c:catAx>
      <c:valAx>
        <c:axId val="830946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39136"/>
        <c:crosses val="autoZero"/>
        <c:crossBetween val="between"/>
      </c:valAx>
      <c:spPr>
        <a:noFill/>
        <a:ln>
          <a:noFill/>
        </a:ln>
        <a:effectLst/>
      </c:spPr>
    </c:plotArea>
    <c:legend>
      <c:legendPos val="b"/>
      <c:layout>
        <c:manualLayout>
          <c:xMode val="edge"/>
          <c:yMode val="edge"/>
          <c:x val="0.60520746055417174"/>
          <c:y val="1.0673178446480758E-3"/>
          <c:w val="0.39255525362879057"/>
          <c:h val="0.1362905376088540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Primary-SUD, Secondary-MHD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Sheet1!$B$2:$B$5</c:f>
              <c:numCache>
                <c:formatCode>General</c:formatCode>
                <c:ptCount val="4"/>
                <c:pt idx="0">
                  <c:v>1061</c:v>
                </c:pt>
                <c:pt idx="1">
                  <c:v>1065</c:v>
                </c:pt>
                <c:pt idx="2">
                  <c:v>1147</c:v>
                </c:pt>
                <c:pt idx="3">
                  <c:v>1107</c:v>
                </c:pt>
              </c:numCache>
            </c:numRef>
          </c:val>
          <c:extLst>
            <c:ext xmlns:c16="http://schemas.microsoft.com/office/drawing/2014/chart" uri="{C3380CC4-5D6E-409C-BE32-E72D297353CC}">
              <c16:uniqueId val="{00000000-F6D4-4E4A-BA5B-EA3CBA9AA4DA}"/>
            </c:ext>
          </c:extLst>
        </c:ser>
        <c:ser>
          <c:idx val="1"/>
          <c:order val="1"/>
          <c:tx>
            <c:strRef>
              <c:f>Sheet1!$C$1</c:f>
              <c:strCache>
                <c:ptCount val="1"/>
                <c:pt idx="0">
                  <c:v>Primary-MHD, Secondary-SUD</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Sheet1!$C$2:$C$5</c:f>
              <c:numCache>
                <c:formatCode>General</c:formatCode>
                <c:ptCount val="4"/>
                <c:pt idx="0">
                  <c:v>1246</c:v>
                </c:pt>
                <c:pt idx="1">
                  <c:v>1134</c:v>
                </c:pt>
                <c:pt idx="2">
                  <c:v>1114</c:v>
                </c:pt>
                <c:pt idx="3">
                  <c:v>1162</c:v>
                </c:pt>
              </c:numCache>
            </c:numRef>
          </c:val>
          <c:extLst>
            <c:ext xmlns:c16="http://schemas.microsoft.com/office/drawing/2014/chart" uri="{C3380CC4-5D6E-409C-BE32-E72D297353CC}">
              <c16:uniqueId val="{00000001-F6D4-4E4A-BA5B-EA3CBA9AA4DA}"/>
            </c:ext>
          </c:extLst>
        </c:ser>
        <c:dLbls>
          <c:dLblPos val="outEnd"/>
          <c:showLegendKey val="0"/>
          <c:showVal val="1"/>
          <c:showCatName val="0"/>
          <c:showSerName val="0"/>
          <c:showPercent val="0"/>
          <c:showBubbleSize val="0"/>
        </c:dLbls>
        <c:gapWidth val="219"/>
        <c:axId val="830939136"/>
        <c:axId val="830946024"/>
      </c:barChart>
      <c:catAx>
        <c:axId val="83093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46024"/>
        <c:crosses val="autoZero"/>
        <c:auto val="1"/>
        <c:lblAlgn val="ctr"/>
        <c:lblOffset val="100"/>
        <c:noMultiLvlLbl val="0"/>
      </c:catAx>
      <c:valAx>
        <c:axId val="8309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a:t># of discharges</a:t>
                </a:r>
              </a:p>
            </c:rich>
          </c:tx>
          <c:layout>
            <c:manualLayout>
              <c:xMode val="edge"/>
              <c:yMode val="edge"/>
              <c:x val="1.2077294685990338E-3"/>
              <c:y val="0.244476986159199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39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Primary-SUD, Secondary-MHD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Sheet1!$B$2:$B$5</c:f>
              <c:numCache>
                <c:formatCode>0</c:formatCode>
                <c:ptCount val="4"/>
                <c:pt idx="0">
                  <c:v>21.831994468953713</c:v>
                </c:pt>
                <c:pt idx="1">
                  <c:v>21.393704425383177</c:v>
                </c:pt>
                <c:pt idx="2">
                  <c:v>31.709258993044418</c:v>
                </c:pt>
                <c:pt idx="3">
                  <c:v>28.557424414405119</c:v>
                </c:pt>
              </c:numCache>
            </c:numRef>
          </c:val>
          <c:extLst>
            <c:ext xmlns:c16="http://schemas.microsoft.com/office/drawing/2014/chart" uri="{C3380CC4-5D6E-409C-BE32-E72D297353CC}">
              <c16:uniqueId val="{00000000-F6D4-4E4A-BA5B-EA3CBA9AA4DA}"/>
            </c:ext>
          </c:extLst>
        </c:ser>
        <c:ser>
          <c:idx val="1"/>
          <c:order val="1"/>
          <c:tx>
            <c:strRef>
              <c:f>Sheet1!$C$1</c:f>
              <c:strCache>
                <c:ptCount val="1"/>
                <c:pt idx="0">
                  <c:v>Primary-MHD, Secondary-SUD</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CY 2018</c:v>
                </c:pt>
                <c:pt idx="1">
                  <c:v>CY 2019</c:v>
                </c:pt>
                <c:pt idx="2">
                  <c:v>CY 2020</c:v>
                </c:pt>
                <c:pt idx="3">
                  <c:v>CY 2021</c:v>
                </c:pt>
              </c:strCache>
            </c:strRef>
          </c:cat>
          <c:val>
            <c:numRef>
              <c:f>Sheet1!$C$2:$C$5</c:f>
              <c:numCache>
                <c:formatCode>0</c:formatCode>
                <c:ptCount val="4"/>
                <c:pt idx="0">
                  <c:v>25.638704154869298</c:v>
                </c:pt>
                <c:pt idx="1">
                  <c:v>22.779775416323496</c:v>
                </c:pt>
                <c:pt idx="2">
                  <c:v>30.796961219050992</c:v>
                </c:pt>
                <c:pt idx="3">
                  <c:v>29.976266639149728</c:v>
                </c:pt>
              </c:numCache>
            </c:numRef>
          </c:val>
          <c:extLst>
            <c:ext xmlns:c16="http://schemas.microsoft.com/office/drawing/2014/chart" uri="{C3380CC4-5D6E-409C-BE32-E72D297353CC}">
              <c16:uniqueId val="{00000001-F6D4-4E4A-BA5B-EA3CBA9AA4DA}"/>
            </c:ext>
          </c:extLst>
        </c:ser>
        <c:dLbls>
          <c:dLblPos val="outEnd"/>
          <c:showLegendKey val="0"/>
          <c:showVal val="1"/>
          <c:showCatName val="0"/>
          <c:showSerName val="0"/>
          <c:showPercent val="0"/>
          <c:showBubbleSize val="0"/>
        </c:dLbls>
        <c:gapWidth val="219"/>
        <c:axId val="830939136"/>
        <c:axId val="830946024"/>
      </c:barChart>
      <c:catAx>
        <c:axId val="83093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46024"/>
        <c:crosses val="autoZero"/>
        <c:auto val="1"/>
        <c:lblAlgn val="ctr"/>
        <c:lblOffset val="100"/>
        <c:noMultiLvlLbl val="0"/>
      </c:catAx>
      <c:valAx>
        <c:axId val="8309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a:t># per</a:t>
                </a:r>
                <a:r>
                  <a:rPr lang="en-US" b="1" baseline="0" dirty="0"/>
                  <a:t> 10K</a:t>
                </a:r>
                <a:r>
                  <a:rPr lang="en-US" b="1" dirty="0"/>
                  <a:t> discharges</a:t>
                </a:r>
              </a:p>
            </c:rich>
          </c:tx>
          <c:layout>
            <c:manualLayout>
              <c:xMode val="edge"/>
              <c:yMode val="edge"/>
              <c:x val="1.2077294685990338E-3"/>
              <c:y val="0.244476986159199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39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77764664236135E-2"/>
          <c:y val="8.6130264998675252E-2"/>
          <c:w val="0.91831596536909299"/>
          <c:h val="0.82993626058737469"/>
        </c:manualLayout>
      </c:layout>
      <c:barChart>
        <c:barDir val="col"/>
        <c:grouping val="clustered"/>
        <c:varyColors val="0"/>
        <c:ser>
          <c:idx val="0"/>
          <c:order val="0"/>
          <c:tx>
            <c:strRef>
              <c:f>Sheet1!$A$2</c:f>
              <c:strCache>
                <c:ptCount val="1"/>
                <c:pt idx="0">
                  <c:v>CY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Primary-SUD, Secondary-MHD</c:v>
                </c:pt>
                <c:pt idx="1">
                  <c:v>Primary-MHD, Secondary-SUD</c:v>
                </c:pt>
              </c:strCache>
            </c:strRef>
          </c:cat>
          <c:val>
            <c:numRef>
              <c:f>Sheet1!$B$2:$C$2</c:f>
              <c:numCache>
                <c:formatCode>0</c:formatCode>
                <c:ptCount val="2"/>
                <c:pt idx="0">
                  <c:v>21.831994468953713</c:v>
                </c:pt>
                <c:pt idx="1">
                  <c:v>25.638704154869298</c:v>
                </c:pt>
              </c:numCache>
            </c:numRef>
          </c:val>
          <c:extLst>
            <c:ext xmlns:c16="http://schemas.microsoft.com/office/drawing/2014/chart" uri="{C3380CC4-5D6E-409C-BE32-E72D297353CC}">
              <c16:uniqueId val="{00000000-F6D4-4E4A-BA5B-EA3CBA9AA4DA}"/>
            </c:ext>
          </c:extLst>
        </c:ser>
        <c:ser>
          <c:idx val="1"/>
          <c:order val="1"/>
          <c:tx>
            <c:strRef>
              <c:f>Sheet1!$A$3</c:f>
              <c:strCache>
                <c:ptCount val="1"/>
                <c:pt idx="0">
                  <c:v>CY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Primary-SUD, Secondary-MHD</c:v>
                </c:pt>
                <c:pt idx="1">
                  <c:v>Primary-MHD, Secondary-SUD</c:v>
                </c:pt>
              </c:strCache>
            </c:strRef>
          </c:cat>
          <c:val>
            <c:numRef>
              <c:f>Sheet1!$B$3:$C$3</c:f>
              <c:numCache>
                <c:formatCode>0</c:formatCode>
                <c:ptCount val="2"/>
                <c:pt idx="0">
                  <c:v>21.393704425383177</c:v>
                </c:pt>
                <c:pt idx="1">
                  <c:v>22.779775416323496</c:v>
                </c:pt>
              </c:numCache>
            </c:numRef>
          </c:val>
          <c:extLst>
            <c:ext xmlns:c16="http://schemas.microsoft.com/office/drawing/2014/chart" uri="{C3380CC4-5D6E-409C-BE32-E72D297353CC}">
              <c16:uniqueId val="{00000001-F6D4-4E4A-BA5B-EA3CBA9AA4DA}"/>
            </c:ext>
          </c:extLst>
        </c:ser>
        <c:ser>
          <c:idx val="2"/>
          <c:order val="2"/>
          <c:tx>
            <c:strRef>
              <c:f>Sheet1!$A$4</c:f>
              <c:strCache>
                <c:ptCount val="1"/>
                <c:pt idx="0">
                  <c:v>CY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Primary-SUD, Secondary-MHD</c:v>
                </c:pt>
                <c:pt idx="1">
                  <c:v>Primary-MHD, Secondary-SUD</c:v>
                </c:pt>
              </c:strCache>
            </c:strRef>
          </c:cat>
          <c:val>
            <c:numRef>
              <c:f>Sheet1!$B$4:$C$4</c:f>
              <c:numCache>
                <c:formatCode>0</c:formatCode>
                <c:ptCount val="2"/>
                <c:pt idx="0">
                  <c:v>31.709258993044418</c:v>
                </c:pt>
                <c:pt idx="1">
                  <c:v>30.796961219050992</c:v>
                </c:pt>
              </c:numCache>
            </c:numRef>
          </c:val>
          <c:extLst>
            <c:ext xmlns:c16="http://schemas.microsoft.com/office/drawing/2014/chart" uri="{C3380CC4-5D6E-409C-BE32-E72D297353CC}">
              <c16:uniqueId val="{00000001-433E-4606-BA4A-C9832596B52B}"/>
            </c:ext>
          </c:extLst>
        </c:ser>
        <c:ser>
          <c:idx val="3"/>
          <c:order val="3"/>
          <c:tx>
            <c:strRef>
              <c:f>Sheet1!$A$5</c:f>
              <c:strCache>
                <c:ptCount val="1"/>
                <c:pt idx="0">
                  <c:v>CY 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Primary-SUD, Secondary-MHD</c:v>
                </c:pt>
                <c:pt idx="1">
                  <c:v>Primary-MHD, Secondary-SUD</c:v>
                </c:pt>
              </c:strCache>
            </c:strRef>
          </c:cat>
          <c:val>
            <c:numRef>
              <c:f>Sheet1!$B$5:$C$5</c:f>
              <c:numCache>
                <c:formatCode>0</c:formatCode>
                <c:ptCount val="2"/>
                <c:pt idx="0">
                  <c:v>28.557424414405119</c:v>
                </c:pt>
                <c:pt idx="1">
                  <c:v>29.976266639149728</c:v>
                </c:pt>
              </c:numCache>
            </c:numRef>
          </c:val>
          <c:extLst>
            <c:ext xmlns:c16="http://schemas.microsoft.com/office/drawing/2014/chart" uri="{C3380CC4-5D6E-409C-BE32-E72D297353CC}">
              <c16:uniqueId val="{00000002-433E-4606-BA4A-C9832596B52B}"/>
            </c:ext>
          </c:extLst>
        </c:ser>
        <c:dLbls>
          <c:dLblPos val="outEnd"/>
          <c:showLegendKey val="0"/>
          <c:showVal val="1"/>
          <c:showCatName val="0"/>
          <c:showSerName val="0"/>
          <c:showPercent val="0"/>
          <c:showBubbleSize val="0"/>
        </c:dLbls>
        <c:gapWidth val="219"/>
        <c:overlap val="-27"/>
        <c:axId val="830939136"/>
        <c:axId val="830946024"/>
      </c:barChart>
      <c:catAx>
        <c:axId val="83093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46024"/>
        <c:crosses val="autoZero"/>
        <c:auto val="1"/>
        <c:lblAlgn val="ctr"/>
        <c:lblOffset val="100"/>
        <c:noMultiLvlLbl val="0"/>
      </c:catAx>
      <c:valAx>
        <c:axId val="8309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b="1"/>
                  <a:t># per 10K discharges</a:t>
                </a:r>
              </a:p>
            </c:rich>
          </c:tx>
          <c:layout>
            <c:manualLayout>
              <c:xMode val="edge"/>
              <c:yMode val="edge"/>
              <c:x val="1.2077294685990338E-3"/>
              <c:y val="0.24447698615919977"/>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39136"/>
        <c:crosses val="autoZero"/>
        <c:crossBetween val="between"/>
      </c:valAx>
      <c:spPr>
        <a:noFill/>
        <a:ln>
          <a:noFill/>
        </a:ln>
        <a:effectLst/>
      </c:spPr>
    </c:plotArea>
    <c:legend>
      <c:legendPos val="t"/>
      <c:layout>
        <c:manualLayout>
          <c:xMode val="edge"/>
          <c:yMode val="edge"/>
          <c:x val="0.58318732188938327"/>
          <c:y val="2.6790129082014079E-3"/>
          <c:w val="0.41681267811061679"/>
          <c:h val="5.9305118897546111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CY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Alcohol</c:v>
                </c:pt>
                <c:pt idx="1">
                  <c:v>Nicotine</c:v>
                </c:pt>
                <c:pt idx="2">
                  <c:v>Other Stimulant</c:v>
                </c:pt>
                <c:pt idx="3">
                  <c:v>Other Psychoactive Substances</c:v>
                </c:pt>
                <c:pt idx="4">
                  <c:v>Cannabis</c:v>
                </c:pt>
                <c:pt idx="5">
                  <c:v>Opioid</c:v>
                </c:pt>
                <c:pt idx="6">
                  <c:v>Cocaine</c:v>
                </c:pt>
                <c:pt idx="7">
                  <c:v>Sedative, Hypnotic, or Anxiolytic</c:v>
                </c:pt>
              </c:strCache>
            </c:strRef>
          </c:cat>
          <c:val>
            <c:numRef>
              <c:f>Sheet1!$B$2:$I$2</c:f>
              <c:numCache>
                <c:formatCode>General</c:formatCode>
                <c:ptCount val="8"/>
                <c:pt idx="0">
                  <c:v>782</c:v>
                </c:pt>
                <c:pt idx="1">
                  <c:v>457</c:v>
                </c:pt>
                <c:pt idx="2">
                  <c:v>250</c:v>
                </c:pt>
                <c:pt idx="3">
                  <c:v>102</c:v>
                </c:pt>
                <c:pt idx="4">
                  <c:v>60</c:v>
                </c:pt>
                <c:pt idx="5">
                  <c:v>49</c:v>
                </c:pt>
                <c:pt idx="6">
                  <c:v>35</c:v>
                </c:pt>
                <c:pt idx="7">
                  <c:v>27</c:v>
                </c:pt>
              </c:numCache>
            </c:numRef>
          </c:val>
          <c:extLst>
            <c:ext xmlns:c16="http://schemas.microsoft.com/office/drawing/2014/chart" uri="{C3380CC4-5D6E-409C-BE32-E72D297353CC}">
              <c16:uniqueId val="{00000000-F6D4-4E4A-BA5B-EA3CBA9AA4DA}"/>
            </c:ext>
          </c:extLst>
        </c:ser>
        <c:ser>
          <c:idx val="1"/>
          <c:order val="1"/>
          <c:tx>
            <c:strRef>
              <c:f>Sheet1!$A$3</c:f>
              <c:strCache>
                <c:ptCount val="1"/>
                <c:pt idx="0">
                  <c:v>CY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Alcohol</c:v>
                </c:pt>
                <c:pt idx="1">
                  <c:v>Nicotine</c:v>
                </c:pt>
                <c:pt idx="2">
                  <c:v>Other Stimulant</c:v>
                </c:pt>
                <c:pt idx="3">
                  <c:v>Other Psychoactive Substances</c:v>
                </c:pt>
                <c:pt idx="4">
                  <c:v>Cannabis</c:v>
                </c:pt>
                <c:pt idx="5">
                  <c:v>Opioid</c:v>
                </c:pt>
                <c:pt idx="6">
                  <c:v>Cocaine</c:v>
                </c:pt>
                <c:pt idx="7">
                  <c:v>Sedative, Hypnotic, or Anxiolytic</c:v>
                </c:pt>
              </c:strCache>
            </c:strRef>
          </c:cat>
          <c:val>
            <c:numRef>
              <c:f>Sheet1!$B$3:$I$3</c:f>
              <c:numCache>
                <c:formatCode>General</c:formatCode>
                <c:ptCount val="8"/>
                <c:pt idx="0">
                  <c:v>721</c:v>
                </c:pt>
                <c:pt idx="1">
                  <c:v>515</c:v>
                </c:pt>
                <c:pt idx="2">
                  <c:v>295</c:v>
                </c:pt>
                <c:pt idx="3">
                  <c:v>98</c:v>
                </c:pt>
                <c:pt idx="4">
                  <c:v>56</c:v>
                </c:pt>
                <c:pt idx="5">
                  <c:v>52</c:v>
                </c:pt>
                <c:pt idx="6">
                  <c:v>39</c:v>
                </c:pt>
                <c:pt idx="7">
                  <c:v>21</c:v>
                </c:pt>
              </c:numCache>
            </c:numRef>
          </c:val>
          <c:extLst>
            <c:ext xmlns:c16="http://schemas.microsoft.com/office/drawing/2014/chart" uri="{C3380CC4-5D6E-409C-BE32-E72D297353CC}">
              <c16:uniqueId val="{00000001-F6D4-4E4A-BA5B-EA3CBA9AA4DA}"/>
            </c:ext>
          </c:extLst>
        </c:ser>
        <c:ser>
          <c:idx val="2"/>
          <c:order val="2"/>
          <c:tx>
            <c:strRef>
              <c:f>Sheet1!$A$4</c:f>
              <c:strCache>
                <c:ptCount val="1"/>
                <c:pt idx="0">
                  <c:v>CY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Alcohol</c:v>
                </c:pt>
                <c:pt idx="1">
                  <c:v>Nicotine</c:v>
                </c:pt>
                <c:pt idx="2">
                  <c:v>Other Stimulant</c:v>
                </c:pt>
                <c:pt idx="3">
                  <c:v>Other Psychoactive Substances</c:v>
                </c:pt>
                <c:pt idx="4">
                  <c:v>Cannabis</c:v>
                </c:pt>
                <c:pt idx="5">
                  <c:v>Opioid</c:v>
                </c:pt>
                <c:pt idx="6">
                  <c:v>Cocaine</c:v>
                </c:pt>
                <c:pt idx="7">
                  <c:v>Sedative, Hypnotic, or Anxiolytic</c:v>
                </c:pt>
              </c:strCache>
            </c:strRef>
          </c:cat>
          <c:val>
            <c:numRef>
              <c:f>Sheet1!$B$4:$I$4</c:f>
              <c:numCache>
                <c:formatCode>General</c:formatCode>
                <c:ptCount val="8"/>
                <c:pt idx="0">
                  <c:v>723</c:v>
                </c:pt>
                <c:pt idx="1">
                  <c:v>610</c:v>
                </c:pt>
                <c:pt idx="2">
                  <c:v>425</c:v>
                </c:pt>
                <c:pt idx="3">
                  <c:v>109</c:v>
                </c:pt>
                <c:pt idx="4">
                  <c:v>112</c:v>
                </c:pt>
                <c:pt idx="5">
                  <c:v>49</c:v>
                </c:pt>
                <c:pt idx="6">
                  <c:v>61</c:v>
                </c:pt>
                <c:pt idx="7">
                  <c:v>21</c:v>
                </c:pt>
              </c:numCache>
            </c:numRef>
          </c:val>
          <c:extLst>
            <c:ext xmlns:c16="http://schemas.microsoft.com/office/drawing/2014/chart" uri="{C3380CC4-5D6E-409C-BE32-E72D297353CC}">
              <c16:uniqueId val="{00000002-F6D4-4E4A-BA5B-EA3CBA9AA4DA}"/>
            </c:ext>
          </c:extLst>
        </c:ser>
        <c:ser>
          <c:idx val="3"/>
          <c:order val="3"/>
          <c:tx>
            <c:strRef>
              <c:f>Sheet1!$A$5</c:f>
              <c:strCache>
                <c:ptCount val="1"/>
                <c:pt idx="0">
                  <c:v>CY 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Alcohol</c:v>
                </c:pt>
                <c:pt idx="1">
                  <c:v>Nicotine</c:v>
                </c:pt>
                <c:pt idx="2">
                  <c:v>Other Stimulant</c:v>
                </c:pt>
                <c:pt idx="3">
                  <c:v>Other Psychoactive Substances</c:v>
                </c:pt>
                <c:pt idx="4">
                  <c:v>Cannabis</c:v>
                </c:pt>
                <c:pt idx="5">
                  <c:v>Opioid</c:v>
                </c:pt>
                <c:pt idx="6">
                  <c:v>Cocaine</c:v>
                </c:pt>
                <c:pt idx="7">
                  <c:v>Sedative, Hypnotic, or Anxiolytic</c:v>
                </c:pt>
              </c:strCache>
            </c:strRef>
          </c:cat>
          <c:val>
            <c:numRef>
              <c:f>Sheet1!$B$5:$I$5</c:f>
              <c:numCache>
                <c:formatCode>General</c:formatCode>
                <c:ptCount val="8"/>
                <c:pt idx="0">
                  <c:v>686</c:v>
                </c:pt>
                <c:pt idx="1">
                  <c:v>533</c:v>
                </c:pt>
                <c:pt idx="2">
                  <c:v>419</c:v>
                </c:pt>
                <c:pt idx="3">
                  <c:v>89</c:v>
                </c:pt>
                <c:pt idx="4">
                  <c:v>95</c:v>
                </c:pt>
                <c:pt idx="5">
                  <c:v>59</c:v>
                </c:pt>
                <c:pt idx="6">
                  <c:v>39</c:v>
                </c:pt>
                <c:pt idx="7">
                  <c:v>24</c:v>
                </c:pt>
              </c:numCache>
            </c:numRef>
          </c:val>
          <c:extLst>
            <c:ext xmlns:c16="http://schemas.microsoft.com/office/drawing/2014/chart" uri="{C3380CC4-5D6E-409C-BE32-E72D297353CC}">
              <c16:uniqueId val="{00000007-F6D4-4E4A-BA5B-EA3CBA9AA4DA}"/>
            </c:ext>
          </c:extLst>
        </c:ser>
        <c:dLbls>
          <c:dLblPos val="outEnd"/>
          <c:showLegendKey val="0"/>
          <c:showVal val="1"/>
          <c:showCatName val="0"/>
          <c:showSerName val="0"/>
          <c:showPercent val="0"/>
          <c:showBubbleSize val="0"/>
        </c:dLbls>
        <c:gapWidth val="219"/>
        <c:overlap val="-27"/>
        <c:axId val="830939136"/>
        <c:axId val="830946024"/>
      </c:barChart>
      <c:catAx>
        <c:axId val="830939136"/>
        <c:scaling>
          <c:orientation val="minMax"/>
        </c:scaling>
        <c:delete val="0"/>
        <c:axPos val="b"/>
        <c:title>
          <c:tx>
            <c:rich>
              <a:bodyPr rot="0" spcFirstLastPara="1" vertOverflow="ellipsis" vert="horz" wrap="square" anchor="ctr" anchorCtr="1"/>
              <a:lstStyle/>
              <a:p>
                <a:pPr>
                  <a:defRPr sz="1330" b="0" i="1" u="none" strike="noStrike" kern="1200" baseline="0">
                    <a:solidFill>
                      <a:schemeClr val="tx1">
                        <a:lumMod val="65000"/>
                        <a:lumOff val="35000"/>
                      </a:schemeClr>
                    </a:solidFill>
                    <a:latin typeface="+mn-lt"/>
                    <a:ea typeface="+mn-ea"/>
                    <a:cs typeface="+mn-cs"/>
                  </a:defRPr>
                </a:pPr>
                <a:r>
                  <a:rPr lang="en-US" b="1" i="0" baseline="0"/>
                  <a:t>Type of Substance Use Disorder (Primary Diagnosis)</a:t>
                </a:r>
                <a:endParaRPr lang="en-US" b="1" i="0"/>
              </a:p>
            </c:rich>
          </c:tx>
          <c:layout>
            <c:manualLayout>
              <c:xMode val="edge"/>
              <c:yMode val="edge"/>
              <c:x val="0.30002350250650961"/>
              <c:y val="0.94344603750786804"/>
            </c:manualLayout>
          </c:layout>
          <c:overlay val="0"/>
          <c:spPr>
            <a:noFill/>
            <a:ln>
              <a:noFill/>
            </a:ln>
            <a:effectLst/>
          </c:spPr>
          <c:txPr>
            <a:bodyPr rot="0" spcFirstLastPara="1" vertOverflow="ellipsis" vert="horz" wrap="square" anchor="ctr" anchorCtr="1"/>
            <a:lstStyle/>
            <a:p>
              <a:pPr>
                <a:defRPr sz="1330" b="0"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46024"/>
        <c:crosses val="autoZero"/>
        <c:auto val="1"/>
        <c:lblAlgn val="ctr"/>
        <c:lblOffset val="100"/>
        <c:noMultiLvlLbl val="0"/>
      </c:catAx>
      <c:valAx>
        <c:axId val="8309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a:t># of discharges</a:t>
                </a:r>
              </a:p>
            </c:rich>
          </c:tx>
          <c:layout>
            <c:manualLayout>
              <c:xMode val="edge"/>
              <c:yMode val="edge"/>
              <c:x val="1.2077294685990338E-3"/>
              <c:y val="0.244476986159199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39136"/>
        <c:crosses val="autoZero"/>
        <c:crossBetween val="between"/>
      </c:valAx>
      <c:spPr>
        <a:noFill/>
        <a:ln>
          <a:noFill/>
        </a:ln>
        <a:effectLst/>
      </c:spPr>
    </c:plotArea>
    <c:legend>
      <c:legendPos val="t"/>
      <c:layout>
        <c:manualLayout>
          <c:xMode val="edge"/>
          <c:yMode val="edge"/>
          <c:x val="0.5832602669753767"/>
          <c:y val="3.750618071481971E-2"/>
          <c:w val="0.39486548453182163"/>
          <c:h val="5.9305118897546111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CY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Alcohol</c:v>
                </c:pt>
                <c:pt idx="1">
                  <c:v>Nicotine</c:v>
                </c:pt>
                <c:pt idx="2">
                  <c:v>Other Stimulant</c:v>
                </c:pt>
                <c:pt idx="3">
                  <c:v>Other Psychoactive Substances</c:v>
                </c:pt>
                <c:pt idx="4">
                  <c:v>Cannabis</c:v>
                </c:pt>
                <c:pt idx="5">
                  <c:v>Opioid</c:v>
                </c:pt>
                <c:pt idx="6">
                  <c:v>Cocaine</c:v>
                </c:pt>
                <c:pt idx="7">
                  <c:v>Sedative, Hypnotic, or Anxiolytic</c:v>
                </c:pt>
              </c:strCache>
            </c:strRef>
          </c:cat>
          <c:val>
            <c:numRef>
              <c:f>Sheet1!$B$2:$I$2</c:f>
              <c:numCache>
                <c:formatCode>0</c:formatCode>
                <c:ptCount val="8"/>
                <c:pt idx="0">
                  <c:v>16.091064726410746</c:v>
                </c:pt>
                <c:pt idx="1">
                  <c:v>9.4036017646671493</c:v>
                </c:pt>
                <c:pt idx="2">
                  <c:v>5.1442022782643049</c:v>
                </c:pt>
                <c:pt idx="3">
                  <c:v>2.0988345295318367</c:v>
                </c:pt>
                <c:pt idx="4">
                  <c:v>1.2346085467834333</c:v>
                </c:pt>
                <c:pt idx="5">
                  <c:v>1.0082636465398038</c:v>
                </c:pt>
                <c:pt idx="6">
                  <c:v>0.72018831895700275</c:v>
                </c:pt>
                <c:pt idx="7">
                  <c:v>0.5555738460525449</c:v>
                </c:pt>
              </c:numCache>
            </c:numRef>
          </c:val>
          <c:extLst>
            <c:ext xmlns:c16="http://schemas.microsoft.com/office/drawing/2014/chart" uri="{C3380CC4-5D6E-409C-BE32-E72D297353CC}">
              <c16:uniqueId val="{00000000-F6D4-4E4A-BA5B-EA3CBA9AA4DA}"/>
            </c:ext>
          </c:extLst>
        </c:ser>
        <c:ser>
          <c:idx val="1"/>
          <c:order val="1"/>
          <c:tx>
            <c:strRef>
              <c:f>Sheet1!$A$3</c:f>
              <c:strCache>
                <c:ptCount val="1"/>
                <c:pt idx="0">
                  <c:v>CY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Alcohol</c:v>
                </c:pt>
                <c:pt idx="1">
                  <c:v>Nicotine</c:v>
                </c:pt>
                <c:pt idx="2">
                  <c:v>Other Stimulant</c:v>
                </c:pt>
                <c:pt idx="3">
                  <c:v>Other Psychoactive Substances</c:v>
                </c:pt>
                <c:pt idx="4">
                  <c:v>Cannabis</c:v>
                </c:pt>
                <c:pt idx="5">
                  <c:v>Opioid</c:v>
                </c:pt>
                <c:pt idx="6">
                  <c:v>Cocaine</c:v>
                </c:pt>
                <c:pt idx="7">
                  <c:v>Sedative, Hypnotic, or Anxiolytic</c:v>
                </c:pt>
              </c:strCache>
            </c:strRef>
          </c:cat>
          <c:val>
            <c:numRef>
              <c:f>Sheet1!$B$3:$I$3</c:f>
              <c:numCache>
                <c:formatCode>0</c:formatCode>
                <c:ptCount val="8"/>
                <c:pt idx="0">
                  <c:v>14.483437456057533</c:v>
                </c:pt>
                <c:pt idx="1">
                  <c:v>10.345312468612523</c:v>
                </c:pt>
                <c:pt idx="2">
                  <c:v>5.9259556859042606</c:v>
                </c:pt>
                <c:pt idx="3">
                  <c:v>1.9686225668427715</c:v>
                </c:pt>
                <c:pt idx="4">
                  <c:v>1.1249271810530121</c:v>
                </c:pt>
                <c:pt idx="5">
                  <c:v>1.0445752395492256</c:v>
                </c:pt>
                <c:pt idx="6">
                  <c:v>0.78343142966191925</c:v>
                </c:pt>
                <c:pt idx="7">
                  <c:v>0.42184769289487956</c:v>
                </c:pt>
              </c:numCache>
            </c:numRef>
          </c:val>
          <c:extLst>
            <c:ext xmlns:c16="http://schemas.microsoft.com/office/drawing/2014/chart" uri="{C3380CC4-5D6E-409C-BE32-E72D297353CC}">
              <c16:uniqueId val="{00000001-F6D4-4E4A-BA5B-EA3CBA9AA4DA}"/>
            </c:ext>
          </c:extLst>
        </c:ser>
        <c:ser>
          <c:idx val="2"/>
          <c:order val="2"/>
          <c:tx>
            <c:strRef>
              <c:f>Sheet1!$A$4</c:f>
              <c:strCache>
                <c:ptCount val="1"/>
                <c:pt idx="0">
                  <c:v>CY 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Alcohol</c:v>
                </c:pt>
                <c:pt idx="1">
                  <c:v>Nicotine</c:v>
                </c:pt>
                <c:pt idx="2">
                  <c:v>Other Stimulant</c:v>
                </c:pt>
                <c:pt idx="3">
                  <c:v>Other Psychoactive Substances</c:v>
                </c:pt>
                <c:pt idx="4">
                  <c:v>Cannabis</c:v>
                </c:pt>
                <c:pt idx="5">
                  <c:v>Opioid</c:v>
                </c:pt>
                <c:pt idx="6">
                  <c:v>Cocaine</c:v>
                </c:pt>
                <c:pt idx="7">
                  <c:v>Sedative, Hypnotic, or Anxiolytic</c:v>
                </c:pt>
              </c:strCache>
            </c:strRef>
          </c:cat>
          <c:val>
            <c:numRef>
              <c:f>Sheet1!$B$4:$I$4</c:f>
              <c:numCache>
                <c:formatCode>0</c:formatCode>
                <c:ptCount val="8"/>
                <c:pt idx="0">
                  <c:v>19.987614866583364</c:v>
                </c:pt>
                <c:pt idx="1">
                  <c:v>16.863686125333125</c:v>
                </c:pt>
                <c:pt idx="2">
                  <c:v>11.749289513551769</c:v>
                </c:pt>
                <c:pt idx="3">
                  <c:v>3.0133471928873945</c:v>
                </c:pt>
                <c:pt idx="4">
                  <c:v>3.0962833541595249</c:v>
                </c:pt>
                <c:pt idx="5">
                  <c:v>1.3546239674447922</c:v>
                </c:pt>
                <c:pt idx="6">
                  <c:v>1.6863686125333126</c:v>
                </c:pt>
                <c:pt idx="7">
                  <c:v>0.58055312890491095</c:v>
                </c:pt>
              </c:numCache>
            </c:numRef>
          </c:val>
          <c:extLst>
            <c:ext xmlns:c16="http://schemas.microsoft.com/office/drawing/2014/chart" uri="{C3380CC4-5D6E-409C-BE32-E72D297353CC}">
              <c16:uniqueId val="{00000002-F6D4-4E4A-BA5B-EA3CBA9AA4DA}"/>
            </c:ext>
          </c:extLst>
        </c:ser>
        <c:ser>
          <c:idx val="3"/>
          <c:order val="3"/>
          <c:tx>
            <c:strRef>
              <c:f>Sheet1!$A$5</c:f>
              <c:strCache>
                <c:ptCount val="1"/>
                <c:pt idx="0">
                  <c:v>CY 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Alcohol</c:v>
                </c:pt>
                <c:pt idx="1">
                  <c:v>Nicotine</c:v>
                </c:pt>
                <c:pt idx="2">
                  <c:v>Other Stimulant</c:v>
                </c:pt>
                <c:pt idx="3">
                  <c:v>Other Psychoactive Substances</c:v>
                </c:pt>
                <c:pt idx="4">
                  <c:v>Cannabis</c:v>
                </c:pt>
                <c:pt idx="5">
                  <c:v>Opioid</c:v>
                </c:pt>
                <c:pt idx="6">
                  <c:v>Cocaine</c:v>
                </c:pt>
                <c:pt idx="7">
                  <c:v>Sedative, Hypnotic, or Anxiolytic</c:v>
                </c:pt>
              </c:strCache>
            </c:strRef>
          </c:cat>
          <c:val>
            <c:numRef>
              <c:f>Sheet1!$B$5:$I$5</c:f>
              <c:numCache>
                <c:formatCode>0</c:formatCode>
                <c:ptCount val="8"/>
                <c:pt idx="0">
                  <c:v>17.696832112269117</c:v>
                </c:pt>
                <c:pt idx="1">
                  <c:v>13.749871014343205</c:v>
                </c:pt>
                <c:pt idx="2">
                  <c:v>10.808998039418018</c:v>
                </c:pt>
                <c:pt idx="3">
                  <c:v>2.2959446909503662</c:v>
                </c:pt>
                <c:pt idx="4">
                  <c:v>2.4507274791043234</c:v>
                </c:pt>
                <c:pt idx="5">
                  <c:v>1.5220307501805799</c:v>
                </c:pt>
                <c:pt idx="6">
                  <c:v>1.0060881230007224</c:v>
                </c:pt>
                <c:pt idx="7">
                  <c:v>0.61913115261582918</c:v>
                </c:pt>
              </c:numCache>
            </c:numRef>
          </c:val>
          <c:extLst>
            <c:ext xmlns:c16="http://schemas.microsoft.com/office/drawing/2014/chart" uri="{C3380CC4-5D6E-409C-BE32-E72D297353CC}">
              <c16:uniqueId val="{00000007-F6D4-4E4A-BA5B-EA3CBA9AA4DA}"/>
            </c:ext>
          </c:extLst>
        </c:ser>
        <c:dLbls>
          <c:dLblPos val="outEnd"/>
          <c:showLegendKey val="0"/>
          <c:showVal val="1"/>
          <c:showCatName val="0"/>
          <c:showSerName val="0"/>
          <c:showPercent val="0"/>
          <c:showBubbleSize val="0"/>
        </c:dLbls>
        <c:gapWidth val="219"/>
        <c:overlap val="-27"/>
        <c:axId val="830939136"/>
        <c:axId val="830946024"/>
      </c:barChart>
      <c:catAx>
        <c:axId val="830939136"/>
        <c:scaling>
          <c:orientation val="minMax"/>
        </c:scaling>
        <c:delete val="0"/>
        <c:axPos val="b"/>
        <c:title>
          <c:tx>
            <c:rich>
              <a:bodyPr rot="0" spcFirstLastPara="1" vertOverflow="ellipsis" vert="horz" wrap="square" anchor="ctr" anchorCtr="1"/>
              <a:lstStyle/>
              <a:p>
                <a:pPr>
                  <a:defRPr sz="1330" b="0" i="1" u="none" strike="noStrike" kern="1200" baseline="0">
                    <a:solidFill>
                      <a:schemeClr val="tx1">
                        <a:lumMod val="65000"/>
                        <a:lumOff val="35000"/>
                      </a:schemeClr>
                    </a:solidFill>
                    <a:latin typeface="+mn-lt"/>
                    <a:ea typeface="+mn-ea"/>
                    <a:cs typeface="+mn-cs"/>
                  </a:defRPr>
                </a:pPr>
                <a:r>
                  <a:rPr lang="en-US" b="1" i="0" baseline="0"/>
                  <a:t>Type of Substance Use Disorder (Primary Diagnosis)</a:t>
                </a:r>
                <a:endParaRPr lang="en-US" b="1" i="0"/>
              </a:p>
            </c:rich>
          </c:tx>
          <c:layout>
            <c:manualLayout>
              <c:xMode val="edge"/>
              <c:yMode val="edge"/>
              <c:x val="0.30002350250650961"/>
              <c:y val="0.94344603750786804"/>
            </c:manualLayout>
          </c:layout>
          <c:overlay val="0"/>
          <c:spPr>
            <a:noFill/>
            <a:ln>
              <a:noFill/>
            </a:ln>
            <a:effectLst/>
          </c:spPr>
          <c:txPr>
            <a:bodyPr rot="0" spcFirstLastPara="1" vertOverflow="ellipsis" vert="horz" wrap="square" anchor="ctr" anchorCtr="1"/>
            <a:lstStyle/>
            <a:p>
              <a:pPr>
                <a:defRPr sz="1330" b="0"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46024"/>
        <c:crosses val="autoZero"/>
        <c:auto val="1"/>
        <c:lblAlgn val="ctr"/>
        <c:lblOffset val="100"/>
        <c:noMultiLvlLbl val="0"/>
      </c:catAx>
      <c:valAx>
        <c:axId val="8309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dirty="0"/>
                  <a:t># per 10K discharges</a:t>
                </a:r>
              </a:p>
            </c:rich>
          </c:tx>
          <c:layout>
            <c:manualLayout>
              <c:xMode val="edge"/>
              <c:yMode val="edge"/>
              <c:x val="1.2077294685990338E-3"/>
              <c:y val="0.244476986159199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39136"/>
        <c:crosses val="autoZero"/>
        <c:crossBetween val="between"/>
      </c:valAx>
      <c:spPr>
        <a:noFill/>
        <a:ln>
          <a:noFill/>
        </a:ln>
        <a:effectLst/>
      </c:spPr>
    </c:plotArea>
    <c:legend>
      <c:legendPos val="t"/>
      <c:layout>
        <c:manualLayout>
          <c:xMode val="edge"/>
          <c:yMode val="edge"/>
          <c:x val="0.5832602669753767"/>
          <c:y val="4.0185193623021115E-2"/>
          <c:w val="0.41673973302462342"/>
          <c:h val="5.9305118897546111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CY 2018</c:v>
                </c:pt>
              </c:strCache>
            </c:strRef>
          </c:tx>
          <c:spPr>
            <a:solidFill>
              <a:schemeClr val="accent1"/>
            </a:solidFill>
            <a:ln>
              <a:noFill/>
            </a:ln>
            <a:effectLst/>
          </c:spPr>
          <c:invertIfNegative val="0"/>
          <c:dLbls>
            <c:dLbl>
              <c:idx val="2"/>
              <c:layout>
                <c:manualLayout>
                  <c:x val="-3.4653463545466314E-3"/>
                  <c:y val="-2.95785235076480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18-4EE3-B091-6192CBD8A3B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Mood (Affective)</c:v>
                </c:pt>
                <c:pt idx="1">
                  <c:v>Anxiety, Dissociative, Stress-Related, Somatoform, or Other Nonpsych</c:v>
                </c:pt>
                <c:pt idx="2">
                  <c:v>Schizophrenia, Schizotypal, Delusional, or Other Non-Mood Psych</c:v>
                </c:pt>
                <c:pt idx="3">
                  <c:v>Child/Adolesc Onset Behavioral and Emotional</c:v>
                </c:pt>
                <c:pt idx="4">
                  <c:v>Adult Personality and Behavioral</c:v>
                </c:pt>
                <c:pt idx="5">
                  <c:v>Due to Physiological Condition</c:v>
                </c:pt>
                <c:pt idx="6">
                  <c:v>Behavioral Syndromes Assoc with Physiological Disturbances or Physical Factors</c:v>
                </c:pt>
                <c:pt idx="7">
                  <c:v>Unspecified</c:v>
                </c:pt>
                <c:pt idx="8">
                  <c:v>Pervasive or Specific Developmental </c:v>
                </c:pt>
                <c:pt idx="9">
                  <c:v>Intellectual Disabilities</c:v>
                </c:pt>
              </c:strCache>
            </c:strRef>
          </c:cat>
          <c:val>
            <c:numRef>
              <c:f>Sheet1!$B$2:$K$2</c:f>
              <c:numCache>
                <c:formatCode>General</c:formatCode>
                <c:ptCount val="10"/>
                <c:pt idx="0" formatCode="#,##0">
                  <c:v>1062</c:v>
                </c:pt>
                <c:pt idx="1">
                  <c:v>466</c:v>
                </c:pt>
                <c:pt idx="2">
                  <c:v>316</c:v>
                </c:pt>
                <c:pt idx="3">
                  <c:v>46</c:v>
                </c:pt>
                <c:pt idx="4">
                  <c:v>39</c:v>
                </c:pt>
                <c:pt idx="5">
                  <c:v>16</c:v>
                </c:pt>
                <c:pt idx="6">
                  <c:v>14</c:v>
                </c:pt>
                <c:pt idx="7">
                  <c:v>13</c:v>
                </c:pt>
                <c:pt idx="8">
                  <c:v>0</c:v>
                </c:pt>
                <c:pt idx="9">
                  <c:v>0</c:v>
                </c:pt>
              </c:numCache>
            </c:numRef>
          </c:val>
          <c:extLst>
            <c:ext xmlns:c16="http://schemas.microsoft.com/office/drawing/2014/chart" uri="{C3380CC4-5D6E-409C-BE32-E72D297353CC}">
              <c16:uniqueId val="{00000000-F6D4-4E4A-BA5B-EA3CBA9AA4DA}"/>
            </c:ext>
          </c:extLst>
        </c:ser>
        <c:ser>
          <c:idx val="1"/>
          <c:order val="1"/>
          <c:tx>
            <c:strRef>
              <c:f>Sheet1!$A$3</c:f>
              <c:strCache>
                <c:ptCount val="1"/>
                <c:pt idx="0">
                  <c:v>CY 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Mood (Affective)</c:v>
                </c:pt>
                <c:pt idx="1">
                  <c:v>Anxiety, Dissociative, Stress-Related, Somatoform, or Other Nonpsych</c:v>
                </c:pt>
                <c:pt idx="2">
                  <c:v>Schizophrenia, Schizotypal, Delusional, or Other Non-Mood Psych</c:v>
                </c:pt>
                <c:pt idx="3">
                  <c:v>Child/Adolesc Onset Behavioral and Emotional</c:v>
                </c:pt>
                <c:pt idx="4">
                  <c:v>Adult Personality and Behavioral</c:v>
                </c:pt>
                <c:pt idx="5">
                  <c:v>Due to Physiological Condition</c:v>
                </c:pt>
                <c:pt idx="6">
                  <c:v>Behavioral Syndromes Assoc with Physiological Disturbances or Physical Factors</c:v>
                </c:pt>
                <c:pt idx="7">
                  <c:v>Unspecified</c:v>
                </c:pt>
                <c:pt idx="8">
                  <c:v>Pervasive or Specific Developmental </c:v>
                </c:pt>
                <c:pt idx="9">
                  <c:v>Intellectual Disabilities</c:v>
                </c:pt>
              </c:strCache>
            </c:strRef>
          </c:cat>
          <c:val>
            <c:numRef>
              <c:f>Sheet1!$B$3:$K$3</c:f>
              <c:numCache>
                <c:formatCode>General</c:formatCode>
                <c:ptCount val="10"/>
                <c:pt idx="0">
                  <c:v>975</c:v>
                </c:pt>
                <c:pt idx="1">
                  <c:v>435</c:v>
                </c:pt>
                <c:pt idx="2">
                  <c:v>302</c:v>
                </c:pt>
                <c:pt idx="3">
                  <c:v>54</c:v>
                </c:pt>
                <c:pt idx="4">
                  <c:v>42</c:v>
                </c:pt>
                <c:pt idx="5">
                  <c:v>13</c:v>
                </c:pt>
                <c:pt idx="6">
                  <c:v>13</c:v>
                </c:pt>
                <c:pt idx="7">
                  <c:v>0</c:v>
                </c:pt>
                <c:pt idx="8">
                  <c:v>0</c:v>
                </c:pt>
                <c:pt idx="9">
                  <c:v>0</c:v>
                </c:pt>
              </c:numCache>
            </c:numRef>
          </c:val>
          <c:extLst>
            <c:ext xmlns:c16="http://schemas.microsoft.com/office/drawing/2014/chart" uri="{C3380CC4-5D6E-409C-BE32-E72D297353CC}">
              <c16:uniqueId val="{00000001-F6D4-4E4A-BA5B-EA3CBA9AA4DA}"/>
            </c:ext>
          </c:extLst>
        </c:ser>
        <c:ser>
          <c:idx val="2"/>
          <c:order val="2"/>
          <c:tx>
            <c:strRef>
              <c:f>Sheet1!$A$4</c:f>
              <c:strCache>
                <c:ptCount val="1"/>
                <c:pt idx="0">
                  <c:v>CY 2020</c:v>
                </c:pt>
              </c:strCache>
            </c:strRef>
          </c:tx>
          <c:spPr>
            <a:solidFill>
              <a:schemeClr val="accent3"/>
            </a:solidFill>
            <a:ln>
              <a:noFill/>
            </a:ln>
            <a:effectLst/>
          </c:spPr>
          <c:invertIfNegative val="0"/>
          <c:dLbls>
            <c:dLbl>
              <c:idx val="0"/>
              <c:layout>
                <c:manualLayout>
                  <c:x val="4.6204618060621183E-3"/>
                  <c:y val="-2.21838926307360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18-4EE3-B091-6192CBD8A3B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Mood (Affective)</c:v>
                </c:pt>
                <c:pt idx="1">
                  <c:v>Anxiety, Dissociative, Stress-Related, Somatoform, or Other Nonpsych</c:v>
                </c:pt>
                <c:pt idx="2">
                  <c:v>Schizophrenia, Schizotypal, Delusional, or Other Non-Mood Psych</c:v>
                </c:pt>
                <c:pt idx="3">
                  <c:v>Child/Adolesc Onset Behavioral and Emotional</c:v>
                </c:pt>
                <c:pt idx="4">
                  <c:v>Adult Personality and Behavioral</c:v>
                </c:pt>
                <c:pt idx="5">
                  <c:v>Due to Physiological Condition</c:v>
                </c:pt>
                <c:pt idx="6">
                  <c:v>Behavioral Syndromes Assoc with Physiological Disturbances or Physical Factors</c:v>
                </c:pt>
                <c:pt idx="7">
                  <c:v>Unspecified</c:v>
                </c:pt>
                <c:pt idx="8">
                  <c:v>Pervasive or Specific Developmental </c:v>
                </c:pt>
                <c:pt idx="9">
                  <c:v>Intellectual Disabilities</c:v>
                </c:pt>
              </c:strCache>
            </c:strRef>
          </c:cat>
          <c:val>
            <c:numRef>
              <c:f>Sheet1!$B$4:$K$4</c:f>
              <c:numCache>
                <c:formatCode>General</c:formatCode>
                <c:ptCount val="10"/>
                <c:pt idx="0">
                  <c:v>978</c:v>
                </c:pt>
                <c:pt idx="1">
                  <c:v>486</c:v>
                </c:pt>
                <c:pt idx="2">
                  <c:v>374</c:v>
                </c:pt>
                <c:pt idx="3">
                  <c:v>56</c:v>
                </c:pt>
                <c:pt idx="4">
                  <c:v>55</c:v>
                </c:pt>
                <c:pt idx="5">
                  <c:v>12</c:v>
                </c:pt>
                <c:pt idx="6">
                  <c:v>11</c:v>
                </c:pt>
                <c:pt idx="7">
                  <c:v>0</c:v>
                </c:pt>
                <c:pt idx="8">
                  <c:v>0</c:v>
                </c:pt>
                <c:pt idx="9">
                  <c:v>0</c:v>
                </c:pt>
              </c:numCache>
            </c:numRef>
          </c:val>
          <c:extLst>
            <c:ext xmlns:c16="http://schemas.microsoft.com/office/drawing/2014/chart" uri="{C3380CC4-5D6E-409C-BE32-E72D297353CC}">
              <c16:uniqueId val="{00000002-F6D4-4E4A-BA5B-EA3CBA9AA4DA}"/>
            </c:ext>
          </c:extLst>
        </c:ser>
        <c:ser>
          <c:idx val="3"/>
          <c:order val="3"/>
          <c:tx>
            <c:strRef>
              <c:f>Sheet1!$A$5</c:f>
              <c:strCache>
                <c:ptCount val="1"/>
                <c:pt idx="0">
                  <c:v>CY 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Mood (Affective)</c:v>
                </c:pt>
                <c:pt idx="1">
                  <c:v>Anxiety, Dissociative, Stress-Related, Somatoform, or Other Nonpsych</c:v>
                </c:pt>
                <c:pt idx="2">
                  <c:v>Schizophrenia, Schizotypal, Delusional, or Other Non-Mood Psych</c:v>
                </c:pt>
                <c:pt idx="3">
                  <c:v>Child/Adolesc Onset Behavioral and Emotional</c:v>
                </c:pt>
                <c:pt idx="4">
                  <c:v>Adult Personality and Behavioral</c:v>
                </c:pt>
                <c:pt idx="5">
                  <c:v>Due to Physiological Condition</c:v>
                </c:pt>
                <c:pt idx="6">
                  <c:v>Behavioral Syndromes Assoc with Physiological Disturbances or Physical Factors</c:v>
                </c:pt>
                <c:pt idx="7">
                  <c:v>Unspecified</c:v>
                </c:pt>
                <c:pt idx="8">
                  <c:v>Pervasive or Specific Developmental </c:v>
                </c:pt>
                <c:pt idx="9">
                  <c:v>Intellectual Disabilities</c:v>
                </c:pt>
              </c:strCache>
            </c:strRef>
          </c:cat>
          <c:val>
            <c:numRef>
              <c:f>Sheet1!$B$5:$K$5</c:f>
              <c:numCache>
                <c:formatCode>General</c:formatCode>
                <c:ptCount val="10"/>
                <c:pt idx="0">
                  <c:v>776</c:v>
                </c:pt>
                <c:pt idx="1">
                  <c:v>406</c:v>
                </c:pt>
                <c:pt idx="2">
                  <c:v>315</c:v>
                </c:pt>
                <c:pt idx="3">
                  <c:v>43</c:v>
                </c:pt>
                <c:pt idx="4">
                  <c:v>37</c:v>
                </c:pt>
                <c:pt idx="5">
                  <c:v>13</c:v>
                </c:pt>
                <c:pt idx="6">
                  <c:v>0</c:v>
                </c:pt>
                <c:pt idx="7">
                  <c:v>0</c:v>
                </c:pt>
                <c:pt idx="8">
                  <c:v>0</c:v>
                </c:pt>
                <c:pt idx="9">
                  <c:v>0</c:v>
                </c:pt>
              </c:numCache>
            </c:numRef>
          </c:val>
          <c:extLst>
            <c:ext xmlns:c16="http://schemas.microsoft.com/office/drawing/2014/chart" uri="{C3380CC4-5D6E-409C-BE32-E72D297353CC}">
              <c16:uniqueId val="{00000007-F6D4-4E4A-BA5B-EA3CBA9AA4DA}"/>
            </c:ext>
          </c:extLst>
        </c:ser>
        <c:dLbls>
          <c:dLblPos val="outEnd"/>
          <c:showLegendKey val="0"/>
          <c:showVal val="1"/>
          <c:showCatName val="0"/>
          <c:showSerName val="0"/>
          <c:showPercent val="0"/>
          <c:showBubbleSize val="0"/>
        </c:dLbls>
        <c:gapWidth val="219"/>
        <c:overlap val="-27"/>
        <c:axId val="830939136"/>
        <c:axId val="830946024"/>
      </c:barChart>
      <c:catAx>
        <c:axId val="830939136"/>
        <c:scaling>
          <c:orientation val="minMax"/>
        </c:scaling>
        <c:delete val="0"/>
        <c:axPos val="b"/>
        <c:title>
          <c:tx>
            <c:rich>
              <a:bodyPr rot="0" spcFirstLastPara="1" vertOverflow="ellipsis" vert="horz" wrap="square" anchor="ctr" anchorCtr="1"/>
              <a:lstStyle/>
              <a:p>
                <a:pPr>
                  <a:defRPr sz="1330" b="0" i="1" u="none" strike="noStrike" kern="1200" baseline="0">
                    <a:solidFill>
                      <a:schemeClr val="tx1">
                        <a:lumMod val="65000"/>
                        <a:lumOff val="35000"/>
                      </a:schemeClr>
                    </a:solidFill>
                    <a:latin typeface="+mn-lt"/>
                    <a:ea typeface="+mn-ea"/>
                    <a:cs typeface="+mn-cs"/>
                  </a:defRPr>
                </a:pPr>
                <a:r>
                  <a:rPr lang="en-US" b="1" i="0" baseline="0"/>
                  <a:t>Type of Mental Health Disorder (Primary Diagnosis)</a:t>
                </a:r>
                <a:endParaRPr lang="en-US" b="1" i="0"/>
              </a:p>
            </c:rich>
          </c:tx>
          <c:layout>
            <c:manualLayout>
              <c:xMode val="edge"/>
              <c:yMode val="edge"/>
              <c:x val="0.30117861795802514"/>
              <c:y val="0.93112163352636357"/>
            </c:manualLayout>
          </c:layout>
          <c:overlay val="0"/>
          <c:spPr>
            <a:noFill/>
            <a:ln>
              <a:noFill/>
            </a:ln>
            <a:effectLst/>
          </c:spPr>
          <c:txPr>
            <a:bodyPr rot="0" spcFirstLastPara="1" vertOverflow="ellipsis" vert="horz" wrap="square" anchor="ctr" anchorCtr="1"/>
            <a:lstStyle/>
            <a:p>
              <a:pPr>
                <a:defRPr sz="1330" b="0" i="1"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1140000" spcFirstLastPara="1" vertOverflow="ellipsis"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30946024"/>
        <c:crosses val="autoZero"/>
        <c:auto val="1"/>
        <c:lblAlgn val="ctr"/>
        <c:lblOffset val="100"/>
        <c:noMultiLvlLbl val="0"/>
      </c:catAx>
      <c:valAx>
        <c:axId val="8309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b="1"/>
                  <a:t># of discharges</a:t>
                </a:r>
              </a:p>
            </c:rich>
          </c:tx>
          <c:layout>
            <c:manualLayout>
              <c:xMode val="edge"/>
              <c:yMode val="edge"/>
              <c:x val="1.2077294685990338E-3"/>
              <c:y val="0.2444769861591997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939136"/>
        <c:crosses val="autoZero"/>
        <c:crossBetween val="between"/>
      </c:valAx>
      <c:spPr>
        <a:noFill/>
        <a:ln>
          <a:noFill/>
        </a:ln>
        <a:effectLst/>
      </c:spPr>
    </c:plotArea>
    <c:legend>
      <c:legendPos val="b"/>
      <c:layout>
        <c:manualLayout>
          <c:xMode val="edge"/>
          <c:yMode val="edge"/>
          <c:x val="0.58326026697537658"/>
          <c:y val="4.1252579868336005E-2"/>
          <c:w val="0.40064106178939929"/>
          <c:h val="7.7352173333400831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C6D82-11DC-42C7-8501-BE47BCADB141}" type="datetimeFigureOut">
              <a:rPr lang="en-US" smtClean="0"/>
              <a:t>1/24/23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17D23-9E6A-4B7B-B74A-162C521A7675}" type="slidenum">
              <a:rPr lang="en-US" smtClean="0"/>
              <a:t>‹#›</a:t>
            </a:fld>
            <a:endParaRPr lang="en-US"/>
          </a:p>
        </p:txBody>
      </p:sp>
    </p:spTree>
    <p:extLst>
      <p:ext uri="{BB962C8B-B14F-4D97-AF65-F5344CB8AC3E}">
        <p14:creationId xmlns:p14="http://schemas.microsoft.com/office/powerpoint/2010/main" val="757565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Rx = prescription.</a:t>
            </a:r>
          </a:p>
          <a:p>
            <a:r>
              <a:rPr lang="en-US"/>
              <a:t>Note: The estimated numbers of current users of different substances are not mutually exclusive because people could have used more than one type of substance in the past month.</a:t>
            </a:r>
          </a:p>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2</a:t>
            </a:fld>
            <a:endParaRPr lang="en-US"/>
          </a:p>
        </p:txBody>
      </p:sp>
    </p:spTree>
    <p:extLst>
      <p:ext uri="{BB962C8B-B14F-4D97-AF65-F5344CB8AC3E}">
        <p14:creationId xmlns:p14="http://schemas.microsoft.com/office/powerpoint/2010/main" val="363202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11</a:t>
            </a:fld>
            <a:endParaRPr lang="en-US"/>
          </a:p>
        </p:txBody>
      </p:sp>
    </p:spTree>
    <p:extLst>
      <p:ext uri="{BB962C8B-B14F-4D97-AF65-F5344CB8AC3E}">
        <p14:creationId xmlns:p14="http://schemas.microsoft.com/office/powerpoint/2010/main" val="3025843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12</a:t>
            </a:fld>
            <a:endParaRPr lang="en-US"/>
          </a:p>
        </p:txBody>
      </p:sp>
    </p:spTree>
    <p:extLst>
      <p:ext uri="{BB962C8B-B14F-4D97-AF65-F5344CB8AC3E}">
        <p14:creationId xmlns:p14="http://schemas.microsoft.com/office/powerpoint/2010/main" val="130605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13</a:t>
            </a:fld>
            <a:endParaRPr lang="en-US"/>
          </a:p>
        </p:txBody>
      </p:sp>
    </p:spTree>
    <p:extLst>
      <p:ext uri="{BB962C8B-B14F-4D97-AF65-F5344CB8AC3E}">
        <p14:creationId xmlns:p14="http://schemas.microsoft.com/office/powerpoint/2010/main" val="589871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14</a:t>
            </a:fld>
            <a:endParaRPr lang="en-US"/>
          </a:p>
        </p:txBody>
      </p:sp>
    </p:spTree>
    <p:extLst>
      <p:ext uri="{BB962C8B-B14F-4D97-AF65-F5344CB8AC3E}">
        <p14:creationId xmlns:p14="http://schemas.microsoft.com/office/powerpoint/2010/main" val="94269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15</a:t>
            </a:fld>
            <a:endParaRPr lang="en-US"/>
          </a:p>
        </p:txBody>
      </p:sp>
    </p:spTree>
    <p:extLst>
      <p:ext uri="{BB962C8B-B14F-4D97-AF65-F5344CB8AC3E}">
        <p14:creationId xmlns:p14="http://schemas.microsoft.com/office/powerpoint/2010/main" val="3794117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16</a:t>
            </a:fld>
            <a:endParaRPr lang="en-US"/>
          </a:p>
        </p:txBody>
      </p:sp>
    </p:spTree>
    <p:extLst>
      <p:ext uri="{BB962C8B-B14F-4D97-AF65-F5344CB8AC3E}">
        <p14:creationId xmlns:p14="http://schemas.microsoft.com/office/powerpoint/2010/main" val="1148542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17</a:t>
            </a:fld>
            <a:endParaRPr lang="en-US"/>
          </a:p>
        </p:txBody>
      </p:sp>
    </p:spTree>
    <p:extLst>
      <p:ext uri="{BB962C8B-B14F-4D97-AF65-F5344CB8AC3E}">
        <p14:creationId xmlns:p14="http://schemas.microsoft.com/office/powerpoint/2010/main" val="3300481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18</a:t>
            </a:fld>
            <a:endParaRPr lang="en-US"/>
          </a:p>
        </p:txBody>
      </p:sp>
    </p:spTree>
    <p:extLst>
      <p:ext uri="{BB962C8B-B14F-4D97-AF65-F5344CB8AC3E}">
        <p14:creationId xmlns:p14="http://schemas.microsoft.com/office/powerpoint/2010/main" val="3656115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19</a:t>
            </a:fld>
            <a:endParaRPr lang="en-US"/>
          </a:p>
        </p:txBody>
      </p:sp>
    </p:spTree>
    <p:extLst>
      <p:ext uri="{BB962C8B-B14F-4D97-AF65-F5344CB8AC3E}">
        <p14:creationId xmlns:p14="http://schemas.microsoft.com/office/powerpoint/2010/main" val="171092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20</a:t>
            </a:fld>
            <a:endParaRPr lang="en-US"/>
          </a:p>
        </p:txBody>
      </p:sp>
    </p:spTree>
    <p:extLst>
      <p:ext uri="{BB962C8B-B14F-4D97-AF65-F5344CB8AC3E}">
        <p14:creationId xmlns:p14="http://schemas.microsoft.com/office/powerpoint/2010/main" val="331171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Rx = prescription.</a:t>
            </a:r>
          </a:p>
          <a:p>
            <a:r>
              <a:rPr lang="en-US"/>
              <a:t>Note: The estimated numbers of past year users of different illicit drugs are not mutually exclusive because people could have used more than one type of illicit drug in the past year.</a:t>
            </a:r>
          </a:p>
        </p:txBody>
      </p:sp>
      <p:sp>
        <p:nvSpPr>
          <p:cNvPr id="4" name="Slide Number Placeholder 3"/>
          <p:cNvSpPr>
            <a:spLocks noGrp="1"/>
          </p:cNvSpPr>
          <p:nvPr>
            <p:ph type="sldNum" sz="quarter" idx="5"/>
          </p:nvPr>
        </p:nvSpPr>
        <p:spPr/>
        <p:txBody>
          <a:bodyPr/>
          <a:lstStyle/>
          <a:p>
            <a:fld id="{7AF17D23-9E6A-4B7B-B74A-162C521A7675}" type="slidenum">
              <a:rPr lang="en-US" smtClean="0"/>
              <a:t>3</a:t>
            </a:fld>
            <a:endParaRPr lang="en-US"/>
          </a:p>
        </p:txBody>
      </p:sp>
    </p:spTree>
    <p:extLst>
      <p:ext uri="{BB962C8B-B14F-4D97-AF65-F5344CB8AC3E}">
        <p14:creationId xmlns:p14="http://schemas.microsoft.com/office/powerpoint/2010/main" val="417519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shown: Hallucinogen and inhalants were suppressed</a:t>
            </a:r>
          </a:p>
        </p:txBody>
      </p:sp>
      <p:sp>
        <p:nvSpPr>
          <p:cNvPr id="4" name="Slide Number Placeholder 3"/>
          <p:cNvSpPr>
            <a:spLocks noGrp="1"/>
          </p:cNvSpPr>
          <p:nvPr>
            <p:ph type="sldNum" sz="quarter" idx="5"/>
          </p:nvPr>
        </p:nvSpPr>
        <p:spPr/>
        <p:txBody>
          <a:bodyPr/>
          <a:lstStyle/>
          <a:p>
            <a:fld id="{7AF17D23-9E6A-4B7B-B74A-162C521A7675}" type="slidenum">
              <a:rPr lang="en-US" smtClean="0"/>
              <a:t>21</a:t>
            </a:fld>
            <a:endParaRPr lang="en-US"/>
          </a:p>
        </p:txBody>
      </p:sp>
    </p:spTree>
    <p:extLst>
      <p:ext uri="{BB962C8B-B14F-4D97-AF65-F5344CB8AC3E}">
        <p14:creationId xmlns:p14="http://schemas.microsoft.com/office/powerpoint/2010/main" val="1938009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shown: Hallucinogen and inhalants were suppressed</a:t>
            </a:r>
          </a:p>
        </p:txBody>
      </p:sp>
      <p:sp>
        <p:nvSpPr>
          <p:cNvPr id="4" name="Slide Number Placeholder 3"/>
          <p:cNvSpPr>
            <a:spLocks noGrp="1"/>
          </p:cNvSpPr>
          <p:nvPr>
            <p:ph type="sldNum" sz="quarter" idx="5"/>
          </p:nvPr>
        </p:nvSpPr>
        <p:spPr/>
        <p:txBody>
          <a:bodyPr/>
          <a:lstStyle/>
          <a:p>
            <a:fld id="{7AF17D23-9E6A-4B7B-B74A-162C521A7675}" type="slidenum">
              <a:rPr lang="en-US" smtClean="0"/>
              <a:t>22</a:t>
            </a:fld>
            <a:endParaRPr lang="en-US"/>
          </a:p>
        </p:txBody>
      </p:sp>
    </p:spTree>
    <p:extLst>
      <p:ext uri="{BB962C8B-B14F-4D97-AF65-F5344CB8AC3E}">
        <p14:creationId xmlns:p14="http://schemas.microsoft.com/office/powerpoint/2010/main" val="1244152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shown: Hallucinogen and inhalants were suppressed</a:t>
            </a:r>
          </a:p>
        </p:txBody>
      </p:sp>
      <p:sp>
        <p:nvSpPr>
          <p:cNvPr id="4" name="Slide Number Placeholder 3"/>
          <p:cNvSpPr>
            <a:spLocks noGrp="1"/>
          </p:cNvSpPr>
          <p:nvPr>
            <p:ph type="sldNum" sz="quarter" idx="5"/>
          </p:nvPr>
        </p:nvSpPr>
        <p:spPr/>
        <p:txBody>
          <a:bodyPr/>
          <a:lstStyle/>
          <a:p>
            <a:fld id="{7AF17D23-9E6A-4B7B-B74A-162C521A7675}" type="slidenum">
              <a:rPr lang="en-US" smtClean="0"/>
              <a:t>23</a:t>
            </a:fld>
            <a:endParaRPr lang="en-US"/>
          </a:p>
        </p:txBody>
      </p:sp>
    </p:spTree>
    <p:extLst>
      <p:ext uri="{BB962C8B-B14F-4D97-AF65-F5344CB8AC3E}">
        <p14:creationId xmlns:p14="http://schemas.microsoft.com/office/powerpoint/2010/main" val="3495895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shown: Hallucinogen and inhalants were suppressed</a:t>
            </a:r>
          </a:p>
        </p:txBody>
      </p:sp>
      <p:sp>
        <p:nvSpPr>
          <p:cNvPr id="4" name="Slide Number Placeholder 3"/>
          <p:cNvSpPr>
            <a:spLocks noGrp="1"/>
          </p:cNvSpPr>
          <p:nvPr>
            <p:ph type="sldNum" sz="quarter" idx="5"/>
          </p:nvPr>
        </p:nvSpPr>
        <p:spPr/>
        <p:txBody>
          <a:bodyPr/>
          <a:lstStyle/>
          <a:p>
            <a:fld id="{7AF17D23-9E6A-4B7B-B74A-162C521A7675}" type="slidenum">
              <a:rPr lang="en-US" smtClean="0"/>
              <a:t>24</a:t>
            </a:fld>
            <a:endParaRPr lang="en-US"/>
          </a:p>
        </p:txBody>
      </p:sp>
    </p:spTree>
    <p:extLst>
      <p:ext uri="{BB962C8B-B14F-4D97-AF65-F5344CB8AC3E}">
        <p14:creationId xmlns:p14="http://schemas.microsoft.com/office/powerpoint/2010/main" val="3826169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shown: Hallucinogen and inhalants were suppressed</a:t>
            </a:r>
          </a:p>
        </p:txBody>
      </p:sp>
      <p:sp>
        <p:nvSpPr>
          <p:cNvPr id="4" name="Slide Number Placeholder 3"/>
          <p:cNvSpPr>
            <a:spLocks noGrp="1"/>
          </p:cNvSpPr>
          <p:nvPr>
            <p:ph type="sldNum" sz="quarter" idx="5"/>
          </p:nvPr>
        </p:nvSpPr>
        <p:spPr/>
        <p:txBody>
          <a:bodyPr/>
          <a:lstStyle/>
          <a:p>
            <a:fld id="{7AF17D23-9E6A-4B7B-B74A-162C521A7675}" type="slidenum">
              <a:rPr lang="en-US" smtClean="0"/>
              <a:t>25</a:t>
            </a:fld>
            <a:endParaRPr lang="en-US"/>
          </a:p>
        </p:txBody>
      </p:sp>
    </p:spTree>
    <p:extLst>
      <p:ext uri="{BB962C8B-B14F-4D97-AF65-F5344CB8AC3E}">
        <p14:creationId xmlns:p14="http://schemas.microsoft.com/office/powerpoint/2010/main" val="2532574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shown: Hallucinogen and inhalants were suppressed</a:t>
            </a:r>
          </a:p>
        </p:txBody>
      </p:sp>
      <p:sp>
        <p:nvSpPr>
          <p:cNvPr id="4" name="Slide Number Placeholder 3"/>
          <p:cNvSpPr>
            <a:spLocks noGrp="1"/>
          </p:cNvSpPr>
          <p:nvPr>
            <p:ph type="sldNum" sz="quarter" idx="5"/>
          </p:nvPr>
        </p:nvSpPr>
        <p:spPr/>
        <p:txBody>
          <a:bodyPr/>
          <a:lstStyle/>
          <a:p>
            <a:fld id="{7AF17D23-9E6A-4B7B-B74A-162C521A7675}" type="slidenum">
              <a:rPr lang="en-US" smtClean="0"/>
              <a:t>26</a:t>
            </a:fld>
            <a:endParaRPr lang="en-US"/>
          </a:p>
        </p:txBody>
      </p:sp>
    </p:spTree>
    <p:extLst>
      <p:ext uri="{BB962C8B-B14F-4D97-AF65-F5344CB8AC3E}">
        <p14:creationId xmlns:p14="http://schemas.microsoft.com/office/powerpoint/2010/main" val="3579492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shown: Hallucinogen and inhalants were suppressed</a:t>
            </a:r>
          </a:p>
        </p:txBody>
      </p:sp>
      <p:sp>
        <p:nvSpPr>
          <p:cNvPr id="4" name="Slide Number Placeholder 3"/>
          <p:cNvSpPr>
            <a:spLocks noGrp="1"/>
          </p:cNvSpPr>
          <p:nvPr>
            <p:ph type="sldNum" sz="quarter" idx="5"/>
          </p:nvPr>
        </p:nvSpPr>
        <p:spPr/>
        <p:txBody>
          <a:bodyPr/>
          <a:lstStyle/>
          <a:p>
            <a:fld id="{7AF17D23-9E6A-4B7B-B74A-162C521A7675}" type="slidenum">
              <a:rPr lang="en-US" smtClean="0"/>
              <a:t>27</a:t>
            </a:fld>
            <a:endParaRPr lang="en-US"/>
          </a:p>
        </p:txBody>
      </p:sp>
    </p:spTree>
    <p:extLst>
      <p:ext uri="{BB962C8B-B14F-4D97-AF65-F5344CB8AC3E}">
        <p14:creationId xmlns:p14="http://schemas.microsoft.com/office/powerpoint/2010/main" val="1986286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shown: Hallucinogen and inhalants were suppressed</a:t>
            </a:r>
          </a:p>
        </p:txBody>
      </p:sp>
      <p:sp>
        <p:nvSpPr>
          <p:cNvPr id="4" name="Slide Number Placeholder 3"/>
          <p:cNvSpPr>
            <a:spLocks noGrp="1"/>
          </p:cNvSpPr>
          <p:nvPr>
            <p:ph type="sldNum" sz="quarter" idx="5"/>
          </p:nvPr>
        </p:nvSpPr>
        <p:spPr/>
        <p:txBody>
          <a:bodyPr/>
          <a:lstStyle/>
          <a:p>
            <a:fld id="{7AF17D23-9E6A-4B7B-B74A-162C521A7675}" type="slidenum">
              <a:rPr lang="en-US" smtClean="0"/>
              <a:t>28</a:t>
            </a:fld>
            <a:endParaRPr lang="en-US"/>
          </a:p>
        </p:txBody>
      </p:sp>
    </p:spTree>
    <p:extLst>
      <p:ext uri="{BB962C8B-B14F-4D97-AF65-F5344CB8AC3E}">
        <p14:creationId xmlns:p14="http://schemas.microsoft.com/office/powerpoint/2010/main" val="1883051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52423"/>
                </a:solidFill>
                <a:effectLst/>
                <a:latin typeface="Segoe UI" panose="020B0502040204020203" pitchFamily="34" charset="0"/>
              </a:rPr>
              <a:t>Mood (Affective) Disorder (includes Major Depressive and Bipolar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52423"/>
                </a:solidFill>
                <a:effectLst/>
                <a:latin typeface="Segoe UI" panose="020B0502040204020203" pitchFamily="34" charset="0"/>
              </a:rPr>
              <a:t>Anxiety, Dissociative, Stress-Related, Somatoform, or Other Nonpsychotic Disorder (includes Adjustment and Post-Traumatic Stress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52423"/>
                </a:solidFill>
                <a:effectLst/>
                <a:latin typeface="Segoe UI" panose="020B0502040204020203" pitchFamily="34" charset="0"/>
              </a:rPr>
              <a:t>Schizophrenia, Schizotypal, Delusional, or Other Non-Mood Psychotic Disorder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52423"/>
                </a:solidFill>
                <a:effectLst/>
                <a:latin typeface="Segoe UI" panose="020B0502040204020203" pitchFamily="34" charset="0"/>
              </a:rPr>
              <a:t>Childhood/Adolescent Onset Behavioral and Emotional Disorders (includes Conduct, Oppositional Defiant and Attention Deficit Hyperactivity Disorder (ADHD))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52423"/>
                </a:solidFill>
                <a:effectLst/>
                <a:latin typeface="Segoe UI" panose="020B0502040204020203" pitchFamily="34" charset="0"/>
              </a:rPr>
              <a:t>Adult Personality and Behavioral Disorder (includes Borderline Personality and Anti-Social Personality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52423"/>
                </a:solidFill>
                <a:effectLst/>
                <a:latin typeface="Segoe UI" panose="020B0502040204020203" pitchFamily="34" charset="0"/>
              </a:rPr>
              <a:t>Mental Disorder Due to Physiological Condition (includes Post-</a:t>
            </a:r>
            <a:r>
              <a:rPr lang="en-US" sz="1800" b="0" i="0" u="none" strike="noStrike" dirty="0" err="1">
                <a:solidFill>
                  <a:srgbClr val="252423"/>
                </a:solidFill>
                <a:effectLst/>
                <a:latin typeface="Segoe UI" panose="020B0502040204020203" pitchFamily="34" charset="0"/>
              </a:rPr>
              <a:t>Concussional</a:t>
            </a:r>
            <a:r>
              <a:rPr lang="en-US" sz="1800" b="0" i="0" u="none" strike="noStrike" dirty="0">
                <a:solidFill>
                  <a:srgbClr val="252423"/>
                </a:solidFill>
                <a:effectLst/>
                <a:latin typeface="Segoe UI" panose="020B0502040204020203" pitchFamily="34" charset="0"/>
              </a:rPr>
              <a:t> Syndrome)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52423"/>
                </a:solidFill>
                <a:effectLst/>
                <a:latin typeface="Segoe UI" panose="020B0502040204020203" pitchFamily="34" charset="0"/>
              </a:rPr>
              <a:t>Behavioral Syndromes Associated with Physiological Disturbances or Physical Factors (includes Insomnia-related Disorders)</a:t>
            </a:r>
          </a:p>
          <a:p>
            <a:endParaRPr lang="en-US" dirty="0"/>
          </a:p>
        </p:txBody>
      </p:sp>
      <p:sp>
        <p:nvSpPr>
          <p:cNvPr id="4" name="Slide Number Placeholder 3"/>
          <p:cNvSpPr>
            <a:spLocks noGrp="1"/>
          </p:cNvSpPr>
          <p:nvPr>
            <p:ph type="sldNum" sz="quarter" idx="5"/>
          </p:nvPr>
        </p:nvSpPr>
        <p:spPr/>
        <p:txBody>
          <a:bodyPr/>
          <a:lstStyle/>
          <a:p>
            <a:fld id="{7AF17D23-9E6A-4B7B-B74A-162C521A7675}" type="slidenum">
              <a:rPr lang="en-US" smtClean="0"/>
              <a:t>29</a:t>
            </a:fld>
            <a:endParaRPr lang="en-US"/>
          </a:p>
        </p:txBody>
      </p:sp>
    </p:spTree>
    <p:extLst>
      <p:ext uri="{BB962C8B-B14F-4D97-AF65-F5344CB8AC3E}">
        <p14:creationId xmlns:p14="http://schemas.microsoft.com/office/powerpoint/2010/main" val="668662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52423"/>
                </a:solidFill>
                <a:effectLst/>
                <a:latin typeface="Segoe UI" panose="020B0502040204020203" pitchFamily="34" charset="0"/>
              </a:rPr>
              <a:t>Mood (Affective) Disorder (includes Major Depressive and Bipolar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52423"/>
                </a:solidFill>
                <a:effectLst/>
                <a:latin typeface="Segoe UI" panose="020B0502040204020203" pitchFamily="34" charset="0"/>
              </a:rPr>
              <a:t>Anxiety, Dissociative, Stress-Related, Somatoform, or Other Nonpsychotic Disorder (includes Adjustment and Post-Traumatic Stress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52423"/>
                </a:solidFill>
                <a:effectLst/>
                <a:latin typeface="Segoe UI" panose="020B0502040204020203" pitchFamily="34" charset="0"/>
              </a:rPr>
              <a:t>Schizophrenia, Schizotypal, Delusional, or Other Non-Mood Psychotic Disorder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52423"/>
                </a:solidFill>
                <a:effectLst/>
                <a:latin typeface="Segoe UI" panose="020B0502040204020203" pitchFamily="34" charset="0"/>
              </a:rPr>
              <a:t>Childhood/Adolescent Onset Behavioral and Emotional Disorders (includes Conduct, Oppositional Defiant and Attention Deficit Hyperactivity Disorder (ADHD))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52423"/>
                </a:solidFill>
                <a:effectLst/>
                <a:latin typeface="Segoe UI" panose="020B0502040204020203" pitchFamily="34" charset="0"/>
              </a:rPr>
              <a:t>Adult Personality and Behavioral Disorder (includes Borderline Personality and Anti-Social Personality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52423"/>
                </a:solidFill>
                <a:effectLst/>
                <a:latin typeface="Segoe UI" panose="020B0502040204020203" pitchFamily="34" charset="0"/>
              </a:rPr>
              <a:t>Mental Disorder Due to Physiological Condition (includes Post-</a:t>
            </a:r>
            <a:r>
              <a:rPr lang="en-US" sz="1200" b="0" i="0" u="none" strike="noStrike" dirty="0" err="1">
                <a:solidFill>
                  <a:srgbClr val="252423"/>
                </a:solidFill>
                <a:effectLst/>
                <a:latin typeface="Segoe UI" panose="020B0502040204020203" pitchFamily="34" charset="0"/>
              </a:rPr>
              <a:t>Concussional</a:t>
            </a:r>
            <a:r>
              <a:rPr lang="en-US" sz="1200" b="0" i="0" u="none" strike="noStrike" dirty="0">
                <a:solidFill>
                  <a:srgbClr val="252423"/>
                </a:solidFill>
                <a:effectLst/>
                <a:latin typeface="Segoe UI" panose="020B0502040204020203" pitchFamily="34" charset="0"/>
              </a:rPr>
              <a:t> Syndrome)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52423"/>
                </a:solidFill>
                <a:effectLst/>
                <a:latin typeface="Segoe UI" panose="020B0502040204020203" pitchFamily="34" charset="0"/>
              </a:rPr>
              <a:t>Behavioral Syndromes Associated with Physiological Disturbances or Physical Factors (includes Insomnia-related Disorders)</a:t>
            </a:r>
          </a:p>
          <a:p>
            <a:endParaRPr lang="en-US" dirty="0"/>
          </a:p>
          <a:p>
            <a:endParaRPr lang="en-US" dirty="0"/>
          </a:p>
        </p:txBody>
      </p:sp>
      <p:sp>
        <p:nvSpPr>
          <p:cNvPr id="4" name="Slide Number Placeholder 3"/>
          <p:cNvSpPr>
            <a:spLocks noGrp="1"/>
          </p:cNvSpPr>
          <p:nvPr>
            <p:ph type="sldNum" sz="quarter" idx="5"/>
          </p:nvPr>
        </p:nvSpPr>
        <p:spPr/>
        <p:txBody>
          <a:bodyPr/>
          <a:lstStyle/>
          <a:p>
            <a:fld id="{7AF17D23-9E6A-4B7B-B74A-162C521A7675}" type="slidenum">
              <a:rPr lang="en-US" smtClean="0"/>
              <a:t>30</a:t>
            </a:fld>
            <a:endParaRPr lang="en-US"/>
          </a:p>
        </p:txBody>
      </p:sp>
    </p:spTree>
    <p:extLst>
      <p:ext uri="{BB962C8B-B14F-4D97-AF65-F5344CB8AC3E}">
        <p14:creationId xmlns:p14="http://schemas.microsoft.com/office/powerpoint/2010/main" val="1613288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4</a:t>
            </a:fld>
            <a:endParaRPr lang="en-US"/>
          </a:p>
        </p:txBody>
      </p:sp>
    </p:spTree>
    <p:extLst>
      <p:ext uri="{BB962C8B-B14F-4D97-AF65-F5344CB8AC3E}">
        <p14:creationId xmlns:p14="http://schemas.microsoft.com/office/powerpoint/2010/main" val="27948163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31</a:t>
            </a:fld>
            <a:endParaRPr lang="en-US"/>
          </a:p>
        </p:txBody>
      </p:sp>
    </p:spTree>
    <p:extLst>
      <p:ext uri="{BB962C8B-B14F-4D97-AF65-F5344CB8AC3E}">
        <p14:creationId xmlns:p14="http://schemas.microsoft.com/office/powerpoint/2010/main" val="609901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17D23-9E6A-4B7B-B74A-162C521A7675}" type="slidenum">
              <a:rPr lang="en-US" smtClean="0"/>
              <a:t>32</a:t>
            </a:fld>
            <a:endParaRPr lang="en-US"/>
          </a:p>
        </p:txBody>
      </p:sp>
    </p:spTree>
    <p:extLst>
      <p:ext uri="{BB962C8B-B14F-4D97-AF65-F5344CB8AC3E}">
        <p14:creationId xmlns:p14="http://schemas.microsoft.com/office/powerpoint/2010/main" val="71734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psychiatric beds = 202, since 2018</a:t>
            </a:r>
          </a:p>
        </p:txBody>
      </p:sp>
      <p:sp>
        <p:nvSpPr>
          <p:cNvPr id="4" name="Slide Number Placeholder 3"/>
          <p:cNvSpPr>
            <a:spLocks noGrp="1"/>
          </p:cNvSpPr>
          <p:nvPr>
            <p:ph type="sldNum" sz="quarter" idx="5"/>
          </p:nvPr>
        </p:nvSpPr>
        <p:spPr/>
        <p:txBody>
          <a:bodyPr/>
          <a:lstStyle/>
          <a:p>
            <a:fld id="{7AF17D23-9E6A-4B7B-B74A-162C521A7675}" type="slidenum">
              <a:rPr lang="en-US" smtClean="0"/>
              <a:t>33</a:t>
            </a:fld>
            <a:endParaRPr lang="en-US"/>
          </a:p>
        </p:txBody>
      </p:sp>
    </p:spTree>
    <p:extLst>
      <p:ext uri="{BB962C8B-B14F-4D97-AF65-F5344CB8AC3E}">
        <p14:creationId xmlns:p14="http://schemas.microsoft.com/office/powerpoint/2010/main" val="4230708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35</a:t>
            </a:fld>
            <a:endParaRPr lang="en-US"/>
          </a:p>
        </p:txBody>
      </p:sp>
    </p:spTree>
    <p:extLst>
      <p:ext uri="{BB962C8B-B14F-4D97-AF65-F5344CB8AC3E}">
        <p14:creationId xmlns:p14="http://schemas.microsoft.com/office/powerpoint/2010/main" val="2014170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17D23-9E6A-4B7B-B74A-162C521A7675}" type="slidenum">
              <a:rPr lang="en-US" smtClean="0"/>
              <a:t>36</a:t>
            </a:fld>
            <a:endParaRPr lang="en-US"/>
          </a:p>
        </p:txBody>
      </p:sp>
    </p:spTree>
    <p:extLst>
      <p:ext uri="{BB962C8B-B14F-4D97-AF65-F5344CB8AC3E}">
        <p14:creationId xmlns:p14="http://schemas.microsoft.com/office/powerpoint/2010/main" val="195761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5</a:t>
            </a:fld>
            <a:endParaRPr lang="en-US"/>
          </a:p>
        </p:txBody>
      </p:sp>
    </p:spTree>
    <p:extLst>
      <p:ext uri="{BB962C8B-B14F-4D97-AF65-F5344CB8AC3E}">
        <p14:creationId xmlns:p14="http://schemas.microsoft.com/office/powerpoint/2010/main" val="704569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6</a:t>
            </a:fld>
            <a:endParaRPr lang="en-US"/>
          </a:p>
        </p:txBody>
      </p:sp>
    </p:spTree>
    <p:extLst>
      <p:ext uri="{BB962C8B-B14F-4D97-AF65-F5344CB8AC3E}">
        <p14:creationId xmlns:p14="http://schemas.microsoft.com/office/powerpoint/2010/main" val="250178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7</a:t>
            </a:fld>
            <a:endParaRPr lang="en-US"/>
          </a:p>
        </p:txBody>
      </p:sp>
    </p:spTree>
    <p:extLst>
      <p:ext uri="{BB962C8B-B14F-4D97-AF65-F5344CB8AC3E}">
        <p14:creationId xmlns:p14="http://schemas.microsoft.com/office/powerpoint/2010/main" val="2851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8</a:t>
            </a:fld>
            <a:endParaRPr lang="en-US"/>
          </a:p>
        </p:txBody>
      </p:sp>
    </p:spTree>
    <p:extLst>
      <p:ext uri="{BB962C8B-B14F-4D97-AF65-F5344CB8AC3E}">
        <p14:creationId xmlns:p14="http://schemas.microsoft.com/office/powerpoint/2010/main" val="729130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9</a:t>
            </a:fld>
            <a:endParaRPr lang="en-US"/>
          </a:p>
        </p:txBody>
      </p:sp>
    </p:spTree>
    <p:extLst>
      <p:ext uri="{BB962C8B-B14F-4D97-AF65-F5344CB8AC3E}">
        <p14:creationId xmlns:p14="http://schemas.microsoft.com/office/powerpoint/2010/main" val="2151956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17D23-9E6A-4B7B-B74A-162C521A7675}" type="slidenum">
              <a:rPr lang="en-US" smtClean="0"/>
              <a:t>10</a:t>
            </a:fld>
            <a:endParaRPr lang="en-US"/>
          </a:p>
        </p:txBody>
      </p:sp>
    </p:spTree>
    <p:extLst>
      <p:ext uri="{BB962C8B-B14F-4D97-AF65-F5344CB8AC3E}">
        <p14:creationId xmlns:p14="http://schemas.microsoft.com/office/powerpoint/2010/main" val="183976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CAF5307-CBD2-49B7-A695-3BD2FC3ADB07}" type="datetime8">
              <a:rPr lang="en-US" smtClean="0"/>
              <a:t>1/24/23 12:13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E46F-4CF3-4EB4-AE6D-357600A10556}" type="slidenum">
              <a:rPr lang="en-US" smtClean="0"/>
              <a:t>‹#›</a:t>
            </a:fld>
            <a:endParaRPr lang="en-US"/>
          </a:p>
        </p:txBody>
      </p:sp>
    </p:spTree>
    <p:extLst>
      <p:ext uri="{BB962C8B-B14F-4D97-AF65-F5344CB8AC3E}">
        <p14:creationId xmlns:p14="http://schemas.microsoft.com/office/powerpoint/2010/main" val="1221274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DA2D19-B0AC-4DE4-9E62-0D0B3FB8C577}" type="datetime8">
              <a:rPr lang="en-US" smtClean="0"/>
              <a:t>1/24/23 12:13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E46F-4CF3-4EB4-AE6D-357600A10556}" type="slidenum">
              <a:rPr lang="en-US" smtClean="0"/>
              <a:t>‹#›</a:t>
            </a:fld>
            <a:endParaRPr lang="en-US"/>
          </a:p>
        </p:txBody>
      </p:sp>
    </p:spTree>
    <p:extLst>
      <p:ext uri="{BB962C8B-B14F-4D97-AF65-F5344CB8AC3E}">
        <p14:creationId xmlns:p14="http://schemas.microsoft.com/office/powerpoint/2010/main" val="330004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A917DE-3CFE-4811-80EF-023C5876E140}" type="datetime8">
              <a:rPr lang="en-US" smtClean="0"/>
              <a:t>1/24/23 12:13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E46F-4CF3-4EB4-AE6D-357600A10556}" type="slidenum">
              <a:rPr lang="en-US" smtClean="0"/>
              <a:t>‹#›</a:t>
            </a:fld>
            <a:endParaRPr lang="en-US"/>
          </a:p>
        </p:txBody>
      </p:sp>
    </p:spTree>
    <p:extLst>
      <p:ext uri="{BB962C8B-B14F-4D97-AF65-F5344CB8AC3E}">
        <p14:creationId xmlns:p14="http://schemas.microsoft.com/office/powerpoint/2010/main" val="3787327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B7424C-A5A6-4A9E-82B4-83276024C983}" type="datetime8">
              <a:rPr lang="en-US" smtClean="0"/>
              <a:t>1/24/23 12:13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E46F-4CF3-4EB4-AE6D-357600A10556}" type="slidenum">
              <a:rPr lang="en-US" smtClean="0"/>
              <a:t>‹#›</a:t>
            </a:fld>
            <a:endParaRPr lang="en-US"/>
          </a:p>
        </p:txBody>
      </p:sp>
    </p:spTree>
    <p:extLst>
      <p:ext uri="{BB962C8B-B14F-4D97-AF65-F5344CB8AC3E}">
        <p14:creationId xmlns:p14="http://schemas.microsoft.com/office/powerpoint/2010/main" val="169722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CAFCF-C202-4F2A-97A5-2523981A0949}" type="datetime8">
              <a:rPr lang="en-US" smtClean="0"/>
              <a:t>1/24/23 12:13 PM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E46F-4CF3-4EB4-AE6D-357600A10556}" type="slidenum">
              <a:rPr lang="en-US" smtClean="0"/>
              <a:t>‹#›</a:t>
            </a:fld>
            <a:endParaRPr lang="en-US"/>
          </a:p>
        </p:txBody>
      </p:sp>
    </p:spTree>
    <p:extLst>
      <p:ext uri="{BB962C8B-B14F-4D97-AF65-F5344CB8AC3E}">
        <p14:creationId xmlns:p14="http://schemas.microsoft.com/office/powerpoint/2010/main" val="237183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8B57B-1FA8-499C-BC8F-D7B694FC523F}" type="datetime8">
              <a:rPr lang="en-US" smtClean="0"/>
              <a:t>1/24/23 12:13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7E46F-4CF3-4EB4-AE6D-357600A10556}" type="slidenum">
              <a:rPr lang="en-US" smtClean="0"/>
              <a:t>‹#›</a:t>
            </a:fld>
            <a:endParaRPr lang="en-US"/>
          </a:p>
        </p:txBody>
      </p:sp>
    </p:spTree>
    <p:extLst>
      <p:ext uri="{BB962C8B-B14F-4D97-AF65-F5344CB8AC3E}">
        <p14:creationId xmlns:p14="http://schemas.microsoft.com/office/powerpoint/2010/main" val="426113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04092A-3FC1-4DF2-9D47-DBF24162946D}" type="datetime8">
              <a:rPr lang="en-US" smtClean="0"/>
              <a:t>1/24/23 12:13 PM</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7E46F-4CF3-4EB4-AE6D-357600A10556}" type="slidenum">
              <a:rPr lang="en-US" smtClean="0"/>
              <a:t>‹#›</a:t>
            </a:fld>
            <a:endParaRPr lang="en-US"/>
          </a:p>
        </p:txBody>
      </p:sp>
    </p:spTree>
    <p:extLst>
      <p:ext uri="{BB962C8B-B14F-4D97-AF65-F5344CB8AC3E}">
        <p14:creationId xmlns:p14="http://schemas.microsoft.com/office/powerpoint/2010/main" val="298938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3B1152-861B-4BB8-B186-7B5EBA406584}" type="datetime8">
              <a:rPr lang="en-US" smtClean="0"/>
              <a:t>1/24/23 12:13 PM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7E46F-4CF3-4EB4-AE6D-357600A10556}" type="slidenum">
              <a:rPr lang="en-US" smtClean="0"/>
              <a:t>‹#›</a:t>
            </a:fld>
            <a:endParaRPr lang="en-US"/>
          </a:p>
        </p:txBody>
      </p:sp>
    </p:spTree>
    <p:extLst>
      <p:ext uri="{BB962C8B-B14F-4D97-AF65-F5344CB8AC3E}">
        <p14:creationId xmlns:p14="http://schemas.microsoft.com/office/powerpoint/2010/main" val="240267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875420-8F55-414E-9D24-A000B485BC3E}" type="datetime8">
              <a:rPr lang="en-US" smtClean="0"/>
              <a:t>1/24/23 12:13 PM</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7E46F-4CF3-4EB4-AE6D-357600A10556}" type="slidenum">
              <a:rPr lang="en-US" smtClean="0"/>
              <a:t>‹#›</a:t>
            </a:fld>
            <a:endParaRPr lang="en-US"/>
          </a:p>
        </p:txBody>
      </p:sp>
    </p:spTree>
    <p:extLst>
      <p:ext uri="{BB962C8B-B14F-4D97-AF65-F5344CB8AC3E}">
        <p14:creationId xmlns:p14="http://schemas.microsoft.com/office/powerpoint/2010/main" val="277936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C9D778-4059-433B-ADFF-F262318A0736}" type="datetime8">
              <a:rPr lang="en-US" smtClean="0"/>
              <a:t>1/24/23 12:13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7E46F-4CF3-4EB4-AE6D-357600A10556}" type="slidenum">
              <a:rPr lang="en-US" smtClean="0"/>
              <a:t>‹#›</a:t>
            </a:fld>
            <a:endParaRPr lang="en-US"/>
          </a:p>
        </p:txBody>
      </p:sp>
    </p:spTree>
    <p:extLst>
      <p:ext uri="{BB962C8B-B14F-4D97-AF65-F5344CB8AC3E}">
        <p14:creationId xmlns:p14="http://schemas.microsoft.com/office/powerpoint/2010/main" val="61252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991A5B-A4B8-48CF-8BDF-9713A337F65C}" type="datetime8">
              <a:rPr lang="en-US" smtClean="0"/>
              <a:t>1/24/23 12:13 PM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7E46F-4CF3-4EB4-AE6D-357600A10556}" type="slidenum">
              <a:rPr lang="en-US" smtClean="0"/>
              <a:t>‹#›</a:t>
            </a:fld>
            <a:endParaRPr lang="en-US"/>
          </a:p>
        </p:txBody>
      </p:sp>
    </p:spTree>
    <p:extLst>
      <p:ext uri="{BB962C8B-B14F-4D97-AF65-F5344CB8AC3E}">
        <p14:creationId xmlns:p14="http://schemas.microsoft.com/office/powerpoint/2010/main" val="3432313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842862-E286-4737-AB68-913C28F7A3B9}" type="datetime8">
              <a:rPr lang="en-US" smtClean="0"/>
              <a:t>1/24/23 12:13 PM</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7E46F-4CF3-4EB4-AE6D-357600A10556}" type="slidenum">
              <a:rPr lang="en-US" smtClean="0"/>
              <a:t>‹#›</a:t>
            </a:fld>
            <a:endParaRPr lang="en-US"/>
          </a:p>
        </p:txBody>
      </p:sp>
    </p:spTree>
    <p:extLst>
      <p:ext uri="{BB962C8B-B14F-4D97-AF65-F5344CB8AC3E}">
        <p14:creationId xmlns:p14="http://schemas.microsoft.com/office/powerpoint/2010/main" val="1258113588"/>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C01A-5155-4FE4-971A-7063457CA932}"/>
              </a:ext>
            </a:extLst>
          </p:cNvPr>
          <p:cNvSpPr>
            <a:spLocks noGrp="1"/>
          </p:cNvSpPr>
          <p:nvPr>
            <p:ph type="ctrTitle"/>
          </p:nvPr>
        </p:nvSpPr>
        <p:spPr>
          <a:xfrm>
            <a:off x="475989" y="1741117"/>
            <a:ext cx="11010377" cy="1543377"/>
          </a:xfrm>
        </p:spPr>
        <p:txBody>
          <a:bodyPr>
            <a:normAutofit/>
          </a:bodyPr>
          <a:lstStyle/>
          <a:p>
            <a:r>
              <a:rPr lang="en-US" sz="4800" b="1"/>
              <a:t>Co-occurring </a:t>
            </a:r>
            <a:br>
              <a:rPr lang="en-US" sz="4800" b="1"/>
            </a:br>
            <a:r>
              <a:rPr lang="en-US" sz="4800" b="1"/>
              <a:t>Substance Use and Mental Health</a:t>
            </a:r>
          </a:p>
        </p:txBody>
      </p:sp>
      <p:sp>
        <p:nvSpPr>
          <p:cNvPr id="3" name="Subtitle 2">
            <a:extLst>
              <a:ext uri="{FF2B5EF4-FFF2-40B4-BE49-F238E27FC236}">
                <a16:creationId xmlns:a16="http://schemas.microsoft.com/office/drawing/2014/main" id="{4C0E450F-3620-435A-B3DB-EB3CF19608A0}"/>
              </a:ext>
            </a:extLst>
          </p:cNvPr>
          <p:cNvSpPr>
            <a:spLocks noGrp="1"/>
          </p:cNvSpPr>
          <p:nvPr>
            <p:ph type="subTitle" idx="1"/>
          </p:nvPr>
        </p:nvSpPr>
        <p:spPr>
          <a:xfrm>
            <a:off x="1524000" y="3602037"/>
            <a:ext cx="9144000" cy="2861393"/>
          </a:xfrm>
        </p:spPr>
        <p:txBody>
          <a:bodyPr>
            <a:normAutofit fontScale="70000" lnSpcReduction="20000"/>
          </a:bodyPr>
          <a:lstStyle/>
          <a:p>
            <a:r>
              <a:rPr lang="en-US"/>
              <a:t>Tiana Fontanilla, MPH</a:t>
            </a:r>
          </a:p>
          <a:p>
            <a:r>
              <a:rPr lang="en-US"/>
              <a:t>Epidemiologist</a:t>
            </a:r>
          </a:p>
          <a:p>
            <a:r>
              <a:rPr lang="en-US"/>
              <a:t>Adult Mental Health Division, Behavioral Health Administration</a:t>
            </a:r>
          </a:p>
          <a:p>
            <a:r>
              <a:rPr lang="en-US"/>
              <a:t>Hawaii State Department of Health</a:t>
            </a:r>
          </a:p>
          <a:p>
            <a:endParaRPr lang="en-US"/>
          </a:p>
          <a:p>
            <a:endParaRPr lang="en-US"/>
          </a:p>
          <a:p>
            <a:r>
              <a:rPr lang="en-US" b="1"/>
              <a:t>Behavioral Health ECHO Webinar</a:t>
            </a:r>
          </a:p>
          <a:p>
            <a:r>
              <a:rPr lang="en-US"/>
              <a:t>Hawaii Rural Health Association</a:t>
            </a:r>
          </a:p>
          <a:p>
            <a:r>
              <a:rPr lang="en-US"/>
              <a:t>January 24, 2023</a:t>
            </a:r>
          </a:p>
          <a:p>
            <a:endParaRPr lang="en-US"/>
          </a:p>
        </p:txBody>
      </p:sp>
      <p:sp>
        <p:nvSpPr>
          <p:cNvPr id="5" name="Slide Number Placeholder 4">
            <a:extLst>
              <a:ext uri="{FF2B5EF4-FFF2-40B4-BE49-F238E27FC236}">
                <a16:creationId xmlns:a16="http://schemas.microsoft.com/office/drawing/2014/main" id="{580186DC-0A40-478E-A468-0741DCBB6350}"/>
              </a:ext>
            </a:extLst>
          </p:cNvPr>
          <p:cNvSpPr>
            <a:spLocks noGrp="1"/>
          </p:cNvSpPr>
          <p:nvPr>
            <p:ph type="sldNum" sz="quarter" idx="12"/>
          </p:nvPr>
        </p:nvSpPr>
        <p:spPr/>
        <p:txBody>
          <a:bodyPr/>
          <a:lstStyle/>
          <a:p>
            <a:fld id="{BE57E46F-4CF3-4EB4-AE6D-357600A10556}" type="slidenum">
              <a:rPr lang="en-US" smtClean="0"/>
              <a:t>1</a:t>
            </a:fld>
            <a:endParaRPr lang="en-US"/>
          </a:p>
        </p:txBody>
      </p:sp>
    </p:spTree>
    <p:extLst>
      <p:ext uri="{BB962C8B-B14F-4D97-AF65-F5344CB8AC3E}">
        <p14:creationId xmlns:p14="http://schemas.microsoft.com/office/powerpoint/2010/main" val="275291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10</a:t>
            </a:fld>
            <a:endParaRPr lang="en-US"/>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13267" y="1106031"/>
            <a:ext cx="6965465" cy="4645937"/>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65989"/>
            <a:ext cx="12192000" cy="1010914"/>
          </a:xfrm>
        </p:spPr>
        <p:txBody>
          <a:bodyPr>
            <a:noAutofit/>
          </a:bodyPr>
          <a:lstStyle/>
          <a:p>
            <a:pPr algn="ctr"/>
            <a:r>
              <a:rPr lang="en-US" sz="2800" b="1"/>
              <a:t>Past Year Opioid Misuse</a:t>
            </a:r>
            <a:br>
              <a:rPr lang="en-US" sz="2800" b="1"/>
            </a:br>
            <a:r>
              <a:rPr lang="en-US" sz="2400"/>
              <a:t>Among People Aged 12 or Older; 2021</a:t>
            </a:r>
          </a:p>
        </p:txBody>
      </p:sp>
      <p:sp>
        <p:nvSpPr>
          <p:cNvPr id="7" name="TextBox 6">
            <a:extLst>
              <a:ext uri="{FF2B5EF4-FFF2-40B4-BE49-F238E27FC236}">
                <a16:creationId xmlns:a16="http://schemas.microsoft.com/office/drawing/2014/main" id="{1682A6C0-3069-422A-BB99-85047C9E2277}"/>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32659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11</a:t>
            </a:fld>
            <a:endParaRPr lang="en-US"/>
          </a:p>
        </p:txBody>
      </p:sp>
      <p:sp>
        <p:nvSpPr>
          <p:cNvPr id="9" name="TextBox 8">
            <a:extLst>
              <a:ext uri="{FF2B5EF4-FFF2-40B4-BE49-F238E27FC236}">
                <a16:creationId xmlns:a16="http://schemas.microsoft.com/office/drawing/2014/main" id="{D510887F-3B61-42A5-8799-80D6B17BAFA3}"/>
              </a:ext>
            </a:extLst>
          </p:cNvPr>
          <p:cNvSpPr txBox="1"/>
          <p:nvPr/>
        </p:nvSpPr>
        <p:spPr>
          <a:xfrm>
            <a:off x="2613267" y="5807937"/>
            <a:ext cx="6853561" cy="461665"/>
          </a:xfrm>
          <a:prstGeom prst="rect">
            <a:avLst/>
          </a:prstGeom>
          <a:noFill/>
        </p:spPr>
        <p:txBody>
          <a:bodyPr wrap="square" rtlCol="0">
            <a:spAutoFit/>
          </a:bodyPr>
          <a:lstStyle/>
          <a:p>
            <a:r>
              <a:rPr lang="en-US" sz="1200" baseline="30000" dirty="0"/>
              <a:t>1</a:t>
            </a:r>
            <a:r>
              <a:rPr lang="en-US" sz="1200" dirty="0"/>
              <a:t> Includes data from all past year users of prescription pain relievers.</a:t>
            </a:r>
            <a:br>
              <a:rPr lang="en-US" sz="1200" dirty="0"/>
            </a:br>
            <a:endParaRPr lang="en-US" sz="1200" dirty="0"/>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13268" y="1106031"/>
            <a:ext cx="6965463" cy="4645937"/>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65989"/>
            <a:ext cx="12192000" cy="1010914"/>
          </a:xfrm>
        </p:spPr>
        <p:txBody>
          <a:bodyPr>
            <a:noAutofit/>
          </a:bodyPr>
          <a:lstStyle/>
          <a:p>
            <a:pPr algn="ctr"/>
            <a:r>
              <a:rPr lang="en-US" sz="2800" b="1"/>
              <a:t>Disorder in Past Year – Marijuana, Rx Analgesics, Meth Use</a:t>
            </a:r>
            <a:br>
              <a:rPr lang="en-US" sz="2800" b="1"/>
            </a:br>
            <a:r>
              <a:rPr lang="en-US" sz="2400"/>
              <a:t>Among People Aged 12 or Older; 2021</a:t>
            </a:r>
          </a:p>
        </p:txBody>
      </p:sp>
      <p:sp>
        <p:nvSpPr>
          <p:cNvPr id="7" name="TextBox 6">
            <a:extLst>
              <a:ext uri="{FF2B5EF4-FFF2-40B4-BE49-F238E27FC236}">
                <a16:creationId xmlns:a16="http://schemas.microsoft.com/office/drawing/2014/main" id="{F67779C9-6975-414E-92FC-02651ACADCDC}"/>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60571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12</a:t>
            </a:fld>
            <a:endParaRPr lang="en-US"/>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13268" y="1128761"/>
            <a:ext cx="6965463" cy="4600477"/>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65989"/>
            <a:ext cx="12192000" cy="1010914"/>
          </a:xfrm>
        </p:spPr>
        <p:txBody>
          <a:bodyPr>
            <a:noAutofit/>
          </a:bodyPr>
          <a:lstStyle/>
          <a:p>
            <a:pPr algn="ctr"/>
            <a:r>
              <a:rPr lang="en-US" sz="2800" b="1"/>
              <a:t>Major Depressive Episode (MDE) and MDE with Severe Impairment</a:t>
            </a:r>
            <a:br>
              <a:rPr lang="en-US" sz="2800" b="1"/>
            </a:br>
            <a:r>
              <a:rPr lang="en-US" sz="2400"/>
              <a:t>Among Adults Aged 18 or Older; 2021</a:t>
            </a:r>
          </a:p>
        </p:txBody>
      </p:sp>
      <p:sp>
        <p:nvSpPr>
          <p:cNvPr id="7" name="TextBox 6">
            <a:extLst>
              <a:ext uri="{FF2B5EF4-FFF2-40B4-BE49-F238E27FC236}">
                <a16:creationId xmlns:a16="http://schemas.microsoft.com/office/drawing/2014/main" id="{5D3714A2-A23E-48D5-95F9-3BBC30C70128}"/>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1778816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13</a:t>
            </a:fld>
            <a:endParaRPr lang="en-US"/>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6899" y="1128761"/>
            <a:ext cx="6938200" cy="4600477"/>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65989"/>
            <a:ext cx="12192000" cy="1010914"/>
          </a:xfrm>
        </p:spPr>
        <p:txBody>
          <a:bodyPr>
            <a:noAutofit/>
          </a:bodyPr>
          <a:lstStyle/>
          <a:p>
            <a:pPr algn="ctr"/>
            <a:r>
              <a:rPr lang="en-US" sz="2800" b="1"/>
              <a:t>Any Mental Illness (AMI) and Serious Mental Illness (SMI)</a:t>
            </a:r>
            <a:br>
              <a:rPr lang="en-US" sz="2800" b="1"/>
            </a:br>
            <a:r>
              <a:rPr lang="en-US" sz="2400"/>
              <a:t>Among Adults Aged 18 or Older; 2021</a:t>
            </a:r>
          </a:p>
        </p:txBody>
      </p:sp>
      <p:sp>
        <p:nvSpPr>
          <p:cNvPr id="7" name="TextBox 6">
            <a:extLst>
              <a:ext uri="{FF2B5EF4-FFF2-40B4-BE49-F238E27FC236}">
                <a16:creationId xmlns:a16="http://schemas.microsoft.com/office/drawing/2014/main" id="{472F0C30-1E23-4E9E-B788-791676B68040}"/>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4282003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14</a:t>
            </a:fld>
            <a:endParaRPr lang="en-US"/>
          </a:p>
        </p:txBody>
      </p:sp>
      <p:sp>
        <p:nvSpPr>
          <p:cNvPr id="9" name="TextBox 8">
            <a:extLst>
              <a:ext uri="{FF2B5EF4-FFF2-40B4-BE49-F238E27FC236}">
                <a16:creationId xmlns:a16="http://schemas.microsoft.com/office/drawing/2014/main" id="{D510887F-3B61-42A5-8799-80D6B17BAFA3}"/>
              </a:ext>
            </a:extLst>
          </p:cNvPr>
          <p:cNvSpPr txBox="1"/>
          <p:nvPr/>
        </p:nvSpPr>
        <p:spPr>
          <a:xfrm>
            <a:off x="2613267" y="5638251"/>
            <a:ext cx="6853561" cy="615553"/>
          </a:xfrm>
          <a:prstGeom prst="rect">
            <a:avLst/>
          </a:prstGeom>
          <a:noFill/>
        </p:spPr>
        <p:txBody>
          <a:bodyPr wrap="square" rtlCol="0">
            <a:spAutoFit/>
          </a:bodyPr>
          <a:lstStyle/>
          <a:p>
            <a:r>
              <a:rPr lang="en-US" sz="1200" b="1" dirty="0"/>
              <a:t>SUD</a:t>
            </a:r>
            <a:r>
              <a:rPr lang="en-US" sz="1200" dirty="0"/>
              <a:t> = substance use disorder, </a:t>
            </a:r>
            <a:r>
              <a:rPr lang="en-US" sz="1200" b="1" dirty="0"/>
              <a:t>MDE</a:t>
            </a:r>
            <a:r>
              <a:rPr lang="en-US" sz="1200" dirty="0"/>
              <a:t> = major depressive episode. </a:t>
            </a:r>
            <a:br>
              <a:rPr lang="en-US" sz="1200" dirty="0"/>
            </a:br>
            <a:r>
              <a:rPr lang="en-US" sz="1200" dirty="0"/>
              <a:t>Excludes those with unknown MDE data.</a:t>
            </a:r>
          </a:p>
          <a:p>
            <a:endParaRPr lang="en-US" sz="1000" dirty="0"/>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13268" y="1280148"/>
            <a:ext cx="6965463" cy="4297703"/>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65989"/>
            <a:ext cx="12192000" cy="1010914"/>
          </a:xfrm>
        </p:spPr>
        <p:txBody>
          <a:bodyPr>
            <a:noAutofit/>
          </a:bodyPr>
          <a:lstStyle/>
          <a:p>
            <a:pPr algn="ctr"/>
            <a:r>
              <a:rPr lang="en-US" sz="2800" b="1"/>
              <a:t>Past Year Substance Use Disorder and Major Depressive Episode</a:t>
            </a:r>
            <a:br>
              <a:rPr lang="en-US" sz="2800" b="1"/>
            </a:br>
            <a:r>
              <a:rPr lang="en-US" sz="2400"/>
              <a:t>Among Youths Aged 12 to 17; 2021</a:t>
            </a:r>
          </a:p>
        </p:txBody>
      </p:sp>
      <p:sp>
        <p:nvSpPr>
          <p:cNvPr id="7" name="TextBox 6">
            <a:extLst>
              <a:ext uri="{FF2B5EF4-FFF2-40B4-BE49-F238E27FC236}">
                <a16:creationId xmlns:a16="http://schemas.microsoft.com/office/drawing/2014/main" id="{12E1FE4C-A068-4A5D-85E4-4A5A63D72428}"/>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3038878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15</a:t>
            </a:fld>
            <a:endParaRPr lang="en-US"/>
          </a:p>
        </p:txBody>
      </p:sp>
      <p:sp>
        <p:nvSpPr>
          <p:cNvPr id="9" name="TextBox 8">
            <a:extLst>
              <a:ext uri="{FF2B5EF4-FFF2-40B4-BE49-F238E27FC236}">
                <a16:creationId xmlns:a16="http://schemas.microsoft.com/office/drawing/2014/main" id="{D510887F-3B61-42A5-8799-80D6B17BAFA3}"/>
              </a:ext>
            </a:extLst>
          </p:cNvPr>
          <p:cNvSpPr txBox="1"/>
          <p:nvPr/>
        </p:nvSpPr>
        <p:spPr>
          <a:xfrm>
            <a:off x="2410690" y="5683351"/>
            <a:ext cx="7709077" cy="830997"/>
          </a:xfrm>
          <a:prstGeom prst="rect">
            <a:avLst/>
          </a:prstGeom>
          <a:noFill/>
        </p:spPr>
        <p:txBody>
          <a:bodyPr wrap="square" rtlCol="0">
            <a:spAutoFit/>
          </a:bodyPr>
          <a:lstStyle/>
          <a:p>
            <a:r>
              <a:rPr lang="en-US" sz="1200" b="1" dirty="0"/>
              <a:t>MDE</a:t>
            </a:r>
            <a:r>
              <a:rPr lang="en-US" sz="1200" dirty="0"/>
              <a:t> = major depressive episode. Excludes those with unknown MDE data.</a:t>
            </a:r>
            <a:br>
              <a:rPr lang="en-US" sz="1200" dirty="0"/>
            </a:br>
            <a:r>
              <a:rPr lang="en-US" sz="1200" dirty="0"/>
              <a:t>+ Difference between this estimate and the estimate for youths without MDE is statistically significant at the .05 level.</a:t>
            </a:r>
          </a:p>
          <a:p>
            <a:endParaRPr lang="en-US" sz="1200" dirty="0"/>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72232" y="1262872"/>
            <a:ext cx="8047536" cy="4332256"/>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65989"/>
            <a:ext cx="12192000" cy="1010914"/>
          </a:xfrm>
        </p:spPr>
        <p:txBody>
          <a:bodyPr>
            <a:noAutofit/>
          </a:bodyPr>
          <a:lstStyle/>
          <a:p>
            <a:pPr algn="ctr"/>
            <a:r>
              <a:rPr lang="en-US" sz="2800" b="1"/>
              <a:t>Substance Use by Major Depressive Episode Status</a:t>
            </a:r>
            <a:br>
              <a:rPr lang="en-US" sz="2800" b="1"/>
            </a:br>
            <a:r>
              <a:rPr lang="en-US" sz="2400"/>
              <a:t>Among Youths Aged 12 to 17; 2021</a:t>
            </a:r>
          </a:p>
        </p:txBody>
      </p:sp>
      <p:sp>
        <p:nvSpPr>
          <p:cNvPr id="7" name="TextBox 6">
            <a:extLst>
              <a:ext uri="{FF2B5EF4-FFF2-40B4-BE49-F238E27FC236}">
                <a16:creationId xmlns:a16="http://schemas.microsoft.com/office/drawing/2014/main" id="{05EFA249-10A0-4BF7-9C4E-A88B389EF794}"/>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1221996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16</a:t>
            </a:fld>
            <a:endParaRPr lang="en-US"/>
          </a:p>
        </p:txBody>
      </p:sp>
      <p:sp>
        <p:nvSpPr>
          <p:cNvPr id="9" name="TextBox 8">
            <a:extLst>
              <a:ext uri="{FF2B5EF4-FFF2-40B4-BE49-F238E27FC236}">
                <a16:creationId xmlns:a16="http://schemas.microsoft.com/office/drawing/2014/main" id="{D510887F-3B61-42A5-8799-80D6B17BAFA3}"/>
              </a:ext>
            </a:extLst>
          </p:cNvPr>
          <p:cNvSpPr txBox="1"/>
          <p:nvPr/>
        </p:nvSpPr>
        <p:spPr>
          <a:xfrm>
            <a:off x="722721" y="5781097"/>
            <a:ext cx="6853561" cy="430887"/>
          </a:xfrm>
          <a:prstGeom prst="rect">
            <a:avLst/>
          </a:prstGeom>
          <a:noFill/>
        </p:spPr>
        <p:txBody>
          <a:bodyPr wrap="square" rtlCol="0">
            <a:spAutoFit/>
          </a:bodyPr>
          <a:lstStyle/>
          <a:p>
            <a:r>
              <a:rPr lang="en-US" sz="1200" b="1" dirty="0"/>
              <a:t>SUD</a:t>
            </a:r>
            <a:r>
              <a:rPr lang="en-US" sz="1200" dirty="0"/>
              <a:t> = substance use disorder, </a:t>
            </a:r>
            <a:r>
              <a:rPr lang="en-US" sz="1200" b="1" dirty="0"/>
              <a:t>AMI</a:t>
            </a:r>
            <a:r>
              <a:rPr lang="en-US" sz="1200" dirty="0"/>
              <a:t> = any mental illness, </a:t>
            </a:r>
            <a:r>
              <a:rPr lang="en-US" sz="1200" b="1" dirty="0"/>
              <a:t>SMI</a:t>
            </a:r>
            <a:r>
              <a:rPr lang="en-US" sz="1200" dirty="0"/>
              <a:t> = serious mental illness.</a:t>
            </a:r>
          </a:p>
          <a:p>
            <a:endParaRPr lang="en-US" sz="1000" dirty="0"/>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722721" y="1137248"/>
            <a:ext cx="5373279" cy="4583504"/>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65989"/>
            <a:ext cx="12192000" cy="1010914"/>
          </a:xfrm>
        </p:spPr>
        <p:txBody>
          <a:bodyPr>
            <a:noAutofit/>
          </a:bodyPr>
          <a:lstStyle/>
          <a:p>
            <a:pPr algn="ctr"/>
            <a:r>
              <a:rPr lang="en-US" sz="2800" b="1"/>
              <a:t>Substance Use Disorder and Mental Illness</a:t>
            </a:r>
            <a:br>
              <a:rPr lang="en-US" sz="2800" b="1"/>
            </a:br>
            <a:r>
              <a:rPr lang="en-US" sz="2400"/>
              <a:t>Among Adults Aged 18 or Older; 2021</a:t>
            </a:r>
          </a:p>
        </p:txBody>
      </p:sp>
      <p:sp>
        <p:nvSpPr>
          <p:cNvPr id="7" name="TextBox 6">
            <a:extLst>
              <a:ext uri="{FF2B5EF4-FFF2-40B4-BE49-F238E27FC236}">
                <a16:creationId xmlns:a16="http://schemas.microsoft.com/office/drawing/2014/main" id="{6EBCBE23-3314-4703-99E5-4DA77A67C1ED}"/>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1244096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17</a:t>
            </a:fld>
            <a:endParaRPr lang="en-US"/>
          </a:p>
        </p:txBody>
      </p:sp>
      <p:sp>
        <p:nvSpPr>
          <p:cNvPr id="9" name="TextBox 8">
            <a:extLst>
              <a:ext uri="{FF2B5EF4-FFF2-40B4-BE49-F238E27FC236}">
                <a16:creationId xmlns:a16="http://schemas.microsoft.com/office/drawing/2014/main" id="{D510887F-3B61-42A5-8799-80D6B17BAFA3}"/>
              </a:ext>
            </a:extLst>
          </p:cNvPr>
          <p:cNvSpPr txBox="1"/>
          <p:nvPr/>
        </p:nvSpPr>
        <p:spPr>
          <a:xfrm>
            <a:off x="722721" y="5781097"/>
            <a:ext cx="6853561" cy="430887"/>
          </a:xfrm>
          <a:prstGeom prst="rect">
            <a:avLst/>
          </a:prstGeom>
          <a:noFill/>
        </p:spPr>
        <p:txBody>
          <a:bodyPr wrap="square" rtlCol="0">
            <a:spAutoFit/>
          </a:bodyPr>
          <a:lstStyle/>
          <a:p>
            <a:r>
              <a:rPr lang="en-US" sz="1200" b="1" dirty="0"/>
              <a:t>SUD</a:t>
            </a:r>
            <a:r>
              <a:rPr lang="en-US" sz="1200" dirty="0"/>
              <a:t> = substance use disorder, </a:t>
            </a:r>
            <a:r>
              <a:rPr lang="en-US" sz="1200" b="1" dirty="0"/>
              <a:t>AMI</a:t>
            </a:r>
            <a:r>
              <a:rPr lang="en-US" sz="1200" dirty="0"/>
              <a:t> = any mental illness, </a:t>
            </a:r>
            <a:r>
              <a:rPr lang="en-US" sz="1200" b="1" dirty="0"/>
              <a:t>SMI</a:t>
            </a:r>
            <a:r>
              <a:rPr lang="en-US" sz="1200" dirty="0"/>
              <a:t> = serious mental illness.</a:t>
            </a:r>
          </a:p>
          <a:p>
            <a:endParaRPr lang="en-US" sz="1000" dirty="0"/>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2721" y="1137248"/>
            <a:ext cx="10746557" cy="4583504"/>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65989"/>
            <a:ext cx="12192000" cy="1010914"/>
          </a:xfrm>
        </p:spPr>
        <p:txBody>
          <a:bodyPr>
            <a:noAutofit/>
          </a:bodyPr>
          <a:lstStyle/>
          <a:p>
            <a:pPr algn="ctr"/>
            <a:r>
              <a:rPr lang="en-US" sz="2800" b="1"/>
              <a:t>Substance Use Disorder and Mental Illness</a:t>
            </a:r>
            <a:br>
              <a:rPr lang="en-US" sz="2800" b="1"/>
            </a:br>
            <a:r>
              <a:rPr lang="en-US" sz="2400"/>
              <a:t>Among Adults Aged 18 or Older; 2021</a:t>
            </a:r>
          </a:p>
        </p:txBody>
      </p:sp>
      <p:sp>
        <p:nvSpPr>
          <p:cNvPr id="7" name="TextBox 6">
            <a:extLst>
              <a:ext uri="{FF2B5EF4-FFF2-40B4-BE49-F238E27FC236}">
                <a16:creationId xmlns:a16="http://schemas.microsoft.com/office/drawing/2014/main" id="{39EC4E3E-7FE6-4662-A642-DFC5DB168DE1}"/>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266313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18</a:t>
            </a:fld>
            <a:endParaRPr lang="en-US"/>
          </a:p>
        </p:txBody>
      </p:sp>
      <p:sp>
        <p:nvSpPr>
          <p:cNvPr id="9" name="TextBox 8">
            <a:extLst>
              <a:ext uri="{FF2B5EF4-FFF2-40B4-BE49-F238E27FC236}">
                <a16:creationId xmlns:a16="http://schemas.microsoft.com/office/drawing/2014/main" id="{D510887F-3B61-42A5-8799-80D6B17BAFA3}"/>
              </a:ext>
            </a:extLst>
          </p:cNvPr>
          <p:cNvSpPr txBox="1"/>
          <p:nvPr/>
        </p:nvSpPr>
        <p:spPr>
          <a:xfrm>
            <a:off x="3407011" y="5781098"/>
            <a:ext cx="5377977" cy="461665"/>
          </a:xfrm>
          <a:prstGeom prst="rect">
            <a:avLst/>
          </a:prstGeom>
          <a:noFill/>
        </p:spPr>
        <p:txBody>
          <a:bodyPr wrap="square" rtlCol="0">
            <a:spAutoFit/>
          </a:bodyPr>
          <a:lstStyle/>
          <a:p>
            <a:r>
              <a:rPr lang="en-US" sz="1200" dirty="0"/>
              <a:t>+ Difference between this estimate and the estimate for adults aged 18 or older without mental illness is statistically significant at the .05 level.</a:t>
            </a:r>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07011" y="1137248"/>
            <a:ext cx="5377977" cy="4583504"/>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65989"/>
            <a:ext cx="12192000" cy="1010914"/>
          </a:xfrm>
        </p:spPr>
        <p:txBody>
          <a:bodyPr>
            <a:noAutofit/>
          </a:bodyPr>
          <a:lstStyle/>
          <a:p>
            <a:pPr algn="ctr"/>
            <a:r>
              <a:rPr lang="en-US" sz="2800" b="1"/>
              <a:t>Substance Use by Mental Illness Status</a:t>
            </a:r>
            <a:br>
              <a:rPr lang="en-US" sz="2800" b="1"/>
            </a:br>
            <a:r>
              <a:rPr lang="en-US" sz="2400"/>
              <a:t>Among Adults Aged 18 or Older; 2021</a:t>
            </a:r>
          </a:p>
        </p:txBody>
      </p:sp>
      <p:sp>
        <p:nvSpPr>
          <p:cNvPr id="7" name="TextBox 6">
            <a:extLst>
              <a:ext uri="{FF2B5EF4-FFF2-40B4-BE49-F238E27FC236}">
                <a16:creationId xmlns:a16="http://schemas.microsoft.com/office/drawing/2014/main" id="{7D642028-8F4E-491F-A65F-2D73DA8A3BDA}"/>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1795259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19</a:t>
            </a:fld>
            <a:endParaRPr lang="en-US"/>
          </a:p>
        </p:txBody>
      </p:sp>
      <p:sp>
        <p:nvSpPr>
          <p:cNvPr id="9" name="TextBox 8">
            <a:extLst>
              <a:ext uri="{FF2B5EF4-FFF2-40B4-BE49-F238E27FC236}">
                <a16:creationId xmlns:a16="http://schemas.microsoft.com/office/drawing/2014/main" id="{D510887F-3B61-42A5-8799-80D6B17BAFA3}"/>
              </a:ext>
            </a:extLst>
          </p:cNvPr>
          <p:cNvSpPr txBox="1"/>
          <p:nvPr/>
        </p:nvSpPr>
        <p:spPr>
          <a:xfrm>
            <a:off x="2879110" y="5866343"/>
            <a:ext cx="6246289" cy="430887"/>
          </a:xfrm>
          <a:prstGeom prst="rect">
            <a:avLst/>
          </a:prstGeom>
          <a:noFill/>
        </p:spPr>
        <p:txBody>
          <a:bodyPr wrap="square" rtlCol="0">
            <a:spAutoFit/>
          </a:bodyPr>
          <a:lstStyle/>
          <a:p>
            <a:r>
              <a:rPr lang="en-US" sz="1200" dirty="0"/>
              <a:t>Note: The percentages may not add to 100 percent due to rounding.</a:t>
            </a:r>
          </a:p>
          <a:p>
            <a:endParaRPr lang="en-US" sz="1000" dirty="0"/>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50591" y="1369033"/>
            <a:ext cx="6174808" cy="4452986"/>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149119"/>
            <a:ext cx="12192000" cy="1010914"/>
          </a:xfrm>
        </p:spPr>
        <p:txBody>
          <a:bodyPr>
            <a:noAutofit/>
          </a:bodyPr>
          <a:lstStyle/>
          <a:p>
            <a:pPr algn="ctr"/>
            <a:r>
              <a:rPr lang="en-US" sz="2800" b="1"/>
              <a:t>Perceived COVID-19 Pandemic Negative Effect on </a:t>
            </a:r>
            <a:br>
              <a:rPr lang="en-US" sz="2800" b="1"/>
            </a:br>
            <a:r>
              <a:rPr lang="en-US" sz="2800" b="1"/>
              <a:t>Emotional or Mental Health by Past Year Mental Illness Status</a:t>
            </a:r>
            <a:br>
              <a:rPr lang="en-US" sz="2800" b="1"/>
            </a:br>
            <a:r>
              <a:rPr lang="en-US" sz="2400"/>
              <a:t>Among Adults Aged 18 or Older; 2021</a:t>
            </a:r>
          </a:p>
        </p:txBody>
      </p:sp>
      <p:sp>
        <p:nvSpPr>
          <p:cNvPr id="7" name="TextBox 6">
            <a:extLst>
              <a:ext uri="{FF2B5EF4-FFF2-40B4-BE49-F238E27FC236}">
                <a16:creationId xmlns:a16="http://schemas.microsoft.com/office/drawing/2014/main" id="{07691227-27B6-4307-B0C9-0FAA608528B9}"/>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277111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2</a:t>
            </a:fld>
            <a:endParaRPr lang="en-US"/>
          </a:p>
        </p:txBody>
      </p:sp>
      <p:sp>
        <p:nvSpPr>
          <p:cNvPr id="15" name="Title 14">
            <a:extLst>
              <a:ext uri="{FF2B5EF4-FFF2-40B4-BE49-F238E27FC236}">
                <a16:creationId xmlns:a16="http://schemas.microsoft.com/office/drawing/2014/main" id="{EEE3FDD1-955D-44DF-A46F-3126272544E8}"/>
              </a:ext>
            </a:extLst>
          </p:cNvPr>
          <p:cNvSpPr>
            <a:spLocks noGrp="1"/>
          </p:cNvSpPr>
          <p:nvPr>
            <p:ph type="title"/>
          </p:nvPr>
        </p:nvSpPr>
        <p:spPr>
          <a:xfrm>
            <a:off x="0" y="0"/>
            <a:ext cx="12192000" cy="1010914"/>
          </a:xfrm>
        </p:spPr>
        <p:txBody>
          <a:bodyPr>
            <a:noAutofit/>
          </a:bodyPr>
          <a:lstStyle/>
          <a:p>
            <a:pPr algn="ctr"/>
            <a:r>
              <a:rPr lang="en-US" sz="2800" b="1"/>
              <a:t>Past Month Substance Use</a:t>
            </a:r>
            <a:br>
              <a:rPr lang="en-US" sz="2800" b="1"/>
            </a:br>
            <a:r>
              <a:rPr lang="en-US" sz="2400"/>
              <a:t>Among People Aged 12 or Older; 2021</a:t>
            </a:r>
          </a:p>
        </p:txBody>
      </p:sp>
      <p:pic>
        <p:nvPicPr>
          <p:cNvPr id="8" name="Content Placeholder 7" descr="Figure 1 is a horizontal bar graph, where the number of past month users in millions is shown on the horizontal axis, and 12 substance use or misuse categories are shown on the vertical axis. &#10;The number of people aged 12 or older in 2021 who used alcohol in the past month was 133.1 million.&#10;The number of people aged 12 or older in 2021 who used tobacco products in the past month was 54.7 million.&#10;The number of people aged 12 or older in 2021 who vaped nicotine in the past month was 13.2 million. &#10;The number of people aged 12 or older in 2021 who used marijuana in the past month was 36.4 million.&#10;The number of people aged 12 or older in 2021 who misused prescription pain relievers in the past month was 2.4 million.&#10;The number of people aged 12 or older in 2021 who used hallucinogens in the past month was 2.2 million.&#10;The number of people aged 12 or older in 2021 who used cocaine in the past month was 1.8 million.&#10;The number of people aged 12 or older in 2021 who used methamphetamine in the past month was 1.6 million.&#10;The number of people aged 12 or older in 2021 who misused prescription tranquilizers or sedatives in the past month was 1.4 million.&#10;The number of people aged 12 or older in 2021 who misused prescription stimulants in the past month was 1.1 million.&#10;The number of people aged 12 or older in 2021 who used inhalants in the past month was 830,000.&#10;The number of people aged 12 or older in 2021 who used heroin in the past month was 589,000.&#10;">
            <a:extLst>
              <a:ext uri="{FF2B5EF4-FFF2-40B4-BE49-F238E27FC236}">
                <a16:creationId xmlns:a16="http://schemas.microsoft.com/office/drawing/2014/main" id="{D8E3E155-9EF2-497A-9180-F3765022CF4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361558" y="1137920"/>
            <a:ext cx="7468884" cy="4876483"/>
          </a:xfrm>
          <a:prstGeom prst="rect">
            <a:avLst/>
          </a:prstGeom>
          <a:solidFill>
            <a:schemeClr val="tx1"/>
          </a:solidFill>
        </p:spPr>
      </p:pic>
      <p:sp>
        <p:nvSpPr>
          <p:cNvPr id="7" name="TextBox 6">
            <a:extLst>
              <a:ext uri="{FF2B5EF4-FFF2-40B4-BE49-F238E27FC236}">
                <a16:creationId xmlns:a16="http://schemas.microsoft.com/office/drawing/2014/main" id="{18A23C46-3A6B-40DD-BDFE-678801B19107}"/>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1353850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20</a:t>
            </a:fld>
            <a:endParaRPr lang="en-US"/>
          </a:p>
        </p:txBody>
      </p:sp>
      <p:sp>
        <p:nvSpPr>
          <p:cNvPr id="9" name="TextBox 8">
            <a:extLst>
              <a:ext uri="{FF2B5EF4-FFF2-40B4-BE49-F238E27FC236}">
                <a16:creationId xmlns:a16="http://schemas.microsoft.com/office/drawing/2014/main" id="{D510887F-3B61-42A5-8799-80D6B17BAFA3}"/>
              </a:ext>
            </a:extLst>
          </p:cNvPr>
          <p:cNvSpPr txBox="1"/>
          <p:nvPr/>
        </p:nvSpPr>
        <p:spPr>
          <a:xfrm>
            <a:off x="2507279" y="5703940"/>
            <a:ext cx="7509557" cy="830997"/>
          </a:xfrm>
          <a:prstGeom prst="rect">
            <a:avLst/>
          </a:prstGeom>
          <a:noFill/>
        </p:spPr>
        <p:txBody>
          <a:bodyPr wrap="square" rtlCol="0">
            <a:spAutoFit/>
          </a:bodyPr>
          <a:lstStyle/>
          <a:p>
            <a:r>
              <a:rPr lang="en-US" sz="1200" dirty="0"/>
              <a:t>Notes: Drug use includes marijuana, cocaine (incl. crack), heroin, hallucinogens, inhalants, or methamphetamine use in the past year or any use (i.e., not necessarily misuse) of prescription pain relievers, tranquilizers, stimulants, or sedatives in the past year; excludes tobacco products or nicotine vaping. The percentages may not add to 100 percent due to rounding.</a:t>
            </a:r>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09953" y="1053108"/>
            <a:ext cx="7172093" cy="4619430"/>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65989"/>
            <a:ext cx="12192000" cy="1010914"/>
          </a:xfrm>
        </p:spPr>
        <p:txBody>
          <a:bodyPr>
            <a:noAutofit/>
          </a:bodyPr>
          <a:lstStyle/>
          <a:p>
            <a:pPr algn="ctr"/>
            <a:r>
              <a:rPr lang="en-US" sz="2800" b="1"/>
              <a:t>Perceived COVID-19 Pandemic Effect on Drug Use</a:t>
            </a:r>
            <a:br>
              <a:rPr lang="en-US" sz="2800" b="1"/>
            </a:br>
            <a:r>
              <a:rPr lang="en-US" sz="2400"/>
              <a:t>Among Past Year Drug Users Aged 12 or Older; 2021</a:t>
            </a:r>
          </a:p>
        </p:txBody>
      </p:sp>
      <p:sp>
        <p:nvSpPr>
          <p:cNvPr id="8" name="TextBox 7">
            <a:extLst>
              <a:ext uri="{FF2B5EF4-FFF2-40B4-BE49-F238E27FC236}">
                <a16:creationId xmlns:a16="http://schemas.microsoft.com/office/drawing/2014/main" id="{4D9F249C-B7F4-43DB-8C2F-663CFC2F87E9}"/>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943900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F8B-DA67-4023-91CF-99FB76B6E3CB}"/>
              </a:ext>
            </a:extLst>
          </p:cNvPr>
          <p:cNvSpPr>
            <a:spLocks noGrp="1"/>
          </p:cNvSpPr>
          <p:nvPr>
            <p:ph type="title"/>
          </p:nvPr>
        </p:nvSpPr>
        <p:spPr>
          <a:xfrm>
            <a:off x="552450" y="60962"/>
            <a:ext cx="11087100" cy="1325563"/>
          </a:xfrm>
        </p:spPr>
        <p:txBody>
          <a:bodyPr>
            <a:noAutofit/>
          </a:bodyPr>
          <a:lstStyle/>
          <a:p>
            <a:r>
              <a:rPr lang="en-US" sz="2800" b="1"/>
              <a:t>Emergency Dept Discharges Related to Substance Use and Mental Health Disorders, Hawaii, 2018 - 2021</a:t>
            </a:r>
          </a:p>
        </p:txBody>
      </p:sp>
      <p:graphicFrame>
        <p:nvGraphicFramePr>
          <p:cNvPr id="9" name="Content Placeholder 8">
            <a:extLst>
              <a:ext uri="{FF2B5EF4-FFF2-40B4-BE49-F238E27FC236}">
                <a16:creationId xmlns:a16="http://schemas.microsoft.com/office/drawing/2014/main" id="{CBEC8041-5F1C-418A-B714-AB314FF7A7C3}"/>
              </a:ext>
            </a:extLst>
          </p:cNvPr>
          <p:cNvGraphicFramePr>
            <a:graphicFrameLocks noGrp="1"/>
          </p:cNvGraphicFramePr>
          <p:nvPr>
            <p:ph idx="1"/>
            <p:extLst>
              <p:ext uri="{D42A27DB-BD31-4B8C-83A1-F6EECF244321}">
                <p14:modId xmlns:p14="http://schemas.microsoft.com/office/powerpoint/2010/main" val="344811419"/>
              </p:ext>
            </p:extLst>
          </p:nvPr>
        </p:nvGraphicFramePr>
        <p:xfrm>
          <a:off x="598714" y="1058723"/>
          <a:ext cx="10994572" cy="506677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5016DFF-23BD-41E2-8A1F-70820C6336EA}"/>
              </a:ext>
            </a:extLst>
          </p:cNvPr>
          <p:cNvSpPr>
            <a:spLocks noGrp="1"/>
          </p:cNvSpPr>
          <p:nvPr>
            <p:ph type="sldNum" sz="quarter" idx="12"/>
          </p:nvPr>
        </p:nvSpPr>
        <p:spPr/>
        <p:txBody>
          <a:bodyPr/>
          <a:lstStyle/>
          <a:p>
            <a:fld id="{BE57E46F-4CF3-4EB4-AE6D-357600A10556}" type="slidenum">
              <a:rPr lang="en-US" smtClean="0"/>
              <a:t>21</a:t>
            </a:fld>
            <a:endParaRPr lang="en-US"/>
          </a:p>
        </p:txBody>
      </p:sp>
      <p:sp>
        <p:nvSpPr>
          <p:cNvPr id="6" name="TextBox 5">
            <a:extLst>
              <a:ext uri="{FF2B5EF4-FFF2-40B4-BE49-F238E27FC236}">
                <a16:creationId xmlns:a16="http://schemas.microsoft.com/office/drawing/2014/main" id="{D0091FDB-83AA-41B2-B6F4-8C3C80FC3B39}"/>
              </a:ext>
            </a:extLst>
          </p:cNvPr>
          <p:cNvSpPr txBox="1"/>
          <p:nvPr/>
        </p:nvSpPr>
        <p:spPr>
          <a:xfrm>
            <a:off x="2846775" y="6538912"/>
            <a:ext cx="4169271" cy="246221"/>
          </a:xfrm>
          <a:prstGeom prst="rect">
            <a:avLst/>
          </a:prstGeom>
          <a:noFill/>
        </p:spPr>
        <p:txBody>
          <a:bodyPr wrap="square" rtlCol="0">
            <a:spAutoFit/>
          </a:bodyPr>
          <a:lstStyle/>
          <a:p>
            <a:r>
              <a:rPr lang="en-US" sz="1000" dirty="0"/>
              <a:t>Source: </a:t>
            </a:r>
            <a:r>
              <a:rPr lang="en-US" sz="1000" dirty="0" err="1"/>
              <a:t>Laulima</a:t>
            </a:r>
            <a:r>
              <a:rPr lang="en-US" sz="1000" dirty="0"/>
              <a:t> Data Alliance</a:t>
            </a:r>
          </a:p>
        </p:txBody>
      </p:sp>
    </p:spTree>
    <p:extLst>
      <p:ext uri="{BB962C8B-B14F-4D97-AF65-F5344CB8AC3E}">
        <p14:creationId xmlns:p14="http://schemas.microsoft.com/office/powerpoint/2010/main" val="2407724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F8B-DA67-4023-91CF-99FB76B6E3CB}"/>
              </a:ext>
            </a:extLst>
          </p:cNvPr>
          <p:cNvSpPr>
            <a:spLocks noGrp="1"/>
          </p:cNvSpPr>
          <p:nvPr>
            <p:ph type="title"/>
          </p:nvPr>
        </p:nvSpPr>
        <p:spPr>
          <a:xfrm>
            <a:off x="552450" y="60962"/>
            <a:ext cx="11087100" cy="1325563"/>
          </a:xfrm>
        </p:spPr>
        <p:txBody>
          <a:bodyPr>
            <a:noAutofit/>
          </a:bodyPr>
          <a:lstStyle/>
          <a:p>
            <a:r>
              <a:rPr lang="en-US" sz="2800" b="1" dirty="0"/>
              <a:t>Emergency Dept Discharges Related to Substance Use and Mental Health Disorders (per 10K discharges), Hawaii, 2018 - 2021</a:t>
            </a:r>
          </a:p>
        </p:txBody>
      </p:sp>
      <p:graphicFrame>
        <p:nvGraphicFramePr>
          <p:cNvPr id="9" name="Content Placeholder 8">
            <a:extLst>
              <a:ext uri="{FF2B5EF4-FFF2-40B4-BE49-F238E27FC236}">
                <a16:creationId xmlns:a16="http://schemas.microsoft.com/office/drawing/2014/main" id="{CBEC8041-5F1C-418A-B714-AB314FF7A7C3}"/>
              </a:ext>
            </a:extLst>
          </p:cNvPr>
          <p:cNvGraphicFramePr>
            <a:graphicFrameLocks noGrp="1"/>
          </p:cNvGraphicFramePr>
          <p:nvPr>
            <p:ph idx="1"/>
            <p:extLst>
              <p:ext uri="{D42A27DB-BD31-4B8C-83A1-F6EECF244321}">
                <p14:modId xmlns:p14="http://schemas.microsoft.com/office/powerpoint/2010/main" val="1202119499"/>
              </p:ext>
            </p:extLst>
          </p:nvPr>
        </p:nvGraphicFramePr>
        <p:xfrm>
          <a:off x="598714" y="1058723"/>
          <a:ext cx="10994572" cy="506677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5016DFF-23BD-41E2-8A1F-70820C6336EA}"/>
              </a:ext>
            </a:extLst>
          </p:cNvPr>
          <p:cNvSpPr>
            <a:spLocks noGrp="1"/>
          </p:cNvSpPr>
          <p:nvPr>
            <p:ph type="sldNum" sz="quarter" idx="12"/>
          </p:nvPr>
        </p:nvSpPr>
        <p:spPr/>
        <p:txBody>
          <a:bodyPr/>
          <a:lstStyle/>
          <a:p>
            <a:fld id="{BE57E46F-4CF3-4EB4-AE6D-357600A10556}" type="slidenum">
              <a:rPr lang="en-US" smtClean="0"/>
              <a:t>22</a:t>
            </a:fld>
            <a:endParaRPr lang="en-US"/>
          </a:p>
        </p:txBody>
      </p:sp>
      <p:sp>
        <p:nvSpPr>
          <p:cNvPr id="6" name="TextBox 5">
            <a:extLst>
              <a:ext uri="{FF2B5EF4-FFF2-40B4-BE49-F238E27FC236}">
                <a16:creationId xmlns:a16="http://schemas.microsoft.com/office/drawing/2014/main" id="{D0091FDB-83AA-41B2-B6F4-8C3C80FC3B39}"/>
              </a:ext>
            </a:extLst>
          </p:cNvPr>
          <p:cNvSpPr txBox="1"/>
          <p:nvPr/>
        </p:nvSpPr>
        <p:spPr>
          <a:xfrm>
            <a:off x="2846775" y="6538912"/>
            <a:ext cx="4169271" cy="246221"/>
          </a:xfrm>
          <a:prstGeom prst="rect">
            <a:avLst/>
          </a:prstGeom>
          <a:noFill/>
        </p:spPr>
        <p:txBody>
          <a:bodyPr wrap="square" rtlCol="0">
            <a:spAutoFit/>
          </a:bodyPr>
          <a:lstStyle/>
          <a:p>
            <a:r>
              <a:rPr lang="en-US" sz="1000"/>
              <a:t>Source: </a:t>
            </a:r>
            <a:r>
              <a:rPr lang="en-US" sz="1000" err="1"/>
              <a:t>Laulima</a:t>
            </a:r>
            <a:r>
              <a:rPr lang="en-US" sz="1000"/>
              <a:t> Data Alliance</a:t>
            </a:r>
          </a:p>
        </p:txBody>
      </p:sp>
    </p:spTree>
    <p:extLst>
      <p:ext uri="{BB962C8B-B14F-4D97-AF65-F5344CB8AC3E}">
        <p14:creationId xmlns:p14="http://schemas.microsoft.com/office/powerpoint/2010/main" val="920180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F8B-DA67-4023-91CF-99FB76B6E3CB}"/>
              </a:ext>
            </a:extLst>
          </p:cNvPr>
          <p:cNvSpPr>
            <a:spLocks noGrp="1"/>
          </p:cNvSpPr>
          <p:nvPr>
            <p:ph type="title"/>
          </p:nvPr>
        </p:nvSpPr>
        <p:spPr>
          <a:xfrm>
            <a:off x="552450" y="60962"/>
            <a:ext cx="11087100" cy="1325563"/>
          </a:xfrm>
        </p:spPr>
        <p:txBody>
          <a:bodyPr>
            <a:noAutofit/>
          </a:bodyPr>
          <a:lstStyle/>
          <a:p>
            <a:r>
              <a:rPr lang="en-US" sz="2800" b="1" dirty="0"/>
              <a:t>Percentage of Emergency Dept Discharges Related to Substance Use and Mental Health Disorders, Hawaii, 2018 - 2021</a:t>
            </a:r>
          </a:p>
        </p:txBody>
      </p:sp>
      <p:graphicFrame>
        <p:nvGraphicFramePr>
          <p:cNvPr id="9" name="Content Placeholder 8">
            <a:extLst>
              <a:ext uri="{FF2B5EF4-FFF2-40B4-BE49-F238E27FC236}">
                <a16:creationId xmlns:a16="http://schemas.microsoft.com/office/drawing/2014/main" id="{CBEC8041-5F1C-418A-B714-AB314FF7A7C3}"/>
              </a:ext>
            </a:extLst>
          </p:cNvPr>
          <p:cNvGraphicFramePr>
            <a:graphicFrameLocks noGrp="1"/>
          </p:cNvGraphicFramePr>
          <p:nvPr>
            <p:ph idx="1"/>
            <p:extLst>
              <p:ext uri="{D42A27DB-BD31-4B8C-83A1-F6EECF244321}">
                <p14:modId xmlns:p14="http://schemas.microsoft.com/office/powerpoint/2010/main" val="3168303332"/>
              </p:ext>
            </p:extLst>
          </p:nvPr>
        </p:nvGraphicFramePr>
        <p:xfrm>
          <a:off x="598714" y="1170039"/>
          <a:ext cx="10994572" cy="5141861"/>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5016DFF-23BD-41E2-8A1F-70820C6336EA}"/>
              </a:ext>
            </a:extLst>
          </p:cNvPr>
          <p:cNvSpPr>
            <a:spLocks noGrp="1"/>
          </p:cNvSpPr>
          <p:nvPr>
            <p:ph type="sldNum" sz="quarter" idx="12"/>
          </p:nvPr>
        </p:nvSpPr>
        <p:spPr/>
        <p:txBody>
          <a:bodyPr/>
          <a:lstStyle/>
          <a:p>
            <a:fld id="{BE57E46F-4CF3-4EB4-AE6D-357600A10556}" type="slidenum">
              <a:rPr lang="en-US" smtClean="0"/>
              <a:t>23</a:t>
            </a:fld>
            <a:endParaRPr lang="en-US"/>
          </a:p>
        </p:txBody>
      </p:sp>
      <p:sp>
        <p:nvSpPr>
          <p:cNvPr id="6" name="TextBox 5">
            <a:extLst>
              <a:ext uri="{FF2B5EF4-FFF2-40B4-BE49-F238E27FC236}">
                <a16:creationId xmlns:a16="http://schemas.microsoft.com/office/drawing/2014/main" id="{D0091FDB-83AA-41B2-B6F4-8C3C80FC3B39}"/>
              </a:ext>
            </a:extLst>
          </p:cNvPr>
          <p:cNvSpPr txBox="1"/>
          <p:nvPr/>
        </p:nvSpPr>
        <p:spPr>
          <a:xfrm>
            <a:off x="2846775" y="6538912"/>
            <a:ext cx="4169271" cy="246221"/>
          </a:xfrm>
          <a:prstGeom prst="rect">
            <a:avLst/>
          </a:prstGeom>
          <a:noFill/>
        </p:spPr>
        <p:txBody>
          <a:bodyPr wrap="square" rtlCol="0">
            <a:spAutoFit/>
          </a:bodyPr>
          <a:lstStyle/>
          <a:p>
            <a:r>
              <a:rPr lang="en-US" sz="1000"/>
              <a:t>Source: </a:t>
            </a:r>
            <a:r>
              <a:rPr lang="en-US" sz="1000" err="1"/>
              <a:t>Laulima</a:t>
            </a:r>
            <a:r>
              <a:rPr lang="en-US" sz="1000"/>
              <a:t> Data Alliance</a:t>
            </a:r>
          </a:p>
        </p:txBody>
      </p:sp>
    </p:spTree>
    <p:extLst>
      <p:ext uri="{BB962C8B-B14F-4D97-AF65-F5344CB8AC3E}">
        <p14:creationId xmlns:p14="http://schemas.microsoft.com/office/powerpoint/2010/main" val="2368332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F8B-DA67-4023-91CF-99FB76B6E3CB}"/>
              </a:ext>
            </a:extLst>
          </p:cNvPr>
          <p:cNvSpPr>
            <a:spLocks noGrp="1"/>
          </p:cNvSpPr>
          <p:nvPr>
            <p:ph type="title"/>
          </p:nvPr>
        </p:nvSpPr>
        <p:spPr>
          <a:xfrm>
            <a:off x="552450" y="60962"/>
            <a:ext cx="11087100" cy="1325563"/>
          </a:xfrm>
        </p:spPr>
        <p:txBody>
          <a:bodyPr>
            <a:noAutofit/>
          </a:bodyPr>
          <a:lstStyle/>
          <a:p>
            <a:r>
              <a:rPr lang="en-US" sz="2800" b="1" dirty="0"/>
              <a:t>Emergency Dept Discharges with Co-occurring Primary and Secondary Diagnoses of Substance Use and Mental Health Disorders, Hawaii, 2018 - 2021</a:t>
            </a:r>
          </a:p>
        </p:txBody>
      </p:sp>
      <p:graphicFrame>
        <p:nvGraphicFramePr>
          <p:cNvPr id="9" name="Content Placeholder 8">
            <a:extLst>
              <a:ext uri="{FF2B5EF4-FFF2-40B4-BE49-F238E27FC236}">
                <a16:creationId xmlns:a16="http://schemas.microsoft.com/office/drawing/2014/main" id="{CBEC8041-5F1C-418A-B714-AB314FF7A7C3}"/>
              </a:ext>
            </a:extLst>
          </p:cNvPr>
          <p:cNvGraphicFramePr>
            <a:graphicFrameLocks noGrp="1"/>
          </p:cNvGraphicFramePr>
          <p:nvPr>
            <p:ph idx="1"/>
            <p:extLst>
              <p:ext uri="{D42A27DB-BD31-4B8C-83A1-F6EECF244321}">
                <p14:modId xmlns:p14="http://schemas.microsoft.com/office/powerpoint/2010/main" val="383681471"/>
              </p:ext>
            </p:extLst>
          </p:nvPr>
        </p:nvGraphicFramePr>
        <p:xfrm>
          <a:off x="598714" y="1615798"/>
          <a:ext cx="10994572" cy="47405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5016DFF-23BD-41E2-8A1F-70820C6336EA}"/>
              </a:ext>
            </a:extLst>
          </p:cNvPr>
          <p:cNvSpPr>
            <a:spLocks noGrp="1"/>
          </p:cNvSpPr>
          <p:nvPr>
            <p:ph type="sldNum" sz="quarter" idx="12"/>
          </p:nvPr>
        </p:nvSpPr>
        <p:spPr/>
        <p:txBody>
          <a:bodyPr/>
          <a:lstStyle/>
          <a:p>
            <a:fld id="{BE57E46F-4CF3-4EB4-AE6D-357600A10556}" type="slidenum">
              <a:rPr lang="en-US" smtClean="0"/>
              <a:t>24</a:t>
            </a:fld>
            <a:endParaRPr lang="en-US"/>
          </a:p>
        </p:txBody>
      </p:sp>
      <p:sp>
        <p:nvSpPr>
          <p:cNvPr id="6" name="TextBox 5">
            <a:extLst>
              <a:ext uri="{FF2B5EF4-FFF2-40B4-BE49-F238E27FC236}">
                <a16:creationId xmlns:a16="http://schemas.microsoft.com/office/drawing/2014/main" id="{D0091FDB-83AA-41B2-B6F4-8C3C80FC3B39}"/>
              </a:ext>
            </a:extLst>
          </p:cNvPr>
          <p:cNvSpPr txBox="1"/>
          <p:nvPr/>
        </p:nvSpPr>
        <p:spPr>
          <a:xfrm>
            <a:off x="2846775" y="6538912"/>
            <a:ext cx="4169271" cy="246221"/>
          </a:xfrm>
          <a:prstGeom prst="rect">
            <a:avLst/>
          </a:prstGeom>
          <a:noFill/>
        </p:spPr>
        <p:txBody>
          <a:bodyPr wrap="square" rtlCol="0">
            <a:spAutoFit/>
          </a:bodyPr>
          <a:lstStyle/>
          <a:p>
            <a:r>
              <a:rPr lang="en-US" sz="1000"/>
              <a:t>Source: </a:t>
            </a:r>
            <a:r>
              <a:rPr lang="en-US" sz="1000" err="1"/>
              <a:t>Laulima</a:t>
            </a:r>
            <a:r>
              <a:rPr lang="en-US" sz="1000"/>
              <a:t> Data Alliance</a:t>
            </a:r>
          </a:p>
        </p:txBody>
      </p:sp>
    </p:spTree>
    <p:extLst>
      <p:ext uri="{BB962C8B-B14F-4D97-AF65-F5344CB8AC3E}">
        <p14:creationId xmlns:p14="http://schemas.microsoft.com/office/powerpoint/2010/main" val="7627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F8B-DA67-4023-91CF-99FB76B6E3CB}"/>
              </a:ext>
            </a:extLst>
          </p:cNvPr>
          <p:cNvSpPr>
            <a:spLocks noGrp="1"/>
          </p:cNvSpPr>
          <p:nvPr>
            <p:ph type="title"/>
          </p:nvPr>
        </p:nvSpPr>
        <p:spPr>
          <a:xfrm>
            <a:off x="552450" y="60962"/>
            <a:ext cx="11087100" cy="1325563"/>
          </a:xfrm>
        </p:spPr>
        <p:txBody>
          <a:bodyPr>
            <a:noAutofit/>
          </a:bodyPr>
          <a:lstStyle/>
          <a:p>
            <a:r>
              <a:rPr lang="en-US" sz="2800" b="1" dirty="0"/>
              <a:t>Emergency Dept Discharges with Co-occurring Primary and Secondary Diagnoses of Substance Use and Mental Health Disorders (per 10K discharges), Hawaii, 2018 - 2021</a:t>
            </a:r>
          </a:p>
        </p:txBody>
      </p:sp>
      <p:graphicFrame>
        <p:nvGraphicFramePr>
          <p:cNvPr id="9" name="Content Placeholder 8">
            <a:extLst>
              <a:ext uri="{FF2B5EF4-FFF2-40B4-BE49-F238E27FC236}">
                <a16:creationId xmlns:a16="http://schemas.microsoft.com/office/drawing/2014/main" id="{CBEC8041-5F1C-418A-B714-AB314FF7A7C3}"/>
              </a:ext>
            </a:extLst>
          </p:cNvPr>
          <p:cNvGraphicFramePr>
            <a:graphicFrameLocks noGrp="1"/>
          </p:cNvGraphicFramePr>
          <p:nvPr>
            <p:ph idx="1"/>
            <p:extLst>
              <p:ext uri="{D42A27DB-BD31-4B8C-83A1-F6EECF244321}">
                <p14:modId xmlns:p14="http://schemas.microsoft.com/office/powerpoint/2010/main" val="1115139701"/>
              </p:ext>
            </p:extLst>
          </p:nvPr>
        </p:nvGraphicFramePr>
        <p:xfrm>
          <a:off x="598714" y="1615798"/>
          <a:ext cx="10994572" cy="47405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5016DFF-23BD-41E2-8A1F-70820C6336EA}"/>
              </a:ext>
            </a:extLst>
          </p:cNvPr>
          <p:cNvSpPr>
            <a:spLocks noGrp="1"/>
          </p:cNvSpPr>
          <p:nvPr>
            <p:ph type="sldNum" sz="quarter" idx="12"/>
          </p:nvPr>
        </p:nvSpPr>
        <p:spPr/>
        <p:txBody>
          <a:bodyPr/>
          <a:lstStyle/>
          <a:p>
            <a:fld id="{BE57E46F-4CF3-4EB4-AE6D-357600A10556}" type="slidenum">
              <a:rPr lang="en-US" smtClean="0"/>
              <a:t>25</a:t>
            </a:fld>
            <a:endParaRPr lang="en-US"/>
          </a:p>
        </p:txBody>
      </p:sp>
      <p:sp>
        <p:nvSpPr>
          <p:cNvPr id="6" name="TextBox 5">
            <a:extLst>
              <a:ext uri="{FF2B5EF4-FFF2-40B4-BE49-F238E27FC236}">
                <a16:creationId xmlns:a16="http://schemas.microsoft.com/office/drawing/2014/main" id="{D0091FDB-83AA-41B2-B6F4-8C3C80FC3B39}"/>
              </a:ext>
            </a:extLst>
          </p:cNvPr>
          <p:cNvSpPr txBox="1"/>
          <p:nvPr/>
        </p:nvSpPr>
        <p:spPr>
          <a:xfrm>
            <a:off x="2846775" y="6538912"/>
            <a:ext cx="4169271" cy="246221"/>
          </a:xfrm>
          <a:prstGeom prst="rect">
            <a:avLst/>
          </a:prstGeom>
          <a:noFill/>
        </p:spPr>
        <p:txBody>
          <a:bodyPr wrap="square" rtlCol="0">
            <a:spAutoFit/>
          </a:bodyPr>
          <a:lstStyle/>
          <a:p>
            <a:r>
              <a:rPr lang="en-US" sz="1000"/>
              <a:t>Source: </a:t>
            </a:r>
            <a:r>
              <a:rPr lang="en-US" sz="1000" err="1"/>
              <a:t>Laulima</a:t>
            </a:r>
            <a:r>
              <a:rPr lang="en-US" sz="1000"/>
              <a:t> Data Alliance</a:t>
            </a:r>
          </a:p>
        </p:txBody>
      </p:sp>
    </p:spTree>
    <p:extLst>
      <p:ext uri="{BB962C8B-B14F-4D97-AF65-F5344CB8AC3E}">
        <p14:creationId xmlns:p14="http://schemas.microsoft.com/office/powerpoint/2010/main" val="4155825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F8B-DA67-4023-91CF-99FB76B6E3CB}"/>
              </a:ext>
            </a:extLst>
          </p:cNvPr>
          <p:cNvSpPr>
            <a:spLocks noGrp="1"/>
          </p:cNvSpPr>
          <p:nvPr>
            <p:ph type="title"/>
          </p:nvPr>
        </p:nvSpPr>
        <p:spPr>
          <a:xfrm>
            <a:off x="552450" y="60962"/>
            <a:ext cx="11087100" cy="1325563"/>
          </a:xfrm>
        </p:spPr>
        <p:txBody>
          <a:bodyPr>
            <a:noAutofit/>
          </a:bodyPr>
          <a:lstStyle/>
          <a:p>
            <a:r>
              <a:rPr lang="en-US" sz="2800" b="1" dirty="0"/>
              <a:t>Emergency Dept Discharges with Co-occurring Primary and Secondary Diagnoses of Substance Use and Mental Health Disorders (per 10K discharges), Hawaii, 2018 - 2021</a:t>
            </a:r>
          </a:p>
        </p:txBody>
      </p:sp>
      <p:graphicFrame>
        <p:nvGraphicFramePr>
          <p:cNvPr id="9" name="Content Placeholder 8">
            <a:extLst>
              <a:ext uri="{FF2B5EF4-FFF2-40B4-BE49-F238E27FC236}">
                <a16:creationId xmlns:a16="http://schemas.microsoft.com/office/drawing/2014/main" id="{CBEC8041-5F1C-418A-B714-AB314FF7A7C3}"/>
              </a:ext>
            </a:extLst>
          </p:cNvPr>
          <p:cNvGraphicFramePr>
            <a:graphicFrameLocks noGrp="1"/>
          </p:cNvGraphicFramePr>
          <p:nvPr>
            <p:ph idx="1"/>
            <p:extLst>
              <p:ext uri="{D42A27DB-BD31-4B8C-83A1-F6EECF244321}">
                <p14:modId xmlns:p14="http://schemas.microsoft.com/office/powerpoint/2010/main" val="953405637"/>
              </p:ext>
            </p:extLst>
          </p:nvPr>
        </p:nvGraphicFramePr>
        <p:xfrm>
          <a:off x="598714" y="1615798"/>
          <a:ext cx="10994572" cy="47405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5016DFF-23BD-41E2-8A1F-70820C6336EA}"/>
              </a:ext>
            </a:extLst>
          </p:cNvPr>
          <p:cNvSpPr>
            <a:spLocks noGrp="1"/>
          </p:cNvSpPr>
          <p:nvPr>
            <p:ph type="sldNum" sz="quarter" idx="12"/>
          </p:nvPr>
        </p:nvSpPr>
        <p:spPr/>
        <p:txBody>
          <a:bodyPr/>
          <a:lstStyle/>
          <a:p>
            <a:fld id="{BE57E46F-4CF3-4EB4-AE6D-357600A10556}" type="slidenum">
              <a:rPr lang="en-US" smtClean="0"/>
              <a:t>26</a:t>
            </a:fld>
            <a:endParaRPr lang="en-US"/>
          </a:p>
        </p:txBody>
      </p:sp>
      <p:sp>
        <p:nvSpPr>
          <p:cNvPr id="6" name="TextBox 5">
            <a:extLst>
              <a:ext uri="{FF2B5EF4-FFF2-40B4-BE49-F238E27FC236}">
                <a16:creationId xmlns:a16="http://schemas.microsoft.com/office/drawing/2014/main" id="{D0091FDB-83AA-41B2-B6F4-8C3C80FC3B39}"/>
              </a:ext>
            </a:extLst>
          </p:cNvPr>
          <p:cNvSpPr txBox="1"/>
          <p:nvPr/>
        </p:nvSpPr>
        <p:spPr>
          <a:xfrm>
            <a:off x="2846775" y="6538912"/>
            <a:ext cx="4169271" cy="246221"/>
          </a:xfrm>
          <a:prstGeom prst="rect">
            <a:avLst/>
          </a:prstGeom>
          <a:noFill/>
        </p:spPr>
        <p:txBody>
          <a:bodyPr wrap="square" rtlCol="0">
            <a:spAutoFit/>
          </a:bodyPr>
          <a:lstStyle/>
          <a:p>
            <a:r>
              <a:rPr lang="en-US" sz="1000"/>
              <a:t>Source: </a:t>
            </a:r>
            <a:r>
              <a:rPr lang="en-US" sz="1000" err="1"/>
              <a:t>Laulima</a:t>
            </a:r>
            <a:r>
              <a:rPr lang="en-US" sz="1000"/>
              <a:t> Data Alliance</a:t>
            </a:r>
          </a:p>
        </p:txBody>
      </p:sp>
    </p:spTree>
    <p:extLst>
      <p:ext uri="{BB962C8B-B14F-4D97-AF65-F5344CB8AC3E}">
        <p14:creationId xmlns:p14="http://schemas.microsoft.com/office/powerpoint/2010/main" val="1228035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F8B-DA67-4023-91CF-99FB76B6E3CB}"/>
              </a:ext>
            </a:extLst>
          </p:cNvPr>
          <p:cNvSpPr>
            <a:spLocks noGrp="1"/>
          </p:cNvSpPr>
          <p:nvPr>
            <p:ph type="title"/>
          </p:nvPr>
        </p:nvSpPr>
        <p:spPr>
          <a:xfrm>
            <a:off x="552450" y="60962"/>
            <a:ext cx="11087100" cy="1325563"/>
          </a:xfrm>
        </p:spPr>
        <p:txBody>
          <a:bodyPr>
            <a:noAutofit/>
          </a:bodyPr>
          <a:lstStyle/>
          <a:p>
            <a:r>
              <a:rPr lang="en-US" sz="2800" b="1" dirty="0"/>
              <a:t>Emergency Dept Discharges with Primary Diagnosis of Substance Use Disorder and Secondary Diagnosis of Mental Health Disorder, Hawaii, 2018 - 2021</a:t>
            </a:r>
          </a:p>
        </p:txBody>
      </p:sp>
      <p:graphicFrame>
        <p:nvGraphicFramePr>
          <p:cNvPr id="9" name="Content Placeholder 8">
            <a:extLst>
              <a:ext uri="{FF2B5EF4-FFF2-40B4-BE49-F238E27FC236}">
                <a16:creationId xmlns:a16="http://schemas.microsoft.com/office/drawing/2014/main" id="{CBEC8041-5F1C-418A-B714-AB314FF7A7C3}"/>
              </a:ext>
            </a:extLst>
          </p:cNvPr>
          <p:cNvGraphicFramePr>
            <a:graphicFrameLocks noGrp="1"/>
          </p:cNvGraphicFramePr>
          <p:nvPr>
            <p:ph idx="1"/>
            <p:extLst>
              <p:ext uri="{D42A27DB-BD31-4B8C-83A1-F6EECF244321}">
                <p14:modId xmlns:p14="http://schemas.microsoft.com/office/powerpoint/2010/main" val="1594472599"/>
              </p:ext>
            </p:extLst>
          </p:nvPr>
        </p:nvGraphicFramePr>
        <p:xfrm>
          <a:off x="598714" y="1571348"/>
          <a:ext cx="10994572" cy="47405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5016DFF-23BD-41E2-8A1F-70820C6336EA}"/>
              </a:ext>
            </a:extLst>
          </p:cNvPr>
          <p:cNvSpPr>
            <a:spLocks noGrp="1"/>
          </p:cNvSpPr>
          <p:nvPr>
            <p:ph type="sldNum" sz="quarter" idx="12"/>
          </p:nvPr>
        </p:nvSpPr>
        <p:spPr/>
        <p:txBody>
          <a:bodyPr/>
          <a:lstStyle/>
          <a:p>
            <a:fld id="{BE57E46F-4CF3-4EB4-AE6D-357600A10556}" type="slidenum">
              <a:rPr lang="en-US" smtClean="0"/>
              <a:t>27</a:t>
            </a:fld>
            <a:endParaRPr lang="en-US"/>
          </a:p>
        </p:txBody>
      </p:sp>
      <p:sp>
        <p:nvSpPr>
          <p:cNvPr id="6" name="TextBox 5">
            <a:extLst>
              <a:ext uri="{FF2B5EF4-FFF2-40B4-BE49-F238E27FC236}">
                <a16:creationId xmlns:a16="http://schemas.microsoft.com/office/drawing/2014/main" id="{D0091FDB-83AA-41B2-B6F4-8C3C80FC3B39}"/>
              </a:ext>
            </a:extLst>
          </p:cNvPr>
          <p:cNvSpPr txBox="1"/>
          <p:nvPr/>
        </p:nvSpPr>
        <p:spPr>
          <a:xfrm>
            <a:off x="2846775" y="6538912"/>
            <a:ext cx="4169271" cy="246221"/>
          </a:xfrm>
          <a:prstGeom prst="rect">
            <a:avLst/>
          </a:prstGeom>
          <a:noFill/>
        </p:spPr>
        <p:txBody>
          <a:bodyPr wrap="square" rtlCol="0">
            <a:spAutoFit/>
          </a:bodyPr>
          <a:lstStyle/>
          <a:p>
            <a:r>
              <a:rPr lang="en-US" sz="1000"/>
              <a:t>Source: </a:t>
            </a:r>
            <a:r>
              <a:rPr lang="en-US" sz="1000" err="1"/>
              <a:t>Laulima</a:t>
            </a:r>
            <a:r>
              <a:rPr lang="en-US" sz="1000"/>
              <a:t> Data Alliance</a:t>
            </a:r>
          </a:p>
        </p:txBody>
      </p:sp>
    </p:spTree>
    <p:extLst>
      <p:ext uri="{BB962C8B-B14F-4D97-AF65-F5344CB8AC3E}">
        <p14:creationId xmlns:p14="http://schemas.microsoft.com/office/powerpoint/2010/main" val="1307502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9F8B-DA67-4023-91CF-99FB76B6E3CB}"/>
              </a:ext>
            </a:extLst>
          </p:cNvPr>
          <p:cNvSpPr>
            <a:spLocks noGrp="1"/>
          </p:cNvSpPr>
          <p:nvPr>
            <p:ph type="title"/>
          </p:nvPr>
        </p:nvSpPr>
        <p:spPr>
          <a:xfrm>
            <a:off x="552450" y="60962"/>
            <a:ext cx="11087100" cy="1325563"/>
          </a:xfrm>
        </p:spPr>
        <p:txBody>
          <a:bodyPr>
            <a:noAutofit/>
          </a:bodyPr>
          <a:lstStyle/>
          <a:p>
            <a:r>
              <a:rPr lang="en-US" sz="2800" b="1" dirty="0"/>
              <a:t>Emergency Dept Discharges with Primary Diagnosis of Substance Use Disorder and Secondary Diagnosis of Mental Health Disorder (per 10K discharges), Hawaii, 2018 - 2021</a:t>
            </a:r>
          </a:p>
        </p:txBody>
      </p:sp>
      <p:graphicFrame>
        <p:nvGraphicFramePr>
          <p:cNvPr id="9" name="Content Placeholder 8">
            <a:extLst>
              <a:ext uri="{FF2B5EF4-FFF2-40B4-BE49-F238E27FC236}">
                <a16:creationId xmlns:a16="http://schemas.microsoft.com/office/drawing/2014/main" id="{CBEC8041-5F1C-418A-B714-AB314FF7A7C3}"/>
              </a:ext>
            </a:extLst>
          </p:cNvPr>
          <p:cNvGraphicFramePr>
            <a:graphicFrameLocks noGrp="1"/>
          </p:cNvGraphicFramePr>
          <p:nvPr>
            <p:ph idx="1"/>
            <p:extLst>
              <p:ext uri="{D42A27DB-BD31-4B8C-83A1-F6EECF244321}">
                <p14:modId xmlns:p14="http://schemas.microsoft.com/office/powerpoint/2010/main" val="1589259817"/>
              </p:ext>
            </p:extLst>
          </p:nvPr>
        </p:nvGraphicFramePr>
        <p:xfrm>
          <a:off x="598714" y="1571348"/>
          <a:ext cx="10994572" cy="474055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5016DFF-23BD-41E2-8A1F-70820C6336EA}"/>
              </a:ext>
            </a:extLst>
          </p:cNvPr>
          <p:cNvSpPr>
            <a:spLocks noGrp="1"/>
          </p:cNvSpPr>
          <p:nvPr>
            <p:ph type="sldNum" sz="quarter" idx="12"/>
          </p:nvPr>
        </p:nvSpPr>
        <p:spPr/>
        <p:txBody>
          <a:bodyPr/>
          <a:lstStyle/>
          <a:p>
            <a:fld id="{BE57E46F-4CF3-4EB4-AE6D-357600A10556}" type="slidenum">
              <a:rPr lang="en-US" smtClean="0"/>
              <a:t>28</a:t>
            </a:fld>
            <a:endParaRPr lang="en-US"/>
          </a:p>
        </p:txBody>
      </p:sp>
      <p:sp>
        <p:nvSpPr>
          <p:cNvPr id="6" name="TextBox 5">
            <a:extLst>
              <a:ext uri="{FF2B5EF4-FFF2-40B4-BE49-F238E27FC236}">
                <a16:creationId xmlns:a16="http://schemas.microsoft.com/office/drawing/2014/main" id="{D0091FDB-83AA-41B2-B6F4-8C3C80FC3B39}"/>
              </a:ext>
            </a:extLst>
          </p:cNvPr>
          <p:cNvSpPr txBox="1"/>
          <p:nvPr/>
        </p:nvSpPr>
        <p:spPr>
          <a:xfrm>
            <a:off x="2846775" y="6538912"/>
            <a:ext cx="4169271" cy="246221"/>
          </a:xfrm>
          <a:prstGeom prst="rect">
            <a:avLst/>
          </a:prstGeom>
          <a:noFill/>
        </p:spPr>
        <p:txBody>
          <a:bodyPr wrap="square" rtlCol="0">
            <a:spAutoFit/>
          </a:bodyPr>
          <a:lstStyle/>
          <a:p>
            <a:r>
              <a:rPr lang="en-US" sz="1000"/>
              <a:t>Source: </a:t>
            </a:r>
            <a:r>
              <a:rPr lang="en-US" sz="1000" err="1"/>
              <a:t>Laulima</a:t>
            </a:r>
            <a:r>
              <a:rPr lang="en-US" sz="1000"/>
              <a:t> Data Alliance</a:t>
            </a:r>
          </a:p>
        </p:txBody>
      </p:sp>
    </p:spTree>
    <p:extLst>
      <p:ext uri="{BB962C8B-B14F-4D97-AF65-F5344CB8AC3E}">
        <p14:creationId xmlns:p14="http://schemas.microsoft.com/office/powerpoint/2010/main" val="1990357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BEC8041-5F1C-418A-B714-AB314FF7A7C3}"/>
              </a:ext>
            </a:extLst>
          </p:cNvPr>
          <p:cNvGraphicFramePr>
            <a:graphicFrameLocks noGrp="1"/>
          </p:cNvGraphicFramePr>
          <p:nvPr>
            <p:ph idx="1"/>
            <p:extLst>
              <p:ext uri="{D42A27DB-BD31-4B8C-83A1-F6EECF244321}">
                <p14:modId xmlns:p14="http://schemas.microsoft.com/office/powerpoint/2010/main" val="820894527"/>
              </p:ext>
            </p:extLst>
          </p:nvPr>
        </p:nvGraphicFramePr>
        <p:xfrm>
          <a:off x="598714" y="1386525"/>
          <a:ext cx="10994572" cy="515238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5016DFF-23BD-41E2-8A1F-70820C6336EA}"/>
              </a:ext>
            </a:extLst>
          </p:cNvPr>
          <p:cNvSpPr>
            <a:spLocks noGrp="1"/>
          </p:cNvSpPr>
          <p:nvPr>
            <p:ph type="sldNum" sz="quarter" idx="12"/>
          </p:nvPr>
        </p:nvSpPr>
        <p:spPr/>
        <p:txBody>
          <a:bodyPr/>
          <a:lstStyle/>
          <a:p>
            <a:fld id="{BE57E46F-4CF3-4EB4-AE6D-357600A10556}" type="slidenum">
              <a:rPr lang="en-US" smtClean="0"/>
              <a:t>29</a:t>
            </a:fld>
            <a:endParaRPr lang="en-US"/>
          </a:p>
        </p:txBody>
      </p:sp>
      <p:sp>
        <p:nvSpPr>
          <p:cNvPr id="6" name="TextBox 5">
            <a:extLst>
              <a:ext uri="{FF2B5EF4-FFF2-40B4-BE49-F238E27FC236}">
                <a16:creationId xmlns:a16="http://schemas.microsoft.com/office/drawing/2014/main" id="{D0091FDB-83AA-41B2-B6F4-8C3C80FC3B39}"/>
              </a:ext>
            </a:extLst>
          </p:cNvPr>
          <p:cNvSpPr txBox="1"/>
          <p:nvPr/>
        </p:nvSpPr>
        <p:spPr>
          <a:xfrm>
            <a:off x="2846775" y="6538912"/>
            <a:ext cx="4169271" cy="246221"/>
          </a:xfrm>
          <a:prstGeom prst="rect">
            <a:avLst/>
          </a:prstGeom>
          <a:noFill/>
        </p:spPr>
        <p:txBody>
          <a:bodyPr wrap="square" rtlCol="0">
            <a:spAutoFit/>
          </a:bodyPr>
          <a:lstStyle/>
          <a:p>
            <a:r>
              <a:rPr lang="en-US" sz="1000"/>
              <a:t>Source: </a:t>
            </a:r>
            <a:r>
              <a:rPr lang="en-US" sz="1000" err="1"/>
              <a:t>Laulima</a:t>
            </a:r>
            <a:r>
              <a:rPr lang="en-US" sz="1000"/>
              <a:t> Data Alliance</a:t>
            </a:r>
          </a:p>
        </p:txBody>
      </p:sp>
      <p:sp>
        <p:nvSpPr>
          <p:cNvPr id="10" name="Title 1">
            <a:extLst>
              <a:ext uri="{FF2B5EF4-FFF2-40B4-BE49-F238E27FC236}">
                <a16:creationId xmlns:a16="http://schemas.microsoft.com/office/drawing/2014/main" id="{6B5809FD-B602-4727-9E0D-B3B9450B3D4B}"/>
              </a:ext>
            </a:extLst>
          </p:cNvPr>
          <p:cNvSpPr>
            <a:spLocks noGrp="1"/>
          </p:cNvSpPr>
          <p:nvPr>
            <p:ph type="title"/>
          </p:nvPr>
        </p:nvSpPr>
        <p:spPr>
          <a:xfrm>
            <a:off x="552450" y="60962"/>
            <a:ext cx="11087100" cy="1325563"/>
          </a:xfrm>
        </p:spPr>
        <p:txBody>
          <a:bodyPr>
            <a:noAutofit/>
          </a:bodyPr>
          <a:lstStyle/>
          <a:p>
            <a:r>
              <a:rPr lang="en-US" sz="2800" b="1" dirty="0"/>
              <a:t>Emergency Dept Discharges with Primary Diagnosis of Mental Health Disorder and at least one Secondary Diagnosis of Substance Use Disorder, 2018 - 2021</a:t>
            </a:r>
          </a:p>
        </p:txBody>
      </p:sp>
      <p:sp>
        <p:nvSpPr>
          <p:cNvPr id="7" name="TextBox 6">
            <a:extLst>
              <a:ext uri="{FF2B5EF4-FFF2-40B4-BE49-F238E27FC236}">
                <a16:creationId xmlns:a16="http://schemas.microsoft.com/office/drawing/2014/main" id="{53520DD2-B1FB-4690-A70A-B1ADB22B79A4}"/>
              </a:ext>
            </a:extLst>
          </p:cNvPr>
          <p:cNvSpPr txBox="1"/>
          <p:nvPr/>
        </p:nvSpPr>
        <p:spPr>
          <a:xfrm rot="20423762">
            <a:off x="81675" y="4968503"/>
            <a:ext cx="4276571" cy="169277"/>
          </a:xfrm>
          <a:prstGeom prst="rect">
            <a:avLst/>
          </a:prstGeom>
          <a:solidFill>
            <a:srgbClr val="002060"/>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effectLst/>
                <a:latin typeface="Segoe UI" panose="020B0502040204020203" pitchFamily="34" charset="0"/>
              </a:rPr>
              <a:t>Schizophrenia, Schizotypal, Delusional, or Other Non-Mood Psych</a:t>
            </a:r>
          </a:p>
        </p:txBody>
      </p:sp>
      <p:sp>
        <p:nvSpPr>
          <p:cNvPr id="12" name="TextBox 11">
            <a:extLst>
              <a:ext uri="{FF2B5EF4-FFF2-40B4-BE49-F238E27FC236}">
                <a16:creationId xmlns:a16="http://schemas.microsoft.com/office/drawing/2014/main" id="{0F8526DB-8258-4175-B0E0-7CBCF57D2B5B}"/>
              </a:ext>
            </a:extLst>
          </p:cNvPr>
          <p:cNvSpPr txBox="1"/>
          <p:nvPr/>
        </p:nvSpPr>
        <p:spPr>
          <a:xfrm rot="20415367">
            <a:off x="1795" y="4788866"/>
            <a:ext cx="3147279" cy="338554"/>
          </a:xfrm>
          <a:prstGeom prst="rect">
            <a:avLst/>
          </a:prstGeom>
          <a:solidFill>
            <a:srgbClr val="002060"/>
          </a:solid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i="0" u="none" strike="noStrike" dirty="0">
                <a:effectLst/>
                <a:latin typeface="Segoe UI" panose="020B0502040204020203" pitchFamily="34" charset="0"/>
              </a:rPr>
              <a:t>Anxiety, Dissociative, Stress-Related, Somatoform, or Other Nonpsych</a:t>
            </a:r>
          </a:p>
        </p:txBody>
      </p:sp>
    </p:spTree>
    <p:extLst>
      <p:ext uri="{BB962C8B-B14F-4D97-AF65-F5344CB8AC3E}">
        <p14:creationId xmlns:p14="http://schemas.microsoft.com/office/powerpoint/2010/main" val="86692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3</a:t>
            </a:fld>
            <a:endParaRPr lang="en-US"/>
          </a:p>
        </p:txBody>
      </p:sp>
      <p:sp>
        <p:nvSpPr>
          <p:cNvPr id="15" name="Title 14">
            <a:extLst>
              <a:ext uri="{FF2B5EF4-FFF2-40B4-BE49-F238E27FC236}">
                <a16:creationId xmlns:a16="http://schemas.microsoft.com/office/drawing/2014/main" id="{EEE3FDD1-955D-44DF-A46F-3126272544E8}"/>
              </a:ext>
            </a:extLst>
          </p:cNvPr>
          <p:cNvSpPr>
            <a:spLocks noGrp="1"/>
          </p:cNvSpPr>
          <p:nvPr>
            <p:ph type="title"/>
          </p:nvPr>
        </p:nvSpPr>
        <p:spPr>
          <a:xfrm>
            <a:off x="0" y="0"/>
            <a:ext cx="12192000" cy="1010914"/>
          </a:xfrm>
        </p:spPr>
        <p:txBody>
          <a:bodyPr>
            <a:noAutofit/>
          </a:bodyPr>
          <a:lstStyle/>
          <a:p>
            <a:pPr algn="ctr"/>
            <a:r>
              <a:rPr lang="en-US" sz="2800" b="1"/>
              <a:t>Past Year Illicit Drug Use</a:t>
            </a:r>
            <a:br>
              <a:rPr lang="en-US" sz="2800" b="1"/>
            </a:br>
            <a:r>
              <a:rPr lang="en-US" sz="2400"/>
              <a:t>Among People Aged 12 or Older; 2021</a:t>
            </a:r>
          </a:p>
        </p:txBody>
      </p:sp>
      <p:pic>
        <p:nvPicPr>
          <p:cNvPr id="7" name="Content Placeholder 5" descr="Figure 14 is a pie chart with an accompanying horizontal bar graph, where the pie chart shows the number and percentage of people with no past year illicit drug use and the number and percentage of people with past year illicit drug use. (People who misused prescription psychotherapeutic drugs were classified as illicit drug users.) The bar graph breaks down the group of people with past year illicit drug use by showing the number of people in millions on the horizontal axis and nine types of illicit drugs on the vertical axis. &#10;For the pie chart, the number and percentage of people aged 12 or older in 2021 with no past year illicit drug use were 218.6 million people and 78.1 percent, respectively. The number and percentage of people with past year illicit drug use were 61.2 million people and 21.9 percent, respectively.&#10;For the bar graph, in descending order, of the 61.2 million people aged 12 or older in 2021 with past year illicit drug use:&#10;The number of people who used marijuana in the past year was 52.5 million.&#10;The number of people who misused prescription pain relievers in the past year was 8.7 million.&#10;The number of people who used hallucinogens in the past year was 7.4 million. &#10;The number of people who misused prescription tranquilizers or sedatives in the past year was 4.9 million.&#10;The number of people who used cocaine in the past year was 4.8 million.&#10;The number of people who misused prescription stimulants in the past year was 3.7 million.&#10;The number of people who used methamphetamine in the past year was 2.5 million.&#10;The number of people who used inhalants in the past year was 2.2 million.&#10;The number of people who used heroin in the past year was 1.1 million.&#10;">
            <a:extLst>
              <a:ext uri="{FF2B5EF4-FFF2-40B4-BE49-F238E27FC236}">
                <a16:creationId xmlns:a16="http://schemas.microsoft.com/office/drawing/2014/main" id="{A22AFCDF-1222-4990-B048-5BB2754C7D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45"/>
          <a:stretch/>
        </p:blipFill>
        <p:spPr bwMode="auto">
          <a:xfrm>
            <a:off x="595400" y="1673539"/>
            <a:ext cx="11001199" cy="3510921"/>
          </a:xfrm>
          <a:prstGeom prst="rect">
            <a:avLst/>
          </a:prstGeom>
          <a:solidFill>
            <a:schemeClr val="tx1"/>
          </a:solidFill>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AC01482D-7887-49F0-91F1-564208099FC4}"/>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3776643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CBEC8041-5F1C-418A-B714-AB314FF7A7C3}"/>
              </a:ext>
            </a:extLst>
          </p:cNvPr>
          <p:cNvGraphicFramePr>
            <a:graphicFrameLocks noGrp="1"/>
          </p:cNvGraphicFramePr>
          <p:nvPr>
            <p:ph idx="1"/>
            <p:extLst>
              <p:ext uri="{D42A27DB-BD31-4B8C-83A1-F6EECF244321}">
                <p14:modId xmlns:p14="http://schemas.microsoft.com/office/powerpoint/2010/main" val="1163310039"/>
              </p:ext>
            </p:extLst>
          </p:nvPr>
        </p:nvGraphicFramePr>
        <p:xfrm>
          <a:off x="690154" y="1386525"/>
          <a:ext cx="10994572" cy="515238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B5016DFF-23BD-41E2-8A1F-70820C6336EA}"/>
              </a:ext>
            </a:extLst>
          </p:cNvPr>
          <p:cNvSpPr>
            <a:spLocks noGrp="1"/>
          </p:cNvSpPr>
          <p:nvPr>
            <p:ph type="sldNum" sz="quarter" idx="12"/>
          </p:nvPr>
        </p:nvSpPr>
        <p:spPr/>
        <p:txBody>
          <a:bodyPr/>
          <a:lstStyle/>
          <a:p>
            <a:fld id="{BE57E46F-4CF3-4EB4-AE6D-357600A10556}" type="slidenum">
              <a:rPr lang="en-US" smtClean="0"/>
              <a:t>30</a:t>
            </a:fld>
            <a:endParaRPr lang="en-US"/>
          </a:p>
        </p:txBody>
      </p:sp>
      <p:sp>
        <p:nvSpPr>
          <p:cNvPr id="6" name="TextBox 5">
            <a:extLst>
              <a:ext uri="{FF2B5EF4-FFF2-40B4-BE49-F238E27FC236}">
                <a16:creationId xmlns:a16="http://schemas.microsoft.com/office/drawing/2014/main" id="{D0091FDB-83AA-41B2-B6F4-8C3C80FC3B39}"/>
              </a:ext>
            </a:extLst>
          </p:cNvPr>
          <p:cNvSpPr txBox="1"/>
          <p:nvPr/>
        </p:nvSpPr>
        <p:spPr>
          <a:xfrm>
            <a:off x="2846775" y="6538912"/>
            <a:ext cx="4169271" cy="246221"/>
          </a:xfrm>
          <a:prstGeom prst="rect">
            <a:avLst/>
          </a:prstGeom>
          <a:noFill/>
        </p:spPr>
        <p:txBody>
          <a:bodyPr wrap="square" rtlCol="0">
            <a:spAutoFit/>
          </a:bodyPr>
          <a:lstStyle/>
          <a:p>
            <a:r>
              <a:rPr lang="en-US" sz="1000"/>
              <a:t>Source: </a:t>
            </a:r>
            <a:r>
              <a:rPr lang="en-US" sz="1000" err="1"/>
              <a:t>Laulima</a:t>
            </a:r>
            <a:r>
              <a:rPr lang="en-US" sz="1000"/>
              <a:t> Data Alliance</a:t>
            </a:r>
          </a:p>
        </p:txBody>
      </p:sp>
      <p:sp>
        <p:nvSpPr>
          <p:cNvPr id="10" name="Title 1">
            <a:extLst>
              <a:ext uri="{FF2B5EF4-FFF2-40B4-BE49-F238E27FC236}">
                <a16:creationId xmlns:a16="http://schemas.microsoft.com/office/drawing/2014/main" id="{6B5809FD-B602-4727-9E0D-B3B9450B3D4B}"/>
              </a:ext>
            </a:extLst>
          </p:cNvPr>
          <p:cNvSpPr>
            <a:spLocks noGrp="1"/>
          </p:cNvSpPr>
          <p:nvPr>
            <p:ph type="title"/>
          </p:nvPr>
        </p:nvSpPr>
        <p:spPr>
          <a:xfrm>
            <a:off x="552450" y="60962"/>
            <a:ext cx="11087100" cy="1325563"/>
          </a:xfrm>
        </p:spPr>
        <p:txBody>
          <a:bodyPr>
            <a:noAutofit/>
          </a:bodyPr>
          <a:lstStyle/>
          <a:p>
            <a:r>
              <a:rPr lang="en-US" sz="2800" b="1" dirty="0"/>
              <a:t>Emergency Dept Discharges with Primary Diagnosis of Mental Health Disorder and at least one Secondary Diagnosis of Substance Use Disorder (per 10K discharges), 2018 - 2021</a:t>
            </a:r>
          </a:p>
        </p:txBody>
      </p:sp>
      <p:sp>
        <p:nvSpPr>
          <p:cNvPr id="7" name="TextBox 6">
            <a:extLst>
              <a:ext uri="{FF2B5EF4-FFF2-40B4-BE49-F238E27FC236}">
                <a16:creationId xmlns:a16="http://schemas.microsoft.com/office/drawing/2014/main" id="{ED2273E3-A6CA-4A55-ABC2-C5E476132D1F}"/>
              </a:ext>
            </a:extLst>
          </p:cNvPr>
          <p:cNvSpPr txBox="1"/>
          <p:nvPr/>
        </p:nvSpPr>
        <p:spPr>
          <a:xfrm rot="20423762">
            <a:off x="51195" y="4948182"/>
            <a:ext cx="4276571" cy="169277"/>
          </a:xfrm>
          <a:prstGeom prst="rect">
            <a:avLst/>
          </a:prstGeom>
          <a:solidFill>
            <a:srgbClr val="002060"/>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effectLst/>
                <a:latin typeface="Segoe UI" panose="020B0502040204020203" pitchFamily="34" charset="0"/>
              </a:rPr>
              <a:t>Schizophrenia, Schizotypal, Delusional, or Other Non-Mood Psych</a:t>
            </a:r>
          </a:p>
        </p:txBody>
      </p:sp>
      <p:sp>
        <p:nvSpPr>
          <p:cNvPr id="8" name="TextBox 7">
            <a:extLst>
              <a:ext uri="{FF2B5EF4-FFF2-40B4-BE49-F238E27FC236}">
                <a16:creationId xmlns:a16="http://schemas.microsoft.com/office/drawing/2014/main" id="{667D360C-9B36-4738-A9D6-2D27AD545ECF}"/>
              </a:ext>
            </a:extLst>
          </p:cNvPr>
          <p:cNvSpPr txBox="1"/>
          <p:nvPr/>
        </p:nvSpPr>
        <p:spPr>
          <a:xfrm rot="20415367">
            <a:off x="-28685" y="4768545"/>
            <a:ext cx="3147279" cy="338554"/>
          </a:xfrm>
          <a:prstGeom prst="rect">
            <a:avLst/>
          </a:prstGeom>
          <a:solidFill>
            <a:srgbClr val="002060"/>
          </a:solid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i="0" u="none" strike="noStrike" dirty="0">
                <a:effectLst/>
                <a:latin typeface="Segoe UI" panose="020B0502040204020203" pitchFamily="34" charset="0"/>
              </a:rPr>
              <a:t>Anxiety, Dissociative, Stress-Related, Somatoform, or Other Nonpsych</a:t>
            </a:r>
          </a:p>
        </p:txBody>
      </p:sp>
    </p:spTree>
    <p:extLst>
      <p:ext uri="{BB962C8B-B14F-4D97-AF65-F5344CB8AC3E}">
        <p14:creationId xmlns:p14="http://schemas.microsoft.com/office/powerpoint/2010/main" val="2961987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6E54-0D89-48DF-BE71-C64963EA7442}"/>
              </a:ext>
            </a:extLst>
          </p:cNvPr>
          <p:cNvSpPr>
            <a:spLocks noGrp="1"/>
          </p:cNvSpPr>
          <p:nvPr>
            <p:ph type="title"/>
          </p:nvPr>
        </p:nvSpPr>
        <p:spPr/>
        <p:txBody>
          <a:bodyPr/>
          <a:lstStyle/>
          <a:p>
            <a:r>
              <a:rPr lang="en-US" sz="2800" b="1" dirty="0">
                <a:solidFill>
                  <a:prstClr val="white"/>
                </a:solidFill>
                <a:latin typeface="Open sans"/>
              </a:rPr>
              <a:t>Adult Mental Health Division consumers with co-occurring mental health and substance use disorders, by service type and year</a:t>
            </a:r>
            <a:r>
              <a:rPr kumimoji="0" lang="en-US" sz="2800" b="1" i="0" u="none" strike="noStrike" kern="1200" cap="none" spc="0" normalizeH="0" baseline="0" noProof="0" dirty="0">
                <a:ln>
                  <a:noFill/>
                </a:ln>
                <a:solidFill>
                  <a:prstClr val="white"/>
                </a:solidFill>
                <a:effectLst/>
                <a:uLnTx/>
                <a:uFillTx/>
                <a:latin typeface="Open sans"/>
                <a:ea typeface="+mj-ea"/>
                <a:cs typeface="+mj-cs"/>
              </a:rPr>
              <a:t>, 2018 – 2022</a:t>
            </a:r>
            <a:endParaRPr lang="en-US" dirty="0"/>
          </a:p>
        </p:txBody>
      </p:sp>
      <p:sp>
        <p:nvSpPr>
          <p:cNvPr id="5" name="Slide Number Placeholder 4">
            <a:extLst>
              <a:ext uri="{FF2B5EF4-FFF2-40B4-BE49-F238E27FC236}">
                <a16:creationId xmlns:a16="http://schemas.microsoft.com/office/drawing/2014/main" id="{2E538DF7-48C2-4317-89AA-54D3C24A1C00}"/>
              </a:ext>
            </a:extLst>
          </p:cNvPr>
          <p:cNvSpPr>
            <a:spLocks noGrp="1"/>
          </p:cNvSpPr>
          <p:nvPr>
            <p:ph type="sldNum" sz="quarter" idx="12"/>
          </p:nvPr>
        </p:nvSpPr>
        <p:spPr/>
        <p:txBody>
          <a:bodyPr/>
          <a:lstStyle/>
          <a:p>
            <a:fld id="{BE57E46F-4CF3-4EB4-AE6D-357600A10556}" type="slidenum">
              <a:rPr lang="en-US" smtClean="0"/>
              <a:t>31</a:t>
            </a:fld>
            <a:endParaRPr lang="en-US"/>
          </a:p>
        </p:txBody>
      </p:sp>
      <p:graphicFrame>
        <p:nvGraphicFramePr>
          <p:cNvPr id="12" name="Content Placeholder 11">
            <a:extLst>
              <a:ext uri="{FF2B5EF4-FFF2-40B4-BE49-F238E27FC236}">
                <a16:creationId xmlns:a16="http://schemas.microsoft.com/office/drawing/2014/main" id="{D6D1D274-A8E8-4862-81EB-E5F23AA1A885}"/>
              </a:ext>
            </a:extLst>
          </p:cNvPr>
          <p:cNvGraphicFramePr>
            <a:graphicFrameLocks noGrp="1"/>
          </p:cNvGraphicFramePr>
          <p:nvPr>
            <p:ph idx="1"/>
            <p:extLst>
              <p:ext uri="{D42A27DB-BD31-4B8C-83A1-F6EECF244321}">
                <p14:modId xmlns:p14="http://schemas.microsoft.com/office/powerpoint/2010/main" val="1256382394"/>
              </p:ext>
            </p:extLst>
          </p:nvPr>
        </p:nvGraphicFramePr>
        <p:xfrm>
          <a:off x="838200" y="1825624"/>
          <a:ext cx="10515600" cy="446706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AB4BABA-DC88-4F8C-A1FC-BA40E5FCFB36}"/>
              </a:ext>
            </a:extLst>
          </p:cNvPr>
          <p:cNvSpPr txBox="1"/>
          <p:nvPr/>
        </p:nvSpPr>
        <p:spPr>
          <a:xfrm>
            <a:off x="2846775" y="6538912"/>
            <a:ext cx="6891585" cy="246221"/>
          </a:xfrm>
          <a:prstGeom prst="rect">
            <a:avLst/>
          </a:prstGeom>
          <a:noFill/>
        </p:spPr>
        <p:txBody>
          <a:bodyPr wrap="square" rtlCol="0">
            <a:spAutoFit/>
          </a:bodyPr>
          <a:lstStyle/>
          <a:p>
            <a:r>
              <a:rPr lang="en-US" sz="1000"/>
              <a:t>Source: Adult Mental Health Division , Behavioral Health Administration, Hawaii State Dept of Health</a:t>
            </a:r>
          </a:p>
        </p:txBody>
      </p:sp>
    </p:spTree>
    <p:extLst>
      <p:ext uri="{BB962C8B-B14F-4D97-AF65-F5344CB8AC3E}">
        <p14:creationId xmlns:p14="http://schemas.microsoft.com/office/powerpoint/2010/main" val="888241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6E54-0D89-48DF-BE71-C64963EA7442}"/>
              </a:ext>
            </a:extLst>
          </p:cNvPr>
          <p:cNvSpPr>
            <a:spLocks noGrp="1"/>
          </p:cNvSpPr>
          <p:nvPr>
            <p:ph type="title"/>
          </p:nvPr>
        </p:nvSpPr>
        <p:spPr/>
        <p:txBody>
          <a:bodyPr>
            <a:normAutofit/>
          </a:bodyPr>
          <a:lstStyle/>
          <a:p>
            <a:r>
              <a:rPr lang="en-US" sz="2800" b="1" dirty="0">
                <a:solidFill>
                  <a:prstClr val="white"/>
                </a:solidFill>
                <a:latin typeface="Open sans"/>
              </a:rPr>
              <a:t>Percentage of Adult Mental Health Division consumers with co-occurring mental health and substance use disorders, by service type and year</a:t>
            </a:r>
            <a:r>
              <a:rPr kumimoji="0" lang="en-US" sz="2800" b="1" i="0" u="none" strike="noStrike" kern="1200" cap="none" spc="0" normalizeH="0" baseline="0" noProof="0" dirty="0">
                <a:ln>
                  <a:noFill/>
                </a:ln>
                <a:solidFill>
                  <a:prstClr val="white"/>
                </a:solidFill>
                <a:effectLst/>
                <a:uLnTx/>
                <a:uFillTx/>
                <a:latin typeface="Open sans"/>
                <a:ea typeface="+mj-ea"/>
                <a:cs typeface="+mj-cs"/>
              </a:rPr>
              <a:t>, 2018 – 2022</a:t>
            </a:r>
            <a:endParaRPr lang="en-US" dirty="0"/>
          </a:p>
        </p:txBody>
      </p:sp>
      <p:sp>
        <p:nvSpPr>
          <p:cNvPr id="5" name="Slide Number Placeholder 4">
            <a:extLst>
              <a:ext uri="{FF2B5EF4-FFF2-40B4-BE49-F238E27FC236}">
                <a16:creationId xmlns:a16="http://schemas.microsoft.com/office/drawing/2014/main" id="{2E538DF7-48C2-4317-89AA-54D3C24A1C00}"/>
              </a:ext>
            </a:extLst>
          </p:cNvPr>
          <p:cNvSpPr>
            <a:spLocks noGrp="1"/>
          </p:cNvSpPr>
          <p:nvPr>
            <p:ph type="sldNum" sz="quarter" idx="12"/>
          </p:nvPr>
        </p:nvSpPr>
        <p:spPr/>
        <p:txBody>
          <a:bodyPr/>
          <a:lstStyle/>
          <a:p>
            <a:fld id="{BE57E46F-4CF3-4EB4-AE6D-357600A10556}" type="slidenum">
              <a:rPr lang="en-US" smtClean="0"/>
              <a:t>32</a:t>
            </a:fld>
            <a:endParaRPr lang="en-US"/>
          </a:p>
        </p:txBody>
      </p:sp>
      <p:graphicFrame>
        <p:nvGraphicFramePr>
          <p:cNvPr id="12" name="Content Placeholder 11">
            <a:extLst>
              <a:ext uri="{FF2B5EF4-FFF2-40B4-BE49-F238E27FC236}">
                <a16:creationId xmlns:a16="http://schemas.microsoft.com/office/drawing/2014/main" id="{D6D1D274-A8E8-4862-81EB-E5F23AA1A885}"/>
              </a:ext>
            </a:extLst>
          </p:cNvPr>
          <p:cNvGraphicFramePr>
            <a:graphicFrameLocks noGrp="1"/>
          </p:cNvGraphicFramePr>
          <p:nvPr>
            <p:ph idx="1"/>
            <p:extLst>
              <p:ext uri="{D42A27DB-BD31-4B8C-83A1-F6EECF244321}">
                <p14:modId xmlns:p14="http://schemas.microsoft.com/office/powerpoint/2010/main" val="145939833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AB4BABA-DC88-4F8C-A1FC-BA40E5FCFB36}"/>
              </a:ext>
            </a:extLst>
          </p:cNvPr>
          <p:cNvSpPr txBox="1"/>
          <p:nvPr/>
        </p:nvSpPr>
        <p:spPr>
          <a:xfrm>
            <a:off x="2846775" y="6551454"/>
            <a:ext cx="6891585" cy="246221"/>
          </a:xfrm>
          <a:prstGeom prst="rect">
            <a:avLst/>
          </a:prstGeom>
          <a:noFill/>
        </p:spPr>
        <p:txBody>
          <a:bodyPr wrap="square" rtlCol="0">
            <a:spAutoFit/>
          </a:bodyPr>
          <a:lstStyle/>
          <a:p>
            <a:r>
              <a:rPr lang="en-US" sz="1000" dirty="0"/>
              <a:t>Source: Adult Mental Health Division , Behavioral Health Administration, Hawaii State Dept of Health</a:t>
            </a:r>
          </a:p>
        </p:txBody>
      </p:sp>
    </p:spTree>
    <p:extLst>
      <p:ext uri="{BB962C8B-B14F-4D97-AF65-F5344CB8AC3E}">
        <p14:creationId xmlns:p14="http://schemas.microsoft.com/office/powerpoint/2010/main" val="3409949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6E54-0D89-48DF-BE71-C64963EA7442}"/>
              </a:ext>
            </a:extLst>
          </p:cNvPr>
          <p:cNvSpPr>
            <a:spLocks noGrp="1"/>
          </p:cNvSpPr>
          <p:nvPr>
            <p:ph type="title"/>
          </p:nvPr>
        </p:nvSpPr>
        <p:spPr>
          <a:xfrm>
            <a:off x="838200" y="334645"/>
            <a:ext cx="10515600" cy="1325563"/>
          </a:xfrm>
        </p:spPr>
        <p:txBody>
          <a:bodyPr/>
          <a:lstStyle/>
          <a:p>
            <a:r>
              <a:rPr lang="en-US" sz="2800" b="1" dirty="0">
                <a:solidFill>
                  <a:prstClr val="white"/>
                </a:solidFill>
                <a:latin typeface="Open sans"/>
              </a:rPr>
              <a:t>Percentage of Hawaii State Hospital consumers with co-occurring mental health and substance use disorder diagnosis status, by year</a:t>
            </a:r>
            <a:r>
              <a:rPr kumimoji="0" lang="en-US" sz="2800" b="1" i="0" u="none" strike="noStrike" kern="1200" cap="none" spc="0" normalizeH="0" baseline="0" noProof="0" dirty="0">
                <a:ln>
                  <a:noFill/>
                </a:ln>
                <a:solidFill>
                  <a:prstClr val="white"/>
                </a:solidFill>
                <a:effectLst/>
                <a:uLnTx/>
                <a:uFillTx/>
                <a:latin typeface="Open sans"/>
                <a:ea typeface="+mj-ea"/>
                <a:cs typeface="+mj-cs"/>
              </a:rPr>
              <a:t>, 2018 – 2022</a:t>
            </a:r>
            <a:endParaRPr lang="en-US" dirty="0"/>
          </a:p>
        </p:txBody>
      </p:sp>
      <p:sp>
        <p:nvSpPr>
          <p:cNvPr id="5" name="Slide Number Placeholder 4">
            <a:extLst>
              <a:ext uri="{FF2B5EF4-FFF2-40B4-BE49-F238E27FC236}">
                <a16:creationId xmlns:a16="http://schemas.microsoft.com/office/drawing/2014/main" id="{2E538DF7-48C2-4317-89AA-54D3C24A1C00}"/>
              </a:ext>
            </a:extLst>
          </p:cNvPr>
          <p:cNvSpPr>
            <a:spLocks noGrp="1"/>
          </p:cNvSpPr>
          <p:nvPr>
            <p:ph type="sldNum" sz="quarter" idx="12"/>
          </p:nvPr>
        </p:nvSpPr>
        <p:spPr/>
        <p:txBody>
          <a:bodyPr/>
          <a:lstStyle/>
          <a:p>
            <a:fld id="{BE57E46F-4CF3-4EB4-AE6D-357600A10556}" type="slidenum">
              <a:rPr lang="en-US" smtClean="0"/>
              <a:t>33</a:t>
            </a:fld>
            <a:endParaRPr lang="en-US"/>
          </a:p>
        </p:txBody>
      </p:sp>
      <p:graphicFrame>
        <p:nvGraphicFramePr>
          <p:cNvPr id="12" name="Content Placeholder 11">
            <a:extLst>
              <a:ext uri="{FF2B5EF4-FFF2-40B4-BE49-F238E27FC236}">
                <a16:creationId xmlns:a16="http://schemas.microsoft.com/office/drawing/2014/main" id="{D6D1D274-A8E8-4862-81EB-E5F23AA1A885}"/>
              </a:ext>
            </a:extLst>
          </p:cNvPr>
          <p:cNvGraphicFramePr>
            <a:graphicFrameLocks noGrp="1"/>
          </p:cNvGraphicFramePr>
          <p:nvPr>
            <p:ph idx="1"/>
            <p:extLst>
              <p:ext uri="{D42A27DB-BD31-4B8C-83A1-F6EECF244321}">
                <p14:modId xmlns:p14="http://schemas.microsoft.com/office/powerpoint/2010/main" val="2270187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8F463665-A814-4044-9522-FFA744BDC0CD}"/>
              </a:ext>
            </a:extLst>
          </p:cNvPr>
          <p:cNvSpPr txBox="1"/>
          <p:nvPr/>
        </p:nvSpPr>
        <p:spPr>
          <a:xfrm>
            <a:off x="2846775" y="6551454"/>
            <a:ext cx="6891585" cy="246221"/>
          </a:xfrm>
          <a:prstGeom prst="rect">
            <a:avLst/>
          </a:prstGeom>
          <a:noFill/>
        </p:spPr>
        <p:txBody>
          <a:bodyPr wrap="square" rtlCol="0">
            <a:spAutoFit/>
          </a:bodyPr>
          <a:lstStyle/>
          <a:p>
            <a:r>
              <a:rPr lang="en-US" sz="1000" dirty="0"/>
              <a:t>Source: Adult Mental Health Division , Behavioral Health Administration, Hawaii State Dept of Health</a:t>
            </a:r>
          </a:p>
        </p:txBody>
      </p:sp>
    </p:spTree>
    <p:extLst>
      <p:ext uri="{BB962C8B-B14F-4D97-AF65-F5344CB8AC3E}">
        <p14:creationId xmlns:p14="http://schemas.microsoft.com/office/powerpoint/2010/main" val="4228869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0302-2834-4721-A5D6-7264057D3896}"/>
              </a:ext>
            </a:extLst>
          </p:cNvPr>
          <p:cNvSpPr>
            <a:spLocks noGrp="1"/>
          </p:cNvSpPr>
          <p:nvPr>
            <p:ph type="title"/>
          </p:nvPr>
        </p:nvSpPr>
        <p:spPr/>
        <p:txBody>
          <a:bodyPr/>
          <a:lstStyle/>
          <a:p>
            <a:pPr algn="ctr"/>
            <a:r>
              <a:rPr lang="en-US" b="1" i="1"/>
              <a:t>Mahalo!</a:t>
            </a:r>
          </a:p>
        </p:txBody>
      </p:sp>
      <p:sp>
        <p:nvSpPr>
          <p:cNvPr id="5" name="Slide Number Placeholder 4">
            <a:extLst>
              <a:ext uri="{FF2B5EF4-FFF2-40B4-BE49-F238E27FC236}">
                <a16:creationId xmlns:a16="http://schemas.microsoft.com/office/drawing/2014/main" id="{E03F7290-B484-41C5-A321-DFE9E58493F2}"/>
              </a:ext>
            </a:extLst>
          </p:cNvPr>
          <p:cNvSpPr>
            <a:spLocks noGrp="1"/>
          </p:cNvSpPr>
          <p:nvPr>
            <p:ph type="sldNum" sz="quarter" idx="12"/>
          </p:nvPr>
        </p:nvSpPr>
        <p:spPr/>
        <p:txBody>
          <a:bodyPr/>
          <a:lstStyle/>
          <a:p>
            <a:fld id="{BE57E46F-4CF3-4EB4-AE6D-357600A10556}" type="slidenum">
              <a:rPr lang="en-US" smtClean="0"/>
              <a:t>34</a:t>
            </a:fld>
            <a:endParaRPr lang="en-US"/>
          </a:p>
        </p:txBody>
      </p:sp>
      <p:sp>
        <p:nvSpPr>
          <p:cNvPr id="8" name="Subtitle 2">
            <a:extLst>
              <a:ext uri="{FF2B5EF4-FFF2-40B4-BE49-F238E27FC236}">
                <a16:creationId xmlns:a16="http://schemas.microsoft.com/office/drawing/2014/main" id="{C8181916-42E0-4E42-AD2F-AD0668E3791D}"/>
              </a:ext>
            </a:extLst>
          </p:cNvPr>
          <p:cNvSpPr txBox="1">
            <a:spLocks/>
          </p:cNvSpPr>
          <p:nvPr/>
        </p:nvSpPr>
        <p:spPr>
          <a:xfrm>
            <a:off x="1524000" y="2931090"/>
            <a:ext cx="9144000" cy="2192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a:t>Tiana Fontanilla, MPH</a:t>
            </a:r>
          </a:p>
          <a:p>
            <a:pPr marL="0" indent="0" algn="ctr">
              <a:buNone/>
            </a:pPr>
            <a:r>
              <a:rPr lang="en-US" sz="1600"/>
              <a:t>Epidemiologist</a:t>
            </a:r>
          </a:p>
          <a:p>
            <a:pPr marL="0" indent="0" algn="ctr">
              <a:buNone/>
            </a:pPr>
            <a:r>
              <a:rPr lang="en-US" sz="1600"/>
              <a:t>Adult Mental Health Division, Behavioral Health Administration</a:t>
            </a:r>
          </a:p>
          <a:p>
            <a:pPr marL="0" indent="0" algn="ctr">
              <a:buNone/>
            </a:pPr>
            <a:r>
              <a:rPr lang="en-US" sz="1600"/>
              <a:t>Hawaii State Department of Health</a:t>
            </a:r>
          </a:p>
          <a:p>
            <a:pPr marL="0" indent="0" algn="ctr">
              <a:buNone/>
            </a:pPr>
            <a:r>
              <a:rPr lang="en-US" sz="1600"/>
              <a:t>808-586-8275</a:t>
            </a:r>
          </a:p>
          <a:p>
            <a:pPr marL="0" indent="0" algn="ctr">
              <a:buNone/>
            </a:pPr>
            <a:r>
              <a:rPr lang="en-US" sz="1600"/>
              <a:t>tiana.fontanilla@doh.hawaii.gov</a:t>
            </a:r>
          </a:p>
        </p:txBody>
      </p:sp>
    </p:spTree>
    <p:extLst>
      <p:ext uri="{BB962C8B-B14F-4D97-AF65-F5344CB8AC3E}">
        <p14:creationId xmlns:p14="http://schemas.microsoft.com/office/powerpoint/2010/main" val="27855155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6E54-0D89-48DF-BE71-C64963EA7442}"/>
              </a:ext>
            </a:extLst>
          </p:cNvPr>
          <p:cNvSpPr>
            <a:spLocks noGrp="1"/>
          </p:cNvSpPr>
          <p:nvPr>
            <p:ph type="title"/>
          </p:nvPr>
        </p:nvSpPr>
        <p:spPr/>
        <p:txBody>
          <a:bodyPr/>
          <a:lstStyle/>
          <a:p>
            <a:r>
              <a:rPr lang="en-US" sz="2800" b="1">
                <a:solidFill>
                  <a:prstClr val="white"/>
                </a:solidFill>
                <a:latin typeface="Open sans"/>
              </a:rPr>
              <a:t>Alcohol and Drug Abuse Division clients with co-occurring mental health and substance use disorders, by service modality and calendar year</a:t>
            </a:r>
            <a:r>
              <a:rPr kumimoji="0" lang="en-US" sz="2800" b="1" i="0" u="none" strike="noStrike" kern="1200" cap="none" spc="0" normalizeH="0" baseline="0" noProof="0">
                <a:ln>
                  <a:noFill/>
                </a:ln>
                <a:solidFill>
                  <a:prstClr val="white"/>
                </a:solidFill>
                <a:effectLst/>
                <a:uLnTx/>
                <a:uFillTx/>
                <a:latin typeface="Open sans"/>
                <a:ea typeface="+mj-ea"/>
                <a:cs typeface="+mj-cs"/>
              </a:rPr>
              <a:t>, Jan 1, 2018 – Nov 14, 2022*</a:t>
            </a:r>
            <a:endParaRPr lang="en-US"/>
          </a:p>
        </p:txBody>
      </p:sp>
      <p:sp>
        <p:nvSpPr>
          <p:cNvPr id="5" name="Slide Number Placeholder 4">
            <a:extLst>
              <a:ext uri="{FF2B5EF4-FFF2-40B4-BE49-F238E27FC236}">
                <a16:creationId xmlns:a16="http://schemas.microsoft.com/office/drawing/2014/main" id="{2E538DF7-48C2-4317-89AA-54D3C24A1C00}"/>
              </a:ext>
            </a:extLst>
          </p:cNvPr>
          <p:cNvSpPr>
            <a:spLocks noGrp="1"/>
          </p:cNvSpPr>
          <p:nvPr>
            <p:ph type="sldNum" sz="quarter" idx="12"/>
          </p:nvPr>
        </p:nvSpPr>
        <p:spPr/>
        <p:txBody>
          <a:bodyPr/>
          <a:lstStyle/>
          <a:p>
            <a:fld id="{BE57E46F-4CF3-4EB4-AE6D-357600A10556}" type="slidenum">
              <a:rPr lang="en-US" smtClean="0"/>
              <a:t>35</a:t>
            </a:fld>
            <a:endParaRPr lang="en-US"/>
          </a:p>
        </p:txBody>
      </p:sp>
      <p:graphicFrame>
        <p:nvGraphicFramePr>
          <p:cNvPr id="12" name="Content Placeholder 11">
            <a:extLst>
              <a:ext uri="{FF2B5EF4-FFF2-40B4-BE49-F238E27FC236}">
                <a16:creationId xmlns:a16="http://schemas.microsoft.com/office/drawing/2014/main" id="{D6D1D274-A8E8-4862-81EB-E5F23AA1A885}"/>
              </a:ext>
            </a:extLst>
          </p:cNvPr>
          <p:cNvGraphicFramePr>
            <a:graphicFrameLocks noGrp="1"/>
          </p:cNvGraphicFramePr>
          <p:nvPr>
            <p:ph idx="1"/>
            <p:extLst>
              <p:ext uri="{D42A27DB-BD31-4B8C-83A1-F6EECF244321}">
                <p14:modId xmlns:p14="http://schemas.microsoft.com/office/powerpoint/2010/main" val="3757208850"/>
              </p:ext>
            </p:extLst>
          </p:nvPr>
        </p:nvGraphicFramePr>
        <p:xfrm>
          <a:off x="387927" y="1690688"/>
          <a:ext cx="11333018" cy="46656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AB4BABA-DC88-4F8C-A1FC-BA40E5FCFB36}"/>
              </a:ext>
            </a:extLst>
          </p:cNvPr>
          <p:cNvSpPr txBox="1"/>
          <p:nvPr/>
        </p:nvSpPr>
        <p:spPr>
          <a:xfrm>
            <a:off x="2846775" y="6538912"/>
            <a:ext cx="6925875" cy="246221"/>
          </a:xfrm>
          <a:prstGeom prst="rect">
            <a:avLst/>
          </a:prstGeom>
          <a:noFill/>
        </p:spPr>
        <p:txBody>
          <a:bodyPr wrap="square" rtlCol="0">
            <a:spAutoFit/>
          </a:bodyPr>
          <a:lstStyle/>
          <a:p>
            <a:r>
              <a:rPr lang="en-US" sz="1000"/>
              <a:t>Source: Alcohol and Drug Abuse Division, Behavioral Health Administration, Hawaii State Dept of Health</a:t>
            </a:r>
          </a:p>
        </p:txBody>
      </p:sp>
    </p:spTree>
    <p:extLst>
      <p:ext uri="{BB962C8B-B14F-4D97-AF65-F5344CB8AC3E}">
        <p14:creationId xmlns:p14="http://schemas.microsoft.com/office/powerpoint/2010/main" val="372551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6E54-0D89-48DF-BE71-C64963EA7442}"/>
              </a:ext>
            </a:extLst>
          </p:cNvPr>
          <p:cNvSpPr>
            <a:spLocks noGrp="1"/>
          </p:cNvSpPr>
          <p:nvPr>
            <p:ph type="title"/>
          </p:nvPr>
        </p:nvSpPr>
        <p:spPr/>
        <p:txBody>
          <a:bodyPr>
            <a:normAutofit fontScale="90000"/>
          </a:bodyPr>
          <a:lstStyle/>
          <a:p>
            <a:r>
              <a:rPr lang="en-US" sz="2800" b="1" dirty="0">
                <a:solidFill>
                  <a:prstClr val="white"/>
                </a:solidFill>
                <a:latin typeface="Open sans"/>
              </a:rPr>
              <a:t>Child and Adolescent Mental Health and Developmental Disabilities Division clients with co-occurring mental health and substance use disorders, by year</a:t>
            </a:r>
            <a:r>
              <a:rPr kumimoji="0" lang="en-US" sz="2800" b="1" i="0" u="none" strike="noStrike" kern="1200" cap="none" spc="0" normalizeH="0" baseline="0" noProof="0" dirty="0">
                <a:ln>
                  <a:noFill/>
                </a:ln>
                <a:solidFill>
                  <a:prstClr val="white"/>
                </a:solidFill>
                <a:effectLst/>
                <a:uLnTx/>
                <a:uFillTx/>
                <a:latin typeface="Open sans"/>
                <a:ea typeface="+mj-ea"/>
                <a:cs typeface="+mj-cs"/>
              </a:rPr>
              <a:t>, Jan 1, 2019 – Aug 31, 2022*</a:t>
            </a:r>
            <a:endParaRPr lang="en-US" dirty="0"/>
          </a:p>
        </p:txBody>
      </p:sp>
      <p:sp>
        <p:nvSpPr>
          <p:cNvPr id="5" name="Slide Number Placeholder 4">
            <a:extLst>
              <a:ext uri="{FF2B5EF4-FFF2-40B4-BE49-F238E27FC236}">
                <a16:creationId xmlns:a16="http://schemas.microsoft.com/office/drawing/2014/main" id="{2E538DF7-48C2-4317-89AA-54D3C24A1C00}"/>
              </a:ext>
            </a:extLst>
          </p:cNvPr>
          <p:cNvSpPr>
            <a:spLocks noGrp="1"/>
          </p:cNvSpPr>
          <p:nvPr>
            <p:ph type="sldNum" sz="quarter" idx="12"/>
          </p:nvPr>
        </p:nvSpPr>
        <p:spPr/>
        <p:txBody>
          <a:bodyPr/>
          <a:lstStyle/>
          <a:p>
            <a:fld id="{BE57E46F-4CF3-4EB4-AE6D-357600A10556}" type="slidenum">
              <a:rPr lang="en-US" smtClean="0"/>
              <a:t>36</a:t>
            </a:fld>
            <a:endParaRPr lang="en-US"/>
          </a:p>
        </p:txBody>
      </p:sp>
      <p:graphicFrame>
        <p:nvGraphicFramePr>
          <p:cNvPr id="12" name="Content Placeholder 11">
            <a:extLst>
              <a:ext uri="{FF2B5EF4-FFF2-40B4-BE49-F238E27FC236}">
                <a16:creationId xmlns:a16="http://schemas.microsoft.com/office/drawing/2014/main" id="{D6D1D274-A8E8-4862-81EB-E5F23AA1A885}"/>
              </a:ext>
            </a:extLst>
          </p:cNvPr>
          <p:cNvGraphicFramePr>
            <a:graphicFrameLocks noGrp="1"/>
          </p:cNvGraphicFramePr>
          <p:nvPr>
            <p:ph idx="1"/>
            <p:extLst>
              <p:ext uri="{D42A27DB-BD31-4B8C-83A1-F6EECF244321}">
                <p14:modId xmlns:p14="http://schemas.microsoft.com/office/powerpoint/2010/main" val="1034558742"/>
              </p:ext>
            </p:extLst>
          </p:nvPr>
        </p:nvGraphicFramePr>
        <p:xfrm>
          <a:off x="1052772" y="1816894"/>
          <a:ext cx="10086455" cy="441325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7AB4BABA-DC88-4F8C-A1FC-BA40E5FCFB36}"/>
              </a:ext>
            </a:extLst>
          </p:cNvPr>
          <p:cNvSpPr txBox="1"/>
          <p:nvPr/>
        </p:nvSpPr>
        <p:spPr>
          <a:xfrm>
            <a:off x="2846775" y="6458902"/>
            <a:ext cx="8000295" cy="400110"/>
          </a:xfrm>
          <a:prstGeom prst="rect">
            <a:avLst/>
          </a:prstGeom>
          <a:noFill/>
        </p:spPr>
        <p:txBody>
          <a:bodyPr wrap="square" rtlCol="0">
            <a:spAutoFit/>
          </a:bodyPr>
          <a:lstStyle/>
          <a:p>
            <a:r>
              <a:rPr lang="en-US" sz="1000"/>
              <a:t>Source: Child and Adolescent Mental Health and Developmental Disabilities Division, </a:t>
            </a:r>
            <a:br>
              <a:rPr lang="en-US" sz="1000"/>
            </a:br>
            <a:r>
              <a:rPr lang="en-US" sz="1000"/>
              <a:t>              Behavioral Health Administration, Hawaii State Dept of Health</a:t>
            </a:r>
          </a:p>
        </p:txBody>
      </p:sp>
    </p:spTree>
    <p:extLst>
      <p:ext uri="{BB962C8B-B14F-4D97-AF65-F5344CB8AC3E}">
        <p14:creationId xmlns:p14="http://schemas.microsoft.com/office/powerpoint/2010/main" val="717443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4</a:t>
            </a:fld>
            <a:endParaRPr lang="en-US"/>
          </a:p>
        </p:txBody>
      </p:sp>
      <p:sp>
        <p:nvSpPr>
          <p:cNvPr id="15" name="Title 14">
            <a:extLst>
              <a:ext uri="{FF2B5EF4-FFF2-40B4-BE49-F238E27FC236}">
                <a16:creationId xmlns:a16="http://schemas.microsoft.com/office/drawing/2014/main" id="{EEE3FDD1-955D-44DF-A46F-3126272544E8}"/>
              </a:ext>
            </a:extLst>
          </p:cNvPr>
          <p:cNvSpPr>
            <a:spLocks noGrp="1"/>
          </p:cNvSpPr>
          <p:nvPr>
            <p:ph type="title"/>
          </p:nvPr>
        </p:nvSpPr>
        <p:spPr>
          <a:xfrm>
            <a:off x="0" y="0"/>
            <a:ext cx="12192000" cy="1010914"/>
          </a:xfrm>
        </p:spPr>
        <p:txBody>
          <a:bodyPr>
            <a:noAutofit/>
          </a:bodyPr>
          <a:lstStyle/>
          <a:p>
            <a:pPr algn="ctr"/>
            <a:r>
              <a:rPr lang="en-US" sz="2800" b="1"/>
              <a:t>Illicit Drug and Marijuana Use in Past Year</a:t>
            </a:r>
            <a:br>
              <a:rPr lang="en-US" sz="2800" b="1"/>
            </a:br>
            <a:r>
              <a:rPr lang="en-US" sz="2400"/>
              <a:t>Among People Aged 12 or Older; 2021</a:t>
            </a:r>
          </a:p>
        </p:txBody>
      </p:sp>
      <p:pic>
        <p:nvPicPr>
          <p:cNvPr id="3" name="Picture 2">
            <a:extLst>
              <a:ext uri="{FF2B5EF4-FFF2-40B4-BE49-F238E27FC236}">
                <a16:creationId xmlns:a16="http://schemas.microsoft.com/office/drawing/2014/main" id="{2FBA534B-A3C7-487D-93CB-71370C9EDD1E}"/>
              </a:ext>
            </a:extLst>
          </p:cNvPr>
          <p:cNvPicPr>
            <a:picLocks noChangeAspect="1"/>
          </p:cNvPicPr>
          <p:nvPr/>
        </p:nvPicPr>
        <p:blipFill>
          <a:blip r:embed="rId3"/>
          <a:stretch>
            <a:fillRect/>
          </a:stretch>
        </p:blipFill>
        <p:spPr>
          <a:xfrm>
            <a:off x="2437862" y="989036"/>
            <a:ext cx="7316276" cy="4879927"/>
          </a:xfrm>
          <a:prstGeom prst="rect">
            <a:avLst/>
          </a:prstGeom>
          <a:solidFill>
            <a:schemeClr val="tx1"/>
          </a:solidFill>
        </p:spPr>
      </p:pic>
      <p:sp>
        <p:nvSpPr>
          <p:cNvPr id="7" name="TextBox 6">
            <a:extLst>
              <a:ext uri="{FF2B5EF4-FFF2-40B4-BE49-F238E27FC236}">
                <a16:creationId xmlns:a16="http://schemas.microsoft.com/office/drawing/2014/main" id="{23090584-DCC3-4C6F-BA1D-66D3E5C14997}"/>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976895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5</a:t>
            </a:fld>
            <a:endParaRPr lang="en-US"/>
          </a:p>
        </p:txBody>
      </p:sp>
      <p:sp>
        <p:nvSpPr>
          <p:cNvPr id="15" name="Title 14">
            <a:extLst>
              <a:ext uri="{FF2B5EF4-FFF2-40B4-BE49-F238E27FC236}">
                <a16:creationId xmlns:a16="http://schemas.microsoft.com/office/drawing/2014/main" id="{EEE3FDD1-955D-44DF-A46F-3126272544E8}"/>
              </a:ext>
            </a:extLst>
          </p:cNvPr>
          <p:cNvSpPr>
            <a:spLocks noGrp="1"/>
          </p:cNvSpPr>
          <p:nvPr>
            <p:ph type="title"/>
          </p:nvPr>
        </p:nvSpPr>
        <p:spPr>
          <a:xfrm>
            <a:off x="0" y="0"/>
            <a:ext cx="12192000" cy="1010914"/>
          </a:xfrm>
        </p:spPr>
        <p:txBody>
          <a:bodyPr>
            <a:noAutofit/>
          </a:bodyPr>
          <a:lstStyle/>
          <a:p>
            <a:pPr algn="ctr"/>
            <a:r>
              <a:rPr lang="en-US" sz="2800" b="1"/>
              <a:t>Percent Using in Past Year – Cocaine, Heroin</a:t>
            </a:r>
            <a:br>
              <a:rPr lang="en-US" sz="2800" b="1"/>
            </a:br>
            <a:r>
              <a:rPr lang="en-US" sz="2400"/>
              <a:t>by age category; 2021</a:t>
            </a:r>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stretch>
            <a:fillRect/>
          </a:stretch>
        </p:blipFill>
        <p:spPr>
          <a:xfrm>
            <a:off x="2460469" y="1037203"/>
            <a:ext cx="7271061" cy="4783593"/>
          </a:xfrm>
          <a:prstGeom prst="rect">
            <a:avLst/>
          </a:prstGeom>
          <a:solidFill>
            <a:schemeClr val="tx1"/>
          </a:solidFill>
        </p:spPr>
      </p:pic>
      <p:sp>
        <p:nvSpPr>
          <p:cNvPr id="7" name="TextBox 6">
            <a:extLst>
              <a:ext uri="{FF2B5EF4-FFF2-40B4-BE49-F238E27FC236}">
                <a16:creationId xmlns:a16="http://schemas.microsoft.com/office/drawing/2014/main" id="{CA2FF151-0A6B-45AB-85E6-3674F637B748}"/>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181028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6</a:t>
            </a:fld>
            <a:endParaRPr lang="en-US"/>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545511" y="1037203"/>
            <a:ext cx="7100976" cy="4783593"/>
          </a:xfrm>
          <a:prstGeom prst="rect">
            <a:avLst/>
          </a:prstGeom>
          <a:solidFill>
            <a:schemeClr val="tx1"/>
          </a:solidFill>
        </p:spPr>
      </p:pic>
      <p:sp>
        <p:nvSpPr>
          <p:cNvPr id="10" name="Title 14">
            <a:extLst>
              <a:ext uri="{FF2B5EF4-FFF2-40B4-BE49-F238E27FC236}">
                <a16:creationId xmlns:a16="http://schemas.microsoft.com/office/drawing/2014/main" id="{54C872F2-670D-4B1B-AB37-72166906A75B}"/>
              </a:ext>
            </a:extLst>
          </p:cNvPr>
          <p:cNvSpPr txBox="1">
            <a:spLocks/>
          </p:cNvSpPr>
          <p:nvPr/>
        </p:nvSpPr>
        <p:spPr>
          <a:xfrm>
            <a:off x="0" y="0"/>
            <a:ext cx="12192000" cy="10109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Percent Using in Past Year – Meth, Hallucinogen, and Inhalants</a:t>
            </a:r>
            <a:br>
              <a:rPr lang="en-US" sz="2800" b="1"/>
            </a:br>
            <a:r>
              <a:rPr lang="en-US" sz="2400"/>
              <a:t>by age category; 2021</a:t>
            </a:r>
          </a:p>
        </p:txBody>
      </p:sp>
      <p:sp>
        <p:nvSpPr>
          <p:cNvPr id="7" name="TextBox 6">
            <a:extLst>
              <a:ext uri="{FF2B5EF4-FFF2-40B4-BE49-F238E27FC236}">
                <a16:creationId xmlns:a16="http://schemas.microsoft.com/office/drawing/2014/main" id="{75A6105E-B5A1-4697-93B3-350452EC878A}"/>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185722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7</a:t>
            </a:fld>
            <a:endParaRPr lang="en-US"/>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8983" y="1037203"/>
            <a:ext cx="6534032" cy="4783593"/>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0"/>
            <a:ext cx="12192000" cy="1010914"/>
          </a:xfrm>
        </p:spPr>
        <p:txBody>
          <a:bodyPr>
            <a:noAutofit/>
          </a:bodyPr>
          <a:lstStyle/>
          <a:p>
            <a:pPr algn="ctr"/>
            <a:r>
              <a:rPr lang="en-US" sz="2800" b="1"/>
              <a:t>Percent Using in Past Year – Prescription Misuse</a:t>
            </a:r>
            <a:br>
              <a:rPr lang="en-US" sz="2800" b="1"/>
            </a:br>
            <a:r>
              <a:rPr lang="en-US" sz="2400"/>
              <a:t>by age category; 2021</a:t>
            </a:r>
          </a:p>
        </p:txBody>
      </p:sp>
      <p:sp>
        <p:nvSpPr>
          <p:cNvPr id="7" name="TextBox 6">
            <a:extLst>
              <a:ext uri="{FF2B5EF4-FFF2-40B4-BE49-F238E27FC236}">
                <a16:creationId xmlns:a16="http://schemas.microsoft.com/office/drawing/2014/main" id="{F29E3DF5-B9EC-4ADF-A72A-194C92DD4672}"/>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370648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8</a:t>
            </a:fld>
            <a:endParaRPr lang="en-US"/>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8983" y="1223763"/>
            <a:ext cx="6534032" cy="4410472"/>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0"/>
            <a:ext cx="12192000" cy="1010914"/>
          </a:xfrm>
        </p:spPr>
        <p:txBody>
          <a:bodyPr>
            <a:noAutofit/>
          </a:bodyPr>
          <a:lstStyle/>
          <a:p>
            <a:pPr algn="ctr"/>
            <a:r>
              <a:rPr lang="en-US" sz="2800" b="1"/>
              <a:t>Past Year Misuse – Prescription Pain Reliever</a:t>
            </a:r>
            <a:br>
              <a:rPr lang="en-US" sz="2800" b="1"/>
            </a:br>
            <a:r>
              <a:rPr lang="en-US" sz="2400"/>
              <a:t>Among People Aged 12 or Older Who Misused Any Rx Pain Reliever; 2021</a:t>
            </a:r>
          </a:p>
        </p:txBody>
      </p:sp>
      <p:sp>
        <p:nvSpPr>
          <p:cNvPr id="7" name="TextBox 6">
            <a:extLst>
              <a:ext uri="{FF2B5EF4-FFF2-40B4-BE49-F238E27FC236}">
                <a16:creationId xmlns:a16="http://schemas.microsoft.com/office/drawing/2014/main" id="{A440E80D-8CF3-470F-9702-8445AD0414D2}"/>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297711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8DA0BB-5E26-4667-B4FA-1456E8467E87}"/>
              </a:ext>
            </a:extLst>
          </p:cNvPr>
          <p:cNvSpPr>
            <a:spLocks noGrp="1"/>
          </p:cNvSpPr>
          <p:nvPr>
            <p:ph type="sldNum" sz="quarter" idx="12"/>
          </p:nvPr>
        </p:nvSpPr>
        <p:spPr/>
        <p:txBody>
          <a:bodyPr/>
          <a:lstStyle/>
          <a:p>
            <a:fld id="{BE57E46F-4CF3-4EB4-AE6D-357600A10556}" type="slidenum">
              <a:rPr lang="en-US" smtClean="0"/>
              <a:t>9</a:t>
            </a:fld>
            <a:endParaRPr lang="en-US"/>
          </a:p>
        </p:txBody>
      </p:sp>
      <p:pic>
        <p:nvPicPr>
          <p:cNvPr id="2" name="Picture 1">
            <a:extLst>
              <a:ext uri="{FF2B5EF4-FFF2-40B4-BE49-F238E27FC236}">
                <a16:creationId xmlns:a16="http://schemas.microsoft.com/office/drawing/2014/main" id="{784C0D3A-D155-4CD6-9660-0A0907689E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8984" y="1213698"/>
            <a:ext cx="6534032" cy="4732266"/>
          </a:xfrm>
          <a:prstGeom prst="rect">
            <a:avLst/>
          </a:prstGeom>
          <a:solidFill>
            <a:schemeClr val="tx1"/>
          </a:solidFill>
        </p:spPr>
      </p:pic>
      <p:sp>
        <p:nvSpPr>
          <p:cNvPr id="10" name="Title 14">
            <a:extLst>
              <a:ext uri="{FF2B5EF4-FFF2-40B4-BE49-F238E27FC236}">
                <a16:creationId xmlns:a16="http://schemas.microsoft.com/office/drawing/2014/main" id="{7BF83C9A-BA0F-4BE3-8461-E37052AEF3EE}"/>
              </a:ext>
            </a:extLst>
          </p:cNvPr>
          <p:cNvSpPr>
            <a:spLocks noGrp="1"/>
          </p:cNvSpPr>
          <p:nvPr>
            <p:ph type="title"/>
          </p:nvPr>
        </p:nvSpPr>
        <p:spPr>
          <a:xfrm>
            <a:off x="0" y="65989"/>
            <a:ext cx="12192000" cy="1010914"/>
          </a:xfrm>
        </p:spPr>
        <p:txBody>
          <a:bodyPr>
            <a:noAutofit/>
          </a:bodyPr>
          <a:lstStyle/>
          <a:p>
            <a:pPr algn="ctr"/>
            <a:r>
              <a:rPr lang="en-US" sz="2800" b="1"/>
              <a:t>Past Year Prescription Pain Reliever Misuse</a:t>
            </a:r>
            <a:br>
              <a:rPr lang="en-US" sz="2800" b="1"/>
            </a:br>
            <a:r>
              <a:rPr lang="en-US" sz="2400"/>
              <a:t>Among People Aged 12 or Older Who Used the Specific Rx Pain Reliever Subtype </a:t>
            </a:r>
            <a:br>
              <a:rPr lang="en-US" sz="2400"/>
            </a:br>
            <a:r>
              <a:rPr lang="en-US" sz="2400"/>
              <a:t>for Any Reason in the Past Year; 2021</a:t>
            </a:r>
          </a:p>
        </p:txBody>
      </p:sp>
      <p:sp>
        <p:nvSpPr>
          <p:cNvPr id="7" name="TextBox 6">
            <a:extLst>
              <a:ext uri="{FF2B5EF4-FFF2-40B4-BE49-F238E27FC236}">
                <a16:creationId xmlns:a16="http://schemas.microsoft.com/office/drawing/2014/main" id="{7D947CB0-E128-4535-AD76-B4E472E3790D}"/>
              </a:ext>
            </a:extLst>
          </p:cNvPr>
          <p:cNvSpPr txBox="1"/>
          <p:nvPr/>
        </p:nvSpPr>
        <p:spPr>
          <a:xfrm>
            <a:off x="2507279" y="6595897"/>
            <a:ext cx="6096000" cy="246221"/>
          </a:xfrm>
          <a:prstGeom prst="rect">
            <a:avLst/>
          </a:prstGeom>
          <a:noFill/>
        </p:spPr>
        <p:txBody>
          <a:bodyPr wrap="square">
            <a:spAutoFit/>
          </a:bodyPr>
          <a:lstStyle/>
          <a:p>
            <a:r>
              <a:rPr lang="en-US" sz="1000" dirty="0"/>
              <a:t>Source: 2021 National Survey on Drug Use and Health</a:t>
            </a:r>
          </a:p>
        </p:txBody>
      </p:sp>
    </p:spTree>
    <p:extLst>
      <p:ext uri="{BB962C8B-B14F-4D97-AF65-F5344CB8AC3E}">
        <p14:creationId xmlns:p14="http://schemas.microsoft.com/office/powerpoint/2010/main" val="3390163652"/>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847dec6-63b2-43f9-a6d0-58a40aaa1a10}" enabled="0" method="" siteId="{3847dec6-63b2-43f9-a6d0-58a40aaa1a10}" removed="1"/>
</clbl:labelList>
</file>

<file path=docProps/app.xml><?xml version="1.0" encoding="utf-8"?>
<Properties xmlns="http://schemas.openxmlformats.org/officeDocument/2006/extended-properties" xmlns:vt="http://schemas.openxmlformats.org/officeDocument/2006/docPropsVTypes">
  <Template>Office Theme</Template>
  <TotalTime>16</TotalTime>
  <Words>1867</Words>
  <Application>Microsoft Macintosh PowerPoint</Application>
  <PresentationFormat>Widescreen</PresentationFormat>
  <Paragraphs>209</Paragraphs>
  <Slides>36</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Open sans</vt:lpstr>
      <vt:lpstr>Segoe UI</vt:lpstr>
      <vt:lpstr>Office Theme</vt:lpstr>
      <vt:lpstr>Co-occurring  Substance Use and Mental Health</vt:lpstr>
      <vt:lpstr>Past Month Substance Use Among People Aged 12 or Older; 2021</vt:lpstr>
      <vt:lpstr>Past Year Illicit Drug Use Among People Aged 12 or Older; 2021</vt:lpstr>
      <vt:lpstr>Illicit Drug and Marijuana Use in Past Year Among People Aged 12 or Older; 2021</vt:lpstr>
      <vt:lpstr>Percent Using in Past Year – Cocaine, Heroin by age category; 2021</vt:lpstr>
      <vt:lpstr>PowerPoint Presentation</vt:lpstr>
      <vt:lpstr>Percent Using in Past Year – Prescription Misuse by age category; 2021</vt:lpstr>
      <vt:lpstr>Past Year Misuse – Prescription Pain Reliever Among People Aged 12 or Older Who Misused Any Rx Pain Reliever; 2021</vt:lpstr>
      <vt:lpstr>Past Year Prescription Pain Reliever Misuse Among People Aged 12 or Older Who Used the Specific Rx Pain Reliever Subtype  for Any Reason in the Past Year; 2021</vt:lpstr>
      <vt:lpstr>Past Year Opioid Misuse Among People Aged 12 or Older; 2021</vt:lpstr>
      <vt:lpstr>Disorder in Past Year – Marijuana, Rx Analgesics, Meth Use Among People Aged 12 or Older; 2021</vt:lpstr>
      <vt:lpstr>Major Depressive Episode (MDE) and MDE with Severe Impairment Among Adults Aged 18 or Older; 2021</vt:lpstr>
      <vt:lpstr>Any Mental Illness (AMI) and Serious Mental Illness (SMI) Among Adults Aged 18 or Older; 2021</vt:lpstr>
      <vt:lpstr>Past Year Substance Use Disorder and Major Depressive Episode Among Youths Aged 12 to 17; 2021</vt:lpstr>
      <vt:lpstr>Substance Use by Major Depressive Episode Status Among Youths Aged 12 to 17; 2021</vt:lpstr>
      <vt:lpstr>Substance Use Disorder and Mental Illness Among Adults Aged 18 or Older; 2021</vt:lpstr>
      <vt:lpstr>Substance Use Disorder and Mental Illness Among Adults Aged 18 or Older; 2021</vt:lpstr>
      <vt:lpstr>Substance Use by Mental Illness Status Among Adults Aged 18 or Older; 2021</vt:lpstr>
      <vt:lpstr>Perceived COVID-19 Pandemic Negative Effect on  Emotional or Mental Health by Past Year Mental Illness Status Among Adults Aged 18 or Older; 2021</vt:lpstr>
      <vt:lpstr>Perceived COVID-19 Pandemic Effect on Drug Use Among Past Year Drug Users Aged 12 or Older; 2021</vt:lpstr>
      <vt:lpstr>Emergency Dept Discharges Related to Substance Use and Mental Health Disorders, Hawaii, 2018 - 2021</vt:lpstr>
      <vt:lpstr>Emergency Dept Discharges Related to Substance Use and Mental Health Disorders (per 10K discharges), Hawaii, 2018 - 2021</vt:lpstr>
      <vt:lpstr>Percentage of Emergency Dept Discharges Related to Substance Use and Mental Health Disorders, Hawaii, 2018 - 2021</vt:lpstr>
      <vt:lpstr>Emergency Dept Discharges with Co-occurring Primary and Secondary Diagnoses of Substance Use and Mental Health Disorders, Hawaii, 2018 - 2021</vt:lpstr>
      <vt:lpstr>Emergency Dept Discharges with Co-occurring Primary and Secondary Diagnoses of Substance Use and Mental Health Disorders (per 10K discharges), Hawaii, 2018 - 2021</vt:lpstr>
      <vt:lpstr>Emergency Dept Discharges with Co-occurring Primary and Secondary Diagnoses of Substance Use and Mental Health Disorders (per 10K discharges), Hawaii, 2018 - 2021</vt:lpstr>
      <vt:lpstr>Emergency Dept Discharges with Primary Diagnosis of Substance Use Disorder and Secondary Diagnosis of Mental Health Disorder, Hawaii, 2018 - 2021</vt:lpstr>
      <vt:lpstr>Emergency Dept Discharges with Primary Diagnosis of Substance Use Disorder and Secondary Diagnosis of Mental Health Disorder (per 10K discharges), Hawaii, 2018 - 2021</vt:lpstr>
      <vt:lpstr>Emergency Dept Discharges with Primary Diagnosis of Mental Health Disorder and at least one Secondary Diagnosis of Substance Use Disorder, 2018 - 2021</vt:lpstr>
      <vt:lpstr>Emergency Dept Discharges with Primary Diagnosis of Mental Health Disorder and at least one Secondary Diagnosis of Substance Use Disorder (per 10K discharges), 2018 - 2021</vt:lpstr>
      <vt:lpstr>Adult Mental Health Division consumers with co-occurring mental health and substance use disorders, by service type and year, 2018 – 2022</vt:lpstr>
      <vt:lpstr>Percentage of Adult Mental Health Division consumers with co-occurring mental health and substance use disorders, by service type and year, 2018 – 2022</vt:lpstr>
      <vt:lpstr>Percentage of Hawaii State Hospital consumers with co-occurring mental health and substance use disorder diagnosis status, by year, 2018 – 2022</vt:lpstr>
      <vt:lpstr>Mahalo!</vt:lpstr>
      <vt:lpstr>Alcohol and Drug Abuse Division clients with co-occurring mental health and substance use disorders, by service modality and calendar year, Jan 1, 2018 – Nov 14, 2022*</vt:lpstr>
      <vt:lpstr>Child and Adolescent Mental Health and Developmental Disabilities Division clients with co-occurring mental health and substance use disorders, by year, Jan 1, 2019 – Aug 31,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26</dc:title>
  <dc:creator>Fontanilla, Tiana</dc:creator>
  <cp:lastModifiedBy>Summer Mochida-Meek</cp:lastModifiedBy>
  <cp:revision>3</cp:revision>
  <dcterms:created xsi:type="dcterms:W3CDTF">2023-01-21T17:57:36Z</dcterms:created>
  <dcterms:modified xsi:type="dcterms:W3CDTF">2023-01-24T22:14:06Z</dcterms:modified>
</cp:coreProperties>
</file>