
<file path=[Content_Types].xml><?xml version="1.0" encoding="utf-8"?>
<Types xmlns="http://schemas.openxmlformats.org/package/2006/content-types">
  <Default Extension="jpeg" ContentType="image/jpeg"/>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8" r:id="rId2"/>
  </p:sldMasterIdLst>
  <p:notesMasterIdLst>
    <p:notesMasterId r:id="rId29"/>
  </p:notesMasterIdLst>
  <p:handoutMasterIdLst>
    <p:handoutMasterId r:id="rId30"/>
  </p:handoutMasterIdLst>
  <p:sldIdLst>
    <p:sldId id="256" r:id="rId3"/>
    <p:sldId id="316" r:id="rId4"/>
    <p:sldId id="259" r:id="rId5"/>
    <p:sldId id="711" r:id="rId6"/>
    <p:sldId id="314" r:id="rId7"/>
    <p:sldId id="338" r:id="rId8"/>
    <p:sldId id="706" r:id="rId9"/>
    <p:sldId id="707" r:id="rId10"/>
    <p:sldId id="709" r:id="rId11"/>
    <p:sldId id="708" r:id="rId12"/>
    <p:sldId id="696" r:id="rId13"/>
    <p:sldId id="317" r:id="rId14"/>
    <p:sldId id="264" r:id="rId15"/>
    <p:sldId id="710" r:id="rId16"/>
    <p:sldId id="697" r:id="rId17"/>
    <p:sldId id="705" r:id="rId18"/>
    <p:sldId id="700" r:id="rId19"/>
    <p:sldId id="701" r:id="rId20"/>
    <p:sldId id="702" r:id="rId21"/>
    <p:sldId id="703" r:id="rId22"/>
    <p:sldId id="704" r:id="rId23"/>
    <p:sldId id="516" r:id="rId24"/>
    <p:sldId id="517" r:id="rId25"/>
    <p:sldId id="518" r:id="rId26"/>
    <p:sldId id="695" r:id="rId27"/>
    <p:sldId id="29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3316D-FE3E-4D0A-814E-BBB2854144C8}" v="50" dt="2023-01-03T22:5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8"/>
  </p:normalViewPr>
  <p:slideViewPr>
    <p:cSldViewPr snapToGrid="0">
      <p:cViewPr varScale="1">
        <p:scale>
          <a:sx n="117" d="100"/>
          <a:sy n="117" d="100"/>
        </p:scale>
        <p:origin x="360" y="1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C4FAB6-0801-4C6D-B424-631890D1F6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9913A1-54FE-43A1-90EC-41F25E20CD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1B209E-4AC1-45DF-89CA-7173FD4F2806}" type="datetimeFigureOut">
              <a:rPr lang="en-US" smtClean="0"/>
              <a:t>1/3/23</a:t>
            </a:fld>
            <a:endParaRPr lang="en-US"/>
          </a:p>
        </p:txBody>
      </p:sp>
      <p:sp>
        <p:nvSpPr>
          <p:cNvPr id="4" name="Footer Placeholder 3">
            <a:extLst>
              <a:ext uri="{FF2B5EF4-FFF2-40B4-BE49-F238E27FC236}">
                <a16:creationId xmlns:a16="http://schemas.microsoft.com/office/drawing/2014/main" id="{DC3D525C-915C-44ED-AF14-89231EE50C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4D274-B583-4477-852B-BB46CC11B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1BB8A2-2454-48F3-A3AC-4120DD20CD67}" type="slidenum">
              <a:rPr lang="en-US" smtClean="0"/>
              <a:t>‹#›</a:t>
            </a:fld>
            <a:endParaRPr lang="en-US"/>
          </a:p>
        </p:txBody>
      </p:sp>
    </p:spTree>
    <p:extLst>
      <p:ext uri="{BB962C8B-B14F-4D97-AF65-F5344CB8AC3E}">
        <p14:creationId xmlns:p14="http://schemas.microsoft.com/office/powerpoint/2010/main" val="4071203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10AC5-E5BD-4E90-8540-51354C8661A9}" type="datetimeFigureOut">
              <a:rPr lang="en-US" smtClean="0"/>
              <a:t>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62464-BF8E-4774-9C92-80290260FBAA}" type="slidenum">
              <a:rPr lang="en-US" smtClean="0"/>
              <a:t>‹#›</a:t>
            </a:fld>
            <a:endParaRPr lang="en-US"/>
          </a:p>
        </p:txBody>
      </p:sp>
    </p:spTree>
    <p:extLst>
      <p:ext uri="{BB962C8B-B14F-4D97-AF65-F5344CB8AC3E}">
        <p14:creationId xmlns:p14="http://schemas.microsoft.com/office/powerpoint/2010/main" val="4165073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133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a:t>Patient e.g. JPS, anxiety, poor sleep hygiene</a:t>
            </a:r>
          </a:p>
          <a:p>
            <a:pPr>
              <a:buSzPct val="25000"/>
              <a:buNone/>
            </a:pP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18</a:t>
            </a:fld>
            <a:endParaRPr lang="en-US" sz="1200">
              <a:solidFill>
                <a:schemeClr val="dk1"/>
              </a:solidFill>
            </a:endParaRPr>
          </a:p>
        </p:txBody>
      </p:sp>
    </p:spTree>
    <p:extLst>
      <p:ext uri="{BB962C8B-B14F-4D97-AF65-F5344CB8AC3E}">
        <p14:creationId xmlns:p14="http://schemas.microsoft.com/office/powerpoint/2010/main" val="96345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a:t>Patient e.g. SP, homeless, abusive relationship, reunited with children, deep breathing/product vs process goals, positive focus</a:t>
            </a:r>
          </a:p>
          <a:p>
            <a:pPr>
              <a:buSzPct val="25000"/>
              <a:buNone/>
            </a:pP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19</a:t>
            </a:fld>
            <a:endParaRPr lang="en-US" sz="1200">
              <a:solidFill>
                <a:schemeClr val="dk1"/>
              </a:solidFill>
            </a:endParaRPr>
          </a:p>
        </p:txBody>
      </p:sp>
    </p:spTree>
    <p:extLst>
      <p:ext uri="{BB962C8B-B14F-4D97-AF65-F5344CB8AC3E}">
        <p14:creationId xmlns:p14="http://schemas.microsoft.com/office/powerpoint/2010/main" val="302558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a:t>Patient e.g. ??, unprovoked DVT, little movement and poor engagement with parents</a:t>
            </a:r>
          </a:p>
          <a:p>
            <a:pPr>
              <a:buSzPct val="25000"/>
              <a:buNone/>
            </a:pP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20</a:t>
            </a:fld>
            <a:endParaRPr lang="en-US" sz="1200">
              <a:solidFill>
                <a:schemeClr val="dk1"/>
              </a:solidFill>
            </a:endParaRPr>
          </a:p>
        </p:txBody>
      </p:sp>
    </p:spTree>
    <p:extLst>
      <p:ext uri="{BB962C8B-B14F-4D97-AF65-F5344CB8AC3E}">
        <p14:creationId xmlns:p14="http://schemas.microsoft.com/office/powerpoint/2010/main" val="1557849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a:t>Patient e.g. MM, reducing caffeine intake to improve BP</a:t>
            </a:r>
          </a:p>
          <a:p>
            <a:pPr>
              <a:buSzPct val="25000"/>
              <a:buNone/>
            </a:pP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21</a:t>
            </a:fld>
            <a:endParaRPr lang="en-US" sz="1200">
              <a:solidFill>
                <a:schemeClr val="dk1"/>
              </a:solidFill>
            </a:endParaRPr>
          </a:p>
        </p:txBody>
      </p:sp>
    </p:spTree>
    <p:extLst>
      <p:ext uri="{BB962C8B-B14F-4D97-AF65-F5344CB8AC3E}">
        <p14:creationId xmlns:p14="http://schemas.microsoft.com/office/powerpoint/2010/main" val="333690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 name="Shape 188"/>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a:buSzPct val="25000"/>
              <a:buNone/>
            </a:pPr>
            <a:endParaRPr lang="en-US" b="1"/>
          </a:p>
          <a:p>
            <a:pPr>
              <a:buSzPct val="25000"/>
              <a:buNone/>
            </a:pPr>
            <a:endParaRPr b="1"/>
          </a:p>
          <a:p>
            <a:pPr>
              <a:buSzPct val="25000"/>
              <a:buNone/>
            </a:pPr>
            <a:r>
              <a:rPr lang="en-US" b="1"/>
              <a:t>EXPLAIN: </a:t>
            </a:r>
            <a:r>
              <a:rPr lang="en-US"/>
              <a:t>This slide gives an overview of the full continuum of integration. Represented at one end of the continuum is completely separate (</a:t>
            </a:r>
            <a:r>
              <a:rPr lang="en-US" err="1"/>
              <a:t>Siloed</a:t>
            </a:r>
            <a:r>
              <a:rPr lang="en-US"/>
              <a:t>) behavioral health and primary care services, whereas at the other end is a model for seamlessly integrated care. In this module, you will focus on three distinct points along this continuum (American Hospital Association, 2014),</a:t>
            </a:r>
            <a:r>
              <a:rPr lang="en-US" baseline="30000"/>
              <a:t>2</a:t>
            </a:r>
            <a:r>
              <a:rPr lang="en-US"/>
              <a:t> contrasting the level of communication between disciplines, the level of shared record keeping, and the level of focus on the entire population through mechanisms such as universal behavioral health screening.  Truly integrated care reflects the provision of comprehensive primary care and behavioral health services provided in one site. </a:t>
            </a:r>
          </a:p>
          <a:p>
            <a:pPr>
              <a:buSzPct val="25000"/>
              <a:buNone/>
            </a:pPr>
            <a:endParaRPr/>
          </a:p>
          <a:p>
            <a:pPr>
              <a:buSzPct val="25000"/>
              <a:buNone/>
            </a:pPr>
            <a:endParaRPr/>
          </a:p>
          <a:p>
            <a:pPr>
              <a:buSzPct val="25000"/>
              <a:buNone/>
            </a:pPr>
            <a:r>
              <a:rPr lang="en-US" b="1"/>
              <a:t>REFERENCES:</a:t>
            </a:r>
          </a:p>
          <a:p>
            <a:pPr>
              <a:buSzPct val="25000"/>
              <a:buNone/>
            </a:pPr>
            <a:endParaRPr b="1"/>
          </a:p>
          <a:p>
            <a:pPr>
              <a:buSzPct val="25000"/>
              <a:buNone/>
            </a:pPr>
            <a:r>
              <a:rPr lang="en-US" baseline="30000"/>
              <a:t>1</a:t>
            </a:r>
            <a:r>
              <a:rPr lang="en-US"/>
              <a:t>Heath, B., Wise Romero, P., &amp; Reynolds K. A. (2013). </a:t>
            </a:r>
            <a:r>
              <a:rPr lang="en-US" i="1"/>
              <a:t>A review and proposed standard framework for levels of integrated healthcare.</a:t>
            </a:r>
            <a:r>
              <a:rPr lang="en-US"/>
              <a:t> Washington, DC: SAMHSA-HRSA Center for Integrated Health Solutions. </a:t>
            </a:r>
          </a:p>
          <a:p>
            <a:pPr>
              <a:buSzPct val="25000"/>
              <a:buNone/>
            </a:pPr>
            <a:endParaRPr/>
          </a:p>
          <a:p>
            <a:pPr>
              <a:buSzPct val="25000"/>
              <a:buNone/>
            </a:pPr>
            <a:r>
              <a:rPr lang="en-US" baseline="30000"/>
              <a:t>2</a:t>
            </a:r>
            <a:r>
              <a:rPr lang="en-US"/>
              <a:t>American Hospital Association. (2014, February). </a:t>
            </a:r>
            <a:r>
              <a:rPr lang="en-US" i="1"/>
              <a:t>Integrating behavioral health across the continuum of care.</a:t>
            </a:r>
            <a:r>
              <a:rPr lang="en-US"/>
              <a:t> Retrieved from http://www.hpoe.org/resources/hpoehretaha-guides/1588</a:t>
            </a:r>
          </a:p>
          <a:p>
            <a:pPr>
              <a:buClr>
                <a:schemeClr val="dk1"/>
              </a:buClr>
              <a:buSzPct val="100000"/>
              <a:buNone/>
            </a:pPr>
            <a:endParaRPr/>
          </a:p>
        </p:txBody>
      </p:sp>
      <p:sp>
        <p:nvSpPr>
          <p:cNvPr id="189" name="Shape 189"/>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5</a:t>
            </a:fld>
            <a:endParaRPr lang="en-US" sz="1200">
              <a:solidFill>
                <a:schemeClr val="dk1"/>
              </a:solidFill>
            </a:endParaRPr>
          </a:p>
        </p:txBody>
      </p:sp>
    </p:spTree>
    <p:extLst>
      <p:ext uri="{BB962C8B-B14F-4D97-AF65-F5344CB8AC3E}">
        <p14:creationId xmlns:p14="http://schemas.microsoft.com/office/powerpoint/2010/main" val="88780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Shared-Decision Making Model, Late 1980s</a:t>
            </a:r>
          </a:p>
        </p:txBody>
      </p:sp>
      <p:sp>
        <p:nvSpPr>
          <p:cNvPr id="4" name="Slide Number Placeholder 3"/>
          <p:cNvSpPr>
            <a:spLocks noGrp="1"/>
          </p:cNvSpPr>
          <p:nvPr>
            <p:ph type="sldNum" sz="quarter" idx="5"/>
          </p:nvPr>
        </p:nvSpPr>
        <p:spPr/>
        <p:txBody>
          <a:bodyPr/>
          <a:lstStyle/>
          <a:p>
            <a:fld id="{CD062464-BF8E-4774-9C92-80290260FBAA}" type="slidenum">
              <a:rPr lang="en-US" smtClean="0"/>
              <a:t>8</a:t>
            </a:fld>
            <a:endParaRPr lang="en-US"/>
          </a:p>
        </p:txBody>
      </p:sp>
    </p:spTree>
    <p:extLst>
      <p:ext uri="{BB962C8B-B14F-4D97-AF65-F5344CB8AC3E}">
        <p14:creationId xmlns:p14="http://schemas.microsoft.com/office/powerpoint/2010/main" val="295147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HTN, DM, High Cholesterol, Obesity</a:t>
            </a:r>
          </a:p>
          <a:p>
            <a:r>
              <a:rPr lang="en-US"/>
              <a:t>30%</a:t>
            </a:r>
          </a:p>
          <a:p>
            <a:r>
              <a:rPr lang="en-US"/>
              <a:t>Healthcare Maintenance</a:t>
            </a:r>
          </a:p>
        </p:txBody>
      </p:sp>
      <p:sp>
        <p:nvSpPr>
          <p:cNvPr id="4" name="Slide Number Placeholder 3"/>
          <p:cNvSpPr>
            <a:spLocks noGrp="1"/>
          </p:cNvSpPr>
          <p:nvPr>
            <p:ph type="sldNum" sz="quarter" idx="5"/>
          </p:nvPr>
        </p:nvSpPr>
        <p:spPr/>
        <p:txBody>
          <a:bodyPr/>
          <a:lstStyle/>
          <a:p>
            <a:fld id="{CD062464-BF8E-4774-9C92-80290260FBAA}" type="slidenum">
              <a:rPr lang="en-US" smtClean="0"/>
              <a:t>9</a:t>
            </a:fld>
            <a:endParaRPr lang="en-US"/>
          </a:p>
        </p:txBody>
      </p:sp>
    </p:spTree>
    <p:extLst>
      <p:ext uri="{BB962C8B-B14F-4D97-AF65-F5344CB8AC3E}">
        <p14:creationId xmlns:p14="http://schemas.microsoft.com/office/powerpoint/2010/main" val="355865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 name="Shape 188"/>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a:buSzPct val="25000"/>
              <a:buNone/>
            </a:pPr>
            <a:endParaRPr lang="en-US" b="1"/>
          </a:p>
          <a:p>
            <a:pPr>
              <a:buSzPct val="25000"/>
              <a:buNone/>
            </a:pPr>
            <a:endParaRPr b="1"/>
          </a:p>
          <a:p>
            <a:pPr>
              <a:buSzPct val="25000"/>
              <a:buNone/>
            </a:pPr>
            <a:r>
              <a:rPr lang="en-US" b="1"/>
              <a:t>EXPLAIN: </a:t>
            </a:r>
            <a:r>
              <a:rPr lang="en-US"/>
              <a:t>This slide gives an overview of the full continuum of integration. Represented at one end of the continuum is completely separate (</a:t>
            </a:r>
            <a:r>
              <a:rPr lang="en-US" err="1"/>
              <a:t>Siloed</a:t>
            </a:r>
            <a:r>
              <a:rPr lang="en-US"/>
              <a:t>) behavioral health and primary care services, whereas at the other end is a model for seamlessly integrated care. In this module, you will focus on three distinct points along this continuum (American Hospital Association, 2014),</a:t>
            </a:r>
            <a:r>
              <a:rPr lang="en-US" baseline="30000"/>
              <a:t>2</a:t>
            </a:r>
            <a:r>
              <a:rPr lang="en-US"/>
              <a:t> contrasting the level of communication between disciplines, the level of shared record keeping, and the level of focus on the entire population through mechanisms such as universal behavioral health screening.  Truly integrated care reflects the provision of comprehensive primary care and behavioral health services provided in one site. </a:t>
            </a:r>
          </a:p>
          <a:p>
            <a:pPr>
              <a:buSzPct val="25000"/>
              <a:buNone/>
            </a:pPr>
            <a:endParaRPr/>
          </a:p>
          <a:p>
            <a:pPr>
              <a:buSzPct val="25000"/>
              <a:buNone/>
            </a:pPr>
            <a:endParaRPr/>
          </a:p>
          <a:p>
            <a:pPr>
              <a:buSzPct val="25000"/>
              <a:buNone/>
            </a:pPr>
            <a:r>
              <a:rPr lang="en-US" b="1"/>
              <a:t>REFERENCES:</a:t>
            </a:r>
          </a:p>
          <a:p>
            <a:pPr>
              <a:buSzPct val="25000"/>
              <a:buNone/>
            </a:pPr>
            <a:endParaRPr b="1"/>
          </a:p>
          <a:p>
            <a:pPr>
              <a:buSzPct val="25000"/>
              <a:buNone/>
            </a:pPr>
            <a:r>
              <a:rPr lang="en-US" baseline="30000"/>
              <a:t>1</a:t>
            </a:r>
            <a:r>
              <a:rPr lang="en-US"/>
              <a:t>Heath, B., Wise Romero, P., &amp; Reynolds K. A. (2013). </a:t>
            </a:r>
            <a:r>
              <a:rPr lang="en-US" i="1"/>
              <a:t>A review and proposed standard framework for levels of integrated healthcare.</a:t>
            </a:r>
            <a:r>
              <a:rPr lang="en-US"/>
              <a:t> Washington, DC: SAMHSA-HRSA Center for Integrated Health Solutions. </a:t>
            </a:r>
          </a:p>
          <a:p>
            <a:pPr>
              <a:buSzPct val="25000"/>
              <a:buNone/>
            </a:pPr>
            <a:endParaRPr/>
          </a:p>
          <a:p>
            <a:pPr>
              <a:buSzPct val="25000"/>
              <a:buNone/>
            </a:pPr>
            <a:r>
              <a:rPr lang="en-US" baseline="30000"/>
              <a:t>2</a:t>
            </a:r>
            <a:r>
              <a:rPr lang="en-US"/>
              <a:t>American Hospital Association. (2014, February). </a:t>
            </a:r>
            <a:r>
              <a:rPr lang="en-US" i="1"/>
              <a:t>Integrating behavioral health across the continuum of care.</a:t>
            </a:r>
            <a:r>
              <a:rPr lang="en-US"/>
              <a:t> Retrieved from http://www.hpoe.org/resources/hpoehretaha-guides/1588</a:t>
            </a:r>
          </a:p>
          <a:p>
            <a:pPr>
              <a:buClr>
                <a:schemeClr val="dk1"/>
              </a:buClr>
              <a:buSzPct val="100000"/>
              <a:buNone/>
            </a:pPr>
            <a:endParaRPr/>
          </a:p>
        </p:txBody>
      </p:sp>
      <p:sp>
        <p:nvSpPr>
          <p:cNvPr id="189" name="Shape 189"/>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12</a:t>
            </a:fld>
            <a:endParaRPr lang="en-US" sz="1200">
              <a:solidFill>
                <a:schemeClr val="dk1"/>
              </a:solidFill>
            </a:endParaRPr>
          </a:p>
        </p:txBody>
      </p:sp>
    </p:spTree>
    <p:extLst>
      <p:ext uri="{BB962C8B-B14F-4D97-AF65-F5344CB8AC3E}">
        <p14:creationId xmlns:p14="http://schemas.microsoft.com/office/powerpoint/2010/main" val="401771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7" name="Shape 4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48" name="Shape 4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13</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51935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a:buSzPct val="25000"/>
              <a:buNone/>
            </a:pP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15</a:t>
            </a:fld>
            <a:endParaRPr lang="en-US" sz="1200">
              <a:solidFill>
                <a:schemeClr val="dk1"/>
              </a:solidFill>
            </a:endParaRPr>
          </a:p>
        </p:txBody>
      </p:sp>
    </p:spTree>
    <p:extLst>
      <p:ext uri="{BB962C8B-B14F-4D97-AF65-F5344CB8AC3E}">
        <p14:creationId xmlns:p14="http://schemas.microsoft.com/office/powerpoint/2010/main" val="330093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a:buSzPct val="25000"/>
              <a:buNone/>
            </a:pPr>
            <a:r>
              <a:rPr lang="en-US" b="1"/>
              <a:t>Patient e.g. KS, new onset DM A1c 11.0</a:t>
            </a: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16</a:t>
            </a:fld>
            <a:endParaRPr lang="en-US" sz="1200">
              <a:solidFill>
                <a:schemeClr val="dk1"/>
              </a:solidFill>
            </a:endParaRPr>
          </a:p>
        </p:txBody>
      </p:sp>
    </p:spTree>
    <p:extLst>
      <p:ext uri="{BB962C8B-B14F-4D97-AF65-F5344CB8AC3E}">
        <p14:creationId xmlns:p14="http://schemas.microsoft.com/office/powerpoint/2010/main" val="197703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98463" y="692150"/>
            <a:ext cx="6157912" cy="34655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 name="Shape 330"/>
          <p:cNvSpPr txBox="1">
            <a:spLocks noGrp="1"/>
          </p:cNvSpPr>
          <p:nvPr>
            <p:ph type="body" idx="1"/>
          </p:nvPr>
        </p:nvSpPr>
        <p:spPr>
          <a:xfrm>
            <a:off x="695485" y="4389398"/>
            <a:ext cx="5563869" cy="4158377"/>
          </a:xfrm>
          <a:prstGeom prst="rect">
            <a:avLst/>
          </a:prstGeom>
          <a:noFill/>
          <a:ln>
            <a:noFill/>
          </a:ln>
        </p:spPr>
        <p:txBody>
          <a:bodyPr lIns="92519" tIns="46247" rIns="92519" bIns="46247"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a:t>Patient e.g. TAD, chronic LBP, poor posture, ESRD on HD, improvement s/p stretching</a:t>
            </a:r>
          </a:p>
          <a:p>
            <a:pPr>
              <a:buSzPct val="25000"/>
              <a:buNone/>
            </a:pPr>
            <a:endParaRPr b="1"/>
          </a:p>
        </p:txBody>
      </p:sp>
      <p:sp>
        <p:nvSpPr>
          <p:cNvPr id="331" name="Shape 331"/>
          <p:cNvSpPr txBox="1">
            <a:spLocks noGrp="1"/>
          </p:cNvSpPr>
          <p:nvPr>
            <p:ph type="sldNum" idx="12"/>
          </p:nvPr>
        </p:nvSpPr>
        <p:spPr>
          <a:xfrm>
            <a:off x="3939465" y="8777193"/>
            <a:ext cx="3013762" cy="462042"/>
          </a:xfrm>
          <a:prstGeom prst="rect">
            <a:avLst/>
          </a:prstGeom>
          <a:noFill/>
          <a:ln>
            <a:noFill/>
          </a:ln>
        </p:spPr>
        <p:txBody>
          <a:bodyPr lIns="92519" tIns="46247" rIns="92519" bIns="46247" anchor="b" anchorCtr="0">
            <a:noAutofit/>
          </a:bodyPr>
          <a:lstStyle/>
          <a:p>
            <a:pPr algn="r">
              <a:buSzPct val="25000"/>
            </a:pPr>
            <a:fld id="{00000000-1234-1234-1234-123412341234}" type="slidenum">
              <a:rPr lang="en-US" sz="1200">
                <a:solidFill>
                  <a:schemeClr val="dk1"/>
                </a:solidFill>
              </a:rPr>
              <a:pPr algn="r">
                <a:buSzPct val="25000"/>
              </a:pPr>
              <a:t>17</a:t>
            </a:fld>
            <a:endParaRPr lang="en-US" sz="1200">
              <a:solidFill>
                <a:schemeClr val="dk1"/>
              </a:solidFill>
            </a:endParaRPr>
          </a:p>
        </p:txBody>
      </p:sp>
    </p:spTree>
    <p:extLst>
      <p:ext uri="{BB962C8B-B14F-4D97-AF65-F5344CB8AC3E}">
        <p14:creationId xmlns:p14="http://schemas.microsoft.com/office/powerpoint/2010/main" val="320568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85775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Shape 39"/>
        <p:cNvGrpSpPr/>
        <p:nvPr/>
      </p:nvGrpSpPr>
      <p:grpSpPr>
        <a:xfrm>
          <a:off x="0" y="0"/>
          <a:ext cx="0" cy="0"/>
          <a:chOff x="0" y="0"/>
          <a:chExt cx="0" cy="0"/>
        </a:xfrm>
      </p:grpSpPr>
      <p:sp>
        <p:nvSpPr>
          <p:cNvPr id="3" name="Footer Placeholder 4">
            <a:extLst>
              <a:ext uri="{FF2B5EF4-FFF2-40B4-BE49-F238E27FC236}">
                <a16:creationId xmlns:a16="http://schemas.microsoft.com/office/drawing/2014/main" id="{B875250F-B43F-4D86-88D3-FF15D872A2AD}"/>
              </a:ext>
            </a:extLst>
          </p:cNvPr>
          <p:cNvSpPr txBox="1">
            <a:spLocks/>
          </p:cNvSpPr>
          <p:nvPr userDrawn="1"/>
        </p:nvSpPr>
        <p:spPr>
          <a:xfrm>
            <a:off x="49906" y="0"/>
            <a:ext cx="846909" cy="75895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CM </a:t>
            </a:r>
          </a:p>
          <a:p>
            <a:r>
              <a:rPr lang="en-US"/>
              <a:t>AB</a:t>
            </a:r>
          </a:p>
        </p:txBody>
      </p:sp>
    </p:spTree>
    <p:extLst>
      <p:ext uri="{BB962C8B-B14F-4D97-AF65-F5344CB8AC3E}">
        <p14:creationId xmlns:p14="http://schemas.microsoft.com/office/powerpoint/2010/main" val="2501913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119255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2558213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63667" cy="6858000"/>
          </a:xfrm>
          <a:prstGeom prst="rect">
            <a:avLst/>
          </a:prstGeom>
        </p:spPr>
      </p:pic>
      <p:sp>
        <p:nvSpPr>
          <p:cNvPr id="2" name="Title 1"/>
          <p:cNvSpPr>
            <a:spLocks noGrp="1"/>
          </p:cNvSpPr>
          <p:nvPr>
            <p:ph type="ctrTitle"/>
          </p:nvPr>
        </p:nvSpPr>
        <p:spPr>
          <a:xfrm>
            <a:off x="3658631" y="1964267"/>
            <a:ext cx="7618971" cy="2421464"/>
          </a:xfrm>
        </p:spPr>
        <p:txBody>
          <a:bodyPr anchor="b">
            <a:normAutofit/>
          </a:bodyPr>
          <a:lstStyle>
            <a:lvl1pPr algn="r">
              <a:defRPr sz="4400">
                <a:effectLst/>
              </a:defRPr>
            </a:lvl1pPr>
          </a:lstStyle>
          <a:p>
            <a:r>
              <a:rPr lang="en-US"/>
              <a:t>Click to edit Master title style</a:t>
            </a:r>
          </a:p>
        </p:txBody>
      </p:sp>
      <p:sp>
        <p:nvSpPr>
          <p:cNvPr id="3" name="Subtitle 2"/>
          <p:cNvSpPr>
            <a:spLocks noGrp="1"/>
          </p:cNvSpPr>
          <p:nvPr>
            <p:ph type="subTitle" idx="1"/>
          </p:nvPr>
        </p:nvSpPr>
        <p:spPr>
          <a:xfrm>
            <a:off x="3658631" y="4385734"/>
            <a:ext cx="761897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003082" y="5870577"/>
            <a:ext cx="1616231" cy="377825"/>
          </a:xfrm>
        </p:spPr>
        <p:txBody>
          <a:bodyPr/>
          <a:lstStyle/>
          <a:p>
            <a:endParaRPr lang="en-US"/>
          </a:p>
        </p:txBody>
      </p:sp>
      <p:sp>
        <p:nvSpPr>
          <p:cNvPr id="5" name="Footer Placeholder 4"/>
          <p:cNvSpPr>
            <a:spLocks noGrp="1"/>
          </p:cNvSpPr>
          <p:nvPr>
            <p:ph type="ftr" sz="quarter" idx="11"/>
          </p:nvPr>
        </p:nvSpPr>
        <p:spPr>
          <a:xfrm>
            <a:off x="3658632" y="5870577"/>
            <a:ext cx="5242849" cy="377825"/>
          </a:xfrm>
        </p:spPr>
        <p:txBody>
          <a:bodyPr/>
          <a:lstStyle/>
          <a:p>
            <a:endParaRPr lang="en-US"/>
          </a:p>
        </p:txBody>
      </p:sp>
      <p:sp>
        <p:nvSpPr>
          <p:cNvPr id="6" name="Slide Number Placeholder 5"/>
          <p:cNvSpPr>
            <a:spLocks noGrp="1"/>
          </p:cNvSpPr>
          <p:nvPr>
            <p:ph type="sldNum" sz="quarter" idx="12"/>
          </p:nvPr>
        </p:nvSpPr>
        <p:spPr>
          <a:xfrm>
            <a:off x="10720913" y="5870577"/>
            <a:ext cx="556688" cy="377825"/>
          </a:xfrm>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19257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4" y="-533400"/>
            <a:ext cx="12158133" cy="6858000"/>
          </a:xfrm>
          <a:prstGeom prst="rect">
            <a:avLst/>
          </a:prstGeom>
        </p:spPr>
      </p:pic>
      <p:sp>
        <p:nvSpPr>
          <p:cNvPr id="2" name="Title 1"/>
          <p:cNvSpPr>
            <a:spLocks noGrp="1"/>
          </p:cNvSpPr>
          <p:nvPr>
            <p:ph type="title"/>
          </p:nvPr>
        </p:nvSpPr>
        <p:spPr>
          <a:xfrm>
            <a:off x="642112" y="82297"/>
            <a:ext cx="11143488" cy="1456267"/>
          </a:xfrm>
        </p:spPr>
        <p:txBody>
          <a:bodyPr>
            <a:normAutofit/>
          </a:bodyPr>
          <a:lstStyle>
            <a:lvl1pPr algn="ctr">
              <a:defRPr sz="3600" u="sng"/>
            </a:lvl1pPr>
          </a:lstStyle>
          <a:p>
            <a:r>
              <a:rPr lang="en-US"/>
              <a:t>Click to edit Master title style</a:t>
            </a:r>
          </a:p>
        </p:txBody>
      </p:sp>
      <p:sp>
        <p:nvSpPr>
          <p:cNvPr id="3" name="Content Placeholder 2"/>
          <p:cNvSpPr>
            <a:spLocks noGrp="1"/>
          </p:cNvSpPr>
          <p:nvPr>
            <p:ph idx="1"/>
          </p:nvPr>
        </p:nvSpPr>
        <p:spPr>
          <a:xfrm>
            <a:off x="609600" y="1676401"/>
            <a:ext cx="11176000" cy="4114801"/>
          </a:xfrm>
        </p:spPr>
        <p:txBody>
          <a:bodyPr anchor="t">
            <a:normAutofit/>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5158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3" y="3308581"/>
            <a:ext cx="103632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09601" y="4777381"/>
            <a:ext cx="103632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48509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2142068"/>
            <a:ext cx="508406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88737" y="2142069"/>
            <a:ext cx="5084064"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1/3/23</a:t>
            </a:fld>
            <a:endParaRPr lang="en-US"/>
          </a:p>
        </p:txBody>
      </p:sp>
      <p:sp>
        <p:nvSpPr>
          <p:cNvPr id="6" name="Footer Placeholder 5"/>
          <p:cNvSpPr>
            <a:spLocks noGrp="1"/>
          </p:cNvSpPr>
          <p:nvPr>
            <p:ph type="ftr" sz="quarter" idx="11"/>
          </p:nvPr>
        </p:nvSpPr>
        <p:spPr/>
        <p:txBody>
          <a:bodyPr/>
          <a:lstStyle/>
          <a:p>
            <a:pPr marL="12700">
              <a:lnSpc>
                <a:spcPts val="1240"/>
              </a:lnSpc>
            </a:pPr>
            <a:r>
              <a:rPr lang="en-US" spc="-5"/>
              <a:t>lifedesigned.com.au</a:t>
            </a:r>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2973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3" name="Text Placeholder 2"/>
          <p:cNvSpPr>
            <a:spLocks noGrp="1"/>
          </p:cNvSpPr>
          <p:nvPr>
            <p:ph type="body" idx="1"/>
          </p:nvPr>
        </p:nvSpPr>
        <p:spPr>
          <a:xfrm>
            <a:off x="991307" y="2218267"/>
            <a:ext cx="472080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870201"/>
            <a:ext cx="508406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81493" y="2218267"/>
            <a:ext cx="469130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88736" y="2870201"/>
            <a:ext cx="508406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1/3/23</a:t>
            </a:fld>
            <a:endParaRPr lang="en-US"/>
          </a:p>
        </p:txBody>
      </p:sp>
      <p:sp>
        <p:nvSpPr>
          <p:cNvPr id="8" name="Footer Placeholder 7"/>
          <p:cNvSpPr>
            <a:spLocks noGrp="1"/>
          </p:cNvSpPr>
          <p:nvPr>
            <p:ph type="ftr" sz="quarter" idx="11"/>
          </p:nvPr>
        </p:nvSpPr>
        <p:spPr/>
        <p:txBody>
          <a:bodyPr/>
          <a:lstStyle/>
          <a:p>
            <a:pPr marL="12700">
              <a:lnSpc>
                <a:spcPts val="1240"/>
              </a:lnSpc>
            </a:pPr>
            <a:r>
              <a:rPr lang="en-US" spc="-5"/>
              <a:t>lifedesigned.com.au</a:t>
            </a:r>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23851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609602"/>
            <a:ext cx="10363200" cy="1456267"/>
          </a:xfrm>
        </p:spPr>
        <p:txBody>
          <a:bodyPr>
            <a:normAutofit/>
          </a:bodyPr>
          <a:lstStyle>
            <a:lvl1pPr>
              <a:defRPr sz="3200"/>
            </a:lvl1p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1/3/23</a:t>
            </a:fld>
            <a:endParaRPr lang="en-US"/>
          </a:p>
        </p:txBody>
      </p:sp>
      <p:sp>
        <p:nvSpPr>
          <p:cNvPr id="4" name="Footer Placeholder 3"/>
          <p:cNvSpPr>
            <a:spLocks noGrp="1"/>
          </p:cNvSpPr>
          <p:nvPr>
            <p:ph type="ftr" sz="quarter" idx="11"/>
          </p:nvPr>
        </p:nvSpPr>
        <p:spPr/>
        <p:txBody>
          <a:bodyPr/>
          <a:lstStyle/>
          <a:p>
            <a:pPr marL="12700">
              <a:lnSpc>
                <a:spcPts val="1240"/>
              </a:lnSpc>
            </a:pPr>
            <a:r>
              <a:rPr lang="en-US" spc="-5"/>
              <a:t>lifedesigned.com.au</a:t>
            </a:r>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04371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t>1/3/23</a:t>
            </a:fld>
            <a:endParaRPr lang="en-US"/>
          </a:p>
        </p:txBody>
      </p:sp>
      <p:sp>
        <p:nvSpPr>
          <p:cNvPr id="3" name="Footer Placeholder 2"/>
          <p:cNvSpPr>
            <a:spLocks noGrp="1"/>
          </p:cNvSpPr>
          <p:nvPr>
            <p:ph type="ftr" sz="quarter" idx="11"/>
          </p:nvPr>
        </p:nvSpPr>
        <p:spPr/>
        <p:txBody>
          <a:bodyPr/>
          <a:lstStyle/>
          <a:p>
            <a:pPr marL="12700">
              <a:lnSpc>
                <a:spcPts val="1240"/>
              </a:lnSpc>
            </a:pPr>
            <a:r>
              <a:rPr lang="en-US" spc="-5"/>
              <a:t>lifedesigned.com.au</a:t>
            </a:r>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8495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5624" y="1557868"/>
            <a:ext cx="3817213" cy="1439332"/>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808193" y="609601"/>
            <a:ext cx="6170633"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5624" y="2997201"/>
            <a:ext cx="3817213"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1/3/23</a:t>
            </a:fld>
            <a:endParaRPr lang="en-US"/>
          </a:p>
        </p:txBody>
      </p:sp>
      <p:sp>
        <p:nvSpPr>
          <p:cNvPr id="6" name="Footer Placeholder 5"/>
          <p:cNvSpPr>
            <a:spLocks noGrp="1"/>
          </p:cNvSpPr>
          <p:nvPr>
            <p:ph type="ftr" sz="quarter" idx="11"/>
          </p:nvPr>
        </p:nvSpPr>
        <p:spPr/>
        <p:txBody>
          <a:bodyPr/>
          <a:lstStyle/>
          <a:p>
            <a:pPr marL="12700">
              <a:lnSpc>
                <a:spcPts val="1240"/>
              </a:lnSpc>
            </a:pPr>
            <a:r>
              <a:rPr lang="en-US" spc="-5"/>
              <a:t>lifedesigned.com.au</a:t>
            </a:r>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42620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6171" y="1735672"/>
            <a:ext cx="5462939" cy="1371600"/>
          </a:xfrm>
        </p:spPr>
        <p:txBody>
          <a:bodyPr anchor="b">
            <a:normAutofit/>
          </a:bodyPr>
          <a:lstStyle>
            <a:lvl1pPr algn="l">
              <a:defRPr sz="2400" b="0"/>
            </a:lvl1pPr>
          </a:lstStyle>
          <a:p>
            <a:r>
              <a:rPr lang="en-US"/>
              <a:t>Click to edit Master title style</a:t>
            </a:r>
          </a:p>
        </p:txBody>
      </p:sp>
      <p:sp>
        <p:nvSpPr>
          <p:cNvPr id="14" name="Picture Placeholder 2"/>
          <p:cNvSpPr>
            <a:spLocks noGrp="1" noChangeAspect="1"/>
          </p:cNvSpPr>
          <p:nvPr>
            <p:ph type="pic" idx="1"/>
          </p:nvPr>
        </p:nvSpPr>
        <p:spPr>
          <a:xfrm>
            <a:off x="6705600" y="914400"/>
            <a:ext cx="42672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p>
        </p:txBody>
      </p:sp>
      <p:sp>
        <p:nvSpPr>
          <p:cNvPr id="4" name="Text Placeholder 3"/>
          <p:cNvSpPr>
            <a:spLocks noGrp="1"/>
          </p:cNvSpPr>
          <p:nvPr>
            <p:ph type="body" sz="half" idx="2"/>
          </p:nvPr>
        </p:nvSpPr>
        <p:spPr>
          <a:xfrm>
            <a:off x="616171" y="3107272"/>
            <a:ext cx="5462939"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1/3/23</a:t>
            </a:fld>
            <a:endParaRPr lang="en-US"/>
          </a:p>
        </p:txBody>
      </p:sp>
      <p:sp>
        <p:nvSpPr>
          <p:cNvPr id="6" name="Footer Placeholder 5"/>
          <p:cNvSpPr>
            <a:spLocks noGrp="1"/>
          </p:cNvSpPr>
          <p:nvPr>
            <p:ph type="ftr" sz="quarter" idx="11"/>
          </p:nvPr>
        </p:nvSpPr>
        <p:spPr/>
        <p:txBody>
          <a:bodyPr/>
          <a:lstStyle/>
          <a:p>
            <a:pPr marL="12700">
              <a:lnSpc>
                <a:spcPts val="1240"/>
              </a:lnSpc>
            </a:pPr>
            <a:r>
              <a:rPr lang="en-US" spc="-5"/>
              <a:t>lifedesigned.com.au</a:t>
            </a:r>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96362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1" y="4732865"/>
            <a:ext cx="10363200" cy="566738"/>
          </a:xfrm>
        </p:spPr>
        <p:txBody>
          <a:bodyPr anchor="b">
            <a:normAutofit/>
          </a:bodyPr>
          <a:lstStyle>
            <a:lvl1pPr algn="l">
              <a:defRPr sz="2000" b="0"/>
            </a:lvl1pPr>
          </a:lstStyle>
          <a:p>
            <a:r>
              <a:rPr lang="en-US"/>
              <a:t>Click to edit Master title style</a:t>
            </a:r>
          </a:p>
        </p:txBody>
      </p:sp>
      <p:sp>
        <p:nvSpPr>
          <p:cNvPr id="3" name="Picture Placeholder 2"/>
          <p:cNvSpPr>
            <a:spLocks noGrp="1" noChangeAspect="1"/>
          </p:cNvSpPr>
          <p:nvPr>
            <p:ph type="pic" idx="1"/>
          </p:nvPr>
        </p:nvSpPr>
        <p:spPr>
          <a:xfrm>
            <a:off x="1219201" y="932112"/>
            <a:ext cx="9144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p>
        </p:txBody>
      </p:sp>
      <p:sp>
        <p:nvSpPr>
          <p:cNvPr id="4" name="Text Placeholder 3"/>
          <p:cNvSpPr>
            <a:spLocks noGrp="1"/>
          </p:cNvSpPr>
          <p:nvPr>
            <p:ph type="body" sz="half" idx="2"/>
          </p:nvPr>
        </p:nvSpPr>
        <p:spPr>
          <a:xfrm>
            <a:off x="609601" y="5299603"/>
            <a:ext cx="103632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1/3/23</a:t>
            </a:fld>
            <a:endParaRPr lang="en-US"/>
          </a:p>
        </p:txBody>
      </p:sp>
      <p:sp>
        <p:nvSpPr>
          <p:cNvPr id="6" name="Footer Placeholder 5"/>
          <p:cNvSpPr>
            <a:spLocks noGrp="1"/>
          </p:cNvSpPr>
          <p:nvPr>
            <p:ph type="ftr" sz="quarter" idx="11"/>
          </p:nvPr>
        </p:nvSpPr>
        <p:spPr/>
        <p:txBody>
          <a:bodyPr/>
          <a:lstStyle/>
          <a:p>
            <a:pPr marL="12700">
              <a:lnSpc>
                <a:spcPts val="1240"/>
              </a:lnSpc>
            </a:pPr>
            <a:r>
              <a:rPr lang="en-US" spc="-5"/>
              <a:t>lifedesigned.com.au</a:t>
            </a:r>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3047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5" y="609603"/>
            <a:ext cx="10363199"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09603" y="4343400"/>
            <a:ext cx="103631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86500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4" name="TextBox 13"/>
          <p:cNvSpPr txBox="1"/>
          <p:nvPr/>
        </p:nvSpPr>
        <p:spPr>
          <a:xfrm>
            <a:off x="562395"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314401"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1172154" y="609603"/>
            <a:ext cx="9455063"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318229" y="3352800"/>
            <a:ext cx="9168177"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16355" y="4343400"/>
            <a:ext cx="103632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78160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09602" y="3291648"/>
            <a:ext cx="10363201" cy="1468800"/>
          </a:xfrm>
        </p:spPr>
        <p:txBody>
          <a:bodyPr anchor="b">
            <a:normAutofit/>
          </a:bodyPr>
          <a:lstStyle>
            <a:lvl1pPr algn="l">
              <a:defRPr sz="2800" b="0" cap="none"/>
            </a:lvl1pPr>
          </a:lstStyle>
          <a:p>
            <a:r>
              <a:rPr lang="en-US"/>
              <a:t>Click to edit Master title style</a:t>
            </a:r>
          </a:p>
        </p:txBody>
      </p:sp>
      <p:sp>
        <p:nvSpPr>
          <p:cNvPr id="3" name="Text Placeholder 2"/>
          <p:cNvSpPr>
            <a:spLocks noGrp="1"/>
          </p:cNvSpPr>
          <p:nvPr>
            <p:ph type="body" idx="1"/>
          </p:nvPr>
        </p:nvSpPr>
        <p:spPr>
          <a:xfrm>
            <a:off x="609600" y="4760448"/>
            <a:ext cx="1036320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42702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11" name="TextBox 10"/>
          <p:cNvSpPr txBox="1"/>
          <p:nvPr/>
        </p:nvSpPr>
        <p:spPr>
          <a:xfrm>
            <a:off x="562395" y="718114"/>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6" name="TextBox 15"/>
          <p:cNvSpPr txBox="1"/>
          <p:nvPr/>
        </p:nvSpPr>
        <p:spPr>
          <a:xfrm>
            <a:off x="10314401" y="2751671"/>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1172154" y="609603"/>
            <a:ext cx="9455063"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09601" y="3886200"/>
            <a:ext cx="103632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09601" y="4775200"/>
            <a:ext cx="103632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4282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Title 1"/>
          <p:cNvSpPr>
            <a:spLocks noGrp="1"/>
          </p:cNvSpPr>
          <p:nvPr>
            <p:ph type="title"/>
          </p:nvPr>
        </p:nvSpPr>
        <p:spPr>
          <a:xfrm>
            <a:off x="619254" y="609603"/>
            <a:ext cx="10363201" cy="2743199"/>
          </a:xfrm>
        </p:spPr>
        <p:txBody>
          <a:bodyPr vert="horz" lIns="91440" tIns="45720" rIns="91440" bIns="45720" rtlCol="0" anchor="ctr">
            <a:normAutofit/>
          </a:bodyPr>
          <a:lstStyle>
            <a:lvl1pPr>
              <a:defRPr lang="en-US" sz="2800" b="0" dirty="0"/>
            </a:lvl1pPr>
          </a:lstStyle>
          <a:p>
            <a:pPr marL="0" lvl="0"/>
            <a:r>
              <a:rPr lang="en-US"/>
              <a:t>Click to edit Master title style</a:t>
            </a:r>
          </a:p>
        </p:txBody>
      </p:sp>
      <p:sp>
        <p:nvSpPr>
          <p:cNvPr id="10" name="Text Placeholder 9"/>
          <p:cNvSpPr>
            <a:spLocks noGrp="1"/>
          </p:cNvSpPr>
          <p:nvPr>
            <p:ph type="body" sz="quarter" idx="13"/>
          </p:nvPr>
        </p:nvSpPr>
        <p:spPr>
          <a:xfrm>
            <a:off x="619254" y="3505200"/>
            <a:ext cx="103632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19253" y="4343400"/>
            <a:ext cx="103632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82623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8" name="Title 1"/>
          <p:cNvSpPr>
            <a:spLocks noGrp="1"/>
          </p:cNvSpPr>
          <p:nvPr>
            <p:ph type="title"/>
          </p:nvPr>
        </p:nvSpPr>
        <p:spPr>
          <a:xfrm>
            <a:off x="609600" y="609602"/>
            <a:ext cx="10363200" cy="1456267"/>
          </a:xfrm>
        </p:spPr>
        <p:txBody>
          <a:bodyPr>
            <a:normAutofit/>
          </a:bodyPr>
          <a:lstStyle>
            <a:lvl1pPr>
              <a:defRPr sz="2800"/>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29792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 y="0"/>
            <a:ext cx="12158133" cy="6858000"/>
          </a:xfrm>
          <a:prstGeom prst="rect">
            <a:avLst/>
          </a:prstGeom>
        </p:spPr>
      </p:pic>
      <p:sp>
        <p:nvSpPr>
          <p:cNvPr id="2" name="Vertical Title 1"/>
          <p:cNvSpPr>
            <a:spLocks noGrp="1"/>
          </p:cNvSpPr>
          <p:nvPr>
            <p:ph type="title" orient="vert"/>
          </p:nvPr>
        </p:nvSpPr>
        <p:spPr>
          <a:xfrm>
            <a:off x="8737305" y="609601"/>
            <a:ext cx="2235495" cy="5181601"/>
          </a:xfrm>
        </p:spPr>
        <p:txBody>
          <a:bodyPr vert="eaVert">
            <a:normAutofit/>
          </a:bodyPr>
          <a:lstStyle>
            <a:lvl1pPr>
              <a:defRPr sz="2800"/>
            </a:lvl1pPr>
          </a:lstStyle>
          <a:p>
            <a:r>
              <a:rPr lang="en-US"/>
              <a:t>Click to edit Master title style</a:t>
            </a:r>
          </a:p>
        </p:txBody>
      </p:sp>
      <p:sp>
        <p:nvSpPr>
          <p:cNvPr id="3" name="Vertical Text Placeholder 2"/>
          <p:cNvSpPr>
            <a:spLocks noGrp="1"/>
          </p:cNvSpPr>
          <p:nvPr>
            <p:ph type="body" orient="vert" idx="1"/>
          </p:nvPr>
        </p:nvSpPr>
        <p:spPr>
          <a:xfrm>
            <a:off x="609600" y="609600"/>
            <a:ext cx="7986912"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1/3/23</a:t>
            </a:fld>
            <a:endParaRPr lang="en-US"/>
          </a:p>
        </p:txBody>
      </p:sp>
      <p:sp>
        <p:nvSpPr>
          <p:cNvPr id="5" name="Footer Placeholder 4"/>
          <p:cNvSpPr>
            <a:spLocks noGrp="1"/>
          </p:cNvSpPr>
          <p:nvPr>
            <p:ph type="ftr" sz="quarter" idx="11"/>
          </p:nvPr>
        </p:nvSpPr>
        <p:spPr/>
        <p:txBody>
          <a:bodyPr/>
          <a:lstStyle/>
          <a:p>
            <a:pPr marL="12700">
              <a:lnSpc>
                <a:spcPts val="1240"/>
              </a:lnSpc>
            </a:pPr>
            <a:r>
              <a:rPr lang="en-US" spc="-5"/>
              <a:t>lifedesigned.com.au</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98157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538293"/>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5539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ts val="1240"/>
              </a:lnSpc>
            </a:pPr>
            <a:r>
              <a:rPr lang="en-US" spc="-5"/>
              <a:t>lifedesigned.com.au</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9361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5539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539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700">
              <a:lnSpc>
                <a:spcPts val="1240"/>
              </a:lnSpc>
            </a:pPr>
            <a:r>
              <a:rPr lang="en-US" spc="-5"/>
              <a:t>lifedesigned.com.au</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5129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
        <p:nvSpPr>
          <p:cNvPr id="11" name="TextBox 10">
            <a:extLst>
              <a:ext uri="{FF2B5EF4-FFF2-40B4-BE49-F238E27FC236}">
                <a16:creationId xmlns:a16="http://schemas.microsoft.com/office/drawing/2014/main" id="{98A37411-4CCA-41D8-8719-41CC19C57920}"/>
              </a:ext>
            </a:extLst>
          </p:cNvPr>
          <p:cNvSpPr txBox="1"/>
          <p:nvPr userDrawn="1"/>
        </p:nvSpPr>
        <p:spPr>
          <a:xfrm>
            <a:off x="0" y="93931"/>
            <a:ext cx="510076" cy="646331"/>
          </a:xfrm>
          <a:prstGeom prst="rect">
            <a:avLst/>
          </a:prstGeom>
          <a:noFill/>
        </p:spPr>
        <p:txBody>
          <a:bodyPr wrap="none" rtlCol="0">
            <a:spAutoFit/>
          </a:bodyPr>
          <a:lstStyle/>
          <a:p>
            <a:r>
              <a:rPr lang="en-US"/>
              <a:t>CM</a:t>
            </a:r>
          </a:p>
          <a:p>
            <a:r>
              <a:rPr lang="en-US"/>
              <a:t>AB</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7" r:id="rId15"/>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001" y="152401"/>
            <a:ext cx="11572200" cy="1143000"/>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15000" y="1447800"/>
            <a:ext cx="11572200" cy="4800600"/>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42401" y="6327775"/>
            <a:ext cx="1616231"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pPr/>
              <a:t>1/3/23</a:t>
            </a:fld>
            <a:endParaRPr lang="en-US"/>
          </a:p>
        </p:txBody>
      </p:sp>
      <p:sp>
        <p:nvSpPr>
          <p:cNvPr id="5" name="Footer Placeholder 4"/>
          <p:cNvSpPr>
            <a:spLocks noGrp="1"/>
          </p:cNvSpPr>
          <p:nvPr>
            <p:ph type="ftr" sz="quarter" idx="3"/>
          </p:nvPr>
        </p:nvSpPr>
        <p:spPr>
          <a:xfrm>
            <a:off x="354990" y="6303392"/>
            <a:ext cx="798708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12700">
              <a:lnSpc>
                <a:spcPts val="1240"/>
              </a:lnSpc>
            </a:pPr>
            <a:r>
              <a:rPr lang="en-US" spc="-5"/>
              <a:t>lifedesigned.com.au</a:t>
            </a:r>
          </a:p>
        </p:txBody>
      </p:sp>
      <p:sp>
        <p:nvSpPr>
          <p:cNvPr id="6" name="Slide Number Placeholder 5"/>
          <p:cNvSpPr>
            <a:spLocks noGrp="1"/>
          </p:cNvSpPr>
          <p:nvPr>
            <p:ph type="sldNum" sz="quarter" idx="4"/>
          </p:nvPr>
        </p:nvSpPr>
        <p:spPr>
          <a:xfrm>
            <a:off x="11358960" y="6327775"/>
            <a:ext cx="556688"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9250697"/>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Lst>
  <p:txStyles>
    <p:titleStyle>
      <a:lvl1pPr algn="ctr" defTabSz="457200" rtl="0" eaLnBrk="1" latinLnBrk="0" hangingPunct="1">
        <a:spcBef>
          <a:spcPct val="0"/>
        </a:spcBef>
        <a:buNone/>
        <a:defRPr sz="4000" b="1" u="sng" kern="1200" cap="all">
          <a:ln w="3175" cmpd="sng">
            <a:noFill/>
          </a:ln>
          <a:solidFill>
            <a:schemeClr val="tx1"/>
          </a:solidFill>
          <a:effectLst/>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24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goopenva.org/courseware/lesson/180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52" y="797859"/>
            <a:ext cx="8184776" cy="5271247"/>
          </a:xfrm>
        </p:spPr>
        <p:txBody>
          <a:bodyPr anchor="ctr">
            <a:normAutofit/>
          </a:bodyPr>
          <a:lstStyle/>
          <a:p>
            <a:pPr marL="0" marR="0" algn="ctr" rtl="0">
              <a:spcBef>
                <a:spcPts val="0"/>
              </a:spcBef>
              <a:spcAft>
                <a:spcPts val="800"/>
              </a:spcAft>
            </a:pPr>
            <a:r>
              <a:rPr lang="en-US" sz="3200" b="0" i="0" u="sng">
                <a:solidFill>
                  <a:schemeClr val="bg1"/>
                </a:solidFill>
                <a:effectLst/>
                <a:latin typeface="Calibri" panose="020F0502020204030204" pitchFamily="34" charset="0"/>
              </a:rPr>
              <a:t>Synchronicity</a:t>
            </a:r>
            <a:br>
              <a:rPr lang="en-US" sz="3200" b="0" i="0">
                <a:solidFill>
                  <a:schemeClr val="bg1"/>
                </a:solidFill>
                <a:effectLst/>
                <a:latin typeface="Calibri" panose="020F0502020204030204" pitchFamily="34" charset="0"/>
              </a:rPr>
            </a:br>
            <a:r>
              <a:rPr lang="en-US" sz="3200" b="0" i="0">
                <a:solidFill>
                  <a:schemeClr val="bg1"/>
                </a:solidFill>
                <a:effectLst/>
                <a:latin typeface="Calibri" panose="020F0502020204030204" pitchFamily="34" charset="0"/>
              </a:rPr>
              <a:t>Lifestyle Medicine &amp; Integrated Behavioral Health:</a:t>
            </a:r>
            <a:br>
              <a:rPr lang="en-US" sz="3200" b="0" i="0">
                <a:solidFill>
                  <a:schemeClr val="bg1"/>
                </a:solidFill>
                <a:effectLst/>
                <a:latin typeface="Calibri" panose="020F0502020204030204" pitchFamily="34" charset="0"/>
              </a:rPr>
            </a:br>
            <a:r>
              <a:rPr lang="en-US" sz="3200" b="0" i="0">
                <a:solidFill>
                  <a:schemeClr val="bg1"/>
                </a:solidFill>
                <a:effectLst/>
                <a:latin typeface="Calibri" panose="020F0502020204030204" pitchFamily="34" charset="0"/>
              </a:rPr>
              <a:t>Practices that add value to one another</a:t>
            </a:r>
            <a:endParaRPr lang="en-US" sz="3200">
              <a:solidFill>
                <a:schemeClr val="bg1"/>
              </a:solidFill>
            </a:endParaRPr>
          </a:p>
        </p:txBody>
      </p:sp>
      <p:sp>
        <p:nvSpPr>
          <p:cNvPr id="3" name="Subtitle 2"/>
          <p:cNvSpPr>
            <a:spLocks noGrp="1"/>
          </p:cNvSpPr>
          <p:nvPr>
            <p:ph type="subTitle" idx="1"/>
          </p:nvPr>
        </p:nvSpPr>
        <p:spPr>
          <a:xfrm>
            <a:off x="194580" y="6131859"/>
            <a:ext cx="7315200" cy="702744"/>
          </a:xfrm>
        </p:spPr>
        <p:txBody>
          <a:bodyPr>
            <a:normAutofit lnSpcReduction="10000"/>
          </a:bodyPr>
          <a:lstStyle/>
          <a:p>
            <a:r>
              <a:rPr lang="en-US" sz="1800">
                <a:solidFill>
                  <a:schemeClr val="accent1">
                    <a:lumMod val="75000"/>
                  </a:schemeClr>
                </a:solidFill>
              </a:rPr>
              <a:t>Cathy Moonshine, PhD, DipACLM, CSAC</a:t>
            </a:r>
          </a:p>
          <a:p>
            <a:r>
              <a:rPr lang="en-US" sz="1800">
                <a:solidFill>
                  <a:schemeClr val="accent1">
                    <a:lumMod val="75000"/>
                  </a:schemeClr>
                </a:solidFill>
              </a:rPr>
              <a:t>Benjamin Wing, MD, MSc</a:t>
            </a:r>
          </a:p>
        </p:txBody>
      </p:sp>
      <p:pic>
        <p:nvPicPr>
          <p:cNvPr id="12" name="Picture 11" descr="Integrating Behavioral Health Training"/>
          <p:cNvPicPr/>
          <p:nvPr/>
        </p:nvPicPr>
        <p:blipFill>
          <a:blip r:embed="rId2">
            <a:extLst>
              <a:ext uri="{28A0092B-C50C-407E-A947-70E740481C1C}">
                <a14:useLocalDpi xmlns:a14="http://schemas.microsoft.com/office/drawing/2010/main" val="0"/>
              </a:ext>
            </a:extLst>
          </a:blip>
          <a:srcRect/>
          <a:stretch>
            <a:fillRect/>
          </a:stretch>
        </p:blipFill>
        <p:spPr bwMode="auto">
          <a:xfrm>
            <a:off x="7901940" y="1778508"/>
            <a:ext cx="4191001" cy="3425952"/>
          </a:xfrm>
          <a:prstGeom prst="rect">
            <a:avLst/>
          </a:prstGeom>
          <a:noFill/>
          <a:ln>
            <a:noFill/>
          </a:ln>
        </p:spPr>
      </p:pic>
    </p:spTree>
    <p:extLst>
      <p:ext uri="{BB962C8B-B14F-4D97-AF65-F5344CB8AC3E}">
        <p14:creationId xmlns:p14="http://schemas.microsoft.com/office/powerpoint/2010/main" val="286519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1A5C-ED2E-C0C8-9FAF-7D7F7E3CCE86}"/>
              </a:ext>
            </a:extLst>
          </p:cNvPr>
          <p:cNvSpPr>
            <a:spLocks noGrp="1"/>
          </p:cNvSpPr>
          <p:nvPr>
            <p:ph type="title"/>
          </p:nvPr>
        </p:nvSpPr>
        <p:spPr/>
        <p:txBody>
          <a:bodyPr/>
          <a:lstStyle/>
          <a:p>
            <a:pPr algn="ctr"/>
            <a:r>
              <a:rPr lang="en-US"/>
              <a:t>The value of IBH for PCPs</a:t>
            </a:r>
          </a:p>
        </p:txBody>
      </p:sp>
      <p:sp>
        <p:nvSpPr>
          <p:cNvPr id="3" name="Content Placeholder 2">
            <a:extLst>
              <a:ext uri="{FF2B5EF4-FFF2-40B4-BE49-F238E27FC236}">
                <a16:creationId xmlns:a16="http://schemas.microsoft.com/office/drawing/2014/main" id="{9B54CD3D-B17E-1635-40FE-8E31B84C52F9}"/>
              </a:ext>
            </a:extLst>
          </p:cNvPr>
          <p:cNvSpPr>
            <a:spLocks noGrp="1"/>
          </p:cNvSpPr>
          <p:nvPr>
            <p:ph idx="1"/>
          </p:nvPr>
        </p:nvSpPr>
        <p:spPr>
          <a:xfrm>
            <a:off x="3869268" y="990232"/>
            <a:ext cx="7315200" cy="5120640"/>
          </a:xfrm>
        </p:spPr>
        <p:txBody>
          <a:bodyPr anchor="t"/>
          <a:lstStyle/>
          <a:p>
            <a:r>
              <a:rPr lang="en-US"/>
              <a:t>Who does it benefit or apply to?</a:t>
            </a:r>
          </a:p>
          <a:p>
            <a:r>
              <a:rPr lang="en-US"/>
              <a:t>Why is it valuable from a LM perspective?</a:t>
            </a:r>
          </a:p>
          <a:p>
            <a:pPr lvl="1"/>
            <a:r>
              <a:rPr lang="en-US"/>
              <a:t>Multiple providers reinforcing lifestyle modification</a:t>
            </a:r>
          </a:p>
          <a:p>
            <a:pPr lvl="1"/>
            <a:r>
              <a:rPr lang="en-US"/>
              <a:t>Accountability to goals</a:t>
            </a:r>
          </a:p>
          <a:p>
            <a:pPr lvl="1"/>
            <a:endParaRPr lang="en-US"/>
          </a:p>
          <a:p>
            <a:pPr lvl="1"/>
            <a:r>
              <a:rPr lang="en-US"/>
              <a:t> </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a:t>Encourages maintenance</a:t>
            </a:r>
          </a:p>
          <a:p>
            <a:endParaRPr lang="en-US"/>
          </a:p>
        </p:txBody>
      </p:sp>
      <p:graphicFrame>
        <p:nvGraphicFramePr>
          <p:cNvPr id="4" name="Table 3">
            <a:extLst>
              <a:ext uri="{FF2B5EF4-FFF2-40B4-BE49-F238E27FC236}">
                <a16:creationId xmlns:a16="http://schemas.microsoft.com/office/drawing/2014/main" id="{6AD7BA4F-D57B-45C2-BC5F-8E77EE228CE4}"/>
              </a:ext>
            </a:extLst>
          </p:cNvPr>
          <p:cNvGraphicFramePr>
            <a:graphicFrameLocks noGrp="1"/>
          </p:cNvGraphicFramePr>
          <p:nvPr>
            <p:extLst>
              <p:ext uri="{D42A27DB-BD31-4B8C-83A1-F6EECF244321}">
                <p14:modId xmlns:p14="http://schemas.microsoft.com/office/powerpoint/2010/main" val="486871811"/>
              </p:ext>
            </p:extLst>
          </p:nvPr>
        </p:nvGraphicFramePr>
        <p:xfrm>
          <a:off x="4409181" y="2530935"/>
          <a:ext cx="6235374" cy="2480667"/>
        </p:xfrm>
        <a:graphic>
          <a:graphicData uri="http://schemas.openxmlformats.org/drawingml/2006/table">
            <a:tbl>
              <a:tblPr firstRow="1" bandRow="1">
                <a:tableStyleId>{7DF18680-E054-41AD-8BC1-D1AEF772440D}</a:tableStyleId>
              </a:tblPr>
              <a:tblGrid>
                <a:gridCol w="2276698">
                  <a:extLst>
                    <a:ext uri="{9D8B030D-6E8A-4147-A177-3AD203B41FA5}">
                      <a16:colId xmlns:a16="http://schemas.microsoft.com/office/drawing/2014/main" val="3977987781"/>
                    </a:ext>
                  </a:extLst>
                </a:gridCol>
                <a:gridCol w="1272655">
                  <a:extLst>
                    <a:ext uri="{9D8B030D-6E8A-4147-A177-3AD203B41FA5}">
                      <a16:colId xmlns:a16="http://schemas.microsoft.com/office/drawing/2014/main" val="3954961844"/>
                    </a:ext>
                  </a:extLst>
                </a:gridCol>
                <a:gridCol w="2686021">
                  <a:extLst>
                    <a:ext uri="{9D8B030D-6E8A-4147-A177-3AD203B41FA5}">
                      <a16:colId xmlns:a16="http://schemas.microsoft.com/office/drawing/2014/main" val="2789400448"/>
                    </a:ext>
                  </a:extLst>
                </a:gridCol>
              </a:tblGrid>
              <a:tr h="354381">
                <a:tc>
                  <a:txBody>
                    <a:bodyPr/>
                    <a:lstStyle/>
                    <a:p>
                      <a:pPr algn="ctr"/>
                      <a:r>
                        <a:rPr lang="en-US" sz="2000">
                          <a:latin typeface="Nixie One" panose="020B0604020202020204" charset="0"/>
                        </a:rPr>
                        <a:t>Measure</a:t>
                      </a:r>
                    </a:p>
                  </a:txBody>
                  <a:tcPr marL="21733" marR="21733" marT="10866" marB="10866"/>
                </a:tc>
                <a:tc>
                  <a:txBody>
                    <a:bodyPr/>
                    <a:lstStyle/>
                    <a:p>
                      <a:pPr algn="ctr"/>
                      <a:r>
                        <a:rPr lang="en-US" sz="2000">
                          <a:latin typeface="Nixie One" panose="020B0604020202020204" charset="0"/>
                        </a:rPr>
                        <a:t>Average</a:t>
                      </a:r>
                    </a:p>
                  </a:txBody>
                  <a:tcPr marL="21733" marR="21733" marT="10866" marB="10866"/>
                </a:tc>
                <a:tc>
                  <a:txBody>
                    <a:bodyPr/>
                    <a:lstStyle/>
                    <a:p>
                      <a:pPr algn="ctr"/>
                      <a:r>
                        <a:rPr lang="en-US" sz="2000">
                          <a:latin typeface="Nixie One" panose="020B0604020202020204" charset="0"/>
                        </a:rPr>
                        <a:t>Improvement</a:t>
                      </a:r>
                    </a:p>
                  </a:txBody>
                  <a:tcPr marL="21733" marR="21733" marT="10866" marB="10866"/>
                </a:tc>
                <a:extLst>
                  <a:ext uri="{0D108BD9-81ED-4DB2-BD59-A6C34878D82A}">
                    <a16:rowId xmlns:a16="http://schemas.microsoft.com/office/drawing/2014/main" val="321255626"/>
                  </a:ext>
                </a:extLst>
              </a:tr>
              <a:tr h="354381">
                <a:tc>
                  <a:txBody>
                    <a:bodyPr/>
                    <a:lstStyle/>
                    <a:p>
                      <a:pPr algn="ctr"/>
                      <a:r>
                        <a:rPr lang="en-US" sz="2000">
                          <a:latin typeface="Nixie One" panose="020B0604020202020204" charset="0"/>
                        </a:rPr>
                        <a:t>Value</a:t>
                      </a:r>
                    </a:p>
                  </a:txBody>
                  <a:tcPr marL="21733" marR="21733" marT="10866" marB="10866"/>
                </a:tc>
                <a:tc>
                  <a:txBody>
                    <a:bodyPr/>
                    <a:lstStyle/>
                    <a:p>
                      <a:pPr algn="ctr"/>
                      <a:r>
                        <a:rPr lang="en-US" sz="2000">
                          <a:latin typeface="Nixie One" panose="020B0604020202020204" charset="0"/>
                        </a:rPr>
                        <a:t>0</a:t>
                      </a:r>
                    </a:p>
                  </a:txBody>
                  <a:tcPr marL="21733" marR="21733" marT="10866" marB="10866"/>
                </a:tc>
                <a:tc>
                  <a:txBody>
                    <a:bodyPr/>
                    <a:lstStyle/>
                    <a:p>
                      <a:pPr algn="ctr"/>
                      <a:r>
                        <a:rPr lang="en-US" sz="2000">
                          <a:latin typeface="Nixie One" panose="020B0604020202020204" charset="0"/>
                        </a:rPr>
                        <a:t>0%</a:t>
                      </a:r>
                    </a:p>
                  </a:txBody>
                  <a:tcPr marL="21733" marR="21733" marT="10866" marB="10866"/>
                </a:tc>
                <a:extLst>
                  <a:ext uri="{0D108BD9-81ED-4DB2-BD59-A6C34878D82A}">
                    <a16:rowId xmlns:a16="http://schemas.microsoft.com/office/drawing/2014/main" val="1780420101"/>
                  </a:ext>
                </a:extLst>
              </a:tr>
              <a:tr h="354381">
                <a:tc>
                  <a:txBody>
                    <a:bodyPr/>
                    <a:lstStyle/>
                    <a:p>
                      <a:pPr algn="ctr"/>
                      <a:r>
                        <a:rPr lang="en-US" sz="2000">
                          <a:latin typeface="Nixie One" panose="020B0604020202020204" charset="0"/>
                        </a:rPr>
                        <a:t>Satisfaction</a:t>
                      </a:r>
                    </a:p>
                  </a:txBody>
                  <a:tcPr marL="21733" marR="21733" marT="10866" marB="10866"/>
                </a:tc>
                <a:tc>
                  <a:txBody>
                    <a:bodyPr/>
                    <a:lstStyle/>
                    <a:p>
                      <a:pPr algn="ctr"/>
                      <a:r>
                        <a:rPr lang="en-US" sz="2000">
                          <a:latin typeface="Nixie One" panose="020B0604020202020204" charset="0"/>
                        </a:rPr>
                        <a:t>+1.5</a:t>
                      </a:r>
                    </a:p>
                  </a:txBody>
                  <a:tcPr marL="21733" marR="21733" marT="10866" marB="10866"/>
                </a:tc>
                <a:tc>
                  <a:txBody>
                    <a:bodyPr/>
                    <a:lstStyle/>
                    <a:p>
                      <a:pPr algn="ctr"/>
                      <a:r>
                        <a:rPr lang="en-US" sz="2000">
                          <a:latin typeface="Nixie One" panose="020B0604020202020204" charset="0"/>
                        </a:rPr>
                        <a:t>15%</a:t>
                      </a:r>
                    </a:p>
                  </a:txBody>
                  <a:tcPr marL="21733" marR="21733" marT="10866" marB="10866"/>
                </a:tc>
                <a:extLst>
                  <a:ext uri="{0D108BD9-81ED-4DB2-BD59-A6C34878D82A}">
                    <a16:rowId xmlns:a16="http://schemas.microsoft.com/office/drawing/2014/main" val="3932394055"/>
                  </a:ext>
                </a:extLst>
              </a:tr>
              <a:tr h="354381">
                <a:tc>
                  <a:txBody>
                    <a:bodyPr/>
                    <a:lstStyle/>
                    <a:p>
                      <a:pPr algn="ctr"/>
                      <a:r>
                        <a:rPr lang="en-US" sz="2000">
                          <a:latin typeface="Nixie One" panose="020B0604020202020204" charset="0"/>
                        </a:rPr>
                        <a:t>Engagement</a:t>
                      </a:r>
                    </a:p>
                  </a:txBody>
                  <a:tcPr marL="21733" marR="21733" marT="10866" marB="10866"/>
                </a:tc>
                <a:tc>
                  <a:txBody>
                    <a:bodyPr/>
                    <a:lstStyle/>
                    <a:p>
                      <a:pPr algn="ctr"/>
                      <a:r>
                        <a:rPr lang="en-US" sz="2000">
                          <a:latin typeface="Nixie One" panose="020B0604020202020204" charset="0"/>
                        </a:rPr>
                        <a:t>+1</a:t>
                      </a:r>
                    </a:p>
                  </a:txBody>
                  <a:tcPr marL="21733" marR="21733" marT="10866" marB="10866"/>
                </a:tc>
                <a:tc>
                  <a:txBody>
                    <a:bodyPr/>
                    <a:lstStyle/>
                    <a:p>
                      <a:pPr algn="ctr"/>
                      <a:r>
                        <a:rPr lang="en-US" sz="2000">
                          <a:latin typeface="Nixie One" panose="020B0604020202020204" charset="0"/>
                        </a:rPr>
                        <a:t>6.31%</a:t>
                      </a:r>
                    </a:p>
                  </a:txBody>
                  <a:tcPr marL="21733" marR="21733" marT="10866" marB="10866"/>
                </a:tc>
                <a:extLst>
                  <a:ext uri="{0D108BD9-81ED-4DB2-BD59-A6C34878D82A}">
                    <a16:rowId xmlns:a16="http://schemas.microsoft.com/office/drawing/2014/main" val="3157482810"/>
                  </a:ext>
                </a:extLst>
              </a:tr>
              <a:tr h="354381">
                <a:tc>
                  <a:txBody>
                    <a:bodyPr/>
                    <a:lstStyle/>
                    <a:p>
                      <a:pPr algn="ctr"/>
                      <a:r>
                        <a:rPr lang="en-US" sz="2000">
                          <a:latin typeface="Nixie One" panose="020B0604020202020204" charset="0"/>
                        </a:rPr>
                        <a:t>Comfort</a:t>
                      </a:r>
                    </a:p>
                  </a:txBody>
                  <a:tcPr marL="21733" marR="21733" marT="10866" marB="10866"/>
                </a:tc>
                <a:tc>
                  <a:txBody>
                    <a:bodyPr/>
                    <a:lstStyle/>
                    <a:p>
                      <a:pPr algn="ctr"/>
                      <a:r>
                        <a:rPr lang="en-US" sz="2000">
                          <a:latin typeface="Nixie One" panose="020B0604020202020204" charset="0"/>
                        </a:rPr>
                        <a:t>+1</a:t>
                      </a:r>
                    </a:p>
                  </a:txBody>
                  <a:tcPr marL="21733" marR="21733" marT="10866" marB="10866"/>
                </a:tc>
                <a:tc>
                  <a:txBody>
                    <a:bodyPr/>
                    <a:lstStyle/>
                    <a:p>
                      <a:pPr algn="ctr"/>
                      <a:r>
                        <a:rPr lang="en-US" sz="2000">
                          <a:latin typeface="Nixie One" panose="020B0604020202020204" charset="0"/>
                        </a:rPr>
                        <a:t>11.07%</a:t>
                      </a:r>
                    </a:p>
                  </a:txBody>
                  <a:tcPr marL="21733" marR="21733" marT="10866" marB="10866"/>
                </a:tc>
                <a:extLst>
                  <a:ext uri="{0D108BD9-81ED-4DB2-BD59-A6C34878D82A}">
                    <a16:rowId xmlns:a16="http://schemas.microsoft.com/office/drawing/2014/main" val="1434891435"/>
                  </a:ext>
                </a:extLst>
              </a:tr>
              <a:tr h="354381">
                <a:tc>
                  <a:txBody>
                    <a:bodyPr/>
                    <a:lstStyle/>
                    <a:p>
                      <a:pPr algn="ctr"/>
                      <a:r>
                        <a:rPr lang="en-US" sz="2000">
                          <a:latin typeface="Nixie One" panose="020B0604020202020204" charset="0"/>
                        </a:rPr>
                        <a:t>Accountability</a:t>
                      </a:r>
                    </a:p>
                  </a:txBody>
                  <a:tcPr marL="21733" marR="21733" marT="10866" marB="10866"/>
                </a:tc>
                <a:tc>
                  <a:txBody>
                    <a:bodyPr/>
                    <a:lstStyle/>
                    <a:p>
                      <a:pPr algn="ctr"/>
                      <a:r>
                        <a:rPr lang="en-US" sz="2000">
                          <a:latin typeface="Nixie One" panose="020B0604020202020204" charset="0"/>
                        </a:rPr>
                        <a:t>+0.75</a:t>
                      </a:r>
                    </a:p>
                  </a:txBody>
                  <a:tcPr marL="21733" marR="21733" marT="10866" marB="10866"/>
                </a:tc>
                <a:tc>
                  <a:txBody>
                    <a:bodyPr/>
                    <a:lstStyle/>
                    <a:p>
                      <a:pPr algn="ctr"/>
                      <a:r>
                        <a:rPr lang="en-US" sz="2000">
                          <a:latin typeface="Nixie One" panose="020B0604020202020204" charset="0"/>
                        </a:rPr>
                        <a:t>29.64%</a:t>
                      </a:r>
                    </a:p>
                  </a:txBody>
                  <a:tcPr marL="21733" marR="21733" marT="10866" marB="10866"/>
                </a:tc>
                <a:extLst>
                  <a:ext uri="{0D108BD9-81ED-4DB2-BD59-A6C34878D82A}">
                    <a16:rowId xmlns:a16="http://schemas.microsoft.com/office/drawing/2014/main" val="3561576881"/>
                  </a:ext>
                </a:extLst>
              </a:tr>
              <a:tr h="354381">
                <a:tc>
                  <a:txBody>
                    <a:bodyPr/>
                    <a:lstStyle/>
                    <a:p>
                      <a:pPr algn="ctr"/>
                      <a:r>
                        <a:rPr lang="en-US" sz="2000">
                          <a:latin typeface="Nixie One" panose="020B0604020202020204" charset="0"/>
                        </a:rPr>
                        <a:t>SMART Goals</a:t>
                      </a:r>
                    </a:p>
                  </a:txBody>
                  <a:tcPr marL="21733" marR="21733" marT="10866" marB="10866"/>
                </a:tc>
                <a:tc>
                  <a:txBody>
                    <a:bodyPr/>
                    <a:lstStyle/>
                    <a:p>
                      <a:pPr algn="ctr"/>
                      <a:r>
                        <a:rPr lang="en-US" sz="2000">
                          <a:latin typeface="Nixie One" panose="020B0604020202020204" charset="0"/>
                        </a:rPr>
                        <a:t>+1</a:t>
                      </a:r>
                    </a:p>
                  </a:txBody>
                  <a:tcPr marL="21733" marR="21733" marT="10866" marB="10866"/>
                </a:tc>
                <a:tc>
                  <a:txBody>
                    <a:bodyPr/>
                    <a:lstStyle/>
                    <a:p>
                      <a:pPr algn="ctr"/>
                      <a:r>
                        <a:rPr lang="en-US" sz="2000">
                          <a:latin typeface="Nixie One" panose="020B0604020202020204" charset="0"/>
                        </a:rPr>
                        <a:t>15.83%</a:t>
                      </a:r>
                    </a:p>
                  </a:txBody>
                  <a:tcPr marL="21733" marR="21733" marT="10866" marB="10866"/>
                </a:tc>
                <a:extLst>
                  <a:ext uri="{0D108BD9-81ED-4DB2-BD59-A6C34878D82A}">
                    <a16:rowId xmlns:a16="http://schemas.microsoft.com/office/drawing/2014/main" val="1024529077"/>
                  </a:ext>
                </a:extLst>
              </a:tr>
            </a:tbl>
          </a:graphicData>
        </a:graphic>
      </p:graphicFrame>
      <p:sp>
        <p:nvSpPr>
          <p:cNvPr id="5" name="TextBox 4">
            <a:extLst>
              <a:ext uri="{FF2B5EF4-FFF2-40B4-BE49-F238E27FC236}">
                <a16:creationId xmlns:a16="http://schemas.microsoft.com/office/drawing/2014/main" id="{8491387A-B129-DCC3-8F55-335EF2C685CF}"/>
              </a:ext>
            </a:extLst>
          </p:cNvPr>
          <p:cNvSpPr txBox="1"/>
          <p:nvPr/>
        </p:nvSpPr>
        <p:spPr>
          <a:xfrm>
            <a:off x="0" y="0"/>
            <a:ext cx="659362" cy="369332"/>
          </a:xfrm>
          <a:prstGeom prst="rect">
            <a:avLst/>
          </a:prstGeom>
          <a:noFill/>
        </p:spPr>
        <p:txBody>
          <a:bodyPr wrap="square" rtlCol="0">
            <a:spAutoFit/>
          </a:bodyPr>
          <a:lstStyle/>
          <a:p>
            <a:r>
              <a:rPr lang="en-US"/>
              <a:t>BW</a:t>
            </a:r>
          </a:p>
        </p:txBody>
      </p:sp>
    </p:spTree>
    <p:extLst>
      <p:ext uri="{BB962C8B-B14F-4D97-AF65-F5344CB8AC3E}">
        <p14:creationId xmlns:p14="http://schemas.microsoft.com/office/powerpoint/2010/main" val="61502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3A0DEC-4F8E-0936-9213-465FDF006F32}"/>
              </a:ext>
            </a:extLst>
          </p:cNvPr>
          <p:cNvSpPr>
            <a:spLocks noGrp="1"/>
          </p:cNvSpPr>
          <p:nvPr>
            <p:ph type="title"/>
          </p:nvPr>
        </p:nvSpPr>
        <p:spPr/>
        <p:txBody>
          <a:bodyPr/>
          <a:lstStyle/>
          <a:p>
            <a:pPr algn="ctr"/>
            <a:r>
              <a:rPr lang="en-US">
                <a:solidFill>
                  <a:schemeClr val="bg1"/>
                </a:solidFill>
              </a:rPr>
              <a:t>Lifestyle Medicine </a:t>
            </a:r>
            <a:br>
              <a:rPr lang="en-US">
                <a:solidFill>
                  <a:schemeClr val="bg1"/>
                </a:solidFill>
              </a:rPr>
            </a:br>
            <a:r>
              <a:rPr lang="en-US">
                <a:solidFill>
                  <a:schemeClr val="bg1"/>
                </a:solidFill>
              </a:rPr>
              <a:t>IBH Clinicians</a:t>
            </a:r>
          </a:p>
        </p:txBody>
      </p:sp>
      <p:sp>
        <p:nvSpPr>
          <p:cNvPr id="5" name="Content Placeholder 4">
            <a:extLst>
              <a:ext uri="{FF2B5EF4-FFF2-40B4-BE49-F238E27FC236}">
                <a16:creationId xmlns:a16="http://schemas.microsoft.com/office/drawing/2014/main" id="{EF7FC9E3-1BCA-9588-3D2A-99670E8391D9}"/>
              </a:ext>
            </a:extLst>
          </p:cNvPr>
          <p:cNvSpPr>
            <a:spLocks noGrp="1"/>
          </p:cNvSpPr>
          <p:nvPr>
            <p:ph idx="1"/>
          </p:nvPr>
        </p:nvSpPr>
        <p:spPr/>
        <p:txBody>
          <a:bodyPr/>
          <a:lstStyle/>
          <a:p>
            <a:r>
              <a:rPr lang="en-US" sz="2000"/>
              <a:t>Review health histories and support adherence to medical treatment plans</a:t>
            </a:r>
          </a:p>
          <a:p>
            <a:r>
              <a:rPr lang="en-US" sz="2000"/>
              <a:t>Provide health coaching </a:t>
            </a:r>
          </a:p>
          <a:p>
            <a:r>
              <a:rPr lang="en-US"/>
              <a:t>Encourages breathing deeply, hydrating often, eating well, moving regularly, sleeping effectively, often laughing, making connections, &amp; limiting substances</a:t>
            </a:r>
            <a:endParaRPr lang="en-US" sz="2000"/>
          </a:p>
          <a:p>
            <a:pPr marL="182563" indent="-182563"/>
            <a:r>
              <a:rPr lang="en-US"/>
              <a:t>S</a:t>
            </a:r>
            <a:r>
              <a:rPr lang="en-US" sz="2000"/>
              <a:t>creens for many MH conditions (Dep/</a:t>
            </a:r>
            <a:r>
              <a:rPr lang="en-US" sz="2000" err="1"/>
              <a:t>Anx</a:t>
            </a:r>
            <a:r>
              <a:rPr lang="en-US" sz="2000"/>
              <a:t>/SUD)</a:t>
            </a:r>
          </a:p>
          <a:p>
            <a:pPr marL="182563" indent="-182563"/>
            <a:r>
              <a:rPr lang="en-US" sz="2000"/>
              <a:t>Provide short-term psychotherapy focusing on overall health </a:t>
            </a:r>
          </a:p>
          <a:p>
            <a:pPr marL="182563" indent="-182563"/>
            <a:r>
              <a:rPr lang="en-US" sz="2000"/>
              <a:t>Utilize Stages of Change &amp; Motivational Interviewing</a:t>
            </a:r>
          </a:p>
          <a:p>
            <a:pPr marL="182563" indent="-182563"/>
            <a:r>
              <a:rPr lang="en-US" sz="2000"/>
              <a:t>Engage in education and clarification</a:t>
            </a:r>
          </a:p>
          <a:p>
            <a:pPr marL="182563" indent="-182563"/>
            <a:r>
              <a:rPr lang="en-US" sz="2000"/>
              <a:t>Reinforce messages from PCP and healthcare team </a:t>
            </a:r>
          </a:p>
        </p:txBody>
      </p:sp>
      <p:sp>
        <p:nvSpPr>
          <p:cNvPr id="6" name="TextBox 20">
            <a:extLst>
              <a:ext uri="{FF2B5EF4-FFF2-40B4-BE49-F238E27FC236}">
                <a16:creationId xmlns:a16="http://schemas.microsoft.com/office/drawing/2014/main" id="{EC29D048-B4BA-430F-899F-2650A15D74FD}"/>
              </a:ext>
            </a:extLst>
          </p:cNvPr>
          <p:cNvSpPr txBox="1"/>
          <p:nvPr/>
        </p:nvSpPr>
        <p:spPr>
          <a:xfrm>
            <a:off x="75543" y="0"/>
            <a:ext cx="549608"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solidFill>
                  <a:schemeClr val="tx1"/>
                </a:solidFill>
              </a:rPr>
              <a:t>CM</a:t>
            </a:r>
          </a:p>
        </p:txBody>
      </p:sp>
    </p:spTree>
    <p:extLst>
      <p:ext uri="{BB962C8B-B14F-4D97-AF65-F5344CB8AC3E}">
        <p14:creationId xmlns:p14="http://schemas.microsoft.com/office/powerpoint/2010/main" val="29873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3666838" y="108384"/>
            <a:ext cx="8448675" cy="744537"/>
          </a:xfrm>
          <a:prstGeom prst="rect">
            <a:avLst/>
          </a:prstGeom>
          <a:noFill/>
          <a:ln>
            <a:noFill/>
          </a:ln>
        </p:spPr>
        <p:txBody>
          <a:bodyPr lIns="91425" tIns="45700" rIns="91425" bIns="45700" anchor="t" anchorCtr="0">
            <a:noAutofit/>
          </a:bodyPr>
          <a:lstStyle/>
          <a:p>
            <a:pPr lvl="0" algn="ctr">
              <a:buSzPct val="25000"/>
            </a:pPr>
            <a:endParaRPr lang="en-US" sz="2800">
              <a:solidFill>
                <a:srgbClr val="118899"/>
              </a:solidFill>
              <a:latin typeface="Arial"/>
              <a:ea typeface="Arial"/>
              <a:cs typeface="Arial"/>
              <a:sym typeface="Arial"/>
            </a:endParaRPr>
          </a:p>
        </p:txBody>
      </p:sp>
      <p:sp>
        <p:nvSpPr>
          <p:cNvPr id="4" name="Title 3">
            <a:extLst>
              <a:ext uri="{FF2B5EF4-FFF2-40B4-BE49-F238E27FC236}">
                <a16:creationId xmlns:a16="http://schemas.microsoft.com/office/drawing/2014/main" id="{A68D70B5-857B-D75D-3250-8DFE0AA479AE}"/>
              </a:ext>
            </a:extLst>
          </p:cNvPr>
          <p:cNvSpPr>
            <a:spLocks noGrp="1"/>
          </p:cNvSpPr>
          <p:nvPr>
            <p:ph type="title"/>
          </p:nvPr>
        </p:nvSpPr>
        <p:spPr/>
        <p:txBody>
          <a:bodyPr/>
          <a:lstStyle/>
          <a:p>
            <a:pPr algn="ctr"/>
            <a:r>
              <a:rPr lang="en-US" sz="3600"/>
              <a:t>Lifestyle Medicine </a:t>
            </a:r>
            <a:br>
              <a:rPr lang="en-US" sz="3600"/>
            </a:br>
            <a:r>
              <a:rPr lang="en-US" sz="3600"/>
              <a:t>IBH Clinicians</a:t>
            </a:r>
            <a:br>
              <a:rPr lang="en-US" sz="3600">
                <a:solidFill>
                  <a:srgbClr val="118899"/>
                </a:solidFill>
                <a:latin typeface="Arial"/>
                <a:ea typeface="Arial"/>
                <a:cs typeface="Arial"/>
                <a:sym typeface="Arial"/>
              </a:rPr>
            </a:br>
            <a:endParaRPr lang="en-US"/>
          </a:p>
        </p:txBody>
      </p:sp>
      <p:sp>
        <p:nvSpPr>
          <p:cNvPr id="5" name="Content Placeholder 4">
            <a:extLst>
              <a:ext uri="{FF2B5EF4-FFF2-40B4-BE49-F238E27FC236}">
                <a16:creationId xmlns:a16="http://schemas.microsoft.com/office/drawing/2014/main" id="{5B66F5E5-16CC-8A42-F3EF-DD800969B5A9}"/>
              </a:ext>
            </a:extLst>
          </p:cNvPr>
          <p:cNvSpPr>
            <a:spLocks noGrp="1"/>
          </p:cNvSpPr>
          <p:nvPr>
            <p:ph idx="1"/>
          </p:nvPr>
        </p:nvSpPr>
        <p:spPr/>
        <p:txBody>
          <a:bodyPr/>
          <a:lstStyle/>
          <a:p>
            <a:pPr marL="457200" indent="-457200">
              <a:spcAft>
                <a:spcPts val="1200"/>
              </a:spcAft>
              <a:buClr>
                <a:schemeClr val="accent1"/>
              </a:buClr>
              <a:buFont typeface="Arial" panose="020B0604020202020204" pitchFamily="34" charset="0"/>
              <a:buChar char="•"/>
            </a:pPr>
            <a:r>
              <a:rPr lang="en-US" sz="2000"/>
              <a:t>Consider bio/psycho/social factors that impact health. </a:t>
            </a:r>
          </a:p>
          <a:p>
            <a:pPr marL="457200" indent="-457200">
              <a:spcAft>
                <a:spcPts val="1200"/>
              </a:spcAft>
              <a:buClr>
                <a:schemeClr val="accent1"/>
              </a:buClr>
              <a:buFont typeface="Arial" panose="020B0604020202020204" pitchFamily="34" charset="0"/>
              <a:buChar char="•"/>
            </a:pPr>
            <a:r>
              <a:rPr lang="en-US" sz="2000"/>
              <a:t>Use psychological science to promote health, prevent illness and improve health care systems.</a:t>
            </a:r>
          </a:p>
          <a:p>
            <a:pPr marL="457200" indent="-457200">
              <a:spcAft>
                <a:spcPts val="1200"/>
              </a:spcAft>
              <a:buClr>
                <a:schemeClr val="accent1"/>
              </a:buClr>
              <a:buFont typeface="Arial" panose="020B0604020202020204" pitchFamily="34" charset="0"/>
              <a:buChar char="•"/>
            </a:pPr>
            <a:r>
              <a:rPr lang="en-US" sz="2000"/>
              <a:t>Explore motivation and barriers to embracing health promotion and illness prevention. </a:t>
            </a:r>
          </a:p>
          <a:p>
            <a:pPr marL="457200" indent="-457200" fontAlgn="base">
              <a:spcAft>
                <a:spcPts val="1200"/>
              </a:spcAft>
              <a:buClr>
                <a:schemeClr val="accent1"/>
              </a:buClr>
              <a:buFont typeface="Arial" panose="020B0604020202020204" pitchFamily="34" charset="0"/>
              <a:buChar char="•"/>
            </a:pPr>
            <a:r>
              <a:rPr lang="en-US" sz="2000"/>
              <a:t>Examine patients’ health behavior and lifestyle choices.</a:t>
            </a:r>
          </a:p>
          <a:p>
            <a:pPr marL="457200" indent="-457200" fontAlgn="base">
              <a:spcAft>
                <a:spcPts val="1200"/>
              </a:spcAft>
              <a:buClr>
                <a:schemeClr val="accent1"/>
              </a:buClr>
              <a:buFont typeface="Arial" panose="020B0604020202020204" pitchFamily="34" charset="0"/>
              <a:buChar char="•"/>
            </a:pPr>
            <a:r>
              <a:rPr lang="en-US"/>
              <a:t>Explore the </a:t>
            </a:r>
            <a:r>
              <a:rPr lang="en-US" sz="2000"/>
              <a:t>factors that allow people to be healthy, recover from an illness or cope with a chronic condition. </a:t>
            </a:r>
          </a:p>
        </p:txBody>
      </p:sp>
      <p:sp>
        <p:nvSpPr>
          <p:cNvPr id="6" name="TextBox 5">
            <a:extLst>
              <a:ext uri="{FF2B5EF4-FFF2-40B4-BE49-F238E27FC236}">
                <a16:creationId xmlns:a16="http://schemas.microsoft.com/office/drawing/2014/main" id="{D388A1E6-D9CC-505D-8D5C-291A9D59CB6C}"/>
              </a:ext>
            </a:extLst>
          </p:cNvPr>
          <p:cNvSpPr txBox="1"/>
          <p:nvPr/>
        </p:nvSpPr>
        <p:spPr>
          <a:xfrm>
            <a:off x="0" y="0"/>
            <a:ext cx="659362"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278111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5" name="Title 4">
            <a:extLst>
              <a:ext uri="{FF2B5EF4-FFF2-40B4-BE49-F238E27FC236}">
                <a16:creationId xmlns:a16="http://schemas.microsoft.com/office/drawing/2014/main" id="{77A39560-A814-5CC7-F602-44DA46303AF1}"/>
              </a:ext>
            </a:extLst>
          </p:cNvPr>
          <p:cNvSpPr>
            <a:spLocks noGrp="1"/>
          </p:cNvSpPr>
          <p:nvPr>
            <p:ph type="title"/>
          </p:nvPr>
        </p:nvSpPr>
        <p:spPr>
          <a:xfrm>
            <a:off x="0" y="1123837"/>
            <a:ext cx="3409171" cy="4601183"/>
          </a:xfrm>
        </p:spPr>
        <p:txBody>
          <a:bodyPr/>
          <a:lstStyle/>
          <a:p>
            <a:pPr marL="0" marR="0" lvl="0" indent="0" algn="ctr" defTabSz="457200" rtl="0" eaLnBrk="1" fontAlgn="auto" latinLnBrk="0" hangingPunct="1">
              <a:lnSpc>
                <a:spcPct val="104347"/>
              </a:lnSpc>
              <a:spcBef>
                <a:spcPts val="0"/>
              </a:spcBef>
              <a:spcAft>
                <a:spcPts val="0"/>
              </a:spcAft>
              <a:tabLst/>
              <a:defRPr/>
            </a:pPr>
            <a:r>
              <a:rPr kumimoji="0" lang="en-US" sz="3600" b="0" i="0" u="none" strike="noStrike" kern="1200" cap="none" spc="-60" normalizeH="0" baseline="0" noProof="0">
                <a:ln>
                  <a:noFill/>
                </a:ln>
                <a:solidFill>
                  <a:srgbClr val="FFFFFF"/>
                </a:solidFill>
                <a:effectLst/>
                <a:uLnTx/>
                <a:uFillTx/>
                <a:latin typeface="Corbel" panose="020B0503020204020204"/>
                <a:ea typeface="+mj-ea"/>
                <a:cs typeface="+mj-cs"/>
              </a:rPr>
              <a:t>Lifestyle Medicine</a:t>
            </a:r>
            <a:br>
              <a:rPr kumimoji="0" lang="en-US" sz="2000" b="0" i="0" u="none" strike="noStrike" kern="1200" cap="none" spc="0" normalizeH="0" baseline="0" noProof="0">
                <a:ln>
                  <a:noFill/>
                </a:ln>
                <a:solidFill>
                  <a:schemeClr val="bg1"/>
                </a:solidFill>
                <a:effectLst/>
                <a:uLnTx/>
                <a:uFillTx/>
                <a:latin typeface="Arial"/>
                <a:ea typeface="Arial"/>
                <a:cs typeface="Arial"/>
                <a:sym typeface="Arial"/>
              </a:rPr>
            </a:br>
            <a:br>
              <a:rPr kumimoji="0" lang="en-US" sz="2000" b="0" i="0" u="none" strike="noStrike" kern="1200" cap="none" spc="0" normalizeH="0" baseline="0" noProof="0">
                <a:ln>
                  <a:noFill/>
                </a:ln>
                <a:solidFill>
                  <a:schemeClr val="bg1"/>
                </a:solidFill>
                <a:effectLst/>
                <a:uLnTx/>
                <a:uFillTx/>
                <a:latin typeface="Arial"/>
                <a:ea typeface="Arial"/>
                <a:cs typeface="Arial"/>
                <a:sym typeface="Arial"/>
              </a:rPr>
            </a:br>
            <a:r>
              <a:rPr kumimoji="0" lang="en-US" sz="2000" b="0" i="0" u="none" strike="noStrike" kern="1200" cap="none" spc="0" normalizeH="0" baseline="0" noProof="0">
                <a:ln>
                  <a:noFill/>
                </a:ln>
                <a:solidFill>
                  <a:schemeClr val="bg1"/>
                </a:solidFill>
                <a:effectLst/>
                <a:uLnTx/>
                <a:uFillTx/>
                <a:latin typeface="Arial"/>
                <a:ea typeface="Arial"/>
                <a:cs typeface="Arial"/>
                <a:sym typeface="Arial"/>
              </a:rPr>
              <a:t>Assessment &amp; Intervention: </a:t>
            </a:r>
            <a:br>
              <a:rPr kumimoji="0" lang="en-US" sz="2000" b="0" i="0" u="none" strike="noStrike" kern="1200" cap="none" spc="0" normalizeH="0" baseline="0" noProof="0">
                <a:ln>
                  <a:noFill/>
                </a:ln>
                <a:solidFill>
                  <a:schemeClr val="bg1"/>
                </a:solidFill>
                <a:effectLst/>
                <a:uLnTx/>
                <a:uFillTx/>
                <a:latin typeface="Arial"/>
                <a:ea typeface="Arial"/>
                <a:cs typeface="Arial"/>
                <a:sym typeface="Arial"/>
              </a:rPr>
            </a:br>
            <a:r>
              <a:rPr kumimoji="0" lang="en-US" sz="2000" i="0" u="none" strike="noStrike" kern="1200" cap="none" spc="0" normalizeH="0" baseline="0" noProof="0">
                <a:ln>
                  <a:noFill/>
                </a:ln>
                <a:solidFill>
                  <a:schemeClr val="bg1"/>
                </a:solidFill>
                <a:effectLst/>
                <a:uLnTx/>
                <a:uFillTx/>
                <a:latin typeface="Arial"/>
                <a:ea typeface="Arial"/>
                <a:cs typeface="Arial"/>
                <a:sym typeface="Arial"/>
              </a:rPr>
              <a:t>The 5 A’s</a:t>
            </a:r>
            <a:br>
              <a:rPr kumimoji="0" lang="en-US" sz="2300" b="0" i="0" u="none" strike="noStrike" kern="1200" cap="none" spc="0" normalizeH="0" baseline="30000" noProof="0">
                <a:ln>
                  <a:noFill/>
                </a:ln>
                <a:solidFill>
                  <a:srgbClr val="A8BB3E"/>
                </a:solidFill>
                <a:effectLst/>
                <a:uLnTx/>
                <a:uFillTx/>
                <a:latin typeface="Arial"/>
                <a:ea typeface="Arial"/>
                <a:cs typeface="Arial"/>
                <a:sym typeface="Arial"/>
              </a:rPr>
            </a:br>
            <a:endParaRPr lang="en-US"/>
          </a:p>
        </p:txBody>
      </p:sp>
      <p:grpSp>
        <p:nvGrpSpPr>
          <p:cNvPr id="7" name="Group 6">
            <a:extLst>
              <a:ext uri="{FF2B5EF4-FFF2-40B4-BE49-F238E27FC236}">
                <a16:creationId xmlns:a16="http://schemas.microsoft.com/office/drawing/2014/main" id="{BA4AA91B-B8B9-31EA-6716-1E8529D7F18C}"/>
              </a:ext>
            </a:extLst>
          </p:cNvPr>
          <p:cNvGrpSpPr/>
          <p:nvPr/>
        </p:nvGrpSpPr>
        <p:grpSpPr>
          <a:xfrm>
            <a:off x="3485229" y="893953"/>
            <a:ext cx="8328025" cy="5060950"/>
            <a:chOff x="1931987" y="1222899"/>
            <a:chExt cx="8328025" cy="5060950"/>
          </a:xfrm>
        </p:grpSpPr>
        <p:pic>
          <p:nvPicPr>
            <p:cNvPr id="8" name="Shape 451" descr="IPC-1-19.png">
              <a:extLst>
                <a:ext uri="{FF2B5EF4-FFF2-40B4-BE49-F238E27FC236}">
                  <a16:creationId xmlns:a16="http://schemas.microsoft.com/office/drawing/2014/main" id="{C2151C37-50E4-BAAA-3582-C0D6392AE712}"/>
                </a:ext>
              </a:extLst>
            </p:cNvPr>
            <p:cNvPicPr preferRelativeResize="0"/>
            <p:nvPr/>
          </p:nvPicPr>
          <p:blipFill rotWithShape="1">
            <a:blip r:embed="rId3">
              <a:alphaModFix/>
            </a:blip>
            <a:srcRect l="6332" t="22601" r="9318" b="9055"/>
            <a:stretch/>
          </p:blipFill>
          <p:spPr>
            <a:xfrm>
              <a:off x="1931987" y="1222899"/>
              <a:ext cx="8328025" cy="5060950"/>
            </a:xfrm>
            <a:prstGeom prst="rect">
              <a:avLst/>
            </a:prstGeom>
            <a:noFill/>
            <a:ln>
              <a:noFill/>
            </a:ln>
          </p:spPr>
        </p:pic>
        <p:sp>
          <p:nvSpPr>
            <p:cNvPr id="9" name="Shape 452">
              <a:extLst>
                <a:ext uri="{FF2B5EF4-FFF2-40B4-BE49-F238E27FC236}">
                  <a16:creationId xmlns:a16="http://schemas.microsoft.com/office/drawing/2014/main" id="{F23D4FA5-A10F-382A-0413-04D8816F3D73}"/>
                </a:ext>
              </a:extLst>
            </p:cNvPr>
            <p:cNvSpPr txBox="1"/>
            <p:nvPr/>
          </p:nvSpPr>
          <p:spPr>
            <a:xfrm>
              <a:off x="2782887" y="1444625"/>
              <a:ext cx="6499224" cy="398462"/>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Arial"/>
                  <a:ea typeface="Arial"/>
                  <a:cs typeface="Arial"/>
                  <a:sym typeface="Arial"/>
                </a:rPr>
                <a:t>         </a:t>
              </a:r>
            </a:p>
          </p:txBody>
        </p:sp>
        <p:grpSp>
          <p:nvGrpSpPr>
            <p:cNvPr id="10" name="Shape 453">
              <a:extLst>
                <a:ext uri="{FF2B5EF4-FFF2-40B4-BE49-F238E27FC236}">
                  <a16:creationId xmlns:a16="http://schemas.microsoft.com/office/drawing/2014/main" id="{0F8918A6-AB85-9972-615B-6392A3B771A4}"/>
                </a:ext>
              </a:extLst>
            </p:cNvPr>
            <p:cNvGrpSpPr/>
            <p:nvPr/>
          </p:nvGrpSpPr>
          <p:grpSpPr>
            <a:xfrm>
              <a:off x="2228850" y="1427162"/>
              <a:ext cx="7781925" cy="4525962"/>
              <a:chOff x="704641" y="1427621"/>
              <a:chExt cx="7782349" cy="4524825"/>
            </a:xfrm>
          </p:grpSpPr>
          <p:sp>
            <p:nvSpPr>
              <p:cNvPr id="11" name="Shape 454">
                <a:extLst>
                  <a:ext uri="{FF2B5EF4-FFF2-40B4-BE49-F238E27FC236}">
                    <a16:creationId xmlns:a16="http://schemas.microsoft.com/office/drawing/2014/main" id="{54CD2E77-CECB-F7BF-A19C-B7E600968CE6}"/>
                  </a:ext>
                </a:extLst>
              </p:cNvPr>
              <p:cNvSpPr txBox="1"/>
              <p:nvPr/>
            </p:nvSpPr>
            <p:spPr>
              <a:xfrm>
                <a:off x="704641" y="2344966"/>
                <a:ext cx="2421070" cy="1058596"/>
              </a:xfrm>
              <a:prstGeom prst="rect">
                <a:avLst/>
              </a:prstGeom>
              <a:noFill/>
              <a:ln>
                <a:noFill/>
              </a:ln>
            </p:spPr>
            <p:txBody>
              <a:bodyPr lIns="91425" tIns="45700" rIns="91425" bIns="45700" anchor="t" anchorCtr="0">
                <a:noAutofit/>
              </a:bodyPr>
              <a:lstStyle/>
              <a:p>
                <a:pPr algn="ctr">
                  <a:lnSpc>
                    <a:spcPct val="103448"/>
                  </a:lnSpc>
                  <a:buSzPct val="25000"/>
                </a:pPr>
                <a:r>
                  <a:rPr lang="en-US" sz="1450">
                    <a:solidFill>
                      <a:schemeClr val="dk1"/>
                    </a:solidFill>
                    <a:latin typeface="Arial"/>
                    <a:ea typeface="Arial"/>
                    <a:cs typeface="Arial"/>
                    <a:sym typeface="Arial"/>
                  </a:rPr>
                  <a:t>Assess physical symptoms, emotions, thoughts, behaviors, sociocultural factors, risks, attitudes, and preferences</a:t>
                </a:r>
              </a:p>
            </p:txBody>
          </p:sp>
          <p:sp>
            <p:nvSpPr>
              <p:cNvPr id="12" name="Shape 455">
                <a:extLst>
                  <a:ext uri="{FF2B5EF4-FFF2-40B4-BE49-F238E27FC236}">
                    <a16:creationId xmlns:a16="http://schemas.microsoft.com/office/drawing/2014/main" id="{DAFFA620-0A5E-FF81-CD89-C86C70153559}"/>
                  </a:ext>
                </a:extLst>
              </p:cNvPr>
              <p:cNvSpPr txBox="1"/>
              <p:nvPr/>
            </p:nvSpPr>
            <p:spPr>
              <a:xfrm>
                <a:off x="3374962" y="2344966"/>
                <a:ext cx="2514737" cy="1058596"/>
              </a:xfrm>
              <a:prstGeom prst="rect">
                <a:avLst/>
              </a:prstGeom>
              <a:noFill/>
              <a:ln>
                <a:noFill/>
              </a:ln>
            </p:spPr>
            <p:txBody>
              <a:bodyPr lIns="91425" tIns="45700" rIns="91425" bIns="45700" anchor="t" anchorCtr="0">
                <a:noAutofit/>
              </a:bodyPr>
              <a:lstStyle/>
              <a:p>
                <a:pPr algn="ctr">
                  <a:lnSpc>
                    <a:spcPct val="103448"/>
                  </a:lnSpc>
                  <a:buSzPct val="25000"/>
                </a:pPr>
                <a:r>
                  <a:rPr lang="en-US" sz="1450">
                    <a:solidFill>
                      <a:schemeClr val="dk1"/>
                    </a:solidFill>
                    <a:latin typeface="Arial"/>
                    <a:ea typeface="Arial"/>
                    <a:cs typeface="Arial"/>
                    <a:sym typeface="Arial"/>
                  </a:rPr>
                  <a:t>Discuss intervention options and expected outcomes given presenting symptoms, strengths, and circumstances </a:t>
                </a:r>
              </a:p>
            </p:txBody>
          </p:sp>
          <p:sp>
            <p:nvSpPr>
              <p:cNvPr id="13" name="Shape 456">
                <a:extLst>
                  <a:ext uri="{FF2B5EF4-FFF2-40B4-BE49-F238E27FC236}">
                    <a16:creationId xmlns:a16="http://schemas.microsoft.com/office/drawing/2014/main" id="{39D90632-8218-33A0-B37E-FEADA12D438B}"/>
                  </a:ext>
                </a:extLst>
              </p:cNvPr>
              <p:cNvSpPr txBox="1"/>
              <p:nvPr/>
            </p:nvSpPr>
            <p:spPr>
              <a:xfrm>
                <a:off x="6158001" y="2344966"/>
                <a:ext cx="2328989" cy="861795"/>
              </a:xfrm>
              <a:prstGeom prst="rect">
                <a:avLst/>
              </a:prstGeom>
              <a:noFill/>
              <a:ln>
                <a:noFill/>
              </a:ln>
            </p:spPr>
            <p:txBody>
              <a:bodyPr lIns="91425" tIns="45700" rIns="91425" bIns="45700" anchor="t" anchorCtr="0">
                <a:noAutofit/>
              </a:bodyPr>
              <a:lstStyle/>
              <a:p>
                <a:pPr algn="ctr">
                  <a:lnSpc>
                    <a:spcPct val="103448"/>
                  </a:lnSpc>
                  <a:buSzPct val="25000"/>
                </a:pPr>
                <a:r>
                  <a:rPr lang="en-US" sz="1450">
                    <a:solidFill>
                      <a:schemeClr val="dk1"/>
                    </a:solidFill>
                    <a:latin typeface="Arial"/>
                    <a:ea typeface="Arial"/>
                    <a:cs typeface="Arial"/>
                    <a:sym typeface="Arial"/>
                  </a:rPr>
                  <a:t>After patient chooses course of action, psychologist and patient agree on goals</a:t>
                </a:r>
              </a:p>
            </p:txBody>
          </p:sp>
          <p:sp>
            <p:nvSpPr>
              <p:cNvPr id="14" name="Shape 457">
                <a:extLst>
                  <a:ext uri="{FF2B5EF4-FFF2-40B4-BE49-F238E27FC236}">
                    <a16:creationId xmlns:a16="http://schemas.microsoft.com/office/drawing/2014/main" id="{0F5ADCE0-5AD6-81E3-EF43-BFE990A6A7BA}"/>
                  </a:ext>
                </a:extLst>
              </p:cNvPr>
              <p:cNvSpPr txBox="1"/>
              <p:nvPr/>
            </p:nvSpPr>
            <p:spPr>
              <a:xfrm>
                <a:off x="2057266" y="5087476"/>
                <a:ext cx="2514737" cy="674517"/>
              </a:xfrm>
              <a:prstGeom prst="rect">
                <a:avLst/>
              </a:prstGeom>
              <a:noFill/>
              <a:ln>
                <a:noFill/>
              </a:ln>
            </p:spPr>
            <p:txBody>
              <a:bodyPr lIns="91425" tIns="45700" rIns="91425" bIns="45700" anchor="t" anchorCtr="0">
                <a:noAutofit/>
              </a:bodyPr>
              <a:lstStyle/>
              <a:p>
                <a:pPr algn="ctr">
                  <a:lnSpc>
                    <a:spcPct val="103448"/>
                  </a:lnSpc>
                  <a:buSzPct val="25000"/>
                </a:pPr>
                <a:r>
                  <a:rPr lang="en-US" sz="1450">
                    <a:solidFill>
                      <a:schemeClr val="dk1"/>
                    </a:solidFill>
                    <a:latin typeface="Arial"/>
                    <a:ea typeface="Arial"/>
                    <a:cs typeface="Arial"/>
                    <a:sym typeface="Arial"/>
                  </a:rPr>
                  <a:t>Help patient develop new skills, problem solve, and overcome barriers</a:t>
                </a:r>
              </a:p>
            </p:txBody>
          </p:sp>
          <p:sp>
            <p:nvSpPr>
              <p:cNvPr id="15" name="Shape 458">
                <a:extLst>
                  <a:ext uri="{FF2B5EF4-FFF2-40B4-BE49-F238E27FC236}">
                    <a16:creationId xmlns:a16="http://schemas.microsoft.com/office/drawing/2014/main" id="{2657190D-9DEF-2780-7070-3FA7E1950524}"/>
                  </a:ext>
                </a:extLst>
              </p:cNvPr>
              <p:cNvSpPr txBox="1"/>
              <p:nvPr/>
            </p:nvSpPr>
            <p:spPr>
              <a:xfrm>
                <a:off x="4857767" y="5087476"/>
                <a:ext cx="2422657" cy="864970"/>
              </a:xfrm>
              <a:prstGeom prst="rect">
                <a:avLst/>
              </a:prstGeom>
              <a:noFill/>
              <a:ln>
                <a:noFill/>
              </a:ln>
            </p:spPr>
            <p:txBody>
              <a:bodyPr lIns="91425" tIns="45700" rIns="91425" bIns="45700" anchor="t" anchorCtr="0">
                <a:noAutofit/>
              </a:bodyPr>
              <a:lstStyle/>
              <a:p>
                <a:pPr algn="ctr">
                  <a:lnSpc>
                    <a:spcPct val="103448"/>
                  </a:lnSpc>
                  <a:buSzPct val="25000"/>
                </a:pPr>
                <a:r>
                  <a:rPr lang="en-US" sz="1450">
                    <a:solidFill>
                      <a:schemeClr val="dk1"/>
                    </a:solidFill>
                    <a:latin typeface="Arial"/>
                    <a:ea typeface="Arial"/>
                    <a:cs typeface="Arial"/>
                    <a:sym typeface="Arial"/>
                  </a:rPr>
                  <a:t>Establish follow-up plans (e.g., future visit, phone call, referral)</a:t>
                </a:r>
              </a:p>
              <a:p>
                <a:pPr algn="ctr">
                  <a:lnSpc>
                    <a:spcPct val="103448"/>
                  </a:lnSpc>
                </a:pPr>
                <a:endParaRPr sz="1450">
                  <a:solidFill>
                    <a:schemeClr val="dk1"/>
                  </a:solidFill>
                  <a:latin typeface="Arial"/>
                  <a:ea typeface="Arial"/>
                  <a:cs typeface="Arial"/>
                  <a:sym typeface="Arial"/>
                </a:endParaRPr>
              </a:p>
            </p:txBody>
          </p:sp>
          <p:sp>
            <p:nvSpPr>
              <p:cNvPr id="16" name="Shape 459">
                <a:extLst>
                  <a:ext uri="{FF2B5EF4-FFF2-40B4-BE49-F238E27FC236}">
                    <a16:creationId xmlns:a16="http://schemas.microsoft.com/office/drawing/2014/main" id="{A86B739A-D91C-C275-5D21-CF9458936748}"/>
                  </a:ext>
                </a:extLst>
              </p:cNvPr>
              <p:cNvSpPr txBox="1"/>
              <p:nvPr/>
            </p:nvSpPr>
            <p:spPr>
              <a:xfrm>
                <a:off x="804900" y="1427621"/>
                <a:ext cx="2139064" cy="293242"/>
              </a:xfrm>
              <a:prstGeom prst="rect">
                <a:avLst/>
              </a:prstGeom>
              <a:noFill/>
              <a:ln>
                <a:noFill/>
              </a:ln>
            </p:spPr>
            <p:txBody>
              <a:bodyPr lIns="91425" tIns="45700" rIns="91425" bIns="45700" anchor="t" anchorCtr="0">
                <a:noAutofit/>
              </a:bodyPr>
              <a:lstStyle/>
              <a:p>
                <a:pPr algn="ctr">
                  <a:lnSpc>
                    <a:spcPct val="70000"/>
                  </a:lnSpc>
                  <a:buSzPct val="25000"/>
                </a:pPr>
                <a:r>
                  <a:rPr lang="en-US" sz="2000" b="1">
                    <a:solidFill>
                      <a:schemeClr val="dk1"/>
                    </a:solidFill>
                    <a:latin typeface="Arial"/>
                    <a:ea typeface="Arial"/>
                    <a:cs typeface="Arial"/>
                    <a:sym typeface="Arial"/>
                  </a:rPr>
                  <a:t>ASSESS</a:t>
                </a:r>
              </a:p>
            </p:txBody>
          </p:sp>
          <p:sp>
            <p:nvSpPr>
              <p:cNvPr id="17" name="Shape 460">
                <a:extLst>
                  <a:ext uri="{FF2B5EF4-FFF2-40B4-BE49-F238E27FC236}">
                    <a16:creationId xmlns:a16="http://schemas.microsoft.com/office/drawing/2014/main" id="{D7EFDCB8-F32B-EBA3-5E72-4DB086AFAD1C}"/>
                  </a:ext>
                </a:extLst>
              </p:cNvPr>
              <p:cNvSpPr txBox="1"/>
              <p:nvPr/>
            </p:nvSpPr>
            <p:spPr>
              <a:xfrm>
                <a:off x="3479537" y="1427621"/>
                <a:ext cx="2139064" cy="293242"/>
              </a:xfrm>
              <a:prstGeom prst="rect">
                <a:avLst/>
              </a:prstGeom>
              <a:noFill/>
              <a:ln>
                <a:noFill/>
              </a:ln>
            </p:spPr>
            <p:txBody>
              <a:bodyPr lIns="91425" tIns="45700" rIns="91425" bIns="45700" anchor="t" anchorCtr="0">
                <a:noAutofit/>
              </a:bodyPr>
              <a:lstStyle/>
              <a:p>
                <a:pPr algn="ctr">
                  <a:lnSpc>
                    <a:spcPct val="70000"/>
                  </a:lnSpc>
                  <a:buSzPct val="25000"/>
                </a:pPr>
                <a:r>
                  <a:rPr lang="en-US" sz="2000" b="1">
                    <a:solidFill>
                      <a:schemeClr val="dk1"/>
                    </a:solidFill>
                    <a:latin typeface="Arial"/>
                    <a:ea typeface="Arial"/>
                    <a:cs typeface="Arial"/>
                    <a:sym typeface="Arial"/>
                  </a:rPr>
                  <a:t>ADVISE</a:t>
                </a:r>
              </a:p>
            </p:txBody>
          </p:sp>
          <p:sp>
            <p:nvSpPr>
              <p:cNvPr id="18" name="Shape 461">
                <a:extLst>
                  <a:ext uri="{FF2B5EF4-FFF2-40B4-BE49-F238E27FC236}">
                    <a16:creationId xmlns:a16="http://schemas.microsoft.com/office/drawing/2014/main" id="{CAEFFC67-510D-7E3A-5B41-550D7C94D879}"/>
                  </a:ext>
                </a:extLst>
              </p:cNvPr>
              <p:cNvSpPr txBox="1"/>
              <p:nvPr/>
            </p:nvSpPr>
            <p:spPr>
              <a:xfrm>
                <a:off x="6194503" y="1427621"/>
                <a:ext cx="2139064" cy="293242"/>
              </a:xfrm>
              <a:prstGeom prst="rect">
                <a:avLst/>
              </a:prstGeom>
              <a:noFill/>
              <a:ln>
                <a:noFill/>
              </a:ln>
            </p:spPr>
            <p:txBody>
              <a:bodyPr lIns="91425" tIns="45700" rIns="91425" bIns="45700" anchor="t" anchorCtr="0">
                <a:noAutofit/>
              </a:bodyPr>
              <a:lstStyle/>
              <a:p>
                <a:pPr algn="ctr">
                  <a:lnSpc>
                    <a:spcPct val="70000"/>
                  </a:lnSpc>
                  <a:buSzPct val="25000"/>
                </a:pPr>
                <a:r>
                  <a:rPr lang="en-US" sz="2000" b="1">
                    <a:solidFill>
                      <a:schemeClr val="dk1"/>
                    </a:solidFill>
                    <a:latin typeface="Arial"/>
                    <a:ea typeface="Arial"/>
                    <a:cs typeface="Arial"/>
                    <a:sym typeface="Arial"/>
                  </a:rPr>
                  <a:t>AGREE</a:t>
                </a:r>
              </a:p>
            </p:txBody>
          </p:sp>
          <p:sp>
            <p:nvSpPr>
              <p:cNvPr id="19" name="Shape 462">
                <a:extLst>
                  <a:ext uri="{FF2B5EF4-FFF2-40B4-BE49-F238E27FC236}">
                    <a16:creationId xmlns:a16="http://schemas.microsoft.com/office/drawing/2014/main" id="{1EBE8E1E-E694-A338-41CC-820F0A59F435}"/>
                  </a:ext>
                </a:extLst>
              </p:cNvPr>
              <p:cNvSpPr txBox="1"/>
              <p:nvPr/>
            </p:nvSpPr>
            <p:spPr>
              <a:xfrm>
                <a:off x="2245461" y="4019896"/>
                <a:ext cx="2139064" cy="293242"/>
              </a:xfrm>
              <a:prstGeom prst="rect">
                <a:avLst/>
              </a:prstGeom>
              <a:noFill/>
              <a:ln>
                <a:noFill/>
              </a:ln>
            </p:spPr>
            <p:txBody>
              <a:bodyPr lIns="91425" tIns="45700" rIns="91425" bIns="45700" anchor="t" anchorCtr="0">
                <a:noAutofit/>
              </a:bodyPr>
              <a:lstStyle/>
              <a:p>
                <a:pPr algn="ctr">
                  <a:lnSpc>
                    <a:spcPct val="70000"/>
                  </a:lnSpc>
                  <a:buSzPct val="25000"/>
                </a:pPr>
                <a:r>
                  <a:rPr lang="en-US" sz="2000" b="1">
                    <a:solidFill>
                      <a:schemeClr val="dk1"/>
                    </a:solidFill>
                    <a:latin typeface="Arial"/>
                    <a:ea typeface="Arial"/>
                    <a:cs typeface="Arial"/>
                    <a:sym typeface="Arial"/>
                  </a:rPr>
                  <a:t>ASSIST</a:t>
                </a:r>
              </a:p>
            </p:txBody>
          </p:sp>
          <p:sp>
            <p:nvSpPr>
              <p:cNvPr id="20" name="Shape 463">
                <a:extLst>
                  <a:ext uri="{FF2B5EF4-FFF2-40B4-BE49-F238E27FC236}">
                    <a16:creationId xmlns:a16="http://schemas.microsoft.com/office/drawing/2014/main" id="{B9A0D4E0-0149-E785-247D-95896C39F82D}"/>
                  </a:ext>
                </a:extLst>
              </p:cNvPr>
              <p:cNvSpPr txBox="1"/>
              <p:nvPr/>
            </p:nvSpPr>
            <p:spPr>
              <a:xfrm>
                <a:off x="4960428" y="4019896"/>
                <a:ext cx="2139064" cy="293242"/>
              </a:xfrm>
              <a:prstGeom prst="rect">
                <a:avLst/>
              </a:prstGeom>
              <a:noFill/>
              <a:ln>
                <a:noFill/>
              </a:ln>
            </p:spPr>
            <p:txBody>
              <a:bodyPr lIns="91425" tIns="45700" rIns="91425" bIns="45700" anchor="t" anchorCtr="0">
                <a:noAutofit/>
              </a:bodyPr>
              <a:lstStyle/>
              <a:p>
                <a:pPr algn="ctr">
                  <a:lnSpc>
                    <a:spcPct val="70000"/>
                  </a:lnSpc>
                  <a:buSzPct val="25000"/>
                </a:pPr>
                <a:r>
                  <a:rPr lang="en-US" sz="2000" b="1">
                    <a:solidFill>
                      <a:schemeClr val="dk1"/>
                    </a:solidFill>
                    <a:latin typeface="Arial"/>
                    <a:ea typeface="Arial"/>
                    <a:cs typeface="Arial"/>
                    <a:sym typeface="Arial"/>
                  </a:rPr>
                  <a:t>ARRANGE</a:t>
                </a:r>
              </a:p>
            </p:txBody>
          </p:sp>
          <p:pic>
            <p:nvPicPr>
              <p:cNvPr id="21" name="Shape 464" descr="4-9.png">
                <a:extLst>
                  <a:ext uri="{FF2B5EF4-FFF2-40B4-BE49-F238E27FC236}">
                    <a16:creationId xmlns:a16="http://schemas.microsoft.com/office/drawing/2014/main" id="{DADB9FC1-A69B-BB4B-04F1-D95AFCF2CBAC}"/>
                  </a:ext>
                </a:extLst>
              </p:cNvPr>
              <p:cNvPicPr preferRelativeResize="0"/>
              <p:nvPr/>
            </p:nvPicPr>
            <p:blipFill rotWithShape="1">
              <a:blip r:embed="rId4">
                <a:alphaModFix/>
              </a:blip>
              <a:srcRect l="11694" t="25342" r="82651" b="65370"/>
              <a:stretch/>
            </p:blipFill>
            <p:spPr>
              <a:xfrm>
                <a:off x="1606988" y="1588425"/>
                <a:ext cx="409968" cy="531070"/>
              </a:xfrm>
              <a:prstGeom prst="rect">
                <a:avLst/>
              </a:prstGeom>
              <a:noFill/>
              <a:ln>
                <a:noFill/>
              </a:ln>
            </p:spPr>
          </p:pic>
          <p:pic>
            <p:nvPicPr>
              <p:cNvPr id="23" name="Shape 465" descr="4-9.png">
                <a:extLst>
                  <a:ext uri="{FF2B5EF4-FFF2-40B4-BE49-F238E27FC236}">
                    <a16:creationId xmlns:a16="http://schemas.microsoft.com/office/drawing/2014/main" id="{F1FC29C1-11E5-3EBE-DDA0-5198C7BBCD65}"/>
                  </a:ext>
                </a:extLst>
              </p:cNvPr>
              <p:cNvPicPr preferRelativeResize="0"/>
              <p:nvPr/>
            </p:nvPicPr>
            <p:blipFill rotWithShape="1">
              <a:blip r:embed="rId4">
                <a:alphaModFix/>
              </a:blip>
              <a:srcRect l="11694" t="25342" r="82651" b="65370"/>
              <a:stretch/>
            </p:blipFill>
            <p:spPr>
              <a:xfrm>
                <a:off x="4343400" y="1588425"/>
                <a:ext cx="409968" cy="531070"/>
              </a:xfrm>
              <a:prstGeom prst="rect">
                <a:avLst/>
              </a:prstGeom>
              <a:noFill/>
              <a:ln>
                <a:noFill/>
              </a:ln>
            </p:spPr>
          </p:pic>
          <p:pic>
            <p:nvPicPr>
              <p:cNvPr id="24" name="Shape 466" descr="4-9.png">
                <a:extLst>
                  <a:ext uri="{FF2B5EF4-FFF2-40B4-BE49-F238E27FC236}">
                    <a16:creationId xmlns:a16="http://schemas.microsoft.com/office/drawing/2014/main" id="{9A3CED01-EAC4-75F3-4B13-D91F1DF552F2}"/>
                  </a:ext>
                </a:extLst>
              </p:cNvPr>
              <p:cNvPicPr preferRelativeResize="0"/>
              <p:nvPr/>
            </p:nvPicPr>
            <p:blipFill rotWithShape="1">
              <a:blip r:embed="rId4">
                <a:alphaModFix/>
              </a:blip>
              <a:srcRect l="11694" t="25342" r="82651" b="65370"/>
              <a:stretch/>
            </p:blipFill>
            <p:spPr>
              <a:xfrm>
                <a:off x="7086600" y="1588425"/>
                <a:ext cx="409968" cy="531070"/>
              </a:xfrm>
              <a:prstGeom prst="rect">
                <a:avLst/>
              </a:prstGeom>
              <a:noFill/>
              <a:ln>
                <a:noFill/>
              </a:ln>
            </p:spPr>
          </p:pic>
          <p:pic>
            <p:nvPicPr>
              <p:cNvPr id="25" name="Shape 467" descr="4-9.png">
                <a:extLst>
                  <a:ext uri="{FF2B5EF4-FFF2-40B4-BE49-F238E27FC236}">
                    <a16:creationId xmlns:a16="http://schemas.microsoft.com/office/drawing/2014/main" id="{554A52A5-C0B9-647C-9354-F0D9B1ACAD50}"/>
                  </a:ext>
                </a:extLst>
              </p:cNvPr>
              <p:cNvPicPr preferRelativeResize="0"/>
              <p:nvPr/>
            </p:nvPicPr>
            <p:blipFill rotWithShape="1">
              <a:blip r:embed="rId4">
                <a:alphaModFix/>
              </a:blip>
              <a:srcRect l="11694" t="25342" r="82651" b="65370"/>
              <a:stretch/>
            </p:blipFill>
            <p:spPr>
              <a:xfrm>
                <a:off x="3048000" y="4179225"/>
                <a:ext cx="409968" cy="531070"/>
              </a:xfrm>
              <a:prstGeom prst="rect">
                <a:avLst/>
              </a:prstGeom>
              <a:noFill/>
              <a:ln>
                <a:noFill/>
              </a:ln>
            </p:spPr>
          </p:pic>
          <p:pic>
            <p:nvPicPr>
              <p:cNvPr id="26" name="Shape 468" descr="4-9.png">
                <a:extLst>
                  <a:ext uri="{FF2B5EF4-FFF2-40B4-BE49-F238E27FC236}">
                    <a16:creationId xmlns:a16="http://schemas.microsoft.com/office/drawing/2014/main" id="{4845442D-DC44-4217-B1AE-DD41CAA437D2}"/>
                  </a:ext>
                </a:extLst>
              </p:cNvPr>
              <p:cNvPicPr preferRelativeResize="0"/>
              <p:nvPr/>
            </p:nvPicPr>
            <p:blipFill rotWithShape="1">
              <a:blip r:embed="rId4">
                <a:alphaModFix/>
              </a:blip>
              <a:srcRect l="11694" t="25342" r="82651" b="65370"/>
              <a:stretch/>
            </p:blipFill>
            <p:spPr>
              <a:xfrm>
                <a:off x="5791200" y="4179225"/>
                <a:ext cx="409968" cy="531070"/>
              </a:xfrm>
              <a:prstGeom prst="rect">
                <a:avLst/>
              </a:prstGeom>
              <a:noFill/>
              <a:ln>
                <a:noFill/>
              </a:ln>
            </p:spPr>
          </p:pic>
        </p:grpSp>
      </p:grpSp>
      <p:sp>
        <p:nvSpPr>
          <p:cNvPr id="2" name="TextBox 1">
            <a:extLst>
              <a:ext uri="{FF2B5EF4-FFF2-40B4-BE49-F238E27FC236}">
                <a16:creationId xmlns:a16="http://schemas.microsoft.com/office/drawing/2014/main" id="{A7A92A44-1365-D8AE-5F90-DBD13B9BDA0C}"/>
              </a:ext>
            </a:extLst>
          </p:cNvPr>
          <p:cNvSpPr txBox="1"/>
          <p:nvPr/>
        </p:nvSpPr>
        <p:spPr>
          <a:xfrm>
            <a:off x="0" y="0"/>
            <a:ext cx="659362"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3563696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F34D9-ECCA-1B75-0ECB-6110274AC900}"/>
              </a:ext>
            </a:extLst>
          </p:cNvPr>
          <p:cNvPicPr>
            <a:picLocks noChangeAspect="1"/>
          </p:cNvPicPr>
          <p:nvPr/>
        </p:nvPicPr>
        <p:blipFill>
          <a:blip r:embed="rId2"/>
          <a:stretch>
            <a:fillRect/>
          </a:stretch>
        </p:blipFill>
        <p:spPr>
          <a:xfrm>
            <a:off x="3711922" y="-27163"/>
            <a:ext cx="7731659" cy="6858000"/>
          </a:xfrm>
          <a:prstGeom prst="rect">
            <a:avLst/>
          </a:prstGeom>
        </p:spPr>
      </p:pic>
      <p:sp>
        <p:nvSpPr>
          <p:cNvPr id="2" name="TextBox 1">
            <a:extLst>
              <a:ext uri="{FF2B5EF4-FFF2-40B4-BE49-F238E27FC236}">
                <a16:creationId xmlns:a16="http://schemas.microsoft.com/office/drawing/2014/main" id="{54B6D6E0-C600-7230-1EB7-EF571B1BD81E}"/>
              </a:ext>
            </a:extLst>
          </p:cNvPr>
          <p:cNvSpPr txBox="1"/>
          <p:nvPr/>
        </p:nvSpPr>
        <p:spPr>
          <a:xfrm>
            <a:off x="0" y="0"/>
            <a:ext cx="659362"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356494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5" y="780995"/>
            <a:ext cx="1957397" cy="5220158"/>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b="1">
                <a:solidFill>
                  <a:schemeClr val="bg1"/>
                </a:solidFill>
                <a:latin typeface="Arial"/>
                <a:ea typeface="Arial"/>
                <a:cs typeface="Arial"/>
                <a:sym typeface="Arial"/>
              </a:rPr>
              <a:t>Lifestyle Medicine  </a:t>
            </a:r>
          </a:p>
        </p:txBody>
      </p:sp>
      <p:grpSp>
        <p:nvGrpSpPr>
          <p:cNvPr id="2" name="Group 1">
            <a:extLst>
              <a:ext uri="{FF2B5EF4-FFF2-40B4-BE49-F238E27FC236}">
                <a16:creationId xmlns:a16="http://schemas.microsoft.com/office/drawing/2014/main" id="{5C90189B-F19A-468E-B9F9-426DC9956620}"/>
              </a:ext>
            </a:extLst>
          </p:cNvPr>
          <p:cNvGrpSpPr/>
          <p:nvPr/>
        </p:nvGrpSpPr>
        <p:grpSpPr>
          <a:xfrm>
            <a:off x="2364656" y="-16378"/>
            <a:ext cx="9157864" cy="6890755"/>
            <a:chOff x="1510136" y="0"/>
            <a:chExt cx="9157864" cy="6890755"/>
          </a:xfrm>
        </p:grpSpPr>
        <p:pic>
          <p:nvPicPr>
            <p:cNvPr id="333" name="Shape 333" descr="IPC1-rightstrip.png"/>
            <p:cNvPicPr preferRelativeResize="0"/>
            <p:nvPr/>
          </p:nvPicPr>
          <p:blipFill rotWithShape="1">
            <a:blip r:embed="rId3">
              <a:alphaModFix/>
            </a:blip>
            <a:srcRect/>
            <a:stretch/>
          </p:blipFill>
          <p:spPr>
            <a:xfrm>
              <a:off x="10494140" y="0"/>
              <a:ext cx="173859" cy="6858000"/>
            </a:xfrm>
            <a:prstGeom prst="rect">
              <a:avLst/>
            </a:prstGeom>
            <a:noFill/>
            <a:ln>
              <a:noFill/>
            </a:ln>
          </p:spPr>
        </p:pic>
        <p:pic>
          <p:nvPicPr>
            <p:cNvPr id="336" name="Shape 336" descr="IPC1-PG-33.png"/>
            <p:cNvPicPr preferRelativeResize="0"/>
            <p:nvPr/>
          </p:nvPicPr>
          <p:blipFill rotWithShape="1">
            <a:blip r:embed="rId4">
              <a:alphaModFix/>
            </a:blip>
            <a:srcRect/>
            <a:stretch/>
          </p:blipFill>
          <p:spPr>
            <a:xfrm>
              <a:off x="1558912" y="131912"/>
              <a:ext cx="8762485" cy="1044221"/>
            </a:xfrm>
            <a:prstGeom prst="rect">
              <a:avLst/>
            </a:prstGeom>
            <a:noFill/>
            <a:ln>
              <a:noFill/>
            </a:ln>
          </p:spPr>
        </p:pic>
        <p:sp>
          <p:nvSpPr>
            <p:cNvPr id="337" name="Shape 337"/>
            <p:cNvSpPr txBox="1"/>
            <p:nvPr/>
          </p:nvSpPr>
          <p:spPr>
            <a:xfrm>
              <a:off x="3578302" y="427855"/>
              <a:ext cx="6732225" cy="369518"/>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Arial"/>
                  <a:ea typeface="Arial"/>
                  <a:cs typeface="Arial"/>
                  <a:sym typeface="Arial"/>
                </a:rPr>
                <a:t>Diet</a:t>
              </a:r>
            </a:p>
          </p:txBody>
        </p:sp>
        <p:grpSp>
          <p:nvGrpSpPr>
            <p:cNvPr id="344" name="Shape 344"/>
            <p:cNvGrpSpPr/>
            <p:nvPr/>
          </p:nvGrpSpPr>
          <p:grpSpPr>
            <a:xfrm>
              <a:off x="1528988" y="3520112"/>
              <a:ext cx="8964888" cy="1044221"/>
              <a:chOff x="-14142" y="3897189"/>
              <a:chExt cx="9144000" cy="1044221"/>
            </a:xfrm>
          </p:grpSpPr>
          <p:pic>
            <p:nvPicPr>
              <p:cNvPr id="345" name="Shape 345" descr="IPC1-PG-33.png"/>
              <p:cNvPicPr preferRelativeResize="0"/>
              <p:nvPr/>
            </p:nvPicPr>
            <p:blipFill rotWithShape="1">
              <a:blip r:embed="rId4">
                <a:alphaModFix/>
              </a:blip>
              <a:srcRect/>
              <a:stretch/>
            </p:blipFill>
            <p:spPr>
              <a:xfrm>
                <a:off x="-14142" y="3897189"/>
                <a:ext cx="9144000" cy="1044221"/>
              </a:xfrm>
              <a:prstGeom prst="rect">
                <a:avLst/>
              </a:prstGeom>
              <a:noFill/>
              <a:ln>
                <a:noFill/>
              </a:ln>
            </p:spPr>
          </p:pic>
          <p:sp>
            <p:nvSpPr>
              <p:cNvPr id="346" name="Shape 346"/>
              <p:cNvSpPr txBox="1"/>
              <p:nvPr/>
            </p:nvSpPr>
            <p:spPr>
              <a:xfrm>
                <a:off x="2076116" y="4270853"/>
                <a:ext cx="7043401" cy="351174"/>
              </a:xfrm>
              <a:prstGeom prst="rect">
                <a:avLst/>
              </a:prstGeom>
              <a:noFill/>
              <a:ln>
                <a:noFill/>
              </a:ln>
            </p:spPr>
            <p:txBody>
              <a:bodyPr lIns="91425" tIns="45700" rIns="91425" bIns="45700" anchor="t" anchorCtr="0">
                <a:noAutofit/>
              </a:bodyPr>
              <a:lstStyle/>
              <a:p>
                <a:pPr lvl="0">
                  <a:buSzPct val="25000"/>
                </a:pPr>
                <a:r>
                  <a:rPr lang="en-US">
                    <a:solidFill>
                      <a:schemeClr val="dk1"/>
                    </a:solidFill>
                  </a:rPr>
                  <a:t>Stress</a:t>
                </a:r>
              </a:p>
            </p:txBody>
          </p:sp>
        </p:grpSp>
        <p:pic>
          <p:nvPicPr>
            <p:cNvPr id="350" name="Shape 350" descr="IPC1-rightstrip.png"/>
            <p:cNvPicPr preferRelativeResize="0"/>
            <p:nvPr/>
          </p:nvPicPr>
          <p:blipFill rotWithShape="1">
            <a:blip r:embed="rId3">
              <a:alphaModFix/>
            </a:blip>
            <a:srcRect/>
            <a:stretch/>
          </p:blipFill>
          <p:spPr>
            <a:xfrm>
              <a:off x="10494141" y="0"/>
              <a:ext cx="173859" cy="6858000"/>
            </a:xfrm>
            <a:prstGeom prst="rect">
              <a:avLst/>
            </a:prstGeom>
            <a:noFill/>
            <a:ln>
              <a:noFill/>
            </a:ln>
          </p:spPr>
        </p:pic>
        <p:grpSp>
          <p:nvGrpSpPr>
            <p:cNvPr id="5" name="Group 4"/>
            <p:cNvGrpSpPr/>
            <p:nvPr/>
          </p:nvGrpSpPr>
          <p:grpSpPr>
            <a:xfrm>
              <a:off x="1533428" y="2321616"/>
              <a:ext cx="8983741" cy="1072445"/>
              <a:chOff x="23708" y="2869900"/>
              <a:chExt cx="9144000" cy="1072445"/>
            </a:xfrm>
          </p:grpSpPr>
          <p:pic>
            <p:nvPicPr>
              <p:cNvPr id="342" name="Shape 342" descr="IPC1-PG-33.png"/>
              <p:cNvPicPr preferRelativeResize="0"/>
              <p:nvPr/>
            </p:nvPicPr>
            <p:blipFill rotWithShape="1">
              <a:blip r:embed="rId5">
                <a:alphaModFix/>
              </a:blip>
              <a:srcRect/>
              <a:stretch/>
            </p:blipFill>
            <p:spPr>
              <a:xfrm>
                <a:off x="23708" y="2869900"/>
                <a:ext cx="9144000" cy="1072445"/>
              </a:xfrm>
              <a:prstGeom prst="rect">
                <a:avLst/>
              </a:prstGeom>
              <a:noFill/>
              <a:ln>
                <a:noFill/>
              </a:ln>
            </p:spPr>
          </p:pic>
          <p:sp>
            <p:nvSpPr>
              <p:cNvPr id="24" name="Shape 340"/>
              <p:cNvSpPr txBox="1"/>
              <p:nvPr/>
            </p:nvSpPr>
            <p:spPr>
              <a:xfrm>
                <a:off x="2172792" y="3219084"/>
                <a:ext cx="6937588" cy="365807"/>
              </a:xfrm>
              <a:prstGeom prst="rect">
                <a:avLst/>
              </a:prstGeom>
              <a:noFill/>
              <a:ln>
                <a:noFill/>
              </a:ln>
            </p:spPr>
            <p:txBody>
              <a:bodyPr lIns="91425" tIns="45700" rIns="91425" bIns="45700" anchor="t" anchorCtr="0">
                <a:noAutofit/>
              </a:bodyPr>
              <a:lstStyle/>
              <a:p>
                <a:pPr lvl="0">
                  <a:buSzPct val="25000"/>
                </a:pPr>
                <a:r>
                  <a:rPr lang="en-US">
                    <a:solidFill>
                      <a:schemeClr val="dk1"/>
                    </a:solidFill>
                  </a:rPr>
                  <a:t>Sleep</a:t>
                </a:r>
                <a:endParaRPr lang="en-US">
                  <a:solidFill>
                    <a:schemeClr val="dk1"/>
                  </a:solidFill>
                  <a:latin typeface="Arial"/>
                  <a:ea typeface="Arial"/>
                  <a:cs typeface="Arial"/>
                  <a:sym typeface="Arial"/>
                </a:endParaRPr>
              </a:p>
            </p:txBody>
          </p:sp>
        </p:grpSp>
        <p:grpSp>
          <p:nvGrpSpPr>
            <p:cNvPr id="4" name="Group 3"/>
            <p:cNvGrpSpPr/>
            <p:nvPr/>
          </p:nvGrpSpPr>
          <p:grpSpPr>
            <a:xfrm>
              <a:off x="1533428" y="1214891"/>
              <a:ext cx="9021213" cy="1100666"/>
              <a:chOff x="37706" y="1823959"/>
              <a:chExt cx="9021213" cy="1100666"/>
            </a:xfrm>
          </p:grpSpPr>
          <p:pic>
            <p:nvPicPr>
              <p:cNvPr id="21" name="Shape 339" descr="IPC1-PG-33.png"/>
              <p:cNvPicPr preferRelativeResize="0"/>
              <p:nvPr/>
            </p:nvPicPr>
            <p:blipFill rotWithShape="1">
              <a:blip r:embed="rId6">
                <a:alphaModFix/>
              </a:blip>
              <a:srcRect/>
              <a:stretch/>
            </p:blipFill>
            <p:spPr>
              <a:xfrm>
                <a:off x="37706" y="1823959"/>
                <a:ext cx="8964888" cy="1100666"/>
              </a:xfrm>
              <a:prstGeom prst="rect">
                <a:avLst/>
              </a:prstGeom>
              <a:noFill/>
              <a:ln>
                <a:noFill/>
              </a:ln>
            </p:spPr>
          </p:pic>
          <p:sp>
            <p:nvSpPr>
              <p:cNvPr id="25" name="Shape 343"/>
              <p:cNvSpPr txBox="1"/>
              <p:nvPr/>
            </p:nvSpPr>
            <p:spPr>
              <a:xfrm>
                <a:off x="2124720" y="2155315"/>
                <a:ext cx="6934199" cy="346184"/>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Arial"/>
                    <a:ea typeface="Arial"/>
                    <a:cs typeface="Arial"/>
                    <a:sym typeface="Arial"/>
                  </a:rPr>
                  <a:t>Exercise &amp; Movement</a:t>
                </a:r>
              </a:p>
            </p:txBody>
          </p:sp>
        </p:grpSp>
        <p:grpSp>
          <p:nvGrpSpPr>
            <p:cNvPr id="6" name="Group 5"/>
            <p:cNvGrpSpPr/>
            <p:nvPr/>
          </p:nvGrpSpPr>
          <p:grpSpPr>
            <a:xfrm>
              <a:off x="1510136" y="4662550"/>
              <a:ext cx="8983741" cy="1100666"/>
              <a:chOff x="-14112" y="5125282"/>
              <a:chExt cx="9144000" cy="1100666"/>
            </a:xfrm>
          </p:grpSpPr>
          <p:grpSp>
            <p:nvGrpSpPr>
              <p:cNvPr id="347" name="Shape 347"/>
              <p:cNvGrpSpPr/>
              <p:nvPr/>
            </p:nvGrpSpPr>
            <p:grpSpPr>
              <a:xfrm>
                <a:off x="-14112" y="5125282"/>
                <a:ext cx="9144000" cy="1100666"/>
                <a:chOff x="-14112" y="5125282"/>
                <a:chExt cx="9144000" cy="1100666"/>
              </a:xfrm>
            </p:grpSpPr>
            <p:pic>
              <p:nvPicPr>
                <p:cNvPr id="348" name="Shape 348" descr="IPC1-PG-33.png"/>
                <p:cNvPicPr preferRelativeResize="0"/>
                <p:nvPr/>
              </p:nvPicPr>
              <p:blipFill rotWithShape="1">
                <a:blip r:embed="rId6">
                  <a:alphaModFix/>
                </a:blip>
                <a:srcRect/>
                <a:stretch/>
              </p:blipFill>
              <p:spPr>
                <a:xfrm>
                  <a:off x="-14112" y="5125282"/>
                  <a:ext cx="9144000" cy="1100666"/>
                </a:xfrm>
                <a:prstGeom prst="rect">
                  <a:avLst/>
                </a:prstGeom>
                <a:noFill/>
                <a:ln>
                  <a:noFill/>
                </a:ln>
              </p:spPr>
            </p:pic>
            <p:sp>
              <p:nvSpPr>
                <p:cNvPr id="349" name="Shape 349"/>
                <p:cNvSpPr txBox="1"/>
                <p:nvPr/>
              </p:nvSpPr>
              <p:spPr>
                <a:xfrm>
                  <a:off x="2195689" y="5452532"/>
                  <a:ext cx="6934199" cy="553997"/>
                </a:xfrm>
                <a:prstGeom prst="rect">
                  <a:avLst/>
                </a:prstGeom>
                <a:noFill/>
                <a:ln>
                  <a:noFill/>
                </a:ln>
              </p:spPr>
              <p:txBody>
                <a:bodyPr lIns="91425" tIns="45700" rIns="91425" bIns="45700" anchor="t" anchorCtr="0">
                  <a:noAutofit/>
                </a:bodyPr>
                <a:lstStyle/>
                <a:p>
                  <a:pPr>
                    <a:buSzPct val="25000"/>
                  </a:pPr>
                  <a:endParaRPr lang="en-US" sz="1500">
                    <a:solidFill>
                      <a:schemeClr val="dk1"/>
                    </a:solidFill>
                    <a:latin typeface="Arial"/>
                    <a:ea typeface="Arial"/>
                    <a:cs typeface="Arial"/>
                    <a:sym typeface="Arial"/>
                  </a:endParaRPr>
                </a:p>
              </p:txBody>
            </p:sp>
          </p:grpSp>
          <p:sp>
            <p:nvSpPr>
              <p:cNvPr id="3" name="Rectangle 2"/>
              <p:cNvSpPr/>
              <p:nvPr/>
            </p:nvSpPr>
            <p:spPr>
              <a:xfrm>
                <a:off x="2165726" y="5485914"/>
                <a:ext cx="6923497" cy="369332"/>
              </a:xfrm>
              <a:prstGeom prst="rect">
                <a:avLst/>
              </a:prstGeom>
            </p:spPr>
            <p:txBody>
              <a:bodyPr wrap="square">
                <a:spAutoFit/>
              </a:bodyPr>
              <a:lstStyle/>
              <a:p>
                <a:pPr lvl="0">
                  <a:buSzPct val="25000"/>
                </a:pPr>
                <a:r>
                  <a:rPr lang="en-US">
                    <a:solidFill>
                      <a:schemeClr val="dk1"/>
                    </a:solidFill>
                  </a:rPr>
                  <a:t>Connections</a:t>
                </a:r>
              </a:p>
            </p:txBody>
          </p:sp>
        </p:grpSp>
        <p:pic>
          <p:nvPicPr>
            <p:cNvPr id="22" name="Shape 348" descr="IPC1-PG-33.png">
              <a:extLst>
                <a:ext uri="{FF2B5EF4-FFF2-40B4-BE49-F238E27FC236}">
                  <a16:creationId xmlns:a16="http://schemas.microsoft.com/office/drawing/2014/main" id="{F29B5C45-5742-4CF3-8242-E36474D932D0}"/>
                </a:ext>
              </a:extLst>
            </p:cNvPr>
            <p:cNvPicPr preferRelativeResize="0"/>
            <p:nvPr/>
          </p:nvPicPr>
          <p:blipFill rotWithShape="1">
            <a:blip r:embed="rId6">
              <a:alphaModFix/>
            </a:blip>
            <a:srcRect/>
            <a:stretch/>
          </p:blipFill>
          <p:spPr>
            <a:xfrm>
              <a:off x="1542854" y="5790089"/>
              <a:ext cx="8983741" cy="1100666"/>
            </a:xfrm>
            <a:prstGeom prst="rect">
              <a:avLst/>
            </a:prstGeom>
            <a:noFill/>
            <a:ln>
              <a:noFill/>
            </a:ln>
          </p:spPr>
        </p:pic>
        <p:sp>
          <p:nvSpPr>
            <p:cNvPr id="23" name="Rectangle 22">
              <a:extLst>
                <a:ext uri="{FF2B5EF4-FFF2-40B4-BE49-F238E27FC236}">
                  <a16:creationId xmlns:a16="http://schemas.microsoft.com/office/drawing/2014/main" id="{5D219852-1BAF-4C42-8DAC-1A0A090C1F86}"/>
                </a:ext>
              </a:extLst>
            </p:cNvPr>
            <p:cNvSpPr/>
            <p:nvPr/>
          </p:nvSpPr>
          <p:spPr>
            <a:xfrm>
              <a:off x="3629943" y="6150488"/>
              <a:ext cx="6802155" cy="369332"/>
            </a:xfrm>
            <a:prstGeom prst="rect">
              <a:avLst/>
            </a:prstGeom>
          </p:spPr>
          <p:txBody>
            <a:bodyPr wrap="square">
              <a:spAutoFit/>
            </a:bodyPr>
            <a:lstStyle/>
            <a:p>
              <a:pPr lvl="0">
                <a:buSzPct val="25000"/>
              </a:pPr>
              <a:r>
                <a:rPr lang="en-US">
                  <a:solidFill>
                    <a:schemeClr val="dk1"/>
                  </a:solidFill>
                </a:rPr>
                <a:t>Reducing substances</a:t>
              </a:r>
            </a:p>
          </p:txBody>
        </p:sp>
      </p:grpSp>
      <p:sp>
        <p:nvSpPr>
          <p:cNvPr id="7" name="TextBox 6">
            <a:extLst>
              <a:ext uri="{FF2B5EF4-FFF2-40B4-BE49-F238E27FC236}">
                <a16:creationId xmlns:a16="http://schemas.microsoft.com/office/drawing/2014/main" id="{E50C752C-5D17-9787-E538-8BC17BA73828}"/>
              </a:ext>
            </a:extLst>
          </p:cNvPr>
          <p:cNvSpPr txBox="1"/>
          <p:nvPr/>
        </p:nvSpPr>
        <p:spPr>
          <a:xfrm>
            <a:off x="0" y="0"/>
            <a:ext cx="659362"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351235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6" y="785091"/>
            <a:ext cx="2358614" cy="5216062"/>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b="1">
                <a:solidFill>
                  <a:schemeClr val="bg1"/>
                </a:solidFill>
                <a:latin typeface="Arial"/>
                <a:ea typeface="Arial"/>
                <a:cs typeface="Arial"/>
                <a:sym typeface="Arial"/>
              </a:rPr>
              <a:t>Lifestyle Medicine  </a:t>
            </a:r>
          </a:p>
        </p:txBody>
      </p:sp>
      <p:pic>
        <p:nvPicPr>
          <p:cNvPr id="333" name="Shape 333" descr="IPC1-rightstrip.png"/>
          <p:cNvPicPr preferRelativeResize="0"/>
          <p:nvPr/>
        </p:nvPicPr>
        <p:blipFill rotWithShape="1">
          <a:blip r:embed="rId3">
            <a:alphaModFix/>
          </a:blip>
          <a:srcRect/>
          <a:stretch/>
        </p:blipFill>
        <p:spPr>
          <a:xfrm>
            <a:off x="11302007" y="0"/>
            <a:ext cx="173859" cy="6858000"/>
          </a:xfrm>
          <a:prstGeom prst="rect">
            <a:avLst/>
          </a:prstGeom>
          <a:noFill/>
          <a:ln>
            <a:noFill/>
          </a:ln>
        </p:spPr>
      </p:pic>
      <p:pic>
        <p:nvPicPr>
          <p:cNvPr id="336" name="Shape 336" descr="IPC1-PG-33.png"/>
          <p:cNvPicPr preferRelativeResize="0"/>
          <p:nvPr/>
        </p:nvPicPr>
        <p:blipFill rotWithShape="1">
          <a:blip r:embed="rId4">
            <a:alphaModFix/>
          </a:blip>
          <a:srcRect/>
          <a:stretch/>
        </p:blipFill>
        <p:spPr>
          <a:xfrm>
            <a:off x="2366779" y="131912"/>
            <a:ext cx="8762485" cy="1044221"/>
          </a:xfrm>
          <a:prstGeom prst="rect">
            <a:avLst/>
          </a:prstGeom>
          <a:noFill/>
          <a:ln>
            <a:noFill/>
          </a:ln>
        </p:spPr>
      </p:pic>
      <p:sp>
        <p:nvSpPr>
          <p:cNvPr id="337" name="Shape 337"/>
          <p:cNvSpPr txBox="1"/>
          <p:nvPr/>
        </p:nvSpPr>
        <p:spPr>
          <a:xfrm>
            <a:off x="4397039" y="160044"/>
            <a:ext cx="6732225" cy="874222"/>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Arial"/>
                <a:ea typeface="Arial"/>
                <a:cs typeface="Arial"/>
                <a:sym typeface="Arial"/>
              </a:rPr>
              <a:t>Diet: </a:t>
            </a:r>
          </a:p>
          <a:p>
            <a:pPr marL="342900" indent="-342900">
              <a:buSzPct val="100000"/>
              <a:buFont typeface="+mj-lt"/>
              <a:buAutoNum type="arabicPeriod"/>
            </a:pPr>
            <a:r>
              <a:rPr lang="en-US">
                <a:solidFill>
                  <a:schemeClr val="dk1"/>
                </a:solidFill>
                <a:latin typeface="Arial"/>
                <a:ea typeface="Arial"/>
                <a:cs typeface="Arial"/>
                <a:sym typeface="Arial"/>
              </a:rPr>
              <a:t>Whole food plant-based diets</a:t>
            </a:r>
          </a:p>
          <a:p>
            <a:pPr marL="342900" indent="-342900">
              <a:buSzPct val="100000"/>
              <a:buFont typeface="+mj-lt"/>
              <a:buAutoNum type="arabicPeriod"/>
            </a:pPr>
            <a:r>
              <a:rPr lang="en-US">
                <a:solidFill>
                  <a:schemeClr val="dk1"/>
                </a:solidFill>
              </a:rPr>
              <a:t>Eating fresher and less processed</a:t>
            </a:r>
            <a:endParaRPr lang="en-US">
              <a:solidFill>
                <a:schemeClr val="dk1"/>
              </a:solidFill>
              <a:latin typeface="Arial"/>
              <a:ea typeface="Arial"/>
              <a:cs typeface="Arial"/>
              <a:sym typeface="Arial"/>
            </a:endParaRPr>
          </a:p>
        </p:txBody>
      </p:sp>
      <p:pic>
        <p:nvPicPr>
          <p:cNvPr id="350" name="Shape 350" descr="IPC1-rightstrip.png"/>
          <p:cNvPicPr preferRelativeResize="0"/>
          <p:nvPr/>
        </p:nvPicPr>
        <p:blipFill rotWithShape="1">
          <a:blip r:embed="rId3">
            <a:alphaModFix/>
          </a:blip>
          <a:srcRect/>
          <a:stretch/>
        </p:blipFill>
        <p:spPr>
          <a:xfrm>
            <a:off x="11302008" y="0"/>
            <a:ext cx="173859" cy="6858000"/>
          </a:xfrm>
          <a:prstGeom prst="rect">
            <a:avLst/>
          </a:prstGeom>
          <a:noFill/>
          <a:ln>
            <a:noFill/>
          </a:ln>
        </p:spPr>
      </p:pic>
      <p:sp>
        <p:nvSpPr>
          <p:cNvPr id="2" name="TextBox 1">
            <a:extLst>
              <a:ext uri="{FF2B5EF4-FFF2-40B4-BE49-F238E27FC236}">
                <a16:creationId xmlns:a16="http://schemas.microsoft.com/office/drawing/2014/main" id="{3F7BB49F-1359-82F2-12FF-FDF39FBCA4EC}"/>
              </a:ext>
            </a:extLst>
          </p:cNvPr>
          <p:cNvSpPr txBox="1"/>
          <p:nvPr/>
        </p:nvSpPr>
        <p:spPr>
          <a:xfrm>
            <a:off x="0" y="0"/>
            <a:ext cx="1428750" cy="369332"/>
          </a:xfrm>
          <a:prstGeom prst="rect">
            <a:avLst/>
          </a:prstGeom>
          <a:noFill/>
        </p:spPr>
        <p:txBody>
          <a:bodyPr wrap="square" rtlCol="0">
            <a:spAutoFit/>
          </a:bodyPr>
          <a:lstStyle/>
          <a:p>
            <a:r>
              <a:rPr lang="en-US"/>
              <a:t>BW &amp; CM</a:t>
            </a:r>
          </a:p>
        </p:txBody>
      </p:sp>
    </p:spTree>
    <p:extLst>
      <p:ext uri="{BB962C8B-B14F-4D97-AF65-F5344CB8AC3E}">
        <p14:creationId xmlns:p14="http://schemas.microsoft.com/office/powerpoint/2010/main" val="346822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5" y="800100"/>
            <a:ext cx="2440143" cy="5201053"/>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b="1">
                <a:solidFill>
                  <a:schemeClr val="bg1"/>
                </a:solidFill>
                <a:latin typeface="Arial"/>
                <a:ea typeface="Arial"/>
                <a:cs typeface="Arial"/>
                <a:sym typeface="Arial"/>
              </a:rPr>
              <a:t>Lifestyle Medicine  </a:t>
            </a:r>
          </a:p>
        </p:txBody>
      </p:sp>
      <p:pic>
        <p:nvPicPr>
          <p:cNvPr id="333" name="Shape 333" descr="IPC1-rightstrip.png"/>
          <p:cNvPicPr preferRelativeResize="0"/>
          <p:nvPr/>
        </p:nvPicPr>
        <p:blipFill rotWithShape="1">
          <a:blip r:embed="rId3">
            <a:alphaModFix/>
          </a:blip>
          <a:srcRect/>
          <a:stretch/>
        </p:blipFill>
        <p:spPr>
          <a:xfrm>
            <a:off x="11302007" y="0"/>
            <a:ext cx="173859" cy="6858000"/>
          </a:xfrm>
          <a:prstGeom prst="rect">
            <a:avLst/>
          </a:prstGeom>
          <a:noFill/>
          <a:ln>
            <a:noFill/>
          </a:ln>
        </p:spPr>
      </p:pic>
      <p:pic>
        <p:nvPicPr>
          <p:cNvPr id="350" name="Shape 350" descr="IPC1-rightstrip.png"/>
          <p:cNvPicPr preferRelativeResize="0"/>
          <p:nvPr/>
        </p:nvPicPr>
        <p:blipFill rotWithShape="1">
          <a:blip r:embed="rId3">
            <a:alphaModFix/>
          </a:blip>
          <a:srcRect/>
          <a:stretch/>
        </p:blipFill>
        <p:spPr>
          <a:xfrm>
            <a:off x="11302008" y="0"/>
            <a:ext cx="173859" cy="6858000"/>
          </a:xfrm>
          <a:prstGeom prst="rect">
            <a:avLst/>
          </a:prstGeom>
          <a:noFill/>
          <a:ln>
            <a:noFill/>
          </a:ln>
        </p:spPr>
      </p:pic>
      <p:grpSp>
        <p:nvGrpSpPr>
          <p:cNvPr id="4" name="Group 3"/>
          <p:cNvGrpSpPr/>
          <p:nvPr/>
        </p:nvGrpSpPr>
        <p:grpSpPr>
          <a:xfrm>
            <a:off x="2341295" y="1214891"/>
            <a:ext cx="9094778" cy="1100666"/>
            <a:chOff x="37706" y="1823959"/>
            <a:chExt cx="9094778" cy="1100666"/>
          </a:xfrm>
        </p:grpSpPr>
        <p:pic>
          <p:nvPicPr>
            <p:cNvPr id="21" name="Shape 339" descr="IPC1-PG-33.png"/>
            <p:cNvPicPr preferRelativeResize="0"/>
            <p:nvPr/>
          </p:nvPicPr>
          <p:blipFill rotWithShape="1">
            <a:blip r:embed="rId4">
              <a:alphaModFix/>
            </a:blip>
            <a:srcRect/>
            <a:stretch/>
          </p:blipFill>
          <p:spPr>
            <a:xfrm>
              <a:off x="37706" y="1823959"/>
              <a:ext cx="8964888" cy="1100666"/>
            </a:xfrm>
            <a:prstGeom prst="rect">
              <a:avLst/>
            </a:prstGeom>
            <a:noFill/>
            <a:ln>
              <a:noFill/>
            </a:ln>
          </p:spPr>
        </p:pic>
        <p:sp>
          <p:nvSpPr>
            <p:cNvPr id="25" name="Shape 343"/>
            <p:cNvSpPr txBox="1"/>
            <p:nvPr/>
          </p:nvSpPr>
          <p:spPr>
            <a:xfrm>
              <a:off x="2198285" y="1940111"/>
              <a:ext cx="6934199" cy="975285"/>
            </a:xfrm>
            <a:prstGeom prst="rect">
              <a:avLst/>
            </a:prstGeom>
            <a:noFill/>
            <a:ln>
              <a:noFill/>
            </a:ln>
          </p:spPr>
          <p:txBody>
            <a:bodyPr lIns="91425" tIns="45700" rIns="91425" bIns="45700" anchor="t" anchorCtr="0">
              <a:noAutofit/>
            </a:bodyPr>
            <a:lstStyle/>
            <a:p>
              <a:pPr>
                <a:buSzPct val="25000"/>
              </a:pPr>
              <a:r>
                <a:rPr lang="en-US">
                  <a:solidFill>
                    <a:schemeClr val="dk1"/>
                  </a:solidFill>
                  <a:latin typeface="Arial"/>
                  <a:ea typeface="Arial"/>
                  <a:cs typeface="Arial"/>
                  <a:sym typeface="Arial"/>
                </a:rPr>
                <a:t>Exercise &amp; Movement: </a:t>
              </a:r>
            </a:p>
            <a:p>
              <a:pPr marL="342900" indent="-342900">
                <a:buSzPct val="100000"/>
                <a:buFont typeface="+mj-lt"/>
                <a:buAutoNum type="arabicPeriod"/>
              </a:pPr>
              <a:r>
                <a:rPr lang="en-US">
                  <a:solidFill>
                    <a:schemeClr val="dk1"/>
                  </a:solidFill>
                </a:rPr>
                <a:t>150 minutes of moderate or 75 minutes vigorous</a:t>
              </a:r>
            </a:p>
            <a:p>
              <a:pPr marL="342900" indent="-342900">
                <a:buSzPct val="100000"/>
                <a:buFont typeface="+mj-lt"/>
                <a:buAutoNum type="arabicPeriod"/>
              </a:pPr>
              <a:r>
                <a:rPr lang="en-US">
                  <a:solidFill>
                    <a:schemeClr val="dk1"/>
                  </a:solidFill>
                  <a:latin typeface="Arial"/>
                  <a:ea typeface="Arial"/>
                  <a:cs typeface="Arial"/>
                  <a:sym typeface="Arial"/>
                </a:rPr>
                <a:t>Reduce sedentary periods </a:t>
              </a:r>
            </a:p>
          </p:txBody>
        </p:sp>
      </p:grpSp>
      <p:sp>
        <p:nvSpPr>
          <p:cNvPr id="2" name="TextBox 1">
            <a:extLst>
              <a:ext uri="{FF2B5EF4-FFF2-40B4-BE49-F238E27FC236}">
                <a16:creationId xmlns:a16="http://schemas.microsoft.com/office/drawing/2014/main" id="{E0FD19CF-CF13-D057-14F8-54CF26F38B25}"/>
              </a:ext>
            </a:extLst>
          </p:cNvPr>
          <p:cNvSpPr txBox="1"/>
          <p:nvPr/>
        </p:nvSpPr>
        <p:spPr>
          <a:xfrm>
            <a:off x="0" y="0"/>
            <a:ext cx="1428750" cy="369332"/>
          </a:xfrm>
          <a:prstGeom prst="rect">
            <a:avLst/>
          </a:prstGeom>
          <a:noFill/>
        </p:spPr>
        <p:txBody>
          <a:bodyPr wrap="square" rtlCol="0">
            <a:spAutoFit/>
          </a:bodyPr>
          <a:lstStyle/>
          <a:p>
            <a:r>
              <a:rPr lang="en-US"/>
              <a:t>BW &amp; CM</a:t>
            </a:r>
          </a:p>
        </p:txBody>
      </p:sp>
    </p:spTree>
    <p:extLst>
      <p:ext uri="{BB962C8B-B14F-4D97-AF65-F5344CB8AC3E}">
        <p14:creationId xmlns:p14="http://schemas.microsoft.com/office/powerpoint/2010/main" val="1073480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5" y="752475"/>
            <a:ext cx="2440143" cy="5248678"/>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a:solidFill>
                  <a:schemeClr val="bg1"/>
                </a:solidFill>
                <a:latin typeface="Arial"/>
                <a:ea typeface="Arial"/>
                <a:cs typeface="Arial"/>
                <a:sym typeface="Arial"/>
              </a:rPr>
              <a:t>Lifestyle Medicine  </a:t>
            </a:r>
            <a:endParaRPr lang="en-US" sz="2400" b="1">
              <a:solidFill>
                <a:schemeClr val="bg1"/>
              </a:solidFill>
              <a:latin typeface="Arial"/>
              <a:ea typeface="Arial"/>
              <a:cs typeface="Arial"/>
              <a:sym typeface="Arial"/>
            </a:endParaRPr>
          </a:p>
        </p:txBody>
      </p:sp>
      <p:pic>
        <p:nvPicPr>
          <p:cNvPr id="333" name="Shape 333" descr="IPC1-rightstrip.png"/>
          <p:cNvPicPr preferRelativeResize="0"/>
          <p:nvPr/>
        </p:nvPicPr>
        <p:blipFill rotWithShape="1">
          <a:blip r:embed="rId3">
            <a:alphaModFix/>
          </a:blip>
          <a:srcRect/>
          <a:stretch/>
        </p:blipFill>
        <p:spPr>
          <a:xfrm>
            <a:off x="11302007" y="0"/>
            <a:ext cx="173859" cy="6858000"/>
          </a:xfrm>
          <a:prstGeom prst="rect">
            <a:avLst/>
          </a:prstGeom>
          <a:noFill/>
          <a:ln>
            <a:noFill/>
          </a:ln>
        </p:spPr>
      </p:pic>
      <p:pic>
        <p:nvPicPr>
          <p:cNvPr id="350" name="Shape 350" descr="IPC1-rightstrip.png"/>
          <p:cNvPicPr preferRelativeResize="0"/>
          <p:nvPr/>
        </p:nvPicPr>
        <p:blipFill rotWithShape="1">
          <a:blip r:embed="rId3">
            <a:alphaModFix/>
          </a:blip>
          <a:srcRect/>
          <a:stretch/>
        </p:blipFill>
        <p:spPr>
          <a:xfrm>
            <a:off x="11302008" y="0"/>
            <a:ext cx="173859" cy="6858000"/>
          </a:xfrm>
          <a:prstGeom prst="rect">
            <a:avLst/>
          </a:prstGeom>
          <a:noFill/>
          <a:ln>
            <a:noFill/>
          </a:ln>
        </p:spPr>
      </p:pic>
      <p:pic>
        <p:nvPicPr>
          <p:cNvPr id="26" name="Shape 342" descr="IPC1-PG-33.png">
            <a:extLst>
              <a:ext uri="{FF2B5EF4-FFF2-40B4-BE49-F238E27FC236}">
                <a16:creationId xmlns:a16="http://schemas.microsoft.com/office/drawing/2014/main" id="{F832BDF6-579D-4225-9E50-024D01A925E5}"/>
              </a:ext>
            </a:extLst>
          </p:cNvPr>
          <p:cNvPicPr preferRelativeResize="0"/>
          <p:nvPr/>
        </p:nvPicPr>
        <p:blipFill rotWithShape="1">
          <a:blip r:embed="rId4">
            <a:alphaModFix/>
          </a:blip>
          <a:srcRect/>
          <a:stretch/>
        </p:blipFill>
        <p:spPr>
          <a:xfrm>
            <a:off x="2341295" y="2321616"/>
            <a:ext cx="8983741" cy="1072445"/>
          </a:xfrm>
          <a:prstGeom prst="rect">
            <a:avLst/>
          </a:prstGeom>
          <a:noFill/>
          <a:ln>
            <a:noFill/>
          </a:ln>
        </p:spPr>
      </p:pic>
      <p:sp>
        <p:nvSpPr>
          <p:cNvPr id="27" name="Shape 340">
            <a:extLst>
              <a:ext uri="{FF2B5EF4-FFF2-40B4-BE49-F238E27FC236}">
                <a16:creationId xmlns:a16="http://schemas.microsoft.com/office/drawing/2014/main" id="{836FF0A9-9AA4-427E-AF61-B78AEE574B74}"/>
              </a:ext>
            </a:extLst>
          </p:cNvPr>
          <p:cNvSpPr txBox="1"/>
          <p:nvPr/>
        </p:nvSpPr>
        <p:spPr>
          <a:xfrm>
            <a:off x="4497435" y="2440424"/>
            <a:ext cx="6815999" cy="870551"/>
          </a:xfrm>
          <a:prstGeom prst="rect">
            <a:avLst/>
          </a:prstGeom>
          <a:noFill/>
          <a:ln>
            <a:noFill/>
          </a:ln>
        </p:spPr>
        <p:txBody>
          <a:bodyPr lIns="91425" tIns="45700" rIns="91425" bIns="45700" anchor="t" anchorCtr="0">
            <a:noAutofit/>
          </a:bodyPr>
          <a:lstStyle/>
          <a:p>
            <a:pPr lvl="0">
              <a:buSzPct val="25000"/>
            </a:pPr>
            <a:r>
              <a:rPr lang="en-US">
                <a:solidFill>
                  <a:schemeClr val="dk1"/>
                </a:solidFill>
              </a:rPr>
              <a:t>Sleep:</a:t>
            </a:r>
          </a:p>
          <a:p>
            <a:pPr marL="342900" indent="-342900">
              <a:buSzPct val="100000"/>
              <a:buFont typeface="+mj-lt"/>
              <a:buAutoNum type="arabicPeriod"/>
            </a:pPr>
            <a:r>
              <a:rPr lang="en-US">
                <a:solidFill>
                  <a:schemeClr val="dk1"/>
                </a:solidFill>
              </a:rPr>
              <a:t>7 hours or more</a:t>
            </a:r>
          </a:p>
          <a:p>
            <a:pPr marL="342900" indent="-342900">
              <a:buSzPct val="100000"/>
              <a:buFont typeface="+mj-lt"/>
              <a:buAutoNum type="arabicPeriod"/>
            </a:pPr>
            <a:r>
              <a:rPr lang="en-US">
                <a:solidFill>
                  <a:schemeClr val="dk1"/>
                </a:solidFill>
                <a:latin typeface="Arial"/>
                <a:ea typeface="Arial"/>
                <a:cs typeface="Arial"/>
                <a:sym typeface="Arial"/>
              </a:rPr>
              <a:t>Optimizing the best sleep, they can get</a:t>
            </a:r>
          </a:p>
        </p:txBody>
      </p:sp>
      <p:sp>
        <p:nvSpPr>
          <p:cNvPr id="2" name="TextBox 1">
            <a:extLst>
              <a:ext uri="{FF2B5EF4-FFF2-40B4-BE49-F238E27FC236}">
                <a16:creationId xmlns:a16="http://schemas.microsoft.com/office/drawing/2014/main" id="{71AE9126-5018-9209-2FB3-C51417728551}"/>
              </a:ext>
            </a:extLst>
          </p:cNvPr>
          <p:cNvSpPr txBox="1"/>
          <p:nvPr/>
        </p:nvSpPr>
        <p:spPr>
          <a:xfrm>
            <a:off x="0" y="0"/>
            <a:ext cx="1428750" cy="369332"/>
          </a:xfrm>
          <a:prstGeom prst="rect">
            <a:avLst/>
          </a:prstGeom>
          <a:noFill/>
        </p:spPr>
        <p:txBody>
          <a:bodyPr wrap="square" rtlCol="0">
            <a:spAutoFit/>
          </a:bodyPr>
          <a:lstStyle/>
          <a:p>
            <a:r>
              <a:rPr lang="en-US"/>
              <a:t>BW &amp; CM</a:t>
            </a:r>
          </a:p>
        </p:txBody>
      </p:sp>
    </p:spTree>
    <p:extLst>
      <p:ext uri="{BB962C8B-B14F-4D97-AF65-F5344CB8AC3E}">
        <p14:creationId xmlns:p14="http://schemas.microsoft.com/office/powerpoint/2010/main" val="3409116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5" y="809625"/>
            <a:ext cx="2466500" cy="5191528"/>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b="1">
                <a:solidFill>
                  <a:schemeClr val="bg1"/>
                </a:solidFill>
                <a:latin typeface="Arial"/>
                <a:ea typeface="Arial"/>
                <a:cs typeface="Arial"/>
                <a:sym typeface="Arial"/>
              </a:rPr>
              <a:t>Lifestyle Medicine  </a:t>
            </a:r>
          </a:p>
        </p:txBody>
      </p:sp>
      <p:pic>
        <p:nvPicPr>
          <p:cNvPr id="333" name="Shape 333" descr="IPC1-rightstrip.png"/>
          <p:cNvPicPr preferRelativeResize="0"/>
          <p:nvPr/>
        </p:nvPicPr>
        <p:blipFill rotWithShape="1">
          <a:blip r:embed="rId3">
            <a:alphaModFix/>
          </a:blip>
          <a:srcRect/>
          <a:stretch/>
        </p:blipFill>
        <p:spPr>
          <a:xfrm>
            <a:off x="11302007" y="0"/>
            <a:ext cx="173859" cy="6858000"/>
          </a:xfrm>
          <a:prstGeom prst="rect">
            <a:avLst/>
          </a:prstGeom>
          <a:noFill/>
          <a:ln>
            <a:noFill/>
          </a:ln>
        </p:spPr>
      </p:pic>
      <p:grpSp>
        <p:nvGrpSpPr>
          <p:cNvPr id="344" name="Shape 344"/>
          <p:cNvGrpSpPr/>
          <p:nvPr/>
        </p:nvGrpSpPr>
        <p:grpSpPr>
          <a:xfrm>
            <a:off x="2336855" y="3520112"/>
            <a:ext cx="8976578" cy="1044221"/>
            <a:chOff x="-14142" y="3897189"/>
            <a:chExt cx="9155924" cy="1044221"/>
          </a:xfrm>
        </p:grpSpPr>
        <p:pic>
          <p:nvPicPr>
            <p:cNvPr id="345" name="Shape 345" descr="IPC1-PG-33.png"/>
            <p:cNvPicPr preferRelativeResize="0"/>
            <p:nvPr/>
          </p:nvPicPr>
          <p:blipFill rotWithShape="1">
            <a:blip r:embed="rId4">
              <a:alphaModFix/>
            </a:blip>
            <a:srcRect/>
            <a:stretch/>
          </p:blipFill>
          <p:spPr>
            <a:xfrm>
              <a:off x="-14142" y="3897189"/>
              <a:ext cx="9144000" cy="1044221"/>
            </a:xfrm>
            <a:prstGeom prst="rect">
              <a:avLst/>
            </a:prstGeom>
            <a:noFill/>
            <a:ln>
              <a:noFill/>
            </a:ln>
          </p:spPr>
        </p:pic>
        <p:sp>
          <p:nvSpPr>
            <p:cNvPr id="346" name="Shape 346"/>
            <p:cNvSpPr txBox="1"/>
            <p:nvPr/>
          </p:nvSpPr>
          <p:spPr>
            <a:xfrm>
              <a:off x="2098381" y="4007791"/>
              <a:ext cx="7043401" cy="872344"/>
            </a:xfrm>
            <a:prstGeom prst="rect">
              <a:avLst/>
            </a:prstGeom>
            <a:noFill/>
            <a:ln>
              <a:noFill/>
            </a:ln>
          </p:spPr>
          <p:txBody>
            <a:bodyPr lIns="91425" tIns="45700" rIns="91425" bIns="45700" anchor="t" anchorCtr="0">
              <a:noAutofit/>
            </a:bodyPr>
            <a:lstStyle/>
            <a:p>
              <a:pPr lvl="0">
                <a:buSzPct val="25000"/>
              </a:pPr>
              <a:r>
                <a:rPr lang="en-US">
                  <a:solidFill>
                    <a:schemeClr val="dk1"/>
                  </a:solidFill>
                </a:rPr>
                <a:t>Stress:</a:t>
              </a:r>
            </a:p>
            <a:p>
              <a:pPr marL="342900" indent="-342900">
                <a:buSzPct val="100000"/>
                <a:buFont typeface="+mj-lt"/>
                <a:buAutoNum type="arabicPeriod"/>
              </a:pPr>
              <a:r>
                <a:rPr lang="en-US">
                  <a:solidFill>
                    <a:schemeClr val="dk1"/>
                  </a:solidFill>
                </a:rPr>
                <a:t>Increasing stress management and coping skills</a:t>
              </a:r>
            </a:p>
            <a:p>
              <a:pPr marL="342900" indent="-342900">
                <a:buSzPct val="100000"/>
                <a:buFont typeface="+mj-lt"/>
                <a:buAutoNum type="arabicPeriod"/>
              </a:pPr>
              <a:r>
                <a:rPr lang="en-US">
                  <a:solidFill>
                    <a:schemeClr val="dk1"/>
                  </a:solidFill>
                </a:rPr>
                <a:t>Practicing mindfulness, gratitude and having a meaning full life</a:t>
              </a:r>
            </a:p>
          </p:txBody>
        </p:sp>
      </p:grpSp>
      <p:pic>
        <p:nvPicPr>
          <p:cNvPr id="350" name="Shape 350" descr="IPC1-rightstrip.png"/>
          <p:cNvPicPr preferRelativeResize="0"/>
          <p:nvPr/>
        </p:nvPicPr>
        <p:blipFill rotWithShape="1">
          <a:blip r:embed="rId3">
            <a:alphaModFix/>
          </a:blip>
          <a:srcRect/>
          <a:stretch/>
        </p:blipFill>
        <p:spPr>
          <a:xfrm>
            <a:off x="11302008" y="0"/>
            <a:ext cx="173859" cy="6858000"/>
          </a:xfrm>
          <a:prstGeom prst="rect">
            <a:avLst/>
          </a:prstGeom>
          <a:noFill/>
          <a:ln>
            <a:noFill/>
          </a:ln>
        </p:spPr>
      </p:pic>
      <p:sp>
        <p:nvSpPr>
          <p:cNvPr id="2" name="TextBox 1">
            <a:extLst>
              <a:ext uri="{FF2B5EF4-FFF2-40B4-BE49-F238E27FC236}">
                <a16:creationId xmlns:a16="http://schemas.microsoft.com/office/drawing/2014/main" id="{0BAC80B0-1614-2155-1BA4-5752FB4EE00B}"/>
              </a:ext>
            </a:extLst>
          </p:cNvPr>
          <p:cNvSpPr txBox="1"/>
          <p:nvPr/>
        </p:nvSpPr>
        <p:spPr>
          <a:xfrm>
            <a:off x="0" y="0"/>
            <a:ext cx="1428750" cy="369332"/>
          </a:xfrm>
          <a:prstGeom prst="rect">
            <a:avLst/>
          </a:prstGeom>
          <a:noFill/>
        </p:spPr>
        <p:txBody>
          <a:bodyPr wrap="square" rtlCol="0">
            <a:spAutoFit/>
          </a:bodyPr>
          <a:lstStyle/>
          <a:p>
            <a:r>
              <a:rPr lang="en-US"/>
              <a:t>BW &amp; CM</a:t>
            </a:r>
          </a:p>
        </p:txBody>
      </p:sp>
    </p:spTree>
    <p:extLst>
      <p:ext uri="{BB962C8B-B14F-4D97-AF65-F5344CB8AC3E}">
        <p14:creationId xmlns:p14="http://schemas.microsoft.com/office/powerpoint/2010/main" val="334378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729C1-4773-47E4-B62A-21901846C158}"/>
              </a:ext>
            </a:extLst>
          </p:cNvPr>
          <p:cNvSpPr>
            <a:spLocks noGrp="1"/>
          </p:cNvSpPr>
          <p:nvPr>
            <p:ph type="title"/>
          </p:nvPr>
        </p:nvSpPr>
        <p:spPr>
          <a:xfrm>
            <a:off x="1524000" y="228600"/>
            <a:ext cx="9144000" cy="1752600"/>
          </a:xfrm>
        </p:spPr>
        <p:txBody>
          <a:bodyPr>
            <a:normAutofit fontScale="90000"/>
          </a:bodyPr>
          <a:lstStyle/>
          <a:p>
            <a:r>
              <a:rPr lang="en-US" sz="2400" b="0" u="none"/>
              <a:t>IT IS estimated That </a:t>
            </a:r>
            <a:br>
              <a:rPr lang="en-US" sz="2400" b="0" u="none"/>
            </a:br>
            <a:r>
              <a:rPr lang="en-US" sz="2400" b="0" u="none"/>
              <a:t>less than 10% of New Year's resolutions </a:t>
            </a:r>
            <a:br>
              <a:rPr lang="en-US" sz="2400" b="0" u="none"/>
            </a:br>
            <a:r>
              <a:rPr lang="en-US" sz="2400" b="0" u="none"/>
              <a:t>are achieved. </a:t>
            </a:r>
            <a:br>
              <a:rPr lang="en-US" sz="2400" b="0" u="none"/>
            </a:br>
            <a:r>
              <a:rPr lang="en-US" sz="2400" b="0" u="none"/>
              <a:t>(University of Scranton Psych Professor John C. Norcross, Ph.D.)</a:t>
            </a:r>
            <a:endParaRPr lang="en-US" sz="3200" b="0" u="none"/>
          </a:p>
        </p:txBody>
      </p:sp>
      <p:pic>
        <p:nvPicPr>
          <p:cNvPr id="6" name="20200131_me_a_poem_for_those_who_dropped_the_ball_on_your_new_years_resolutions">
            <a:hlinkClick r:id="" action="ppaction://media"/>
            <a:extLst>
              <a:ext uri="{FF2B5EF4-FFF2-40B4-BE49-F238E27FC236}">
                <a16:creationId xmlns:a16="http://schemas.microsoft.com/office/drawing/2014/main" id="{4BC480C9-66AB-4940-AEF8-D46B53751B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5226" y="2392364"/>
            <a:ext cx="3588774" cy="3588774"/>
          </a:xfrm>
          <a:prstGeom prst="rect">
            <a:avLst/>
          </a:prstGeom>
        </p:spPr>
      </p:pic>
      <p:sp>
        <p:nvSpPr>
          <p:cNvPr id="7" name="object 8">
            <a:extLst>
              <a:ext uri="{FF2B5EF4-FFF2-40B4-BE49-F238E27FC236}">
                <a16:creationId xmlns:a16="http://schemas.microsoft.com/office/drawing/2014/main" id="{C8113544-C4D4-4309-BE53-4C60B524972C}"/>
              </a:ext>
            </a:extLst>
          </p:cNvPr>
          <p:cNvSpPr/>
          <p:nvPr/>
        </p:nvSpPr>
        <p:spPr>
          <a:xfrm>
            <a:off x="5510538" y="2380074"/>
            <a:ext cx="4936236" cy="3734054"/>
          </a:xfrm>
          <a:prstGeom prst="rect">
            <a:avLst/>
          </a:prstGeom>
          <a:blipFill>
            <a:blip r:embed="rId5" cstate="print"/>
            <a:stretch>
              <a:fillRect/>
            </a:stretch>
          </a:blipFill>
        </p:spPr>
        <p:txBody>
          <a:bodyPr wrap="square" lIns="0" tIns="0" rIns="0" bIns="0" rtlCol="0"/>
          <a:lstStyle/>
          <a:p>
            <a:endParaRPr>
              <a:solidFill>
                <a:prstClr val="white"/>
              </a:solidFill>
              <a:latin typeface="Calibri" panose="020F0502020204030204"/>
            </a:endParaRPr>
          </a:p>
        </p:txBody>
      </p:sp>
      <p:sp>
        <p:nvSpPr>
          <p:cNvPr id="2" name="TextBox 1">
            <a:extLst>
              <a:ext uri="{FF2B5EF4-FFF2-40B4-BE49-F238E27FC236}">
                <a16:creationId xmlns:a16="http://schemas.microsoft.com/office/drawing/2014/main" id="{44E8A031-B7CA-BB95-B8D5-16C2C8D0F689}"/>
              </a:ext>
            </a:extLst>
          </p:cNvPr>
          <p:cNvSpPr txBox="1"/>
          <p:nvPr/>
        </p:nvSpPr>
        <p:spPr>
          <a:xfrm>
            <a:off x="0" y="0"/>
            <a:ext cx="659362"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408658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6" y="790575"/>
            <a:ext cx="2428400" cy="5210578"/>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b="1">
                <a:solidFill>
                  <a:schemeClr val="bg1"/>
                </a:solidFill>
                <a:latin typeface="Arial"/>
                <a:ea typeface="Arial"/>
                <a:cs typeface="Arial"/>
                <a:sym typeface="Arial"/>
              </a:rPr>
              <a:t>Lifestyle Medicine  </a:t>
            </a:r>
          </a:p>
        </p:txBody>
      </p:sp>
      <p:pic>
        <p:nvPicPr>
          <p:cNvPr id="333" name="Shape 333" descr="IPC1-rightstrip.png"/>
          <p:cNvPicPr preferRelativeResize="0"/>
          <p:nvPr/>
        </p:nvPicPr>
        <p:blipFill rotWithShape="1">
          <a:blip r:embed="rId3">
            <a:alphaModFix/>
          </a:blip>
          <a:srcRect/>
          <a:stretch/>
        </p:blipFill>
        <p:spPr>
          <a:xfrm>
            <a:off x="11302007" y="0"/>
            <a:ext cx="173859" cy="6858000"/>
          </a:xfrm>
          <a:prstGeom prst="rect">
            <a:avLst/>
          </a:prstGeom>
          <a:noFill/>
          <a:ln>
            <a:noFill/>
          </a:ln>
        </p:spPr>
      </p:pic>
      <p:pic>
        <p:nvPicPr>
          <p:cNvPr id="350" name="Shape 350" descr="IPC1-rightstrip.png"/>
          <p:cNvPicPr preferRelativeResize="0"/>
          <p:nvPr/>
        </p:nvPicPr>
        <p:blipFill rotWithShape="1">
          <a:blip r:embed="rId3">
            <a:alphaModFix/>
          </a:blip>
          <a:srcRect/>
          <a:stretch/>
        </p:blipFill>
        <p:spPr>
          <a:xfrm>
            <a:off x="11302008" y="0"/>
            <a:ext cx="173859" cy="6858000"/>
          </a:xfrm>
          <a:prstGeom prst="rect">
            <a:avLst/>
          </a:prstGeom>
          <a:noFill/>
          <a:ln>
            <a:noFill/>
          </a:ln>
        </p:spPr>
      </p:pic>
      <p:grpSp>
        <p:nvGrpSpPr>
          <p:cNvPr id="6" name="Group 5"/>
          <p:cNvGrpSpPr/>
          <p:nvPr/>
        </p:nvGrpSpPr>
        <p:grpSpPr>
          <a:xfrm>
            <a:off x="2318003" y="4662550"/>
            <a:ext cx="8983741" cy="1100666"/>
            <a:chOff x="-14112" y="5125282"/>
            <a:chExt cx="9144000" cy="1100666"/>
          </a:xfrm>
        </p:grpSpPr>
        <p:grpSp>
          <p:nvGrpSpPr>
            <p:cNvPr id="347" name="Shape 347"/>
            <p:cNvGrpSpPr/>
            <p:nvPr/>
          </p:nvGrpSpPr>
          <p:grpSpPr>
            <a:xfrm>
              <a:off x="-14112" y="5125282"/>
              <a:ext cx="9144000" cy="1100666"/>
              <a:chOff x="-14112" y="5125282"/>
              <a:chExt cx="9144000" cy="1100666"/>
            </a:xfrm>
          </p:grpSpPr>
          <p:pic>
            <p:nvPicPr>
              <p:cNvPr id="348" name="Shape 348" descr="IPC1-PG-33.png"/>
              <p:cNvPicPr preferRelativeResize="0"/>
              <p:nvPr/>
            </p:nvPicPr>
            <p:blipFill rotWithShape="1">
              <a:blip r:embed="rId4">
                <a:alphaModFix/>
              </a:blip>
              <a:srcRect/>
              <a:stretch/>
            </p:blipFill>
            <p:spPr>
              <a:xfrm>
                <a:off x="-14112" y="5125282"/>
                <a:ext cx="9144000" cy="1100666"/>
              </a:xfrm>
              <a:prstGeom prst="rect">
                <a:avLst/>
              </a:prstGeom>
              <a:noFill/>
              <a:ln>
                <a:noFill/>
              </a:ln>
            </p:spPr>
          </p:pic>
          <p:sp>
            <p:nvSpPr>
              <p:cNvPr id="349" name="Shape 349"/>
              <p:cNvSpPr txBox="1"/>
              <p:nvPr/>
            </p:nvSpPr>
            <p:spPr>
              <a:xfrm>
                <a:off x="2195689" y="5452532"/>
                <a:ext cx="6934199" cy="553997"/>
              </a:xfrm>
              <a:prstGeom prst="rect">
                <a:avLst/>
              </a:prstGeom>
              <a:noFill/>
              <a:ln>
                <a:noFill/>
              </a:ln>
            </p:spPr>
            <p:txBody>
              <a:bodyPr lIns="91425" tIns="45700" rIns="91425" bIns="45700" anchor="t" anchorCtr="0">
                <a:noAutofit/>
              </a:bodyPr>
              <a:lstStyle/>
              <a:p>
                <a:pPr>
                  <a:buSzPct val="25000"/>
                </a:pPr>
                <a:endParaRPr lang="en-US" sz="1500">
                  <a:solidFill>
                    <a:schemeClr val="dk1"/>
                  </a:solidFill>
                  <a:latin typeface="Arial"/>
                  <a:ea typeface="Arial"/>
                  <a:cs typeface="Arial"/>
                  <a:sym typeface="Arial"/>
                </a:endParaRPr>
              </a:p>
            </p:txBody>
          </p:sp>
        </p:grpSp>
        <p:sp>
          <p:nvSpPr>
            <p:cNvPr id="3" name="Rectangle 2"/>
            <p:cNvSpPr/>
            <p:nvPr/>
          </p:nvSpPr>
          <p:spPr>
            <a:xfrm>
              <a:off x="2178188" y="5202798"/>
              <a:ext cx="6923497" cy="923330"/>
            </a:xfrm>
            <a:prstGeom prst="rect">
              <a:avLst/>
            </a:prstGeom>
          </p:spPr>
          <p:txBody>
            <a:bodyPr wrap="square">
              <a:spAutoFit/>
            </a:bodyPr>
            <a:lstStyle/>
            <a:p>
              <a:pPr lvl="0">
                <a:buSzPct val="25000"/>
              </a:pPr>
              <a:r>
                <a:rPr lang="en-US">
                  <a:solidFill>
                    <a:schemeClr val="dk1"/>
                  </a:solidFill>
                </a:rPr>
                <a:t>Connections</a:t>
              </a:r>
            </a:p>
            <a:p>
              <a:pPr marL="342900" indent="-342900">
                <a:buSzPct val="100000"/>
                <a:buFont typeface="+mj-lt"/>
                <a:buAutoNum type="arabicPeriod"/>
              </a:pPr>
              <a:r>
                <a:rPr lang="en-US">
                  <a:solidFill>
                    <a:schemeClr val="dk1"/>
                  </a:solidFill>
                </a:rPr>
                <a:t>Ourselves, family, friends</a:t>
              </a:r>
            </a:p>
            <a:p>
              <a:pPr marL="342900" indent="-342900">
                <a:buSzPct val="100000"/>
                <a:buFont typeface="+mj-lt"/>
                <a:buAutoNum type="arabicPeriod"/>
              </a:pPr>
              <a:r>
                <a:rPr lang="en-US">
                  <a:solidFill>
                    <a:schemeClr val="dk1"/>
                  </a:solidFill>
                </a:rPr>
                <a:t>Pets, nature, and perhaps the spirit</a:t>
              </a:r>
            </a:p>
          </p:txBody>
        </p:sp>
      </p:grpSp>
      <p:sp>
        <p:nvSpPr>
          <p:cNvPr id="2" name="TextBox 1">
            <a:extLst>
              <a:ext uri="{FF2B5EF4-FFF2-40B4-BE49-F238E27FC236}">
                <a16:creationId xmlns:a16="http://schemas.microsoft.com/office/drawing/2014/main" id="{6A2A65ED-D0DA-FA04-D521-2F767BA1D9DC}"/>
              </a:ext>
            </a:extLst>
          </p:cNvPr>
          <p:cNvSpPr txBox="1"/>
          <p:nvPr/>
        </p:nvSpPr>
        <p:spPr>
          <a:xfrm>
            <a:off x="0" y="0"/>
            <a:ext cx="1428750" cy="369332"/>
          </a:xfrm>
          <a:prstGeom prst="rect">
            <a:avLst/>
          </a:prstGeom>
          <a:noFill/>
        </p:spPr>
        <p:txBody>
          <a:bodyPr wrap="square" rtlCol="0">
            <a:spAutoFit/>
          </a:bodyPr>
          <a:lstStyle/>
          <a:p>
            <a:r>
              <a:rPr lang="en-US"/>
              <a:t>BW &amp; CM</a:t>
            </a:r>
          </a:p>
        </p:txBody>
      </p:sp>
    </p:spTree>
    <p:extLst>
      <p:ext uri="{BB962C8B-B14F-4D97-AF65-F5344CB8AC3E}">
        <p14:creationId xmlns:p14="http://schemas.microsoft.com/office/powerpoint/2010/main" val="1252222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533875" y="446662"/>
            <a:ext cx="2440143" cy="5554491"/>
          </a:xfrm>
          <a:prstGeom prst="rect">
            <a:avLst/>
          </a:prstGeom>
          <a:noFill/>
          <a:ln>
            <a:noFill/>
          </a:ln>
        </p:spPr>
        <p:txBody>
          <a:bodyPr vert="wordArtVert" lIns="91425" tIns="45700" rIns="91425" bIns="45700" anchor="ctr" anchorCtr="0">
            <a:noAutofit/>
          </a:bodyPr>
          <a:lstStyle/>
          <a:p>
            <a:pPr algn="ctr">
              <a:lnSpc>
                <a:spcPct val="108695"/>
              </a:lnSpc>
              <a:buSzPct val="25000"/>
            </a:pPr>
            <a:r>
              <a:rPr lang="en-US" sz="2400" b="1">
                <a:solidFill>
                  <a:schemeClr val="bg1"/>
                </a:solidFill>
                <a:latin typeface="Arial"/>
                <a:ea typeface="Arial"/>
                <a:cs typeface="Arial"/>
                <a:sym typeface="Arial"/>
              </a:rPr>
              <a:t>Lifestyle Medicine  </a:t>
            </a:r>
          </a:p>
        </p:txBody>
      </p:sp>
      <p:pic>
        <p:nvPicPr>
          <p:cNvPr id="333" name="Shape 333" descr="IPC1-rightstrip.png"/>
          <p:cNvPicPr preferRelativeResize="0"/>
          <p:nvPr/>
        </p:nvPicPr>
        <p:blipFill rotWithShape="1">
          <a:blip r:embed="rId3">
            <a:alphaModFix/>
          </a:blip>
          <a:srcRect/>
          <a:stretch/>
        </p:blipFill>
        <p:spPr>
          <a:xfrm>
            <a:off x="11302007" y="0"/>
            <a:ext cx="173859" cy="6858000"/>
          </a:xfrm>
          <a:prstGeom prst="rect">
            <a:avLst/>
          </a:prstGeom>
          <a:noFill/>
          <a:ln>
            <a:noFill/>
          </a:ln>
        </p:spPr>
      </p:pic>
      <p:pic>
        <p:nvPicPr>
          <p:cNvPr id="350" name="Shape 350" descr="IPC1-rightstrip.png"/>
          <p:cNvPicPr preferRelativeResize="0"/>
          <p:nvPr/>
        </p:nvPicPr>
        <p:blipFill rotWithShape="1">
          <a:blip r:embed="rId3">
            <a:alphaModFix/>
          </a:blip>
          <a:srcRect/>
          <a:stretch/>
        </p:blipFill>
        <p:spPr>
          <a:xfrm>
            <a:off x="11302008" y="0"/>
            <a:ext cx="173859" cy="6858000"/>
          </a:xfrm>
          <a:prstGeom prst="rect">
            <a:avLst/>
          </a:prstGeom>
          <a:noFill/>
          <a:ln>
            <a:noFill/>
          </a:ln>
        </p:spPr>
      </p:pic>
      <p:pic>
        <p:nvPicPr>
          <p:cNvPr id="22" name="Shape 348" descr="IPC1-PG-33.png">
            <a:extLst>
              <a:ext uri="{FF2B5EF4-FFF2-40B4-BE49-F238E27FC236}">
                <a16:creationId xmlns:a16="http://schemas.microsoft.com/office/drawing/2014/main" id="{F29B5C45-5742-4CF3-8242-E36474D932D0}"/>
              </a:ext>
            </a:extLst>
          </p:cNvPr>
          <p:cNvPicPr preferRelativeResize="0"/>
          <p:nvPr/>
        </p:nvPicPr>
        <p:blipFill rotWithShape="1">
          <a:blip r:embed="rId4">
            <a:alphaModFix/>
          </a:blip>
          <a:srcRect/>
          <a:stretch/>
        </p:blipFill>
        <p:spPr>
          <a:xfrm>
            <a:off x="2350721" y="5790089"/>
            <a:ext cx="8983741" cy="1100666"/>
          </a:xfrm>
          <a:prstGeom prst="rect">
            <a:avLst/>
          </a:prstGeom>
          <a:noFill/>
          <a:ln>
            <a:noFill/>
          </a:ln>
        </p:spPr>
      </p:pic>
      <p:sp>
        <p:nvSpPr>
          <p:cNvPr id="23" name="Rectangle 22">
            <a:extLst>
              <a:ext uri="{FF2B5EF4-FFF2-40B4-BE49-F238E27FC236}">
                <a16:creationId xmlns:a16="http://schemas.microsoft.com/office/drawing/2014/main" id="{5D219852-1BAF-4C42-8DAC-1A0A090C1F86}"/>
              </a:ext>
            </a:extLst>
          </p:cNvPr>
          <p:cNvSpPr/>
          <p:nvPr/>
        </p:nvSpPr>
        <p:spPr>
          <a:xfrm>
            <a:off x="4471880" y="5904934"/>
            <a:ext cx="6802155" cy="923330"/>
          </a:xfrm>
          <a:prstGeom prst="rect">
            <a:avLst/>
          </a:prstGeom>
        </p:spPr>
        <p:txBody>
          <a:bodyPr wrap="square">
            <a:spAutoFit/>
          </a:bodyPr>
          <a:lstStyle/>
          <a:p>
            <a:pPr lvl="0">
              <a:buSzPct val="25000"/>
            </a:pPr>
            <a:r>
              <a:rPr lang="en-US">
                <a:solidFill>
                  <a:schemeClr val="dk1"/>
                </a:solidFill>
              </a:rPr>
              <a:t>Reducing substances </a:t>
            </a:r>
          </a:p>
          <a:p>
            <a:pPr marL="342900" indent="-342900">
              <a:buSzPct val="100000"/>
              <a:buFont typeface="+mj-lt"/>
              <a:buAutoNum type="arabicPeriod"/>
            </a:pPr>
            <a:r>
              <a:rPr lang="en-US">
                <a:solidFill>
                  <a:schemeClr val="dk1"/>
                </a:solidFill>
              </a:rPr>
              <a:t>Sugar, caffeine, and nicotine </a:t>
            </a:r>
          </a:p>
          <a:p>
            <a:pPr marL="342900" indent="-342900">
              <a:buSzPct val="100000"/>
              <a:buFont typeface="+mj-lt"/>
              <a:buAutoNum type="arabicPeriod"/>
            </a:pPr>
            <a:r>
              <a:rPr lang="en-US">
                <a:solidFill>
                  <a:schemeClr val="dk1"/>
                </a:solidFill>
              </a:rPr>
              <a:t>Alcohol and other drugs</a:t>
            </a:r>
          </a:p>
        </p:txBody>
      </p:sp>
      <p:sp>
        <p:nvSpPr>
          <p:cNvPr id="2" name="TextBox 1">
            <a:extLst>
              <a:ext uri="{FF2B5EF4-FFF2-40B4-BE49-F238E27FC236}">
                <a16:creationId xmlns:a16="http://schemas.microsoft.com/office/drawing/2014/main" id="{1B5CE70A-9104-D7B3-D8D8-0CCC616E7EE3}"/>
              </a:ext>
            </a:extLst>
          </p:cNvPr>
          <p:cNvSpPr txBox="1"/>
          <p:nvPr/>
        </p:nvSpPr>
        <p:spPr>
          <a:xfrm>
            <a:off x="0" y="0"/>
            <a:ext cx="1428750" cy="369332"/>
          </a:xfrm>
          <a:prstGeom prst="rect">
            <a:avLst/>
          </a:prstGeom>
          <a:noFill/>
        </p:spPr>
        <p:txBody>
          <a:bodyPr wrap="square" rtlCol="0">
            <a:spAutoFit/>
          </a:bodyPr>
          <a:lstStyle/>
          <a:p>
            <a:r>
              <a:rPr lang="en-US"/>
              <a:t>BW &amp; CM</a:t>
            </a:r>
          </a:p>
        </p:txBody>
      </p:sp>
    </p:spTree>
    <p:extLst>
      <p:ext uri="{BB962C8B-B14F-4D97-AF65-F5344CB8AC3E}">
        <p14:creationId xmlns:p14="http://schemas.microsoft.com/office/powerpoint/2010/main" val="179353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39A60-14CD-6853-171E-2E735274BFC7}"/>
              </a:ext>
            </a:extLst>
          </p:cNvPr>
          <p:cNvSpPr>
            <a:spLocks noGrp="1"/>
          </p:cNvSpPr>
          <p:nvPr>
            <p:ph type="title"/>
          </p:nvPr>
        </p:nvSpPr>
        <p:spPr/>
        <p:txBody>
          <a:bodyPr/>
          <a:lstStyle/>
          <a:p>
            <a:r>
              <a:rPr lang="en-US" dirty="0"/>
              <a:t>LM Interventions for BH</a:t>
            </a:r>
          </a:p>
        </p:txBody>
      </p:sp>
      <p:sp>
        <p:nvSpPr>
          <p:cNvPr id="3" name="Content Placeholder 2">
            <a:extLst>
              <a:ext uri="{FF2B5EF4-FFF2-40B4-BE49-F238E27FC236}">
                <a16:creationId xmlns:a16="http://schemas.microsoft.com/office/drawing/2014/main" id="{A09B1656-6AAC-7481-2F54-05F3BE41308B}"/>
              </a:ext>
            </a:extLst>
          </p:cNvPr>
          <p:cNvSpPr>
            <a:spLocks noGrp="1"/>
          </p:cNvSpPr>
          <p:nvPr>
            <p:ph idx="1"/>
          </p:nvPr>
        </p:nvSpPr>
        <p:spPr>
          <a:xfrm>
            <a:off x="3609975" y="777875"/>
            <a:ext cx="8077200" cy="5578475"/>
          </a:xfrm>
        </p:spPr>
        <p:txBody>
          <a:bodyPr/>
          <a:lstStyle/>
          <a:p>
            <a:pPr marL="0" indent="0">
              <a:buNone/>
            </a:pPr>
            <a:r>
              <a:rPr lang="en-US" b="1" u="sng" dirty="0"/>
              <a:t>Anxiety:  </a:t>
            </a:r>
          </a:p>
          <a:p>
            <a:pPr marL="285750" lvl="1">
              <a:buFont typeface="Courier New" panose="02070309020205020404" pitchFamily="49" charset="0"/>
              <a:buChar char="o"/>
            </a:pPr>
            <a:r>
              <a:rPr lang="en-US" dirty="0"/>
              <a:t>Stress Management: breathing, gratitude, positive self-talk, avoiding the avoiding etc.</a:t>
            </a:r>
          </a:p>
          <a:p>
            <a:pPr marL="285750" lvl="1">
              <a:buFont typeface="Courier New" panose="02070309020205020404" pitchFamily="49" charset="0"/>
              <a:buChar char="o"/>
            </a:pPr>
            <a:r>
              <a:rPr lang="en-US" dirty="0"/>
              <a:t>Sleep: Hygiene strategies, can’t will yourself to sleep</a:t>
            </a:r>
          </a:p>
          <a:p>
            <a:pPr marL="285750" lvl="1">
              <a:buFont typeface="Courier New" panose="02070309020205020404" pitchFamily="49" charset="0"/>
              <a:buChar char="o"/>
            </a:pPr>
            <a:r>
              <a:rPr lang="en-US" dirty="0"/>
              <a:t>Exercise: Regular movement as tolerated</a:t>
            </a:r>
          </a:p>
          <a:p>
            <a:pPr marL="285750" lvl="1">
              <a:buFont typeface="Courier New" panose="02070309020205020404" pitchFamily="49" charset="0"/>
              <a:buChar char="o"/>
            </a:pPr>
            <a:r>
              <a:rPr lang="en-US" dirty="0"/>
              <a:t>Diet: Avoid caffeine, sugar, and other activating food; hydrate well</a:t>
            </a:r>
          </a:p>
          <a:p>
            <a:pPr marL="285750" lvl="1">
              <a:buFont typeface="Courier New" panose="02070309020205020404" pitchFamily="49" charset="0"/>
              <a:buChar char="o"/>
            </a:pPr>
            <a:r>
              <a:rPr lang="en-US" dirty="0"/>
              <a:t>Connections: Utilize relationships with others, pets, and themselves to cope effectively</a:t>
            </a:r>
          </a:p>
          <a:p>
            <a:pPr marL="285750" lvl="1">
              <a:buFont typeface="Courier New" panose="02070309020205020404" pitchFamily="49" charset="0"/>
              <a:buChar char="o"/>
            </a:pPr>
            <a:r>
              <a:rPr lang="en-US" dirty="0"/>
              <a:t>Substances: little to no alcohol or other drugs </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06367FA-D64B-7FE3-60F9-85AE3D554DE1}"/>
              </a:ext>
            </a:extLst>
          </p:cNvPr>
          <p:cNvSpPr>
            <a:spLocks noGrp="1"/>
          </p:cNvSpPr>
          <p:nvPr>
            <p:ph type="sldNum" sz="quarter" idx="12"/>
          </p:nvPr>
        </p:nvSpPr>
        <p:spPr/>
        <p:txBody>
          <a:bodyPr/>
          <a:lstStyle/>
          <a:p>
            <a:fld id="{E3916D0E-B2A2-4F82-9C69-BE44058A5E90}" type="slidenum">
              <a:rPr lang="en-US" altLang="en-US" smtClean="0"/>
              <a:pPr/>
              <a:t>22</a:t>
            </a:fld>
            <a:endParaRPr lang="en-US" altLang="en-US"/>
          </a:p>
        </p:txBody>
      </p:sp>
    </p:spTree>
    <p:extLst>
      <p:ext uri="{BB962C8B-B14F-4D97-AF65-F5344CB8AC3E}">
        <p14:creationId xmlns:p14="http://schemas.microsoft.com/office/powerpoint/2010/main" val="4041476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39A60-14CD-6853-171E-2E735274BFC7}"/>
              </a:ext>
            </a:extLst>
          </p:cNvPr>
          <p:cNvSpPr>
            <a:spLocks noGrp="1"/>
          </p:cNvSpPr>
          <p:nvPr>
            <p:ph type="title"/>
          </p:nvPr>
        </p:nvSpPr>
        <p:spPr/>
        <p:txBody>
          <a:bodyPr/>
          <a:lstStyle/>
          <a:p>
            <a:r>
              <a:rPr lang="en-US" dirty="0"/>
              <a:t>LM Interventions for BH</a:t>
            </a:r>
          </a:p>
        </p:txBody>
      </p:sp>
      <p:sp>
        <p:nvSpPr>
          <p:cNvPr id="3" name="Content Placeholder 2">
            <a:extLst>
              <a:ext uri="{FF2B5EF4-FFF2-40B4-BE49-F238E27FC236}">
                <a16:creationId xmlns:a16="http://schemas.microsoft.com/office/drawing/2014/main" id="{A09B1656-6AAC-7481-2F54-05F3BE41308B}"/>
              </a:ext>
            </a:extLst>
          </p:cNvPr>
          <p:cNvSpPr>
            <a:spLocks noGrp="1"/>
          </p:cNvSpPr>
          <p:nvPr>
            <p:ph idx="1"/>
          </p:nvPr>
        </p:nvSpPr>
        <p:spPr>
          <a:xfrm>
            <a:off x="3543300" y="635190"/>
            <a:ext cx="7924800" cy="5578475"/>
          </a:xfrm>
        </p:spPr>
        <p:txBody>
          <a:bodyPr/>
          <a:lstStyle/>
          <a:p>
            <a:pPr marL="0" indent="0">
              <a:buNone/>
            </a:pPr>
            <a:r>
              <a:rPr lang="en-US" b="1" u="sng" dirty="0"/>
              <a:t>Depression:  </a:t>
            </a:r>
          </a:p>
          <a:p>
            <a:pPr marL="285750" lvl="1">
              <a:buFont typeface="Courier New" panose="02070309020205020404" pitchFamily="49" charset="0"/>
              <a:buChar char="o"/>
            </a:pPr>
            <a:r>
              <a:rPr lang="en-US" dirty="0"/>
              <a:t>Exercise: Cardio has an anti-depressant quality </a:t>
            </a:r>
          </a:p>
          <a:p>
            <a:pPr marL="285750" lvl="1">
              <a:buFont typeface="Courier New" panose="02070309020205020404" pitchFamily="49" charset="0"/>
              <a:buChar char="o"/>
            </a:pPr>
            <a:r>
              <a:rPr lang="en-US" dirty="0"/>
              <a:t>Stress Management: Leverage previous strengths and success to deal with depression</a:t>
            </a:r>
          </a:p>
          <a:p>
            <a:pPr marL="285750" lvl="1">
              <a:buFont typeface="Courier New" panose="02070309020205020404" pitchFamily="49" charset="0"/>
              <a:buChar char="o"/>
            </a:pPr>
            <a:r>
              <a:rPr lang="en-US" dirty="0"/>
              <a:t>Sleep: Avoid hyper/hypersomnia  </a:t>
            </a:r>
          </a:p>
          <a:p>
            <a:pPr marL="285750" lvl="1">
              <a:buFont typeface="Courier New" panose="02070309020205020404" pitchFamily="49" charset="0"/>
              <a:buChar char="o"/>
            </a:pPr>
            <a:r>
              <a:rPr lang="en-US" dirty="0"/>
              <a:t>Diet: Healthy eating, especially protein and limiting comfort foods; Hydrating well</a:t>
            </a:r>
          </a:p>
          <a:p>
            <a:pPr marL="285750" lvl="1">
              <a:buFont typeface="Courier New" panose="02070309020205020404" pitchFamily="49" charset="0"/>
              <a:buChar char="o"/>
            </a:pPr>
            <a:r>
              <a:rPr lang="en-US" dirty="0"/>
              <a:t>Connections: Utilize relationships with others, pets, and themselves to reduce isolation </a:t>
            </a:r>
          </a:p>
          <a:p>
            <a:pPr marL="285750" lvl="1">
              <a:buFont typeface="Courier New" panose="02070309020205020404" pitchFamily="49" charset="0"/>
              <a:buChar char="o"/>
            </a:pPr>
            <a:r>
              <a:rPr lang="en-US" dirty="0"/>
              <a:t>Substances: Alcohol makes depression worse and disrupts healthy sleep  </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06367FA-D64B-7FE3-60F9-85AE3D554DE1}"/>
              </a:ext>
            </a:extLst>
          </p:cNvPr>
          <p:cNvSpPr>
            <a:spLocks noGrp="1"/>
          </p:cNvSpPr>
          <p:nvPr>
            <p:ph type="sldNum" sz="quarter" idx="12"/>
          </p:nvPr>
        </p:nvSpPr>
        <p:spPr/>
        <p:txBody>
          <a:bodyPr/>
          <a:lstStyle/>
          <a:p>
            <a:fld id="{E3916D0E-B2A2-4F82-9C69-BE44058A5E90}" type="slidenum">
              <a:rPr lang="en-US" altLang="en-US" smtClean="0"/>
              <a:pPr/>
              <a:t>23</a:t>
            </a:fld>
            <a:endParaRPr lang="en-US" altLang="en-US"/>
          </a:p>
        </p:txBody>
      </p:sp>
    </p:spTree>
    <p:extLst>
      <p:ext uri="{BB962C8B-B14F-4D97-AF65-F5344CB8AC3E}">
        <p14:creationId xmlns:p14="http://schemas.microsoft.com/office/powerpoint/2010/main" val="123947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39A60-14CD-6853-171E-2E735274BFC7}"/>
              </a:ext>
            </a:extLst>
          </p:cNvPr>
          <p:cNvSpPr>
            <a:spLocks noGrp="1"/>
          </p:cNvSpPr>
          <p:nvPr>
            <p:ph type="title"/>
          </p:nvPr>
        </p:nvSpPr>
        <p:spPr/>
        <p:txBody>
          <a:bodyPr/>
          <a:lstStyle/>
          <a:p>
            <a:r>
              <a:rPr lang="en-US" dirty="0"/>
              <a:t>LM Interventions for BH</a:t>
            </a:r>
          </a:p>
        </p:txBody>
      </p:sp>
      <p:sp>
        <p:nvSpPr>
          <p:cNvPr id="3" name="Content Placeholder 2">
            <a:extLst>
              <a:ext uri="{FF2B5EF4-FFF2-40B4-BE49-F238E27FC236}">
                <a16:creationId xmlns:a16="http://schemas.microsoft.com/office/drawing/2014/main" id="{A09B1656-6AAC-7481-2F54-05F3BE41308B}"/>
              </a:ext>
            </a:extLst>
          </p:cNvPr>
          <p:cNvSpPr>
            <a:spLocks noGrp="1"/>
          </p:cNvSpPr>
          <p:nvPr>
            <p:ph idx="1"/>
          </p:nvPr>
        </p:nvSpPr>
        <p:spPr>
          <a:xfrm>
            <a:off x="3695700" y="635190"/>
            <a:ext cx="8004464" cy="5578475"/>
          </a:xfrm>
        </p:spPr>
        <p:txBody>
          <a:bodyPr/>
          <a:lstStyle/>
          <a:p>
            <a:pPr marL="0" indent="0">
              <a:buNone/>
            </a:pPr>
            <a:r>
              <a:rPr lang="en-US" b="1" u="sng" dirty="0"/>
              <a:t>Bipolar:  </a:t>
            </a:r>
          </a:p>
          <a:p>
            <a:pPr marL="285750" lvl="1">
              <a:buFont typeface="Courier New" panose="02070309020205020404" pitchFamily="49" charset="0"/>
              <a:buChar char="o"/>
            </a:pPr>
            <a:r>
              <a:rPr lang="en-US" dirty="0"/>
              <a:t>Sleep: Consistent sleep hygiene </a:t>
            </a:r>
          </a:p>
          <a:p>
            <a:pPr marL="285750" lvl="1">
              <a:buFont typeface="Courier New" panose="02070309020205020404" pitchFamily="49" charset="0"/>
              <a:buChar char="o"/>
            </a:pPr>
            <a:r>
              <a:rPr lang="en-US" dirty="0"/>
              <a:t>Stress Management: Coping skills, managing impulsivity, rating energy level and mood regularly, taking medications even if they seem unnecessary</a:t>
            </a:r>
          </a:p>
          <a:p>
            <a:pPr marL="285750" lvl="1">
              <a:buFont typeface="Courier New" panose="02070309020205020404" pitchFamily="49" charset="0"/>
              <a:buChar char="o"/>
            </a:pPr>
            <a:r>
              <a:rPr lang="en-US" dirty="0"/>
              <a:t>Exercise: Regular movement for stress management and burning off excessive energy </a:t>
            </a:r>
          </a:p>
          <a:p>
            <a:pPr marL="285750" lvl="1">
              <a:buFont typeface="Courier New" panose="02070309020205020404" pitchFamily="49" charset="0"/>
              <a:buChar char="o"/>
            </a:pPr>
            <a:r>
              <a:rPr lang="en-US" dirty="0"/>
              <a:t>Diet: Hydrate and eat well while avoiding excesses</a:t>
            </a:r>
          </a:p>
          <a:p>
            <a:pPr marL="285750" lvl="1">
              <a:buFont typeface="Courier New" panose="02070309020205020404" pitchFamily="49" charset="0"/>
              <a:buChar char="o"/>
            </a:pPr>
            <a:r>
              <a:rPr lang="en-US" dirty="0"/>
              <a:t>Connections: Utilize relationships for grounding and notice if moods shift </a:t>
            </a:r>
          </a:p>
          <a:p>
            <a:pPr marL="285750" lvl="1">
              <a:buFont typeface="Courier New" panose="02070309020205020404" pitchFamily="49" charset="0"/>
              <a:buChar char="o"/>
            </a:pPr>
            <a:r>
              <a:rPr lang="en-US" dirty="0"/>
              <a:t>Substances: 50% of individuals self-medicate; little to none is recommended</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06367FA-D64B-7FE3-60F9-85AE3D554DE1}"/>
              </a:ext>
            </a:extLst>
          </p:cNvPr>
          <p:cNvSpPr>
            <a:spLocks noGrp="1"/>
          </p:cNvSpPr>
          <p:nvPr>
            <p:ph type="sldNum" sz="quarter" idx="12"/>
          </p:nvPr>
        </p:nvSpPr>
        <p:spPr/>
        <p:txBody>
          <a:bodyPr/>
          <a:lstStyle/>
          <a:p>
            <a:fld id="{E3916D0E-B2A2-4F82-9C69-BE44058A5E90}" type="slidenum">
              <a:rPr lang="en-US" altLang="en-US" smtClean="0"/>
              <a:pPr/>
              <a:t>24</a:t>
            </a:fld>
            <a:endParaRPr lang="en-US" altLang="en-US"/>
          </a:p>
        </p:txBody>
      </p:sp>
    </p:spTree>
    <p:extLst>
      <p:ext uri="{BB962C8B-B14F-4D97-AF65-F5344CB8AC3E}">
        <p14:creationId xmlns:p14="http://schemas.microsoft.com/office/powerpoint/2010/main" val="71704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E87E-47E4-43C2-9BB4-609633A445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7C31A1-BA45-42C5-8889-A384D36DA0E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FA30D25-40E4-4759-9660-2EB518D685A1}"/>
              </a:ext>
            </a:extLst>
          </p:cNvPr>
          <p:cNvSpPr>
            <a:spLocks noGrp="1"/>
          </p:cNvSpPr>
          <p:nvPr>
            <p:ph type="sldNum" sz="quarter" idx="12"/>
          </p:nvPr>
        </p:nvSpPr>
        <p:spPr/>
        <p:txBody>
          <a:bodyPr/>
          <a:lstStyle/>
          <a:p>
            <a:fld id="{1BCD3B17-7596-4F5D-BD06-DBB9563A695F}" type="slidenum">
              <a:rPr lang="en-US" smtClean="0">
                <a:solidFill>
                  <a:srgbClr val="FFFFFF"/>
                </a:solidFill>
              </a:rPr>
              <a:pPr/>
              <a:t>25</a:t>
            </a:fld>
            <a:endParaRPr lang="en-US">
              <a:solidFill>
                <a:srgbClr val="FFFFFF"/>
              </a:solidFill>
            </a:endParaRPr>
          </a:p>
        </p:txBody>
      </p:sp>
      <p:pic>
        <p:nvPicPr>
          <p:cNvPr id="1026" name="Picture 2" descr="Image result for mental health all stars">
            <a:extLst>
              <a:ext uri="{FF2B5EF4-FFF2-40B4-BE49-F238E27FC236}">
                <a16:creationId xmlns:a16="http://schemas.microsoft.com/office/drawing/2014/main" id="{0F78EC53-307E-4ECE-8A2F-391AB9F72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72" r="17661"/>
          <a:stretch/>
        </p:blipFill>
        <p:spPr bwMode="auto">
          <a:xfrm>
            <a:off x="0" y="0"/>
            <a:ext cx="12165062" cy="6934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1EA44A-5EE6-46AE-822B-95FB2AA65FCC}"/>
              </a:ext>
            </a:extLst>
          </p:cNvPr>
          <p:cNvSpPr txBox="1"/>
          <p:nvPr/>
        </p:nvSpPr>
        <p:spPr>
          <a:xfrm>
            <a:off x="93307" y="192587"/>
            <a:ext cx="688157"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187215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01D78FF-78DC-6372-07B1-38C7CC431262}"/>
              </a:ext>
            </a:extLst>
          </p:cNvPr>
          <p:cNvPicPr>
            <a:picLocks noChangeAspect="1"/>
          </p:cNvPicPr>
          <p:nvPr/>
        </p:nvPicPr>
        <p:blipFill rotWithShape="1">
          <a:blip r:embed="rId2"/>
          <a:srcRect l="25139" t="9402" r="18885" b="9957"/>
          <a:stretch/>
        </p:blipFill>
        <p:spPr>
          <a:xfrm>
            <a:off x="0" y="0"/>
            <a:ext cx="6276671" cy="5086350"/>
          </a:xfrm>
          <a:prstGeom prst="rect">
            <a:avLst/>
          </a:prstGeom>
        </p:spPr>
      </p:pic>
      <p:pic>
        <p:nvPicPr>
          <p:cNvPr id="9" name="Picture 8" descr="A screen shot of a computer&#10;&#10;Description automatically generated with low confidence">
            <a:extLst>
              <a:ext uri="{FF2B5EF4-FFF2-40B4-BE49-F238E27FC236}">
                <a16:creationId xmlns:a16="http://schemas.microsoft.com/office/drawing/2014/main" id="{625AA764-988A-08B4-8301-D8D73E6DA802}"/>
              </a:ext>
            </a:extLst>
          </p:cNvPr>
          <p:cNvPicPr>
            <a:picLocks noChangeAspect="1"/>
          </p:cNvPicPr>
          <p:nvPr/>
        </p:nvPicPr>
        <p:blipFill rotWithShape="1">
          <a:blip r:embed="rId3"/>
          <a:srcRect l="41085" t="10262" r="854" b="11018"/>
          <a:stretch/>
        </p:blipFill>
        <p:spPr>
          <a:xfrm>
            <a:off x="5410200" y="1685925"/>
            <a:ext cx="6781800" cy="5172075"/>
          </a:xfrm>
          <a:prstGeom prst="rect">
            <a:avLst/>
          </a:prstGeom>
        </p:spPr>
      </p:pic>
      <p:sp>
        <p:nvSpPr>
          <p:cNvPr id="11" name="TextBox 10">
            <a:extLst>
              <a:ext uri="{FF2B5EF4-FFF2-40B4-BE49-F238E27FC236}">
                <a16:creationId xmlns:a16="http://schemas.microsoft.com/office/drawing/2014/main" id="{69C88326-8C4D-5108-8EBC-8058CAF41132}"/>
              </a:ext>
            </a:extLst>
          </p:cNvPr>
          <p:cNvSpPr txBox="1"/>
          <p:nvPr/>
        </p:nvSpPr>
        <p:spPr>
          <a:xfrm>
            <a:off x="7533797" y="519797"/>
            <a:ext cx="2534605" cy="646331"/>
          </a:xfrm>
          <a:prstGeom prst="rect">
            <a:avLst/>
          </a:prstGeom>
          <a:noFill/>
        </p:spPr>
        <p:txBody>
          <a:bodyPr wrap="none" rtlCol="0">
            <a:spAutoFit/>
          </a:bodyPr>
          <a:lstStyle/>
          <a:p>
            <a:pPr algn="ctr"/>
            <a:r>
              <a:rPr lang="en-US"/>
              <a:t>My Private Practice:</a:t>
            </a:r>
          </a:p>
          <a:p>
            <a:pPr algn="ctr"/>
            <a:r>
              <a:rPr lang="en-US"/>
              <a:t>moonshine-therapy.com</a:t>
            </a:r>
          </a:p>
        </p:txBody>
      </p:sp>
      <p:sp>
        <p:nvSpPr>
          <p:cNvPr id="13" name="TextBox 12">
            <a:extLst>
              <a:ext uri="{FF2B5EF4-FFF2-40B4-BE49-F238E27FC236}">
                <a16:creationId xmlns:a16="http://schemas.microsoft.com/office/drawing/2014/main" id="{4B1500F7-0D02-39B9-37B1-B64EA8A4E530}"/>
              </a:ext>
            </a:extLst>
          </p:cNvPr>
          <p:cNvSpPr txBox="1"/>
          <p:nvPr/>
        </p:nvSpPr>
        <p:spPr>
          <a:xfrm>
            <a:off x="1188537" y="5891897"/>
            <a:ext cx="2861682" cy="369332"/>
          </a:xfrm>
          <a:prstGeom prst="rect">
            <a:avLst/>
          </a:prstGeom>
          <a:noFill/>
        </p:spPr>
        <p:txBody>
          <a:bodyPr wrap="none" rtlCol="0">
            <a:spAutoFit/>
          </a:bodyPr>
          <a:lstStyle/>
          <a:p>
            <a:pPr algn="ctr"/>
            <a:r>
              <a:rPr lang="en-US"/>
              <a:t>moonshinephd@gmail.com</a:t>
            </a:r>
          </a:p>
        </p:txBody>
      </p:sp>
    </p:spTree>
    <p:extLst>
      <p:ext uri="{BB962C8B-B14F-4D97-AF65-F5344CB8AC3E}">
        <p14:creationId xmlns:p14="http://schemas.microsoft.com/office/powerpoint/2010/main" val="257524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93654DF-A614-4299-A517-53C99C56D8ED}"/>
              </a:ext>
            </a:extLst>
          </p:cNvPr>
          <p:cNvSpPr>
            <a:spLocks noGrp="1"/>
          </p:cNvSpPr>
          <p:nvPr>
            <p:ph sz="half" idx="2"/>
          </p:nvPr>
        </p:nvSpPr>
        <p:spPr>
          <a:xfrm>
            <a:off x="751749" y="618894"/>
            <a:ext cx="3996813" cy="5555367"/>
          </a:xfrm>
        </p:spPr>
        <p:txBody>
          <a:bodyPr anchor="t"/>
          <a:lstStyle/>
          <a:p>
            <a:pPr marL="0" indent="0" algn="ctr">
              <a:spcAft>
                <a:spcPts val="0"/>
              </a:spcAft>
              <a:buNone/>
            </a:pPr>
            <a:r>
              <a:rPr lang="en-US" sz="2400" b="1" u="sng"/>
              <a:t>Making</a:t>
            </a:r>
          </a:p>
          <a:p>
            <a:pPr marL="0" indent="0" algn="ctr">
              <a:spcAft>
                <a:spcPts val="0"/>
              </a:spcAft>
              <a:buNone/>
            </a:pPr>
            <a:r>
              <a:rPr lang="en-US" sz="2400" b="1" u="sng"/>
              <a:t>New Year’s Resolutions Stick</a:t>
            </a:r>
          </a:p>
          <a:p>
            <a:r>
              <a:rPr lang="en-US" sz="2400"/>
              <a:t>The idea and reality of change are not the same. </a:t>
            </a:r>
          </a:p>
          <a:p>
            <a:r>
              <a:rPr lang="en-US" sz="2400"/>
              <a:t>Some patients never quite get started. </a:t>
            </a:r>
          </a:p>
          <a:p>
            <a:r>
              <a:rPr lang="en-US" sz="2400"/>
              <a:t>Come February, the reality of the year sets in and resolutions can lose their sparkle.</a:t>
            </a:r>
          </a:p>
          <a:p>
            <a:r>
              <a:rPr lang="en-US" sz="2400"/>
              <a:t>Safeguard resolutions &amp; change plans by adopting a sustainable approach for success.</a:t>
            </a:r>
          </a:p>
        </p:txBody>
      </p:sp>
      <p:sp>
        <p:nvSpPr>
          <p:cNvPr id="10" name="Content Placeholder 9">
            <a:extLst>
              <a:ext uri="{FF2B5EF4-FFF2-40B4-BE49-F238E27FC236}">
                <a16:creationId xmlns:a16="http://schemas.microsoft.com/office/drawing/2014/main" id="{3B8765BC-0178-4E2E-AD4F-33218179F9F4}"/>
              </a:ext>
            </a:extLst>
          </p:cNvPr>
          <p:cNvSpPr>
            <a:spLocks noGrp="1"/>
          </p:cNvSpPr>
          <p:nvPr>
            <p:ph sz="half" idx="3"/>
          </p:nvPr>
        </p:nvSpPr>
        <p:spPr>
          <a:xfrm>
            <a:off x="5945356" y="228600"/>
            <a:ext cx="4722644" cy="3098284"/>
          </a:xfrm>
        </p:spPr>
        <p:txBody>
          <a:bodyPr anchor="t"/>
          <a:lstStyle/>
          <a:p>
            <a:pPr marL="0" indent="0" algn="ctr">
              <a:spcAft>
                <a:spcPts val="0"/>
              </a:spcAft>
              <a:buNone/>
            </a:pPr>
            <a:r>
              <a:rPr lang="en-US" sz="2400" b="1" u="sng"/>
              <a:t>Safeguarding </a:t>
            </a:r>
          </a:p>
          <a:p>
            <a:pPr marL="0" indent="0" algn="ctr">
              <a:spcAft>
                <a:spcPts val="0"/>
              </a:spcAft>
              <a:buNone/>
            </a:pPr>
            <a:r>
              <a:rPr lang="en-US" sz="2400" b="1" u="sng"/>
              <a:t>New Year’s Resolutions</a:t>
            </a:r>
            <a:endParaRPr lang="en-US" sz="2400"/>
          </a:p>
          <a:p>
            <a:pPr marL="342900" indent="-342900">
              <a:buFont typeface="+mj-lt"/>
              <a:buAutoNum type="arabicPeriod"/>
            </a:pPr>
            <a:r>
              <a:rPr lang="en-US" sz="2400"/>
              <a:t>Choose SMART goals. </a:t>
            </a:r>
          </a:p>
          <a:p>
            <a:pPr marL="342900" indent="-342900">
              <a:buFont typeface="+mj-lt"/>
              <a:buAutoNum type="arabicPeriod"/>
            </a:pPr>
            <a:r>
              <a:rPr lang="en-US" sz="2400"/>
              <a:t>Identify successful people &amp; habits.</a:t>
            </a:r>
          </a:p>
          <a:p>
            <a:pPr marL="342900" indent="-342900">
              <a:buFont typeface="+mj-lt"/>
              <a:buAutoNum type="arabicPeriod"/>
            </a:pPr>
            <a:r>
              <a:rPr lang="en-US" sz="2400"/>
              <a:t>Develop daily rituals.</a:t>
            </a:r>
          </a:p>
          <a:p>
            <a:pPr marL="342900" indent="-342900">
              <a:buFont typeface="+mj-lt"/>
              <a:buAutoNum type="arabicPeriod"/>
            </a:pPr>
            <a:r>
              <a:rPr lang="en-US" sz="2400"/>
              <a:t>Tap into encouraging supports.</a:t>
            </a:r>
          </a:p>
          <a:p>
            <a:pPr marL="342900" indent="-342900">
              <a:buFont typeface="+mj-lt"/>
              <a:buAutoNum type="arabicPeriod"/>
            </a:pPr>
            <a:r>
              <a:rPr lang="en-US" sz="2400"/>
              <a:t>Expect success.</a:t>
            </a:r>
          </a:p>
        </p:txBody>
      </p:sp>
      <p:sp>
        <p:nvSpPr>
          <p:cNvPr id="8" name="object 8"/>
          <p:cNvSpPr/>
          <p:nvPr/>
        </p:nvSpPr>
        <p:spPr>
          <a:xfrm>
            <a:off x="5967480" y="3390332"/>
            <a:ext cx="4528457" cy="3352748"/>
          </a:xfrm>
          <a:prstGeom prst="rect">
            <a:avLst/>
          </a:prstGeom>
          <a:blipFill>
            <a:blip r:embed="rId2" cstate="print"/>
            <a:stretch>
              <a:fillRect/>
            </a:stretch>
          </a:blipFill>
        </p:spPr>
        <p:txBody>
          <a:bodyPr wrap="square" lIns="0" tIns="0" rIns="0" bIns="0" rtlCol="0"/>
          <a:lstStyle/>
          <a:p>
            <a:endParaRPr>
              <a:solidFill>
                <a:prstClr val="white"/>
              </a:solidFill>
              <a:latin typeface="Calibri" panose="020F0502020204030204"/>
            </a:endParaRPr>
          </a:p>
        </p:txBody>
      </p:sp>
      <p:sp>
        <p:nvSpPr>
          <p:cNvPr id="2" name="TextBox 1">
            <a:extLst>
              <a:ext uri="{FF2B5EF4-FFF2-40B4-BE49-F238E27FC236}">
                <a16:creationId xmlns:a16="http://schemas.microsoft.com/office/drawing/2014/main" id="{8984C90C-5D4B-B720-0BA8-C86E9CF1AC93}"/>
              </a:ext>
            </a:extLst>
          </p:cNvPr>
          <p:cNvSpPr txBox="1"/>
          <p:nvPr/>
        </p:nvSpPr>
        <p:spPr>
          <a:xfrm>
            <a:off x="0" y="0"/>
            <a:ext cx="659362" cy="369332"/>
          </a:xfrm>
          <a:prstGeom prst="rect">
            <a:avLst/>
          </a:prstGeom>
          <a:noFill/>
        </p:spPr>
        <p:txBody>
          <a:bodyPr wrap="square" rtlCol="0">
            <a:spAutoFit/>
          </a:bodyPr>
          <a:lstStyle/>
          <a:p>
            <a:r>
              <a:rPr lang="en-US"/>
              <a:t>CM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5851480" y="857250"/>
            <a:ext cx="4816291" cy="5143500"/>
          </a:xfrm>
          <a:prstGeom prst="rect">
            <a:avLst/>
          </a:prstGeom>
          <a:gradFill>
            <a:gsLst>
              <a:gs pos="0">
                <a:srgbClr val="4472C3">
                  <a:alpha val="81960"/>
                </a:srgbClr>
              </a:gs>
              <a:gs pos="25000">
                <a:srgbClr val="4472C4">
                  <a:alpha val="60000"/>
                </a:srgbClr>
              </a:gs>
              <a:gs pos="94000">
                <a:srgbClr val="AEABAB"/>
              </a:gs>
              <a:gs pos="100000">
                <a:srgbClr val="AEABAB"/>
              </a:gs>
            </a:gsLst>
            <a:lin ang="4200000" scaled="0"/>
          </a:gradFill>
          <a:ln>
            <a:noFill/>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pic>
        <p:nvPicPr>
          <p:cNvPr id="85" name="Google Shape;85;p13"/>
          <p:cNvPicPr preferRelativeResize="0"/>
          <p:nvPr/>
        </p:nvPicPr>
        <p:blipFill rotWithShape="1">
          <a:blip r:embed="rId3">
            <a:alphaModFix/>
          </a:blip>
          <a:srcRect/>
          <a:stretch/>
        </p:blipFill>
        <p:spPr>
          <a:xfrm flipH="1">
            <a:off x="1531313" y="857250"/>
            <a:ext cx="9144000" cy="5143500"/>
          </a:xfrm>
          <a:prstGeom prst="rect">
            <a:avLst/>
          </a:prstGeom>
          <a:noFill/>
          <a:ln>
            <a:noFill/>
          </a:ln>
        </p:spPr>
      </p:pic>
      <p:sp>
        <p:nvSpPr>
          <p:cNvPr id="88" name="Google Shape;88;p13"/>
          <p:cNvSpPr/>
          <p:nvPr/>
        </p:nvSpPr>
        <p:spPr>
          <a:xfrm>
            <a:off x="6562028" y="1293119"/>
            <a:ext cx="4098659" cy="470763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prstClr val="white"/>
              </a:solidFill>
              <a:latin typeface="Calibri"/>
              <a:ea typeface="Calibri"/>
              <a:cs typeface="Calibri"/>
              <a:sym typeface="Calibri"/>
            </a:endParaRPr>
          </a:p>
        </p:txBody>
      </p:sp>
      <p:pic>
        <p:nvPicPr>
          <p:cNvPr id="89" name="Google Shape;89;p13"/>
          <p:cNvPicPr preferRelativeResize="0"/>
          <p:nvPr/>
        </p:nvPicPr>
        <p:blipFill rotWithShape="1">
          <a:blip r:embed="rId4">
            <a:alphaModFix/>
          </a:blip>
          <a:srcRect/>
          <a:stretch/>
        </p:blipFill>
        <p:spPr>
          <a:xfrm>
            <a:off x="6726866" y="2997997"/>
            <a:ext cx="3929862" cy="1621068"/>
          </a:xfrm>
          <a:prstGeom prst="rect">
            <a:avLst/>
          </a:prstGeom>
          <a:noFill/>
          <a:ln>
            <a:noFill/>
          </a:ln>
        </p:spPr>
      </p:pic>
      <p:sp>
        <p:nvSpPr>
          <p:cNvPr id="9" name="Rectangle 8"/>
          <p:cNvSpPr/>
          <p:nvPr/>
        </p:nvSpPr>
        <p:spPr>
          <a:xfrm>
            <a:off x="7518565" y="4339758"/>
            <a:ext cx="2933700" cy="279307"/>
          </a:xfrm>
          <a:prstGeom prst="rect">
            <a:avLst/>
          </a:prstGeom>
        </p:spPr>
        <p:txBody>
          <a:bodyPr wrap="square">
            <a:spAutoFit/>
          </a:bodyPr>
          <a:lstStyle/>
          <a:p>
            <a:pPr>
              <a:lnSpc>
                <a:spcPct val="90000"/>
              </a:lnSpc>
              <a:buClr>
                <a:prstClr val="black"/>
              </a:buClr>
              <a:buSzPts val="1800"/>
            </a:pPr>
            <a:r>
              <a:rPr lang="en-US" sz="1350" b="1" dirty="0">
                <a:solidFill>
                  <a:srgbClr val="01599C"/>
                </a:solidFill>
                <a:latin typeface="Verdana"/>
                <a:ea typeface="Verdana"/>
                <a:cs typeface="Verdana"/>
                <a:sym typeface="Verdana"/>
              </a:rPr>
              <a:t>changethatmatters.umn.edu</a:t>
            </a:r>
          </a:p>
        </p:txBody>
      </p:sp>
      <p:pic>
        <p:nvPicPr>
          <p:cNvPr id="6" name="Picture 2">
            <a:extLst>
              <a:ext uri="{FF2B5EF4-FFF2-40B4-BE49-F238E27FC236}">
                <a16:creationId xmlns:a16="http://schemas.microsoft.com/office/drawing/2014/main" id="{8CE70421-2140-A275-132D-C49B5DAD1F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3" r="2322" b="969"/>
          <a:stretch/>
        </p:blipFill>
        <p:spPr bwMode="auto">
          <a:xfrm>
            <a:off x="814863" y="0"/>
            <a:ext cx="1610721" cy="361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658D1C6-F38C-B8C8-0FB4-3661804221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67"/>
          <a:stretch/>
        </p:blipFill>
        <p:spPr bwMode="auto">
          <a:xfrm>
            <a:off x="4523180" y="3241582"/>
            <a:ext cx="1667085" cy="361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F43AED4B-01C4-055C-D479-1003EEAE45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001800" y="-9525"/>
            <a:ext cx="1583418" cy="361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96B7C345-21DC-9B6F-4631-AC7D077906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367"/>
          <a:stretch/>
        </p:blipFill>
        <p:spPr bwMode="auto">
          <a:xfrm>
            <a:off x="2425584" y="3241582"/>
            <a:ext cx="1494932" cy="361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2B1525E6-0D5C-2F3E-3206-42FB8AA1B3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826"/>
          <a:stretch/>
        </p:blipFill>
        <p:spPr bwMode="auto">
          <a:xfrm>
            <a:off x="0" y="3241582"/>
            <a:ext cx="1620224" cy="361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BD86C49-782C-1E0E-523B-B266748CEA08}"/>
              </a:ext>
            </a:extLst>
          </p:cNvPr>
          <p:cNvSpPr txBox="1"/>
          <p:nvPr/>
        </p:nvSpPr>
        <p:spPr>
          <a:xfrm>
            <a:off x="0" y="0"/>
            <a:ext cx="659362" cy="369332"/>
          </a:xfrm>
          <a:prstGeom prst="rect">
            <a:avLst/>
          </a:prstGeom>
          <a:noFill/>
        </p:spPr>
        <p:txBody>
          <a:bodyPr wrap="square" rtlCol="0">
            <a:spAutoFit/>
          </a:bodyPr>
          <a:lstStyle/>
          <a:p>
            <a:r>
              <a:rPr lang="en-US"/>
              <a:t>CM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Title 2">
            <a:extLst>
              <a:ext uri="{FF2B5EF4-FFF2-40B4-BE49-F238E27FC236}">
                <a16:creationId xmlns:a16="http://schemas.microsoft.com/office/drawing/2014/main" id="{EF7CA7D6-475A-1F04-698E-E1653C8D5830}"/>
              </a:ext>
            </a:extLst>
          </p:cNvPr>
          <p:cNvSpPr>
            <a:spLocks noGrp="1"/>
          </p:cNvSpPr>
          <p:nvPr>
            <p:ph type="title"/>
          </p:nvPr>
        </p:nvSpPr>
        <p:spPr>
          <a:xfrm>
            <a:off x="264735" y="1123837"/>
            <a:ext cx="2947482" cy="2305164"/>
          </a:xfrm>
        </p:spPr>
        <p:txBody>
          <a:bodyPr/>
          <a:lstStyle/>
          <a:p>
            <a:pPr lvl="0" algn="ctr"/>
            <a:r>
              <a:rPr lang="en-US" sz="3600"/>
              <a:t>Lifestyle </a:t>
            </a:r>
            <a:br>
              <a:rPr lang="en-US" sz="3600"/>
            </a:br>
            <a:r>
              <a:rPr lang="en-US" sz="3600"/>
              <a:t>Medicine</a:t>
            </a:r>
            <a:endParaRPr lang="en-US"/>
          </a:p>
        </p:txBody>
      </p:sp>
      <p:sp>
        <p:nvSpPr>
          <p:cNvPr id="5" name="Content Placeholder 4">
            <a:extLst>
              <a:ext uri="{FF2B5EF4-FFF2-40B4-BE49-F238E27FC236}">
                <a16:creationId xmlns:a16="http://schemas.microsoft.com/office/drawing/2014/main" id="{8B1EA775-BC70-8449-0D9A-399B02E29882}"/>
              </a:ext>
            </a:extLst>
          </p:cNvPr>
          <p:cNvSpPr>
            <a:spLocks noGrp="1"/>
          </p:cNvSpPr>
          <p:nvPr>
            <p:ph idx="1"/>
          </p:nvPr>
        </p:nvSpPr>
        <p:spPr>
          <a:xfrm>
            <a:off x="3602736" y="768096"/>
            <a:ext cx="8156448" cy="5340096"/>
          </a:xfrm>
        </p:spPr>
        <p:txBody>
          <a:bodyPr>
            <a:normAutofit/>
          </a:bodyPr>
          <a:lstStyle/>
          <a:p>
            <a:r>
              <a:rPr lang="en-US" sz="2000"/>
              <a:t>Chronic illnesses like hypertension, diabetes, obesity, and cardiovascular disease are aggravated by poor health habits such as inadequate physical activity, poor nutrition, smoking, and problematic substance use. </a:t>
            </a:r>
          </a:p>
          <a:p>
            <a:endParaRPr lang="en-US" sz="2000"/>
          </a:p>
          <a:p>
            <a:r>
              <a:rPr lang="en-US" sz="2000"/>
              <a:t>Primary care settings are uniquely positioned to screen and support individuals with physical and behavioral health needs through team-based care embedded in Lifestyle Medicine. </a:t>
            </a:r>
          </a:p>
          <a:p>
            <a:pPr marL="0" indent="0">
              <a:buNone/>
            </a:pPr>
            <a:endParaRPr lang="en-US" sz="2000"/>
          </a:p>
          <a:p>
            <a:r>
              <a:rPr lang="en-US"/>
              <a:t>Members of the Lifestyle Medicine team may include physicians, integrated behavioral health clinicians, medical specialists, pharmacists, nutritionists, PT/OT, and health coaches, among others. </a:t>
            </a:r>
          </a:p>
          <a:p>
            <a:pPr marL="0" indent="0">
              <a:buNone/>
            </a:pPr>
            <a:endParaRPr lang="en-US"/>
          </a:p>
          <a:p>
            <a:r>
              <a:rPr lang="en-US" sz="2000"/>
              <a:t>Lifestyle Medicine professionals work on health promotion and lifestyle changes to optimize physical and psychological health.</a:t>
            </a:r>
          </a:p>
          <a:p>
            <a:endParaRPr lang="en-US" sz="2000"/>
          </a:p>
        </p:txBody>
      </p:sp>
      <p:pic>
        <p:nvPicPr>
          <p:cNvPr id="2" name="Picture 5" descr="A picture containing diagram&#10;&#10;Description automatically generated">
            <a:extLst>
              <a:ext uri="{FF2B5EF4-FFF2-40B4-BE49-F238E27FC236}">
                <a16:creationId xmlns:a16="http://schemas.microsoft.com/office/drawing/2014/main" id="{C71E1A9E-AF0C-2B0F-2994-9563525003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667" y="3143250"/>
            <a:ext cx="3255618" cy="2800754"/>
          </a:xfrm>
          <a:prstGeom prst="rect">
            <a:avLst/>
          </a:prstGeom>
        </p:spPr>
      </p:pic>
      <p:sp>
        <p:nvSpPr>
          <p:cNvPr id="4" name="TextBox 3">
            <a:extLst>
              <a:ext uri="{FF2B5EF4-FFF2-40B4-BE49-F238E27FC236}">
                <a16:creationId xmlns:a16="http://schemas.microsoft.com/office/drawing/2014/main" id="{306791D0-01A6-DA99-6DAF-5871FD109AA7}"/>
              </a:ext>
            </a:extLst>
          </p:cNvPr>
          <p:cNvSpPr txBox="1"/>
          <p:nvPr/>
        </p:nvSpPr>
        <p:spPr>
          <a:xfrm>
            <a:off x="0" y="0"/>
            <a:ext cx="659362" cy="369332"/>
          </a:xfrm>
          <a:prstGeom prst="rect">
            <a:avLst/>
          </a:prstGeom>
          <a:noFill/>
        </p:spPr>
        <p:txBody>
          <a:bodyPr wrap="square" rtlCol="0">
            <a:spAutoFit/>
          </a:bodyPr>
          <a:lstStyle/>
          <a:p>
            <a:r>
              <a:rPr lang="en-US"/>
              <a:t>CM</a:t>
            </a:r>
          </a:p>
        </p:txBody>
      </p:sp>
    </p:spTree>
    <p:extLst>
      <p:ext uri="{BB962C8B-B14F-4D97-AF65-F5344CB8AC3E}">
        <p14:creationId xmlns:p14="http://schemas.microsoft.com/office/powerpoint/2010/main" val="1809435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4BBFC2-0731-E924-1891-E910E52317E4}"/>
              </a:ext>
            </a:extLst>
          </p:cNvPr>
          <p:cNvSpPr>
            <a:spLocks noGrp="1"/>
          </p:cNvSpPr>
          <p:nvPr>
            <p:ph type="title"/>
          </p:nvPr>
        </p:nvSpPr>
        <p:spPr/>
        <p:txBody>
          <a:bodyPr/>
          <a:lstStyle/>
          <a:p>
            <a:pPr algn="ctr"/>
            <a:r>
              <a:rPr lang="en-US" sz="3600"/>
              <a:t>What is Lifestyle Medicine?</a:t>
            </a:r>
            <a:endParaRPr lang="en-US"/>
          </a:p>
        </p:txBody>
      </p:sp>
      <p:sp>
        <p:nvSpPr>
          <p:cNvPr id="4" name="Content Placeholder 3">
            <a:extLst>
              <a:ext uri="{FF2B5EF4-FFF2-40B4-BE49-F238E27FC236}">
                <a16:creationId xmlns:a16="http://schemas.microsoft.com/office/drawing/2014/main" id="{E1192E92-56F1-C990-5574-049CD5741149}"/>
              </a:ext>
            </a:extLst>
          </p:cNvPr>
          <p:cNvSpPr>
            <a:spLocks noGrp="1"/>
          </p:cNvSpPr>
          <p:nvPr>
            <p:ph idx="1"/>
          </p:nvPr>
        </p:nvSpPr>
        <p:spPr>
          <a:xfrm>
            <a:off x="3575304" y="864108"/>
            <a:ext cx="8138160" cy="5120640"/>
          </a:xfrm>
        </p:spPr>
        <p:txBody>
          <a:bodyPr/>
          <a:lstStyle/>
          <a:p>
            <a:pPr marL="285750" indent="-285750">
              <a:spcBef>
                <a:spcPts val="700"/>
              </a:spcBef>
              <a:buFont typeface="Arial"/>
              <a:buChar char="•"/>
            </a:pPr>
            <a:r>
              <a:rPr lang="en-US" sz="2000" b="0" i="0">
                <a:solidFill>
                  <a:srgbClr val="666666"/>
                </a:solidFill>
                <a:effectLst/>
                <a:latin typeface="Montserrat" panose="020B0604020202020204" pitchFamily="2" charset="0"/>
              </a:rPr>
              <a:t>Lifestyle medicine is a medical specialty that uses therapeutic lifestyle interventions as a primary modality to treat chronic conditions including, but not limited to, cardiovascular diseases, type 2 diabetes, and obesity.  </a:t>
            </a:r>
          </a:p>
          <a:p>
            <a:pPr marL="285750" indent="-285750">
              <a:spcBef>
                <a:spcPts val="700"/>
              </a:spcBef>
              <a:buFont typeface="Arial"/>
              <a:buChar char="•"/>
            </a:pPr>
            <a:endParaRPr lang="en-US">
              <a:solidFill>
                <a:srgbClr val="666666"/>
              </a:solidFill>
              <a:latin typeface="Montserrat" panose="020B0604020202020204" pitchFamily="2" charset="0"/>
            </a:endParaRPr>
          </a:p>
          <a:p>
            <a:pPr marL="285750" indent="-285750">
              <a:spcBef>
                <a:spcPts val="700"/>
              </a:spcBef>
              <a:buFont typeface="Arial"/>
              <a:buChar char="•"/>
            </a:pPr>
            <a:r>
              <a:rPr lang="en-US" sz="2000" b="0" i="0">
                <a:solidFill>
                  <a:srgbClr val="666666"/>
                </a:solidFill>
                <a:effectLst/>
                <a:latin typeface="Montserrat" panose="020B0604020202020204" pitchFamily="2" charset="0"/>
              </a:rPr>
              <a:t>Lifestyle medicine certified clinicians are trained to apply evidence-based, whole-person, prescriptive lifestyle change to treat and, when used intensively, often reverse such conditions. </a:t>
            </a:r>
          </a:p>
          <a:p>
            <a:pPr marL="285750" indent="-285750">
              <a:spcBef>
                <a:spcPts val="700"/>
              </a:spcBef>
              <a:buFont typeface="Arial"/>
              <a:buChar char="•"/>
            </a:pPr>
            <a:endParaRPr lang="en-US" sz="2000" b="0" i="0">
              <a:solidFill>
                <a:srgbClr val="666666"/>
              </a:solidFill>
              <a:effectLst/>
              <a:latin typeface="Montserrat" panose="020B0604020202020204" pitchFamily="2" charset="0"/>
            </a:endParaRPr>
          </a:p>
          <a:p>
            <a:pPr marL="285750" indent="-285750">
              <a:spcBef>
                <a:spcPts val="700"/>
              </a:spcBef>
              <a:buFont typeface="Arial"/>
              <a:buChar char="•"/>
            </a:pPr>
            <a:r>
              <a:rPr lang="en-US" sz="2000" b="0" i="0">
                <a:solidFill>
                  <a:srgbClr val="666666"/>
                </a:solidFill>
                <a:effectLst/>
                <a:latin typeface="Montserrat" panose="020B0604020202020204" pitchFamily="2" charset="0"/>
              </a:rPr>
              <a:t>Applying the six pillars of lifestyle medicine—a whole-food, plant-predominant eating pattern, physical activity, restorative sleep, stress management, avoidance of risky substances, and positive social connections—also provides effective prevention for these conditions.</a:t>
            </a:r>
            <a:endParaRPr lang="en-US"/>
          </a:p>
        </p:txBody>
      </p:sp>
      <p:sp>
        <p:nvSpPr>
          <p:cNvPr id="2" name="TextBox 1">
            <a:extLst>
              <a:ext uri="{FF2B5EF4-FFF2-40B4-BE49-F238E27FC236}">
                <a16:creationId xmlns:a16="http://schemas.microsoft.com/office/drawing/2014/main" id="{1B60BB41-4EB8-FB40-A32A-9D8667A2930A}"/>
              </a:ext>
            </a:extLst>
          </p:cNvPr>
          <p:cNvSpPr txBox="1"/>
          <p:nvPr/>
        </p:nvSpPr>
        <p:spPr>
          <a:xfrm>
            <a:off x="0" y="0"/>
            <a:ext cx="659362" cy="369332"/>
          </a:xfrm>
          <a:prstGeom prst="rect">
            <a:avLst/>
          </a:prstGeom>
          <a:noFill/>
        </p:spPr>
        <p:txBody>
          <a:bodyPr wrap="square" rtlCol="0">
            <a:spAutoFit/>
          </a:bodyPr>
          <a:lstStyle/>
          <a:p>
            <a:r>
              <a:rPr lang="en-US"/>
              <a:t>BW</a:t>
            </a:r>
          </a:p>
        </p:txBody>
      </p:sp>
    </p:spTree>
    <p:extLst>
      <p:ext uri="{BB962C8B-B14F-4D97-AF65-F5344CB8AC3E}">
        <p14:creationId xmlns:p14="http://schemas.microsoft.com/office/powerpoint/2010/main" val="256440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F34D9-ECCA-1B75-0ECB-6110274AC900}"/>
              </a:ext>
            </a:extLst>
          </p:cNvPr>
          <p:cNvPicPr>
            <a:picLocks noChangeAspect="1"/>
          </p:cNvPicPr>
          <p:nvPr/>
        </p:nvPicPr>
        <p:blipFill>
          <a:blip r:embed="rId2"/>
          <a:stretch>
            <a:fillRect/>
          </a:stretch>
        </p:blipFill>
        <p:spPr>
          <a:xfrm>
            <a:off x="3711922" y="-27163"/>
            <a:ext cx="7731659" cy="6858000"/>
          </a:xfrm>
          <a:prstGeom prst="rect">
            <a:avLst/>
          </a:prstGeom>
        </p:spPr>
      </p:pic>
      <p:sp>
        <p:nvSpPr>
          <p:cNvPr id="4" name="Title 1">
            <a:extLst>
              <a:ext uri="{FF2B5EF4-FFF2-40B4-BE49-F238E27FC236}">
                <a16:creationId xmlns:a16="http://schemas.microsoft.com/office/drawing/2014/main" id="{75F69443-D55C-403D-BAC5-DEA55178D3CC}"/>
              </a:ext>
            </a:extLst>
          </p:cNvPr>
          <p:cNvSpPr txBox="1">
            <a:spLocks/>
          </p:cNvSpPr>
          <p:nvPr/>
        </p:nvSpPr>
        <p:spPr>
          <a:xfrm>
            <a:off x="252919" y="1123837"/>
            <a:ext cx="2947482" cy="4601183"/>
          </a:xfrm>
          <a:prstGeom prst="rect">
            <a:avLst/>
          </a:prstGeom>
        </p:spPr>
        <p:txBody>
          <a:bodyPr anchor="ct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a:t>Pillars of</a:t>
            </a:r>
          </a:p>
          <a:p>
            <a:pPr algn="ctr"/>
            <a:r>
              <a:rPr lang="en-US"/>
              <a:t>Lifestyle Medicine</a:t>
            </a:r>
          </a:p>
        </p:txBody>
      </p:sp>
      <p:sp>
        <p:nvSpPr>
          <p:cNvPr id="2" name="TextBox 1">
            <a:extLst>
              <a:ext uri="{FF2B5EF4-FFF2-40B4-BE49-F238E27FC236}">
                <a16:creationId xmlns:a16="http://schemas.microsoft.com/office/drawing/2014/main" id="{7717BDCF-C8A0-FCDA-7E46-59B0C06D36D3}"/>
              </a:ext>
            </a:extLst>
          </p:cNvPr>
          <p:cNvSpPr txBox="1"/>
          <p:nvPr/>
        </p:nvSpPr>
        <p:spPr>
          <a:xfrm>
            <a:off x="0" y="0"/>
            <a:ext cx="659362" cy="369332"/>
          </a:xfrm>
          <a:prstGeom prst="rect">
            <a:avLst/>
          </a:prstGeom>
          <a:noFill/>
        </p:spPr>
        <p:txBody>
          <a:bodyPr wrap="square" rtlCol="0">
            <a:spAutoFit/>
          </a:bodyPr>
          <a:lstStyle/>
          <a:p>
            <a:r>
              <a:rPr lang="en-US"/>
              <a:t>BW</a:t>
            </a:r>
          </a:p>
        </p:txBody>
      </p:sp>
    </p:spTree>
    <p:extLst>
      <p:ext uri="{BB962C8B-B14F-4D97-AF65-F5344CB8AC3E}">
        <p14:creationId xmlns:p14="http://schemas.microsoft.com/office/powerpoint/2010/main" val="351889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1A5C-ED2E-C0C8-9FAF-7D7F7E3CCE86}"/>
              </a:ext>
            </a:extLst>
          </p:cNvPr>
          <p:cNvSpPr>
            <a:spLocks noGrp="1"/>
          </p:cNvSpPr>
          <p:nvPr>
            <p:ph type="title"/>
          </p:nvPr>
        </p:nvSpPr>
        <p:spPr>
          <a:xfrm>
            <a:off x="-142824" y="1123836"/>
            <a:ext cx="3594648" cy="4601183"/>
          </a:xfrm>
        </p:spPr>
        <p:txBody>
          <a:bodyPr/>
          <a:lstStyle/>
          <a:p>
            <a:pPr algn="ctr"/>
            <a:r>
              <a:rPr lang="en-US"/>
              <a:t>Holistic Care</a:t>
            </a:r>
            <a:br>
              <a:rPr lang="en-US"/>
            </a:br>
            <a:r>
              <a:rPr lang="en-US"/>
              <a:t>as a Primary</a:t>
            </a:r>
            <a:br>
              <a:rPr lang="en-US"/>
            </a:br>
            <a:r>
              <a:rPr lang="en-US"/>
              <a:t>Care Physician </a:t>
            </a:r>
          </a:p>
        </p:txBody>
      </p:sp>
      <p:sp>
        <p:nvSpPr>
          <p:cNvPr id="3" name="Content Placeholder 2">
            <a:extLst>
              <a:ext uri="{FF2B5EF4-FFF2-40B4-BE49-F238E27FC236}">
                <a16:creationId xmlns:a16="http://schemas.microsoft.com/office/drawing/2014/main" id="{9B54CD3D-B17E-1635-40FE-8E31B84C52F9}"/>
              </a:ext>
            </a:extLst>
          </p:cNvPr>
          <p:cNvSpPr>
            <a:spLocks noGrp="1"/>
          </p:cNvSpPr>
          <p:nvPr>
            <p:ph idx="1"/>
          </p:nvPr>
        </p:nvSpPr>
        <p:spPr>
          <a:xfrm>
            <a:off x="3885033" y="879873"/>
            <a:ext cx="7315200" cy="5120640"/>
          </a:xfrm>
        </p:spPr>
        <p:txBody>
          <a:bodyPr/>
          <a:lstStyle/>
          <a:p>
            <a:r>
              <a:rPr lang="en-US"/>
              <a:t>Authoritative Approach vs. Shared-Decision Making Model</a:t>
            </a:r>
          </a:p>
          <a:p>
            <a:r>
              <a:rPr lang="en-US"/>
              <a:t>Managing Chronic Disease</a:t>
            </a:r>
          </a:p>
          <a:p>
            <a:pPr lvl="1"/>
            <a:r>
              <a:rPr lang="en-US"/>
              <a:t>First line treatment?</a:t>
            </a:r>
          </a:p>
          <a:p>
            <a:pPr lvl="1"/>
            <a:r>
              <a:rPr lang="en-US"/>
              <a:t>“There’s a pill for that”</a:t>
            </a:r>
          </a:p>
          <a:p>
            <a:r>
              <a:rPr lang="en-US"/>
              <a:t>Holistic and more conservative approach</a:t>
            </a:r>
          </a:p>
          <a:p>
            <a:endParaRPr lang="en-US"/>
          </a:p>
          <a:p>
            <a:endParaRPr lang="en-US"/>
          </a:p>
          <a:p>
            <a:endParaRPr lang="en-US"/>
          </a:p>
          <a:p>
            <a:r>
              <a:rPr lang="en-US"/>
              <a:t>Introducing myself as their new Primary Care Provider</a:t>
            </a:r>
          </a:p>
          <a:p>
            <a:pPr lvl="1"/>
            <a:r>
              <a:rPr lang="en-US"/>
              <a:t>Our patient population</a:t>
            </a:r>
          </a:p>
          <a:p>
            <a:endParaRPr lang="en-US"/>
          </a:p>
        </p:txBody>
      </p:sp>
      <p:grpSp>
        <p:nvGrpSpPr>
          <p:cNvPr id="7" name="Group 6">
            <a:extLst>
              <a:ext uri="{FF2B5EF4-FFF2-40B4-BE49-F238E27FC236}">
                <a16:creationId xmlns:a16="http://schemas.microsoft.com/office/drawing/2014/main" id="{ADF30615-0979-4DCE-8DA5-A24CE49C48EC}"/>
              </a:ext>
            </a:extLst>
          </p:cNvPr>
          <p:cNvGrpSpPr/>
          <p:nvPr/>
        </p:nvGrpSpPr>
        <p:grpSpPr>
          <a:xfrm>
            <a:off x="4460496" y="3424427"/>
            <a:ext cx="6092769" cy="689425"/>
            <a:chOff x="709523" y="3568353"/>
            <a:chExt cx="6092769" cy="689425"/>
          </a:xfrm>
        </p:grpSpPr>
        <p:pic>
          <p:nvPicPr>
            <p:cNvPr id="15" name="Picture 14">
              <a:extLst>
                <a:ext uri="{FF2B5EF4-FFF2-40B4-BE49-F238E27FC236}">
                  <a16:creationId xmlns:a16="http://schemas.microsoft.com/office/drawing/2014/main" id="{E237F0DC-BC6F-4D0E-A166-E1CDAA7504C6}"/>
                </a:ext>
              </a:extLst>
            </p:cNvPr>
            <p:cNvPicPr>
              <a:picLocks noChangeAspect="1"/>
            </p:cNvPicPr>
            <p:nvPr/>
          </p:nvPicPr>
          <p:blipFill rotWithShape="1">
            <a:blip r:embed="rId3"/>
            <a:srcRect l="45207" t="92679" r="12368" b="5388"/>
            <a:stretch/>
          </p:blipFill>
          <p:spPr>
            <a:xfrm rot="10800000">
              <a:off x="709523" y="3826024"/>
              <a:ext cx="4018210" cy="155066"/>
            </a:xfrm>
            <a:prstGeom prst="rect">
              <a:avLst/>
            </a:prstGeom>
          </p:spPr>
        </p:pic>
        <p:sp>
          <p:nvSpPr>
            <p:cNvPr id="16" name="TextBox 15">
              <a:extLst>
                <a:ext uri="{FF2B5EF4-FFF2-40B4-BE49-F238E27FC236}">
                  <a16:creationId xmlns:a16="http://schemas.microsoft.com/office/drawing/2014/main" id="{FD12AF7E-41D6-4319-96A6-567EDCE785EE}"/>
                </a:ext>
              </a:extLst>
            </p:cNvPr>
            <p:cNvSpPr txBox="1"/>
            <p:nvPr/>
          </p:nvSpPr>
          <p:spPr>
            <a:xfrm>
              <a:off x="734091" y="3950001"/>
              <a:ext cx="2394645" cy="307777"/>
            </a:xfrm>
            <a:prstGeom prst="rect">
              <a:avLst/>
            </a:prstGeom>
            <a:noFill/>
          </p:spPr>
          <p:txBody>
            <a:bodyPr wrap="square" rtlCol="0">
              <a:spAutoFit/>
            </a:bodyPr>
            <a:lstStyle/>
            <a:p>
              <a:r>
                <a:rPr lang="en-US" sz="1400"/>
                <a:t>Low Risk &amp; Cost, </a:t>
              </a:r>
              <a:r>
                <a:rPr lang="en-US" sz="1400" i="1"/>
                <a:t>Natural</a:t>
              </a:r>
              <a:endParaRPr lang="en-US" sz="1400"/>
            </a:p>
          </p:txBody>
        </p:sp>
        <p:sp>
          <p:nvSpPr>
            <p:cNvPr id="17" name="TextBox 16">
              <a:extLst>
                <a:ext uri="{FF2B5EF4-FFF2-40B4-BE49-F238E27FC236}">
                  <a16:creationId xmlns:a16="http://schemas.microsoft.com/office/drawing/2014/main" id="{3FBC489F-46C0-4EC0-8D32-FD133BEC35FB}"/>
                </a:ext>
              </a:extLst>
            </p:cNvPr>
            <p:cNvSpPr txBox="1"/>
            <p:nvPr/>
          </p:nvSpPr>
          <p:spPr>
            <a:xfrm>
              <a:off x="5797452" y="3568353"/>
              <a:ext cx="795411" cy="307777"/>
            </a:xfrm>
            <a:prstGeom prst="rect">
              <a:avLst/>
            </a:prstGeom>
            <a:noFill/>
          </p:spPr>
          <p:txBody>
            <a:bodyPr wrap="none" rtlCol="0">
              <a:spAutoFit/>
            </a:bodyPr>
            <a:lstStyle/>
            <a:p>
              <a:pPr algn="ctr"/>
              <a:r>
                <a:rPr lang="en-US" sz="1400" b="1"/>
                <a:t>Surgery</a:t>
              </a:r>
            </a:p>
          </p:txBody>
        </p:sp>
        <p:sp>
          <p:nvSpPr>
            <p:cNvPr id="18" name="TextBox 17">
              <a:extLst>
                <a:ext uri="{FF2B5EF4-FFF2-40B4-BE49-F238E27FC236}">
                  <a16:creationId xmlns:a16="http://schemas.microsoft.com/office/drawing/2014/main" id="{81CC949E-AC40-43FC-93B2-8700A8522B83}"/>
                </a:ext>
              </a:extLst>
            </p:cNvPr>
            <p:cNvSpPr txBox="1"/>
            <p:nvPr/>
          </p:nvSpPr>
          <p:spPr>
            <a:xfrm>
              <a:off x="4659081" y="3572759"/>
              <a:ext cx="1117615" cy="307777"/>
            </a:xfrm>
            <a:prstGeom prst="rect">
              <a:avLst/>
            </a:prstGeom>
            <a:noFill/>
          </p:spPr>
          <p:txBody>
            <a:bodyPr wrap="none" rtlCol="0">
              <a:spAutoFit/>
            </a:bodyPr>
            <a:lstStyle/>
            <a:p>
              <a:pPr algn="ctr"/>
              <a:r>
                <a:rPr lang="en-US" sz="1400" b="1"/>
                <a:t>Prescription</a:t>
              </a:r>
            </a:p>
          </p:txBody>
        </p:sp>
        <p:sp>
          <p:nvSpPr>
            <p:cNvPr id="19" name="TextBox 18">
              <a:extLst>
                <a:ext uri="{FF2B5EF4-FFF2-40B4-BE49-F238E27FC236}">
                  <a16:creationId xmlns:a16="http://schemas.microsoft.com/office/drawing/2014/main" id="{698E7F46-1D8C-4548-A463-99C6D1A53B7A}"/>
                </a:ext>
              </a:extLst>
            </p:cNvPr>
            <p:cNvSpPr txBox="1"/>
            <p:nvPr/>
          </p:nvSpPr>
          <p:spPr>
            <a:xfrm>
              <a:off x="3541582" y="3568353"/>
              <a:ext cx="1042273" cy="307777"/>
            </a:xfrm>
            <a:prstGeom prst="rect">
              <a:avLst/>
            </a:prstGeom>
            <a:noFill/>
          </p:spPr>
          <p:txBody>
            <a:bodyPr wrap="none" rtlCol="0">
              <a:spAutoFit/>
            </a:bodyPr>
            <a:lstStyle/>
            <a:p>
              <a:pPr algn="ctr"/>
              <a:r>
                <a:rPr lang="en-US" sz="1400" b="1"/>
                <a:t>Physiology</a:t>
              </a:r>
            </a:p>
          </p:txBody>
        </p:sp>
        <p:sp>
          <p:nvSpPr>
            <p:cNvPr id="20" name="TextBox 19">
              <a:extLst>
                <a:ext uri="{FF2B5EF4-FFF2-40B4-BE49-F238E27FC236}">
                  <a16:creationId xmlns:a16="http://schemas.microsoft.com/office/drawing/2014/main" id="{0114BD72-1232-4FAA-93D7-5B0E7D3D54AC}"/>
                </a:ext>
              </a:extLst>
            </p:cNvPr>
            <p:cNvSpPr txBox="1"/>
            <p:nvPr/>
          </p:nvSpPr>
          <p:spPr>
            <a:xfrm>
              <a:off x="1213042" y="3568353"/>
              <a:ext cx="1864613" cy="307777"/>
            </a:xfrm>
            <a:prstGeom prst="rect">
              <a:avLst/>
            </a:prstGeom>
            <a:noFill/>
          </p:spPr>
          <p:txBody>
            <a:bodyPr wrap="none" rtlCol="0">
              <a:spAutoFit/>
            </a:bodyPr>
            <a:lstStyle/>
            <a:p>
              <a:pPr algn="ctr"/>
              <a:r>
                <a:rPr lang="en-US" sz="1400" b="1"/>
                <a:t>Lifestyle Modification</a:t>
              </a:r>
            </a:p>
          </p:txBody>
        </p:sp>
        <p:pic>
          <p:nvPicPr>
            <p:cNvPr id="21" name="Picture 20">
              <a:extLst>
                <a:ext uri="{FF2B5EF4-FFF2-40B4-BE49-F238E27FC236}">
                  <a16:creationId xmlns:a16="http://schemas.microsoft.com/office/drawing/2014/main" id="{B4D91ADA-0A46-46C3-9C24-7554655567A5}"/>
                </a:ext>
              </a:extLst>
            </p:cNvPr>
            <p:cNvPicPr>
              <a:picLocks noChangeAspect="1"/>
            </p:cNvPicPr>
            <p:nvPr/>
          </p:nvPicPr>
          <p:blipFill rotWithShape="1">
            <a:blip r:embed="rId3"/>
            <a:srcRect l="31032" t="92675" r="54794" b="5391"/>
            <a:stretch/>
          </p:blipFill>
          <p:spPr>
            <a:xfrm rot="10800000">
              <a:off x="4727732" y="3826022"/>
              <a:ext cx="2074560" cy="155067"/>
            </a:xfrm>
            <a:prstGeom prst="rect">
              <a:avLst/>
            </a:prstGeom>
          </p:spPr>
        </p:pic>
        <p:sp>
          <p:nvSpPr>
            <p:cNvPr id="22" name="TextBox 21">
              <a:extLst>
                <a:ext uri="{FF2B5EF4-FFF2-40B4-BE49-F238E27FC236}">
                  <a16:creationId xmlns:a16="http://schemas.microsoft.com/office/drawing/2014/main" id="{834F0D05-7C79-4D8D-9DA1-59F760C48F1E}"/>
                </a:ext>
              </a:extLst>
            </p:cNvPr>
            <p:cNvSpPr txBox="1"/>
            <p:nvPr/>
          </p:nvSpPr>
          <p:spPr>
            <a:xfrm>
              <a:off x="4111106" y="3945824"/>
              <a:ext cx="2691186" cy="307777"/>
            </a:xfrm>
            <a:prstGeom prst="rect">
              <a:avLst/>
            </a:prstGeom>
            <a:noFill/>
          </p:spPr>
          <p:txBody>
            <a:bodyPr wrap="none" rtlCol="0">
              <a:spAutoFit/>
            </a:bodyPr>
            <a:lstStyle/>
            <a:p>
              <a:r>
                <a:rPr lang="en-US" sz="1400"/>
                <a:t>High Risk &amp; Cost, </a:t>
              </a:r>
              <a:r>
                <a:rPr lang="en-US" sz="1400" i="1"/>
                <a:t>Foreign, Invasive</a:t>
              </a:r>
              <a:endParaRPr lang="en-US" sz="1400"/>
            </a:p>
          </p:txBody>
        </p:sp>
      </p:grpSp>
      <p:sp>
        <p:nvSpPr>
          <p:cNvPr id="8" name="Rectangle 7">
            <a:extLst>
              <a:ext uri="{FF2B5EF4-FFF2-40B4-BE49-F238E27FC236}">
                <a16:creationId xmlns:a16="http://schemas.microsoft.com/office/drawing/2014/main" id="{CE7C4FBD-7259-4C84-86D9-314163FCDAE6}"/>
              </a:ext>
            </a:extLst>
          </p:cNvPr>
          <p:cNvSpPr/>
          <p:nvPr/>
        </p:nvSpPr>
        <p:spPr>
          <a:xfrm>
            <a:off x="7114475" y="3677667"/>
            <a:ext cx="45719" cy="15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501886-D55A-4B94-AB64-353D560A0650}"/>
              </a:ext>
            </a:extLst>
          </p:cNvPr>
          <p:cNvSpPr/>
          <p:nvPr/>
        </p:nvSpPr>
        <p:spPr>
          <a:xfrm>
            <a:off x="8453743" y="3681142"/>
            <a:ext cx="45719" cy="15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34D571-3BF6-4241-9E3B-AF7E41E9F109}"/>
              </a:ext>
            </a:extLst>
          </p:cNvPr>
          <p:cNvSpPr/>
          <p:nvPr/>
        </p:nvSpPr>
        <p:spPr>
          <a:xfrm>
            <a:off x="9482749" y="3681142"/>
            <a:ext cx="45719" cy="15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A6FE46-C4FE-4D9D-A662-0A47DF71D36E}"/>
              </a:ext>
            </a:extLst>
          </p:cNvPr>
          <p:cNvSpPr/>
          <p:nvPr/>
        </p:nvSpPr>
        <p:spPr>
          <a:xfrm rot="3609989">
            <a:off x="4474720" y="3599988"/>
            <a:ext cx="83482" cy="17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D2A479-717D-4E85-B28D-0D0F24EB882A}"/>
              </a:ext>
            </a:extLst>
          </p:cNvPr>
          <p:cNvSpPr/>
          <p:nvPr/>
        </p:nvSpPr>
        <p:spPr>
          <a:xfrm rot="17990011" flipV="1">
            <a:off x="4485099" y="3748490"/>
            <a:ext cx="83482" cy="17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3FCD8B-19CD-4FDE-B89D-CBC80ECB4148}"/>
              </a:ext>
            </a:extLst>
          </p:cNvPr>
          <p:cNvSpPr/>
          <p:nvPr/>
        </p:nvSpPr>
        <p:spPr>
          <a:xfrm rot="17395081" flipH="1">
            <a:off x="10421155" y="3550833"/>
            <a:ext cx="83482" cy="260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AC815B-2AA0-465A-871D-BA4633ADA38D}"/>
              </a:ext>
            </a:extLst>
          </p:cNvPr>
          <p:cNvSpPr/>
          <p:nvPr/>
        </p:nvSpPr>
        <p:spPr>
          <a:xfrm rot="4204919" flipH="1" flipV="1">
            <a:off x="10426809" y="3705117"/>
            <a:ext cx="83482" cy="260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74E3A5-21ED-9AE7-1EFA-1A6DDA0C8CBC}"/>
              </a:ext>
            </a:extLst>
          </p:cNvPr>
          <p:cNvSpPr txBox="1"/>
          <p:nvPr/>
        </p:nvSpPr>
        <p:spPr>
          <a:xfrm>
            <a:off x="0" y="0"/>
            <a:ext cx="659362" cy="369332"/>
          </a:xfrm>
          <a:prstGeom prst="rect">
            <a:avLst/>
          </a:prstGeom>
          <a:noFill/>
        </p:spPr>
        <p:txBody>
          <a:bodyPr wrap="square" rtlCol="0">
            <a:spAutoFit/>
          </a:bodyPr>
          <a:lstStyle/>
          <a:p>
            <a:r>
              <a:rPr lang="en-US"/>
              <a:t>BW</a:t>
            </a:r>
          </a:p>
        </p:txBody>
      </p:sp>
    </p:spTree>
    <p:extLst>
      <p:ext uri="{BB962C8B-B14F-4D97-AF65-F5344CB8AC3E}">
        <p14:creationId xmlns:p14="http://schemas.microsoft.com/office/powerpoint/2010/main" val="82690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mary Care Word Cloud Concept On Stock Illustration 636069797 |  Shutterstock">
            <a:extLst>
              <a:ext uri="{FF2B5EF4-FFF2-40B4-BE49-F238E27FC236}">
                <a16:creationId xmlns:a16="http://schemas.microsoft.com/office/drawing/2014/main" id="{630B381F-8264-4761-970E-ECB013E337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6096000" y="2321944"/>
            <a:ext cx="5434809" cy="3725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291A5C-ED2E-C0C8-9FAF-7D7F7E3CCE86}"/>
              </a:ext>
            </a:extLst>
          </p:cNvPr>
          <p:cNvSpPr>
            <a:spLocks noGrp="1"/>
          </p:cNvSpPr>
          <p:nvPr>
            <p:ph type="title"/>
          </p:nvPr>
        </p:nvSpPr>
        <p:spPr>
          <a:xfrm>
            <a:off x="-142824" y="1123836"/>
            <a:ext cx="3594648" cy="4601183"/>
          </a:xfrm>
        </p:spPr>
        <p:txBody>
          <a:bodyPr/>
          <a:lstStyle/>
          <a:p>
            <a:pPr algn="ctr"/>
            <a:r>
              <a:rPr lang="en-US"/>
              <a:t>Lifestyle</a:t>
            </a:r>
            <a:br>
              <a:rPr lang="en-US"/>
            </a:br>
            <a:r>
              <a:rPr lang="en-US"/>
              <a:t>Medicine for </a:t>
            </a:r>
            <a:br>
              <a:rPr lang="en-US"/>
            </a:br>
            <a:r>
              <a:rPr lang="en-US"/>
              <a:t>Primary Care </a:t>
            </a:r>
            <a:br>
              <a:rPr lang="en-US"/>
            </a:br>
            <a:r>
              <a:rPr lang="en-US"/>
              <a:t>Physicians </a:t>
            </a:r>
          </a:p>
        </p:txBody>
      </p:sp>
      <p:sp>
        <p:nvSpPr>
          <p:cNvPr id="3" name="Content Placeholder 2">
            <a:extLst>
              <a:ext uri="{FF2B5EF4-FFF2-40B4-BE49-F238E27FC236}">
                <a16:creationId xmlns:a16="http://schemas.microsoft.com/office/drawing/2014/main" id="{9B54CD3D-B17E-1635-40FE-8E31B84C52F9}"/>
              </a:ext>
            </a:extLst>
          </p:cNvPr>
          <p:cNvSpPr>
            <a:spLocks noGrp="1"/>
          </p:cNvSpPr>
          <p:nvPr>
            <p:ph idx="1"/>
          </p:nvPr>
        </p:nvSpPr>
        <p:spPr>
          <a:xfrm>
            <a:off x="3885033" y="864108"/>
            <a:ext cx="7315200" cy="5120640"/>
          </a:xfrm>
        </p:spPr>
        <p:txBody>
          <a:bodyPr/>
          <a:lstStyle/>
          <a:p>
            <a:endParaRPr lang="en-US"/>
          </a:p>
          <a:p>
            <a:endParaRPr lang="en-US"/>
          </a:p>
        </p:txBody>
      </p:sp>
      <p:sp>
        <p:nvSpPr>
          <p:cNvPr id="9" name="Rectangle 8">
            <a:extLst>
              <a:ext uri="{FF2B5EF4-FFF2-40B4-BE49-F238E27FC236}">
                <a16:creationId xmlns:a16="http://schemas.microsoft.com/office/drawing/2014/main" id="{EB501886-D55A-4B94-AB64-353D560A0650}"/>
              </a:ext>
            </a:extLst>
          </p:cNvPr>
          <p:cNvSpPr/>
          <p:nvPr/>
        </p:nvSpPr>
        <p:spPr>
          <a:xfrm>
            <a:off x="8453743" y="3681142"/>
            <a:ext cx="45719" cy="15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34D571-3BF6-4241-9E3B-AF7E41E9F109}"/>
              </a:ext>
            </a:extLst>
          </p:cNvPr>
          <p:cNvSpPr/>
          <p:nvPr/>
        </p:nvSpPr>
        <p:spPr>
          <a:xfrm>
            <a:off x="9482749" y="3681142"/>
            <a:ext cx="45719" cy="15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A6FE46-C4FE-4D9D-A662-0A47DF71D36E}"/>
              </a:ext>
            </a:extLst>
          </p:cNvPr>
          <p:cNvSpPr/>
          <p:nvPr/>
        </p:nvSpPr>
        <p:spPr>
          <a:xfrm rot="3609989">
            <a:off x="4474720" y="3599988"/>
            <a:ext cx="83482" cy="17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D2A479-717D-4E85-B28D-0D0F24EB882A}"/>
              </a:ext>
            </a:extLst>
          </p:cNvPr>
          <p:cNvSpPr/>
          <p:nvPr/>
        </p:nvSpPr>
        <p:spPr>
          <a:xfrm rot="17990011" flipV="1">
            <a:off x="4485099" y="3748490"/>
            <a:ext cx="83482" cy="17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3FCD8B-19CD-4FDE-B89D-CBC80ECB4148}"/>
              </a:ext>
            </a:extLst>
          </p:cNvPr>
          <p:cNvSpPr/>
          <p:nvPr/>
        </p:nvSpPr>
        <p:spPr>
          <a:xfrm rot="17395081" flipH="1">
            <a:off x="10421155" y="3550833"/>
            <a:ext cx="83482" cy="260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6687BAA-2409-4B81-B320-2B43478E42B5}"/>
              </a:ext>
            </a:extLst>
          </p:cNvPr>
          <p:cNvPicPr>
            <a:picLocks noChangeAspect="1"/>
          </p:cNvPicPr>
          <p:nvPr/>
        </p:nvPicPr>
        <p:blipFill>
          <a:blip r:embed="rId4"/>
          <a:stretch>
            <a:fillRect/>
          </a:stretch>
        </p:blipFill>
        <p:spPr>
          <a:xfrm>
            <a:off x="3727620" y="801849"/>
            <a:ext cx="457753" cy="2279028"/>
          </a:xfrm>
          <a:prstGeom prst="rect">
            <a:avLst/>
          </a:prstGeom>
        </p:spPr>
      </p:pic>
      <p:sp>
        <p:nvSpPr>
          <p:cNvPr id="29" name="Content Placeholder 2">
            <a:extLst>
              <a:ext uri="{FF2B5EF4-FFF2-40B4-BE49-F238E27FC236}">
                <a16:creationId xmlns:a16="http://schemas.microsoft.com/office/drawing/2014/main" id="{8B9FA496-16B2-4E54-9171-B3A282071CA0}"/>
              </a:ext>
            </a:extLst>
          </p:cNvPr>
          <p:cNvSpPr txBox="1">
            <a:spLocks/>
          </p:cNvSpPr>
          <p:nvPr/>
        </p:nvSpPr>
        <p:spPr>
          <a:xfrm>
            <a:off x="4223841" y="879873"/>
            <a:ext cx="7315200" cy="512064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a:t>Chronic Disease</a:t>
            </a:r>
          </a:p>
          <a:p>
            <a:pPr lvl="1"/>
            <a:r>
              <a:rPr lang="en-US"/>
              <a:t>Diet, Exercise</a:t>
            </a:r>
          </a:p>
          <a:p>
            <a:pPr marL="0" indent="0">
              <a:buNone/>
            </a:pPr>
            <a:r>
              <a:rPr lang="en-US"/>
              <a:t>Behavioral Health</a:t>
            </a:r>
          </a:p>
          <a:p>
            <a:pPr lvl="1"/>
            <a:r>
              <a:rPr lang="en-US"/>
              <a:t>Stress management, Sleep, Meaningful connections </a:t>
            </a:r>
          </a:p>
          <a:p>
            <a:pPr marL="0" indent="0">
              <a:buNone/>
            </a:pPr>
            <a:r>
              <a:rPr lang="en-US"/>
              <a:t>Routine Screening</a:t>
            </a:r>
          </a:p>
          <a:p>
            <a:pPr lvl="1"/>
            <a:r>
              <a:rPr lang="en-US"/>
              <a:t>Reducing substances </a:t>
            </a:r>
          </a:p>
        </p:txBody>
      </p:sp>
      <p:sp>
        <p:nvSpPr>
          <p:cNvPr id="4" name="TextBox 3">
            <a:extLst>
              <a:ext uri="{FF2B5EF4-FFF2-40B4-BE49-F238E27FC236}">
                <a16:creationId xmlns:a16="http://schemas.microsoft.com/office/drawing/2014/main" id="{116DD555-8612-C379-C973-3018EFCA4C3F}"/>
              </a:ext>
            </a:extLst>
          </p:cNvPr>
          <p:cNvSpPr txBox="1"/>
          <p:nvPr/>
        </p:nvSpPr>
        <p:spPr>
          <a:xfrm>
            <a:off x="0" y="0"/>
            <a:ext cx="659362" cy="369332"/>
          </a:xfrm>
          <a:prstGeom prst="rect">
            <a:avLst/>
          </a:prstGeom>
          <a:noFill/>
        </p:spPr>
        <p:txBody>
          <a:bodyPr wrap="square" rtlCol="0">
            <a:spAutoFit/>
          </a:bodyPr>
          <a:lstStyle/>
          <a:p>
            <a:r>
              <a:rPr lang="en-US"/>
              <a:t>BW</a:t>
            </a:r>
          </a:p>
        </p:txBody>
      </p:sp>
    </p:spTree>
    <p:extLst>
      <p:ext uri="{BB962C8B-B14F-4D97-AF65-F5344CB8AC3E}">
        <p14:creationId xmlns:p14="http://schemas.microsoft.com/office/powerpoint/2010/main" val="154883058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1685</Words>
  <Application>Microsoft Macintosh PowerPoint</Application>
  <PresentationFormat>Widescreen</PresentationFormat>
  <Paragraphs>246</Paragraphs>
  <Slides>26</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Corbel</vt:lpstr>
      <vt:lpstr>Courier New</vt:lpstr>
      <vt:lpstr>Montserrat</vt:lpstr>
      <vt:lpstr>Nixie One</vt:lpstr>
      <vt:lpstr>Verdana</vt:lpstr>
      <vt:lpstr>Wingdings 2</vt:lpstr>
      <vt:lpstr>Frame</vt:lpstr>
      <vt:lpstr>Celestial</vt:lpstr>
      <vt:lpstr>Synchronicity Lifestyle Medicine &amp; Integrated Behavioral Health: Practices that add value to one another</vt:lpstr>
      <vt:lpstr>IT IS estimated That  less than 10% of New Year's resolutions  are achieved.  (University of Scranton Psych Professor John C. Norcross, Ph.D.)</vt:lpstr>
      <vt:lpstr>PowerPoint Presentation</vt:lpstr>
      <vt:lpstr>PowerPoint Presentation</vt:lpstr>
      <vt:lpstr>Lifestyle  Medicine</vt:lpstr>
      <vt:lpstr>What is Lifestyle Medicine?</vt:lpstr>
      <vt:lpstr>PowerPoint Presentation</vt:lpstr>
      <vt:lpstr>Holistic Care as a Primary Care Physician </vt:lpstr>
      <vt:lpstr>Lifestyle Medicine for  Primary Care  Physicians </vt:lpstr>
      <vt:lpstr>The value of IBH for PCPs</vt:lpstr>
      <vt:lpstr>Lifestyle Medicine  IBH Clinicians</vt:lpstr>
      <vt:lpstr>Lifestyle Medicine  IBH Clinicians </vt:lpstr>
      <vt:lpstr>Lifestyle Medicine  Assessment &amp; Intervention:  The 5 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LM Interventions for BH</vt:lpstr>
      <vt:lpstr>LM Interventions for BH</vt:lpstr>
      <vt:lpstr>LM Interventions for BH</vt:lpstr>
      <vt:lpstr>PowerPoint Presentation</vt:lpstr>
      <vt:lpstr>PowerPoint Presentation</vt:lpstr>
    </vt:vector>
  </TitlesOfParts>
  <Company>Providence Health &amp;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Care Integration: The Role of Behavioral health</dc:title>
  <dc:creator>Gelman, Irina</dc:creator>
  <cp:lastModifiedBy>Summer Mochida-Meek</cp:lastModifiedBy>
  <cp:revision>2</cp:revision>
  <dcterms:created xsi:type="dcterms:W3CDTF">2021-03-01T23:04:27Z</dcterms:created>
  <dcterms:modified xsi:type="dcterms:W3CDTF">2023-01-04T00:02:42Z</dcterms:modified>
</cp:coreProperties>
</file>