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sldIdLst>
    <p:sldId id="256" r:id="rId2"/>
    <p:sldId id="436" r:id="rId3"/>
    <p:sldId id="257" r:id="rId4"/>
    <p:sldId id="258" r:id="rId5"/>
    <p:sldId id="361" r:id="rId6"/>
    <p:sldId id="260" r:id="rId7"/>
    <p:sldId id="261" r:id="rId8"/>
    <p:sldId id="262" r:id="rId9"/>
    <p:sldId id="263" r:id="rId10"/>
    <p:sldId id="264" r:id="rId11"/>
    <p:sldId id="437" r:id="rId12"/>
    <p:sldId id="444" r:id="rId13"/>
    <p:sldId id="265" r:id="rId14"/>
    <p:sldId id="439" r:id="rId15"/>
    <p:sldId id="442" r:id="rId16"/>
    <p:sldId id="441" r:id="rId17"/>
    <p:sldId id="443" r:id="rId18"/>
    <p:sldId id="440" r:id="rId19"/>
    <p:sldId id="268" r:id="rId20"/>
    <p:sldId id="269" r:id="rId21"/>
    <p:sldId id="270" r:id="rId22"/>
    <p:sldId id="271" r:id="rId23"/>
    <p:sldId id="272" r:id="rId24"/>
    <p:sldId id="273" r:id="rId25"/>
    <p:sldId id="266" r:id="rId26"/>
    <p:sldId id="274" r:id="rId27"/>
    <p:sldId id="275" r:id="rId28"/>
    <p:sldId id="276" r:id="rId29"/>
    <p:sldId id="277" r:id="rId30"/>
    <p:sldId id="278" r:id="rId31"/>
    <p:sldId id="279" r:id="rId32"/>
    <p:sldId id="280" r:id="rId33"/>
    <p:sldId id="281" r:id="rId34"/>
    <p:sldId id="282" r:id="rId35"/>
    <p:sldId id="283" r:id="rId36"/>
    <p:sldId id="284" r:id="rId37"/>
    <p:sldId id="285" r:id="rId38"/>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26C7C8-2A70-4806-B5E6-7236C911BE48}" v="1" dt="2023-08-31T22:57:35.663"/>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DD4EA"/>
          </a:solidFill>
        </a:fill>
      </a:tcStyle>
    </a:wholeTbl>
    <a:band2H>
      <a:tcTxStyle/>
      <a:tcStyle>
        <a:tcBdr/>
        <a:fill>
          <a:solidFill>
            <a:srgbClr val="E8EBF5"/>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56690" autoAdjust="0"/>
  </p:normalViewPr>
  <p:slideViewPr>
    <p:cSldViewPr snapToGrid="0">
      <p:cViewPr varScale="1">
        <p:scale>
          <a:sx n="67" d="100"/>
          <a:sy n="67" d="100"/>
        </p:scale>
        <p:origin x="228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9" name="Shape 239"/>
          <p:cNvSpPr>
            <a:spLocks noGrp="1" noRot="1" noChangeAspect="1"/>
          </p:cNvSpPr>
          <p:nvPr>
            <p:ph type="sldImg"/>
          </p:nvPr>
        </p:nvSpPr>
        <p:spPr>
          <a:xfrm>
            <a:off x="1143000" y="685800"/>
            <a:ext cx="4572000" cy="3429000"/>
          </a:xfrm>
          <a:prstGeom prst="rect">
            <a:avLst/>
          </a:prstGeom>
        </p:spPr>
        <p:txBody>
          <a:bodyPr/>
          <a:lstStyle/>
          <a:p>
            <a:endParaRPr/>
          </a:p>
        </p:txBody>
      </p:sp>
      <p:sp>
        <p:nvSpPr>
          <p:cNvPr id="240" name="Shape 240"/>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hsph.harvard.edu/means-matter/recommendations/clinicians/" TargetMode="External"/><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veteranscrisisline.net/"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mentalhealth.va.gov/suicide_prevention/docs/OMH-074-Suicide-Prevention-Social-Media-Toolkit-1-8_508.pdf"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psycharmor.org/courses/s-a-v-e/" TargetMode="External"/><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mirecc.va.gov/coaching/"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www.veteranscrisisline.net/BeThere.aspx"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train.org/" TargetMode="External"/><Relationship Id="rId2" Type="http://schemas.openxmlformats.org/officeDocument/2006/relationships/slide" Target="../slides/slide37.xml"/><Relationship Id="rId1" Type="http://schemas.openxmlformats.org/officeDocument/2006/relationships/notesMaster" Target="../notesMasters/notesMaster1.xml"/><Relationship Id="rId4" Type="http://schemas.openxmlformats.org/officeDocument/2006/relationships/hyperlink" Target="https://www.train.org/main/search?type=course&amp;query=suicide"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Today we will discuss ways that everyone can contribute to a safer environment for those at risk for suicide. We understand that this is a sensitive topic and that people in attendance today may have had personal experiences involving suicide. If you find you need to take a break, please do so. Feel free to reach out to me at the end of the presentation if you need support. If you find you need to talk to someone at any time, you can call the National Suicide Prevention Lifeline at 988 (service members and Veterans should press 1 to connect with the Veterans Crisis Line). Why don’t we all put this number into our phone contacts right now?</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D718E4-DA9F-471B-BEEE-A9FC48BDC2C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205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95894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 name="Shape 315"/>
          <p:cNvSpPr>
            <a:spLocks noGrp="1" noRot="1" noChangeAspect="1"/>
          </p:cNvSpPr>
          <p:nvPr>
            <p:ph type="sldImg"/>
          </p:nvPr>
        </p:nvSpPr>
        <p:spPr>
          <a:prstGeom prst="rect">
            <a:avLst/>
          </a:prstGeom>
        </p:spPr>
        <p:txBody>
          <a:bodyPr/>
          <a:lstStyle/>
          <a:p>
            <a:endParaRPr/>
          </a:p>
        </p:txBody>
      </p:sp>
      <p:sp>
        <p:nvSpPr>
          <p:cNvPr id="316" name="Shape 316"/>
          <p:cNvSpPr>
            <a:spLocks noGrp="1"/>
          </p:cNvSpPr>
          <p:nvPr>
            <p:ph type="body" sz="quarter" idx="1"/>
          </p:nvPr>
        </p:nvSpPr>
        <p:spPr>
          <a:prstGeom prst="rect">
            <a:avLst/>
          </a:prstGeom>
        </p:spPr>
        <p:txBody>
          <a:bodyPr/>
          <a:lstStyle/>
          <a:p>
            <a:r>
              <a:t>Strategies to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 name="Shape 328"/>
          <p:cNvSpPr>
            <a:spLocks noGrp="1" noRot="1" noChangeAspect="1"/>
          </p:cNvSpPr>
          <p:nvPr>
            <p:ph type="sldImg"/>
          </p:nvPr>
        </p:nvSpPr>
        <p:spPr>
          <a:prstGeom prst="rect">
            <a:avLst/>
          </a:prstGeom>
        </p:spPr>
        <p:txBody>
          <a:bodyPr/>
          <a:lstStyle/>
          <a:p>
            <a:endParaRPr/>
          </a:p>
        </p:txBody>
      </p:sp>
      <p:sp>
        <p:nvSpPr>
          <p:cNvPr id="329" name="Shape 329"/>
          <p:cNvSpPr>
            <a:spLocks noGrp="1"/>
          </p:cNvSpPr>
          <p:nvPr>
            <p:ph type="body" sz="quarter" idx="1"/>
          </p:nvPr>
        </p:nvSpPr>
        <p:spPr>
          <a:prstGeom prst="rect">
            <a:avLst/>
          </a:prstGeom>
        </p:spPr>
        <p:txBody>
          <a:bodyPr/>
          <a:lstStyle/>
          <a:p>
            <a:r>
              <a:t>Discuss benefits of having access to Naloxone for a person who is prescribed or uses opiates as well as for those who love someone who is prescribed or uses opiates.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 name="Shape 303"/>
          <p:cNvSpPr>
            <a:spLocks noGrp="1" noRot="1" noChangeAspect="1"/>
          </p:cNvSpPr>
          <p:nvPr>
            <p:ph type="sldImg"/>
          </p:nvPr>
        </p:nvSpPr>
        <p:spPr>
          <a:xfrm>
            <a:off x="381000" y="685800"/>
            <a:ext cx="6096000" cy="3429000"/>
          </a:xfrm>
          <a:prstGeom prst="rect">
            <a:avLst/>
          </a:prstGeom>
        </p:spPr>
        <p:txBody>
          <a:bodyPr/>
          <a:lstStyle/>
          <a:p>
            <a:endParaRPr/>
          </a:p>
        </p:txBody>
      </p:sp>
      <p:sp>
        <p:nvSpPr>
          <p:cNvPr id="304" name="Shape 304"/>
          <p:cNvSpPr>
            <a:spLocks noGrp="1"/>
          </p:cNvSpPr>
          <p:nvPr>
            <p:ph type="body" sz="quarter" idx="1"/>
          </p:nvPr>
        </p:nvSpPr>
        <p:spPr>
          <a:prstGeom prst="rect">
            <a:avLst/>
          </a:prstGeom>
        </p:spPr>
        <p:txBody>
          <a:bodyPr/>
          <a:lstStyle/>
          <a:p>
            <a:pPr>
              <a:defRPr>
                <a:solidFill>
                  <a:srgbClr val="484C58"/>
                </a:solidFill>
                <a:latin typeface="Merriweather"/>
                <a:ea typeface="Merriweather"/>
                <a:cs typeface="Merriweather"/>
                <a:sym typeface="Merriweather"/>
              </a:defRPr>
            </a:pPr>
            <a:r>
              <a:rPr dirty="0"/>
              <a:t>Most people who die by suicide (except with pills) do so on their first attempt. Many never sought treatment for suicidal feelings. As a helper, you may encounter people who experience thoughts of suicide over some other issue–marriage counseling, court-remanded anger management, substance abuse treatment, </a:t>
            </a:r>
            <a:r>
              <a:rPr dirty="0">
                <a:solidFill>
                  <a:srgbClr val="000000"/>
                </a:solidFill>
                <a:latin typeface="+mn-lt"/>
                <a:ea typeface="+mn-ea"/>
                <a:cs typeface="+mn-cs"/>
                <a:sym typeface="Calibri"/>
              </a:rPr>
              <a:t>Police, counseling providing services to perpetrators of domestic abuse, defense attorneys, homeless service providers, school truancy officers, primary healthcare providers, case workers in State Medicaid programs, case workers in </a:t>
            </a:r>
            <a:r>
              <a:rPr dirty="0" err="1">
                <a:solidFill>
                  <a:srgbClr val="000000"/>
                </a:solidFill>
                <a:latin typeface="+mn-lt"/>
                <a:ea typeface="+mn-ea"/>
                <a:cs typeface="+mn-cs"/>
                <a:sym typeface="Calibri"/>
              </a:rPr>
              <a:t>foodshare</a:t>
            </a:r>
            <a:r>
              <a:rPr dirty="0">
                <a:solidFill>
                  <a:srgbClr val="000000"/>
                </a:solidFill>
                <a:latin typeface="+mn-lt"/>
                <a:ea typeface="+mn-ea"/>
                <a:cs typeface="+mn-cs"/>
                <a:sym typeface="Calibri"/>
              </a:rPr>
              <a:t> and benefit officers, veterans service officers, educators, case managers for insurance companies </a:t>
            </a:r>
            <a:r>
              <a:rPr dirty="0"/>
              <a:t>etc. This underlines the importance of including suicide assessment with all clients. - </a:t>
            </a:r>
            <a:r>
              <a:rPr u="sng" dirty="0">
                <a:solidFill>
                  <a:srgbClr val="0563C1"/>
                </a:solidFill>
                <a:uFill>
                  <a:solidFill>
                    <a:srgbClr val="0563C1"/>
                  </a:solidFill>
                </a:uFill>
                <a:latin typeface="+mn-lt"/>
                <a:ea typeface="+mn-ea"/>
                <a:cs typeface="+mn-cs"/>
                <a:sym typeface="Calibri"/>
                <a:hlinkClick r:id="rId3"/>
              </a:rPr>
              <a:t>Clinicians | Means Matter | Harvard T.H. Chan School of Public Health</a:t>
            </a:r>
          </a:p>
          <a:p>
            <a:endParaRPr u="sng" dirty="0">
              <a:solidFill>
                <a:srgbClr val="0563C1"/>
              </a:solidFill>
              <a:uFill>
                <a:solidFill>
                  <a:srgbClr val="0563C1"/>
                </a:solidFill>
              </a:uFill>
              <a:latin typeface="+mn-lt"/>
              <a:ea typeface="+mn-ea"/>
              <a:cs typeface="+mn-cs"/>
              <a:sym typeface="Calibri"/>
              <a:hlinkClick r:id="rId3"/>
            </a:endParaRPr>
          </a:p>
          <a:p>
            <a:r>
              <a:rPr dirty="0"/>
              <a:t>Who else could provide LMSC? </a:t>
            </a:r>
          </a:p>
          <a:p>
            <a:r>
              <a:rPr dirty="0"/>
              <a:t>Other firearm owners, shooting clubs, hunting organizations, motorcycle clubs, suicide prevention coalitions </a:t>
            </a:r>
          </a:p>
          <a:p>
            <a:endParaRPr dirty="0"/>
          </a:p>
          <a:p>
            <a:r>
              <a:rPr dirty="0"/>
              <a:t>Stress the importance of educating all community members about suicide prevention, including lethal means safety.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 name="Shape 343"/>
          <p:cNvSpPr>
            <a:spLocks noGrp="1" noRot="1" noChangeAspect="1"/>
          </p:cNvSpPr>
          <p:nvPr>
            <p:ph type="sldImg"/>
          </p:nvPr>
        </p:nvSpPr>
        <p:spPr>
          <a:xfrm>
            <a:off x="381000" y="685800"/>
            <a:ext cx="6096000" cy="3429000"/>
          </a:xfrm>
          <a:prstGeom prst="rect">
            <a:avLst/>
          </a:prstGeom>
        </p:spPr>
        <p:txBody>
          <a:bodyPr/>
          <a:lstStyle/>
          <a:p>
            <a:endParaRPr/>
          </a:p>
        </p:txBody>
      </p:sp>
      <p:sp>
        <p:nvSpPr>
          <p:cNvPr id="344" name="Shape 344"/>
          <p:cNvSpPr>
            <a:spLocks noGrp="1"/>
          </p:cNvSpPr>
          <p:nvPr>
            <p:ph type="body" sz="quarter" idx="1"/>
          </p:nvPr>
        </p:nvSpPr>
        <p:spPr>
          <a:prstGeom prst="rect">
            <a:avLst/>
          </a:prstGeom>
        </p:spPr>
        <p:txBody>
          <a:bodyPr/>
          <a:lstStyle/>
          <a:p>
            <a:pPr>
              <a:defRPr b="1"/>
            </a:pPr>
            <a:r>
              <a:t>New Slide</a:t>
            </a:r>
          </a:p>
          <a:p>
            <a:pPr>
              <a:defRPr b="1"/>
            </a:pPr>
            <a:endParaRPr/>
          </a:p>
          <a:p>
            <a:r>
              <a:t>Thank you for your investment, support and commitment to eliminating Veteran Suicide.  We value the opportunity to work together with you.</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 name="Shape 353"/>
          <p:cNvSpPr>
            <a:spLocks noGrp="1" noRot="1" noChangeAspect="1"/>
          </p:cNvSpPr>
          <p:nvPr>
            <p:ph type="sldImg"/>
          </p:nvPr>
        </p:nvSpPr>
        <p:spPr>
          <a:xfrm>
            <a:off x="381000" y="685800"/>
            <a:ext cx="6096000" cy="3429000"/>
          </a:xfrm>
          <a:prstGeom prst="rect">
            <a:avLst/>
          </a:prstGeom>
        </p:spPr>
        <p:txBody>
          <a:bodyPr/>
          <a:lstStyle/>
          <a:p>
            <a:endParaRPr/>
          </a:p>
        </p:txBody>
      </p:sp>
      <p:sp>
        <p:nvSpPr>
          <p:cNvPr id="354" name="Shape 354"/>
          <p:cNvSpPr>
            <a:spLocks noGrp="1"/>
          </p:cNvSpPr>
          <p:nvPr>
            <p:ph type="body" sz="quarter" idx="1"/>
          </p:nvPr>
        </p:nvSpPr>
        <p:spPr>
          <a:prstGeom prst="rect">
            <a:avLst/>
          </a:prstGeom>
        </p:spPr>
        <p:txBody>
          <a:bodyPr/>
          <a:lstStyle/>
          <a:p>
            <a:pPr>
              <a:defRPr b="1"/>
            </a:pPr>
            <a:r>
              <a:t>Veterans Crisis Line: </a:t>
            </a:r>
            <a:r>
              <a:rPr b="0"/>
              <a:t>The Veterans Crisis Line connects Veterans in crisis and their families and friends with qualified, caring VA responders through a confidential toll-free hotline, online chat, or text. Veterans and their loved ones can call </a:t>
            </a:r>
            <a:r>
              <a:t>1-800-273-8255 and Press 1</a:t>
            </a:r>
            <a:r>
              <a:rPr b="0"/>
              <a:t>, chat online, or send a text message to 838255 to receive confidential crisis intervention and support 24 hours a day, 7 days a week, 365 days a year. More information is available at </a:t>
            </a:r>
            <a:r>
              <a:rPr b="0" u="sng">
                <a:solidFill>
                  <a:srgbClr val="0563C1"/>
                </a:solidFill>
                <a:uFill>
                  <a:solidFill>
                    <a:srgbClr val="0563C1"/>
                  </a:solidFill>
                </a:uFill>
                <a:hlinkClick r:id="rId3"/>
              </a:rPr>
              <a:t>https://www.veteranscrisisline.net/</a:t>
            </a:r>
            <a:r>
              <a:rPr b="0"/>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Shape 371"/>
          <p:cNvSpPr>
            <a:spLocks noGrp="1" noRot="1" noChangeAspect="1"/>
          </p:cNvSpPr>
          <p:nvPr>
            <p:ph type="sldImg"/>
          </p:nvPr>
        </p:nvSpPr>
        <p:spPr>
          <a:xfrm>
            <a:off x="381000" y="685800"/>
            <a:ext cx="6096000" cy="3429000"/>
          </a:xfrm>
          <a:prstGeom prst="rect">
            <a:avLst/>
          </a:prstGeom>
        </p:spPr>
        <p:txBody>
          <a:bodyPr/>
          <a:lstStyle/>
          <a:p>
            <a:endParaRPr/>
          </a:p>
        </p:txBody>
      </p:sp>
      <p:sp>
        <p:nvSpPr>
          <p:cNvPr id="372" name="Shape 372"/>
          <p:cNvSpPr>
            <a:spLocks noGrp="1"/>
          </p:cNvSpPr>
          <p:nvPr>
            <p:ph type="body" sz="quarter" idx="1"/>
          </p:nvPr>
        </p:nvSpPr>
        <p:spPr>
          <a:prstGeom prst="rect">
            <a:avLst/>
          </a:prstGeom>
        </p:spPr>
        <p:txBody>
          <a:bodyPr/>
          <a:lstStyle/>
          <a:p>
            <a:pPr marL="171450" indent="-171450">
              <a:buSzPct val="100000"/>
              <a:buFont typeface="Arial"/>
              <a:buChar char="•"/>
            </a:pPr>
            <a:r>
              <a:t>The Social Media Safety Toolkit for Veterans, Their Families, and Friends equips everyone with the knowledge needed to respond to social media posts that indicate a Veteran may be having thoughts of suicide. The toolkit includes best practices, resources, and sample responses. </a:t>
            </a:r>
          </a:p>
          <a:p>
            <a:pPr marL="171450" indent="-171450">
              <a:buSzPct val="100000"/>
              <a:buFont typeface="Arial"/>
              <a:buChar char="•"/>
            </a:pPr>
            <a:r>
              <a:t>As discussed in the National Strategy for Preventing Veteran Suicide, social media is an important intervention channel and a key piece of VA’s comprehensive, community-based suicide prevention strategy. </a:t>
            </a:r>
          </a:p>
          <a:p>
            <a:pPr marL="171450" indent="-171450">
              <a:buSzPct val="100000"/>
              <a:buFont typeface="Arial"/>
              <a:buChar char="•"/>
            </a:pPr>
            <a:r>
              <a:t>Many service members and Veterans are active on social media platforms, and some have posted to express emotional distress or thoughts of suicide. Social media has become a critical channel for VA and partners like you to reach Veterans in crisis with safe messaging and resources. </a:t>
            </a:r>
          </a:p>
          <a:p>
            <a:pPr marL="171450" indent="-171450">
              <a:buSzPct val="100000"/>
              <a:buFont typeface="Arial"/>
              <a:buChar char="•"/>
            </a:pPr>
            <a:r>
              <a:t>VA is sharing the Social Media Safety Toolkit among VA employees, with partner organizations, and throughout communities nationwide to help ensure that people who live and work with Veterans every day are equipped to reach Veterans with safe messaging and lifesaving resources.</a:t>
            </a:r>
          </a:p>
          <a:p>
            <a:pPr marL="171450" indent="-171450">
              <a:buSzPct val="100000"/>
              <a:buFont typeface="Arial"/>
              <a:buChar char="•"/>
            </a:pPr>
            <a:r>
              <a:t>Download the Social Media Safety Toolkit at </a:t>
            </a:r>
            <a:r>
              <a:rPr u="sng">
                <a:solidFill>
                  <a:srgbClr val="0563C1"/>
                </a:solidFill>
                <a:uFill>
                  <a:solidFill>
                    <a:srgbClr val="0563C1"/>
                  </a:solidFill>
                </a:uFill>
                <a:hlinkClick r:id="rId3"/>
              </a:rPr>
              <a:t>https://www.mentalhealth.va.gov/suicide_prevention/docs/OMH-074-Suicide-Prevention-Social-Media-Toolkit-1-8_508.pdf</a:t>
            </a:r>
            <a:r>
              <a: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 name="Shape 379"/>
          <p:cNvSpPr>
            <a:spLocks noGrp="1" noRot="1" noChangeAspect="1"/>
          </p:cNvSpPr>
          <p:nvPr>
            <p:ph type="sldImg"/>
          </p:nvPr>
        </p:nvSpPr>
        <p:spPr>
          <a:xfrm>
            <a:off x="381000" y="685800"/>
            <a:ext cx="6096000" cy="3429000"/>
          </a:xfrm>
          <a:prstGeom prst="rect">
            <a:avLst/>
          </a:prstGeom>
        </p:spPr>
        <p:txBody>
          <a:bodyPr/>
          <a:lstStyle/>
          <a:p>
            <a:endParaRPr/>
          </a:p>
        </p:txBody>
      </p:sp>
      <p:sp>
        <p:nvSpPr>
          <p:cNvPr id="380" name="Shape 380"/>
          <p:cNvSpPr>
            <a:spLocks noGrp="1"/>
          </p:cNvSpPr>
          <p:nvPr>
            <p:ph type="body" sz="quarter" idx="1"/>
          </p:nvPr>
        </p:nvSpPr>
        <p:spPr>
          <a:prstGeom prst="rect">
            <a:avLst/>
          </a:prstGeom>
        </p:spPr>
        <p:txBody>
          <a:bodyPr/>
          <a:lstStyle/>
          <a:p>
            <a:pPr>
              <a:defRPr b="1"/>
            </a:pPr>
            <a:r>
              <a:t>Double Check to see if there aren't updated #'s</a:t>
            </a:r>
          </a:p>
          <a:p>
            <a:endParaRPr/>
          </a:p>
          <a:p>
            <a:r>
              <a:t>Updates from February 2019:</a:t>
            </a:r>
          </a:p>
          <a:p>
            <a:pPr marL="171450" indent="-171450">
              <a:buSzPct val="100000"/>
              <a:buFont typeface="Arial"/>
              <a:buChar char="•"/>
            </a:pPr>
            <a:r>
              <a:t>Number </a:t>
            </a:r>
            <a:r>
              <a:rPr b="1"/>
              <a:t>of VA employees who have taken the training</a:t>
            </a:r>
            <a:r>
              <a:t> (through 2/11/19) from our VA TMS system:</a:t>
            </a:r>
          </a:p>
          <a:p>
            <a:pPr marL="628650" lvl="1" indent="-171450">
              <a:buSzPct val="100000"/>
              <a:buFont typeface="Arial"/>
              <a:buChar char="•"/>
            </a:pPr>
            <a:r>
              <a:t>SAVE course:  </a:t>
            </a:r>
            <a:r>
              <a:rPr b="1"/>
              <a:t>111,044</a:t>
            </a:r>
          </a:p>
          <a:p>
            <a:pPr marL="628650" lvl="1" indent="-171450">
              <a:buSzPct val="100000"/>
              <a:buFont typeface="Arial"/>
              <a:buChar char="•"/>
            </a:pPr>
            <a:r>
              <a:t>SAVE Refresher: </a:t>
            </a:r>
            <a:r>
              <a:rPr b="1"/>
              <a:t>181,620</a:t>
            </a:r>
          </a:p>
          <a:p>
            <a:pPr marL="171450" indent="-171450">
              <a:buSzPct val="100000"/>
              <a:buFont typeface="Arial"/>
              <a:buChar char="•"/>
            </a:pPr>
            <a:r>
              <a:t>Our current metrics show the SAVE course has been viewed 18,076 times since it was launched in mid-2018. </a:t>
            </a:r>
          </a:p>
          <a:p>
            <a:pPr marL="171450" indent="-171450">
              <a:buSzPct val="100000"/>
              <a:buFont typeface="Arial"/>
              <a:buChar char="•"/>
            </a:pPr>
            <a:endParaRPr/>
          </a:p>
          <a:p>
            <a:pPr marL="171450" indent="-171450">
              <a:buSzPct val="100000"/>
              <a:buFont typeface="Arial"/>
              <a:buChar char="•"/>
            </a:pPr>
            <a:endParaRPr/>
          </a:p>
          <a:p>
            <a:pPr>
              <a:defRPr b="1"/>
            </a:pPr>
            <a:r>
              <a:t>S.A.V.E. training video: </a:t>
            </a:r>
            <a:r>
              <a:rPr b="0"/>
              <a:t>An online suicide prevention training video launched in collaboration with PsychArmor Institute. The training video is designed to help equip anyone who interacts with Veterans to demonstrate care, support, and compassion when talking with a Veteran who could be at risk for suicide. The 25-minute training video is available for free at: </a:t>
            </a:r>
            <a:r>
              <a:rPr b="0" u="sng">
                <a:solidFill>
                  <a:srgbClr val="0563C1"/>
                </a:solidFill>
                <a:uFill>
                  <a:solidFill>
                    <a:srgbClr val="0563C1"/>
                  </a:solidFill>
                </a:uFill>
                <a:hlinkClick r:id="rId3"/>
              </a:rPr>
              <a:t>https://psycharmor.org/courses/s-a-v-e/</a:t>
            </a:r>
            <a:r>
              <a:rPr b="0"/>
              <a:t>. </a:t>
            </a:r>
            <a:br>
              <a:rPr b="0"/>
            </a:br>
            <a:endParaRPr b="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Shape 387"/>
          <p:cNvSpPr>
            <a:spLocks noGrp="1" noRot="1" noChangeAspect="1"/>
          </p:cNvSpPr>
          <p:nvPr>
            <p:ph type="sldImg"/>
          </p:nvPr>
        </p:nvSpPr>
        <p:spPr>
          <a:xfrm>
            <a:off x="381000" y="685800"/>
            <a:ext cx="6096000" cy="3429000"/>
          </a:xfrm>
          <a:prstGeom prst="rect">
            <a:avLst/>
          </a:prstGeom>
        </p:spPr>
        <p:txBody>
          <a:bodyPr/>
          <a:lstStyle/>
          <a:p>
            <a:endParaRPr/>
          </a:p>
        </p:txBody>
      </p:sp>
      <p:sp>
        <p:nvSpPr>
          <p:cNvPr id="388" name="Shape 388"/>
          <p:cNvSpPr>
            <a:spLocks noGrp="1"/>
          </p:cNvSpPr>
          <p:nvPr>
            <p:ph type="body" sz="quarter" idx="1"/>
          </p:nvPr>
        </p:nvSpPr>
        <p:spPr>
          <a:prstGeom prst="rect">
            <a:avLst/>
          </a:prstGeom>
        </p:spPr>
        <p:txBody>
          <a:bodyPr/>
          <a:lstStyle/>
          <a:p>
            <a:pPr>
              <a:defRPr b="1"/>
            </a:pPr>
            <a:r>
              <a:t>Coaching into Care (1-888-823-7458): </a:t>
            </a:r>
            <a:r>
              <a:rPr b="0"/>
              <a:t>A national telephone service of the VA, Coaching into Care aims to educate, support, and empower family members and friends who are seeking care or services for a Veteran. More information is available at </a:t>
            </a:r>
            <a:r>
              <a:rPr b="0" u="sng">
                <a:solidFill>
                  <a:srgbClr val="0563C1"/>
                </a:solidFill>
                <a:uFill>
                  <a:solidFill>
                    <a:srgbClr val="0563C1"/>
                  </a:solidFill>
                </a:uFill>
                <a:hlinkClick r:id="rId3"/>
              </a:rPr>
              <a:t>https://www.mirecc.va.gov/coaching/</a:t>
            </a:r>
            <a:r>
              <a:rPr b="0"/>
              <a:t>.</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 name="Shape 251"/>
          <p:cNvSpPr>
            <a:spLocks noGrp="1" noRot="1" noChangeAspect="1"/>
          </p:cNvSpPr>
          <p:nvPr>
            <p:ph type="sldImg"/>
          </p:nvPr>
        </p:nvSpPr>
        <p:spPr>
          <a:xfrm>
            <a:off x="381000" y="685800"/>
            <a:ext cx="6096000" cy="3429000"/>
          </a:xfrm>
          <a:prstGeom prst="rect">
            <a:avLst/>
          </a:prstGeom>
        </p:spPr>
        <p:txBody>
          <a:bodyPr/>
          <a:lstStyle/>
          <a:p>
            <a:endParaRPr/>
          </a:p>
        </p:txBody>
      </p:sp>
      <p:sp>
        <p:nvSpPr>
          <p:cNvPr id="252" name="Shape 252"/>
          <p:cNvSpPr>
            <a:spLocks noGrp="1"/>
          </p:cNvSpPr>
          <p:nvPr>
            <p:ph type="body" sz="quarter" idx="1"/>
          </p:nvPr>
        </p:nvSpPr>
        <p:spPr>
          <a:prstGeom prst="rect">
            <a:avLst/>
          </a:prstGeom>
        </p:spPr>
        <p:txBody>
          <a:bodyPr/>
          <a:lstStyle/>
          <a:p>
            <a:pPr defTabSz="933237">
              <a:defRPr sz="1000"/>
            </a:pPr>
            <a:r>
              <a:rPr dirty="0"/>
              <a:t>Suicidal crises are difficult to predict, can escalate rapidly, and are often brief.  Putting time and distance between people at risk and lethal methods can save lives.  </a:t>
            </a:r>
          </a:p>
          <a:p>
            <a:pPr defTabSz="933237">
              <a:defRPr sz="1000">
                <a:latin typeface="Calibri Light"/>
                <a:ea typeface="Calibri Light"/>
                <a:cs typeface="Calibri Light"/>
                <a:sym typeface="Calibri Light"/>
              </a:defRPr>
            </a:pPr>
            <a:endParaRPr dirty="0"/>
          </a:p>
          <a:p>
            <a:pPr defTabSz="933237">
              <a:defRPr sz="1000">
                <a:latin typeface="Calibri Light"/>
                <a:ea typeface="Calibri Light"/>
                <a:cs typeface="Calibri Light"/>
                <a:sym typeface="Calibri Light"/>
              </a:defRPr>
            </a:pPr>
            <a:r>
              <a:rPr dirty="0"/>
              <a:t>Not having lethal means quickly at hand is like keeping the keys to the car away from a person who’s been drinking. </a:t>
            </a:r>
          </a:p>
          <a:p>
            <a:pPr defTabSz="933237">
              <a:defRPr sz="1000">
                <a:latin typeface="Calibri Light"/>
                <a:ea typeface="Calibri Light"/>
                <a:cs typeface="Calibri Light"/>
                <a:sym typeface="Calibri Light"/>
              </a:defRPr>
            </a:pPr>
            <a:r>
              <a:rPr dirty="0"/>
              <a:t>It reduces bad outcomes in volatile situations.</a:t>
            </a:r>
          </a:p>
          <a:p>
            <a:pPr defTabSz="933237">
              <a:defRPr sz="1000"/>
            </a:pPr>
            <a:endParaRPr dirty="0"/>
          </a:p>
          <a:p>
            <a:pPr defTabSz="933237">
              <a:defRPr sz="1000"/>
            </a:pPr>
            <a:endParaRPr dirty="0"/>
          </a:p>
          <a:p>
            <a:pPr defTabSz="933237">
              <a:defRPr sz="1000"/>
            </a:pPr>
            <a:endParaRPr dirty="0"/>
          </a:p>
          <a:p>
            <a:pPr defTabSz="933237">
              <a:defRPr sz="1000"/>
            </a:pPr>
            <a:endParaRPr dirty="0"/>
          </a:p>
          <a:p>
            <a:pPr defTabSz="933237">
              <a:defRPr sz="1000"/>
            </a:pPr>
            <a:endParaRPr dirty="0"/>
          </a:p>
          <a:p>
            <a:pPr defTabSz="933237">
              <a:defRPr sz="1000"/>
            </a:pPr>
            <a:endParaRPr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 name="Shape 393"/>
          <p:cNvSpPr>
            <a:spLocks noGrp="1" noRot="1" noChangeAspect="1"/>
          </p:cNvSpPr>
          <p:nvPr>
            <p:ph type="sldImg"/>
          </p:nvPr>
        </p:nvSpPr>
        <p:spPr>
          <a:xfrm>
            <a:off x="381000" y="685800"/>
            <a:ext cx="6096000" cy="3429000"/>
          </a:xfrm>
          <a:prstGeom prst="rect">
            <a:avLst/>
          </a:prstGeom>
        </p:spPr>
        <p:txBody>
          <a:bodyPr/>
          <a:lstStyle/>
          <a:p>
            <a:endParaRPr/>
          </a:p>
        </p:txBody>
      </p:sp>
      <p:sp>
        <p:nvSpPr>
          <p:cNvPr id="394" name="Shape 394"/>
          <p:cNvSpPr>
            <a:spLocks noGrp="1"/>
          </p:cNvSpPr>
          <p:nvPr>
            <p:ph type="body" sz="quarter" idx="1"/>
          </p:nvPr>
        </p:nvSpPr>
        <p:spPr>
          <a:prstGeom prst="rect">
            <a:avLst/>
          </a:prstGeom>
        </p:spPr>
        <p:txBody>
          <a:bodyPr/>
          <a:lstStyle/>
          <a:p>
            <a:pPr>
              <a:defRPr b="1"/>
            </a:pPr>
            <a:r>
              <a:t>#BeThere Prevention Initiative: </a:t>
            </a:r>
            <a:r>
              <a:rPr b="0"/>
              <a:t>The #BeThere prevention initiative teaches members of the community how simple acts can help save a Veteran in crisis. More information is available at </a:t>
            </a:r>
            <a:r>
              <a:rPr b="0" u="sng">
                <a:solidFill>
                  <a:srgbClr val="0563C1"/>
                </a:solidFill>
                <a:uFill>
                  <a:solidFill>
                    <a:srgbClr val="0563C1"/>
                  </a:solidFill>
                </a:uFill>
                <a:hlinkClick r:id="rId3"/>
              </a:rPr>
              <a:t>https://www.veteranscrisisline.net/BeThere.aspx</a:t>
            </a:r>
            <a:r>
              <a:rPr b="0"/>
              <a:t>.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 name="Shape 403"/>
          <p:cNvSpPr>
            <a:spLocks noGrp="1" noRot="1" noChangeAspect="1"/>
          </p:cNvSpPr>
          <p:nvPr>
            <p:ph type="sldImg"/>
          </p:nvPr>
        </p:nvSpPr>
        <p:spPr>
          <a:xfrm>
            <a:off x="381000" y="685800"/>
            <a:ext cx="6096000" cy="3429000"/>
          </a:xfrm>
          <a:prstGeom prst="rect">
            <a:avLst/>
          </a:prstGeom>
        </p:spPr>
        <p:txBody>
          <a:bodyPr/>
          <a:lstStyle/>
          <a:p>
            <a:endParaRPr/>
          </a:p>
        </p:txBody>
      </p:sp>
      <p:sp>
        <p:nvSpPr>
          <p:cNvPr id="404" name="Shape 404"/>
          <p:cNvSpPr>
            <a:spLocks noGrp="1"/>
          </p:cNvSpPr>
          <p:nvPr>
            <p:ph type="body" sz="quarter" idx="1"/>
          </p:nvPr>
        </p:nvSpPr>
        <p:spPr>
          <a:prstGeom prst="rect">
            <a:avLst/>
          </a:prstGeom>
        </p:spPr>
        <p:txBody>
          <a:bodyPr/>
          <a:lstStyle/>
          <a:p>
            <a:pPr marL="171450" indent="-171450">
              <a:buSzPct val="100000"/>
              <a:buFont typeface="Arial"/>
              <a:buChar char="•"/>
            </a:pPr>
            <a:r>
              <a:t>VA knows that local Veteran leaders know your populations best, and we cannot prevent suicide without local support.</a:t>
            </a:r>
          </a:p>
          <a:p>
            <a:pPr marL="171450" indent="-171450">
              <a:buSzPct val="100000"/>
              <a:buFont typeface="Arial"/>
              <a:buChar char="•"/>
            </a:pPr>
            <a:r>
              <a:t>Your voice and local expertise in reaching your peers, their families, and their caregivers in your community is invaluable.</a:t>
            </a:r>
          </a:p>
          <a:p>
            <a:pPr marL="171450" indent="-171450">
              <a:buSzPct val="100000"/>
              <a:buFont typeface="Arial"/>
              <a:buChar char="•"/>
            </a:pPr>
            <a:r>
              <a:t>Reaching Veterans where they live, work, and thrive requires collaborative community leaders like you.</a:t>
            </a:r>
          </a:p>
          <a:p>
            <a:pPr marL="628650" lvl="1" indent="-171450">
              <a:buSzPct val="100000"/>
              <a:buFont typeface="Arial"/>
              <a:buChar char="•"/>
            </a:pPr>
            <a:r>
              <a:t>You know the risk and protective factors of your community.</a:t>
            </a:r>
          </a:p>
          <a:p>
            <a:pPr marL="628650" lvl="1" indent="-171450">
              <a:buSzPct val="100000"/>
              <a:buFont typeface="Arial"/>
              <a:buChar char="•"/>
            </a:pPr>
            <a:r>
              <a:t>You know your community’s natural strengths and areas for improvement.</a:t>
            </a:r>
          </a:p>
          <a:p>
            <a:pPr marL="628650" lvl="1" indent="-171450">
              <a:buSzPct val="100000"/>
              <a:buFont typeface="Arial"/>
              <a:buChar char="•"/>
            </a:pPr>
            <a:r>
              <a:t>You know popular organizations in your area that may be open to suicide prevention partnerships.</a:t>
            </a:r>
          </a:p>
          <a:p>
            <a:pPr marL="628650" lvl="1" indent="-171450">
              <a:buSzPct val="100000"/>
              <a:buFont typeface="Arial"/>
              <a:buChar char="•"/>
            </a:pPr>
            <a:r>
              <a:t>You know your local data, research, and best practices.</a:t>
            </a:r>
          </a:p>
          <a:p>
            <a:pPr marL="171450" indent="-171450">
              <a:buSzPct val="100000"/>
              <a:buFont typeface="Arial"/>
              <a:buChar char="•"/>
            </a:pPr>
            <a:r>
              <a:t>We also know that local Veteran leaders create a sustainable future for Together with Veterans, so efforts can continue to be carried out by the community in the future.</a:t>
            </a:r>
          </a:p>
          <a:p>
            <a:pPr marL="171450" indent="-171450">
              <a:buSzPct val="100000"/>
              <a:buFont typeface="Arial"/>
              <a:buChar char="•"/>
            </a:pPr>
            <a:r>
              <a:t>We are grateful for your guidance and initiative in advancing our shared goal of suicide prevention and ability to generate impactful change.</a:t>
            </a:r>
          </a:p>
          <a:p>
            <a:pPr marL="171450" indent="-171450">
              <a:buSzPct val="100000"/>
              <a:buFont typeface="Arial"/>
              <a:buChar char="•"/>
            </a:pPr>
            <a:r>
              <a:t>The Suicide Prevention Program strives to equip leaders at different levels – and in different roles – with the ability to advance our shared goals. Please let me know if there is anything I can do to better support your efforts.</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Shape 410"/>
          <p:cNvSpPr>
            <a:spLocks noGrp="1" noRot="1" noChangeAspect="1"/>
          </p:cNvSpPr>
          <p:nvPr>
            <p:ph type="sldImg"/>
          </p:nvPr>
        </p:nvSpPr>
        <p:spPr>
          <a:xfrm>
            <a:off x="381000" y="685800"/>
            <a:ext cx="6096000" cy="3429000"/>
          </a:xfrm>
          <a:prstGeom prst="rect">
            <a:avLst/>
          </a:prstGeom>
        </p:spPr>
        <p:txBody>
          <a:bodyPr/>
          <a:lstStyle/>
          <a:p>
            <a:endParaRPr/>
          </a:p>
        </p:txBody>
      </p:sp>
      <p:sp>
        <p:nvSpPr>
          <p:cNvPr id="411" name="Shape 411"/>
          <p:cNvSpPr>
            <a:spLocks noGrp="1"/>
          </p:cNvSpPr>
          <p:nvPr>
            <p:ph type="body" sz="quarter" idx="1"/>
          </p:nvPr>
        </p:nvSpPr>
        <p:spPr>
          <a:prstGeom prst="rect">
            <a:avLst/>
          </a:prstGeom>
        </p:spPr>
        <p:txBody>
          <a:bodyPr/>
          <a:lstStyle/>
          <a:p>
            <a:pPr>
              <a:defRPr b="1"/>
            </a:pPr>
            <a:r>
              <a:t>TRAIN: </a:t>
            </a:r>
            <a:r>
              <a:rPr b="0"/>
              <a:t>TRAIN is a national learning network Public Health Foundation (PHF) that provides quality training opportunities to over 1.8 million professionals who protect and improve the public's health. More information is available at </a:t>
            </a:r>
            <a:r>
              <a:rPr b="0" u="sng">
                <a:solidFill>
                  <a:srgbClr val="0563C1"/>
                </a:solidFill>
                <a:uFill>
                  <a:solidFill>
                    <a:srgbClr val="0563C1"/>
                  </a:solidFill>
                </a:uFill>
                <a:hlinkClick r:id="rId3"/>
              </a:rPr>
              <a:t>https://www.train.org/</a:t>
            </a:r>
            <a:r>
              <a:rPr b="0"/>
              <a:t>.</a:t>
            </a:r>
          </a:p>
          <a:p>
            <a:endParaRPr b="0"/>
          </a:p>
          <a:p>
            <a:r>
              <a:rPr u="sng">
                <a:solidFill>
                  <a:srgbClr val="0563C1"/>
                </a:solidFill>
                <a:uFill>
                  <a:solidFill>
                    <a:srgbClr val="0563C1"/>
                  </a:solidFill>
                </a:uFill>
                <a:hlinkClick r:id="rId4"/>
              </a:rPr>
              <a:t>Suicide Prevention Courses: https://www.train.org/main/search?type=course&amp;query=suicide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44A4A06-1A74-4386-BF85-8E0EA046A9C4}" type="slidenum">
              <a:rPr lang="en-US" smtClean="0"/>
              <a:t>5</a:t>
            </a:fld>
            <a:endParaRPr lang="en-US"/>
          </a:p>
        </p:txBody>
      </p:sp>
    </p:spTree>
    <p:extLst>
      <p:ext uri="{BB962C8B-B14F-4D97-AF65-F5344CB8AC3E}">
        <p14:creationId xmlns:p14="http://schemas.microsoft.com/office/powerpoint/2010/main" val="237272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 name="Shape 259"/>
          <p:cNvSpPr>
            <a:spLocks noGrp="1" noRot="1" noChangeAspect="1"/>
          </p:cNvSpPr>
          <p:nvPr>
            <p:ph type="sldImg"/>
          </p:nvPr>
        </p:nvSpPr>
        <p:spPr>
          <a:xfrm>
            <a:off x="381000" y="685800"/>
            <a:ext cx="6096000" cy="3429000"/>
          </a:xfrm>
          <a:prstGeom prst="rect">
            <a:avLst/>
          </a:prstGeom>
        </p:spPr>
        <p:txBody>
          <a:bodyPr/>
          <a:lstStyle/>
          <a:p>
            <a:endParaRPr/>
          </a:p>
        </p:txBody>
      </p:sp>
      <p:sp>
        <p:nvSpPr>
          <p:cNvPr id="260" name="Shape 260"/>
          <p:cNvSpPr>
            <a:spLocks noGrp="1"/>
          </p:cNvSpPr>
          <p:nvPr>
            <p:ph type="body" sz="quarter" idx="1"/>
          </p:nvPr>
        </p:nvSpPr>
        <p:spPr>
          <a:prstGeom prst="rect">
            <a:avLst/>
          </a:prstGeom>
        </p:spPr>
        <p:txBody>
          <a:bodyPr/>
          <a:lstStyle/>
          <a:p>
            <a:r>
              <a:rPr dirty="0"/>
              <a:t>Firearms are used in more suicide deaths in the U.S. than all other methods combined.  They are also highly lethal, irreversible, and frequently easily accessible in many homes with guns due to unsafe storage practices. </a:t>
            </a:r>
            <a:r>
              <a:rPr sz="800" dirty="0"/>
              <a:t>(4)</a:t>
            </a:r>
            <a:r>
              <a:rPr lang="en-US" sz="800" dirty="0"/>
              <a:t>  It is important to note that the majority of suicide deaths in Hawai’i and throughout the Pacific Islands are by strangulation.  </a:t>
            </a:r>
            <a:endParaRPr sz="8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7601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 name="Shape 275"/>
          <p:cNvSpPr>
            <a:spLocks noGrp="1" noRot="1" noChangeAspect="1"/>
          </p:cNvSpPr>
          <p:nvPr>
            <p:ph type="sldImg"/>
          </p:nvPr>
        </p:nvSpPr>
        <p:spPr>
          <a:xfrm>
            <a:off x="381000" y="685800"/>
            <a:ext cx="6096000" cy="3429000"/>
          </a:xfrm>
          <a:prstGeom prst="rect">
            <a:avLst/>
          </a:prstGeom>
        </p:spPr>
        <p:txBody>
          <a:bodyPr/>
          <a:lstStyle/>
          <a:p>
            <a:endParaRPr/>
          </a:p>
        </p:txBody>
      </p:sp>
      <p:sp>
        <p:nvSpPr>
          <p:cNvPr id="276" name="Shape 276"/>
          <p:cNvSpPr>
            <a:spLocks noGrp="1"/>
          </p:cNvSpPr>
          <p:nvPr>
            <p:ph type="body" sz="quarter" idx="1"/>
          </p:nvPr>
        </p:nvSpPr>
        <p:spPr>
          <a:prstGeom prst="rect">
            <a:avLst/>
          </a:prstGeom>
        </p:spPr>
        <p:txBody>
          <a:bodyPr/>
          <a:lstStyle/>
          <a:p>
            <a:r>
              <a:t>Direct with client; with parents of children who are experiencing thoughts of suicide, </a:t>
            </a:r>
          </a:p>
          <a:p>
            <a:r>
              <a:t>Emergency room settings</a:t>
            </a:r>
          </a:p>
          <a:p>
            <a:r>
              <a:t>Mental Health individual sessions when determined to be at high risk for suicide</a:t>
            </a:r>
          </a:p>
          <a:p>
            <a:endParaRPr/>
          </a:p>
          <a:p>
            <a:pPr>
              <a:defRPr>
                <a:latin typeface="Calibri Light"/>
                <a:ea typeface="Calibri Light"/>
                <a:cs typeface="Calibri Light"/>
                <a:sym typeface="Calibri Light"/>
              </a:defRPr>
            </a:pPr>
            <a:r>
              <a:t>Discussions about creating a safer home, should they or their loved one struggle with thoughts of suicide.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8" name="Shape 298"/>
          <p:cNvSpPr>
            <a:spLocks noGrp="1" noRot="1" noChangeAspect="1"/>
          </p:cNvSpPr>
          <p:nvPr>
            <p:ph type="sldImg"/>
          </p:nvPr>
        </p:nvSpPr>
        <p:spPr>
          <a:xfrm>
            <a:off x="381000" y="685800"/>
            <a:ext cx="6096000" cy="3429000"/>
          </a:xfrm>
          <a:prstGeom prst="rect">
            <a:avLst/>
          </a:prstGeom>
        </p:spPr>
        <p:txBody>
          <a:bodyPr/>
          <a:lstStyle/>
          <a:p>
            <a:endParaRPr/>
          </a:p>
        </p:txBody>
      </p:sp>
      <p:sp>
        <p:nvSpPr>
          <p:cNvPr id="299" name="Shape 299"/>
          <p:cNvSpPr>
            <a:spLocks noGrp="1"/>
          </p:cNvSpPr>
          <p:nvPr>
            <p:ph type="body" sz="quarter" idx="1"/>
          </p:nvPr>
        </p:nvSpPr>
        <p:spPr>
          <a:prstGeom prst="rect">
            <a:avLst/>
          </a:prstGeom>
        </p:spPr>
        <p:txBody>
          <a:bodyPr/>
          <a:lstStyle/>
          <a:p>
            <a:r>
              <a:rPr lang="en-US" dirty="0"/>
              <a:t>Discussions around lethal means safety should be geared towards the risk that the client presents with.  </a:t>
            </a:r>
          </a:p>
          <a:p>
            <a:endParaRPr lang="en-US" dirty="0"/>
          </a:p>
          <a:p>
            <a:r>
              <a:rPr dirty="0"/>
              <a:t>Example of lethal means safety counseling done with safety planning intervention.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important to note that the majority of people dying by suicide in </a:t>
            </a:r>
            <a:r>
              <a:rPr lang="en-US" dirty="0" err="1"/>
              <a:t>Hawai’I</a:t>
            </a:r>
            <a:r>
              <a:rPr lang="en-US" dirty="0"/>
              <a:t> are dying by hanging.  </a:t>
            </a:r>
            <a:br>
              <a:rPr lang="en-US" dirty="0"/>
            </a:br>
            <a:endParaRPr lang="en-US" dirty="0"/>
          </a:p>
          <a:p>
            <a:endParaRPr lang="en-US" dirty="0"/>
          </a:p>
        </p:txBody>
      </p:sp>
    </p:spTree>
    <p:extLst>
      <p:ext uri="{BB962C8B-B14F-4D97-AF65-F5344CB8AC3E}">
        <p14:creationId xmlns:p14="http://schemas.microsoft.com/office/powerpoint/2010/main" val="3070326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It is important to note that the majority of people dying by suicide in </a:t>
            </a:r>
            <a:r>
              <a:rPr lang="en-US" dirty="0" err="1"/>
              <a:t>Hawai’I</a:t>
            </a:r>
            <a:r>
              <a:rPr lang="en-US" dirty="0"/>
              <a:t> are dying by hanging.  </a:t>
            </a:r>
            <a:br>
              <a:rPr lang="en-US" dirty="0"/>
            </a:br>
            <a:endParaRPr lang="en-US" dirty="0"/>
          </a:p>
          <a:p>
            <a:endParaRPr lang="en-US" dirty="0"/>
          </a:p>
        </p:txBody>
      </p:sp>
    </p:spTree>
    <p:extLst>
      <p:ext uri="{BB962C8B-B14F-4D97-AF65-F5344CB8AC3E}">
        <p14:creationId xmlns:p14="http://schemas.microsoft.com/office/powerpoint/2010/main" val="41884312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1" name="Title Text"/>
          <p:cNvSpPr txBox="1">
            <a:spLocks noGrp="1"/>
          </p:cNvSpPr>
          <p:nvPr>
            <p:ph type="title"/>
          </p:nvPr>
        </p:nvSpPr>
        <p:spPr>
          <a:xfrm>
            <a:off x="773720" y="2131620"/>
            <a:ext cx="6109682" cy="1983625"/>
          </a:xfrm>
          <a:prstGeom prst="rect">
            <a:avLst/>
          </a:prstGeom>
        </p:spPr>
        <p:txBody>
          <a:bodyPr anchor="b"/>
          <a:lstStyle>
            <a:lvl1pPr>
              <a:defRPr sz="4000">
                <a:solidFill>
                  <a:srgbClr val="FFFFFF"/>
                </a:solidFill>
              </a:defRPr>
            </a:lvl1pPr>
          </a:lstStyle>
          <a:p>
            <a:r>
              <a:t>Title Text</a:t>
            </a:r>
          </a:p>
        </p:txBody>
      </p:sp>
      <p:sp>
        <p:nvSpPr>
          <p:cNvPr id="12" name="Body Level One…"/>
          <p:cNvSpPr txBox="1">
            <a:spLocks noGrp="1"/>
          </p:cNvSpPr>
          <p:nvPr>
            <p:ph type="body" sz="quarter" idx="1"/>
          </p:nvPr>
        </p:nvSpPr>
        <p:spPr>
          <a:xfrm>
            <a:off x="773720" y="4459463"/>
            <a:ext cx="6109682" cy="1131741"/>
          </a:xfrm>
          <a:prstGeom prst="rect">
            <a:avLst/>
          </a:prstGeom>
        </p:spPr>
        <p:txBody>
          <a:bodyPr/>
          <a:lstStyle>
            <a:lvl1pPr marL="0" indent="0">
              <a:buClrTx/>
              <a:buSzTx/>
              <a:buFontTx/>
              <a:buNone/>
              <a:defRPr i="1">
                <a:solidFill>
                  <a:srgbClr val="FFFFFF"/>
                </a:solidFill>
              </a:defRPr>
            </a:lvl1pPr>
            <a:lvl2pPr marL="0" indent="457200">
              <a:buClrTx/>
              <a:buSzTx/>
              <a:buFontTx/>
              <a:buNone/>
              <a:defRPr i="1">
                <a:solidFill>
                  <a:srgbClr val="FFFFFF"/>
                </a:solidFill>
              </a:defRPr>
            </a:lvl2pPr>
            <a:lvl3pPr marL="0" indent="914400">
              <a:buClrTx/>
              <a:buSzTx/>
              <a:buFontTx/>
              <a:buNone/>
              <a:defRPr i="1">
                <a:solidFill>
                  <a:srgbClr val="FFFFFF"/>
                </a:solidFill>
              </a:defRPr>
            </a:lvl3pPr>
            <a:lvl4pPr marL="0" indent="1371600">
              <a:buClrTx/>
              <a:buSzTx/>
              <a:buFontTx/>
              <a:buNone/>
              <a:defRPr i="1">
                <a:solidFill>
                  <a:srgbClr val="FFFFFF"/>
                </a:solidFill>
              </a:defRPr>
            </a:lvl4pPr>
            <a:lvl5pPr marL="0" indent="1828800">
              <a:buClrTx/>
              <a:buSzTx/>
              <a:buFontTx/>
              <a:buNone/>
              <a:defRPr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
        <p:nvSpPr>
          <p:cNvPr id="13" name="Straight Connector 8"/>
          <p:cNvSpPr/>
          <p:nvPr/>
        </p:nvSpPr>
        <p:spPr>
          <a:xfrm>
            <a:off x="805273" y="4255558"/>
            <a:ext cx="3641577" cy="1"/>
          </a:xfrm>
          <a:prstGeom prst="line">
            <a:avLst/>
          </a:prstGeom>
          <a:ln w="44450">
            <a:solidFill>
              <a:srgbClr val="0194D3"/>
            </a:solidFill>
            <a:miter/>
          </a:ln>
        </p:spPr>
        <p:txBody>
          <a:bodyPr lIns="45719" rIns="45719"/>
          <a:lstStyle/>
          <a:p>
            <a:endParaRPr/>
          </a:p>
        </p:txBody>
      </p:sp>
      <p:sp>
        <p:nvSpPr>
          <p:cNvPr id="14" name="Slide Number"/>
          <p:cNvSpPr txBox="1">
            <a:spLocks noGrp="1"/>
          </p:cNvSpPr>
          <p:nvPr>
            <p:ph type="sldNum" sz="quarter" idx="2"/>
          </p:nvPr>
        </p:nvSpPr>
        <p:spPr>
          <a:xfrm>
            <a:off x="7315200" y="6172200"/>
            <a:ext cx="2844800" cy="368301"/>
          </a:xfrm>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Custom Layout">
    <p:bg>
      <p:bgPr>
        <a:solidFill>
          <a:srgbClr val="FFFFFF"/>
        </a:solidFill>
        <a:effectLst/>
      </p:bgPr>
    </p:bg>
    <p:spTree>
      <p:nvGrpSpPr>
        <p:cNvPr id="1" name=""/>
        <p:cNvGrpSpPr/>
        <p:nvPr/>
      </p:nvGrpSpPr>
      <p:grpSpPr>
        <a:xfrm>
          <a:off x="0" y="0"/>
          <a:ext cx="0" cy="0"/>
          <a:chOff x="0" y="0"/>
          <a:chExt cx="0" cy="0"/>
        </a:xfrm>
      </p:grpSpPr>
      <p:grpSp>
        <p:nvGrpSpPr>
          <p:cNvPr id="118" name="Group 3"/>
          <p:cNvGrpSpPr/>
          <p:nvPr/>
        </p:nvGrpSpPr>
        <p:grpSpPr>
          <a:xfrm>
            <a:off x="0" y="6140680"/>
            <a:ext cx="12192000" cy="731840"/>
            <a:chOff x="0" y="0"/>
            <a:chExt cx="12192000" cy="731839"/>
          </a:xfrm>
        </p:grpSpPr>
        <p:sp>
          <p:nvSpPr>
            <p:cNvPr id="114"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15"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116"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117"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119" name="Slide Number"/>
          <p:cNvSpPr txBox="1">
            <a:spLocks noGrp="1"/>
          </p:cNvSpPr>
          <p:nvPr>
            <p:ph type="sldNum" sz="quarter" idx="2"/>
          </p:nvPr>
        </p:nvSpPr>
        <p:spPr>
          <a:xfrm>
            <a:off x="11836616" y="6458643"/>
            <a:ext cx="258625" cy="248305"/>
          </a:xfrm>
          <a:prstGeom prst="rect">
            <a:avLst/>
          </a:prstGeom>
        </p:spPr>
        <p:txBody>
          <a:bodyPr/>
          <a:lstStyle>
            <a:lvl1pPr algn="r" defTabSz="457200">
              <a:defRPr sz="1200" b="0">
                <a:solidFill>
                  <a:srgbClr val="FFFFFF"/>
                </a:solidFill>
              </a:defRPr>
            </a:lvl1pPr>
          </a:lstStyle>
          <a:p>
            <a:fld id="{86CB4B4D-7CA3-9044-876B-883B54F8677D}" type="slidenum">
              <a:t>‹#›</a:t>
            </a:fld>
            <a:endParaRPr/>
          </a:p>
        </p:txBody>
      </p:sp>
      <p:sp>
        <p:nvSpPr>
          <p:cNvPr id="120" name="Rectangle 3"/>
          <p:cNvSpPr/>
          <p:nvPr/>
        </p:nvSpPr>
        <p:spPr>
          <a:xfrm>
            <a:off x="0" y="-76201"/>
            <a:ext cx="12192000" cy="731522"/>
          </a:xfrm>
          <a:prstGeom prst="rect">
            <a:avLst/>
          </a:prstGeom>
          <a:solidFill>
            <a:srgbClr val="002F56"/>
          </a:solidFill>
          <a:ln w="12700">
            <a:miter lim="400000"/>
          </a:ln>
        </p:spPr>
        <p:txBody>
          <a:bodyPr lIns="45719" rIns="45719" anchor="ctr"/>
          <a:lstStyle/>
          <a:p>
            <a:pPr algn="ctr" defTabSz="457200">
              <a:defRPr>
                <a:solidFill>
                  <a:srgbClr val="FFFFFF"/>
                </a:solidFill>
              </a:defRPr>
            </a:pPr>
            <a:endParaRPr/>
          </a:p>
        </p:txBody>
      </p:sp>
      <p:sp>
        <p:nvSpPr>
          <p:cNvPr id="121" name="Click to edit Slide Master Style"/>
          <p:cNvSpPr txBox="1">
            <a:spLocks noGrp="1"/>
          </p:cNvSpPr>
          <p:nvPr>
            <p:ph type="title" hasCustomPrompt="1"/>
          </p:nvPr>
        </p:nvSpPr>
        <p:spPr>
          <a:xfrm>
            <a:off x="0" y="-76200"/>
            <a:ext cx="12192000" cy="731520"/>
          </a:xfrm>
          <a:prstGeom prst="rect">
            <a:avLst/>
          </a:prstGeom>
        </p:spPr>
        <p:txBody>
          <a:bodyPr/>
          <a:lstStyle>
            <a:lvl1pPr algn="ctr" defTabSz="457200">
              <a:lnSpc>
                <a:spcPct val="100000"/>
              </a:lnSpc>
              <a:defRPr sz="3600">
                <a:solidFill>
                  <a:srgbClr val="FFFFFF"/>
                </a:solidFill>
              </a:defRPr>
            </a:lvl1pPr>
          </a:lstStyle>
          <a:p>
            <a:r>
              <a:t>Click to edit Slide Master Style</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Title Slide">
    <p:bg>
      <p:bgPr>
        <a:solidFill>
          <a:srgbClr val="FFFFFF"/>
        </a:solidFill>
        <a:effectLst/>
      </p:bgPr>
    </p:bg>
    <p:spTree>
      <p:nvGrpSpPr>
        <p:cNvPr id="1" name=""/>
        <p:cNvGrpSpPr/>
        <p:nvPr/>
      </p:nvGrpSpPr>
      <p:grpSpPr>
        <a:xfrm>
          <a:off x="0" y="0"/>
          <a:ext cx="0" cy="0"/>
          <a:chOff x="0" y="0"/>
          <a:chExt cx="0" cy="0"/>
        </a:xfrm>
      </p:grpSpPr>
      <p:grpSp>
        <p:nvGrpSpPr>
          <p:cNvPr id="132" name="Group 3"/>
          <p:cNvGrpSpPr/>
          <p:nvPr/>
        </p:nvGrpSpPr>
        <p:grpSpPr>
          <a:xfrm>
            <a:off x="0" y="6140680"/>
            <a:ext cx="12192000" cy="731840"/>
            <a:chOff x="0" y="0"/>
            <a:chExt cx="12192000" cy="731839"/>
          </a:xfrm>
        </p:grpSpPr>
        <p:sp>
          <p:nvSpPr>
            <p:cNvPr id="128"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29"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130"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131"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133" name="Title Text"/>
          <p:cNvSpPr txBox="1">
            <a:spLocks noGrp="1"/>
          </p:cNvSpPr>
          <p:nvPr>
            <p:ph type="title"/>
          </p:nvPr>
        </p:nvSpPr>
        <p:spPr>
          <a:xfrm>
            <a:off x="914400" y="2130519"/>
            <a:ext cx="10363200" cy="1470026"/>
          </a:xfrm>
          <a:prstGeom prst="rect">
            <a:avLst/>
          </a:prstGeom>
        </p:spPr>
        <p:txBody>
          <a:bodyPr/>
          <a:lstStyle>
            <a:lvl1pPr algn="ctr" defTabSz="457200">
              <a:lnSpc>
                <a:spcPct val="100000"/>
              </a:lnSpc>
              <a:defRPr sz="4400" b="0">
                <a:solidFill>
                  <a:srgbClr val="000000"/>
                </a:solidFill>
              </a:defRPr>
            </a:lvl1pPr>
          </a:lstStyle>
          <a:p>
            <a:r>
              <a:t>Title Text</a:t>
            </a:r>
          </a:p>
        </p:txBody>
      </p:sp>
      <p:sp>
        <p:nvSpPr>
          <p:cNvPr id="134" name="Body Level One…"/>
          <p:cNvSpPr txBox="1">
            <a:spLocks noGrp="1"/>
          </p:cNvSpPr>
          <p:nvPr>
            <p:ph type="body" sz="quarter" idx="1"/>
          </p:nvPr>
        </p:nvSpPr>
        <p:spPr>
          <a:xfrm>
            <a:off x="1828800" y="3886200"/>
            <a:ext cx="8534400" cy="1752600"/>
          </a:xfrm>
          <a:prstGeom prst="rect">
            <a:avLst/>
          </a:prstGeom>
        </p:spPr>
        <p:txBody>
          <a:bodyPr/>
          <a:lstStyle>
            <a:lvl1pPr marL="0" indent="0" algn="ctr" defTabSz="457200">
              <a:lnSpc>
                <a:spcPct val="100000"/>
              </a:lnSpc>
              <a:spcBef>
                <a:spcPts val="700"/>
              </a:spcBef>
              <a:buClrTx/>
              <a:buSzTx/>
              <a:buFontTx/>
              <a:buNone/>
              <a:defRPr sz="3200">
                <a:solidFill>
                  <a:srgbClr val="888888"/>
                </a:solidFill>
              </a:defRPr>
            </a:lvl1pPr>
            <a:lvl2pPr marL="0" indent="457200" algn="ctr" defTabSz="457200">
              <a:lnSpc>
                <a:spcPct val="100000"/>
              </a:lnSpc>
              <a:spcBef>
                <a:spcPts val="700"/>
              </a:spcBef>
              <a:buClrTx/>
              <a:buSzTx/>
              <a:buFontTx/>
              <a:buNone/>
              <a:defRPr sz="3200">
                <a:solidFill>
                  <a:srgbClr val="888888"/>
                </a:solidFill>
              </a:defRPr>
            </a:lvl2pPr>
            <a:lvl3pPr marL="0" indent="914400" algn="ctr" defTabSz="457200">
              <a:lnSpc>
                <a:spcPct val="100000"/>
              </a:lnSpc>
              <a:spcBef>
                <a:spcPts val="700"/>
              </a:spcBef>
              <a:buClrTx/>
              <a:buSzTx/>
              <a:buFontTx/>
              <a:buNone/>
              <a:defRPr sz="3200">
                <a:solidFill>
                  <a:srgbClr val="888888"/>
                </a:solidFill>
              </a:defRPr>
            </a:lvl3pPr>
            <a:lvl4pPr marL="0" indent="1371600" algn="ctr" defTabSz="457200">
              <a:lnSpc>
                <a:spcPct val="100000"/>
              </a:lnSpc>
              <a:spcBef>
                <a:spcPts val="700"/>
              </a:spcBef>
              <a:buClrTx/>
              <a:buSzTx/>
              <a:buFontTx/>
              <a:buNone/>
              <a:defRPr sz="3200">
                <a:solidFill>
                  <a:srgbClr val="888888"/>
                </a:solidFill>
              </a:defRPr>
            </a:lvl4pPr>
            <a:lvl5pPr marL="0" indent="1828800" algn="ctr" defTabSz="457200">
              <a:lnSpc>
                <a:spcPct val="100000"/>
              </a:lnSpc>
              <a:spcBef>
                <a:spcPts val="700"/>
              </a:spcBef>
              <a:buClrTx/>
              <a:buSzTx/>
              <a:buFontTx/>
              <a:buNone/>
              <a:defRPr sz="32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135" name="Slide Number"/>
          <p:cNvSpPr txBox="1">
            <a:spLocks noGrp="1"/>
          </p:cNvSpPr>
          <p:nvPr>
            <p:ph type="sldNum" sz="quarter" idx="2"/>
          </p:nvPr>
        </p:nvSpPr>
        <p:spPr>
          <a:xfrm>
            <a:off x="11836617" y="6458643"/>
            <a:ext cx="258624" cy="248305"/>
          </a:xfrm>
          <a:prstGeom prst="rect">
            <a:avLst/>
          </a:prstGeom>
        </p:spPr>
        <p:txBody>
          <a:bodyPr/>
          <a:lstStyle>
            <a:lvl1pPr algn="r" defTabSz="457200">
              <a:defRPr sz="1200" b="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Content">
    <p:bg>
      <p:bgPr>
        <a:solidFill>
          <a:srgbClr val="FFFFFF"/>
        </a:solidFill>
        <a:effectLst/>
      </p:bgPr>
    </p:bg>
    <p:spTree>
      <p:nvGrpSpPr>
        <p:cNvPr id="1" name=""/>
        <p:cNvGrpSpPr/>
        <p:nvPr/>
      </p:nvGrpSpPr>
      <p:grpSpPr>
        <a:xfrm>
          <a:off x="0" y="0"/>
          <a:ext cx="0" cy="0"/>
          <a:chOff x="0" y="0"/>
          <a:chExt cx="0" cy="0"/>
        </a:xfrm>
      </p:grpSpPr>
      <p:grpSp>
        <p:nvGrpSpPr>
          <p:cNvPr id="146" name="Group 3"/>
          <p:cNvGrpSpPr/>
          <p:nvPr/>
        </p:nvGrpSpPr>
        <p:grpSpPr>
          <a:xfrm>
            <a:off x="0" y="6140680"/>
            <a:ext cx="12192000" cy="731840"/>
            <a:chOff x="0" y="0"/>
            <a:chExt cx="12192000" cy="731839"/>
          </a:xfrm>
        </p:grpSpPr>
        <p:sp>
          <p:nvSpPr>
            <p:cNvPr id="142"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43"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144"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145"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147" name="Body Level One…"/>
          <p:cNvSpPr txBox="1">
            <a:spLocks noGrp="1"/>
          </p:cNvSpPr>
          <p:nvPr>
            <p:ph type="body" idx="1"/>
          </p:nvPr>
        </p:nvSpPr>
        <p:spPr>
          <a:xfrm>
            <a:off x="609600" y="990600"/>
            <a:ext cx="10972800" cy="4525964"/>
          </a:xfrm>
          <a:prstGeom prst="rect">
            <a:avLst/>
          </a:prstGeom>
        </p:spPr>
        <p:txBody>
          <a:bodyPr/>
          <a:lstStyle>
            <a:lvl1pPr marL="342900" indent="-342900" defTabSz="457200">
              <a:lnSpc>
                <a:spcPct val="100000"/>
              </a:lnSpc>
              <a:spcBef>
                <a:spcPts val="700"/>
              </a:spcBef>
              <a:buClrTx/>
              <a:defRPr sz="3200">
                <a:solidFill>
                  <a:srgbClr val="000000"/>
                </a:solidFill>
              </a:defRPr>
            </a:lvl1pPr>
            <a:lvl2pPr marL="783771" indent="-326571" defTabSz="457200">
              <a:lnSpc>
                <a:spcPct val="100000"/>
              </a:lnSpc>
              <a:spcBef>
                <a:spcPts val="700"/>
              </a:spcBef>
              <a:buClrTx/>
              <a:buChar char="–"/>
              <a:defRPr sz="3200">
                <a:solidFill>
                  <a:srgbClr val="000000"/>
                </a:solidFill>
              </a:defRPr>
            </a:lvl2pPr>
            <a:lvl3pPr marL="1219200" indent="-304800" defTabSz="457200">
              <a:lnSpc>
                <a:spcPct val="100000"/>
              </a:lnSpc>
              <a:spcBef>
                <a:spcPts val="700"/>
              </a:spcBef>
              <a:buClrTx/>
              <a:defRPr sz="3200">
                <a:solidFill>
                  <a:srgbClr val="000000"/>
                </a:solidFill>
              </a:defRPr>
            </a:lvl3pPr>
            <a:lvl4pPr marL="1737360" indent="-365760" defTabSz="457200">
              <a:lnSpc>
                <a:spcPct val="100000"/>
              </a:lnSpc>
              <a:spcBef>
                <a:spcPts val="700"/>
              </a:spcBef>
              <a:buClrTx/>
              <a:buChar char="–"/>
              <a:defRPr sz="3200">
                <a:solidFill>
                  <a:srgbClr val="000000"/>
                </a:solidFill>
              </a:defRPr>
            </a:lvl4pPr>
            <a:lvl5pPr marL="2194560" indent="-365760" defTabSz="457200">
              <a:lnSpc>
                <a:spcPct val="100000"/>
              </a:lnSpc>
              <a:spcBef>
                <a:spcPts val="700"/>
              </a:spcBef>
              <a:buClrTx/>
              <a:buChar char="»"/>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48" name="Slide Number"/>
          <p:cNvSpPr txBox="1">
            <a:spLocks noGrp="1"/>
          </p:cNvSpPr>
          <p:nvPr>
            <p:ph type="sldNum" sz="quarter" idx="2"/>
          </p:nvPr>
        </p:nvSpPr>
        <p:spPr>
          <a:xfrm>
            <a:off x="11836616" y="6458643"/>
            <a:ext cx="258625" cy="248305"/>
          </a:xfrm>
          <a:prstGeom prst="rect">
            <a:avLst/>
          </a:prstGeom>
        </p:spPr>
        <p:txBody>
          <a:bodyPr/>
          <a:lstStyle>
            <a:lvl1pPr algn="r">
              <a:defRPr sz="1200" b="0">
                <a:solidFill>
                  <a:srgbClr val="FFFFFF"/>
                </a:solidFill>
              </a:defRPr>
            </a:lvl1pPr>
          </a:lstStyle>
          <a:p>
            <a:fld id="{86CB4B4D-7CA3-9044-876B-883B54F8677D}" type="slidenum">
              <a:t>‹#›</a:t>
            </a:fld>
            <a:endParaRPr/>
          </a:p>
        </p:txBody>
      </p:sp>
      <p:sp>
        <p:nvSpPr>
          <p:cNvPr id="149" name="Rectangle 4"/>
          <p:cNvSpPr/>
          <p:nvPr/>
        </p:nvSpPr>
        <p:spPr>
          <a:xfrm>
            <a:off x="0" y="-76201"/>
            <a:ext cx="12192000" cy="731522"/>
          </a:xfrm>
          <a:prstGeom prst="rect">
            <a:avLst/>
          </a:prstGeom>
          <a:solidFill>
            <a:srgbClr val="002F56"/>
          </a:solidFill>
          <a:ln w="12700">
            <a:miter lim="400000"/>
          </a:ln>
        </p:spPr>
        <p:txBody>
          <a:bodyPr lIns="45719" rIns="45719" anchor="ctr"/>
          <a:lstStyle/>
          <a:p>
            <a:pPr algn="ctr" defTabSz="457200">
              <a:defRPr>
                <a:solidFill>
                  <a:srgbClr val="FFFFFF"/>
                </a:solidFill>
              </a:defRPr>
            </a:pPr>
            <a:endParaRPr/>
          </a:p>
        </p:txBody>
      </p:sp>
      <p:sp>
        <p:nvSpPr>
          <p:cNvPr id="150" name="Click to edit Slide Master Style"/>
          <p:cNvSpPr txBox="1">
            <a:spLocks noGrp="1"/>
          </p:cNvSpPr>
          <p:nvPr>
            <p:ph type="title" hasCustomPrompt="1"/>
          </p:nvPr>
        </p:nvSpPr>
        <p:spPr>
          <a:xfrm>
            <a:off x="0" y="-76200"/>
            <a:ext cx="12192000" cy="731520"/>
          </a:xfrm>
          <a:prstGeom prst="rect">
            <a:avLst/>
          </a:prstGeom>
        </p:spPr>
        <p:txBody>
          <a:bodyPr/>
          <a:lstStyle>
            <a:lvl1pPr algn="ctr" defTabSz="457200">
              <a:lnSpc>
                <a:spcPct val="100000"/>
              </a:lnSpc>
              <a:defRPr sz="3600">
                <a:solidFill>
                  <a:srgbClr val="FFFFFF"/>
                </a:solidFill>
              </a:defRPr>
            </a:lvl1pPr>
          </a:lstStyle>
          <a:p>
            <a:r>
              <a:t>Click to edit Slide Master Style</a:t>
            </a: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Only">
    <p:bg>
      <p:bgPr>
        <a:solidFill>
          <a:srgbClr val="FFFFFF"/>
        </a:solidFill>
        <a:effectLst/>
      </p:bgPr>
    </p:bg>
    <p:spTree>
      <p:nvGrpSpPr>
        <p:cNvPr id="1" name=""/>
        <p:cNvGrpSpPr/>
        <p:nvPr/>
      </p:nvGrpSpPr>
      <p:grpSpPr>
        <a:xfrm>
          <a:off x="0" y="0"/>
          <a:ext cx="0" cy="0"/>
          <a:chOff x="0" y="0"/>
          <a:chExt cx="0" cy="0"/>
        </a:xfrm>
      </p:grpSpPr>
      <p:grpSp>
        <p:nvGrpSpPr>
          <p:cNvPr id="161" name="Group 3"/>
          <p:cNvGrpSpPr/>
          <p:nvPr/>
        </p:nvGrpSpPr>
        <p:grpSpPr>
          <a:xfrm>
            <a:off x="0" y="6140680"/>
            <a:ext cx="12192000" cy="731840"/>
            <a:chOff x="0" y="0"/>
            <a:chExt cx="12192000" cy="731839"/>
          </a:xfrm>
        </p:grpSpPr>
        <p:sp>
          <p:nvSpPr>
            <p:cNvPr id="157"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58"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159"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160"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162" name="Slide Number"/>
          <p:cNvSpPr txBox="1">
            <a:spLocks noGrp="1"/>
          </p:cNvSpPr>
          <p:nvPr>
            <p:ph type="sldNum" sz="quarter" idx="2"/>
          </p:nvPr>
        </p:nvSpPr>
        <p:spPr>
          <a:xfrm>
            <a:off x="11836616" y="6458643"/>
            <a:ext cx="258625" cy="248305"/>
          </a:xfrm>
          <a:prstGeom prst="rect">
            <a:avLst/>
          </a:prstGeom>
        </p:spPr>
        <p:txBody>
          <a:bodyPr/>
          <a:lstStyle>
            <a:lvl1pPr algn="r">
              <a:defRPr sz="1200" b="0">
                <a:solidFill>
                  <a:srgbClr val="FFFFFF"/>
                </a:solidFill>
              </a:defRPr>
            </a:lvl1pPr>
          </a:lstStyle>
          <a:p>
            <a:fld id="{86CB4B4D-7CA3-9044-876B-883B54F8677D}" type="slidenum">
              <a:t>‹#›</a:t>
            </a:fld>
            <a:endParaRPr/>
          </a:p>
        </p:txBody>
      </p:sp>
      <p:sp>
        <p:nvSpPr>
          <p:cNvPr id="163" name="Rectangle 3"/>
          <p:cNvSpPr/>
          <p:nvPr/>
        </p:nvSpPr>
        <p:spPr>
          <a:xfrm>
            <a:off x="0" y="-76201"/>
            <a:ext cx="12192000" cy="731522"/>
          </a:xfrm>
          <a:prstGeom prst="rect">
            <a:avLst/>
          </a:prstGeom>
          <a:solidFill>
            <a:srgbClr val="002F56"/>
          </a:solidFill>
          <a:ln w="12700">
            <a:miter lim="400000"/>
          </a:ln>
        </p:spPr>
        <p:txBody>
          <a:bodyPr lIns="45719" rIns="45719" anchor="ctr"/>
          <a:lstStyle/>
          <a:p>
            <a:pPr algn="ctr" defTabSz="457200">
              <a:defRPr>
                <a:solidFill>
                  <a:srgbClr val="FFFFFF"/>
                </a:solidFill>
              </a:defRPr>
            </a:pPr>
            <a:endParaRPr/>
          </a:p>
        </p:txBody>
      </p:sp>
      <p:sp>
        <p:nvSpPr>
          <p:cNvPr id="164" name="Click to edit Slide Master Style"/>
          <p:cNvSpPr txBox="1">
            <a:spLocks noGrp="1"/>
          </p:cNvSpPr>
          <p:nvPr>
            <p:ph type="title" hasCustomPrompt="1"/>
          </p:nvPr>
        </p:nvSpPr>
        <p:spPr>
          <a:xfrm>
            <a:off x="0" y="-76200"/>
            <a:ext cx="12192000" cy="731520"/>
          </a:xfrm>
          <a:prstGeom prst="rect">
            <a:avLst/>
          </a:prstGeom>
        </p:spPr>
        <p:txBody>
          <a:bodyPr/>
          <a:lstStyle>
            <a:lvl1pPr algn="ctr" defTabSz="457200">
              <a:lnSpc>
                <a:spcPct val="100000"/>
              </a:lnSpc>
              <a:defRPr sz="3600">
                <a:solidFill>
                  <a:srgbClr val="FFFFFF"/>
                </a:solidFill>
              </a:defRPr>
            </a:lvl1pPr>
          </a:lstStyle>
          <a:p>
            <a:r>
              <a:t>Click to edit Slide Master Style</a:t>
            </a: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Content with Caption">
    <p:bg>
      <p:bgPr>
        <a:solidFill>
          <a:srgbClr val="FFFFFF"/>
        </a:solidFill>
        <a:effectLst/>
      </p:bgPr>
    </p:bg>
    <p:spTree>
      <p:nvGrpSpPr>
        <p:cNvPr id="1" name=""/>
        <p:cNvGrpSpPr/>
        <p:nvPr/>
      </p:nvGrpSpPr>
      <p:grpSpPr>
        <a:xfrm>
          <a:off x="0" y="0"/>
          <a:ext cx="0" cy="0"/>
          <a:chOff x="0" y="0"/>
          <a:chExt cx="0" cy="0"/>
        </a:xfrm>
      </p:grpSpPr>
      <p:grpSp>
        <p:nvGrpSpPr>
          <p:cNvPr id="175" name="Group 3"/>
          <p:cNvGrpSpPr/>
          <p:nvPr/>
        </p:nvGrpSpPr>
        <p:grpSpPr>
          <a:xfrm>
            <a:off x="0" y="6140680"/>
            <a:ext cx="12192000" cy="731840"/>
            <a:chOff x="0" y="0"/>
            <a:chExt cx="12192000" cy="731839"/>
          </a:xfrm>
        </p:grpSpPr>
        <p:sp>
          <p:nvSpPr>
            <p:cNvPr id="171"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72"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173"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174"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176" name="Title Text"/>
          <p:cNvSpPr txBox="1">
            <a:spLocks noGrp="1"/>
          </p:cNvSpPr>
          <p:nvPr>
            <p:ph type="title"/>
          </p:nvPr>
        </p:nvSpPr>
        <p:spPr>
          <a:xfrm>
            <a:off x="609606" y="273142"/>
            <a:ext cx="4011085" cy="1162051"/>
          </a:xfrm>
          <a:prstGeom prst="rect">
            <a:avLst/>
          </a:prstGeom>
        </p:spPr>
        <p:txBody>
          <a:bodyPr anchor="b"/>
          <a:lstStyle>
            <a:lvl1pPr defTabSz="457200">
              <a:lnSpc>
                <a:spcPct val="100000"/>
              </a:lnSpc>
              <a:defRPr sz="2000">
                <a:solidFill>
                  <a:srgbClr val="000000"/>
                </a:solidFill>
              </a:defRPr>
            </a:lvl1pPr>
          </a:lstStyle>
          <a:p>
            <a:r>
              <a:t>Title Text</a:t>
            </a:r>
          </a:p>
        </p:txBody>
      </p:sp>
      <p:sp>
        <p:nvSpPr>
          <p:cNvPr id="177" name="Body Level One…"/>
          <p:cNvSpPr txBox="1">
            <a:spLocks noGrp="1"/>
          </p:cNvSpPr>
          <p:nvPr>
            <p:ph type="body" idx="1"/>
          </p:nvPr>
        </p:nvSpPr>
        <p:spPr>
          <a:xfrm>
            <a:off x="4766857" y="273056"/>
            <a:ext cx="6815668" cy="5853113"/>
          </a:xfrm>
          <a:prstGeom prst="rect">
            <a:avLst/>
          </a:prstGeom>
        </p:spPr>
        <p:txBody>
          <a:bodyPr/>
          <a:lstStyle>
            <a:lvl1pPr marL="342900" indent="-342900" defTabSz="457200">
              <a:lnSpc>
                <a:spcPct val="100000"/>
              </a:lnSpc>
              <a:spcBef>
                <a:spcPts val="700"/>
              </a:spcBef>
              <a:buClrTx/>
              <a:defRPr sz="3200">
                <a:solidFill>
                  <a:srgbClr val="000000"/>
                </a:solidFill>
              </a:defRPr>
            </a:lvl1pPr>
            <a:lvl2pPr marL="783771" indent="-326571" defTabSz="457200">
              <a:lnSpc>
                <a:spcPct val="100000"/>
              </a:lnSpc>
              <a:spcBef>
                <a:spcPts val="700"/>
              </a:spcBef>
              <a:buClrTx/>
              <a:buChar char="–"/>
              <a:defRPr sz="3200">
                <a:solidFill>
                  <a:srgbClr val="000000"/>
                </a:solidFill>
              </a:defRPr>
            </a:lvl2pPr>
            <a:lvl3pPr marL="1219200" indent="-304800" defTabSz="457200">
              <a:lnSpc>
                <a:spcPct val="100000"/>
              </a:lnSpc>
              <a:spcBef>
                <a:spcPts val="700"/>
              </a:spcBef>
              <a:buClrTx/>
              <a:defRPr sz="3200">
                <a:solidFill>
                  <a:srgbClr val="000000"/>
                </a:solidFill>
              </a:defRPr>
            </a:lvl3pPr>
            <a:lvl4pPr marL="1737360" indent="-365760" defTabSz="457200">
              <a:lnSpc>
                <a:spcPct val="100000"/>
              </a:lnSpc>
              <a:spcBef>
                <a:spcPts val="700"/>
              </a:spcBef>
              <a:buClrTx/>
              <a:buChar char="–"/>
              <a:defRPr sz="3200">
                <a:solidFill>
                  <a:srgbClr val="000000"/>
                </a:solidFill>
              </a:defRPr>
            </a:lvl4pPr>
            <a:lvl5pPr marL="2194560" indent="-365760" defTabSz="457200">
              <a:lnSpc>
                <a:spcPct val="100000"/>
              </a:lnSpc>
              <a:spcBef>
                <a:spcPts val="700"/>
              </a:spcBef>
              <a:buClrTx/>
              <a:buChar char="»"/>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178" name="Text Placeholder 3"/>
          <p:cNvSpPr>
            <a:spLocks noGrp="1"/>
          </p:cNvSpPr>
          <p:nvPr>
            <p:ph type="body" sz="half" idx="21"/>
          </p:nvPr>
        </p:nvSpPr>
        <p:spPr>
          <a:xfrm>
            <a:off x="609606" y="1435106"/>
            <a:ext cx="4011085" cy="4691063"/>
          </a:xfrm>
          <a:prstGeom prst="rect">
            <a:avLst/>
          </a:prstGeom>
        </p:spPr>
        <p:txBody>
          <a:bodyPr/>
          <a:lstStyle/>
          <a:p>
            <a:pPr marL="0" indent="0" defTabSz="457200">
              <a:lnSpc>
                <a:spcPct val="100000"/>
              </a:lnSpc>
              <a:spcBef>
                <a:spcPts val="300"/>
              </a:spcBef>
              <a:buClrTx/>
              <a:buSzTx/>
              <a:buFontTx/>
              <a:buNone/>
              <a:defRPr sz="1400">
                <a:solidFill>
                  <a:srgbClr val="000000"/>
                </a:solidFill>
              </a:defRPr>
            </a:pPr>
            <a:endParaRPr/>
          </a:p>
        </p:txBody>
      </p:sp>
      <p:sp>
        <p:nvSpPr>
          <p:cNvPr id="179" name="Slide Number"/>
          <p:cNvSpPr txBox="1">
            <a:spLocks noGrp="1"/>
          </p:cNvSpPr>
          <p:nvPr>
            <p:ph type="sldNum" sz="quarter" idx="2"/>
          </p:nvPr>
        </p:nvSpPr>
        <p:spPr>
          <a:xfrm>
            <a:off x="11836616" y="6458643"/>
            <a:ext cx="258625" cy="248305"/>
          </a:xfrm>
          <a:prstGeom prst="rect">
            <a:avLst/>
          </a:prstGeom>
        </p:spPr>
        <p:txBody>
          <a:bodyPr/>
          <a:lstStyle>
            <a:lvl1pPr algn="r">
              <a:defRPr sz="1200" b="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Picture with Caption">
    <p:bg>
      <p:bgPr>
        <a:solidFill>
          <a:srgbClr val="FFFFFF"/>
        </a:solidFill>
        <a:effectLst/>
      </p:bgPr>
    </p:bg>
    <p:spTree>
      <p:nvGrpSpPr>
        <p:cNvPr id="1" name=""/>
        <p:cNvGrpSpPr/>
        <p:nvPr/>
      </p:nvGrpSpPr>
      <p:grpSpPr>
        <a:xfrm>
          <a:off x="0" y="0"/>
          <a:ext cx="0" cy="0"/>
          <a:chOff x="0" y="0"/>
          <a:chExt cx="0" cy="0"/>
        </a:xfrm>
      </p:grpSpPr>
      <p:grpSp>
        <p:nvGrpSpPr>
          <p:cNvPr id="190" name="Group 3"/>
          <p:cNvGrpSpPr/>
          <p:nvPr/>
        </p:nvGrpSpPr>
        <p:grpSpPr>
          <a:xfrm>
            <a:off x="0" y="6140680"/>
            <a:ext cx="12192000" cy="731840"/>
            <a:chOff x="0" y="0"/>
            <a:chExt cx="12192000" cy="731839"/>
          </a:xfrm>
        </p:grpSpPr>
        <p:sp>
          <p:nvSpPr>
            <p:cNvPr id="186"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87"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188"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189"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191" name="Slide Number"/>
          <p:cNvSpPr txBox="1">
            <a:spLocks noGrp="1"/>
          </p:cNvSpPr>
          <p:nvPr>
            <p:ph type="sldNum" sz="quarter" idx="2"/>
          </p:nvPr>
        </p:nvSpPr>
        <p:spPr>
          <a:xfrm>
            <a:off x="11836616" y="6458643"/>
            <a:ext cx="258625" cy="248305"/>
          </a:xfrm>
          <a:prstGeom prst="rect">
            <a:avLst/>
          </a:prstGeom>
        </p:spPr>
        <p:txBody>
          <a:bodyPr/>
          <a:lstStyle>
            <a:lvl1pPr algn="r">
              <a:defRPr sz="1200" b="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3_Custom Layout">
    <p:bg>
      <p:bgPr>
        <a:solidFill>
          <a:srgbClr val="FFFFFF"/>
        </a:solidFill>
        <a:effectLst/>
      </p:bgPr>
    </p:bg>
    <p:spTree>
      <p:nvGrpSpPr>
        <p:cNvPr id="1" name=""/>
        <p:cNvGrpSpPr/>
        <p:nvPr/>
      </p:nvGrpSpPr>
      <p:grpSpPr>
        <a:xfrm>
          <a:off x="0" y="0"/>
          <a:ext cx="0" cy="0"/>
          <a:chOff x="0" y="0"/>
          <a:chExt cx="0" cy="0"/>
        </a:xfrm>
      </p:grpSpPr>
      <p:grpSp>
        <p:nvGrpSpPr>
          <p:cNvPr id="202" name="Group 3"/>
          <p:cNvGrpSpPr/>
          <p:nvPr/>
        </p:nvGrpSpPr>
        <p:grpSpPr>
          <a:xfrm>
            <a:off x="0" y="6140680"/>
            <a:ext cx="12192000" cy="731840"/>
            <a:chOff x="0" y="0"/>
            <a:chExt cx="12192000" cy="731839"/>
          </a:xfrm>
        </p:grpSpPr>
        <p:sp>
          <p:nvSpPr>
            <p:cNvPr id="198"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199"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200"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201"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203" name="Title Text"/>
          <p:cNvSpPr txBox="1">
            <a:spLocks noGrp="1"/>
          </p:cNvSpPr>
          <p:nvPr>
            <p:ph type="title"/>
          </p:nvPr>
        </p:nvSpPr>
        <p:spPr>
          <a:xfrm>
            <a:off x="609600" y="274636"/>
            <a:ext cx="10972800" cy="1143001"/>
          </a:xfrm>
          <a:prstGeom prst="rect">
            <a:avLst/>
          </a:prstGeom>
        </p:spPr>
        <p:txBody>
          <a:bodyPr/>
          <a:lstStyle>
            <a:lvl1pPr algn="ctr" defTabSz="457200">
              <a:lnSpc>
                <a:spcPct val="100000"/>
              </a:lnSpc>
              <a:defRPr sz="4400" b="0">
                <a:solidFill>
                  <a:srgbClr val="000000"/>
                </a:solidFill>
              </a:defRPr>
            </a:lvl1pPr>
          </a:lstStyle>
          <a:p>
            <a:r>
              <a:t>Title Text</a:t>
            </a:r>
          </a:p>
        </p:txBody>
      </p:sp>
      <p:sp>
        <p:nvSpPr>
          <p:cNvPr id="204" name="Slide Number"/>
          <p:cNvSpPr txBox="1">
            <a:spLocks noGrp="1"/>
          </p:cNvSpPr>
          <p:nvPr>
            <p:ph type="sldNum" sz="quarter" idx="2"/>
          </p:nvPr>
        </p:nvSpPr>
        <p:spPr>
          <a:xfrm>
            <a:off x="11836616" y="6458643"/>
            <a:ext cx="258625" cy="248305"/>
          </a:xfrm>
          <a:prstGeom prst="rect">
            <a:avLst/>
          </a:prstGeom>
        </p:spPr>
        <p:txBody>
          <a:bodyPr/>
          <a:lstStyle>
            <a:lvl1pPr algn="r" defTabSz="457200">
              <a:defRPr sz="1200" b="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Comparison">
    <p:bg>
      <p:bgPr>
        <a:solidFill>
          <a:srgbClr val="FFFFFF"/>
        </a:solidFill>
        <a:effectLst/>
      </p:bgPr>
    </p:bg>
    <p:spTree>
      <p:nvGrpSpPr>
        <p:cNvPr id="1" name=""/>
        <p:cNvGrpSpPr/>
        <p:nvPr/>
      </p:nvGrpSpPr>
      <p:grpSpPr>
        <a:xfrm>
          <a:off x="0" y="0"/>
          <a:ext cx="0" cy="0"/>
          <a:chOff x="0" y="0"/>
          <a:chExt cx="0" cy="0"/>
        </a:xfrm>
      </p:grpSpPr>
      <p:grpSp>
        <p:nvGrpSpPr>
          <p:cNvPr id="215" name="Group 3"/>
          <p:cNvGrpSpPr/>
          <p:nvPr/>
        </p:nvGrpSpPr>
        <p:grpSpPr>
          <a:xfrm>
            <a:off x="0" y="6140680"/>
            <a:ext cx="12192000" cy="731840"/>
            <a:chOff x="0" y="0"/>
            <a:chExt cx="12192000" cy="731839"/>
          </a:xfrm>
        </p:grpSpPr>
        <p:sp>
          <p:nvSpPr>
            <p:cNvPr id="211"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212"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213"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214"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216" name="Body Level One…"/>
          <p:cNvSpPr txBox="1">
            <a:spLocks noGrp="1"/>
          </p:cNvSpPr>
          <p:nvPr>
            <p:ph type="body" sz="quarter" idx="1"/>
          </p:nvPr>
        </p:nvSpPr>
        <p:spPr>
          <a:xfrm>
            <a:off x="839788" y="1826452"/>
            <a:ext cx="5157789" cy="576777"/>
          </a:xfrm>
          <a:prstGeom prst="rect">
            <a:avLst/>
          </a:prstGeom>
        </p:spPr>
        <p:txBody>
          <a:bodyPr anchor="b"/>
          <a:lstStyle>
            <a:lvl1pPr marL="0" indent="0" defTabSz="457200">
              <a:lnSpc>
                <a:spcPct val="100000"/>
              </a:lnSpc>
              <a:spcBef>
                <a:spcPts val="400"/>
              </a:spcBef>
              <a:buClrTx/>
              <a:buSzTx/>
              <a:buFontTx/>
              <a:buNone/>
              <a:defRPr sz="1800" b="1">
                <a:solidFill>
                  <a:srgbClr val="000000"/>
                </a:solidFill>
              </a:defRPr>
            </a:lvl1pPr>
            <a:lvl2pPr marL="0" indent="342900" defTabSz="457200">
              <a:lnSpc>
                <a:spcPct val="100000"/>
              </a:lnSpc>
              <a:spcBef>
                <a:spcPts val="400"/>
              </a:spcBef>
              <a:buClrTx/>
              <a:buSzTx/>
              <a:buFontTx/>
              <a:buNone/>
              <a:defRPr sz="1800" b="1">
                <a:solidFill>
                  <a:srgbClr val="000000"/>
                </a:solidFill>
              </a:defRPr>
            </a:lvl2pPr>
            <a:lvl3pPr marL="0" indent="685800" defTabSz="457200">
              <a:lnSpc>
                <a:spcPct val="100000"/>
              </a:lnSpc>
              <a:spcBef>
                <a:spcPts val="400"/>
              </a:spcBef>
              <a:buClrTx/>
              <a:buSzTx/>
              <a:buFontTx/>
              <a:buNone/>
              <a:defRPr sz="1800" b="1">
                <a:solidFill>
                  <a:srgbClr val="000000"/>
                </a:solidFill>
              </a:defRPr>
            </a:lvl3pPr>
            <a:lvl4pPr marL="0" indent="1028700" defTabSz="457200">
              <a:lnSpc>
                <a:spcPct val="100000"/>
              </a:lnSpc>
              <a:spcBef>
                <a:spcPts val="400"/>
              </a:spcBef>
              <a:buClrTx/>
              <a:buSzTx/>
              <a:buFontTx/>
              <a:buNone/>
              <a:defRPr sz="1800" b="1">
                <a:solidFill>
                  <a:srgbClr val="000000"/>
                </a:solidFill>
              </a:defRPr>
            </a:lvl4pPr>
            <a:lvl5pPr marL="0" indent="1371600" defTabSz="457200">
              <a:lnSpc>
                <a:spcPct val="100000"/>
              </a:lnSpc>
              <a:spcBef>
                <a:spcPts val="400"/>
              </a:spcBef>
              <a:buClrTx/>
              <a:buSzTx/>
              <a:buFontTx/>
              <a:buNone/>
              <a:defRPr sz="1800" b="1">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17" name="Text Placeholder 4"/>
          <p:cNvSpPr>
            <a:spLocks noGrp="1"/>
          </p:cNvSpPr>
          <p:nvPr>
            <p:ph type="body" sz="quarter" idx="21"/>
          </p:nvPr>
        </p:nvSpPr>
        <p:spPr>
          <a:xfrm>
            <a:off x="6172201" y="1826452"/>
            <a:ext cx="5183189" cy="576777"/>
          </a:xfrm>
          <a:prstGeom prst="rect">
            <a:avLst/>
          </a:prstGeom>
        </p:spPr>
        <p:txBody>
          <a:bodyPr anchor="b"/>
          <a:lstStyle/>
          <a:p>
            <a:pPr marL="0" indent="0" defTabSz="457200">
              <a:lnSpc>
                <a:spcPct val="100000"/>
              </a:lnSpc>
              <a:spcBef>
                <a:spcPts val="400"/>
              </a:spcBef>
              <a:buClrTx/>
              <a:buSzTx/>
              <a:buFontTx/>
              <a:buNone/>
              <a:defRPr sz="1800" b="1">
                <a:solidFill>
                  <a:srgbClr val="000000"/>
                </a:solidFill>
              </a:defRPr>
            </a:pPr>
            <a:endParaRPr/>
          </a:p>
        </p:txBody>
      </p:sp>
      <p:sp>
        <p:nvSpPr>
          <p:cNvPr id="218" name="Slide Number"/>
          <p:cNvSpPr txBox="1">
            <a:spLocks noGrp="1"/>
          </p:cNvSpPr>
          <p:nvPr>
            <p:ph type="sldNum" sz="quarter" idx="2"/>
          </p:nvPr>
        </p:nvSpPr>
        <p:spPr>
          <a:xfrm>
            <a:off x="11836616" y="6458643"/>
            <a:ext cx="258625" cy="248305"/>
          </a:xfrm>
          <a:prstGeom prst="rect">
            <a:avLst/>
          </a:prstGeom>
        </p:spPr>
        <p:txBody>
          <a:bodyPr/>
          <a:lstStyle>
            <a:lvl1pPr algn="r">
              <a:defRPr sz="1200" b="0">
                <a:solidFill>
                  <a:srgbClr val="FFFFFF"/>
                </a:solidFill>
              </a:defRPr>
            </a:lvl1pPr>
          </a:lstStyle>
          <a:p>
            <a:fld id="{86CB4B4D-7CA3-9044-876B-883B54F8677D}" type="slidenum">
              <a:t>‹#›</a:t>
            </a:fld>
            <a:endParaRPr/>
          </a:p>
        </p:txBody>
      </p:sp>
      <p:sp>
        <p:nvSpPr>
          <p:cNvPr id="219" name="Title Text"/>
          <p:cNvSpPr txBox="1">
            <a:spLocks noGrp="1"/>
          </p:cNvSpPr>
          <p:nvPr>
            <p:ph type="title"/>
          </p:nvPr>
        </p:nvSpPr>
        <p:spPr>
          <a:xfrm>
            <a:off x="839787" y="648677"/>
            <a:ext cx="10515601" cy="1049950"/>
          </a:xfrm>
          <a:prstGeom prst="rect">
            <a:avLst/>
          </a:prstGeom>
        </p:spPr>
        <p:txBody>
          <a:bodyPr/>
          <a:lstStyle>
            <a:lvl1pPr algn="ctr" defTabSz="457200">
              <a:lnSpc>
                <a:spcPct val="100000"/>
              </a:lnSpc>
              <a:defRPr sz="4400" b="0">
                <a:solidFill>
                  <a:srgbClr val="000000"/>
                </a:solidFill>
              </a:defRPr>
            </a:lvl1pPr>
          </a:lstStyle>
          <a:p>
            <a:r>
              <a:t>Title Text</a:t>
            </a: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wo Content">
    <p:bg>
      <p:bgPr>
        <a:solidFill>
          <a:srgbClr val="FFFFFF"/>
        </a:solidFill>
        <a:effectLst/>
      </p:bgPr>
    </p:bg>
    <p:spTree>
      <p:nvGrpSpPr>
        <p:cNvPr id="1" name=""/>
        <p:cNvGrpSpPr/>
        <p:nvPr/>
      </p:nvGrpSpPr>
      <p:grpSpPr>
        <a:xfrm>
          <a:off x="0" y="0"/>
          <a:ext cx="0" cy="0"/>
          <a:chOff x="0" y="0"/>
          <a:chExt cx="0" cy="0"/>
        </a:xfrm>
      </p:grpSpPr>
      <p:grpSp>
        <p:nvGrpSpPr>
          <p:cNvPr id="230" name="Group 3"/>
          <p:cNvGrpSpPr/>
          <p:nvPr/>
        </p:nvGrpSpPr>
        <p:grpSpPr>
          <a:xfrm>
            <a:off x="0" y="6140680"/>
            <a:ext cx="12192000" cy="731840"/>
            <a:chOff x="0" y="0"/>
            <a:chExt cx="12192000" cy="731839"/>
          </a:xfrm>
        </p:grpSpPr>
        <p:sp>
          <p:nvSpPr>
            <p:cNvPr id="226"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227"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228"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229"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231" name="Title Text"/>
          <p:cNvSpPr txBox="1">
            <a:spLocks noGrp="1"/>
          </p:cNvSpPr>
          <p:nvPr>
            <p:ph type="title"/>
          </p:nvPr>
        </p:nvSpPr>
        <p:spPr>
          <a:xfrm>
            <a:off x="838200" y="597877"/>
            <a:ext cx="10515600" cy="921437"/>
          </a:xfrm>
          <a:prstGeom prst="rect">
            <a:avLst/>
          </a:prstGeom>
        </p:spPr>
        <p:txBody>
          <a:bodyPr/>
          <a:lstStyle>
            <a:lvl1pPr algn="ctr" defTabSz="457200">
              <a:lnSpc>
                <a:spcPct val="100000"/>
              </a:lnSpc>
              <a:defRPr sz="4400" b="0">
                <a:solidFill>
                  <a:srgbClr val="000000"/>
                </a:solidFill>
              </a:defRPr>
            </a:lvl1pPr>
          </a:lstStyle>
          <a:p>
            <a:r>
              <a:t>Title Text</a:t>
            </a:r>
          </a:p>
        </p:txBody>
      </p:sp>
      <p:sp>
        <p:nvSpPr>
          <p:cNvPr id="232" name="Body Level One…"/>
          <p:cNvSpPr txBox="1">
            <a:spLocks noGrp="1"/>
          </p:cNvSpPr>
          <p:nvPr>
            <p:ph type="body" sz="half" idx="1"/>
          </p:nvPr>
        </p:nvSpPr>
        <p:spPr>
          <a:xfrm>
            <a:off x="838200" y="1582618"/>
            <a:ext cx="5181600" cy="4171072"/>
          </a:xfrm>
          <a:prstGeom prst="rect">
            <a:avLst/>
          </a:prstGeom>
        </p:spPr>
        <p:txBody>
          <a:bodyPr/>
          <a:lstStyle>
            <a:lvl1pPr marL="342900" indent="-342900" defTabSz="457200">
              <a:lnSpc>
                <a:spcPct val="100000"/>
              </a:lnSpc>
              <a:spcBef>
                <a:spcPts val="700"/>
              </a:spcBef>
              <a:buClrTx/>
              <a:defRPr sz="3200">
                <a:solidFill>
                  <a:srgbClr val="000000"/>
                </a:solidFill>
              </a:defRPr>
            </a:lvl1pPr>
            <a:lvl2pPr marL="783771" indent="-326571" defTabSz="457200">
              <a:lnSpc>
                <a:spcPct val="100000"/>
              </a:lnSpc>
              <a:spcBef>
                <a:spcPts val="700"/>
              </a:spcBef>
              <a:buClrTx/>
              <a:buChar char="–"/>
              <a:defRPr sz="3200">
                <a:solidFill>
                  <a:srgbClr val="000000"/>
                </a:solidFill>
              </a:defRPr>
            </a:lvl2pPr>
            <a:lvl3pPr marL="1219200" indent="-304800" defTabSz="457200">
              <a:lnSpc>
                <a:spcPct val="100000"/>
              </a:lnSpc>
              <a:spcBef>
                <a:spcPts val="700"/>
              </a:spcBef>
              <a:buClrTx/>
              <a:defRPr sz="3200">
                <a:solidFill>
                  <a:srgbClr val="000000"/>
                </a:solidFill>
              </a:defRPr>
            </a:lvl3pPr>
            <a:lvl4pPr marL="1737360" indent="-365760" defTabSz="457200">
              <a:lnSpc>
                <a:spcPct val="100000"/>
              </a:lnSpc>
              <a:spcBef>
                <a:spcPts val="700"/>
              </a:spcBef>
              <a:buClrTx/>
              <a:buChar char="–"/>
              <a:defRPr sz="3200">
                <a:solidFill>
                  <a:srgbClr val="000000"/>
                </a:solidFill>
              </a:defRPr>
            </a:lvl4pPr>
            <a:lvl5pPr marL="2194560" indent="-365760" defTabSz="457200">
              <a:lnSpc>
                <a:spcPct val="100000"/>
              </a:lnSpc>
              <a:spcBef>
                <a:spcPts val="700"/>
              </a:spcBef>
              <a:buClrTx/>
              <a:buChar char="»"/>
              <a:defRPr sz="3200">
                <a:solidFill>
                  <a:srgbClr val="000000"/>
                </a:solidFill>
              </a:defRPr>
            </a:lvl5pPr>
          </a:lstStyle>
          <a:p>
            <a:r>
              <a:t>Body Level One</a:t>
            </a:r>
          </a:p>
          <a:p>
            <a:pPr lvl="1"/>
            <a:r>
              <a:t>Body Level Two</a:t>
            </a:r>
          </a:p>
          <a:p>
            <a:pPr lvl="2"/>
            <a:r>
              <a:t>Body Level Three</a:t>
            </a:r>
          </a:p>
          <a:p>
            <a:pPr lvl="3"/>
            <a:r>
              <a:t>Body Level Four</a:t>
            </a:r>
          </a:p>
          <a:p>
            <a:pPr lvl="4"/>
            <a:r>
              <a:t>Body Level Five</a:t>
            </a:r>
          </a:p>
        </p:txBody>
      </p:sp>
      <p:sp>
        <p:nvSpPr>
          <p:cNvPr id="233" name="Slide Number"/>
          <p:cNvSpPr txBox="1">
            <a:spLocks noGrp="1"/>
          </p:cNvSpPr>
          <p:nvPr>
            <p:ph type="sldNum" sz="quarter" idx="2"/>
          </p:nvPr>
        </p:nvSpPr>
        <p:spPr>
          <a:xfrm>
            <a:off x="11836616" y="6458643"/>
            <a:ext cx="258625" cy="248305"/>
          </a:xfrm>
          <a:prstGeom prst="rect">
            <a:avLst/>
          </a:prstGeom>
        </p:spPr>
        <p:txBody>
          <a:bodyPr/>
          <a:lstStyle>
            <a:lvl1pPr algn="r">
              <a:defRPr sz="1200" b="0">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1" name="Title Text"/>
          <p:cNvSpPr txBox="1">
            <a:spLocks noGrp="1"/>
          </p:cNvSpPr>
          <p:nvPr>
            <p:ph type="title"/>
          </p:nvPr>
        </p:nvSpPr>
        <p:spPr>
          <a:xfrm>
            <a:off x="838200" y="648294"/>
            <a:ext cx="10515600" cy="1051256"/>
          </a:xfrm>
          <a:prstGeom prst="rect">
            <a:avLst/>
          </a:prstGeom>
        </p:spPr>
        <p:txBody>
          <a:bodyPr/>
          <a:lstStyle/>
          <a:p>
            <a:r>
              <a:t>Title Text</a:t>
            </a:r>
          </a:p>
        </p:txBody>
      </p:sp>
      <p:sp>
        <p:nvSpPr>
          <p:cNvPr id="22" name="Body Level One…"/>
          <p:cNvSpPr txBox="1">
            <a:spLocks noGrp="1"/>
          </p:cNvSpPr>
          <p:nvPr>
            <p:ph type="body" idx="1"/>
          </p:nvPr>
        </p:nvSpPr>
        <p:spPr>
          <a:xfrm>
            <a:off x="838200" y="1839383"/>
            <a:ext cx="10515600" cy="393068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0" name="Title Text"/>
          <p:cNvSpPr txBox="1">
            <a:spLocks noGrp="1"/>
          </p:cNvSpPr>
          <p:nvPr>
            <p:ph type="title"/>
          </p:nvPr>
        </p:nvSpPr>
        <p:spPr>
          <a:xfrm>
            <a:off x="831850" y="3101930"/>
            <a:ext cx="7843228" cy="1702192"/>
          </a:xfrm>
          <a:prstGeom prst="rect">
            <a:avLst/>
          </a:prstGeom>
        </p:spPr>
        <p:txBody>
          <a:bodyPr anchor="t"/>
          <a:lstStyle>
            <a:lvl1pPr>
              <a:defRPr sz="4000">
                <a:solidFill>
                  <a:srgbClr val="FFFFFF"/>
                </a:solidFill>
              </a:defRPr>
            </a:lvl1pPr>
          </a:lstStyle>
          <a:p>
            <a:r>
              <a:t>Title Text</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32" name="Body Level One…"/>
          <p:cNvSpPr txBox="1">
            <a:spLocks noGrp="1"/>
          </p:cNvSpPr>
          <p:nvPr>
            <p:ph type="body" sz="quarter" idx="1"/>
          </p:nvPr>
        </p:nvSpPr>
        <p:spPr>
          <a:xfrm>
            <a:off x="831850" y="2539221"/>
            <a:ext cx="7843228" cy="499404"/>
          </a:xfrm>
          <a:prstGeom prst="rect">
            <a:avLst/>
          </a:prstGeom>
        </p:spPr>
        <p:txBody>
          <a:bodyPr anchor="b"/>
          <a:lstStyle>
            <a:lvl1pPr marL="0" indent="0">
              <a:buClrTx/>
              <a:buSzTx/>
              <a:buFontTx/>
              <a:buNone/>
              <a:defRPr i="1">
                <a:solidFill>
                  <a:srgbClr val="FFFFFF"/>
                </a:solidFill>
              </a:defRPr>
            </a:lvl1pPr>
            <a:lvl2pPr marL="0" indent="457200">
              <a:buClrTx/>
              <a:buSzTx/>
              <a:buFontTx/>
              <a:buNone/>
              <a:defRPr i="1">
                <a:solidFill>
                  <a:srgbClr val="FFFFFF"/>
                </a:solidFill>
              </a:defRPr>
            </a:lvl2pPr>
            <a:lvl3pPr marL="0" indent="914400">
              <a:buClrTx/>
              <a:buSzTx/>
              <a:buFontTx/>
              <a:buNone/>
              <a:defRPr i="1">
                <a:solidFill>
                  <a:srgbClr val="FFFFFF"/>
                </a:solidFill>
              </a:defRPr>
            </a:lvl3pPr>
            <a:lvl4pPr marL="0" indent="1371600">
              <a:buClrTx/>
              <a:buSzTx/>
              <a:buFontTx/>
              <a:buNone/>
              <a:defRPr i="1">
                <a:solidFill>
                  <a:srgbClr val="FFFFFF"/>
                </a:solidFill>
              </a:defRPr>
            </a:lvl4pPr>
            <a:lvl5pPr marL="0" indent="1828800">
              <a:buClrTx/>
              <a:buSzTx/>
              <a:buFontTx/>
              <a:buNone/>
              <a:defRPr i="1">
                <a:solidFill>
                  <a:srgbClr val="FFFFFF"/>
                </a:solidFill>
              </a:defRPr>
            </a:lvl5pPr>
          </a:lstStyle>
          <a:p>
            <a:r>
              <a:t>Body Level One</a:t>
            </a:r>
          </a:p>
          <a:p>
            <a:pPr lvl="1"/>
            <a:r>
              <a:t>Body Level Two</a:t>
            </a:r>
          </a:p>
          <a:p>
            <a:pPr lvl="2"/>
            <a:r>
              <a:t>Body Level Three</a:t>
            </a:r>
          </a:p>
          <a:p>
            <a:pPr lvl="3"/>
            <a:r>
              <a:t>Body Level Four</a:t>
            </a:r>
          </a:p>
          <a:p>
            <a:pPr lvl="4"/>
            <a:r>
              <a:t>Body Level Five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9" name="Title Text"/>
          <p:cNvSpPr txBox="1">
            <a:spLocks noGrp="1"/>
          </p:cNvSpPr>
          <p:nvPr>
            <p:ph type="title"/>
          </p:nvPr>
        </p:nvSpPr>
        <p:spPr>
          <a:xfrm>
            <a:off x="838200" y="648276"/>
            <a:ext cx="10515600" cy="1053409"/>
          </a:xfrm>
          <a:prstGeom prst="rect">
            <a:avLst/>
          </a:prstGeom>
        </p:spPr>
        <p:txBody>
          <a:bodyPr/>
          <a:lstStyle/>
          <a:p>
            <a:r>
              <a:t>Title Text</a:t>
            </a:r>
          </a:p>
        </p:txBody>
      </p:sp>
      <p:sp>
        <p:nvSpPr>
          <p:cNvPr id="40" name="Body Level One…"/>
          <p:cNvSpPr txBox="1">
            <a:spLocks noGrp="1"/>
          </p:cNvSpPr>
          <p:nvPr>
            <p:ph type="body" sz="half" idx="1"/>
          </p:nvPr>
        </p:nvSpPr>
        <p:spPr>
          <a:xfrm>
            <a:off x="838200" y="1837819"/>
            <a:ext cx="5181600" cy="3929182"/>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8" name="Body Level One…"/>
          <p:cNvSpPr txBox="1">
            <a:spLocks noGrp="1"/>
          </p:cNvSpPr>
          <p:nvPr>
            <p:ph type="body" sz="quarter" idx="1"/>
          </p:nvPr>
        </p:nvSpPr>
        <p:spPr>
          <a:xfrm>
            <a:off x="839788" y="1826452"/>
            <a:ext cx="5157789" cy="576777"/>
          </a:xfrm>
          <a:prstGeom prst="rect">
            <a:avLst/>
          </a:prstGeom>
        </p:spPr>
        <p:txBody>
          <a:bodyPr anchor="b"/>
          <a:lstStyle>
            <a:lvl1pPr marL="0" indent="0">
              <a:buClrTx/>
              <a:buSzTx/>
              <a:buFontTx/>
              <a:buNone/>
              <a:defRPr sz="2400" b="1"/>
            </a:lvl1pPr>
            <a:lvl2pPr marL="0" indent="457200">
              <a:buClrTx/>
              <a:buSzTx/>
              <a:buFontTx/>
              <a:buNone/>
              <a:defRPr sz="2400" b="1"/>
            </a:lvl2pPr>
            <a:lvl3pPr marL="0" indent="914400">
              <a:buClrTx/>
              <a:buSzTx/>
              <a:buFontTx/>
              <a:buNone/>
              <a:defRPr sz="2400" b="1"/>
            </a:lvl3pPr>
            <a:lvl4pPr marL="0" indent="1371600">
              <a:buClrTx/>
              <a:buSzTx/>
              <a:buFontTx/>
              <a:buNone/>
              <a:defRPr sz="2400" b="1"/>
            </a:lvl4pPr>
            <a:lvl5pPr marL="0" indent="1828800">
              <a:buClrTx/>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1" y="1826452"/>
            <a:ext cx="5183189" cy="576777"/>
          </a:xfrm>
          <a:prstGeom prst="rect">
            <a:avLst/>
          </a:prstGeom>
        </p:spPr>
        <p:txBody>
          <a:bodyPr anchor="b"/>
          <a:lstStyle/>
          <a:p>
            <a:pPr marL="0" indent="0">
              <a:buClrTx/>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
        <p:nvSpPr>
          <p:cNvPr id="51" name="Title Text"/>
          <p:cNvSpPr txBox="1">
            <a:spLocks noGrp="1"/>
          </p:cNvSpPr>
          <p:nvPr>
            <p:ph type="title"/>
          </p:nvPr>
        </p:nvSpPr>
        <p:spPr>
          <a:xfrm>
            <a:off x="839787" y="648676"/>
            <a:ext cx="10515601" cy="1049949"/>
          </a:xfrm>
          <a:prstGeom prst="rect">
            <a:avLst/>
          </a:prstGeom>
        </p:spPr>
        <p:txBody>
          <a:bodyPr/>
          <a:lstStyle/>
          <a:p>
            <a:r>
              <a:t>Title Text</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8" name="Title Text"/>
          <p:cNvSpPr txBox="1">
            <a:spLocks noGrp="1"/>
          </p:cNvSpPr>
          <p:nvPr>
            <p:ph type="title"/>
          </p:nvPr>
        </p:nvSpPr>
        <p:spPr>
          <a:prstGeom prst="rect">
            <a:avLst/>
          </a:prstGeom>
        </p:spPr>
        <p:txBody>
          <a:bodyPr/>
          <a:lstStyle/>
          <a:p>
            <a:r>
              <a:t>Title Text</a:t>
            </a:r>
          </a:p>
        </p:txBody>
      </p:sp>
      <p:sp>
        <p:nvSpPr>
          <p:cNvPr id="59"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1_Custom Layout">
    <p:bg>
      <p:bgPr>
        <a:solidFill>
          <a:srgbClr val="FFFFFF"/>
        </a:solidFill>
        <a:effectLst/>
      </p:bgPr>
    </p:bg>
    <p:spTree>
      <p:nvGrpSpPr>
        <p:cNvPr id="1" name=""/>
        <p:cNvGrpSpPr/>
        <p:nvPr/>
      </p:nvGrpSpPr>
      <p:grpSpPr>
        <a:xfrm>
          <a:off x="0" y="0"/>
          <a:ext cx="0" cy="0"/>
          <a:chOff x="0" y="0"/>
          <a:chExt cx="0" cy="0"/>
        </a:xfrm>
      </p:grpSpPr>
      <p:grpSp>
        <p:nvGrpSpPr>
          <p:cNvPr id="77" name="Group 3"/>
          <p:cNvGrpSpPr/>
          <p:nvPr/>
        </p:nvGrpSpPr>
        <p:grpSpPr>
          <a:xfrm>
            <a:off x="0" y="6140680"/>
            <a:ext cx="12192000" cy="731840"/>
            <a:chOff x="0" y="0"/>
            <a:chExt cx="12192000" cy="731839"/>
          </a:xfrm>
        </p:grpSpPr>
        <p:sp>
          <p:nvSpPr>
            <p:cNvPr id="73"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74"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75"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76"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78" name="Slide Number"/>
          <p:cNvSpPr txBox="1">
            <a:spLocks noGrp="1"/>
          </p:cNvSpPr>
          <p:nvPr>
            <p:ph type="sldNum" sz="quarter" idx="2"/>
          </p:nvPr>
        </p:nvSpPr>
        <p:spPr>
          <a:xfrm>
            <a:off x="11836616" y="6458643"/>
            <a:ext cx="258625" cy="248305"/>
          </a:xfrm>
          <a:prstGeom prst="rect">
            <a:avLst/>
          </a:prstGeom>
        </p:spPr>
        <p:txBody>
          <a:bodyPr/>
          <a:lstStyle>
            <a:lvl1pPr algn="r" defTabSz="457200">
              <a:defRPr sz="1200" b="0">
                <a:solidFill>
                  <a:srgbClr val="FFFFFF"/>
                </a:solidFill>
              </a:defRPr>
            </a:lvl1pPr>
          </a:lstStyle>
          <a:p>
            <a:fld id="{86CB4B4D-7CA3-9044-876B-883B54F8677D}" type="slidenum">
              <a:t>‹#›</a:t>
            </a:fld>
            <a:endParaRPr/>
          </a:p>
        </p:txBody>
      </p:sp>
      <p:sp>
        <p:nvSpPr>
          <p:cNvPr id="79" name="Rectangle 3"/>
          <p:cNvSpPr/>
          <p:nvPr/>
        </p:nvSpPr>
        <p:spPr>
          <a:xfrm>
            <a:off x="0" y="5376955"/>
            <a:ext cx="12192000" cy="1481140"/>
          </a:xfrm>
          <a:prstGeom prst="rect">
            <a:avLst/>
          </a:prstGeom>
          <a:solidFill>
            <a:srgbClr val="002F56"/>
          </a:solidFill>
          <a:ln w="12700">
            <a:miter lim="400000"/>
          </a:ln>
        </p:spPr>
        <p:txBody>
          <a:bodyPr lIns="45719" rIns="45719" anchor="ctr"/>
          <a:lstStyle/>
          <a:p>
            <a:pPr algn="ctr">
              <a:defRPr>
                <a:solidFill>
                  <a:srgbClr val="FFFFFF"/>
                </a:solidFill>
              </a:defRPr>
            </a:pPr>
            <a:endParaRPr/>
          </a:p>
        </p:txBody>
      </p:sp>
      <p:grpSp>
        <p:nvGrpSpPr>
          <p:cNvPr id="82" name="Title 1"/>
          <p:cNvGrpSpPr/>
          <p:nvPr/>
        </p:nvGrpSpPr>
        <p:grpSpPr>
          <a:xfrm>
            <a:off x="3895119" y="4803733"/>
            <a:ext cx="7700435" cy="450536"/>
            <a:chOff x="0" y="0"/>
            <a:chExt cx="7700433" cy="450534"/>
          </a:xfrm>
        </p:grpSpPr>
        <p:sp>
          <p:nvSpPr>
            <p:cNvPr id="80" name="Rectangle"/>
            <p:cNvSpPr/>
            <p:nvPr/>
          </p:nvSpPr>
          <p:spPr>
            <a:xfrm>
              <a:off x="-1" y="0"/>
              <a:ext cx="7700435" cy="450535"/>
            </a:xfrm>
            <a:prstGeom prst="rect">
              <a:avLst/>
            </a:prstGeom>
            <a:noFill/>
            <a:ln w="9525" cap="flat">
              <a:solidFill>
                <a:srgbClr val="FFFFFF"/>
              </a:solidFill>
              <a:prstDash val="solid"/>
              <a:round/>
            </a:ln>
            <a:effectLst/>
          </p:spPr>
          <p:txBody>
            <a:bodyPr wrap="square" lIns="45719" tIns="45719" rIns="45719" bIns="45719" numCol="1" anchor="ctr">
              <a:noAutofit/>
            </a:bodyPr>
            <a:lstStyle/>
            <a:p>
              <a:pPr algn="r" defTabSz="457200">
                <a:lnSpc>
                  <a:spcPct val="80000"/>
                </a:lnSpc>
                <a:defRPr sz="4400"/>
              </a:pPr>
              <a:endParaRPr/>
            </a:p>
          </p:txBody>
        </p:sp>
        <p:sp>
          <p:nvSpPr>
            <p:cNvPr id="81" name="August 30, 2017"/>
            <p:cNvSpPr txBox="1"/>
            <p:nvPr/>
          </p:nvSpPr>
          <p:spPr>
            <a:xfrm>
              <a:off x="50482" y="4762"/>
              <a:ext cx="7599469" cy="44101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normAutofit/>
            </a:bodyPr>
            <a:lstStyle>
              <a:lvl1pPr algn="r" defTabSz="457200">
                <a:lnSpc>
                  <a:spcPct val="80000"/>
                </a:lnSpc>
                <a:defRPr sz="2000"/>
              </a:lvl1pPr>
            </a:lstStyle>
            <a:p>
              <a:r>
                <a:t>August 30, 2017</a:t>
              </a:r>
            </a:p>
          </p:txBody>
        </p:sp>
      </p:grpSp>
      <p:grpSp>
        <p:nvGrpSpPr>
          <p:cNvPr id="90" name="Group 11"/>
          <p:cNvGrpSpPr/>
          <p:nvPr/>
        </p:nvGrpSpPr>
        <p:grpSpPr>
          <a:xfrm>
            <a:off x="1714248" y="1631662"/>
            <a:ext cx="8763504" cy="1752601"/>
            <a:chOff x="0" y="0"/>
            <a:chExt cx="8763503" cy="1752600"/>
          </a:xfrm>
        </p:grpSpPr>
        <p:grpSp>
          <p:nvGrpSpPr>
            <p:cNvPr id="85" name="Title 1"/>
            <p:cNvGrpSpPr/>
            <p:nvPr/>
          </p:nvGrpSpPr>
          <p:grpSpPr>
            <a:xfrm>
              <a:off x="0" y="0"/>
              <a:ext cx="2844800" cy="1752600"/>
              <a:chOff x="0" y="0"/>
              <a:chExt cx="2844800" cy="1752600"/>
            </a:xfrm>
          </p:grpSpPr>
          <p:sp>
            <p:nvSpPr>
              <p:cNvPr id="83" name="Rectangle"/>
              <p:cNvSpPr/>
              <p:nvPr/>
            </p:nvSpPr>
            <p:spPr>
              <a:xfrm>
                <a:off x="0" y="132188"/>
                <a:ext cx="2844800" cy="1488224"/>
              </a:xfrm>
              <a:prstGeom prst="rect">
                <a:avLst/>
              </a:prstGeom>
              <a:noFill/>
              <a:ln w="9525" cap="flat">
                <a:solidFill>
                  <a:srgbClr val="FFFFFF"/>
                </a:solidFill>
                <a:prstDash val="solid"/>
                <a:round/>
              </a:ln>
              <a:effectLst/>
            </p:spPr>
            <p:txBody>
              <a:bodyPr wrap="square" lIns="45719" tIns="45719" rIns="45719" bIns="45719" numCol="1" anchor="ctr">
                <a:noAutofit/>
              </a:bodyPr>
              <a:lstStyle/>
              <a:p>
                <a:pPr>
                  <a:lnSpc>
                    <a:spcPct val="80000"/>
                  </a:lnSpc>
                </a:pPr>
                <a:endParaRPr/>
              </a:p>
            </p:txBody>
          </p:sp>
          <p:sp>
            <p:nvSpPr>
              <p:cNvPr id="84" name="VA"/>
              <p:cNvSpPr txBox="1"/>
              <p:nvPr/>
            </p:nvSpPr>
            <p:spPr>
              <a:xfrm>
                <a:off x="4762" y="0"/>
                <a:ext cx="2835276" cy="175260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lvl1pPr>
                  <a:lnSpc>
                    <a:spcPct val="80000"/>
                  </a:lnSpc>
                  <a:defRPr sz="11500" b="1" spc="-99">
                    <a:solidFill>
                      <a:srgbClr val="001F39"/>
                    </a:solidFill>
                    <a:latin typeface="Myriad Pro"/>
                    <a:ea typeface="Myriad Pro"/>
                    <a:cs typeface="Myriad Pro"/>
                    <a:sym typeface="Myriad Pro"/>
                  </a:defRPr>
                </a:lvl1pPr>
              </a:lstStyle>
              <a:p>
                <a:r>
                  <a:t>VA</a:t>
                </a:r>
              </a:p>
            </p:txBody>
          </p:sp>
        </p:grpSp>
        <p:grpSp>
          <p:nvGrpSpPr>
            <p:cNvPr id="88" name="Title 1"/>
            <p:cNvGrpSpPr/>
            <p:nvPr/>
          </p:nvGrpSpPr>
          <p:grpSpPr>
            <a:xfrm>
              <a:off x="3133558" y="72342"/>
              <a:ext cx="5629946" cy="1399372"/>
              <a:chOff x="0" y="0"/>
              <a:chExt cx="5629945" cy="1399371"/>
            </a:xfrm>
          </p:grpSpPr>
          <p:sp>
            <p:nvSpPr>
              <p:cNvPr id="86" name="Rectangle"/>
              <p:cNvSpPr/>
              <p:nvPr/>
            </p:nvSpPr>
            <p:spPr>
              <a:xfrm>
                <a:off x="0" y="46181"/>
                <a:ext cx="5629946" cy="1307010"/>
              </a:xfrm>
              <a:prstGeom prst="rect">
                <a:avLst/>
              </a:prstGeom>
              <a:noFill/>
              <a:ln w="9525" cap="flat">
                <a:solidFill>
                  <a:srgbClr val="FFFFFF"/>
                </a:solidFill>
                <a:prstDash val="solid"/>
                <a:round/>
              </a:ln>
              <a:effectLst/>
            </p:spPr>
            <p:txBody>
              <a:bodyPr wrap="square" lIns="45719" tIns="45719" rIns="45719" bIns="45719" numCol="1" anchor="ctr">
                <a:noAutofit/>
              </a:bodyPr>
              <a:lstStyle/>
              <a:p>
                <a:pPr>
                  <a:lnSpc>
                    <a:spcPct val="80000"/>
                  </a:lnSpc>
                </a:pPr>
                <a:endParaRPr/>
              </a:p>
            </p:txBody>
          </p:sp>
          <p:sp>
            <p:nvSpPr>
              <p:cNvPr id="87" name="Key Leaders  Meeting"/>
              <p:cNvSpPr txBox="1"/>
              <p:nvPr/>
            </p:nvSpPr>
            <p:spPr>
              <a:xfrm>
                <a:off x="4762" y="0"/>
                <a:ext cx="5620421" cy="1399372"/>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0" tIns="0" rIns="0" bIns="0" numCol="1" anchor="ctr">
                <a:spAutoFit/>
              </a:bodyPr>
              <a:lstStyle/>
              <a:p>
                <a:pPr>
                  <a:lnSpc>
                    <a:spcPct val="80000"/>
                  </a:lnSpc>
                  <a:defRPr sz="5400" b="1">
                    <a:solidFill>
                      <a:srgbClr val="00B0F0"/>
                    </a:solidFill>
                    <a:latin typeface="Arial"/>
                    <a:ea typeface="Arial"/>
                    <a:cs typeface="Arial"/>
                    <a:sym typeface="Arial"/>
                  </a:defRPr>
                </a:pPr>
                <a:r>
                  <a:t>Key Leaders </a:t>
                </a:r>
                <a:br/>
                <a:r>
                  <a:t>Meeting</a:t>
                </a:r>
              </a:p>
            </p:txBody>
          </p:sp>
        </p:grpSp>
        <p:sp>
          <p:nvSpPr>
            <p:cNvPr id="89" name="Straight Connector 14"/>
            <p:cNvSpPr/>
            <p:nvPr/>
          </p:nvSpPr>
          <p:spPr>
            <a:xfrm flipH="1">
              <a:off x="2941053" y="62376"/>
              <a:ext cx="16043" cy="1280161"/>
            </a:xfrm>
            <a:prstGeom prst="line">
              <a:avLst/>
            </a:prstGeom>
            <a:noFill/>
            <a:ln w="22225" cap="flat">
              <a:solidFill>
                <a:srgbClr val="000000"/>
              </a:solidFill>
              <a:prstDash val="solid"/>
              <a:round/>
            </a:ln>
            <a:effectLst/>
          </p:spPr>
          <p:txBody>
            <a:bodyPr wrap="square" lIns="45719" tIns="45719" rIns="45719" bIns="45719" numCol="1" anchor="t">
              <a:noAutofit/>
            </a:bodyPr>
            <a:lstStyle/>
            <a:p>
              <a:endParaRPr/>
            </a:p>
          </p:txBody>
        </p:sp>
      </p:grpSp>
      <p:pic>
        <p:nvPicPr>
          <p:cNvPr id="91" name="Picture 2" descr="Picture 2"/>
          <p:cNvPicPr>
            <a:picLocks noChangeAspect="1"/>
          </p:cNvPicPr>
          <p:nvPr/>
        </p:nvPicPr>
        <p:blipFill>
          <a:blip r:embed="rId4"/>
          <a:stretch>
            <a:fillRect/>
          </a:stretch>
        </p:blipFill>
        <p:spPr>
          <a:xfrm>
            <a:off x="7531551" y="5644912"/>
            <a:ext cx="4064001" cy="820717"/>
          </a:xfrm>
          <a:prstGeom prst="rect">
            <a:avLst/>
          </a:prstGeom>
          <a:ln w="12700">
            <a:miter lim="400000"/>
          </a:ln>
        </p:spPr>
      </p:pic>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2_Custom Layout">
    <p:bg>
      <p:bgPr>
        <a:solidFill>
          <a:srgbClr val="FFFFFF"/>
        </a:solidFill>
        <a:effectLst/>
      </p:bgPr>
    </p:bg>
    <p:spTree>
      <p:nvGrpSpPr>
        <p:cNvPr id="1" name=""/>
        <p:cNvGrpSpPr/>
        <p:nvPr/>
      </p:nvGrpSpPr>
      <p:grpSpPr>
        <a:xfrm>
          <a:off x="0" y="0"/>
          <a:ext cx="0" cy="0"/>
          <a:chOff x="0" y="0"/>
          <a:chExt cx="0" cy="0"/>
        </a:xfrm>
      </p:grpSpPr>
      <p:grpSp>
        <p:nvGrpSpPr>
          <p:cNvPr id="102" name="Group 3"/>
          <p:cNvGrpSpPr/>
          <p:nvPr/>
        </p:nvGrpSpPr>
        <p:grpSpPr>
          <a:xfrm>
            <a:off x="0" y="6140680"/>
            <a:ext cx="12192000" cy="731840"/>
            <a:chOff x="0" y="0"/>
            <a:chExt cx="12192000" cy="731839"/>
          </a:xfrm>
        </p:grpSpPr>
        <p:sp>
          <p:nvSpPr>
            <p:cNvPr id="98" name="Rectangle 7"/>
            <p:cNvSpPr/>
            <p:nvPr/>
          </p:nvSpPr>
          <p:spPr>
            <a:xfrm>
              <a:off x="0" y="-1"/>
              <a:ext cx="12192000" cy="731841"/>
            </a:xfrm>
            <a:prstGeom prst="rect">
              <a:avLst/>
            </a:prstGeom>
            <a:solidFill>
              <a:srgbClr val="002F56"/>
            </a:solidFill>
            <a:ln w="12700" cap="flat">
              <a:noFill/>
              <a:miter lim="400000"/>
            </a:ln>
            <a:effectLst/>
          </p:spPr>
          <p:txBody>
            <a:bodyPr wrap="square" lIns="45719" tIns="45719" rIns="45719" bIns="45719" numCol="1" anchor="ctr">
              <a:noAutofit/>
            </a:bodyPr>
            <a:lstStyle/>
            <a:p>
              <a:pPr algn="ctr" defTabSz="457200">
                <a:defRPr>
                  <a:solidFill>
                    <a:srgbClr val="FFFFFF"/>
                  </a:solidFill>
                </a:defRPr>
              </a:pPr>
              <a:endParaRPr/>
            </a:p>
          </p:txBody>
        </p:sp>
        <p:pic>
          <p:nvPicPr>
            <p:cNvPr id="99" name="Picture 2" descr="Picture 2"/>
            <p:cNvPicPr>
              <a:picLocks noChangeAspect="1"/>
            </p:cNvPicPr>
            <p:nvPr/>
          </p:nvPicPr>
          <p:blipFill>
            <a:blip r:embed="rId2"/>
            <a:stretch>
              <a:fillRect/>
            </a:stretch>
          </p:blipFill>
          <p:spPr>
            <a:xfrm>
              <a:off x="203200" y="31519"/>
              <a:ext cx="2716745" cy="548642"/>
            </a:xfrm>
            <a:prstGeom prst="rect">
              <a:avLst/>
            </a:prstGeom>
            <a:ln w="12700" cap="flat">
              <a:noFill/>
              <a:miter lim="400000"/>
            </a:ln>
            <a:effectLst/>
          </p:spPr>
        </p:pic>
        <p:pic>
          <p:nvPicPr>
            <p:cNvPr id="100" name="Picture 10" descr="Picture 10"/>
            <p:cNvPicPr>
              <a:picLocks noChangeAspect="1"/>
            </p:cNvPicPr>
            <p:nvPr/>
          </p:nvPicPr>
          <p:blipFill>
            <a:blip r:embed="rId3"/>
            <a:stretch>
              <a:fillRect/>
            </a:stretch>
          </p:blipFill>
          <p:spPr>
            <a:xfrm>
              <a:off x="8266545" y="43525"/>
              <a:ext cx="3417455" cy="641710"/>
            </a:xfrm>
            <a:prstGeom prst="rect">
              <a:avLst/>
            </a:prstGeom>
            <a:ln w="12700" cap="flat">
              <a:noFill/>
              <a:miter lim="400000"/>
            </a:ln>
            <a:effectLst/>
          </p:spPr>
        </p:pic>
        <p:sp>
          <p:nvSpPr>
            <p:cNvPr id="101" name="TextBox 8"/>
            <p:cNvSpPr txBox="1"/>
            <p:nvPr/>
          </p:nvSpPr>
          <p:spPr>
            <a:xfrm>
              <a:off x="4008120" y="195587"/>
              <a:ext cx="3870961" cy="333089"/>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t">
              <a:spAutoFit/>
            </a:bodyPr>
            <a:lstStyle>
              <a:lvl1pPr algn="ctr">
                <a:defRPr b="1">
                  <a:solidFill>
                    <a:srgbClr val="C00000"/>
                  </a:solidFill>
                </a:defRPr>
              </a:lvl1pPr>
            </a:lstStyle>
            <a:p>
              <a:r>
                <a:t>FOR VA INTERNAL USE ONLY</a:t>
              </a:r>
            </a:p>
          </p:txBody>
        </p:sp>
      </p:grpSp>
      <p:sp>
        <p:nvSpPr>
          <p:cNvPr id="103" name="Slide Number"/>
          <p:cNvSpPr txBox="1">
            <a:spLocks noGrp="1"/>
          </p:cNvSpPr>
          <p:nvPr>
            <p:ph type="sldNum" sz="quarter" idx="2"/>
          </p:nvPr>
        </p:nvSpPr>
        <p:spPr>
          <a:xfrm>
            <a:off x="11836616" y="6458643"/>
            <a:ext cx="258625" cy="248305"/>
          </a:xfrm>
          <a:prstGeom prst="rect">
            <a:avLst/>
          </a:prstGeom>
        </p:spPr>
        <p:txBody>
          <a:bodyPr/>
          <a:lstStyle>
            <a:lvl1pPr algn="r" defTabSz="457200">
              <a:defRPr sz="1200" b="0">
                <a:solidFill>
                  <a:srgbClr val="FFFFFF"/>
                </a:solidFill>
              </a:defRPr>
            </a:lvl1pPr>
          </a:lstStyle>
          <a:p>
            <a:fld id="{86CB4B4D-7CA3-9044-876B-883B54F8677D}" type="slidenum">
              <a:t>‹#›</a:t>
            </a:fld>
            <a:endParaRPr/>
          </a:p>
        </p:txBody>
      </p:sp>
      <p:sp>
        <p:nvSpPr>
          <p:cNvPr id="104" name="Rectangle 3"/>
          <p:cNvSpPr/>
          <p:nvPr/>
        </p:nvSpPr>
        <p:spPr>
          <a:xfrm>
            <a:off x="0" y="-76201"/>
            <a:ext cx="12192000" cy="731522"/>
          </a:xfrm>
          <a:prstGeom prst="rect">
            <a:avLst/>
          </a:prstGeom>
          <a:solidFill>
            <a:srgbClr val="002F56"/>
          </a:solidFill>
          <a:ln w="12700">
            <a:miter lim="400000"/>
          </a:ln>
        </p:spPr>
        <p:txBody>
          <a:bodyPr lIns="45719" rIns="45719" anchor="ctr"/>
          <a:lstStyle/>
          <a:p>
            <a:pPr algn="ctr" defTabSz="457200">
              <a:defRPr>
                <a:solidFill>
                  <a:srgbClr val="FFFFFF"/>
                </a:solidFill>
              </a:defRPr>
            </a:pPr>
            <a:endParaRPr/>
          </a:p>
        </p:txBody>
      </p:sp>
      <p:sp>
        <p:nvSpPr>
          <p:cNvPr id="105" name="Agenda"/>
          <p:cNvSpPr txBox="1">
            <a:spLocks noGrp="1"/>
          </p:cNvSpPr>
          <p:nvPr>
            <p:ph type="title" hasCustomPrompt="1"/>
          </p:nvPr>
        </p:nvSpPr>
        <p:spPr>
          <a:xfrm>
            <a:off x="29071" y="985808"/>
            <a:ext cx="12192001" cy="731521"/>
          </a:xfrm>
          <a:prstGeom prst="rect">
            <a:avLst/>
          </a:prstGeom>
        </p:spPr>
        <p:txBody>
          <a:bodyPr/>
          <a:lstStyle>
            <a:lvl1pPr algn="ctr" defTabSz="457200">
              <a:lnSpc>
                <a:spcPct val="100000"/>
              </a:lnSpc>
              <a:defRPr sz="3600">
                <a:solidFill>
                  <a:srgbClr val="FFFFFF"/>
                </a:solidFill>
              </a:defRPr>
            </a:lvl1pPr>
          </a:lstStyle>
          <a:p>
            <a:r>
              <a:t>Agenda</a:t>
            </a:r>
          </a:p>
        </p:txBody>
      </p:sp>
      <p:sp>
        <p:nvSpPr>
          <p:cNvPr id="106" name="TextBox 5"/>
          <p:cNvSpPr/>
          <p:nvPr/>
        </p:nvSpPr>
        <p:spPr>
          <a:xfrm>
            <a:off x="441832" y="1659465"/>
            <a:ext cx="11308337" cy="369333"/>
          </a:xfrm>
          <a:prstGeom prst="rect">
            <a:avLst/>
          </a:prstGeom>
          <a:solidFill>
            <a:srgbClr val="00B0F0"/>
          </a:solidFill>
          <a:ln w="12700">
            <a:miter lim="400000"/>
          </a:ln>
        </p:spPr>
        <p:txBody>
          <a:bodyPr lIns="45719" rIns="45719"/>
          <a:lstStyle/>
          <a:p>
            <a:endParaRPr/>
          </a:p>
        </p:txBody>
      </p:sp>
      <p:sp>
        <p:nvSpPr>
          <p:cNvPr id="107" name="TextBox 6"/>
          <p:cNvSpPr txBox="1"/>
          <p:nvPr/>
        </p:nvSpPr>
        <p:spPr>
          <a:xfrm>
            <a:off x="909311" y="2782093"/>
            <a:ext cx="10431524" cy="79738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lvl="1" indent="-342900">
              <a:spcBef>
                <a:spcPts val="1200"/>
              </a:spcBef>
              <a:buSzPct val="100000"/>
              <a:buAutoNum type="arabicPeriod"/>
              <a:defRPr sz="2000" b="1"/>
            </a:pPr>
            <a:r>
              <a:t>Good News Story</a:t>
            </a: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0"/>
          <a:srcRect/>
          <a:stretch>
            <a:fillRect/>
          </a:stretch>
        </a:blip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640718"/>
            <a:ext cx="10515600" cy="10550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Title Text</a:t>
            </a:r>
          </a:p>
        </p:txBody>
      </p:sp>
      <p:sp>
        <p:nvSpPr>
          <p:cNvPr id="3" name="Slide Number"/>
          <p:cNvSpPr txBox="1">
            <a:spLocks noGrp="1"/>
          </p:cNvSpPr>
          <p:nvPr>
            <p:ph type="sldNum" sz="quarter" idx="2"/>
          </p:nvPr>
        </p:nvSpPr>
        <p:spPr>
          <a:xfrm>
            <a:off x="5979561" y="6424658"/>
            <a:ext cx="232878" cy="228512"/>
          </a:xfrm>
          <a:prstGeom prst="rect">
            <a:avLst/>
          </a:prstGeom>
          <a:ln w="12700">
            <a:miter lim="400000"/>
          </a:ln>
        </p:spPr>
        <p:txBody>
          <a:bodyPr wrap="none" lIns="45719" rIns="45719" anchor="ctr">
            <a:spAutoFit/>
          </a:bodyPr>
          <a:lstStyle>
            <a:lvl1pPr algn="ctr">
              <a:defRPr sz="1000" b="1">
                <a:solidFill>
                  <a:srgbClr val="00467F"/>
                </a:solidFill>
              </a:defRPr>
            </a:lvl1pPr>
          </a:lstStyle>
          <a:p>
            <a:fld id="{86CB4B4D-7CA3-9044-876B-883B54F8677D}" type="slidenum">
              <a:t>‹#›</a:t>
            </a:fld>
            <a:endParaRPr/>
          </a:p>
        </p:txBody>
      </p:sp>
      <p:sp>
        <p:nvSpPr>
          <p:cNvPr id="4" name="Body Level One…"/>
          <p:cNvSpPr txBox="1">
            <a:spLocks noGrp="1"/>
          </p:cNvSpPr>
          <p:nvPr>
            <p:ph type="body" idx="1"/>
          </p:nvPr>
        </p:nvSpPr>
        <p:spPr>
          <a:xfrm>
            <a:off x="609600" y="1600200"/>
            <a:ext cx="109728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spd="med"/>
  <p:txStyles>
    <p:titleStyle>
      <a:lvl1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3500" b="1" i="0" u="none" strike="noStrike" cap="none" spc="0" baseline="0">
          <a:solidFill>
            <a:srgbClr val="00467F"/>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1pPr>
      <a:lvl2pPr marL="7112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2pPr>
      <a:lvl3pPr marL="1200150" marR="0" indent="-28575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3pPr>
      <a:lvl4pPr marL="1698171" marR="0" indent="-326571"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4pPr>
      <a:lvl5pPr marL="2209800" marR="0" indent="-381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5pPr>
      <a:lvl6pPr marL="25400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6pPr>
      <a:lvl7pPr marL="29972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7pPr>
      <a:lvl8pPr marL="34544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8pPr>
      <a:lvl9pPr marL="3911600" marR="0" indent="-254000" algn="l" defTabSz="914400" rtl="0" latinLnBrk="0">
        <a:lnSpc>
          <a:spcPct val="90000"/>
        </a:lnSpc>
        <a:spcBef>
          <a:spcPts val="1000"/>
        </a:spcBef>
        <a:spcAft>
          <a:spcPts val="0"/>
        </a:spcAft>
        <a:buClr>
          <a:srgbClr val="0194D3"/>
        </a:buClr>
        <a:buSzPct val="100000"/>
        <a:buFont typeface="Arial"/>
        <a:buChar char="•"/>
        <a:tabLst/>
        <a:defRPr sz="2000" b="0" i="0" u="none" strike="noStrike" cap="none" spc="0" baseline="0">
          <a:solidFill>
            <a:srgbClr val="262626"/>
          </a:solidFill>
          <a:uFillTx/>
          <a:latin typeface="+mn-lt"/>
          <a:ea typeface="+mn-ea"/>
          <a:cs typeface="+mn-cs"/>
          <a:sym typeface="Calibri"/>
        </a:defRPr>
      </a:lvl9pPr>
    </p:bodyStyle>
    <p:otherStyle>
      <a:lvl1pPr marL="0" marR="0" indent="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1pPr>
      <a:lvl2pPr marL="0" marR="0" indent="4572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2pPr>
      <a:lvl3pPr marL="0" marR="0" indent="9144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3pPr>
      <a:lvl4pPr marL="0" marR="0" indent="13716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4pPr>
      <a:lvl5pPr marL="0" marR="0" indent="18288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5pPr>
      <a:lvl6pPr marL="0" marR="0" indent="22860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6pPr>
      <a:lvl7pPr marL="0" marR="0" indent="27432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7pPr>
      <a:lvl8pPr marL="0" marR="0" indent="32004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8pPr>
      <a:lvl9pPr marL="0" marR="0" indent="3657600" algn="ctr" defTabSz="914400" rtl="0" latinLnBrk="0">
        <a:lnSpc>
          <a:spcPct val="100000"/>
        </a:lnSpc>
        <a:spcBef>
          <a:spcPts val="0"/>
        </a:spcBef>
        <a:spcAft>
          <a:spcPts val="0"/>
        </a:spcAft>
        <a:buClrTx/>
        <a:buSzTx/>
        <a:buFontTx/>
        <a:buNone/>
        <a:tabLst/>
        <a:defRPr sz="1000" b="1"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hsph.harvard.edu/means-matter/"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aapcc.org/prevention/safe-medicine-disposal" TargetMode="External"/><Relationship Id="rId2" Type="http://schemas.openxmlformats.org/officeDocument/2006/relationships/hyperlink" Target="https://www.hsph.harvard.edu/means-matter/"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hhhrc.org/overdose"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youtu.be/NIIYHYJcUrQ"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hyperlink" Target="https://www.ncbi.nlm.nih.gov/pmc/articles/PMC5735043/" TargetMode="External"/><Relationship Id="rId3" Type="http://schemas.openxmlformats.org/officeDocument/2006/relationships/hyperlink" Target="https://www.hsph.harvard.edu/means-matter/" TargetMode="External"/><Relationship Id="rId7" Type="http://schemas.openxmlformats.org/officeDocument/2006/relationships/hyperlink" Target="https://www.health.harvard.edu/blog/children-and-gun-safety-what-to-know-and-do-2019071917357" TargetMode="External"/><Relationship Id="rId2" Type="http://schemas.openxmlformats.org/officeDocument/2006/relationships/hyperlink" Target="https://www.hsph.harvard.edu/magazine/magazine_article/guns-suicide/" TargetMode="External"/><Relationship Id="rId1" Type="http://schemas.openxmlformats.org/officeDocument/2006/relationships/slideLayout" Target="../slideLayouts/slideLayout2.xml"/><Relationship Id="rId6" Type="http://schemas.openxmlformats.org/officeDocument/2006/relationships/hyperlink" Target="https://www.hopkinsallchildrens.org/ACH-News/General-News/Firearm-Safety-Tips" TargetMode="External"/><Relationship Id="rId5" Type="http://schemas.openxmlformats.org/officeDocument/2006/relationships/hyperlink" Target="https://www.sprc.org/resources-programs/calm-counseling-access-lethal-means" TargetMode="External"/><Relationship Id="rId4" Type="http://schemas.openxmlformats.org/officeDocument/2006/relationships/hyperlink" Target="https://efsgv.org/learn/policies/lethal-means-safety-counseling/" TargetMode="External"/><Relationship Id="rId9" Type="http://schemas.openxmlformats.org/officeDocument/2006/relationships/hyperlink" Target="https://pubmed.ncbi.nlm.nih.gov/29256160"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mailto:christopher.lopa@va.gov" TargetMode="External"/><Relationship Id="rId2" Type="http://schemas.openxmlformats.org/officeDocument/2006/relationships/hyperlink" Target="mailto:wendy.schwartz@va.gov"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nssf.org/" TargetMode="External"/><Relationship Id="rId2" Type="http://schemas.openxmlformats.org/officeDocument/2006/relationships/hyperlink" Target="https://afsp.org/"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hyperlink" Target="https://www.mentalhealth.va.gov/suicide_prevention/docs/Toolkit_Safe_Firearm_Storage_CLEARED_508_2-24-20.pdf" TargetMode="External"/></Relationships>
</file>

<file path=ppt/slides/_rels/slide3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hyperlink" Target="https://www.mentalhealth.va.gov/suicide_prevention/docs/Office-of-Mental-Health-and-Suicide-Prevention-National-Strategy-for-Preventing-Veterans-Suicide.pdf" TargetMode="External"/><Relationship Id="rId7"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www.mentalhealth.va.gov/suicide_prevention/docs/OMH-074-Suicide-Prevention-Social-Media-Toolkit-1-8_508.pdf" TargetMode="External"/><Relationship Id="rId5" Type="http://schemas.openxmlformats.org/officeDocument/2006/relationships/image" Target="../media/image13.png"/><Relationship Id="rId4" Type="http://schemas.openxmlformats.org/officeDocument/2006/relationships/image" Target="../media/image12.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PERU%20Training%20Plans/psycharmor.org/courses/s-a-v-e"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hyperlink" Target="http://www.healthquality.va.gov/guidelines/MH/srb"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pubmed.ncbi.nlm.nih.gov/11924695/"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itle 6"/>
          <p:cNvSpPr txBox="1">
            <a:spLocks noGrp="1"/>
          </p:cNvSpPr>
          <p:nvPr>
            <p:ph type="ctrTitle"/>
          </p:nvPr>
        </p:nvSpPr>
        <p:spPr>
          <a:xfrm>
            <a:off x="773719" y="1677879"/>
            <a:ext cx="6975821" cy="2437365"/>
          </a:xfrm>
          <a:prstGeom prst="rect">
            <a:avLst/>
          </a:prstGeom>
        </p:spPr>
        <p:txBody>
          <a:bodyPr/>
          <a:lstStyle>
            <a:lvl1pPr>
              <a:defRPr b="0"/>
            </a:lvl1pPr>
          </a:lstStyle>
          <a:p>
            <a:r>
              <a:t>Lethal Means Safety</a:t>
            </a:r>
          </a:p>
        </p:txBody>
      </p:sp>
      <p:sp>
        <p:nvSpPr>
          <p:cNvPr id="243" name="Subtitle 11"/>
          <p:cNvSpPr txBox="1">
            <a:spLocks noGrp="1"/>
          </p:cNvSpPr>
          <p:nvPr>
            <p:ph type="subTitle" sz="half" idx="1"/>
          </p:nvPr>
        </p:nvSpPr>
        <p:spPr>
          <a:xfrm>
            <a:off x="773719" y="4450584"/>
            <a:ext cx="7792765" cy="2278222"/>
          </a:xfrm>
          <a:prstGeom prst="rect">
            <a:avLst/>
          </a:prstGeom>
        </p:spPr>
        <p:txBody>
          <a:bodyPr/>
          <a:lstStyle/>
          <a:p>
            <a:pPr>
              <a:defRPr b="1" i="0"/>
            </a:pPr>
            <a:r>
              <a:rPr dirty="0"/>
              <a:t>Wendy Schwartz</a:t>
            </a:r>
            <a:r>
              <a:rPr lang="en-US" dirty="0"/>
              <a:t>,</a:t>
            </a:r>
            <a:r>
              <a:rPr dirty="0"/>
              <a:t> LCSW</a:t>
            </a:r>
          </a:p>
          <a:p>
            <a:pPr>
              <a:defRPr b="1" i="0"/>
            </a:pPr>
            <a:endParaRPr dirty="0"/>
          </a:p>
          <a:p>
            <a:pPr>
              <a:defRPr b="1" i="0"/>
            </a:pPr>
            <a:r>
              <a:rPr dirty="0"/>
              <a:t>Community Engagement and Partnerships Coordinator</a:t>
            </a:r>
            <a:r>
              <a:rPr lang="en-US" dirty="0"/>
              <a:t>s</a:t>
            </a:r>
            <a:r>
              <a:rPr dirty="0"/>
              <a:t>, Department of Veterans Affairs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 name="Content Placeholder 2"/>
          <p:cNvSpPr txBox="1">
            <a:spLocks noGrp="1"/>
          </p:cNvSpPr>
          <p:nvPr>
            <p:ph type="body" idx="1"/>
          </p:nvPr>
        </p:nvSpPr>
        <p:spPr>
          <a:xfrm>
            <a:off x="826956" y="980228"/>
            <a:ext cx="10058401" cy="3486842"/>
          </a:xfrm>
          <a:prstGeom prst="rect">
            <a:avLst/>
          </a:prstGeom>
        </p:spPr>
        <p:txBody>
          <a:bodyPr>
            <a:noAutofit/>
          </a:bodyPr>
          <a:lstStyle/>
          <a:p>
            <a:pPr>
              <a:defRPr>
                <a:latin typeface="Calibri Light"/>
                <a:ea typeface="Calibri Light"/>
                <a:cs typeface="Calibri Light"/>
                <a:sym typeface="Calibri Light"/>
              </a:defRPr>
            </a:pPr>
            <a:r>
              <a:rPr lang="en-US" sz="2400" dirty="0"/>
              <a:t>M</a:t>
            </a:r>
            <a:r>
              <a:rPr sz="2400" dirty="0"/>
              <a:t>ental Health P</a:t>
            </a:r>
            <a:r>
              <a:rPr lang="en-US" sz="2400" dirty="0"/>
              <a:t>rofessionals</a:t>
            </a:r>
            <a:r>
              <a:rPr sz="2400" dirty="0"/>
              <a:t> provide lethal means safety counseling through direct counseling with individuals and their families</a:t>
            </a:r>
            <a:r>
              <a:rPr lang="en-US" sz="2400" dirty="0"/>
              <a:t>, usually through the Safety Planning Intervention</a:t>
            </a:r>
            <a:r>
              <a:rPr sz="2400" dirty="0"/>
              <a:t>.  </a:t>
            </a:r>
          </a:p>
          <a:p>
            <a:pPr>
              <a:defRPr>
                <a:latin typeface="Calibri Light"/>
                <a:ea typeface="Calibri Light"/>
                <a:cs typeface="Calibri Light"/>
                <a:sym typeface="Calibri Light"/>
              </a:defRPr>
            </a:pPr>
            <a:r>
              <a:rPr lang="en-US" sz="2400" dirty="0"/>
              <a:t>Good clinical practices indicate that follow up should be provided to see if the individual was able to implement the plan or explore barriers to implementing; check in on the plan </a:t>
            </a:r>
          </a:p>
          <a:p>
            <a:pPr>
              <a:defRPr>
                <a:latin typeface="Calibri Light"/>
                <a:ea typeface="Calibri Light"/>
                <a:cs typeface="Calibri Light"/>
                <a:sym typeface="Calibri Light"/>
              </a:defRPr>
            </a:pPr>
            <a:r>
              <a:rPr lang="en-US" sz="2400" dirty="0"/>
              <a:t>Limitations:  Once the individual walks out of our office, implementing the plan is entirely on them. </a:t>
            </a:r>
          </a:p>
          <a:p>
            <a:pPr>
              <a:defRPr>
                <a:latin typeface="Calibri Light"/>
                <a:ea typeface="Calibri Light"/>
                <a:cs typeface="Calibri Light"/>
                <a:sym typeface="Calibri Light"/>
              </a:defRPr>
            </a:pPr>
            <a:r>
              <a:rPr sz="2400" dirty="0"/>
              <a:t>Questions about gun ownership can raise fears about losing gun rights.    </a:t>
            </a:r>
          </a:p>
          <a:p>
            <a:pPr marL="685800" lvl="1" indent="-228600">
              <a:spcBef>
                <a:spcPts val="500"/>
              </a:spcBef>
              <a:defRPr sz="1800">
                <a:latin typeface="Calibri Light"/>
                <a:ea typeface="Calibri Light"/>
                <a:cs typeface="Calibri Light"/>
                <a:sym typeface="Calibri Light"/>
              </a:defRPr>
            </a:pPr>
            <a:r>
              <a:rPr sz="2400" dirty="0"/>
              <a:t>Discussions </a:t>
            </a:r>
            <a:r>
              <a:rPr lang="en-US" sz="2400" dirty="0"/>
              <a:t>should </a:t>
            </a:r>
            <a:r>
              <a:rPr sz="2400" dirty="0"/>
              <a:t>focus on strategies that are under the individual’s control, not a question about their decision to own guns.  We’re simply addressing short-term safety and storage options to protect them during this vulnerable period.  (2)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54D0-88C0-3F98-292B-8B62A8FC1CDF}"/>
              </a:ext>
            </a:extLst>
          </p:cNvPr>
          <p:cNvSpPr>
            <a:spLocks noGrp="1"/>
          </p:cNvSpPr>
          <p:nvPr>
            <p:ph type="title"/>
          </p:nvPr>
        </p:nvSpPr>
        <p:spPr>
          <a:xfrm>
            <a:off x="838200" y="648294"/>
            <a:ext cx="9205210" cy="1051256"/>
          </a:xfrm>
        </p:spPr>
        <p:txBody>
          <a:bodyPr>
            <a:normAutofit fontScale="90000"/>
          </a:bodyPr>
          <a:lstStyle/>
          <a:p>
            <a:pPr algn="ctr"/>
            <a:r>
              <a:rPr lang="en-US" dirty="0"/>
              <a:t>Lethal Means Safety Counseling is Part of Effective Safety Planning</a:t>
            </a:r>
          </a:p>
        </p:txBody>
      </p:sp>
      <p:sp>
        <p:nvSpPr>
          <p:cNvPr id="3" name="Text Placeholder 2">
            <a:extLst>
              <a:ext uri="{FF2B5EF4-FFF2-40B4-BE49-F238E27FC236}">
                <a16:creationId xmlns:a16="http://schemas.microsoft.com/office/drawing/2014/main" id="{B630A972-8BEE-E3BA-5A5F-211CC4D66FF7}"/>
              </a:ext>
            </a:extLst>
          </p:cNvPr>
          <p:cNvSpPr>
            <a:spLocks noGrp="1"/>
          </p:cNvSpPr>
          <p:nvPr>
            <p:ph type="body" idx="1"/>
          </p:nvPr>
        </p:nvSpPr>
        <p:spPr>
          <a:xfrm>
            <a:off x="242341" y="1660241"/>
            <a:ext cx="11707318" cy="4549465"/>
          </a:xfrm>
        </p:spPr>
        <p:txBody>
          <a:bodyPr>
            <a:noAutofit/>
          </a:bodyPr>
          <a:lstStyle/>
          <a:p>
            <a:pPr>
              <a:lnSpc>
                <a:spcPct val="81000"/>
              </a:lnSpc>
              <a:defRPr sz="1800"/>
            </a:pPr>
            <a:r>
              <a:rPr lang="en-US" sz="1800" dirty="0"/>
              <a:t>Safety planning is recognized by SAMHSA as a best practice brief intervention for anyone who is at increased risk for suicide</a:t>
            </a:r>
          </a:p>
          <a:p>
            <a:pPr>
              <a:lnSpc>
                <a:spcPct val="81000"/>
              </a:lnSpc>
              <a:defRPr sz="1800"/>
            </a:pPr>
            <a:r>
              <a:rPr lang="en-US" sz="1800" dirty="0"/>
              <a:t>How do we present the safety plan to our clients?  </a:t>
            </a:r>
          </a:p>
          <a:p>
            <a:pPr lvl="1">
              <a:lnSpc>
                <a:spcPct val="81000"/>
              </a:lnSpc>
              <a:defRPr sz="1800"/>
            </a:pPr>
            <a:r>
              <a:rPr lang="en-US" sz="1800" dirty="0"/>
              <a:t>“Would you like to create a safety plan?” or “Do you have safe people and places in your life?” – most people will opt out</a:t>
            </a:r>
          </a:p>
          <a:p>
            <a:pPr lvl="1">
              <a:lnSpc>
                <a:spcPct val="81000"/>
              </a:lnSpc>
              <a:defRPr sz="1800"/>
            </a:pPr>
            <a:r>
              <a:rPr lang="en-US" sz="1800" dirty="0"/>
              <a:t>Try to describe the safety plan as a tool or strategy that someone can use when they’re in crisis.  Even most people who are reluctant to believe that such a tool might work will likely agree to try.</a:t>
            </a:r>
          </a:p>
          <a:p>
            <a:r>
              <a:rPr lang="en-US" sz="1800" dirty="0"/>
              <a:t>Step 6:  Making the environment safe </a:t>
            </a:r>
          </a:p>
          <a:p>
            <a:pPr lvl="1"/>
            <a:r>
              <a:rPr lang="en-US" sz="1800" dirty="0"/>
              <a:t>This step is tailored to the means or method that the client identifies. </a:t>
            </a:r>
          </a:p>
          <a:p>
            <a:pPr lvl="1"/>
            <a:r>
              <a:rPr lang="en-US" sz="1800" dirty="0"/>
              <a:t> If the client doesn’t identify a means or method, or they report not having considered: </a:t>
            </a:r>
          </a:p>
          <a:p>
            <a:pPr lvl="2"/>
            <a:r>
              <a:rPr lang="en-US" sz="1800" dirty="0"/>
              <a:t>provide psychoeducation about the impulsivity often associated with suicide attempts</a:t>
            </a:r>
          </a:p>
          <a:p>
            <a:pPr lvl="2"/>
            <a:r>
              <a:rPr lang="en-US" sz="1800" dirty="0"/>
              <a:t>Discuss the importance of limiting access to lethal means of suicide when they or someone they love are in crisis (can point out the necessity of securing medications – both over the counter and prescription; ligature safety such as ropes and tie downs, as well as firearms)</a:t>
            </a:r>
          </a:p>
        </p:txBody>
      </p:sp>
    </p:spTree>
    <p:extLst>
      <p:ext uri="{BB962C8B-B14F-4D97-AF65-F5344CB8AC3E}">
        <p14:creationId xmlns:p14="http://schemas.microsoft.com/office/powerpoint/2010/main" val="95933234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D54D0-88C0-3F98-292B-8B62A8FC1CDF}"/>
              </a:ext>
            </a:extLst>
          </p:cNvPr>
          <p:cNvSpPr>
            <a:spLocks noGrp="1"/>
          </p:cNvSpPr>
          <p:nvPr>
            <p:ph type="title"/>
          </p:nvPr>
        </p:nvSpPr>
        <p:spPr>
          <a:xfrm>
            <a:off x="838200" y="648294"/>
            <a:ext cx="9205210" cy="1051256"/>
          </a:xfrm>
        </p:spPr>
        <p:txBody>
          <a:bodyPr>
            <a:normAutofit fontScale="90000"/>
          </a:bodyPr>
          <a:lstStyle/>
          <a:p>
            <a:pPr algn="ctr"/>
            <a:r>
              <a:rPr lang="en-US" dirty="0"/>
              <a:t>Lethal Means Safety Counseling is Part of Effective Safety Planning</a:t>
            </a:r>
          </a:p>
        </p:txBody>
      </p:sp>
      <p:sp>
        <p:nvSpPr>
          <p:cNvPr id="3" name="Text Placeholder 2">
            <a:extLst>
              <a:ext uri="{FF2B5EF4-FFF2-40B4-BE49-F238E27FC236}">
                <a16:creationId xmlns:a16="http://schemas.microsoft.com/office/drawing/2014/main" id="{B630A972-8BEE-E3BA-5A5F-211CC4D66FF7}"/>
              </a:ext>
            </a:extLst>
          </p:cNvPr>
          <p:cNvSpPr>
            <a:spLocks noGrp="1"/>
          </p:cNvSpPr>
          <p:nvPr>
            <p:ph type="body" idx="1"/>
          </p:nvPr>
        </p:nvSpPr>
        <p:spPr>
          <a:xfrm>
            <a:off x="1049311" y="1660241"/>
            <a:ext cx="10304489" cy="4549465"/>
          </a:xfrm>
        </p:spPr>
        <p:txBody>
          <a:bodyPr>
            <a:noAutofit/>
          </a:bodyPr>
          <a:lstStyle/>
          <a:p>
            <a:pPr marL="685800" lvl="1" indent="-228600">
              <a:spcBef>
                <a:spcPts val="500"/>
              </a:spcBef>
              <a:defRPr sz="1800">
                <a:latin typeface="Calibri Light"/>
                <a:ea typeface="Calibri Light"/>
                <a:cs typeface="Calibri Light"/>
                <a:sym typeface="Calibri Light"/>
              </a:defRPr>
            </a:pPr>
            <a:r>
              <a:rPr lang="en-US" sz="1800" dirty="0">
                <a:solidFill>
                  <a:schemeClr val="tx1"/>
                </a:solidFill>
                <a:latin typeface="Calibri" panose="020F0502020204030204" pitchFamily="34" charset="0"/>
                <a:cs typeface="Calibri" panose="020F0502020204030204" pitchFamily="34" charset="0"/>
              </a:rPr>
              <a:t>Every Safety Plan, Step 6 should include: </a:t>
            </a:r>
          </a:p>
          <a:p>
            <a:pPr marL="1174750" lvl="2" indent="-228600">
              <a:spcBef>
                <a:spcPts val="500"/>
              </a:spcBef>
              <a:defRPr sz="1800">
                <a:latin typeface="Calibri Light"/>
                <a:ea typeface="Calibri Light"/>
                <a:cs typeface="Calibri Light"/>
                <a:sym typeface="Calibri Light"/>
              </a:defRPr>
            </a:pPr>
            <a:r>
              <a:rPr lang="en-US" sz="1800" dirty="0">
                <a:solidFill>
                  <a:schemeClr val="tx1"/>
                </a:solidFill>
                <a:latin typeface="Calibri" panose="020F0502020204030204" pitchFamily="34" charset="0"/>
                <a:cs typeface="Calibri" panose="020F0502020204030204" pitchFamily="34" charset="0"/>
              </a:rPr>
              <a:t>Education about impulsivity and suicide. </a:t>
            </a:r>
          </a:p>
          <a:p>
            <a:pPr marL="1174750" lvl="2" indent="-228600">
              <a:spcBef>
                <a:spcPts val="500"/>
              </a:spcBef>
              <a:defRPr sz="1800">
                <a:latin typeface="Calibri Light"/>
                <a:ea typeface="Calibri Light"/>
                <a:cs typeface="Calibri Light"/>
                <a:sym typeface="Calibri Light"/>
              </a:defRPr>
            </a:pPr>
            <a:r>
              <a:rPr lang="en-US" sz="1800" dirty="0">
                <a:solidFill>
                  <a:schemeClr val="tx1"/>
                </a:solidFill>
                <a:latin typeface="Calibri" panose="020F0502020204030204" pitchFamily="34" charset="0"/>
                <a:cs typeface="Calibri" panose="020F0502020204030204" pitchFamily="34" charset="0"/>
              </a:rPr>
              <a:t>Collaborative problem solving with the individual and their available support system on how to increase safety and decrease risk </a:t>
            </a:r>
          </a:p>
          <a:p>
            <a:pPr marL="1174750" lvl="2" indent="-228600">
              <a:spcBef>
                <a:spcPts val="500"/>
              </a:spcBef>
              <a:defRPr sz="1800">
                <a:latin typeface="Calibri Light"/>
                <a:ea typeface="Calibri Light"/>
                <a:cs typeface="Calibri Light"/>
                <a:sym typeface="Calibri Light"/>
              </a:defRPr>
            </a:pPr>
            <a:r>
              <a:rPr lang="en-US" sz="1800" dirty="0">
                <a:solidFill>
                  <a:schemeClr val="tx1"/>
                </a:solidFill>
                <a:latin typeface="Calibri" panose="020F0502020204030204" pitchFamily="34" charset="0"/>
                <a:cs typeface="Calibri" panose="020F0502020204030204" pitchFamily="34" charset="0"/>
              </a:rPr>
              <a:t>Make the plan and write it down</a:t>
            </a:r>
          </a:p>
          <a:p>
            <a:pPr marL="1174750" lvl="2" indent="-228600">
              <a:spcBef>
                <a:spcPts val="500"/>
              </a:spcBef>
              <a:defRPr sz="1800">
                <a:latin typeface="Calibri Light"/>
                <a:ea typeface="Calibri Light"/>
                <a:cs typeface="Calibri Light"/>
                <a:sym typeface="Calibri Light"/>
              </a:defRPr>
            </a:pPr>
            <a:r>
              <a:rPr lang="en-US" sz="1800" dirty="0">
                <a:solidFill>
                  <a:schemeClr val="tx1"/>
                </a:solidFill>
                <a:latin typeface="Calibri" panose="020F0502020204030204" pitchFamily="34" charset="0"/>
                <a:cs typeface="Calibri" panose="020F0502020204030204" pitchFamily="34" charset="0"/>
              </a:rPr>
              <a:t>Check in on the plan</a:t>
            </a:r>
          </a:p>
          <a:p>
            <a:pPr lvl="1"/>
            <a:r>
              <a:rPr lang="en-US" sz="1800" dirty="0">
                <a:solidFill>
                  <a:schemeClr val="tx1"/>
                </a:solidFill>
              </a:rPr>
              <a:t>Always ask about firearms – Offer a gun lock and discuss how and why to use it </a:t>
            </a:r>
          </a:p>
          <a:p>
            <a:pPr lvl="2"/>
            <a:r>
              <a:rPr lang="en-US" sz="1800" dirty="0">
                <a:solidFill>
                  <a:schemeClr val="tx1"/>
                </a:solidFill>
              </a:rPr>
              <a:t>Contact Wendy Schwartz if you need gun locks:  wendy.schwartz@va.gov</a:t>
            </a:r>
          </a:p>
          <a:p>
            <a:pPr lvl="1"/>
            <a:r>
              <a:rPr lang="en-US" sz="1800" dirty="0">
                <a:solidFill>
                  <a:schemeClr val="tx1"/>
                </a:solidFill>
              </a:rPr>
              <a:t>Most people who are thinking about suicide and who have thought about a plan are focused on one particular method. </a:t>
            </a:r>
          </a:p>
          <a:p>
            <a:pPr lvl="1"/>
            <a:r>
              <a:rPr lang="en-US" sz="1800" dirty="0">
                <a:solidFill>
                  <a:schemeClr val="tx1"/>
                </a:solidFill>
              </a:rPr>
              <a:t>Research shows us that people are unlikely to substitute one method with another if the target method is not available, particularly because our thinking patterns are rigid during periods of crisis. This also creates more TIME. </a:t>
            </a:r>
          </a:p>
        </p:txBody>
      </p:sp>
    </p:spTree>
    <p:extLst>
      <p:ext uri="{BB962C8B-B14F-4D97-AF65-F5344CB8AC3E}">
        <p14:creationId xmlns:p14="http://schemas.microsoft.com/office/powerpoint/2010/main" val="3629272684"/>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 name="Title 1"/>
          <p:cNvSpPr txBox="1">
            <a:spLocks noGrp="1"/>
          </p:cNvSpPr>
          <p:nvPr>
            <p:ph type="title"/>
          </p:nvPr>
        </p:nvSpPr>
        <p:spPr>
          <a:xfrm>
            <a:off x="573408" y="559477"/>
            <a:ext cx="3765202" cy="5709931"/>
          </a:xfrm>
          <a:prstGeom prst="rect">
            <a:avLst/>
          </a:prstGeom>
        </p:spPr>
        <p:txBody>
          <a:bodyPr/>
          <a:lstStyle/>
          <a:p>
            <a:pPr algn="ctr">
              <a:defRPr sz="4400"/>
            </a:pPr>
            <a:br/>
            <a:r>
              <a:t>Making the environment safe</a:t>
            </a:r>
          </a:p>
        </p:txBody>
      </p:sp>
      <p:grpSp>
        <p:nvGrpSpPr>
          <p:cNvPr id="291" name="Content Placeholder 2"/>
          <p:cNvGrpSpPr/>
          <p:nvPr/>
        </p:nvGrpSpPr>
        <p:grpSpPr>
          <a:xfrm>
            <a:off x="5614221" y="575909"/>
            <a:ext cx="5928512" cy="4228659"/>
            <a:chOff x="-22329" y="0"/>
            <a:chExt cx="5928511" cy="4228658"/>
          </a:xfrm>
        </p:grpSpPr>
        <p:sp>
          <p:nvSpPr>
            <p:cNvPr id="279" name="Line"/>
            <p:cNvSpPr/>
            <p:nvPr/>
          </p:nvSpPr>
          <p:spPr>
            <a:xfrm>
              <a:off x="0" y="0"/>
              <a:ext cx="5906182" cy="0"/>
            </a:xfrm>
            <a:prstGeom prst="line">
              <a:avLst/>
            </a:prstGeom>
            <a:solidFill>
              <a:srgbClr val="44546A"/>
            </a:solidFill>
            <a:ln w="12700" cap="flat">
              <a:solidFill>
                <a:srgbClr val="44546A"/>
              </a:solidFill>
              <a:prstDash val="solid"/>
              <a:miter lim="800000"/>
            </a:ln>
            <a:effectLst/>
          </p:spPr>
          <p:txBody>
            <a:bodyPr wrap="square" lIns="45719" tIns="45719" rIns="45719" bIns="45719" numCol="1" anchor="t">
              <a:noAutofit/>
            </a:bodyPr>
            <a:lstStyle/>
            <a:p>
              <a:endParaRPr/>
            </a:p>
          </p:txBody>
        </p:sp>
        <p:sp>
          <p:nvSpPr>
            <p:cNvPr id="280" name="Assess whether an individual has a specific method or plan for suicide"/>
            <p:cNvSpPr txBox="1"/>
            <p:nvPr/>
          </p:nvSpPr>
          <p:spPr>
            <a:xfrm>
              <a:off x="0" y="0"/>
              <a:ext cx="5906181" cy="651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9" tIns="72389" rIns="72389" bIns="72389" numCol="1" anchor="t">
              <a:spAutoFit/>
            </a:bodyPr>
            <a:lstStyle>
              <a:lvl1pPr defTabSz="844550">
                <a:lnSpc>
                  <a:spcPct val="90000"/>
                </a:lnSpc>
                <a:spcBef>
                  <a:spcPts val="700"/>
                </a:spcBef>
                <a:defRPr sz="1900">
                  <a:solidFill>
                    <a:srgbClr val="262626"/>
                  </a:solidFill>
                </a:defRPr>
              </a:lvl1pPr>
            </a:lstStyle>
            <a:p>
              <a:r>
                <a:rPr dirty="0"/>
                <a:t>Assess whether an individual has a specific method or plan for suicide</a:t>
              </a:r>
            </a:p>
          </p:txBody>
        </p:sp>
        <p:sp>
          <p:nvSpPr>
            <p:cNvPr id="281" name="Line"/>
            <p:cNvSpPr/>
            <p:nvPr/>
          </p:nvSpPr>
          <p:spPr>
            <a:xfrm>
              <a:off x="0" y="702411"/>
              <a:ext cx="5906182" cy="1"/>
            </a:xfrm>
            <a:prstGeom prst="line">
              <a:avLst/>
            </a:prstGeom>
            <a:solidFill>
              <a:srgbClr val="44546A"/>
            </a:solidFill>
            <a:ln w="12700" cap="flat">
              <a:solidFill>
                <a:srgbClr val="44546A"/>
              </a:solidFill>
              <a:prstDash val="solid"/>
              <a:miter lim="800000"/>
            </a:ln>
            <a:effectLst/>
          </p:spPr>
          <p:txBody>
            <a:bodyPr wrap="square" lIns="45719" tIns="45719" rIns="45719" bIns="45719" numCol="1" anchor="t">
              <a:noAutofit/>
            </a:bodyPr>
            <a:lstStyle/>
            <a:p>
              <a:endParaRPr/>
            </a:p>
          </p:txBody>
        </p:sp>
        <p:sp>
          <p:nvSpPr>
            <p:cNvPr id="282" name="Determine their access to any lethal means"/>
            <p:cNvSpPr txBox="1"/>
            <p:nvPr/>
          </p:nvSpPr>
          <p:spPr>
            <a:xfrm>
              <a:off x="-22329" y="721159"/>
              <a:ext cx="5906181" cy="67249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9" tIns="72389" rIns="72389" bIns="72389" numCol="1" anchor="t">
              <a:spAutoFit/>
            </a:bodyPr>
            <a:lstStyle>
              <a:lvl1pPr defTabSz="844550">
                <a:lnSpc>
                  <a:spcPct val="90000"/>
                </a:lnSpc>
                <a:spcBef>
                  <a:spcPts val="700"/>
                </a:spcBef>
                <a:defRPr sz="1900">
                  <a:solidFill>
                    <a:srgbClr val="262626"/>
                  </a:solidFill>
                </a:defRPr>
              </a:lvl1pPr>
            </a:lstStyle>
            <a:p>
              <a:r>
                <a:rPr lang="en-US" dirty="0"/>
                <a:t>Discuss access to lethal means – this doesn’t mean do an inventory</a:t>
              </a:r>
            </a:p>
          </p:txBody>
        </p:sp>
        <p:sp>
          <p:nvSpPr>
            <p:cNvPr id="283" name="Line"/>
            <p:cNvSpPr/>
            <p:nvPr/>
          </p:nvSpPr>
          <p:spPr>
            <a:xfrm>
              <a:off x="0" y="1404822"/>
              <a:ext cx="5906182" cy="1"/>
            </a:xfrm>
            <a:prstGeom prst="line">
              <a:avLst/>
            </a:prstGeom>
            <a:solidFill>
              <a:srgbClr val="44546A"/>
            </a:solidFill>
            <a:ln w="12700" cap="flat">
              <a:solidFill>
                <a:srgbClr val="44546A"/>
              </a:solidFill>
              <a:prstDash val="solid"/>
              <a:miter lim="800000"/>
            </a:ln>
            <a:effectLst/>
          </p:spPr>
          <p:txBody>
            <a:bodyPr wrap="square" lIns="45719" tIns="45719" rIns="45719" bIns="45719" numCol="1" anchor="t">
              <a:noAutofit/>
            </a:bodyPr>
            <a:lstStyle/>
            <a:p>
              <a:endParaRPr/>
            </a:p>
          </p:txBody>
        </p:sp>
        <p:sp>
          <p:nvSpPr>
            <p:cNvPr id="284" name="Collaborate to find acceptable, voluntary options that eliminate, reduce, or slow access to these means"/>
            <p:cNvSpPr txBox="1"/>
            <p:nvPr/>
          </p:nvSpPr>
          <p:spPr>
            <a:xfrm>
              <a:off x="0" y="1404822"/>
              <a:ext cx="5906181" cy="651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9" tIns="72389" rIns="72389" bIns="72389" numCol="1" anchor="t">
              <a:spAutoFit/>
            </a:bodyPr>
            <a:lstStyle>
              <a:lvl1pPr defTabSz="844550">
                <a:lnSpc>
                  <a:spcPct val="90000"/>
                </a:lnSpc>
                <a:spcBef>
                  <a:spcPts val="700"/>
                </a:spcBef>
                <a:defRPr sz="1900">
                  <a:solidFill>
                    <a:srgbClr val="262626"/>
                  </a:solidFill>
                </a:defRPr>
              </a:lvl1pPr>
            </a:lstStyle>
            <a:p>
              <a:r>
                <a:rPr dirty="0"/>
                <a:t>Collaborate to find acceptable, voluntary options that eliminate, reduce, or slow access to these means</a:t>
              </a:r>
            </a:p>
          </p:txBody>
        </p:sp>
        <p:sp>
          <p:nvSpPr>
            <p:cNvPr id="285" name="Line"/>
            <p:cNvSpPr/>
            <p:nvPr/>
          </p:nvSpPr>
          <p:spPr>
            <a:xfrm>
              <a:off x="0" y="2107233"/>
              <a:ext cx="5906182" cy="1"/>
            </a:xfrm>
            <a:prstGeom prst="line">
              <a:avLst/>
            </a:prstGeom>
            <a:solidFill>
              <a:srgbClr val="44546A"/>
            </a:solidFill>
            <a:ln w="12700" cap="flat">
              <a:solidFill>
                <a:srgbClr val="44546A"/>
              </a:solidFill>
              <a:prstDash val="solid"/>
              <a:miter lim="800000"/>
            </a:ln>
            <a:effectLst/>
          </p:spPr>
          <p:txBody>
            <a:bodyPr wrap="square" lIns="45719" tIns="45719" rIns="45719" bIns="45719" numCol="1" anchor="t">
              <a:noAutofit/>
            </a:bodyPr>
            <a:lstStyle/>
            <a:p>
              <a:endParaRPr/>
            </a:p>
          </p:txBody>
        </p:sp>
        <p:sp>
          <p:nvSpPr>
            <p:cNvPr id="286" name="Do not limit the discussion of lethal means to the one identified as most likely"/>
            <p:cNvSpPr txBox="1"/>
            <p:nvPr/>
          </p:nvSpPr>
          <p:spPr>
            <a:xfrm>
              <a:off x="0" y="2107233"/>
              <a:ext cx="5906181" cy="651840"/>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9" tIns="72389" rIns="72389" bIns="72389" numCol="1" anchor="t">
              <a:spAutoFit/>
            </a:bodyPr>
            <a:lstStyle>
              <a:lvl1pPr defTabSz="844550">
                <a:lnSpc>
                  <a:spcPct val="90000"/>
                </a:lnSpc>
                <a:spcBef>
                  <a:spcPts val="700"/>
                </a:spcBef>
                <a:defRPr sz="1900">
                  <a:solidFill>
                    <a:srgbClr val="262626"/>
                  </a:solidFill>
                </a:defRPr>
              </a:lvl1pPr>
            </a:lstStyle>
            <a:p>
              <a:r>
                <a:rPr dirty="0"/>
                <a:t>Do not limit the discussion of lethal means to the one identified as most likely</a:t>
              </a:r>
            </a:p>
          </p:txBody>
        </p:sp>
        <p:sp>
          <p:nvSpPr>
            <p:cNvPr id="287" name="Line"/>
            <p:cNvSpPr/>
            <p:nvPr/>
          </p:nvSpPr>
          <p:spPr>
            <a:xfrm>
              <a:off x="0" y="2809644"/>
              <a:ext cx="5906182" cy="1"/>
            </a:xfrm>
            <a:prstGeom prst="line">
              <a:avLst/>
            </a:prstGeom>
            <a:solidFill>
              <a:srgbClr val="44546A"/>
            </a:solidFill>
            <a:ln w="12700" cap="flat">
              <a:solidFill>
                <a:srgbClr val="44546A"/>
              </a:solidFill>
              <a:prstDash val="solid"/>
              <a:miter lim="800000"/>
            </a:ln>
            <a:effectLst/>
          </p:spPr>
          <p:txBody>
            <a:bodyPr wrap="square" lIns="45719" tIns="45719" rIns="45719" bIns="45719" numCol="1" anchor="t">
              <a:noAutofit/>
            </a:bodyPr>
            <a:lstStyle/>
            <a:p>
              <a:endParaRPr/>
            </a:p>
          </p:txBody>
        </p:sp>
        <p:sp>
          <p:nvSpPr>
            <p:cNvPr id="288" name="Explore who the individual can enlist to help them"/>
            <p:cNvSpPr txBox="1"/>
            <p:nvPr/>
          </p:nvSpPr>
          <p:spPr>
            <a:xfrm>
              <a:off x="0" y="2809644"/>
              <a:ext cx="5861523" cy="383625"/>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9" tIns="72389" rIns="72389" bIns="72389" numCol="1" anchor="t">
              <a:spAutoFit/>
            </a:bodyPr>
            <a:lstStyle>
              <a:lvl1pPr defTabSz="844550">
                <a:lnSpc>
                  <a:spcPct val="90000"/>
                </a:lnSpc>
                <a:spcBef>
                  <a:spcPts val="700"/>
                </a:spcBef>
                <a:defRPr sz="1900">
                  <a:solidFill>
                    <a:srgbClr val="262626"/>
                  </a:solidFill>
                </a:defRPr>
              </a:lvl1pPr>
            </a:lstStyle>
            <a:p>
              <a:r>
                <a:t>Explore who the individual can enlist to help them</a:t>
              </a:r>
            </a:p>
          </p:txBody>
        </p:sp>
        <p:sp>
          <p:nvSpPr>
            <p:cNvPr id="289" name="Line"/>
            <p:cNvSpPr/>
            <p:nvPr/>
          </p:nvSpPr>
          <p:spPr>
            <a:xfrm>
              <a:off x="0" y="3576817"/>
              <a:ext cx="5906182" cy="1"/>
            </a:xfrm>
            <a:prstGeom prst="line">
              <a:avLst/>
            </a:prstGeom>
            <a:solidFill>
              <a:srgbClr val="44546A"/>
            </a:solidFill>
            <a:ln w="12700" cap="flat">
              <a:solidFill>
                <a:srgbClr val="44546A"/>
              </a:solidFill>
              <a:prstDash val="solid"/>
              <a:miter lim="800000"/>
            </a:ln>
            <a:effectLst/>
          </p:spPr>
          <p:txBody>
            <a:bodyPr wrap="square" lIns="45719" tIns="45719" rIns="45719" bIns="45719" numCol="1" anchor="t">
              <a:noAutofit/>
            </a:bodyPr>
            <a:lstStyle/>
            <a:p>
              <a:endParaRPr/>
            </a:p>
          </p:txBody>
        </p:sp>
        <p:sp>
          <p:nvSpPr>
            <p:cNvPr id="290" name="Adding items (pictures, quotes, etc) to individual’s environment to remind of reasons for living"/>
            <p:cNvSpPr txBox="1"/>
            <p:nvPr/>
          </p:nvSpPr>
          <p:spPr>
            <a:xfrm>
              <a:off x="0" y="3576817"/>
              <a:ext cx="5906181" cy="6518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72389" tIns="72389" rIns="72389" bIns="72389" numCol="1" anchor="t">
              <a:spAutoFit/>
            </a:bodyPr>
            <a:lstStyle>
              <a:lvl1pPr defTabSz="844550">
                <a:lnSpc>
                  <a:spcPct val="90000"/>
                </a:lnSpc>
                <a:spcBef>
                  <a:spcPts val="700"/>
                </a:spcBef>
                <a:defRPr sz="1900">
                  <a:solidFill>
                    <a:srgbClr val="262626"/>
                  </a:solidFill>
                </a:defRPr>
              </a:lvl1pPr>
            </a:lstStyle>
            <a:p>
              <a:r>
                <a:t>Adding items (pictures, quotes, etc) to individual’s environment to remind of reasons for living</a:t>
              </a:r>
            </a:p>
          </p:txBody>
        </p:sp>
      </p:grpSp>
      <p:grpSp>
        <p:nvGrpSpPr>
          <p:cNvPr id="294" name="Speech Bubble: Oval 11"/>
          <p:cNvGrpSpPr/>
          <p:nvPr/>
        </p:nvGrpSpPr>
        <p:grpSpPr>
          <a:xfrm>
            <a:off x="1993690" y="4369255"/>
            <a:ext cx="3987634" cy="1946880"/>
            <a:chOff x="0" y="0"/>
            <a:chExt cx="3987632" cy="1946879"/>
          </a:xfrm>
        </p:grpSpPr>
        <p:sp>
          <p:nvSpPr>
            <p:cNvPr id="292" name="Quote Bubble"/>
            <p:cNvSpPr/>
            <p:nvPr/>
          </p:nvSpPr>
          <p:spPr>
            <a:xfrm>
              <a:off x="0" y="0"/>
              <a:ext cx="3987633" cy="1946880"/>
            </a:xfrm>
            <a:prstGeom prst="wedgeEllipseCallout">
              <a:avLst>
                <a:gd name="adj1" fmla="val -20833"/>
                <a:gd name="adj2" fmla="val 62500"/>
              </a:avLst>
            </a:pr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defTabSz="457200">
                <a:defRPr>
                  <a:solidFill>
                    <a:srgbClr val="FFFFFF"/>
                  </a:solidFill>
                </a:defRPr>
              </a:pPr>
              <a:endParaRPr/>
            </a:p>
          </p:txBody>
        </p:sp>
        <p:sp>
          <p:nvSpPr>
            <p:cNvPr id="293" name="What can we do to make your home safer for those times when you’re thinking about suicide?"/>
            <p:cNvSpPr txBox="1"/>
            <p:nvPr/>
          </p:nvSpPr>
          <p:spPr>
            <a:xfrm>
              <a:off x="636045" y="229219"/>
              <a:ext cx="2715542" cy="1488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a:latin typeface="Century Gothic"/>
                  <a:ea typeface="Century Gothic"/>
                  <a:cs typeface="Century Gothic"/>
                  <a:sym typeface="Century Gothic"/>
                </a:defRPr>
              </a:lvl1pPr>
            </a:lstStyle>
            <a:p>
              <a:r>
                <a:t>What can we do to make your home safer for those times when you’re thinking about suicide?</a:t>
              </a:r>
            </a:p>
          </p:txBody>
        </p:sp>
      </p:grpSp>
      <p:grpSp>
        <p:nvGrpSpPr>
          <p:cNvPr id="297" name="Speech Bubble: Oval 12"/>
          <p:cNvGrpSpPr/>
          <p:nvPr/>
        </p:nvGrpSpPr>
        <p:grpSpPr>
          <a:xfrm>
            <a:off x="314794" y="194871"/>
            <a:ext cx="4932978" cy="2136880"/>
            <a:chOff x="0" y="0"/>
            <a:chExt cx="4932977" cy="2136878"/>
          </a:xfrm>
        </p:grpSpPr>
        <p:sp>
          <p:nvSpPr>
            <p:cNvPr id="295" name="Quote Bubble"/>
            <p:cNvSpPr/>
            <p:nvPr/>
          </p:nvSpPr>
          <p:spPr>
            <a:xfrm>
              <a:off x="0" y="0"/>
              <a:ext cx="4932978" cy="2136879"/>
            </a:xfrm>
            <a:prstGeom prst="wedgeEllipseCallout">
              <a:avLst>
                <a:gd name="adj1" fmla="val -20833"/>
                <a:gd name="adj2" fmla="val 62500"/>
              </a:avLst>
            </a:prstGeom>
            <a:solidFill>
              <a:schemeClr val="accent1"/>
            </a:solidFill>
            <a:ln w="12700" cap="flat">
              <a:solidFill>
                <a:srgbClr val="32538F"/>
              </a:solidFill>
              <a:prstDash val="solid"/>
              <a:miter lim="800000"/>
            </a:ln>
            <a:effectLst/>
          </p:spPr>
          <p:txBody>
            <a:bodyPr wrap="square" lIns="45719" tIns="45719" rIns="45719" bIns="45719" numCol="1" anchor="ctr">
              <a:noAutofit/>
            </a:bodyPr>
            <a:lstStyle/>
            <a:p>
              <a:pPr algn="ctr" defTabSz="457200">
                <a:defRPr>
                  <a:latin typeface="Century Gothic"/>
                  <a:ea typeface="Century Gothic"/>
                  <a:cs typeface="Century Gothic"/>
                  <a:sym typeface="Century Gothic"/>
                </a:defRPr>
              </a:pPr>
              <a:endParaRPr/>
            </a:p>
          </p:txBody>
        </p:sp>
        <p:sp>
          <p:nvSpPr>
            <p:cNvPr id="296" name="Sometimes, when people are struggling in the ways you are describing, they decide to use a gun lock and give someone the key."/>
            <p:cNvSpPr txBox="1"/>
            <p:nvPr/>
          </p:nvSpPr>
          <p:spPr>
            <a:xfrm>
              <a:off x="774488" y="324219"/>
              <a:ext cx="3384001" cy="1488441"/>
            </a:xfrm>
            <a:prstGeom prst="rect">
              <a:avLst/>
            </a:prstGeom>
            <a:noFill/>
            <a:ln w="12700" cap="flat">
              <a:noFill/>
              <a:miter lim="400000"/>
            </a:ln>
            <a:effectLst/>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tIns="45719" rIns="45719" bIns="45719" numCol="1" anchor="ctr">
              <a:spAutoFit/>
            </a:bodyPr>
            <a:lstStyle>
              <a:lvl1pPr algn="ctr" defTabSz="457200">
                <a:defRPr>
                  <a:latin typeface="Century Gothic"/>
                  <a:ea typeface="Century Gothic"/>
                  <a:cs typeface="Century Gothic"/>
                  <a:sym typeface="Century Gothic"/>
                </a:defRPr>
              </a:lvl1pPr>
            </a:lstStyle>
            <a:p>
              <a:r>
                <a:t>Sometimes, when people are struggling in the ways you are describing, they decide to use a gun lock and give someone the key.</a:t>
              </a:r>
            </a:p>
          </p:txBody>
        </p:sp>
      </p:gr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txBox="1">
            <a:spLocks noGrp="1"/>
          </p:cNvSpPr>
          <p:nvPr>
            <p:ph type="title"/>
          </p:nvPr>
        </p:nvSpPr>
        <p:spPr>
          <a:xfrm>
            <a:off x="838200" y="648294"/>
            <a:ext cx="10515600" cy="1051256"/>
          </a:xfrm>
          <a:prstGeom prst="rect">
            <a:avLst/>
          </a:prstGeom>
        </p:spPr>
        <p:txBody>
          <a:bodyPr/>
          <a:lstStyle/>
          <a:p>
            <a:r>
              <a:t>How would I ask someone these questions?	</a:t>
            </a:r>
          </a:p>
        </p:txBody>
      </p:sp>
      <p:sp>
        <p:nvSpPr>
          <p:cNvPr id="307" name="Content Placeholder 2"/>
          <p:cNvSpPr txBox="1">
            <a:spLocks noGrp="1"/>
          </p:cNvSpPr>
          <p:nvPr>
            <p:ph type="body" idx="1"/>
          </p:nvPr>
        </p:nvSpPr>
        <p:spPr>
          <a:xfrm>
            <a:off x="838200" y="1839382"/>
            <a:ext cx="10515600" cy="3930684"/>
          </a:xfrm>
          <a:prstGeom prst="rect">
            <a:avLst/>
          </a:prstGeom>
        </p:spPr>
        <p:txBody>
          <a:bodyPr>
            <a:normAutofit lnSpcReduction="10000"/>
          </a:bodyPr>
          <a:lstStyle/>
          <a:p>
            <a:pPr>
              <a:lnSpc>
                <a:spcPct val="81000"/>
              </a:lnSpc>
              <a:defRPr sz="1800"/>
            </a:pPr>
            <a:r>
              <a:rPr lang="en-US" dirty="0"/>
              <a:t>Patient has screened positive in initial suicide screen</a:t>
            </a:r>
          </a:p>
          <a:p>
            <a:pPr>
              <a:lnSpc>
                <a:spcPct val="81000"/>
              </a:lnSpc>
              <a:defRPr sz="1800"/>
            </a:pPr>
            <a:r>
              <a:rPr lang="en-US" dirty="0"/>
              <a:t>Step 6 on the Safety Plan</a:t>
            </a:r>
          </a:p>
          <a:p>
            <a:pPr>
              <a:lnSpc>
                <a:spcPct val="81000"/>
              </a:lnSpc>
              <a:defRPr sz="1800"/>
            </a:pPr>
            <a:r>
              <a:rPr lang="en-US" dirty="0"/>
              <a:t>Clinician:  “I know you talked about having intense thoughts about wanting to die.  Have you thought of a plan or started to work out the details?”</a:t>
            </a:r>
          </a:p>
          <a:p>
            <a:pPr>
              <a:lnSpc>
                <a:spcPct val="81000"/>
              </a:lnSpc>
              <a:defRPr sz="1800"/>
            </a:pPr>
            <a:r>
              <a:rPr lang="en-US" dirty="0"/>
              <a:t>Patient:  “Yeah, I’ve been thinking about using the tie down in the back of my truck.”   </a:t>
            </a:r>
          </a:p>
          <a:p>
            <a:pPr>
              <a:lnSpc>
                <a:spcPct val="81000"/>
              </a:lnSpc>
              <a:defRPr sz="1800"/>
            </a:pPr>
            <a:r>
              <a:rPr lang="en-US" dirty="0"/>
              <a:t>Clinician:  “Do you have the location picked?”</a:t>
            </a:r>
          </a:p>
          <a:p>
            <a:pPr>
              <a:lnSpc>
                <a:spcPct val="81000"/>
              </a:lnSpc>
              <a:defRPr sz="1800"/>
            </a:pPr>
            <a:r>
              <a:rPr lang="en-US" dirty="0"/>
              <a:t>Patient:  “No, not yet.  I been looking around when I go hiking, but I haven’t found one yet.”</a:t>
            </a:r>
          </a:p>
          <a:p>
            <a:pPr>
              <a:lnSpc>
                <a:spcPct val="81000"/>
              </a:lnSpc>
              <a:defRPr sz="1800"/>
            </a:pPr>
            <a:r>
              <a:rPr lang="en-US" dirty="0"/>
              <a:t>Clinician:  Begin to provide the psychoeducation about impulsivity associated with suicide and the idea of creating time and space in between self and the means to make an attempt on one’s life. </a:t>
            </a:r>
          </a:p>
          <a:p>
            <a:pPr lvl="1">
              <a:lnSpc>
                <a:spcPct val="81000"/>
              </a:lnSpc>
              <a:defRPr sz="1800"/>
            </a:pPr>
            <a:r>
              <a:rPr lang="en-US" dirty="0"/>
              <a:t>Start to discuss ways that the patient could limit access.  Would he be willing to get rid of the tie-downs in his truck and any others he has stored in his garage or carport?  Would he be willing to not go to the locations he has been going to look for the “spot?”  Perhaps pick places to hike or walk that would be more populated.  Let the client lead the discussion.  They know what they will be willing to do or what just sounds good to you.</a:t>
            </a:r>
          </a:p>
        </p:txBody>
      </p:sp>
    </p:spTree>
    <p:extLst>
      <p:ext uri="{BB962C8B-B14F-4D97-AF65-F5344CB8AC3E}">
        <p14:creationId xmlns:p14="http://schemas.microsoft.com/office/powerpoint/2010/main" val="640131646"/>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txBox="1">
            <a:spLocks noGrp="1"/>
          </p:cNvSpPr>
          <p:nvPr>
            <p:ph type="title"/>
          </p:nvPr>
        </p:nvSpPr>
        <p:spPr>
          <a:xfrm>
            <a:off x="838200" y="648294"/>
            <a:ext cx="10515600" cy="1051256"/>
          </a:xfrm>
          <a:prstGeom prst="rect">
            <a:avLst/>
          </a:prstGeom>
        </p:spPr>
        <p:txBody>
          <a:bodyPr/>
          <a:lstStyle/>
          <a:p>
            <a:r>
              <a:t>How would I ask someone these questions?	</a:t>
            </a:r>
          </a:p>
        </p:txBody>
      </p:sp>
      <p:sp>
        <p:nvSpPr>
          <p:cNvPr id="307" name="Content Placeholder 2"/>
          <p:cNvSpPr txBox="1">
            <a:spLocks noGrp="1"/>
          </p:cNvSpPr>
          <p:nvPr>
            <p:ph type="body" idx="1"/>
          </p:nvPr>
        </p:nvSpPr>
        <p:spPr>
          <a:xfrm>
            <a:off x="838200" y="1839382"/>
            <a:ext cx="10515600" cy="3930684"/>
          </a:xfrm>
          <a:prstGeom prst="rect">
            <a:avLst/>
          </a:prstGeom>
        </p:spPr>
        <p:txBody>
          <a:bodyPr>
            <a:normAutofit/>
          </a:bodyPr>
          <a:lstStyle/>
          <a:p>
            <a:pPr>
              <a:lnSpc>
                <a:spcPct val="81000"/>
              </a:lnSpc>
              <a:defRPr sz="1800"/>
            </a:pPr>
            <a:r>
              <a:rPr lang="en-US" dirty="0"/>
              <a:t>Patient has screened positive in initial suicide screen</a:t>
            </a:r>
          </a:p>
          <a:p>
            <a:pPr>
              <a:lnSpc>
                <a:spcPct val="81000"/>
              </a:lnSpc>
              <a:defRPr sz="1800"/>
            </a:pPr>
            <a:r>
              <a:rPr lang="en-US" dirty="0"/>
              <a:t>Step 6 on the Safety Plan</a:t>
            </a:r>
          </a:p>
          <a:p>
            <a:pPr>
              <a:lnSpc>
                <a:spcPct val="81000"/>
              </a:lnSpc>
              <a:defRPr sz="1800"/>
            </a:pPr>
            <a:r>
              <a:rPr lang="en-US" dirty="0"/>
              <a:t>Clinician:  “I know you talked about wanting to die.  Have you started to work out what that might look like?”</a:t>
            </a:r>
          </a:p>
          <a:p>
            <a:pPr>
              <a:lnSpc>
                <a:spcPct val="81000"/>
              </a:lnSpc>
              <a:defRPr sz="1800"/>
            </a:pPr>
            <a:r>
              <a:rPr lang="en-US" dirty="0"/>
              <a:t>Patient:  “I have a gun I keep under my mattress in case something happens.  It’s always a back-up.”  </a:t>
            </a:r>
          </a:p>
          <a:p>
            <a:pPr>
              <a:lnSpc>
                <a:spcPct val="81000"/>
              </a:lnSpc>
              <a:defRPr sz="1800"/>
            </a:pPr>
            <a:r>
              <a:rPr lang="en-US" dirty="0"/>
              <a:t>Clinician:  Begin to provide the psychoeducation about impulsivity associated with suicide and the idea of creating time and space in between self and the means to make an attempt on one’s life. </a:t>
            </a:r>
          </a:p>
          <a:p>
            <a:pPr lvl="1">
              <a:lnSpc>
                <a:spcPct val="81000"/>
              </a:lnSpc>
              <a:defRPr sz="1800"/>
            </a:pPr>
            <a:r>
              <a:rPr lang="en-US" dirty="0"/>
              <a:t>Start to discuss ways that the patient could limit access.  Would he be willing to remove the ammunition and let someone else hold onto it until the crisis passes?  Would he be willing to lock the firearm and give the key to someone he loves or put the key in the freezer in a glass of water?  </a:t>
            </a:r>
          </a:p>
          <a:p>
            <a:pPr lvl="1">
              <a:lnSpc>
                <a:spcPct val="81000"/>
              </a:lnSpc>
              <a:defRPr sz="1800"/>
            </a:pPr>
            <a:r>
              <a:rPr lang="en-US" dirty="0"/>
              <a:t>It’s important that you don’t just focus on the firearm that the patient identifies.  If they identify themselves as a firearm owner, bring up the possibility of other firearms and discuss secure storage.  The idea is to increase safety, not judge the person for their decision to own firearms.  </a:t>
            </a:r>
          </a:p>
        </p:txBody>
      </p:sp>
    </p:spTree>
    <p:extLst>
      <p:ext uri="{BB962C8B-B14F-4D97-AF65-F5344CB8AC3E}">
        <p14:creationId xmlns:p14="http://schemas.microsoft.com/office/powerpoint/2010/main" val="1402942478"/>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txBox="1">
            <a:spLocks noGrp="1"/>
          </p:cNvSpPr>
          <p:nvPr>
            <p:ph type="title"/>
          </p:nvPr>
        </p:nvSpPr>
        <p:spPr>
          <a:xfrm>
            <a:off x="838200" y="648294"/>
            <a:ext cx="10515600" cy="1051256"/>
          </a:xfrm>
          <a:prstGeom prst="rect">
            <a:avLst/>
          </a:prstGeom>
        </p:spPr>
        <p:txBody>
          <a:bodyPr/>
          <a:lstStyle/>
          <a:p>
            <a:r>
              <a:t>How would I ask someone these questions?	</a:t>
            </a:r>
          </a:p>
        </p:txBody>
      </p:sp>
      <p:sp>
        <p:nvSpPr>
          <p:cNvPr id="307" name="Content Placeholder 2"/>
          <p:cNvSpPr txBox="1">
            <a:spLocks noGrp="1"/>
          </p:cNvSpPr>
          <p:nvPr>
            <p:ph type="body" idx="1"/>
          </p:nvPr>
        </p:nvSpPr>
        <p:spPr>
          <a:xfrm>
            <a:off x="838200" y="1839382"/>
            <a:ext cx="10515600" cy="3930684"/>
          </a:xfrm>
          <a:prstGeom prst="rect">
            <a:avLst/>
          </a:prstGeom>
        </p:spPr>
        <p:txBody>
          <a:bodyPr>
            <a:normAutofit/>
          </a:bodyPr>
          <a:lstStyle/>
          <a:p>
            <a:pPr>
              <a:lnSpc>
                <a:spcPct val="81000"/>
              </a:lnSpc>
              <a:defRPr sz="1800"/>
            </a:pPr>
            <a:r>
              <a:rPr lang="en-US" dirty="0"/>
              <a:t>Patient has screened positive in initial suicide screen</a:t>
            </a:r>
          </a:p>
          <a:p>
            <a:pPr>
              <a:lnSpc>
                <a:spcPct val="81000"/>
              </a:lnSpc>
              <a:defRPr sz="1800"/>
            </a:pPr>
            <a:r>
              <a:rPr lang="en-US" dirty="0"/>
              <a:t>Step 6 on the Safety Plan</a:t>
            </a:r>
          </a:p>
          <a:p>
            <a:pPr>
              <a:lnSpc>
                <a:spcPct val="81000"/>
              </a:lnSpc>
              <a:defRPr sz="1800"/>
            </a:pPr>
            <a:r>
              <a:rPr lang="en-US" dirty="0"/>
              <a:t>Clinician:  “I know you talked about feeling like you wanted to go to sleep and not wake up.  Have you started to think about or make a plan to not wake up?”</a:t>
            </a:r>
          </a:p>
          <a:p>
            <a:pPr>
              <a:lnSpc>
                <a:spcPct val="81000"/>
              </a:lnSpc>
              <a:defRPr sz="1800"/>
            </a:pPr>
            <a:r>
              <a:rPr lang="en-US" dirty="0"/>
              <a:t>Patient:  “I have been saving up my medication for the last couple months.  I have a pretty good supply.”  </a:t>
            </a:r>
          </a:p>
          <a:p>
            <a:pPr>
              <a:lnSpc>
                <a:spcPct val="81000"/>
              </a:lnSpc>
              <a:defRPr sz="1800"/>
            </a:pPr>
            <a:r>
              <a:rPr lang="en-US" dirty="0"/>
              <a:t>Clinician:  Begin to provide the psychoeducation about impulsivity associated with suicide and the idea of creating time and space in between self and the means to make an attempt on one’s life. </a:t>
            </a:r>
          </a:p>
          <a:p>
            <a:pPr lvl="1">
              <a:lnSpc>
                <a:spcPct val="81000"/>
              </a:lnSpc>
              <a:defRPr sz="1800"/>
            </a:pPr>
            <a:r>
              <a:rPr lang="en-US" dirty="0"/>
              <a:t>Start to discuss ways that the patient could limit access.  Would they be willing to gather the medication stockpile and drop it off at the </a:t>
            </a:r>
            <a:r>
              <a:rPr lang="en-US" dirty="0" err="1"/>
              <a:t>dropbox</a:t>
            </a:r>
            <a:r>
              <a:rPr lang="en-US" dirty="0"/>
              <a:t> at Long’s or the Police Department?  Would they be willing to lock it up in a lockbox and give the key to someone they love, or freeze the key in a glass of water?  Would they be willing to talk to their pharmacist about getting pills in bubble-packs?</a:t>
            </a:r>
          </a:p>
        </p:txBody>
      </p:sp>
    </p:spTree>
    <p:extLst>
      <p:ext uri="{BB962C8B-B14F-4D97-AF65-F5344CB8AC3E}">
        <p14:creationId xmlns:p14="http://schemas.microsoft.com/office/powerpoint/2010/main" val="2592242675"/>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txBox="1">
            <a:spLocks noGrp="1"/>
          </p:cNvSpPr>
          <p:nvPr>
            <p:ph type="title"/>
          </p:nvPr>
        </p:nvSpPr>
        <p:spPr>
          <a:xfrm>
            <a:off x="838200" y="648294"/>
            <a:ext cx="10515600" cy="1051256"/>
          </a:xfrm>
          <a:prstGeom prst="rect">
            <a:avLst/>
          </a:prstGeom>
        </p:spPr>
        <p:txBody>
          <a:bodyPr/>
          <a:lstStyle/>
          <a:p>
            <a:r>
              <a:t>How would I ask someone these questions?	</a:t>
            </a:r>
          </a:p>
        </p:txBody>
      </p:sp>
      <p:sp>
        <p:nvSpPr>
          <p:cNvPr id="307" name="Content Placeholder 2"/>
          <p:cNvSpPr txBox="1">
            <a:spLocks noGrp="1"/>
          </p:cNvSpPr>
          <p:nvPr>
            <p:ph type="body" idx="1"/>
          </p:nvPr>
        </p:nvSpPr>
        <p:spPr>
          <a:xfrm>
            <a:off x="838200" y="1839382"/>
            <a:ext cx="10515600" cy="3930684"/>
          </a:xfrm>
          <a:prstGeom prst="rect">
            <a:avLst/>
          </a:prstGeom>
        </p:spPr>
        <p:txBody>
          <a:bodyPr>
            <a:normAutofit/>
          </a:bodyPr>
          <a:lstStyle/>
          <a:p>
            <a:pPr>
              <a:lnSpc>
                <a:spcPct val="81000"/>
              </a:lnSpc>
              <a:defRPr sz="1800"/>
            </a:pPr>
            <a:r>
              <a:rPr lang="en-US" dirty="0"/>
              <a:t>Patient has screened positive in initial suicide screen and has a caregiver.  Ideally, include the caregiver in the safety plan, but definitely include the caregiver in Step 6</a:t>
            </a:r>
          </a:p>
          <a:p>
            <a:pPr>
              <a:lnSpc>
                <a:spcPct val="81000"/>
              </a:lnSpc>
              <a:defRPr sz="1800"/>
            </a:pPr>
            <a:r>
              <a:rPr lang="en-US" dirty="0"/>
              <a:t>Step 6 on the Safety Plan</a:t>
            </a:r>
          </a:p>
          <a:p>
            <a:pPr>
              <a:lnSpc>
                <a:spcPct val="81000"/>
              </a:lnSpc>
              <a:defRPr sz="1800"/>
            </a:pPr>
            <a:r>
              <a:rPr lang="en-US" dirty="0"/>
              <a:t>Clinician:  “I know you talked about feeling like you wanted to go to sleep and not wake up.  Have you started to think about or make a plan to not wake up?”</a:t>
            </a:r>
          </a:p>
          <a:p>
            <a:pPr>
              <a:lnSpc>
                <a:spcPct val="81000"/>
              </a:lnSpc>
              <a:defRPr sz="1800"/>
            </a:pPr>
            <a:r>
              <a:rPr lang="en-US" dirty="0"/>
              <a:t>Patient:  “I was thinking that I could use the stuff in the medicine cabinet at home.  There is a big bottle of ibuprofen in there.”  </a:t>
            </a:r>
          </a:p>
          <a:p>
            <a:pPr>
              <a:lnSpc>
                <a:spcPct val="81000"/>
              </a:lnSpc>
              <a:defRPr sz="1800"/>
            </a:pPr>
            <a:r>
              <a:rPr lang="en-US" dirty="0"/>
              <a:t>Clinician:  Begin to provide the psychoeducation to the client and caregiver about the impulsivity associated with suicide and the idea of creating time and space in between self and the means to make an attempt on one’s life. </a:t>
            </a:r>
          </a:p>
          <a:p>
            <a:pPr lvl="1">
              <a:lnSpc>
                <a:spcPct val="81000"/>
              </a:lnSpc>
              <a:defRPr sz="1800"/>
            </a:pPr>
            <a:r>
              <a:rPr lang="en-US" dirty="0"/>
              <a:t>Start to discuss ways that the caregiver could assist in limiting access.  Would they be willing to get rid of the large bottle of ibuprofen and get a 20 tab bottle instead?  Would they be willing to lock up any additional, yet necessary medications for the household?  </a:t>
            </a:r>
          </a:p>
        </p:txBody>
      </p:sp>
    </p:spTree>
    <p:extLst>
      <p:ext uri="{BB962C8B-B14F-4D97-AF65-F5344CB8AC3E}">
        <p14:creationId xmlns:p14="http://schemas.microsoft.com/office/powerpoint/2010/main" val="2911474372"/>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Title 1"/>
          <p:cNvSpPr txBox="1">
            <a:spLocks noGrp="1"/>
          </p:cNvSpPr>
          <p:nvPr>
            <p:ph type="title"/>
          </p:nvPr>
        </p:nvSpPr>
        <p:spPr>
          <a:xfrm>
            <a:off x="838200" y="648294"/>
            <a:ext cx="10515600" cy="1051256"/>
          </a:xfrm>
          <a:prstGeom prst="rect">
            <a:avLst/>
          </a:prstGeom>
        </p:spPr>
        <p:txBody>
          <a:bodyPr/>
          <a:lstStyle/>
          <a:p>
            <a:r>
              <a:t>How would I ask someone these questions?	</a:t>
            </a:r>
          </a:p>
        </p:txBody>
      </p:sp>
      <p:sp>
        <p:nvSpPr>
          <p:cNvPr id="307" name="Content Placeholder 2"/>
          <p:cNvSpPr txBox="1">
            <a:spLocks noGrp="1"/>
          </p:cNvSpPr>
          <p:nvPr>
            <p:ph type="body" idx="1"/>
          </p:nvPr>
        </p:nvSpPr>
        <p:spPr>
          <a:xfrm>
            <a:off x="838200" y="1839382"/>
            <a:ext cx="10515600" cy="3930684"/>
          </a:xfrm>
          <a:prstGeom prst="rect">
            <a:avLst/>
          </a:prstGeom>
        </p:spPr>
        <p:txBody>
          <a:bodyPr/>
          <a:lstStyle/>
          <a:p>
            <a:pPr>
              <a:lnSpc>
                <a:spcPct val="81000"/>
              </a:lnSpc>
              <a:defRPr sz="1800"/>
            </a:pPr>
            <a:r>
              <a:t>I was at my doctor’s office yesterday and they were talking about how it’s good to keep less medication around the house, especially if you’re going through a rough time.  I know the divorce has been hard, and you’ve been talking about feeling hopeless.  I love you and I’m concerned about you.  I want to help you stay safe.  </a:t>
            </a:r>
          </a:p>
          <a:p>
            <a:pPr marL="685800" lvl="1" indent="-228600">
              <a:lnSpc>
                <a:spcPct val="81000"/>
              </a:lnSpc>
              <a:spcBef>
                <a:spcPts val="500"/>
              </a:spcBef>
              <a:defRPr sz="1600"/>
            </a:pPr>
            <a:r>
              <a:t>Can we go through the medicine cabinet and see what’s in there? I can help safely get rid of the things you don’t need anymore.</a:t>
            </a:r>
          </a:p>
          <a:p>
            <a:pPr marL="685800" lvl="1" indent="-228600">
              <a:lnSpc>
                <a:spcPct val="81000"/>
              </a:lnSpc>
              <a:spcBef>
                <a:spcPts val="500"/>
              </a:spcBef>
              <a:defRPr sz="1600"/>
            </a:pPr>
            <a:r>
              <a:t>You have lots of medication.  Can I help you pack up your old medications and drop them off at the medication dropbox at the police station so they can be disposed of? </a:t>
            </a:r>
          </a:p>
          <a:p>
            <a:pPr marL="685800" lvl="1" indent="-228600">
              <a:lnSpc>
                <a:spcPct val="81000"/>
              </a:lnSpc>
              <a:spcBef>
                <a:spcPts val="500"/>
              </a:spcBef>
              <a:defRPr sz="1600"/>
            </a:pPr>
            <a:r>
              <a:t>Can we get rid of the big Costco sized Tylenol and buy a 20 tab bottle from Longs?</a:t>
            </a:r>
          </a:p>
          <a:p>
            <a:pPr>
              <a:lnSpc>
                <a:spcPct val="81000"/>
              </a:lnSpc>
              <a:defRPr sz="1800"/>
            </a:pPr>
            <a:r>
              <a:t>I’m concerned about you.  You’ve been drinking a lot more lately and you were talking about wanting to die the other day.  Do you still have that gun you always kept under your mattress?  </a:t>
            </a:r>
          </a:p>
          <a:p>
            <a:pPr marL="685800" lvl="1" indent="-228600">
              <a:lnSpc>
                <a:spcPct val="81000"/>
              </a:lnSpc>
              <a:spcBef>
                <a:spcPts val="500"/>
              </a:spcBef>
              <a:defRPr sz="1600"/>
            </a:pPr>
            <a:r>
              <a:t>I have this gun lock that the VA gave me that you can have.  Can we use it to secure your gun?  If you don’t want to give me the key, what about putting it in a glass of water and putting that in the freezer?  (this creates time and space).  Let’s do it together.  </a:t>
            </a:r>
          </a:p>
          <a:p>
            <a:pPr marL="685800" lvl="1" indent="-228600">
              <a:lnSpc>
                <a:spcPct val="81000"/>
              </a:lnSpc>
              <a:spcBef>
                <a:spcPts val="500"/>
              </a:spcBef>
              <a:defRPr sz="1600"/>
            </a:pPr>
            <a:r>
              <a:t>Can I store your ammunition until you’re feeling better?</a:t>
            </a:r>
          </a:p>
        </p:txBody>
      </p:sp>
    </p:spTree>
    <p:extLst>
      <p:ext uri="{BB962C8B-B14F-4D97-AF65-F5344CB8AC3E}">
        <p14:creationId xmlns:p14="http://schemas.microsoft.com/office/powerpoint/2010/main" val="3237077407"/>
      </p:ext>
    </p:extLst>
  </p:cSld>
  <p:clrMapOvr>
    <a:masterClrMapping/>
  </p:clrMapOvr>
  <mc:AlternateContent xmlns:mc="http://schemas.openxmlformats.org/markup-compatibility/2006" xmlns:p14="http://schemas.microsoft.com/office/powerpoint/2010/main">
    <mc:Choice Requires="p14">
      <p:transition spd="slow" p14:dur="1200">
        <p:fade/>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itle 1"/>
          <p:cNvSpPr txBox="1">
            <a:spLocks noGrp="1"/>
          </p:cNvSpPr>
          <p:nvPr>
            <p:ph type="title"/>
          </p:nvPr>
        </p:nvSpPr>
        <p:spPr>
          <a:xfrm>
            <a:off x="838200" y="648294"/>
            <a:ext cx="10515600" cy="1051256"/>
          </a:xfrm>
          <a:prstGeom prst="rect">
            <a:avLst/>
          </a:prstGeom>
        </p:spPr>
        <p:txBody>
          <a:bodyPr/>
          <a:lstStyle/>
          <a:p>
            <a:r>
              <a:t>How would I ask these questions?</a:t>
            </a:r>
          </a:p>
        </p:txBody>
      </p:sp>
      <p:sp>
        <p:nvSpPr>
          <p:cNvPr id="310" name="Content Placeholder 2"/>
          <p:cNvSpPr txBox="1">
            <a:spLocks noGrp="1"/>
          </p:cNvSpPr>
          <p:nvPr>
            <p:ph type="body" idx="1"/>
          </p:nvPr>
        </p:nvSpPr>
        <p:spPr>
          <a:xfrm>
            <a:off x="838200" y="1839382"/>
            <a:ext cx="10515600" cy="3930684"/>
          </a:xfrm>
          <a:prstGeom prst="rect">
            <a:avLst/>
          </a:prstGeom>
        </p:spPr>
        <p:txBody>
          <a:bodyPr/>
          <a:lstStyle/>
          <a:p>
            <a:pPr marL="203454" indent="-203454" defTabSz="813816">
              <a:spcBef>
                <a:spcPts val="800"/>
              </a:spcBef>
              <a:defRPr sz="1779"/>
            </a:pPr>
            <a:r>
              <a:t>Grandma has been so sad since Grandpa died.  She hardly talks anymore and she barely eats.  I am worried about her.  I was reading that older people can experience high rates of depression, especially after losing a spouse.  The article suggested that we be proactive and secure household goods that could be harmful to someone who might be suicidal, like ropes and pesticides in the shed.  Make sure that you find a new place for the key.  Let’s talk to her about starting to manage her medications and filling a weekly pill box for her.  We can keep the rest of the medications locked up.  </a:t>
            </a:r>
          </a:p>
          <a:p>
            <a:pPr marL="203454" indent="-203454" defTabSz="813816">
              <a:spcBef>
                <a:spcPts val="800"/>
              </a:spcBef>
              <a:defRPr sz="1779"/>
            </a:pPr>
            <a:r>
              <a:t>You shared that your daughter is having a hard time right now and that you went to the emergency room yesterday to get her help.  I was in a meeting last week where they were talking about ways we can keep our homes safe, and our teens safe, from suicide.  They suggested locking up prescription medications, while also limiting supplies of over the counter medications. In the meeting it was also suggested to check our garages for ropes and pesticides (which could also be harmful in the hands of someone who is suicidal). They also stressed the importance of securing firearms and ammunition, making sure that our teens don’t know where we keep the keys.  </a:t>
            </a:r>
          </a:p>
          <a:p>
            <a:pPr marL="610361" lvl="1" indent="-203454" defTabSz="813816">
              <a:spcBef>
                <a:spcPts val="400"/>
              </a:spcBef>
              <a:defRPr sz="1602"/>
            </a:pPr>
            <a:r>
              <a:t>I can get you the information and we can make a plan.</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Before We Begin:</a:t>
            </a:r>
          </a:p>
        </p:txBody>
      </p:sp>
      <p:sp>
        <p:nvSpPr>
          <p:cNvPr id="3" name="Content Placeholder 2"/>
          <p:cNvSpPr>
            <a:spLocks noGrp="1"/>
          </p:cNvSpPr>
          <p:nvPr>
            <p:ph idx="1"/>
          </p:nvPr>
        </p:nvSpPr>
        <p:spPr>
          <a:xfrm>
            <a:off x="838199" y="1839383"/>
            <a:ext cx="11016343" cy="3930682"/>
          </a:xfrm>
        </p:spPr>
        <p:txBody>
          <a:bodyPr>
            <a:normAutofit/>
          </a:bodyPr>
          <a:lstStyle/>
          <a:p>
            <a:pPr>
              <a:spcBef>
                <a:spcPts val="600"/>
              </a:spcBef>
              <a:spcAft>
                <a:spcPts val="600"/>
              </a:spcAft>
            </a:pPr>
            <a:r>
              <a:rPr lang="en-US" sz="2800" dirty="0"/>
              <a:t>Suicide is an intense topic for some people. </a:t>
            </a:r>
          </a:p>
          <a:p>
            <a:pPr lvl="1">
              <a:spcBef>
                <a:spcPts val="600"/>
              </a:spcBef>
              <a:spcAft>
                <a:spcPts val="600"/>
              </a:spcAft>
            </a:pPr>
            <a:r>
              <a:rPr lang="en-US" sz="2800" dirty="0"/>
              <a:t>If you need to take a break, or step out, please do so.</a:t>
            </a:r>
          </a:p>
          <a:p>
            <a:pPr lvl="1">
              <a:spcBef>
                <a:spcPts val="600"/>
              </a:spcBef>
              <a:spcAft>
                <a:spcPts val="600"/>
              </a:spcAft>
            </a:pPr>
            <a:r>
              <a:rPr lang="en-US" sz="2800" dirty="0"/>
              <a:t>Immediate Resources:</a:t>
            </a:r>
          </a:p>
          <a:p>
            <a:pPr lvl="2">
              <a:spcBef>
                <a:spcPts val="600"/>
              </a:spcBef>
              <a:spcAft>
                <a:spcPts val="600"/>
              </a:spcAft>
            </a:pPr>
            <a:r>
              <a:rPr lang="en-US" sz="2800" dirty="0"/>
              <a:t>National Suicide Prevention Lifeline: 988 </a:t>
            </a:r>
          </a:p>
          <a:p>
            <a:pPr lvl="2">
              <a:spcBef>
                <a:spcPts val="600"/>
              </a:spcBef>
              <a:spcAft>
                <a:spcPts val="600"/>
              </a:spcAft>
            </a:pPr>
            <a:r>
              <a:rPr lang="en-US" sz="2800" dirty="0"/>
              <a:t>Text ALOHA to 741741</a:t>
            </a:r>
          </a:p>
          <a:p>
            <a:pPr lvl="3">
              <a:spcBef>
                <a:spcPts val="600"/>
              </a:spcBef>
              <a:spcAft>
                <a:spcPts val="600"/>
              </a:spcAft>
            </a:pPr>
            <a:r>
              <a:rPr lang="en-US" sz="2800" dirty="0">
                <a:solidFill>
                  <a:schemeClr val="tx1"/>
                </a:solidFill>
              </a:rPr>
              <a:t>Service members and Veterans: Press 1 to connect with the Veterans Crisis Line.</a:t>
            </a:r>
          </a:p>
        </p:txBody>
      </p:sp>
      <p:sp>
        <p:nvSpPr>
          <p:cNvPr id="4" name="Slide Number Placeholder 3">
            <a:extLst>
              <a:ext uri="{FF2B5EF4-FFF2-40B4-BE49-F238E27FC236}">
                <a16:creationId xmlns:a16="http://schemas.microsoft.com/office/drawing/2014/main" id="{D013E745-6539-9143-A3A3-7591CDA77B16}"/>
              </a:ext>
            </a:extLst>
          </p:cNvPr>
          <p:cNvSpPr>
            <a:spLocks noGrp="1"/>
          </p:cNvSpPr>
          <p:nvPr>
            <p:ph type="sldNum" sz="quarter" idx="12"/>
          </p:nvPr>
        </p:nvSpPr>
        <p:spPr>
          <a:xfrm>
            <a:off x="4724400" y="6356351"/>
            <a:ext cx="2743200" cy="365125"/>
          </a:xfrm>
          <a:prstGeom prst="rect">
            <a:avLst/>
          </a:prstGeom>
        </p:spPr>
        <p:txBody>
          <a:bodyPr vert="horz" lIns="91440" tIns="45720" rIns="91440" bIns="45720" rtlCol="0" anchor="ctr"/>
          <a:lstStyle>
            <a:defPPr>
              <a:defRPr lang="en-US"/>
            </a:defPPr>
            <a:lvl1pPr marL="0" algn="ctr" defTabSz="914400" rtl="0" eaLnBrk="1" latinLnBrk="0" hangingPunct="1">
              <a:defRPr sz="1000" b="1" kern="1200">
                <a:solidFill>
                  <a:srgbClr val="00467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lang="en-US" smtClean="0"/>
              <a:pPr/>
              <a:t>2</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3789946"/>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 name="Footer Placeholder 3"/>
          <p:cNvSpPr txBox="1"/>
          <p:nvPr/>
        </p:nvSpPr>
        <p:spPr>
          <a:xfrm>
            <a:off x="3535679" y="6366181"/>
            <a:ext cx="5120641" cy="39361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lgn="ctr">
              <a:defRPr sz="1000" u="sng">
                <a:solidFill>
                  <a:srgbClr val="0563C1"/>
                </a:solidFill>
                <a:uFill>
                  <a:solidFill>
                    <a:srgbClr val="0563C1"/>
                  </a:solidFill>
                </a:uFill>
                <a:hlinkClick r:id="rId3"/>
              </a:defRPr>
            </a:lvl1pPr>
          </a:lstStyle>
          <a:p>
            <a:pPr>
              <a:defRPr u="none">
                <a:solidFill>
                  <a:srgbClr val="404040"/>
                </a:solidFill>
                <a:uFillTx/>
              </a:defRPr>
            </a:pPr>
            <a:r>
              <a:rPr u="sng">
                <a:solidFill>
                  <a:srgbClr val="0563C1"/>
                </a:solidFill>
                <a:uFill>
                  <a:solidFill>
                    <a:srgbClr val="0563C1"/>
                  </a:solidFill>
                </a:uFill>
                <a:hlinkClick r:id="rId3"/>
              </a:rPr>
              <a:t>Means Matter | Harvard T.H. Chan School of Public Health</a:t>
            </a:r>
          </a:p>
        </p:txBody>
      </p:sp>
      <p:sp>
        <p:nvSpPr>
          <p:cNvPr id="313" name="Title 1"/>
          <p:cNvSpPr txBox="1">
            <a:spLocks noGrp="1"/>
          </p:cNvSpPr>
          <p:nvPr>
            <p:ph type="title"/>
          </p:nvPr>
        </p:nvSpPr>
        <p:spPr>
          <a:xfrm>
            <a:off x="838200" y="648294"/>
            <a:ext cx="10515600" cy="1051256"/>
          </a:xfrm>
          <a:prstGeom prst="rect">
            <a:avLst/>
          </a:prstGeom>
        </p:spPr>
        <p:txBody>
          <a:bodyPr/>
          <a:lstStyle/>
          <a:p>
            <a:r>
              <a:t>Firearms</a:t>
            </a:r>
          </a:p>
        </p:txBody>
      </p:sp>
      <p:sp>
        <p:nvSpPr>
          <p:cNvPr id="314" name="Content Placeholder 2"/>
          <p:cNvSpPr txBox="1">
            <a:spLocks noGrp="1"/>
          </p:cNvSpPr>
          <p:nvPr>
            <p:ph type="body" idx="1"/>
          </p:nvPr>
        </p:nvSpPr>
        <p:spPr>
          <a:xfrm>
            <a:off x="1066800" y="1514007"/>
            <a:ext cx="10058400" cy="4521033"/>
          </a:xfrm>
          <a:prstGeom prst="rect">
            <a:avLst/>
          </a:prstGeom>
        </p:spPr>
        <p:txBody>
          <a:bodyPr/>
          <a:lstStyle/>
          <a:p>
            <a:pPr marL="226313" indent="-226313" defTabSz="905255">
              <a:spcBef>
                <a:spcPts val="900"/>
              </a:spcBef>
              <a:defRPr sz="1979" b="1"/>
            </a:pPr>
            <a:r>
              <a:t>Safe Storage Practices:  </a:t>
            </a:r>
          </a:p>
          <a:p>
            <a:pPr marL="678941" lvl="1" indent="-226313" defTabSz="905255">
              <a:spcBef>
                <a:spcPts val="400"/>
              </a:spcBef>
              <a:defRPr sz="1584" b="1"/>
            </a:pPr>
            <a:r>
              <a:t>Guns should be stored UNLOADED and LOCKED</a:t>
            </a:r>
            <a:endParaRPr sz="1782"/>
          </a:p>
          <a:p>
            <a:pPr marL="678941" lvl="1" indent="-226313" defTabSz="905255">
              <a:spcBef>
                <a:spcPts val="400"/>
              </a:spcBef>
              <a:defRPr sz="1584"/>
            </a:pPr>
            <a:r>
              <a:t>Ammunition should be stored separately or away from the home.  </a:t>
            </a:r>
            <a:endParaRPr sz="1782"/>
          </a:p>
          <a:p>
            <a:pPr marL="678941" lvl="1" indent="-226313" defTabSz="905255">
              <a:spcBef>
                <a:spcPts val="400"/>
              </a:spcBef>
              <a:defRPr sz="1584"/>
            </a:pPr>
            <a:r>
              <a:t>Be sure the keys and combinations to the locks are kept away from the person at risk.  If the person doesn’t want to consider giving someone the keys to the gun lock, brainstorm ways to put time and distance between the individual and their firearm (freeze the key in a glass of water).</a:t>
            </a:r>
            <a:endParaRPr sz="1782"/>
          </a:p>
          <a:p>
            <a:pPr marL="678941" lvl="1" indent="-226313" defTabSz="905255">
              <a:spcBef>
                <a:spcPts val="400"/>
              </a:spcBef>
              <a:defRPr sz="1584"/>
            </a:pPr>
            <a:r>
              <a:t>If you already lock your guns but the person at-risk  has access, change the combinations or get new locks and don’t disclose the location of the keys. </a:t>
            </a:r>
            <a:endParaRPr sz="1782"/>
          </a:p>
          <a:p>
            <a:pPr marL="1131569" lvl="2" indent="-226313" defTabSz="905255">
              <a:spcBef>
                <a:spcPts val="400"/>
              </a:spcBef>
              <a:defRPr sz="1584" b="1"/>
            </a:pPr>
            <a:r>
              <a:t>Remember: </a:t>
            </a:r>
            <a:r>
              <a:rPr b="0"/>
              <a:t>This does not guarantee safety. Family members often know each other’s hiding places.</a:t>
            </a:r>
          </a:p>
          <a:p>
            <a:pPr marL="678941" lvl="1" indent="-226313" defTabSz="905255">
              <a:spcBef>
                <a:spcPts val="400"/>
              </a:spcBef>
              <a:defRPr sz="1584"/>
            </a:pPr>
            <a:r>
              <a:t>Another good option is to disassemble your guns, and lock up a key component, like the slide, or the firing pin, separately from the gun.</a:t>
            </a:r>
            <a:endParaRPr sz="1782"/>
          </a:p>
          <a:p>
            <a:pPr marL="226313" indent="-226313" defTabSz="905255">
              <a:spcBef>
                <a:spcPts val="900"/>
              </a:spcBef>
              <a:defRPr sz="1979" b="1"/>
            </a:pPr>
            <a:r>
              <a:t>What if a Family Member Carries Firearms as Part of the Job?</a:t>
            </a:r>
          </a:p>
          <a:p>
            <a:pPr marL="678941" lvl="1" indent="-226313" defTabSz="905255">
              <a:spcBef>
                <a:spcPts val="400"/>
              </a:spcBef>
              <a:defRPr sz="1584" b="1"/>
            </a:pPr>
            <a:r>
              <a:t>Store the gun at work if possible. If not, then…</a:t>
            </a:r>
          </a:p>
          <a:p>
            <a:pPr marL="678941" lvl="1" indent="-226313" defTabSz="905255">
              <a:spcBef>
                <a:spcPts val="400"/>
              </a:spcBef>
              <a:defRPr sz="1584"/>
            </a:pPr>
            <a:r>
              <a:t>Follow the above steps and ensure that keys and combinations are secured at all times.  </a:t>
            </a:r>
            <a:endParaRPr sz="1782"/>
          </a:p>
          <a:p>
            <a:pPr marL="1131569" lvl="2" indent="-226313" defTabSz="905255">
              <a:spcBef>
                <a:spcPts val="400"/>
              </a:spcBef>
              <a:defRPr sz="1584" b="1"/>
            </a:pPr>
            <a:r>
              <a:t>Remember:</a:t>
            </a:r>
            <a:r>
              <a:rPr b="0"/>
              <a:t> Using locking devices or locked storage does not guarantee absolute safety but does present a barrier to an impulsive act.</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 name="Title 1"/>
          <p:cNvSpPr txBox="1">
            <a:spLocks noGrp="1"/>
          </p:cNvSpPr>
          <p:nvPr>
            <p:ph type="title"/>
          </p:nvPr>
        </p:nvSpPr>
        <p:spPr>
          <a:xfrm>
            <a:off x="838200" y="648294"/>
            <a:ext cx="10515600" cy="1051256"/>
          </a:xfrm>
          <a:prstGeom prst="rect">
            <a:avLst/>
          </a:prstGeom>
        </p:spPr>
        <p:txBody>
          <a:bodyPr/>
          <a:lstStyle/>
          <a:p>
            <a:endParaRPr/>
          </a:p>
        </p:txBody>
      </p:sp>
      <p:pic>
        <p:nvPicPr>
          <p:cNvPr id="319" name="Content Placeholder 5" descr="Content Placeholder 5"/>
          <p:cNvPicPr>
            <a:picLocks noChangeAspect="1"/>
          </p:cNvPicPr>
          <p:nvPr/>
        </p:nvPicPr>
        <p:blipFill>
          <a:blip r:embed="rId2"/>
          <a:stretch>
            <a:fillRect/>
          </a:stretch>
        </p:blipFill>
        <p:spPr>
          <a:xfrm>
            <a:off x="0" y="0"/>
            <a:ext cx="12192000" cy="6960618"/>
          </a:xfrm>
          <a:prstGeom prst="rect">
            <a:avLst/>
          </a:prstGeom>
          <a:ln w="12700">
            <a:miter lim="400000"/>
          </a:ln>
        </p:spPr>
      </p:pic>
      <p:sp>
        <p:nvSpPr>
          <p:cNvPr id="320"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21</a:t>
            </a:fld>
            <a:endParaRPr/>
          </a:p>
        </p:txBody>
      </p:sp>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Footer Placeholder 3"/>
          <p:cNvSpPr txBox="1"/>
          <p:nvPr/>
        </p:nvSpPr>
        <p:spPr>
          <a:xfrm>
            <a:off x="3535679" y="6464389"/>
            <a:ext cx="5120641" cy="393612"/>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lgn="ctr">
              <a:defRPr sz="1000" u="sng">
                <a:solidFill>
                  <a:srgbClr val="0563C1"/>
                </a:solidFill>
                <a:uFill>
                  <a:solidFill>
                    <a:srgbClr val="0563C1"/>
                  </a:solidFill>
                </a:uFill>
                <a:hlinkClick r:id="rId2"/>
              </a:defRPr>
            </a:lvl1pPr>
          </a:lstStyle>
          <a:p>
            <a:pPr>
              <a:defRPr u="none">
                <a:solidFill>
                  <a:srgbClr val="404040"/>
                </a:solidFill>
                <a:uFillTx/>
              </a:defRPr>
            </a:pPr>
            <a:r>
              <a:rPr u="sng">
                <a:solidFill>
                  <a:srgbClr val="0563C1"/>
                </a:solidFill>
                <a:uFill>
                  <a:solidFill>
                    <a:srgbClr val="0563C1"/>
                  </a:solidFill>
                </a:uFill>
                <a:hlinkClick r:id="rId2"/>
              </a:rPr>
              <a:t>Means Matter | Harvard T.H. Chan School of Public Health</a:t>
            </a:r>
          </a:p>
        </p:txBody>
      </p:sp>
      <p:sp>
        <p:nvSpPr>
          <p:cNvPr id="323" name="Title 1"/>
          <p:cNvSpPr txBox="1">
            <a:spLocks noGrp="1"/>
          </p:cNvSpPr>
          <p:nvPr>
            <p:ph type="title"/>
          </p:nvPr>
        </p:nvSpPr>
        <p:spPr>
          <a:xfrm>
            <a:off x="838200" y="648294"/>
            <a:ext cx="10515600" cy="1051256"/>
          </a:xfrm>
          <a:prstGeom prst="rect">
            <a:avLst/>
          </a:prstGeom>
        </p:spPr>
        <p:txBody>
          <a:bodyPr/>
          <a:lstStyle/>
          <a:p>
            <a:r>
              <a:t>Medications – Prescription and Over the Counter</a:t>
            </a:r>
          </a:p>
        </p:txBody>
      </p:sp>
      <p:sp>
        <p:nvSpPr>
          <p:cNvPr id="324" name="Content Placeholder 2"/>
          <p:cNvSpPr txBox="1">
            <a:spLocks noGrp="1"/>
          </p:cNvSpPr>
          <p:nvPr>
            <p:ph type="body" idx="1"/>
          </p:nvPr>
        </p:nvSpPr>
        <p:spPr>
          <a:xfrm>
            <a:off x="838200" y="1839382"/>
            <a:ext cx="10515600" cy="3930684"/>
          </a:xfrm>
          <a:prstGeom prst="rect">
            <a:avLst/>
          </a:prstGeom>
        </p:spPr>
        <p:txBody>
          <a:bodyPr/>
          <a:lstStyle/>
          <a:p>
            <a:pPr>
              <a:lnSpc>
                <a:spcPct val="81000"/>
              </a:lnSpc>
              <a:defRPr sz="1800">
                <a:latin typeface="Calibri Light"/>
                <a:ea typeface="Calibri Light"/>
                <a:cs typeface="Calibri Light"/>
                <a:sym typeface="Calibri Light"/>
              </a:defRPr>
            </a:pPr>
            <a:r>
              <a:t>Safely dispose of unused, expired, and unwanted medications (</a:t>
            </a:r>
            <a:r>
              <a:rPr u="sng">
                <a:solidFill>
                  <a:srgbClr val="0563C1"/>
                </a:solidFill>
                <a:uFill>
                  <a:solidFill>
                    <a:srgbClr val="0563C1"/>
                  </a:solidFill>
                </a:uFill>
                <a:latin typeface="+mn-lt"/>
                <a:ea typeface="+mn-ea"/>
                <a:cs typeface="+mn-cs"/>
                <a:sym typeface="Calibri"/>
                <a:hlinkClick r:id="rId3"/>
              </a:rPr>
              <a:t>American Association of Poison Control Centers - Safe Medicine Disposal (aapcc.org)</a:t>
            </a:r>
            <a:r>
              <a:rPr>
                <a:latin typeface="+mn-lt"/>
                <a:ea typeface="+mn-ea"/>
                <a:cs typeface="+mn-cs"/>
                <a:sym typeface="Calibri"/>
              </a:rPr>
              <a:t>)</a:t>
            </a:r>
          </a:p>
          <a:p>
            <a:pPr>
              <a:lnSpc>
                <a:spcPct val="81000"/>
              </a:lnSpc>
              <a:defRPr sz="1800">
                <a:latin typeface="Calibri Light"/>
                <a:ea typeface="Calibri Light"/>
                <a:cs typeface="Calibri Light"/>
                <a:sym typeface="Calibri Light"/>
              </a:defRPr>
            </a:pPr>
            <a:r>
              <a:t>Lock abuse-prone medications like opioids (prescription pain pills), anxiety pills, muscle relaxants, amphetamines, sedatives, and barbiturates.</a:t>
            </a:r>
          </a:p>
          <a:p>
            <a:pPr>
              <a:lnSpc>
                <a:spcPct val="81000"/>
              </a:lnSpc>
              <a:defRPr sz="1800">
                <a:latin typeface="Calibri Light"/>
                <a:ea typeface="Calibri Light"/>
                <a:cs typeface="Calibri Light"/>
                <a:sym typeface="Calibri Light"/>
              </a:defRPr>
            </a:pPr>
            <a:r>
              <a:t>A pharmacist can advise on specific medications and quantities. For example, if the individual is at risk for overdose but must take a regular prescription, they may be safer with weekly or monthly refills</a:t>
            </a:r>
          </a:p>
          <a:p>
            <a:pPr>
              <a:lnSpc>
                <a:spcPct val="81000"/>
              </a:lnSpc>
              <a:defRPr sz="1800">
                <a:latin typeface="Calibri Light"/>
                <a:ea typeface="Calibri Light"/>
                <a:cs typeface="Calibri Light"/>
                <a:sym typeface="Calibri Light"/>
              </a:defRPr>
            </a:pPr>
            <a:r>
              <a:t>Blister pack medications </a:t>
            </a:r>
          </a:p>
          <a:p>
            <a:pPr>
              <a:lnSpc>
                <a:spcPct val="81000"/>
              </a:lnSpc>
              <a:defRPr sz="1800">
                <a:latin typeface="Calibri Light"/>
                <a:ea typeface="Calibri Light"/>
                <a:cs typeface="Calibri Light"/>
                <a:sym typeface="Calibri Light"/>
              </a:defRPr>
            </a:pPr>
            <a:r>
              <a:t>Keep small quantities of those medications the family needs on hand. Lock the rest. The goal is to limit medicines on hand to a quantity that even if taken together would not cause serious harm.</a:t>
            </a:r>
          </a:p>
          <a:p>
            <a:pPr marL="685800" lvl="1" indent="-228600">
              <a:lnSpc>
                <a:spcPct val="81000"/>
              </a:lnSpc>
              <a:spcBef>
                <a:spcPts val="500"/>
              </a:spcBef>
              <a:defRPr sz="1600">
                <a:latin typeface="Calibri Light"/>
                <a:ea typeface="Calibri Light"/>
                <a:cs typeface="Calibri Light"/>
                <a:sym typeface="Calibri Light"/>
              </a:defRPr>
            </a:pPr>
            <a:r>
              <a:t>Consider limiting the amount of over-the-counter medications that are easily accessible (like in a medicine cabinet)</a:t>
            </a:r>
          </a:p>
          <a:p>
            <a:pPr marL="1143000" lvl="2" indent="-228600">
              <a:lnSpc>
                <a:spcPct val="81000"/>
              </a:lnSpc>
              <a:spcBef>
                <a:spcPts val="500"/>
              </a:spcBef>
              <a:defRPr sz="1400">
                <a:latin typeface="Calibri Light"/>
                <a:ea typeface="Calibri Light"/>
                <a:cs typeface="Calibri Light"/>
                <a:sym typeface="Calibri Light"/>
              </a:defRPr>
            </a:pPr>
            <a:r>
              <a:t>Instead of a 500 tab bottle of ibuprofen, get the 20 tab bottle. </a:t>
            </a:r>
          </a:p>
          <a:p>
            <a:pPr marL="1143000" lvl="2" indent="-228600">
              <a:lnSpc>
                <a:spcPct val="81000"/>
              </a:lnSpc>
              <a:spcBef>
                <a:spcPts val="500"/>
              </a:spcBef>
              <a:defRPr sz="1400">
                <a:latin typeface="Calibri Light"/>
                <a:ea typeface="Calibri Light"/>
                <a:cs typeface="Calibri Light"/>
                <a:sym typeface="Calibri Light"/>
              </a:defRPr>
            </a:pPr>
            <a:r>
              <a:t>Limit cold medication</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Title 1"/>
          <p:cNvSpPr txBox="1">
            <a:spLocks noGrp="1"/>
          </p:cNvSpPr>
          <p:nvPr>
            <p:ph type="title"/>
          </p:nvPr>
        </p:nvSpPr>
        <p:spPr>
          <a:xfrm>
            <a:off x="1066800" y="821267"/>
            <a:ext cx="10058400" cy="1608666"/>
          </a:xfrm>
          <a:prstGeom prst="rect">
            <a:avLst/>
          </a:prstGeom>
        </p:spPr>
        <p:txBody>
          <a:bodyPr/>
          <a:lstStyle/>
          <a:p>
            <a:pPr defTabSz="905255">
              <a:defRPr sz="2673"/>
            </a:pPr>
            <a:r>
              <a:t>Opioids</a:t>
            </a:r>
            <a:br/>
            <a:br/>
            <a:r>
              <a:rPr sz="2376" u="sng">
                <a:solidFill>
                  <a:srgbClr val="0563C1"/>
                </a:solidFill>
                <a:uFill>
                  <a:solidFill>
                    <a:srgbClr val="0563C1"/>
                  </a:solidFill>
                </a:uFill>
                <a:hlinkClick r:id="rId3"/>
              </a:rPr>
              <a:t>OVERDOSE PREVENTION | HHHRC</a:t>
            </a:r>
            <a:r>
              <a:rPr sz="2376"/>
              <a:t> – Hawai’i Health and Harm Reduction Center</a:t>
            </a:r>
            <a:br>
              <a:rPr sz="2376"/>
            </a:br>
            <a:r>
              <a:rPr sz="1584"/>
              <a:t> If you live in Hawai'i and would like a naloxone kit, please call (808) 853-3292.</a:t>
            </a:r>
            <a:br>
              <a:rPr sz="1584"/>
            </a:br>
            <a:endParaRPr sz="1584"/>
          </a:p>
        </p:txBody>
      </p:sp>
      <p:pic>
        <p:nvPicPr>
          <p:cNvPr id="327" name="Content Placeholder 3" descr="Content Placeholder 3"/>
          <p:cNvPicPr>
            <a:picLocks noChangeAspect="1"/>
          </p:cNvPicPr>
          <p:nvPr/>
        </p:nvPicPr>
        <p:blipFill>
          <a:blip r:embed="rId4"/>
          <a:stretch>
            <a:fillRect/>
          </a:stretch>
        </p:blipFill>
        <p:spPr>
          <a:xfrm>
            <a:off x="1260328" y="2726266"/>
            <a:ext cx="9671342" cy="374120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itle 1"/>
          <p:cNvSpPr txBox="1">
            <a:spLocks noGrp="1"/>
          </p:cNvSpPr>
          <p:nvPr>
            <p:ph type="title"/>
          </p:nvPr>
        </p:nvSpPr>
        <p:spPr>
          <a:xfrm>
            <a:off x="838200" y="648294"/>
            <a:ext cx="10515600" cy="1051256"/>
          </a:xfrm>
          <a:prstGeom prst="rect">
            <a:avLst/>
          </a:prstGeom>
        </p:spPr>
        <p:txBody>
          <a:bodyPr/>
          <a:lstStyle/>
          <a:p>
            <a:pPr algn="ctr">
              <a:defRPr sz="3100"/>
            </a:pPr>
            <a:r>
              <a:t>Common Household Items – </a:t>
            </a:r>
            <a:br/>
            <a:r>
              <a:t>Ropes and Pesticides / Alcohol and knives</a:t>
            </a:r>
          </a:p>
        </p:txBody>
      </p:sp>
      <p:sp>
        <p:nvSpPr>
          <p:cNvPr id="332" name="Content Placeholder 2"/>
          <p:cNvSpPr txBox="1">
            <a:spLocks noGrp="1"/>
          </p:cNvSpPr>
          <p:nvPr>
            <p:ph type="body" idx="1"/>
          </p:nvPr>
        </p:nvSpPr>
        <p:spPr>
          <a:xfrm>
            <a:off x="838200" y="1839382"/>
            <a:ext cx="10515600" cy="3930684"/>
          </a:xfrm>
          <a:prstGeom prst="rect">
            <a:avLst/>
          </a:prstGeom>
        </p:spPr>
        <p:txBody>
          <a:bodyPr/>
          <a:lstStyle/>
          <a:p>
            <a:pPr>
              <a:defRPr sz="2400"/>
            </a:pPr>
            <a:r>
              <a:t>Strangulation is the most common means of suicide death in Hawai’i. </a:t>
            </a:r>
          </a:p>
          <a:p>
            <a:pPr>
              <a:defRPr sz="2400"/>
            </a:pPr>
            <a:r>
              <a:t>Secure ropes and other strong cords, like clothesline, in a shed or place that locks.  </a:t>
            </a:r>
          </a:p>
          <a:p>
            <a:pPr>
              <a:defRPr sz="2400"/>
            </a:pPr>
            <a:r>
              <a:t>Ensure that the key is kept secure and that the person who is at-risk does not have access to the key.  </a:t>
            </a:r>
          </a:p>
          <a:p>
            <a:pPr marL="685800" lvl="1" indent="-228600">
              <a:spcBef>
                <a:spcPts val="500"/>
              </a:spcBef>
              <a:defRPr sz="2400"/>
            </a:pPr>
            <a:r>
              <a:t>Remember that most family members know our hiding places, so consider finding a new place.</a:t>
            </a:r>
            <a:endParaRPr sz="1800"/>
          </a:p>
          <a:p>
            <a:pPr>
              <a:defRPr sz="2400"/>
            </a:pPr>
            <a:r>
              <a:t>Secure pesticides in the same manner, especially large quantities.    </a:t>
            </a:r>
          </a:p>
          <a:p>
            <a:pPr>
              <a:defRPr sz="2400"/>
            </a:pPr>
            <a:r>
              <a:t>It may be important to lock alcohol and knives when teens are in crisis. </a:t>
            </a:r>
          </a:p>
        </p:txBody>
      </p:sp>
      <p:sp>
        <p:nvSpPr>
          <p:cNvPr id="333"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24</a:t>
            </a:fld>
            <a:endParaRPr/>
          </a:p>
        </p:txBody>
      </p:sp>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 name="Title 1"/>
          <p:cNvSpPr txBox="1">
            <a:spLocks noGrp="1"/>
          </p:cNvSpPr>
          <p:nvPr>
            <p:ph type="title"/>
          </p:nvPr>
        </p:nvSpPr>
        <p:spPr>
          <a:xfrm>
            <a:off x="838200" y="648294"/>
            <a:ext cx="10515600" cy="1051256"/>
          </a:xfrm>
          <a:prstGeom prst="rect">
            <a:avLst/>
          </a:prstGeom>
        </p:spPr>
        <p:txBody>
          <a:bodyPr/>
          <a:lstStyle/>
          <a:p>
            <a:r>
              <a:t>Suicide Prevention Is Everyone’s Business</a:t>
            </a:r>
          </a:p>
        </p:txBody>
      </p:sp>
      <p:sp>
        <p:nvSpPr>
          <p:cNvPr id="302" name="Content Placeholder 2"/>
          <p:cNvSpPr txBox="1">
            <a:spLocks noGrp="1"/>
          </p:cNvSpPr>
          <p:nvPr>
            <p:ph type="body" idx="1"/>
          </p:nvPr>
        </p:nvSpPr>
        <p:spPr>
          <a:xfrm>
            <a:off x="838200" y="1839381"/>
            <a:ext cx="10515600" cy="4370325"/>
          </a:xfrm>
          <a:prstGeom prst="rect">
            <a:avLst/>
          </a:prstGeom>
        </p:spPr>
        <p:txBody>
          <a:bodyPr/>
          <a:lstStyle/>
          <a:p>
            <a:pPr>
              <a:defRPr sz="1800"/>
            </a:pPr>
            <a:r>
              <a:t>Some people who are experiencing thoughts of suicide don’t seek care with a mental health provider.  </a:t>
            </a:r>
          </a:p>
          <a:p>
            <a:pPr>
              <a:defRPr sz="1800"/>
            </a:pPr>
            <a:r>
              <a:t>Even more impactful than a provider or case manager having the conversation with me, is when someone I love does.  </a:t>
            </a:r>
          </a:p>
          <a:p>
            <a:pPr marL="685800" lvl="1" indent="-228600">
              <a:spcBef>
                <a:spcPts val="500"/>
              </a:spcBef>
              <a:defRPr sz="1800"/>
            </a:pPr>
            <a:r>
              <a:rPr u="sng">
                <a:solidFill>
                  <a:srgbClr val="0563C1"/>
                </a:solidFill>
                <a:uFill>
                  <a:solidFill>
                    <a:srgbClr val="0563C1"/>
                  </a:solidFill>
                </a:uFill>
                <a:hlinkClick r:id="rId3"/>
              </a:rPr>
              <a:t>https://youtu.be/NIIYHYJcUrQ</a:t>
            </a:r>
          </a:p>
          <a:p>
            <a:pPr>
              <a:defRPr sz="1800"/>
            </a:pPr>
            <a:r>
              <a:t>If one of your loved ones is having thoughts of suicide, asking questions about access to lethal means can help save their life. </a:t>
            </a:r>
          </a:p>
          <a:p>
            <a:pPr>
              <a:defRPr sz="1800"/>
            </a:pPr>
            <a:r>
              <a:t>Safe storage of firearms, prescription medications, and household goods like pesticides and ropes, creates safer homes for our families and our kids.  </a:t>
            </a:r>
          </a:p>
          <a:p>
            <a:pPr>
              <a:defRPr sz="1800"/>
            </a:pPr>
            <a:r>
              <a:t>Remember:  these crises come on quickly.  It’s important to have these conversations with those we love as we notice something seems wrong, and especially if we know that they are thinking about suicide.  </a:t>
            </a:r>
          </a:p>
          <a:p>
            <a:pPr marL="0" lvl="1" indent="274320" algn="ctr">
              <a:spcBef>
                <a:spcPts val="500"/>
              </a:spcBef>
              <a:buSzTx/>
              <a:buNone/>
              <a:defRPr sz="2800"/>
            </a:pPr>
            <a:endParaRPr/>
          </a:p>
          <a:p>
            <a:pPr marL="0" lvl="1" indent="274320" algn="ctr">
              <a:spcBef>
                <a:spcPts val="500"/>
              </a:spcBef>
              <a:buSzTx/>
              <a:buNone/>
              <a:defRPr sz="2500"/>
            </a:pPr>
            <a:r>
              <a:t>Don’t wait.   </a:t>
            </a:r>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5" name="Title 1"/>
          <p:cNvSpPr txBox="1">
            <a:spLocks noGrp="1"/>
          </p:cNvSpPr>
          <p:nvPr>
            <p:ph type="title"/>
          </p:nvPr>
        </p:nvSpPr>
        <p:spPr>
          <a:xfrm>
            <a:off x="838200" y="648294"/>
            <a:ext cx="10515600" cy="1051256"/>
          </a:xfrm>
          <a:prstGeom prst="rect">
            <a:avLst/>
          </a:prstGeom>
        </p:spPr>
        <p:txBody>
          <a:bodyPr/>
          <a:lstStyle/>
          <a:p>
            <a:r>
              <a:t>Resources</a:t>
            </a:r>
          </a:p>
        </p:txBody>
      </p:sp>
      <p:sp>
        <p:nvSpPr>
          <p:cNvPr id="336" name="Content Placeholder 2"/>
          <p:cNvSpPr txBox="1">
            <a:spLocks noGrp="1"/>
          </p:cNvSpPr>
          <p:nvPr>
            <p:ph type="body" idx="1"/>
          </p:nvPr>
        </p:nvSpPr>
        <p:spPr>
          <a:xfrm>
            <a:off x="838200" y="1839381"/>
            <a:ext cx="10515600" cy="4218518"/>
          </a:xfrm>
          <a:prstGeom prst="rect">
            <a:avLst/>
          </a:prstGeom>
        </p:spPr>
        <p:txBody>
          <a:bodyPr>
            <a:normAutofit lnSpcReduction="10000"/>
          </a:bodyPr>
          <a:lstStyle/>
          <a:p>
            <a:pPr marL="457200" indent="-457200">
              <a:buFontTx/>
              <a:buAutoNum type="arabicParenR"/>
            </a:pPr>
            <a:r>
              <a:rPr u="sng" dirty="0">
                <a:solidFill>
                  <a:srgbClr val="0563C1"/>
                </a:solidFill>
                <a:uFill>
                  <a:solidFill>
                    <a:srgbClr val="0563C1"/>
                  </a:solidFill>
                </a:uFill>
                <a:hlinkClick r:id="rId2"/>
              </a:rPr>
              <a:t>Guns &amp; Suicide | Harvard Public Health Magazine | Harvard T.H. Chan School of Public Health </a:t>
            </a:r>
            <a:r>
              <a:rPr u="sng" dirty="0">
                <a:solidFill>
                  <a:srgbClr val="0563C1"/>
                </a:solidFill>
                <a:uFill>
                  <a:solidFill>
                    <a:srgbClr val="0563C1"/>
                  </a:solidFill>
                </a:uFill>
                <a:hlinkClick r:id="rId3"/>
              </a:rPr>
              <a:t>Means Matter | Harvard T.H. Chan School of Public Health</a:t>
            </a:r>
            <a:endParaRPr sz="2200" dirty="0">
              <a:solidFill>
                <a:srgbClr val="0563C1"/>
              </a:solidFill>
            </a:endParaRPr>
          </a:p>
          <a:p>
            <a:pPr marL="457200" indent="-457200">
              <a:buFontTx/>
              <a:buAutoNum type="arabicParenR"/>
              <a:defRPr>
                <a:solidFill>
                  <a:srgbClr val="0563C1"/>
                </a:solidFill>
              </a:defRPr>
            </a:pPr>
            <a:r>
              <a:rPr u="sng" dirty="0">
                <a:uFill>
                  <a:solidFill>
                    <a:srgbClr val="0563C1"/>
                  </a:solidFill>
                </a:uFill>
                <a:hlinkClick r:id="rId4"/>
              </a:rPr>
              <a:t>Lethal Means Safety Counseling - The Educational Fund to Stop Gun Violence (efsgv.org)</a:t>
            </a:r>
            <a:endParaRPr sz="2200" dirty="0">
              <a:solidFill>
                <a:srgbClr val="000000"/>
              </a:solidFill>
            </a:endParaRPr>
          </a:p>
          <a:p>
            <a:pPr marL="457200" indent="-457200">
              <a:buFontTx/>
              <a:buAutoNum type="arabicParenR"/>
              <a:defRPr>
                <a:solidFill>
                  <a:srgbClr val="0563C1"/>
                </a:solidFill>
              </a:defRPr>
            </a:pPr>
            <a:r>
              <a:rPr u="sng" dirty="0">
                <a:uFill>
                  <a:solidFill>
                    <a:srgbClr val="0563C1"/>
                  </a:solidFill>
                </a:uFill>
                <a:hlinkClick r:id="rId5"/>
              </a:rPr>
              <a:t>CALM: Counseling on Access to Lethal Means | Suicide Prevention Resource Center (sprc.org)</a:t>
            </a:r>
            <a:endParaRPr sz="2200" dirty="0">
              <a:solidFill>
                <a:srgbClr val="000000"/>
              </a:solidFill>
            </a:endParaRPr>
          </a:p>
          <a:p>
            <a:pPr marL="457200" indent="-457200">
              <a:buFontTx/>
              <a:buAutoNum type="arabicParenR"/>
              <a:defRPr>
                <a:solidFill>
                  <a:srgbClr val="000000"/>
                </a:solidFill>
              </a:defRPr>
            </a:pPr>
            <a:r>
              <a:rPr dirty="0"/>
              <a:t>Simon TR, Swann AC, </a:t>
            </a:r>
            <a:r>
              <a:rPr dirty="0" err="1"/>
              <a:t>Pwell</a:t>
            </a:r>
            <a:r>
              <a:rPr dirty="0"/>
              <a:t> KE, Potter LB, </a:t>
            </a:r>
            <a:r>
              <a:rPr dirty="0" err="1"/>
              <a:t>Kresnow</a:t>
            </a:r>
            <a:r>
              <a:rPr dirty="0"/>
              <a:t> M, and O’Carroll, PW. Characteristics of impulsive suicide attempts and attempters. SLTB. 2001; 32(supp): 49-59.</a:t>
            </a:r>
            <a:endParaRPr sz="1800" dirty="0"/>
          </a:p>
          <a:p>
            <a:pPr marL="457200" indent="-457200">
              <a:buFontTx/>
              <a:buAutoNum type="arabicParenR"/>
              <a:defRPr>
                <a:solidFill>
                  <a:srgbClr val="000000"/>
                </a:solidFill>
              </a:defRPr>
            </a:pPr>
            <a:r>
              <a:rPr u="sng" dirty="0">
                <a:solidFill>
                  <a:srgbClr val="0563C1"/>
                </a:solidFill>
                <a:uFill>
                  <a:solidFill>
                    <a:srgbClr val="0563C1"/>
                  </a:solidFill>
                </a:uFill>
                <a:hlinkClick r:id="rId6"/>
              </a:rPr>
              <a:t>Firearm Safety Tips - Johns Hopkins All Children's Hospital (hopkinsallchildrens.org)</a:t>
            </a:r>
            <a:r>
              <a:rPr dirty="0"/>
              <a:t>; </a:t>
            </a:r>
            <a:r>
              <a:rPr u="sng" dirty="0">
                <a:solidFill>
                  <a:srgbClr val="0563C1"/>
                </a:solidFill>
                <a:uFill>
                  <a:solidFill>
                    <a:srgbClr val="0563C1"/>
                  </a:solidFill>
                </a:uFill>
                <a:hlinkClick r:id="rId7"/>
              </a:rPr>
              <a:t>Children and gun safety: What to know and do - Harvard Health</a:t>
            </a:r>
            <a:endParaRPr sz="2200" dirty="0"/>
          </a:p>
          <a:p>
            <a:pPr marL="457200" indent="-457200">
              <a:buFontTx/>
              <a:buAutoNum type="arabicParenR"/>
              <a:defRPr>
                <a:solidFill>
                  <a:srgbClr val="212121"/>
                </a:solidFill>
              </a:defRPr>
            </a:pPr>
            <a:r>
              <a:rPr dirty="0"/>
              <a:t>Cleveland EC, Azrael D, Simonetti JA, Miller M. Firearm ownership among American veterans: findings from the 2015 National Firearm Survey. Injury epidemiology. 2017;4(1):33. [</a:t>
            </a:r>
            <a:r>
              <a:rPr u="sng" dirty="0">
                <a:solidFill>
                  <a:srgbClr val="0563C1"/>
                </a:solidFill>
                <a:uFill>
                  <a:solidFill>
                    <a:srgbClr val="0563C1"/>
                  </a:solidFill>
                </a:uFill>
                <a:hlinkClick r:id="rId8"/>
              </a:rPr>
              <a:t>PMC free article</a:t>
            </a:r>
            <a:r>
              <a:rPr dirty="0"/>
              <a:t>] [</a:t>
            </a:r>
            <a:r>
              <a:rPr u="sng" dirty="0">
                <a:solidFill>
                  <a:srgbClr val="0563C1"/>
                </a:solidFill>
                <a:uFill>
                  <a:solidFill>
                    <a:srgbClr val="0563C1"/>
                  </a:solidFill>
                </a:uFill>
                <a:hlinkClick r:id="rId9"/>
              </a:rPr>
              <a:t>PubMed</a:t>
            </a:r>
            <a:r>
              <a:rPr dirty="0"/>
              <a:t>]</a:t>
            </a:r>
            <a:endParaRPr lang="en-US" dirty="0"/>
          </a:p>
          <a:p>
            <a:pPr marL="457200" indent="-457200">
              <a:buFontTx/>
              <a:buAutoNum type="arabicParenR"/>
              <a:defRPr>
                <a:solidFill>
                  <a:srgbClr val="212121"/>
                </a:solidFill>
              </a:defRPr>
            </a:pPr>
            <a:r>
              <a:rPr lang="en-US" dirty="0"/>
              <a:t>Baker, S.P. et al. (2013) Increase in suicide by hanging/suffocation in the U.S., 2000-2010. </a:t>
            </a:r>
            <a:r>
              <a:rPr lang="en-US" i="1" dirty="0"/>
              <a:t>American Journal of Preventative Medicine, </a:t>
            </a:r>
            <a:r>
              <a:rPr lang="en-US" dirty="0"/>
              <a:t> 44(2), 149-149.</a:t>
            </a:r>
          </a:p>
          <a:p>
            <a:pPr marL="457200" indent="-457200">
              <a:buFontTx/>
              <a:buAutoNum type="arabicParenR"/>
              <a:defRPr>
                <a:solidFill>
                  <a:srgbClr val="212121"/>
                </a:solidFill>
              </a:defRPr>
            </a:pPr>
            <a:endParaRPr dirty="0"/>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 name="Content Placeholder 2"/>
          <p:cNvSpPr txBox="1">
            <a:spLocks noGrp="1"/>
          </p:cNvSpPr>
          <p:nvPr>
            <p:ph type="body" idx="1"/>
          </p:nvPr>
        </p:nvSpPr>
        <p:spPr>
          <a:xfrm>
            <a:off x="838200" y="1028699"/>
            <a:ext cx="10515600" cy="4741367"/>
          </a:xfrm>
          <a:prstGeom prst="rect">
            <a:avLst/>
          </a:prstGeom>
        </p:spPr>
        <p:txBody>
          <a:bodyPr/>
          <a:lstStyle/>
          <a:p>
            <a:pPr marL="212597" indent="-212597" algn="ctr" defTabSz="850391">
              <a:spcBef>
                <a:spcPts val="900"/>
              </a:spcBef>
              <a:defRPr sz="2976"/>
            </a:pPr>
            <a:r>
              <a:t>If anyone is interested in additional training on lethal means safety, safety planning, or other clinical interventions for suicide prevention, please contact:</a:t>
            </a:r>
          </a:p>
          <a:p>
            <a:pPr marL="212597" indent="-212597" algn="ctr" defTabSz="850391">
              <a:spcBef>
                <a:spcPts val="900"/>
              </a:spcBef>
              <a:defRPr sz="2976"/>
            </a:pPr>
            <a:r>
              <a:t>Wendy Schwartz, LCSW</a:t>
            </a:r>
          </a:p>
          <a:p>
            <a:pPr marL="212597" indent="-212597" algn="ctr" defTabSz="850391">
              <a:spcBef>
                <a:spcPts val="900"/>
              </a:spcBef>
              <a:defRPr sz="2976"/>
            </a:pPr>
            <a:r>
              <a:t>808-758-4129</a:t>
            </a:r>
          </a:p>
          <a:p>
            <a:pPr marL="212597" indent="-212597" algn="ctr" defTabSz="850391">
              <a:spcBef>
                <a:spcPts val="900"/>
              </a:spcBef>
              <a:defRPr sz="2976"/>
            </a:pPr>
            <a:r>
              <a:rPr u="sng">
                <a:solidFill>
                  <a:srgbClr val="0563C1"/>
                </a:solidFill>
                <a:uFill>
                  <a:solidFill>
                    <a:srgbClr val="0563C1"/>
                  </a:solidFill>
                </a:uFill>
                <a:hlinkClick r:id="rId2"/>
              </a:rPr>
              <a:t>wendy.schwartz@va.gov</a:t>
            </a:r>
          </a:p>
          <a:p>
            <a:pPr marL="212597" indent="-212597" algn="ctr" defTabSz="850391">
              <a:spcBef>
                <a:spcPts val="900"/>
              </a:spcBef>
              <a:defRPr sz="2976"/>
            </a:pPr>
            <a:r>
              <a:t>Chris Lopa LCSW, CSAC</a:t>
            </a:r>
          </a:p>
          <a:p>
            <a:pPr marL="212597" indent="-212597" algn="ctr" defTabSz="850391">
              <a:spcBef>
                <a:spcPts val="900"/>
              </a:spcBef>
              <a:defRPr sz="2976"/>
            </a:pPr>
            <a:r>
              <a:t>808-260-6632</a:t>
            </a:r>
          </a:p>
          <a:p>
            <a:pPr marL="212597" indent="-212597" algn="ctr" defTabSz="850391">
              <a:spcBef>
                <a:spcPts val="900"/>
              </a:spcBef>
              <a:defRPr sz="2976"/>
            </a:pPr>
            <a:r>
              <a:rPr u="sng">
                <a:solidFill>
                  <a:srgbClr val="0563C1"/>
                </a:solidFill>
                <a:uFill>
                  <a:solidFill>
                    <a:srgbClr val="0563C1"/>
                  </a:solidFill>
                </a:uFill>
                <a:hlinkClick r:id="rId3"/>
              </a:rPr>
              <a:t>christopher.lopa@va.gov</a:t>
            </a:r>
            <a:r>
              <a:t> </a:t>
            </a:r>
          </a:p>
        </p:txBody>
      </p:sp>
      <p:sp>
        <p:nvSpPr>
          <p:cNvPr id="339"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27</a:t>
            </a:fld>
            <a:endParaRPr/>
          </a:p>
        </p:txBody>
      </p:sp>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itle 1"/>
          <p:cNvSpPr txBox="1">
            <a:spLocks noGrp="1"/>
          </p:cNvSpPr>
          <p:nvPr>
            <p:ph type="title"/>
          </p:nvPr>
        </p:nvSpPr>
        <p:spPr>
          <a:xfrm>
            <a:off x="3216164" y="2894880"/>
            <a:ext cx="5772808" cy="1064394"/>
          </a:xfrm>
          <a:prstGeom prst="rect">
            <a:avLst/>
          </a:prstGeom>
        </p:spPr>
        <p:txBody>
          <a:bodyPr>
            <a:normAutofit fontScale="90000"/>
          </a:bodyPr>
          <a:lstStyle>
            <a:lvl1pPr defTabSz="740663">
              <a:defRPr sz="7776"/>
            </a:lvl1pPr>
          </a:lstStyle>
          <a:p>
            <a:r>
              <a:t>Thank You</a:t>
            </a:r>
          </a:p>
        </p:txBody>
      </p:sp>
      <p:sp>
        <p:nvSpPr>
          <p:cNvPr id="342"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28</a:t>
            </a:fld>
            <a:endParaRP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itle 1"/>
          <p:cNvSpPr txBox="1">
            <a:spLocks noGrp="1"/>
          </p:cNvSpPr>
          <p:nvPr>
            <p:ph type="title"/>
          </p:nvPr>
        </p:nvSpPr>
        <p:spPr>
          <a:xfrm>
            <a:off x="831851" y="3101930"/>
            <a:ext cx="7843226" cy="1702192"/>
          </a:xfrm>
          <a:prstGeom prst="rect">
            <a:avLst/>
          </a:prstGeom>
        </p:spPr>
        <p:txBody>
          <a:bodyPr/>
          <a:lstStyle/>
          <a:p>
            <a:r>
              <a:t>VHA Suicide Prevention Resources</a:t>
            </a:r>
          </a:p>
        </p:txBody>
      </p:sp>
      <p:sp>
        <p:nvSpPr>
          <p:cNvPr id="347" name="Slide Number Placeholder 2"/>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29</a:t>
            </a:fld>
            <a:endParaRP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 name="Title 1"/>
          <p:cNvSpPr txBox="1">
            <a:spLocks noGrp="1"/>
          </p:cNvSpPr>
          <p:nvPr>
            <p:ph type="title"/>
          </p:nvPr>
        </p:nvSpPr>
        <p:spPr>
          <a:xfrm>
            <a:off x="838200" y="648294"/>
            <a:ext cx="10515600" cy="1051256"/>
          </a:xfrm>
          <a:prstGeom prst="rect">
            <a:avLst/>
          </a:prstGeom>
        </p:spPr>
        <p:txBody>
          <a:bodyPr/>
          <a:lstStyle/>
          <a:p>
            <a:r>
              <a:t>Overview</a:t>
            </a:r>
          </a:p>
        </p:txBody>
      </p:sp>
      <p:sp>
        <p:nvSpPr>
          <p:cNvPr id="246" name="Content Placeholder 2"/>
          <p:cNvSpPr txBox="1">
            <a:spLocks noGrp="1"/>
          </p:cNvSpPr>
          <p:nvPr>
            <p:ph type="body" idx="1"/>
          </p:nvPr>
        </p:nvSpPr>
        <p:spPr>
          <a:xfrm>
            <a:off x="838200" y="1926077"/>
            <a:ext cx="10515600" cy="4060086"/>
          </a:xfrm>
          <a:prstGeom prst="rect">
            <a:avLst/>
          </a:prstGeom>
        </p:spPr>
        <p:txBody>
          <a:bodyPr/>
          <a:lstStyle/>
          <a:p>
            <a:pPr>
              <a:defRPr sz="4000"/>
            </a:pPr>
            <a:r>
              <a:t>What is lethal means safety?</a:t>
            </a:r>
          </a:p>
          <a:p>
            <a:pPr>
              <a:defRPr sz="4000"/>
            </a:pPr>
            <a:endParaRPr/>
          </a:p>
          <a:p>
            <a:pPr>
              <a:defRPr sz="4000"/>
            </a:pPr>
            <a:r>
              <a:t>Why does means matter?</a:t>
            </a:r>
          </a:p>
          <a:p>
            <a:pPr>
              <a:defRPr sz="4000"/>
            </a:pPr>
            <a:endParaRPr/>
          </a:p>
          <a:p>
            <a:pPr>
              <a:defRPr sz="4000"/>
            </a:pPr>
            <a:r>
              <a:t>How can we help our communities prevent suicide deaths?</a:t>
            </a:r>
          </a:p>
        </p:txBody>
      </p:sp>
      <p:sp>
        <p:nvSpPr>
          <p:cNvPr id="247" name="Slide Number Placeholder 3"/>
          <p:cNvSpPr txBox="1">
            <a:spLocks noGrp="1"/>
          </p:cNvSpPr>
          <p:nvPr>
            <p:ph type="sldNum" sz="quarter" idx="2"/>
          </p:nvPr>
        </p:nvSpPr>
        <p:spPr>
          <a:xfrm>
            <a:off x="6011745" y="6424658"/>
            <a:ext cx="168510"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 name="Title 1"/>
          <p:cNvSpPr txBox="1">
            <a:spLocks noGrp="1"/>
          </p:cNvSpPr>
          <p:nvPr>
            <p:ph type="title"/>
          </p:nvPr>
        </p:nvSpPr>
        <p:spPr>
          <a:xfrm>
            <a:off x="838200" y="648294"/>
            <a:ext cx="10515600" cy="1051256"/>
          </a:xfrm>
          <a:prstGeom prst="rect">
            <a:avLst/>
          </a:prstGeom>
        </p:spPr>
        <p:txBody>
          <a:bodyPr/>
          <a:lstStyle/>
          <a:p>
            <a:r>
              <a:t>Free, Confidential Support 24/7/365</a:t>
            </a:r>
          </a:p>
        </p:txBody>
      </p:sp>
      <p:sp>
        <p:nvSpPr>
          <p:cNvPr id="350"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30</a:t>
            </a:fld>
            <a:endParaRPr/>
          </a:p>
        </p:txBody>
      </p:sp>
      <p:sp>
        <p:nvSpPr>
          <p:cNvPr id="351" name="Content Placeholder 2"/>
          <p:cNvSpPr txBox="1"/>
          <p:nvPr/>
        </p:nvSpPr>
        <p:spPr>
          <a:xfrm>
            <a:off x="9403548" y="1704058"/>
            <a:ext cx="2632772" cy="368716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28600" indent="-228600">
              <a:lnSpc>
                <a:spcPct val="90000"/>
              </a:lnSpc>
              <a:spcBef>
                <a:spcPts val="1700"/>
              </a:spcBef>
              <a:buClr>
                <a:srgbClr val="C00000"/>
              </a:buClr>
              <a:buSzPct val="100000"/>
              <a:buFont typeface="Arial"/>
              <a:buChar char="•"/>
              <a:defRPr sz="2800" b="1">
                <a:solidFill>
                  <a:srgbClr val="262626"/>
                </a:solidFill>
              </a:defRPr>
            </a:pPr>
            <a:r>
              <a:t>Veterans</a:t>
            </a:r>
            <a:endParaRPr sz="2000"/>
          </a:p>
          <a:p>
            <a:pPr marL="228600" indent="-228600">
              <a:lnSpc>
                <a:spcPct val="90000"/>
              </a:lnSpc>
              <a:spcBef>
                <a:spcPts val="1700"/>
              </a:spcBef>
              <a:buClr>
                <a:srgbClr val="C00000"/>
              </a:buClr>
              <a:buSzPct val="100000"/>
              <a:buFont typeface="Arial"/>
              <a:buChar char="•"/>
              <a:defRPr sz="2800" b="1">
                <a:solidFill>
                  <a:srgbClr val="262626"/>
                </a:solidFill>
              </a:defRPr>
            </a:pPr>
            <a:r>
              <a:t>Service members</a:t>
            </a:r>
            <a:endParaRPr sz="2000"/>
          </a:p>
          <a:p>
            <a:pPr marL="228600" indent="-228600">
              <a:lnSpc>
                <a:spcPct val="90000"/>
              </a:lnSpc>
              <a:spcBef>
                <a:spcPts val="1700"/>
              </a:spcBef>
              <a:buClr>
                <a:srgbClr val="C00000"/>
              </a:buClr>
              <a:buSzPct val="100000"/>
              <a:buFont typeface="Arial"/>
              <a:buChar char="•"/>
              <a:defRPr sz="2800" b="1">
                <a:solidFill>
                  <a:srgbClr val="262626"/>
                </a:solidFill>
              </a:defRPr>
            </a:pPr>
            <a:r>
              <a:t>Family members</a:t>
            </a:r>
            <a:endParaRPr sz="2000"/>
          </a:p>
          <a:p>
            <a:pPr marL="228600" indent="-228600">
              <a:lnSpc>
                <a:spcPct val="90000"/>
              </a:lnSpc>
              <a:spcBef>
                <a:spcPts val="1700"/>
              </a:spcBef>
              <a:buClr>
                <a:srgbClr val="C00000"/>
              </a:buClr>
              <a:buSzPct val="100000"/>
              <a:buFont typeface="Arial"/>
              <a:buChar char="•"/>
              <a:defRPr sz="2800" b="1">
                <a:solidFill>
                  <a:srgbClr val="262626"/>
                </a:solidFill>
              </a:defRPr>
            </a:pPr>
            <a:r>
              <a:t>Friends</a:t>
            </a:r>
            <a:endParaRPr sz="2000"/>
          </a:p>
          <a:p>
            <a:pPr marL="228600" indent="-228600">
              <a:lnSpc>
                <a:spcPct val="90000"/>
              </a:lnSpc>
              <a:spcBef>
                <a:spcPts val="1700"/>
              </a:spcBef>
              <a:buClr>
                <a:srgbClr val="C00000"/>
              </a:buClr>
              <a:buSzPct val="100000"/>
              <a:buFont typeface="Arial"/>
              <a:buChar char="•"/>
              <a:defRPr sz="2800" b="1">
                <a:solidFill>
                  <a:srgbClr val="262626"/>
                </a:solidFill>
              </a:defRPr>
            </a:pPr>
            <a:r>
              <a:t>Coworkers</a:t>
            </a:r>
          </a:p>
        </p:txBody>
      </p:sp>
      <p:pic>
        <p:nvPicPr>
          <p:cNvPr id="352" name="Picture 2" descr="Picture 2"/>
          <p:cNvPicPr>
            <a:picLocks noChangeAspect="1"/>
          </p:cNvPicPr>
          <p:nvPr/>
        </p:nvPicPr>
        <p:blipFill>
          <a:blip r:embed="rId3"/>
          <a:stretch>
            <a:fillRect/>
          </a:stretch>
        </p:blipFill>
        <p:spPr>
          <a:xfrm>
            <a:off x="293284" y="1379054"/>
            <a:ext cx="8519629" cy="4099892"/>
          </a:xfrm>
          <a:prstGeom prst="rect">
            <a:avLst/>
          </a:prstGeom>
          <a:ln w="12700">
            <a:miter lim="400000"/>
          </a:ln>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itle 1"/>
          <p:cNvSpPr txBox="1">
            <a:spLocks noGrp="1"/>
          </p:cNvSpPr>
          <p:nvPr>
            <p:ph type="title"/>
          </p:nvPr>
        </p:nvSpPr>
        <p:spPr>
          <a:xfrm>
            <a:off x="838200" y="648294"/>
            <a:ext cx="10515600" cy="1051256"/>
          </a:xfrm>
          <a:prstGeom prst="rect">
            <a:avLst/>
          </a:prstGeom>
        </p:spPr>
        <p:txBody>
          <a:bodyPr/>
          <a:lstStyle/>
          <a:p>
            <a:r>
              <a:t>Lethal Means Safety Toolkit</a:t>
            </a:r>
          </a:p>
        </p:txBody>
      </p:sp>
      <p:sp>
        <p:nvSpPr>
          <p:cNvPr id="357" name="Content Placeholder 2"/>
          <p:cNvSpPr txBox="1">
            <a:spLocks noGrp="1"/>
          </p:cNvSpPr>
          <p:nvPr>
            <p:ph type="body" sz="half" idx="1"/>
          </p:nvPr>
        </p:nvSpPr>
        <p:spPr>
          <a:xfrm>
            <a:off x="838199" y="1543664"/>
            <a:ext cx="6201698" cy="4226402"/>
          </a:xfrm>
          <a:prstGeom prst="rect">
            <a:avLst/>
          </a:prstGeom>
        </p:spPr>
        <p:txBody>
          <a:bodyPr/>
          <a:lstStyle/>
          <a:p>
            <a:pPr>
              <a:lnSpc>
                <a:spcPct val="81000"/>
              </a:lnSpc>
              <a:defRPr sz="1800"/>
            </a:pPr>
            <a:r>
              <a:t>Developed in partnership with the </a:t>
            </a:r>
            <a:r>
              <a:rPr u="sng">
                <a:solidFill>
                  <a:srgbClr val="0563C1"/>
                </a:solidFill>
                <a:uFill>
                  <a:solidFill>
                    <a:srgbClr val="0563C1"/>
                  </a:solidFill>
                </a:uFill>
                <a:hlinkClick r:id="rId2"/>
              </a:rPr>
              <a:t>American Foundation for Suicide Prevention</a:t>
            </a:r>
            <a:r>
              <a:t> (AFSP) and the </a:t>
            </a:r>
            <a:r>
              <a:rPr u="sng">
                <a:solidFill>
                  <a:srgbClr val="0563C1"/>
                </a:solidFill>
                <a:uFill>
                  <a:solidFill>
                    <a:srgbClr val="0563C1"/>
                  </a:solidFill>
                </a:uFill>
                <a:hlinkClick r:id="rId3"/>
              </a:rPr>
              <a:t>National Shooting Sports Foundation</a:t>
            </a:r>
            <a:r>
              <a:t> (NSSF), the trade association for the firearms industry.</a:t>
            </a:r>
          </a:p>
          <a:p>
            <a:pPr>
              <a:lnSpc>
                <a:spcPct val="81000"/>
              </a:lnSpc>
              <a:defRPr sz="1800"/>
            </a:pPr>
            <a:r>
              <a:t>Toolkit guides communities through the process of building coalitions to raise awareness about safe storage and its connection to suicide prevention. </a:t>
            </a:r>
          </a:p>
          <a:p>
            <a:pPr>
              <a:lnSpc>
                <a:spcPct val="81000"/>
              </a:lnSpc>
              <a:defRPr sz="1800"/>
            </a:pPr>
            <a:r>
              <a:t>Safe storage can put time and space between an individual and a firearm during suicidal crisis and shows promise for reducing rates of suicide.</a:t>
            </a:r>
          </a:p>
          <a:p>
            <a:pPr>
              <a:lnSpc>
                <a:spcPct val="81000"/>
              </a:lnSpc>
              <a:defRPr sz="1800"/>
            </a:pPr>
            <a:r>
              <a:t>VA respects the important role firearms play in many Veterans’ lives and is dedicated to providing safe storage options that are consistent with each Veteran’s values and priorities. Help Veterans and their loved ones make their homes safer and share these resources with your network.  </a:t>
            </a:r>
          </a:p>
        </p:txBody>
      </p:sp>
      <p:sp>
        <p:nvSpPr>
          <p:cNvPr id="358"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31</a:t>
            </a:fld>
            <a:endParaRPr/>
          </a:p>
        </p:txBody>
      </p:sp>
      <p:sp>
        <p:nvSpPr>
          <p:cNvPr id="359" name="Rectangle 4"/>
          <p:cNvSpPr/>
          <p:nvPr/>
        </p:nvSpPr>
        <p:spPr>
          <a:xfrm>
            <a:off x="7653600" y="5097600"/>
            <a:ext cx="4459744" cy="941380"/>
          </a:xfrm>
          <a:prstGeom prst="rect">
            <a:avLst/>
          </a:prstGeom>
          <a:gradFill>
            <a:gsLst>
              <a:gs pos="0">
                <a:srgbClr val="D9D9D9">
                  <a:alpha val="0"/>
                </a:srgbClr>
              </a:gs>
              <a:gs pos="99000">
                <a:srgbClr val="BFBFBF"/>
              </a:gs>
            </a:gsLst>
          </a:gradFill>
          <a:ln w="12700">
            <a:miter lim="400000"/>
          </a:ln>
        </p:spPr>
        <p:txBody>
          <a:bodyPr lIns="45719" rIns="45719" anchor="ctr"/>
          <a:lstStyle/>
          <a:p>
            <a:pPr algn="ctr">
              <a:defRPr>
                <a:solidFill>
                  <a:srgbClr val="FFFFFF"/>
                </a:solidFill>
              </a:defRPr>
            </a:pPr>
            <a:endParaRPr/>
          </a:p>
        </p:txBody>
      </p:sp>
      <p:sp>
        <p:nvSpPr>
          <p:cNvPr id="360" name="TextBox 5"/>
          <p:cNvSpPr txBox="1"/>
          <p:nvPr/>
        </p:nvSpPr>
        <p:spPr>
          <a:xfrm>
            <a:off x="7814431" y="5314334"/>
            <a:ext cx="4331849" cy="740977"/>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200" b="1">
                <a:solidFill>
                  <a:srgbClr val="3B3838"/>
                </a:solidFill>
              </a:defRPr>
            </a:pPr>
            <a:r>
              <a:t>Access the toolkit online: </a:t>
            </a:r>
          </a:p>
          <a:p>
            <a:pPr>
              <a:defRPr sz="2200" b="1" u="sng"/>
            </a:pPr>
            <a:r>
              <a:rPr>
                <a:solidFill>
                  <a:srgbClr val="0563C1"/>
                </a:solidFill>
                <a:uFill>
                  <a:solidFill>
                    <a:srgbClr val="0563C1"/>
                  </a:solidFill>
                </a:uFill>
                <a:hlinkClick r:id="rId4"/>
              </a:rPr>
              <a:t>Safe Firearm Storage Toolkit</a:t>
            </a:r>
          </a:p>
        </p:txBody>
      </p:sp>
      <p:pic>
        <p:nvPicPr>
          <p:cNvPr id="361" name="Picture 6" descr="Picture 6"/>
          <p:cNvPicPr>
            <a:picLocks noChangeAspect="1"/>
          </p:cNvPicPr>
          <p:nvPr/>
        </p:nvPicPr>
        <p:blipFill>
          <a:blip r:embed="rId5"/>
          <a:stretch>
            <a:fillRect/>
          </a:stretch>
        </p:blipFill>
        <p:spPr>
          <a:xfrm>
            <a:off x="7653600" y="1058550"/>
            <a:ext cx="2856272" cy="3930682"/>
          </a:xfrm>
          <a:prstGeom prst="rect">
            <a:avLst/>
          </a:prstGeom>
          <a:ln>
            <a:solidFill>
              <a:srgbClr val="000000"/>
            </a:solidFill>
          </a:ln>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 name="Title 1"/>
          <p:cNvSpPr txBox="1">
            <a:spLocks noGrp="1"/>
          </p:cNvSpPr>
          <p:nvPr>
            <p:ph type="title"/>
          </p:nvPr>
        </p:nvSpPr>
        <p:spPr>
          <a:xfrm>
            <a:off x="838200" y="648294"/>
            <a:ext cx="10515600" cy="1051256"/>
          </a:xfrm>
          <a:prstGeom prst="rect">
            <a:avLst/>
          </a:prstGeom>
        </p:spPr>
        <p:txBody>
          <a:bodyPr/>
          <a:lstStyle/>
          <a:p>
            <a:r>
              <a:t>Social Media Safety Toolkit </a:t>
            </a:r>
          </a:p>
        </p:txBody>
      </p:sp>
      <p:sp>
        <p:nvSpPr>
          <p:cNvPr id="364" name="Content Placeholder 2"/>
          <p:cNvSpPr txBox="1">
            <a:spLocks noGrp="1"/>
          </p:cNvSpPr>
          <p:nvPr>
            <p:ph type="body" idx="1"/>
          </p:nvPr>
        </p:nvSpPr>
        <p:spPr>
          <a:xfrm>
            <a:off x="838200" y="1839382"/>
            <a:ext cx="10515600" cy="3930684"/>
          </a:xfrm>
          <a:prstGeom prst="rect">
            <a:avLst/>
          </a:prstGeom>
        </p:spPr>
        <p:txBody>
          <a:bodyPr/>
          <a:lstStyle/>
          <a:p>
            <a:pPr>
              <a:defRPr sz="2400"/>
            </a:pPr>
            <a:r>
              <a:t>As discussed in the </a:t>
            </a:r>
            <a:r>
              <a:rPr b="1" u="sng">
                <a:solidFill>
                  <a:srgbClr val="0563C1"/>
                </a:solidFill>
                <a:uFill>
                  <a:solidFill>
                    <a:srgbClr val="0563C1"/>
                  </a:solidFill>
                </a:uFill>
                <a:hlinkClick r:id="rId3"/>
              </a:rPr>
              <a:t>National Strategy for Preventing Veteran Suicide</a:t>
            </a:r>
            <a:r>
              <a:rPr>
                <a:solidFill>
                  <a:srgbClr val="000000"/>
                </a:solidFill>
              </a:rPr>
              <a:t>, </a:t>
            </a:r>
            <a:r>
              <a:t>social media is an important intervention channel and a key piece of VA’s comprehensive, community-based suicide prevention strategy.</a:t>
            </a:r>
          </a:p>
          <a:p>
            <a:pPr>
              <a:defRPr sz="2400"/>
            </a:pPr>
            <a:r>
              <a:t>The Social Media Safety Toolkit for Veterans, their families, and friends equips everyone with the knowledge needed to respond to social media posts that indicate a Veteran may be having thoughts of suicide. </a:t>
            </a:r>
          </a:p>
          <a:p>
            <a:pPr>
              <a:defRPr sz="2400"/>
            </a:pPr>
            <a:r>
              <a:t>The toolkit includes best practices, resources, and sample responses. </a:t>
            </a:r>
          </a:p>
        </p:txBody>
      </p:sp>
      <p:sp>
        <p:nvSpPr>
          <p:cNvPr id="365"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32</a:t>
            </a:fld>
            <a:endParaRPr/>
          </a:p>
        </p:txBody>
      </p:sp>
      <p:pic>
        <p:nvPicPr>
          <p:cNvPr id="366" name="Picture 4" descr="Picture 4"/>
          <p:cNvPicPr>
            <a:picLocks noChangeAspect="1"/>
          </p:cNvPicPr>
          <p:nvPr/>
        </p:nvPicPr>
        <p:blipFill>
          <a:blip r:embed="rId4"/>
          <a:stretch>
            <a:fillRect/>
          </a:stretch>
        </p:blipFill>
        <p:spPr>
          <a:xfrm>
            <a:off x="2700390" y="4492440"/>
            <a:ext cx="798018" cy="798018"/>
          </a:xfrm>
          <a:prstGeom prst="rect">
            <a:avLst/>
          </a:prstGeom>
          <a:ln w="12700">
            <a:miter lim="400000"/>
          </a:ln>
        </p:spPr>
      </p:pic>
      <p:pic>
        <p:nvPicPr>
          <p:cNvPr id="367" name="Picture 5" descr="Picture 5"/>
          <p:cNvPicPr>
            <a:picLocks noChangeAspect="1"/>
          </p:cNvPicPr>
          <p:nvPr/>
        </p:nvPicPr>
        <p:blipFill>
          <a:blip r:embed="rId5"/>
          <a:stretch>
            <a:fillRect/>
          </a:stretch>
        </p:blipFill>
        <p:spPr>
          <a:xfrm>
            <a:off x="8086338" y="4492440"/>
            <a:ext cx="979162" cy="798018"/>
          </a:xfrm>
          <a:prstGeom prst="rect">
            <a:avLst/>
          </a:prstGeom>
          <a:ln w="12700">
            <a:miter lim="400000"/>
          </a:ln>
        </p:spPr>
      </p:pic>
      <p:sp>
        <p:nvSpPr>
          <p:cNvPr id="368" name="Content Placeholder 2"/>
          <p:cNvSpPr txBox="1"/>
          <p:nvPr/>
        </p:nvSpPr>
        <p:spPr>
          <a:xfrm>
            <a:off x="1809852" y="5582243"/>
            <a:ext cx="8572295" cy="9959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lgn="ctr">
              <a:lnSpc>
                <a:spcPct val="90000"/>
              </a:lnSpc>
              <a:spcBef>
                <a:spcPts val="1000"/>
              </a:spcBef>
              <a:defRPr>
                <a:solidFill>
                  <a:srgbClr val="262626"/>
                </a:solidFill>
              </a:defRPr>
            </a:pPr>
            <a:r>
              <a:t>Download at </a:t>
            </a:r>
            <a:r>
              <a:rPr i="1" u="sng">
                <a:solidFill>
                  <a:srgbClr val="0563C1"/>
                </a:solidFill>
                <a:uFill>
                  <a:solidFill>
                    <a:srgbClr val="0563C1"/>
                  </a:solidFill>
                </a:uFill>
                <a:hlinkClick r:id="rId6"/>
              </a:rPr>
              <a:t>https://www.mentalhealth.va.gov/suicide_prevention/docs/OMH-074-Suicide-Prevention-Social-Media-Toolkit-1-8_508.pdf</a:t>
            </a:r>
            <a:endParaRPr i="1">
              <a:solidFill>
                <a:srgbClr val="0563C1"/>
              </a:solidFill>
            </a:endParaRPr>
          </a:p>
        </p:txBody>
      </p:sp>
      <p:pic>
        <p:nvPicPr>
          <p:cNvPr id="369" name="Picture 8" descr="Picture 8"/>
          <p:cNvPicPr>
            <a:picLocks noChangeAspect="1"/>
          </p:cNvPicPr>
          <p:nvPr/>
        </p:nvPicPr>
        <p:blipFill>
          <a:blip r:embed="rId7"/>
          <a:stretch>
            <a:fillRect/>
          </a:stretch>
        </p:blipFill>
        <p:spPr>
          <a:xfrm>
            <a:off x="9791178" y="188197"/>
            <a:ext cx="2132989" cy="1441766"/>
          </a:xfrm>
          <a:prstGeom prst="rect">
            <a:avLst/>
          </a:prstGeom>
          <a:ln w="12700">
            <a:miter lim="400000"/>
          </a:ln>
        </p:spPr>
      </p:pic>
      <p:pic>
        <p:nvPicPr>
          <p:cNvPr id="370" name="Picture 9" descr="Picture 9"/>
          <p:cNvPicPr>
            <a:picLocks noChangeAspect="1"/>
          </p:cNvPicPr>
          <p:nvPr/>
        </p:nvPicPr>
        <p:blipFill>
          <a:blip r:embed="rId8"/>
          <a:stretch>
            <a:fillRect/>
          </a:stretch>
        </p:blipFill>
        <p:spPr>
          <a:xfrm>
            <a:off x="4819074" y="4628827"/>
            <a:ext cx="1957928" cy="589000"/>
          </a:xfrm>
          <a:prstGeom prst="rect">
            <a:avLst/>
          </a:prstGeom>
          <a:ln w="12700">
            <a:miter lim="400000"/>
          </a:ln>
        </p:spPr>
      </p:pic>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 name="Title 1"/>
          <p:cNvSpPr txBox="1">
            <a:spLocks noGrp="1"/>
          </p:cNvSpPr>
          <p:nvPr>
            <p:ph type="title"/>
          </p:nvPr>
        </p:nvSpPr>
        <p:spPr>
          <a:xfrm>
            <a:off x="838200" y="648294"/>
            <a:ext cx="10515600" cy="1051256"/>
          </a:xfrm>
          <a:prstGeom prst="rect">
            <a:avLst/>
          </a:prstGeom>
        </p:spPr>
        <p:txBody>
          <a:bodyPr/>
          <a:lstStyle/>
          <a:p>
            <a:r>
              <a:t>VA SAVE Training</a:t>
            </a:r>
          </a:p>
        </p:txBody>
      </p:sp>
      <p:pic>
        <p:nvPicPr>
          <p:cNvPr id="375" name="Content Placeholder 4" descr="Content Placeholder 4"/>
          <p:cNvPicPr>
            <a:picLocks noChangeAspect="1"/>
          </p:cNvPicPr>
          <p:nvPr/>
        </p:nvPicPr>
        <p:blipFill>
          <a:blip r:embed="rId3"/>
          <a:stretch>
            <a:fillRect/>
          </a:stretch>
        </p:blipFill>
        <p:spPr>
          <a:xfrm>
            <a:off x="3111948" y="3516157"/>
            <a:ext cx="5968103" cy="1706633"/>
          </a:xfrm>
          <a:prstGeom prst="rect">
            <a:avLst/>
          </a:prstGeom>
          <a:ln w="12700">
            <a:miter lim="400000"/>
          </a:ln>
        </p:spPr>
      </p:pic>
      <p:sp>
        <p:nvSpPr>
          <p:cNvPr id="376"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33</a:t>
            </a:fld>
            <a:endParaRPr/>
          </a:p>
        </p:txBody>
      </p:sp>
      <p:sp>
        <p:nvSpPr>
          <p:cNvPr id="377" name="Rectangle 5"/>
          <p:cNvSpPr txBox="1"/>
          <p:nvPr/>
        </p:nvSpPr>
        <p:spPr>
          <a:xfrm>
            <a:off x="2809446" y="5628017"/>
            <a:ext cx="6573107" cy="34018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spAutoFit/>
          </a:bodyPr>
          <a:lstStyle/>
          <a:p>
            <a:pPr algn="ctr">
              <a:defRPr sz="2000"/>
            </a:pPr>
            <a:r>
              <a:t>Available online for free: </a:t>
            </a:r>
            <a:r>
              <a:rPr i="1" u="sng">
                <a:solidFill>
                  <a:srgbClr val="0563C1"/>
                </a:solidFill>
                <a:uFill>
                  <a:solidFill>
                    <a:srgbClr val="0563C1"/>
                  </a:solidFill>
                </a:uFill>
                <a:hlinkClick r:id="rId4"/>
              </a:rPr>
              <a:t>psycharmor.org/courses/s-a-v-e/</a:t>
            </a:r>
          </a:p>
        </p:txBody>
      </p:sp>
      <p:sp>
        <p:nvSpPr>
          <p:cNvPr id="378" name="Content Placeholder 2"/>
          <p:cNvSpPr txBox="1"/>
          <p:nvPr/>
        </p:nvSpPr>
        <p:spPr>
          <a:xfrm>
            <a:off x="676935" y="1720149"/>
            <a:ext cx="10424161" cy="3930684"/>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ormAutofit/>
          </a:bodyPr>
          <a:lstStyle/>
          <a:p>
            <a:pPr marL="228600" indent="-228600">
              <a:lnSpc>
                <a:spcPct val="90000"/>
              </a:lnSpc>
              <a:spcBef>
                <a:spcPts val="1000"/>
              </a:spcBef>
              <a:buClr>
                <a:srgbClr val="0194D3"/>
              </a:buClr>
              <a:buSzPct val="100000"/>
              <a:buFont typeface="Arial"/>
              <a:buChar char="•"/>
              <a:defRPr sz="2400">
                <a:solidFill>
                  <a:srgbClr val="262626"/>
                </a:solidFill>
              </a:defRPr>
            </a:pPr>
            <a:r>
              <a:t>Suicide prevention training video available to everyone, 24/7</a:t>
            </a:r>
            <a:endParaRPr sz="2000"/>
          </a:p>
          <a:p>
            <a:pPr marL="228600" indent="-228600">
              <a:lnSpc>
                <a:spcPct val="90000"/>
              </a:lnSpc>
              <a:spcBef>
                <a:spcPts val="1000"/>
              </a:spcBef>
              <a:buClr>
                <a:srgbClr val="0194D3"/>
              </a:buClr>
              <a:buSzPct val="100000"/>
              <a:buFont typeface="Arial"/>
              <a:buChar char="•"/>
              <a:defRPr sz="2400">
                <a:solidFill>
                  <a:srgbClr val="262626"/>
                </a:solidFill>
              </a:defRPr>
            </a:pPr>
            <a:r>
              <a:t>Less than 25 minutes long </a:t>
            </a:r>
            <a:endParaRPr sz="2000"/>
          </a:p>
          <a:p>
            <a:pPr marL="228600" indent="-228600">
              <a:lnSpc>
                <a:spcPct val="90000"/>
              </a:lnSpc>
              <a:spcBef>
                <a:spcPts val="1000"/>
              </a:spcBef>
              <a:buClr>
                <a:srgbClr val="0194D3"/>
              </a:buClr>
              <a:buSzPct val="100000"/>
              <a:buFont typeface="Arial"/>
              <a:buChar char="•"/>
              <a:defRPr sz="2400">
                <a:solidFill>
                  <a:srgbClr val="262626"/>
                </a:solidFill>
              </a:defRPr>
            </a:pPr>
            <a:r>
              <a:t>Offered in collaboration with the PsychArmor Institute</a:t>
            </a:r>
          </a:p>
        </p:txBody>
      </p:sp>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 name="Title 1"/>
          <p:cNvSpPr txBox="1">
            <a:spLocks noGrp="1"/>
          </p:cNvSpPr>
          <p:nvPr>
            <p:ph type="title"/>
          </p:nvPr>
        </p:nvSpPr>
        <p:spPr>
          <a:xfrm>
            <a:off x="838200" y="648294"/>
            <a:ext cx="10515600" cy="1051256"/>
          </a:xfrm>
          <a:prstGeom prst="rect">
            <a:avLst/>
          </a:prstGeom>
        </p:spPr>
        <p:txBody>
          <a:bodyPr/>
          <a:lstStyle/>
          <a:p>
            <a:r>
              <a:t>Coaching into Care</a:t>
            </a:r>
          </a:p>
        </p:txBody>
      </p:sp>
      <p:sp>
        <p:nvSpPr>
          <p:cNvPr id="383" name="Content Placeholder 2"/>
          <p:cNvSpPr txBox="1">
            <a:spLocks noGrp="1"/>
          </p:cNvSpPr>
          <p:nvPr>
            <p:ph type="body" sz="quarter" idx="1"/>
          </p:nvPr>
        </p:nvSpPr>
        <p:spPr>
          <a:xfrm>
            <a:off x="838200" y="4909625"/>
            <a:ext cx="10781714" cy="1169937"/>
          </a:xfrm>
          <a:prstGeom prst="rect">
            <a:avLst/>
          </a:prstGeom>
        </p:spPr>
        <p:txBody>
          <a:bodyPr/>
          <a:lstStyle>
            <a:lvl1pPr>
              <a:defRPr sz="2400"/>
            </a:lvl1pPr>
          </a:lstStyle>
          <a:p>
            <a:r>
              <a:t>National VA telephone service which aims to educate, support, and empower family members and friends who are seeking care or services for a Veteran</a:t>
            </a:r>
          </a:p>
        </p:txBody>
      </p:sp>
      <p:sp>
        <p:nvSpPr>
          <p:cNvPr id="384"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34</a:t>
            </a:fld>
            <a:endParaRPr/>
          </a:p>
        </p:txBody>
      </p:sp>
      <p:sp>
        <p:nvSpPr>
          <p:cNvPr id="385" name="TextBox 5"/>
          <p:cNvSpPr txBox="1"/>
          <p:nvPr/>
        </p:nvSpPr>
        <p:spPr>
          <a:xfrm>
            <a:off x="4503418" y="5725164"/>
            <a:ext cx="3185162" cy="44475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800" b="1" cap="all"/>
            </a:lvl1pPr>
          </a:lstStyle>
          <a:p>
            <a:r>
              <a:t>CALL 888-823-7458</a:t>
            </a:r>
          </a:p>
        </p:txBody>
      </p:sp>
      <p:pic>
        <p:nvPicPr>
          <p:cNvPr id="386" name="Picture 7" descr="Picture 7"/>
          <p:cNvPicPr>
            <a:picLocks noChangeAspect="1"/>
          </p:cNvPicPr>
          <p:nvPr/>
        </p:nvPicPr>
        <p:blipFill>
          <a:blip r:embed="rId3"/>
          <a:srcRect r="1263"/>
          <a:stretch>
            <a:fillRect/>
          </a:stretch>
        </p:blipFill>
        <p:spPr>
          <a:xfrm>
            <a:off x="3043466" y="1361547"/>
            <a:ext cx="6570754" cy="3390901"/>
          </a:xfrm>
          <a:prstGeom prst="rect">
            <a:avLst/>
          </a:prstGeom>
          <a:ln w="12700">
            <a:miter lim="400000"/>
          </a:ln>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 name="Title 1"/>
          <p:cNvSpPr txBox="1">
            <a:spLocks noGrp="1"/>
          </p:cNvSpPr>
          <p:nvPr>
            <p:ph type="title"/>
          </p:nvPr>
        </p:nvSpPr>
        <p:spPr>
          <a:xfrm>
            <a:off x="838200" y="648294"/>
            <a:ext cx="10515600" cy="1051256"/>
          </a:xfrm>
          <a:prstGeom prst="rect">
            <a:avLst/>
          </a:prstGeom>
        </p:spPr>
        <p:txBody>
          <a:bodyPr/>
          <a:lstStyle/>
          <a:p>
            <a:pPr>
              <a:defRPr i="1"/>
            </a:pPr>
            <a:r>
              <a:t>Be There </a:t>
            </a:r>
            <a:r>
              <a:rPr i="0"/>
              <a:t>Prevention Initiative </a:t>
            </a:r>
          </a:p>
        </p:txBody>
      </p:sp>
      <p:sp>
        <p:nvSpPr>
          <p:cNvPr id="391" name="Slide Number Placeholder 2"/>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35</a:t>
            </a:fld>
            <a:endParaRPr/>
          </a:p>
        </p:txBody>
      </p:sp>
      <p:pic>
        <p:nvPicPr>
          <p:cNvPr id="392" name="Picture 8" descr="Picture 8"/>
          <p:cNvPicPr>
            <a:picLocks noChangeAspect="1"/>
          </p:cNvPicPr>
          <p:nvPr/>
        </p:nvPicPr>
        <p:blipFill>
          <a:blip r:embed="rId3"/>
          <a:stretch>
            <a:fillRect/>
          </a:stretch>
        </p:blipFill>
        <p:spPr>
          <a:xfrm>
            <a:off x="838199" y="1814684"/>
            <a:ext cx="10515601" cy="3069121"/>
          </a:xfrm>
          <a:prstGeom prst="rect">
            <a:avLst/>
          </a:prstGeom>
          <a:ln w="12700">
            <a:miter lim="400000"/>
          </a:ln>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 name="Title 1"/>
          <p:cNvSpPr txBox="1">
            <a:spLocks noGrp="1"/>
          </p:cNvSpPr>
          <p:nvPr>
            <p:ph type="title"/>
          </p:nvPr>
        </p:nvSpPr>
        <p:spPr>
          <a:xfrm>
            <a:off x="838200" y="648294"/>
            <a:ext cx="10515600" cy="1051256"/>
          </a:xfrm>
          <a:prstGeom prst="rect">
            <a:avLst/>
          </a:prstGeom>
        </p:spPr>
        <p:txBody>
          <a:bodyPr/>
          <a:lstStyle/>
          <a:p>
            <a:r>
              <a:t>Resources for Clinicians</a:t>
            </a:r>
          </a:p>
        </p:txBody>
      </p:sp>
      <p:sp>
        <p:nvSpPr>
          <p:cNvPr id="397"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36</a:t>
            </a:fld>
            <a:endParaRPr/>
          </a:p>
        </p:txBody>
      </p:sp>
      <p:pic>
        <p:nvPicPr>
          <p:cNvPr id="398" name="Picture 3" descr="Picture 3"/>
          <p:cNvPicPr>
            <a:picLocks noChangeAspect="1"/>
          </p:cNvPicPr>
          <p:nvPr/>
        </p:nvPicPr>
        <p:blipFill>
          <a:blip r:embed="rId3"/>
          <a:srcRect t="2117" b="9797"/>
          <a:stretch>
            <a:fillRect/>
          </a:stretch>
        </p:blipFill>
        <p:spPr>
          <a:xfrm>
            <a:off x="245328" y="1449957"/>
            <a:ext cx="6852309" cy="4664830"/>
          </a:xfrm>
          <a:prstGeom prst="rect">
            <a:avLst/>
          </a:prstGeom>
          <a:ln w="12700">
            <a:miter lim="400000"/>
          </a:ln>
        </p:spPr>
      </p:pic>
      <p:sp>
        <p:nvSpPr>
          <p:cNvPr id="399" name="Rectangle 8"/>
          <p:cNvSpPr txBox="1"/>
          <p:nvPr/>
        </p:nvSpPr>
        <p:spPr>
          <a:xfrm>
            <a:off x="7329456" y="5501289"/>
            <a:ext cx="4340497" cy="33308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a:defRPr i="1" u="sng">
                <a:solidFill>
                  <a:srgbClr val="0563C1"/>
                </a:solidFill>
                <a:uFill>
                  <a:solidFill>
                    <a:srgbClr val="0563C1"/>
                  </a:solidFill>
                </a:uFill>
                <a:hlinkClick r:id="rId4"/>
              </a:defRPr>
            </a:lvl1pPr>
          </a:lstStyle>
          <a:p>
            <a:pPr>
              <a:defRPr u="none">
                <a:solidFill>
                  <a:srgbClr val="000000"/>
                </a:solidFill>
                <a:uFillTx/>
              </a:defRPr>
            </a:pPr>
            <a:r>
              <a:rPr u="sng">
                <a:solidFill>
                  <a:srgbClr val="0563C1"/>
                </a:solidFill>
                <a:uFill>
                  <a:solidFill>
                    <a:srgbClr val="0563C1"/>
                  </a:solidFill>
                </a:uFill>
                <a:hlinkClick r:id="rId4"/>
              </a:rPr>
              <a:t>www.healthquality.va.gov/guidelines/MH/srb</a:t>
            </a:r>
          </a:p>
        </p:txBody>
      </p:sp>
      <p:grpSp>
        <p:nvGrpSpPr>
          <p:cNvPr id="402" name="Group 10"/>
          <p:cNvGrpSpPr/>
          <p:nvPr/>
        </p:nvGrpSpPr>
        <p:grpSpPr>
          <a:xfrm>
            <a:off x="7844532" y="1125377"/>
            <a:ext cx="3337772" cy="4309872"/>
            <a:chOff x="0" y="0"/>
            <a:chExt cx="3337771" cy="4309871"/>
          </a:xfrm>
        </p:grpSpPr>
        <p:pic>
          <p:nvPicPr>
            <p:cNvPr id="400" name="Picture 11" descr="Picture 11"/>
            <p:cNvPicPr>
              <a:picLocks noChangeAspect="1"/>
            </p:cNvPicPr>
            <p:nvPr/>
          </p:nvPicPr>
          <p:blipFill>
            <a:blip r:embed="rId5"/>
            <a:stretch>
              <a:fillRect/>
            </a:stretch>
          </p:blipFill>
          <p:spPr>
            <a:xfrm>
              <a:off x="0" y="0"/>
              <a:ext cx="3337772" cy="4309872"/>
            </a:xfrm>
            <a:prstGeom prst="rect">
              <a:avLst/>
            </a:prstGeom>
            <a:ln w="12700" cap="flat">
              <a:noFill/>
              <a:miter lim="400000"/>
            </a:ln>
            <a:effectLst/>
          </p:spPr>
        </p:pic>
        <p:sp>
          <p:nvSpPr>
            <p:cNvPr id="401" name="Rectangle 12"/>
            <p:cNvSpPr/>
            <p:nvPr/>
          </p:nvSpPr>
          <p:spPr>
            <a:xfrm>
              <a:off x="2980188" y="1685638"/>
              <a:ext cx="347725" cy="191550"/>
            </a:xfrm>
            <a:prstGeom prst="rect">
              <a:avLst/>
            </a:prstGeom>
            <a:solidFill>
              <a:srgbClr val="32375C"/>
            </a:solidFill>
            <a:ln w="12700" cap="flat">
              <a:noFill/>
              <a:miter lim="400000"/>
            </a:ln>
            <a:effectLst/>
          </p:spPr>
          <p:txBody>
            <a:bodyPr wrap="square" lIns="45719" tIns="45719" rIns="45719" bIns="45719" numCol="1" anchor="ctr">
              <a:noAutofit/>
            </a:bodyPr>
            <a:lstStyle/>
            <a:p>
              <a:pPr algn="ctr">
                <a:defRPr>
                  <a:solidFill>
                    <a:srgbClr val="FFFFFF"/>
                  </a:solidFill>
                </a:defRPr>
              </a:pPr>
              <a:endParaRPr/>
            </a:p>
          </p:txBody>
        </p:sp>
      </p:grpSp>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 name="Title 1"/>
          <p:cNvSpPr txBox="1">
            <a:spLocks noGrp="1"/>
          </p:cNvSpPr>
          <p:nvPr>
            <p:ph type="title"/>
          </p:nvPr>
        </p:nvSpPr>
        <p:spPr>
          <a:xfrm>
            <a:off x="838200" y="648277"/>
            <a:ext cx="10515600" cy="1053408"/>
          </a:xfrm>
          <a:prstGeom prst="rect">
            <a:avLst/>
          </a:prstGeom>
        </p:spPr>
        <p:txBody>
          <a:bodyPr/>
          <a:lstStyle/>
          <a:p>
            <a:r>
              <a:t>TRAIN Learning Network</a:t>
            </a:r>
          </a:p>
        </p:txBody>
      </p:sp>
      <p:sp>
        <p:nvSpPr>
          <p:cNvPr id="407" name="Content Placeholder 2"/>
          <p:cNvSpPr txBox="1">
            <a:spLocks noGrp="1"/>
          </p:cNvSpPr>
          <p:nvPr>
            <p:ph type="body" sz="half" idx="1"/>
          </p:nvPr>
        </p:nvSpPr>
        <p:spPr>
          <a:xfrm>
            <a:off x="838200" y="1933574"/>
            <a:ext cx="5181600" cy="4055747"/>
          </a:xfrm>
          <a:prstGeom prst="rect">
            <a:avLst/>
          </a:prstGeom>
        </p:spPr>
        <p:txBody>
          <a:bodyPr/>
          <a:lstStyle/>
          <a:p>
            <a:pPr>
              <a:defRPr>
                <a:solidFill>
                  <a:srgbClr val="000000"/>
                </a:solidFill>
              </a:defRPr>
            </a:pPr>
            <a:r>
              <a:t>TRAIN is a national learning network that provides quality training opportunities to over 1.8 million professionals who protect and improve the public's health. </a:t>
            </a:r>
          </a:p>
          <a:p>
            <a:pPr>
              <a:defRPr>
                <a:solidFill>
                  <a:srgbClr val="000000"/>
                </a:solidFill>
              </a:defRPr>
            </a:pPr>
            <a:r>
              <a:t>Many of the trainings used for internal VA staff and clinicians are included on this public portal as an opportunity to train community providers. </a:t>
            </a:r>
          </a:p>
          <a:p>
            <a:pPr>
              <a:defRPr>
                <a:solidFill>
                  <a:srgbClr val="000000"/>
                </a:solidFill>
              </a:defRPr>
            </a:pPr>
            <a:r>
              <a:t>The Suicide Prevention Program wants to ensure the high level of training provided to VA employees is also accessible to those assisting Veterans in their communities.</a:t>
            </a:r>
          </a:p>
        </p:txBody>
      </p:sp>
      <p:sp>
        <p:nvSpPr>
          <p:cNvPr id="408" name="Slide Number Placeholder 3"/>
          <p:cNvSpPr txBox="1">
            <a:spLocks noGrp="1"/>
          </p:cNvSpPr>
          <p:nvPr>
            <p:ph type="sldNum" sz="quarter" idx="2"/>
          </p:nvPr>
        </p:nvSpPr>
        <p:spPr>
          <a:xfrm>
            <a:off x="5979561" y="6424658"/>
            <a:ext cx="232878"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37</a:t>
            </a:fld>
            <a:endParaRPr/>
          </a:p>
        </p:txBody>
      </p:sp>
      <p:pic>
        <p:nvPicPr>
          <p:cNvPr id="409" name="Picture 2" descr="Picture 2"/>
          <p:cNvPicPr>
            <a:picLocks noChangeAspect="1"/>
          </p:cNvPicPr>
          <p:nvPr/>
        </p:nvPicPr>
        <p:blipFill>
          <a:blip r:embed="rId3"/>
          <a:stretch>
            <a:fillRect/>
          </a:stretch>
        </p:blipFill>
        <p:spPr>
          <a:xfrm>
            <a:off x="6504509" y="2343149"/>
            <a:ext cx="4509389" cy="235991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 name="Title 1"/>
          <p:cNvSpPr txBox="1">
            <a:spLocks noGrp="1"/>
          </p:cNvSpPr>
          <p:nvPr>
            <p:ph type="title"/>
          </p:nvPr>
        </p:nvSpPr>
        <p:spPr>
          <a:xfrm>
            <a:off x="838200" y="660454"/>
            <a:ext cx="10515600" cy="1051257"/>
          </a:xfrm>
          <a:prstGeom prst="rect">
            <a:avLst/>
          </a:prstGeom>
        </p:spPr>
        <p:txBody>
          <a:bodyPr/>
          <a:lstStyle/>
          <a:p>
            <a:r>
              <a:t>What is Lethal Means Safety?</a:t>
            </a:r>
          </a:p>
        </p:txBody>
      </p:sp>
      <p:sp>
        <p:nvSpPr>
          <p:cNvPr id="250" name="Content Placeholder 2"/>
          <p:cNvSpPr txBox="1">
            <a:spLocks noGrp="1"/>
          </p:cNvSpPr>
          <p:nvPr>
            <p:ph type="body" idx="1"/>
          </p:nvPr>
        </p:nvSpPr>
        <p:spPr>
          <a:xfrm>
            <a:off x="491761" y="1711710"/>
            <a:ext cx="10515601" cy="4516969"/>
          </a:xfrm>
          <a:prstGeom prst="rect">
            <a:avLst/>
          </a:prstGeom>
        </p:spPr>
        <p:txBody>
          <a:bodyPr>
            <a:normAutofit lnSpcReduction="10000"/>
          </a:bodyPr>
          <a:lstStyle/>
          <a:p>
            <a:pPr marL="685800" lvl="1" indent="-228600">
              <a:spcBef>
                <a:spcPts val="500"/>
              </a:spcBef>
              <a:buFontTx/>
              <a:buChar char="▪"/>
              <a:defRPr sz="2800">
                <a:latin typeface="Calibri Light"/>
                <a:ea typeface="Calibri Light"/>
                <a:cs typeface="Calibri Light"/>
                <a:sym typeface="Calibri Light"/>
              </a:defRPr>
            </a:pPr>
            <a:r>
              <a:rPr dirty="0"/>
              <a:t>The shift from thinking about suicide to a suicide attempt can happen quickly, like right after a fight with a loved one.</a:t>
            </a:r>
            <a:endParaRPr sz="1800" dirty="0"/>
          </a:p>
          <a:p>
            <a:pPr marL="685800" lvl="1" indent="-228600">
              <a:spcBef>
                <a:spcPts val="500"/>
              </a:spcBef>
              <a:buFontTx/>
              <a:buChar char="▪"/>
              <a:defRPr sz="2800">
                <a:latin typeface="Calibri Light"/>
                <a:ea typeface="Calibri Light"/>
                <a:cs typeface="Calibri Light"/>
                <a:sym typeface="Calibri Light"/>
              </a:defRPr>
            </a:pPr>
            <a:r>
              <a:rPr dirty="0"/>
              <a:t>Easy access to lethal means, such as firearms</a:t>
            </a:r>
            <a:r>
              <a:rPr lang="en-US" dirty="0"/>
              <a:t>, </a:t>
            </a:r>
            <a:r>
              <a:rPr dirty="0"/>
              <a:t>prescription medications</a:t>
            </a:r>
            <a:r>
              <a:rPr lang="en-US" dirty="0"/>
              <a:t>, and hanging materials</a:t>
            </a:r>
            <a:r>
              <a:rPr dirty="0"/>
              <a:t>, significantly increases the risk for suicide and subsequent death.</a:t>
            </a:r>
            <a:endParaRPr sz="1800" dirty="0"/>
          </a:p>
          <a:p>
            <a:pPr marL="1143000" lvl="2" indent="-228600">
              <a:spcBef>
                <a:spcPts val="500"/>
              </a:spcBef>
              <a:buFontTx/>
              <a:buChar char="▪"/>
              <a:defRPr sz="2800">
                <a:latin typeface="Calibri Light"/>
                <a:ea typeface="Calibri Light"/>
                <a:cs typeface="Calibri Light"/>
                <a:sym typeface="Calibri Light"/>
              </a:defRPr>
            </a:pPr>
            <a:r>
              <a:rPr dirty="0"/>
              <a:t>It doesn’t allow the person enough time to use other coping mechanisms to reduce distress and speed recovery</a:t>
            </a:r>
            <a:endParaRPr sz="1600" dirty="0"/>
          </a:p>
          <a:p>
            <a:pPr marL="685800" lvl="1" indent="-228600">
              <a:spcBef>
                <a:spcPts val="500"/>
              </a:spcBef>
              <a:buFontTx/>
              <a:buChar char="▪"/>
              <a:defRPr sz="2800">
                <a:latin typeface="Calibri Light"/>
                <a:ea typeface="Calibri Light"/>
                <a:cs typeface="Calibri Light"/>
                <a:sym typeface="Calibri Light"/>
              </a:defRPr>
            </a:pPr>
            <a:r>
              <a:rPr dirty="0"/>
              <a:t>Guns are the most lethal suicide attempt method, with approximately 9 out of 10 firearm suicide attempts resulting in death. </a:t>
            </a:r>
            <a:r>
              <a:rPr sz="1400" dirty="0"/>
              <a:t>(1)</a:t>
            </a:r>
            <a:endParaRPr lang="en-US" sz="1400" dirty="0"/>
          </a:p>
          <a:p>
            <a:pPr marL="685800" lvl="1" indent="-228600">
              <a:spcBef>
                <a:spcPts val="500"/>
              </a:spcBef>
              <a:buFontTx/>
              <a:buChar char="▪"/>
              <a:defRPr sz="2800">
                <a:latin typeface="Calibri Light"/>
                <a:ea typeface="Calibri Light"/>
                <a:cs typeface="Calibri Light"/>
                <a:sym typeface="Calibri Light"/>
              </a:defRPr>
            </a:pPr>
            <a:r>
              <a:rPr lang="en-US" dirty="0"/>
              <a:t>Suicide by ligature has a high case fatality rate, similar to firearms </a:t>
            </a:r>
            <a:r>
              <a:rPr lang="en-US" sz="1400" dirty="0"/>
              <a:t>(7)</a:t>
            </a:r>
            <a:endParaRPr sz="1400" dirty="0"/>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73088A-7381-4567-AA61-B6C129F72B69}"/>
              </a:ext>
            </a:extLst>
          </p:cNvPr>
          <p:cNvSpPr>
            <a:spLocks noGrp="1"/>
          </p:cNvSpPr>
          <p:nvPr>
            <p:ph type="title"/>
          </p:nvPr>
        </p:nvSpPr>
        <p:spPr>
          <a:xfrm>
            <a:off x="374821" y="137159"/>
            <a:ext cx="10058400" cy="1371600"/>
          </a:xfrm>
        </p:spPr>
        <p:txBody>
          <a:bodyPr/>
          <a:lstStyle/>
          <a:p>
            <a:r>
              <a:rPr lang="en-US" dirty="0"/>
              <a:t>FACTS</a:t>
            </a:r>
          </a:p>
        </p:txBody>
      </p:sp>
      <p:sp>
        <p:nvSpPr>
          <p:cNvPr id="3" name="Content Placeholder 2">
            <a:extLst>
              <a:ext uri="{FF2B5EF4-FFF2-40B4-BE49-F238E27FC236}">
                <a16:creationId xmlns:a16="http://schemas.microsoft.com/office/drawing/2014/main" id="{DC051F3F-BB02-44C4-BC5A-058A85EA7B0A}"/>
              </a:ext>
            </a:extLst>
          </p:cNvPr>
          <p:cNvSpPr>
            <a:spLocks noGrp="1"/>
          </p:cNvSpPr>
          <p:nvPr>
            <p:ph idx="1"/>
          </p:nvPr>
        </p:nvSpPr>
        <p:spPr>
          <a:xfrm>
            <a:off x="1066800" y="1049344"/>
            <a:ext cx="10058400" cy="4363895"/>
          </a:xfrm>
        </p:spPr>
        <p:txBody>
          <a:bodyPr>
            <a:normAutofit/>
          </a:bodyPr>
          <a:lstStyle/>
          <a:p>
            <a:r>
              <a:rPr lang="en-US" sz="2800" dirty="0"/>
              <a:t>While some suicidal crises last a long time, most last minutes to hours.  In one study of suicide attempt survivors:  </a:t>
            </a:r>
          </a:p>
          <a:p>
            <a:pPr lvl="1"/>
            <a:r>
              <a:rPr lang="en-US" sz="2400" dirty="0"/>
              <a:t>71% said it took less than one hour between their decision to attempt suicide and their actual attempt.</a:t>
            </a:r>
          </a:p>
          <a:p>
            <a:pPr lvl="1"/>
            <a:r>
              <a:rPr lang="en-US" sz="2400" dirty="0"/>
              <a:t>24% said it took less than five minutes for them to act </a:t>
            </a:r>
            <a:r>
              <a:rPr lang="en-US" sz="1100" dirty="0"/>
              <a:t>(5)</a:t>
            </a:r>
          </a:p>
          <a:p>
            <a:pPr lvl="1"/>
            <a:endParaRPr lang="en-US" sz="1100" b="0" i="0" dirty="0">
              <a:solidFill>
                <a:srgbClr val="242424"/>
              </a:solidFill>
              <a:effectLst/>
              <a:latin typeface="-apple-system"/>
            </a:endParaRPr>
          </a:p>
          <a:p>
            <a:pPr lvl="1"/>
            <a:endParaRPr lang="en-US" sz="1100" dirty="0">
              <a:solidFill>
                <a:srgbClr val="242424"/>
              </a:solidFill>
              <a:latin typeface="-apple-system"/>
            </a:endParaRPr>
          </a:p>
          <a:p>
            <a:pPr lvl="1"/>
            <a:endParaRPr lang="en-US" sz="1100" b="0" i="0" dirty="0">
              <a:solidFill>
                <a:srgbClr val="242424"/>
              </a:solidFill>
              <a:effectLst/>
              <a:latin typeface="-apple-system"/>
            </a:endParaRPr>
          </a:p>
          <a:p>
            <a:pPr lvl="1"/>
            <a:endParaRPr lang="en-US" sz="1100" dirty="0">
              <a:solidFill>
                <a:srgbClr val="242424"/>
              </a:solidFill>
              <a:latin typeface="-apple-system"/>
            </a:endParaRPr>
          </a:p>
          <a:p>
            <a:pPr lvl="1"/>
            <a:endParaRPr lang="en-US" sz="1100" b="0" i="0" dirty="0">
              <a:solidFill>
                <a:srgbClr val="242424"/>
              </a:solidFill>
              <a:effectLst/>
              <a:latin typeface="-apple-system"/>
            </a:endParaRPr>
          </a:p>
          <a:p>
            <a:pPr lvl="1"/>
            <a:endParaRPr lang="en-US" sz="1100" dirty="0">
              <a:solidFill>
                <a:srgbClr val="242424"/>
              </a:solidFill>
              <a:latin typeface="-apple-system"/>
            </a:endParaRPr>
          </a:p>
          <a:p>
            <a:pPr lvl="1"/>
            <a:endParaRPr lang="en-US" sz="1100" b="0" i="0" dirty="0">
              <a:solidFill>
                <a:srgbClr val="242424"/>
              </a:solidFill>
              <a:effectLst/>
              <a:latin typeface="-apple-system"/>
            </a:endParaRPr>
          </a:p>
          <a:p>
            <a:pPr lvl="1"/>
            <a:endParaRPr lang="en-US" sz="1100" dirty="0">
              <a:solidFill>
                <a:srgbClr val="242424"/>
              </a:solidFill>
              <a:latin typeface="-apple-system"/>
            </a:endParaRPr>
          </a:p>
          <a:p>
            <a:pPr lvl="1"/>
            <a:endParaRPr lang="en-US" sz="1100" b="0" i="0" dirty="0">
              <a:solidFill>
                <a:srgbClr val="242424"/>
              </a:solidFill>
              <a:effectLst/>
              <a:latin typeface="-apple-system"/>
            </a:endParaRPr>
          </a:p>
          <a:p>
            <a:pPr lvl="1"/>
            <a:endParaRPr lang="en-US" sz="1100" dirty="0">
              <a:solidFill>
                <a:srgbClr val="242424"/>
              </a:solidFill>
              <a:latin typeface="-apple-system"/>
            </a:endParaRPr>
          </a:p>
          <a:p>
            <a:pPr lvl="1"/>
            <a:endParaRPr lang="en-US" sz="1100" b="0" i="0" dirty="0">
              <a:solidFill>
                <a:srgbClr val="242424"/>
              </a:solidFill>
              <a:effectLst/>
              <a:latin typeface="-apple-system"/>
            </a:endParaRPr>
          </a:p>
          <a:p>
            <a:pPr lvl="1"/>
            <a:endParaRPr lang="en-US" sz="1100" dirty="0">
              <a:solidFill>
                <a:srgbClr val="242424"/>
              </a:solidFill>
              <a:latin typeface="-apple-system"/>
            </a:endParaRPr>
          </a:p>
          <a:p>
            <a:pPr lvl="1"/>
            <a:endParaRPr lang="en-US" sz="1100" dirty="0"/>
          </a:p>
        </p:txBody>
      </p:sp>
      <p:pic>
        <p:nvPicPr>
          <p:cNvPr id="4" name="Content Placeholder 4">
            <a:extLst>
              <a:ext uri="{FF2B5EF4-FFF2-40B4-BE49-F238E27FC236}">
                <a16:creationId xmlns:a16="http://schemas.microsoft.com/office/drawing/2014/main" id="{567A7B59-8B4E-48D0-BB29-EC279DBD9AD1}"/>
              </a:ext>
            </a:extLst>
          </p:cNvPr>
          <p:cNvPicPr>
            <a:picLocks noChangeAspect="1"/>
          </p:cNvPicPr>
          <p:nvPr/>
        </p:nvPicPr>
        <p:blipFill>
          <a:blip r:embed="rId3"/>
          <a:stretch>
            <a:fillRect/>
          </a:stretch>
        </p:blipFill>
        <p:spPr>
          <a:xfrm>
            <a:off x="2604959" y="3231291"/>
            <a:ext cx="6191250" cy="2286000"/>
          </a:xfrm>
          <a:prstGeom prst="rect">
            <a:avLst/>
          </a:prstGeom>
        </p:spPr>
      </p:pic>
      <p:sp>
        <p:nvSpPr>
          <p:cNvPr id="6" name="TextBox 5">
            <a:extLst>
              <a:ext uri="{FF2B5EF4-FFF2-40B4-BE49-F238E27FC236}">
                <a16:creationId xmlns:a16="http://schemas.microsoft.com/office/drawing/2014/main" id="{D38478A5-8D57-430A-9736-9DA4AEABB493}"/>
              </a:ext>
            </a:extLst>
          </p:cNvPr>
          <p:cNvSpPr txBox="1"/>
          <p:nvPr/>
        </p:nvSpPr>
        <p:spPr>
          <a:xfrm>
            <a:off x="2604959" y="5529648"/>
            <a:ext cx="6191250" cy="646331"/>
          </a:xfrm>
          <a:prstGeom prst="rect">
            <a:avLst/>
          </a:prstGeom>
          <a:noFill/>
        </p:spPr>
        <p:txBody>
          <a:bodyPr wrap="square" rtlCol="0">
            <a:spAutoFit/>
          </a:bodyPr>
          <a:lstStyle/>
          <a:p>
            <a:r>
              <a:rPr lang="en-US" sz="1200" b="0" i="0" u="none" strike="noStrike" dirty="0">
                <a:solidFill>
                  <a:srgbClr val="FFFFFF"/>
                </a:solidFill>
                <a:effectLst/>
                <a:hlinkClick r:id="rId4"/>
              </a:rPr>
              <a:t>Simon OR, Swann AC, Powell KE, Potter LB, </a:t>
            </a:r>
            <a:r>
              <a:rPr lang="en-US" sz="1200" b="0" i="0" u="none" strike="noStrike" dirty="0" err="1">
                <a:solidFill>
                  <a:srgbClr val="FFFFFF"/>
                </a:solidFill>
                <a:effectLst/>
                <a:hlinkClick r:id="rId4"/>
              </a:rPr>
              <a:t>Kresnow</a:t>
            </a:r>
            <a:r>
              <a:rPr lang="en-US" sz="1200" b="0" i="0" u="none" strike="noStrike" dirty="0">
                <a:solidFill>
                  <a:srgbClr val="FFFFFF"/>
                </a:solidFill>
                <a:effectLst/>
                <a:hlinkClick r:id="rId4"/>
              </a:rPr>
              <a:t> MJ, O'Carroll PW. Characteristics of impulsive suicide attempts and attempters. Suicide Life Threat </a:t>
            </a:r>
            <a:r>
              <a:rPr lang="en-US" sz="1200" b="0" i="0" u="none" strike="noStrike" dirty="0" err="1">
                <a:solidFill>
                  <a:srgbClr val="FFFFFF"/>
                </a:solidFill>
                <a:effectLst/>
                <a:hlinkClick r:id="rId4"/>
              </a:rPr>
              <a:t>Behav</a:t>
            </a:r>
            <a:r>
              <a:rPr lang="en-US" sz="1200" b="0" i="0" u="none" strike="noStrike" dirty="0">
                <a:solidFill>
                  <a:srgbClr val="FFFFFF"/>
                </a:solidFill>
                <a:effectLst/>
                <a:hlinkClick r:id="rId4"/>
              </a:rPr>
              <a:t>. 2001;32(1 Suppl):49-59. </a:t>
            </a:r>
            <a:r>
              <a:rPr lang="en-US" sz="1200" b="0" i="0" u="none" strike="noStrike" dirty="0" err="1">
                <a:solidFill>
                  <a:srgbClr val="FFFFFF"/>
                </a:solidFill>
                <a:effectLst/>
                <a:hlinkClick r:id="rId4"/>
              </a:rPr>
              <a:t>doi</a:t>
            </a:r>
            <a:r>
              <a:rPr lang="en-US" sz="1200" b="0" i="0" u="none" strike="noStrike" dirty="0">
                <a:solidFill>
                  <a:srgbClr val="FFFFFF"/>
                </a:solidFill>
                <a:effectLst/>
                <a:hlinkClick r:id="rId4"/>
              </a:rPr>
              <a:t>: 10.1521/suli.32.1.5.49.24212. PMID: 11924695.)</a:t>
            </a:r>
            <a:endParaRPr lang="en-US" sz="1200" dirty="0"/>
          </a:p>
        </p:txBody>
      </p:sp>
    </p:spTree>
    <p:extLst>
      <p:ext uri="{BB962C8B-B14F-4D97-AF65-F5344CB8AC3E}">
        <p14:creationId xmlns:p14="http://schemas.microsoft.com/office/powerpoint/2010/main" val="146526081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itle 1"/>
          <p:cNvSpPr txBox="1">
            <a:spLocks noGrp="1"/>
          </p:cNvSpPr>
          <p:nvPr>
            <p:ph type="title"/>
          </p:nvPr>
        </p:nvSpPr>
        <p:spPr>
          <a:xfrm>
            <a:off x="838200" y="648294"/>
            <a:ext cx="10515600" cy="1051256"/>
          </a:xfrm>
          <a:prstGeom prst="rect">
            <a:avLst/>
          </a:prstGeom>
        </p:spPr>
        <p:txBody>
          <a:bodyPr/>
          <a:lstStyle/>
          <a:p>
            <a:r>
              <a:t>Means Matter	</a:t>
            </a:r>
          </a:p>
        </p:txBody>
      </p:sp>
      <p:sp>
        <p:nvSpPr>
          <p:cNvPr id="258" name="Content Placeholder 2"/>
          <p:cNvSpPr txBox="1">
            <a:spLocks noGrp="1"/>
          </p:cNvSpPr>
          <p:nvPr>
            <p:ph type="body" idx="1"/>
          </p:nvPr>
        </p:nvSpPr>
        <p:spPr>
          <a:xfrm>
            <a:off x="1066800" y="1699550"/>
            <a:ext cx="10058400" cy="4320250"/>
          </a:xfrm>
          <a:prstGeom prst="rect">
            <a:avLst/>
          </a:prstGeom>
        </p:spPr>
        <p:txBody>
          <a:bodyPr>
            <a:normAutofit lnSpcReduction="10000"/>
          </a:bodyPr>
          <a:lstStyle/>
          <a:p>
            <a:pPr>
              <a:defRPr sz="2600"/>
            </a:pPr>
            <a:r>
              <a:rPr dirty="0"/>
              <a:t>The lethality of the method used in a suicide attempt is one of the biggest factors determining whether the person lives or dies.  </a:t>
            </a:r>
          </a:p>
          <a:p>
            <a:pPr>
              <a:defRPr sz="2600"/>
            </a:pPr>
            <a:r>
              <a:rPr lang="en-US" dirty="0"/>
              <a:t>If the method a person wants to use for suicide is not available when they are actually ready to go through with an attempt, one of two things is likely to occur:</a:t>
            </a:r>
          </a:p>
          <a:p>
            <a:pPr marL="685800" lvl="1" indent="-228600">
              <a:spcBef>
                <a:spcPts val="500"/>
              </a:spcBef>
              <a:defRPr sz="2200"/>
            </a:pPr>
            <a:r>
              <a:rPr lang="en-US" dirty="0"/>
              <a:t>They will delay the attempt as they try to get access to the method they want to use.  The greater the delay, the greater the chance the suicidal crises will pass.  </a:t>
            </a:r>
            <a:endParaRPr lang="en-US" sz="1800" dirty="0"/>
          </a:p>
          <a:p>
            <a:pPr marL="685800" lvl="1" indent="-228600">
              <a:spcBef>
                <a:spcPts val="500"/>
              </a:spcBef>
              <a:defRPr sz="2200"/>
            </a:pPr>
            <a:r>
              <a:rPr lang="en-US" dirty="0"/>
              <a:t>They will substitute another method.  If the substituted method is less lethal, this increases the chance the person will not die.  </a:t>
            </a:r>
            <a:endParaRPr lang="en-US" sz="2600" b="0" i="0" dirty="0">
              <a:solidFill>
                <a:srgbClr val="242424"/>
              </a:solidFill>
              <a:effectLst/>
            </a:endParaRPr>
          </a:p>
          <a:p>
            <a:r>
              <a:rPr lang="en-US" sz="2600" b="0" i="0" dirty="0">
                <a:solidFill>
                  <a:srgbClr val="242424"/>
                </a:solidFill>
                <a:effectLst/>
              </a:rPr>
              <a:t>90% of people who survive an attempt do not go on to die by suicide </a:t>
            </a:r>
            <a:endParaRPr lang="en-US" sz="3200" dirty="0">
              <a:solidFill>
                <a:srgbClr val="242424"/>
              </a:solidFill>
              <a:latin typeface="-apple-system"/>
            </a:endParaRPr>
          </a:p>
          <a:p>
            <a:pPr lvl="1"/>
            <a:r>
              <a:rPr lang="en-US" b="0" i="0" dirty="0">
                <a:solidFill>
                  <a:srgbClr val="242424"/>
                </a:solidFill>
                <a:effectLst/>
                <a:latin typeface="-apple-system"/>
              </a:rPr>
              <a:t>If we can help </a:t>
            </a:r>
            <a:r>
              <a:rPr lang="en-US" dirty="0">
                <a:solidFill>
                  <a:srgbClr val="242424"/>
                </a:solidFill>
                <a:latin typeface="-apple-system"/>
              </a:rPr>
              <a:t>people</a:t>
            </a:r>
            <a:r>
              <a:rPr lang="en-US" b="0" i="0" dirty="0">
                <a:solidFill>
                  <a:srgbClr val="242424"/>
                </a:solidFill>
                <a:effectLst/>
                <a:latin typeface="-apple-system"/>
              </a:rPr>
              <a:t> survive a suicidal crisis, we have likely prevented suicide for their lifetime. (4)</a:t>
            </a:r>
            <a:endParaRPr lang="en-US" dirty="0"/>
          </a:p>
          <a:p>
            <a:pPr>
              <a:defRPr sz="2600"/>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1200">
        <p:fade/>
      </p:transition>
    </mc:Choice>
    <mc:Fallback xmlns="" xmlns:m="http://schemas.openxmlformats.org/officeDocument/2006/math" xmlns:a14="http://schemas.microsoft.com/office/drawing/2010/main">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itle 1"/>
          <p:cNvSpPr txBox="1">
            <a:spLocks noGrp="1"/>
          </p:cNvSpPr>
          <p:nvPr>
            <p:ph type="title"/>
          </p:nvPr>
        </p:nvSpPr>
        <p:spPr>
          <a:xfrm>
            <a:off x="838200" y="648294"/>
            <a:ext cx="10515600" cy="1051256"/>
          </a:xfrm>
          <a:prstGeom prst="rect">
            <a:avLst/>
          </a:prstGeom>
        </p:spPr>
        <p:txBody>
          <a:bodyPr/>
          <a:lstStyle/>
          <a:p>
            <a:r>
              <a:t>Veteran’s Access to Firearms</a:t>
            </a:r>
          </a:p>
        </p:txBody>
      </p:sp>
      <p:sp>
        <p:nvSpPr>
          <p:cNvPr id="263" name="Content Placeholder 2"/>
          <p:cNvSpPr txBox="1">
            <a:spLocks noGrp="1"/>
          </p:cNvSpPr>
          <p:nvPr>
            <p:ph type="body" idx="1"/>
          </p:nvPr>
        </p:nvSpPr>
        <p:spPr>
          <a:xfrm>
            <a:off x="838200" y="1839382"/>
            <a:ext cx="10515600" cy="3930684"/>
          </a:xfrm>
          <a:prstGeom prst="rect">
            <a:avLst/>
          </a:prstGeom>
        </p:spPr>
        <p:txBody>
          <a:bodyPr>
            <a:normAutofit/>
          </a:bodyPr>
          <a:lstStyle/>
          <a:p>
            <a:pPr>
              <a:defRPr sz="3200"/>
            </a:pPr>
            <a:r>
              <a:rPr dirty="0"/>
              <a:t>Veterans have a high degree of familiarity with firearms and are more likely than </a:t>
            </a:r>
            <a:r>
              <a:rPr lang="en-US" dirty="0"/>
              <a:t>other </a:t>
            </a:r>
            <a:r>
              <a:rPr dirty="0"/>
              <a:t>members of the U.S. general population to have access to firearms.</a:t>
            </a:r>
          </a:p>
          <a:p>
            <a:pPr marL="685800" lvl="1" indent="-228600">
              <a:spcBef>
                <a:spcPts val="500"/>
              </a:spcBef>
              <a:defRPr sz="2400" i="1">
                <a:solidFill>
                  <a:srgbClr val="2F5597"/>
                </a:solidFill>
              </a:defRPr>
            </a:pPr>
            <a:r>
              <a:rPr dirty="0"/>
              <a:t>Half </a:t>
            </a:r>
            <a:r>
              <a:rPr dirty="0">
                <a:solidFill>
                  <a:srgbClr val="262626"/>
                </a:solidFill>
              </a:rPr>
              <a:t>of Veterans own at least one firearm </a:t>
            </a:r>
            <a:r>
              <a:rPr sz="1100" dirty="0">
                <a:solidFill>
                  <a:srgbClr val="262626"/>
                </a:solidFill>
              </a:rPr>
              <a:t>(8)</a:t>
            </a:r>
            <a:endParaRPr sz="1100" dirty="0"/>
          </a:p>
          <a:p>
            <a:pPr marL="685800" lvl="1" indent="-228600">
              <a:spcBef>
                <a:spcPts val="500"/>
              </a:spcBef>
              <a:defRPr sz="2400" i="1">
                <a:solidFill>
                  <a:srgbClr val="2F5597"/>
                </a:solidFill>
              </a:defRPr>
            </a:pPr>
            <a:r>
              <a:rPr dirty="0"/>
              <a:t>One-third </a:t>
            </a:r>
            <a:r>
              <a:rPr dirty="0">
                <a:solidFill>
                  <a:srgbClr val="262626"/>
                </a:solidFill>
              </a:rPr>
              <a:t>store a firearm loaded and unlocked </a:t>
            </a:r>
            <a:r>
              <a:rPr sz="1100" dirty="0">
                <a:solidFill>
                  <a:srgbClr val="262626"/>
                </a:solidFill>
              </a:rPr>
              <a:t>(8)</a:t>
            </a:r>
            <a:endParaRPr sz="1100" dirty="0"/>
          </a:p>
          <a:p>
            <a:pPr>
              <a:defRPr sz="3200"/>
            </a:pPr>
            <a:r>
              <a:rPr dirty="0"/>
              <a:t>For some veterans, firearms may bring a sense of safety.</a:t>
            </a:r>
          </a:p>
        </p:txBody>
      </p:sp>
      <p:sp>
        <p:nvSpPr>
          <p:cNvPr id="264" name="Slide Number Placeholder 3"/>
          <p:cNvSpPr txBox="1">
            <a:spLocks noGrp="1"/>
          </p:cNvSpPr>
          <p:nvPr>
            <p:ph type="sldNum" sz="quarter" idx="2"/>
          </p:nvPr>
        </p:nvSpPr>
        <p:spPr>
          <a:xfrm>
            <a:off x="6011745" y="6424658"/>
            <a:ext cx="168510"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rPr/>
              <a:t>7</a:t>
            </a:fld>
            <a:endParaRP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 name="Title 1"/>
          <p:cNvSpPr txBox="1">
            <a:spLocks noGrp="1"/>
          </p:cNvSpPr>
          <p:nvPr>
            <p:ph type="title"/>
          </p:nvPr>
        </p:nvSpPr>
        <p:spPr>
          <a:xfrm>
            <a:off x="838200" y="648294"/>
            <a:ext cx="10515600" cy="1051256"/>
          </a:xfrm>
          <a:prstGeom prst="rect">
            <a:avLst/>
          </a:prstGeom>
        </p:spPr>
        <p:txBody>
          <a:bodyPr/>
          <a:lstStyle/>
          <a:p>
            <a:pPr algn="ctr">
              <a:defRPr sz="3100"/>
            </a:pPr>
            <a:r>
              <a:t>Kids and Guns – Creating safer homes and why </a:t>
            </a:r>
            <a:br/>
            <a:r>
              <a:t>safe storage matters</a:t>
            </a:r>
          </a:p>
        </p:txBody>
      </p:sp>
      <p:sp>
        <p:nvSpPr>
          <p:cNvPr id="267" name="Content Placeholder 2"/>
          <p:cNvSpPr txBox="1">
            <a:spLocks noGrp="1"/>
          </p:cNvSpPr>
          <p:nvPr>
            <p:ph type="body" idx="1"/>
          </p:nvPr>
        </p:nvSpPr>
        <p:spPr>
          <a:xfrm>
            <a:off x="838200" y="1839382"/>
            <a:ext cx="10515600" cy="3930684"/>
          </a:xfrm>
          <a:prstGeom prst="rect">
            <a:avLst/>
          </a:prstGeom>
        </p:spPr>
        <p:txBody>
          <a:bodyPr/>
          <a:lstStyle/>
          <a:p>
            <a:pPr>
              <a:defRPr sz="2400">
                <a:solidFill>
                  <a:srgbClr val="1E1E1E"/>
                </a:solidFill>
              </a:defRPr>
            </a:pPr>
            <a:r>
              <a:t>One in three homes with children in the US has a gun. </a:t>
            </a:r>
            <a:r>
              <a:rPr sz="1100"/>
              <a:t>(6)</a:t>
            </a:r>
          </a:p>
          <a:p>
            <a:pPr>
              <a:defRPr sz="2400">
                <a:solidFill>
                  <a:srgbClr val="1E1E1E"/>
                </a:solidFill>
              </a:defRPr>
            </a:pPr>
            <a:r>
              <a:t>Children as young as 3 years old may be strong enough to pull the trigger on a handgun. </a:t>
            </a:r>
            <a:r>
              <a:rPr sz="1100"/>
              <a:t>(6)</a:t>
            </a:r>
          </a:p>
          <a:p>
            <a:pPr>
              <a:defRPr sz="2400">
                <a:solidFill>
                  <a:srgbClr val="1E1E1E"/>
                </a:solidFill>
              </a:defRPr>
            </a:pPr>
            <a:r>
              <a:t>T</a:t>
            </a:r>
            <a:r>
              <a:rPr>
                <a:solidFill>
                  <a:srgbClr val="000000"/>
                </a:solidFill>
              </a:rPr>
              <a:t>hree out of four children (including children less than 10 years old) living in a house with a gun know where the gun is, even if their parents think they don’t. </a:t>
            </a:r>
            <a:r>
              <a:rPr sz="1100">
                <a:solidFill>
                  <a:srgbClr val="000000"/>
                </a:solidFill>
              </a:rPr>
              <a:t>(6) </a:t>
            </a:r>
          </a:p>
          <a:p>
            <a:pPr>
              <a:defRPr sz="2400">
                <a:solidFill>
                  <a:srgbClr val="000000"/>
                </a:solidFill>
              </a:defRPr>
            </a:pPr>
            <a:r>
              <a:t>Studies found that most children will handle a gun if they find one, even if they have been taught not to. Research shows limited retention of information from gun safety trainings over time. </a:t>
            </a:r>
            <a:r>
              <a:rPr sz="1100"/>
              <a:t>(6)</a:t>
            </a:r>
          </a:p>
        </p:txBody>
      </p:sp>
      <p:sp>
        <p:nvSpPr>
          <p:cNvPr id="268" name="Slide Number Placeholder 3"/>
          <p:cNvSpPr txBox="1">
            <a:spLocks noGrp="1"/>
          </p:cNvSpPr>
          <p:nvPr>
            <p:ph type="sldNum" sz="quarter" idx="2"/>
          </p:nvPr>
        </p:nvSpPr>
        <p:spPr>
          <a:xfrm>
            <a:off x="6011745" y="6424658"/>
            <a:ext cx="168510"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8</a:t>
            </a:fld>
            <a:endParaRP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 name="Title 1"/>
          <p:cNvSpPr txBox="1">
            <a:spLocks noGrp="1"/>
          </p:cNvSpPr>
          <p:nvPr>
            <p:ph type="title"/>
          </p:nvPr>
        </p:nvSpPr>
        <p:spPr>
          <a:xfrm>
            <a:off x="838200" y="648294"/>
            <a:ext cx="10515600" cy="1051256"/>
          </a:xfrm>
          <a:prstGeom prst="rect">
            <a:avLst/>
          </a:prstGeom>
        </p:spPr>
        <p:txBody>
          <a:bodyPr/>
          <a:lstStyle/>
          <a:p>
            <a:r>
              <a:t>Who benefits from lethal means safety counseling?</a:t>
            </a:r>
          </a:p>
        </p:txBody>
      </p:sp>
      <p:sp>
        <p:nvSpPr>
          <p:cNvPr id="271" name="Content Placeholder 2"/>
          <p:cNvSpPr txBox="1">
            <a:spLocks noGrp="1"/>
          </p:cNvSpPr>
          <p:nvPr>
            <p:ph type="body" idx="1"/>
          </p:nvPr>
        </p:nvSpPr>
        <p:spPr>
          <a:xfrm>
            <a:off x="838200" y="1839382"/>
            <a:ext cx="10515600" cy="3930684"/>
          </a:xfrm>
          <a:prstGeom prst="rect">
            <a:avLst/>
          </a:prstGeom>
        </p:spPr>
        <p:txBody>
          <a:bodyPr/>
          <a:lstStyle/>
          <a:p>
            <a:pPr>
              <a:defRPr sz="3200"/>
            </a:pPr>
            <a:r>
              <a:t>People who experience thoughts of suicide</a:t>
            </a:r>
          </a:p>
          <a:p>
            <a:pPr>
              <a:defRPr sz="3200"/>
            </a:pPr>
            <a:r>
              <a:t>People who are in distress and have made a suicide attempt or experienced an interrupted attempt in the past.</a:t>
            </a:r>
          </a:p>
          <a:p>
            <a:pPr>
              <a:defRPr sz="3200"/>
            </a:pPr>
            <a:r>
              <a:t>People who are struggling with mental health or substance use, especially if they are coping with painful life crisis.  </a:t>
            </a:r>
          </a:p>
          <a:p>
            <a:pPr marL="685800" lvl="1" indent="-228600">
              <a:spcBef>
                <a:spcPts val="500"/>
              </a:spcBef>
              <a:defRPr sz="2800"/>
            </a:pPr>
            <a:r>
              <a:t> Relationship break ups, legal problems, financial crises, housing dislocation, job loss</a:t>
            </a:r>
          </a:p>
        </p:txBody>
      </p:sp>
      <p:sp>
        <p:nvSpPr>
          <p:cNvPr id="272" name="Slide Number Placeholder 3"/>
          <p:cNvSpPr txBox="1">
            <a:spLocks noGrp="1"/>
          </p:cNvSpPr>
          <p:nvPr>
            <p:ph type="sldNum" sz="quarter" idx="2"/>
          </p:nvPr>
        </p:nvSpPr>
        <p:spPr>
          <a:xfrm>
            <a:off x="6011745" y="6424658"/>
            <a:ext cx="168510" cy="228512"/>
          </a:xfrm>
          <a:prstGeom prst="rect">
            <a:avLst/>
          </a:prstGeom>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a:lstStyle/>
          <a:p>
            <a:fld id="{86CB4B4D-7CA3-9044-876B-883B54F8677D}" type="slidenum">
              <a:t>9</a:t>
            </a:fld>
            <a:endParaRPr/>
          </a:p>
        </p:txBody>
      </p:sp>
    </p:spTree>
  </p:cSld>
  <p:clrMapOvr>
    <a:masterClrMapping/>
  </p:clrMapOvr>
  <p:transition spd="med"/>
</p:sld>
</file>

<file path=ppt/theme/theme1.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1_Office Theme">
      <a:majorFont>
        <a:latin typeface="Helvetica"/>
        <a:ea typeface="Helvetica"/>
        <a:cs typeface="Helvetica"/>
      </a:majorFont>
      <a:minorFont>
        <a:latin typeface="Calibri"/>
        <a:ea typeface="Calibri"/>
        <a:cs typeface="Calibri"/>
      </a:minorFont>
    </a:fontScheme>
    <a:fmtScheme name="1_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305</TotalTime>
  <Words>5567</Words>
  <Application>Microsoft Macintosh PowerPoint</Application>
  <PresentationFormat>Widescreen</PresentationFormat>
  <Paragraphs>310</Paragraphs>
  <Slides>37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37</vt:i4>
      </vt:variant>
    </vt:vector>
  </HeadingPairs>
  <TitlesOfParts>
    <vt:vector size="45" baseType="lpstr">
      <vt:lpstr>-apple-system</vt:lpstr>
      <vt:lpstr>Arial</vt:lpstr>
      <vt:lpstr>Calibri</vt:lpstr>
      <vt:lpstr>Calibri Light</vt:lpstr>
      <vt:lpstr>Century Gothic</vt:lpstr>
      <vt:lpstr>Merriweather</vt:lpstr>
      <vt:lpstr>Myriad Pro</vt:lpstr>
      <vt:lpstr>1_Office Theme</vt:lpstr>
      <vt:lpstr>Lethal Means Safety</vt:lpstr>
      <vt:lpstr>Before We Begin:</vt:lpstr>
      <vt:lpstr>Overview</vt:lpstr>
      <vt:lpstr>What is Lethal Means Safety?</vt:lpstr>
      <vt:lpstr>FACTS</vt:lpstr>
      <vt:lpstr>Means Matter </vt:lpstr>
      <vt:lpstr>Veteran’s Access to Firearms</vt:lpstr>
      <vt:lpstr>Kids and Guns – Creating safer homes and why  safe storage matters</vt:lpstr>
      <vt:lpstr>Who benefits from lethal means safety counseling?</vt:lpstr>
      <vt:lpstr>PowerPoint Presentation</vt:lpstr>
      <vt:lpstr>Lethal Means Safety Counseling is Part of Effective Safety Planning</vt:lpstr>
      <vt:lpstr>Lethal Means Safety Counseling is Part of Effective Safety Planning</vt:lpstr>
      <vt:lpstr> Making the environment safe</vt:lpstr>
      <vt:lpstr>How would I ask someone these questions? </vt:lpstr>
      <vt:lpstr>How would I ask someone these questions? </vt:lpstr>
      <vt:lpstr>How would I ask someone these questions? </vt:lpstr>
      <vt:lpstr>How would I ask someone these questions? </vt:lpstr>
      <vt:lpstr>How would I ask someone these questions? </vt:lpstr>
      <vt:lpstr>How would I ask these questions?</vt:lpstr>
      <vt:lpstr>Firearms</vt:lpstr>
      <vt:lpstr>PowerPoint Presentation</vt:lpstr>
      <vt:lpstr>Medications – Prescription and Over the Counter</vt:lpstr>
      <vt:lpstr>Opioids  OVERDOSE PREVENTION | HHHRC – Hawai’i Health and Harm Reduction Center  If you live in Hawai'i and would like a naloxone kit, please call (808) 853-3292. </vt:lpstr>
      <vt:lpstr>Common Household Items –  Ropes and Pesticides / Alcohol and knives</vt:lpstr>
      <vt:lpstr>Suicide Prevention Is Everyone’s Business</vt:lpstr>
      <vt:lpstr>Resources</vt:lpstr>
      <vt:lpstr>PowerPoint Presentation</vt:lpstr>
      <vt:lpstr>Thank You</vt:lpstr>
      <vt:lpstr>VHA Suicide Prevention Resources</vt:lpstr>
      <vt:lpstr>Free, Confidential Support 24/7/365</vt:lpstr>
      <vt:lpstr>Lethal Means Safety Toolkit</vt:lpstr>
      <vt:lpstr>Social Media Safety Toolkit </vt:lpstr>
      <vt:lpstr>VA SAVE Training</vt:lpstr>
      <vt:lpstr>Coaching into Care</vt:lpstr>
      <vt:lpstr>Be There Prevention Initiative </vt:lpstr>
      <vt:lpstr>Resources for Clinicians</vt:lpstr>
      <vt:lpstr>TRAIN Learning Network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Lethal Means Safety</dc:title>
  <dc:creator>Schwartz, Wendy T.</dc:creator>
  <cp:lastModifiedBy>Summer Mochida-Meek</cp:lastModifiedBy>
  <cp:revision>4</cp:revision>
  <dcterms:modified xsi:type="dcterms:W3CDTF">2023-09-05T22:05:28Z</dcterms:modified>
</cp:coreProperties>
</file>