
<file path=[Content_Types].xml><?xml version="1.0" encoding="utf-8"?>
<Types xmlns="http://schemas.openxmlformats.org/package/2006/content-types">
  <Default Extension="bin" ContentType="application/vnd.openxmlformats-officedocument.oleObject"/>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sldIdLst>
    <p:sldId id="256" r:id="rId3"/>
    <p:sldId id="258" r:id="rId4"/>
    <p:sldId id="259" r:id="rId5"/>
    <p:sldId id="265" r:id="rId6"/>
    <p:sldId id="266" r:id="rId7"/>
    <p:sldId id="260" r:id="rId8"/>
    <p:sldId id="262" r:id="rId9"/>
    <p:sldId id="261" r:id="rId10"/>
    <p:sldId id="263" r:id="rId11"/>
    <p:sldId id="264"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3C337B-227B-BD0E-B5C5-9DBA758123E6}" v="27" dt="2023-07-18T20:58:30.492"/>
    <p1510:client id="{A766D871-B899-4570-A9F4-310196BB182E}" v="31" dt="2023-07-16T22:05:51.630"/>
    <p1510:client id="{BABDC692-F7BF-0304-F7A8-6EA887667D62}" v="174" dt="2023-07-17T21:05:07.790"/>
    <p1510:client id="{C64F893C-ACC3-B89B-19B0-0A914346A00A}" v="77" dt="2023-07-18T19:47:17.660"/>
    <p1510:client id="{F81282C1-3939-8121-2B87-8B2233200963}" v="153" dt="2023-07-16T23:08:44.0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5" autoAdjust="0"/>
    <p:restoredTop sz="94660"/>
  </p:normalViewPr>
  <p:slideViewPr>
    <p:cSldViewPr snapToGrid="0">
      <p:cViewPr varScale="1">
        <p:scale>
          <a:sx n="115" d="100"/>
          <a:sy n="115" d="100"/>
        </p:scale>
        <p:origin x="224" y="3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microsoft.com/office/2015/10/relationships/revisionInfo" Target="revisionInfo.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b704298f827cb713/Private%20Practice/HSRHA/Touch%20Grant/Touch%20utilization%2022.2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d.docs.live.net/b704298f827cb713/Private%20Practice/HSRHA/Touch%20Grant/Touch%20utilization%2022.23.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sz="2400" u="sng" dirty="0"/>
              <a:t>Sessions</a:t>
            </a:r>
            <a:r>
              <a:rPr lang="en-US" sz="2400" u="sng" baseline="0" dirty="0"/>
              <a:t> per island</a:t>
            </a:r>
            <a:endParaRPr lang="en-US" sz="2400" u="sng" dirty="0"/>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dLbls>
          <c:dLblPos val="outEnd"/>
          <c:showLegendKey val="0"/>
          <c:showVal val="0"/>
          <c:showCatName val="1"/>
          <c:showSerName val="0"/>
          <c:showPercent val="1"/>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200" b="0" i="0" u="none" strike="noStrike" kern="1200" cap="all" baseline="0">
                <a:solidFill>
                  <a:schemeClr val="tx1"/>
                </a:solidFill>
                <a:latin typeface="+mn-lt"/>
                <a:ea typeface="+mn-ea"/>
                <a:cs typeface="+mn-cs"/>
              </a:defRPr>
            </a:pPr>
            <a:r>
              <a:rPr lang="en-US"/>
              <a:t>Sessions per island</a:t>
            </a:r>
          </a:p>
        </c:rich>
      </c:tx>
      <c:overlay val="0"/>
      <c:spPr>
        <a:noFill/>
        <a:ln>
          <a:noFill/>
        </a:ln>
        <a:effectLst/>
      </c:spPr>
      <c:txPr>
        <a:bodyPr rot="0" spcFirstLastPara="1" vertOverflow="ellipsis" vert="horz" wrap="square" anchor="ctr" anchorCtr="1"/>
        <a:lstStyle/>
        <a:p>
          <a:pPr>
            <a:defRPr lang="en-US" sz="1200" b="0" i="0" u="none" strike="noStrike" kern="1200" cap="all" baseline="0">
              <a:solidFill>
                <a:schemeClr val="tx1"/>
              </a:solidFill>
              <a:latin typeface="+mn-lt"/>
              <a:ea typeface="+mn-ea"/>
              <a:cs typeface="+mn-cs"/>
            </a:defRPr>
          </a:pPr>
          <a:endParaRPr lang="en-US"/>
        </a:p>
      </c:txPr>
    </c:title>
    <c:autoTitleDeleted val="0"/>
    <c:plotArea>
      <c:layout/>
      <c:pieChart>
        <c:varyColors val="1"/>
        <c:dLbls>
          <c:dLblPos val="outEnd"/>
          <c:showLegendKey val="0"/>
          <c:showVal val="0"/>
          <c:showCatName val="1"/>
          <c:showSerName val="0"/>
          <c:showPercent val="1"/>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1000" b="0" i="0" u="none" strike="noStrike" kern="1200" baseline="0">
          <a:solidFill>
            <a:schemeClr val="tx1"/>
          </a:solidFill>
          <a:latin typeface="+mn-lt"/>
          <a:ea typeface="+mn-ea"/>
          <a:cs typeface="+mn-cs"/>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a:t>Sessions</a:t>
            </a:r>
            <a:r>
              <a:rPr lang="en-US" baseline="0"/>
              <a:t> per island</a:t>
            </a:r>
            <a:endParaRPr lang="en-US"/>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7AA0-46C9-9DA3-AE9415515311}"/>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7AA0-46C9-9DA3-AE9415515311}"/>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7AA0-46C9-9DA3-AE9415515311}"/>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7AA0-46C9-9DA3-AE9415515311}"/>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7AA0-46C9-9DA3-AE9415515311}"/>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7AA0-46C9-9DA3-AE9415515311}"/>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7AA0-46C9-9DA3-AE9415515311}"/>
                </c:ext>
              </c:extLst>
            </c:dLbl>
            <c:dLbl>
              <c:idx val="1"/>
              <c:layout>
                <c:manualLayout>
                  <c:x val="1.5483101849550677E-2"/>
                  <c:y val="-2.588997203577233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7AA0-46C9-9DA3-AE9415515311}"/>
                </c:ext>
              </c:extLst>
            </c:dLbl>
            <c:dLbl>
              <c:idx val="2"/>
              <c:layout>
                <c:manualLayout>
                  <c:x val="-7.146047007485056E-3"/>
                  <c:y val="1.510248368753386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7AA0-46C9-9DA3-AE9415515311}"/>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7AA0-46C9-9DA3-AE9415515311}"/>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9-7AA0-46C9-9DA3-AE9415515311}"/>
                </c:ext>
              </c:extLst>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7AA0-46C9-9DA3-AE9415515311}"/>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'[Touch utilization 22.23.xlsx]Touch Utilization 22.23'!$A$5:$A$10</c:f>
              <c:strCache>
                <c:ptCount val="5"/>
                <c:pt idx="0">
                  <c:v>Big island</c:v>
                </c:pt>
                <c:pt idx="1">
                  <c:v>Kauai</c:v>
                </c:pt>
                <c:pt idx="2">
                  <c:v>Lanai</c:v>
                </c:pt>
                <c:pt idx="3">
                  <c:v>Maui</c:v>
                </c:pt>
                <c:pt idx="4">
                  <c:v>Molakai</c:v>
                </c:pt>
              </c:strCache>
            </c:strRef>
          </c:cat>
          <c:val>
            <c:numRef>
              <c:f>'[Touch utilization 22.23.xlsx]Touch Utilization 22.23'!$N$5:$N$10</c:f>
              <c:numCache>
                <c:formatCode>General</c:formatCode>
                <c:ptCount val="6"/>
                <c:pt idx="0">
                  <c:v>627</c:v>
                </c:pt>
                <c:pt idx="1">
                  <c:v>66</c:v>
                </c:pt>
                <c:pt idx="2">
                  <c:v>6</c:v>
                </c:pt>
                <c:pt idx="3">
                  <c:v>326</c:v>
                </c:pt>
                <c:pt idx="4">
                  <c:v>1</c:v>
                </c:pt>
              </c:numCache>
            </c:numRef>
          </c:val>
          <c:extLst>
            <c:ext xmlns:c16="http://schemas.microsoft.com/office/drawing/2014/chart" uri="{C3380CC4-5D6E-409C-BE32-E72D297353CC}">
              <c16:uniqueId val="{0000000C-7AA0-46C9-9DA3-AE9415515311}"/>
            </c:ext>
          </c:extLst>
        </c:ser>
        <c:dLbls>
          <c:dLblPos val="outEnd"/>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05A084-E806-40E3-992C-A9744213C5A0}" type="doc">
      <dgm:prSet loTypeId="urn:microsoft.com/office/officeart/2016/7/layout/VerticalDownArrowProcess" loCatId="process" qsTypeId="urn:microsoft.com/office/officeart/2005/8/quickstyle/simple1" qsCatId="simple" csTypeId="urn:microsoft.com/office/officeart/2005/8/colors/colorful5" csCatId="colorful" phldr="1"/>
      <dgm:spPr/>
      <dgm:t>
        <a:bodyPr/>
        <a:lstStyle/>
        <a:p>
          <a:endParaRPr lang="en-US"/>
        </a:p>
      </dgm:t>
    </dgm:pt>
    <dgm:pt modelId="{AB8B08B6-B52E-479A-B221-20830B8C156B}">
      <dgm:prSet phldr="0"/>
      <dgm:spPr/>
      <dgm:t>
        <a:bodyPr/>
        <a:lstStyle/>
        <a:p>
          <a:r>
            <a:rPr lang="en-US" dirty="0">
              <a:latin typeface="Calibri Light" panose="020F0302020204030204"/>
            </a:rPr>
            <a:t>Expand</a:t>
          </a:r>
          <a:endParaRPr lang="en-US" dirty="0"/>
        </a:p>
      </dgm:t>
    </dgm:pt>
    <dgm:pt modelId="{9A163496-AD14-49E2-8CE6-3393A44A71AD}" type="parTrans" cxnId="{F6092741-1D70-4C8F-B2D1-028816445C31}">
      <dgm:prSet/>
      <dgm:spPr/>
      <dgm:t>
        <a:bodyPr/>
        <a:lstStyle/>
        <a:p>
          <a:endParaRPr lang="en-US"/>
        </a:p>
      </dgm:t>
    </dgm:pt>
    <dgm:pt modelId="{A26CBD07-1370-4EE2-93FC-C611C8A30E9A}" type="sibTrans" cxnId="{F6092741-1D70-4C8F-B2D1-028816445C31}">
      <dgm:prSet/>
      <dgm:spPr/>
      <dgm:t>
        <a:bodyPr/>
        <a:lstStyle/>
        <a:p>
          <a:endParaRPr lang="en-US"/>
        </a:p>
      </dgm:t>
    </dgm:pt>
    <dgm:pt modelId="{E9186DBE-0D61-404A-B709-5D3DE9929F97}">
      <dgm:prSet/>
      <dgm:spPr/>
      <dgm:t>
        <a:bodyPr/>
        <a:lstStyle/>
        <a:p>
          <a:pPr rtl="0"/>
          <a:r>
            <a:rPr lang="en-US" dirty="0">
              <a:latin typeface="Calibri Light" panose="020F0302020204030204"/>
            </a:rPr>
            <a:t>Expand</a:t>
          </a:r>
          <a:r>
            <a:rPr lang="en-US" dirty="0"/>
            <a:t> provider panel</a:t>
          </a:r>
          <a:r>
            <a:rPr lang="en-US" dirty="0">
              <a:latin typeface="Calibri Light" panose="020F0302020204030204"/>
            </a:rPr>
            <a:t> (particularly child and adolescent providers),</a:t>
          </a:r>
          <a:r>
            <a:rPr lang="en-US" dirty="0"/>
            <a:t> and increase patient recruitment efforts</a:t>
          </a:r>
          <a:r>
            <a:rPr lang="en-US" dirty="0">
              <a:latin typeface="Calibri Light" panose="020F0302020204030204"/>
            </a:rPr>
            <a:t> </a:t>
          </a:r>
          <a:endParaRPr lang="en-US" dirty="0"/>
        </a:p>
      </dgm:t>
    </dgm:pt>
    <dgm:pt modelId="{29FBCF50-9F2B-443E-9AC7-95E6059724F6}" type="parTrans" cxnId="{D1785B41-0242-4B2F-A41C-D7CE6DFF20E0}">
      <dgm:prSet/>
      <dgm:spPr/>
      <dgm:t>
        <a:bodyPr/>
        <a:lstStyle/>
        <a:p>
          <a:endParaRPr lang="en-US"/>
        </a:p>
      </dgm:t>
    </dgm:pt>
    <dgm:pt modelId="{DD81A5C7-2C63-4D44-823B-F432C1601AB7}" type="sibTrans" cxnId="{D1785B41-0242-4B2F-A41C-D7CE6DFF20E0}">
      <dgm:prSet/>
      <dgm:spPr/>
      <dgm:t>
        <a:bodyPr/>
        <a:lstStyle/>
        <a:p>
          <a:endParaRPr lang="en-US"/>
        </a:p>
      </dgm:t>
    </dgm:pt>
    <dgm:pt modelId="{07F55FE4-B587-4CC1-B662-95C1910C23B0}">
      <dgm:prSet/>
      <dgm:spPr/>
      <dgm:t>
        <a:bodyPr/>
        <a:lstStyle/>
        <a:p>
          <a:r>
            <a:rPr lang="en-US" dirty="0"/>
            <a:t>Collaborate</a:t>
          </a:r>
        </a:p>
      </dgm:t>
    </dgm:pt>
    <dgm:pt modelId="{7CC8830A-EB9E-4BEC-82B8-2D41C5F45692}" type="parTrans" cxnId="{82525E72-073D-4A30-AA70-3D8C7C6AE76D}">
      <dgm:prSet/>
      <dgm:spPr/>
      <dgm:t>
        <a:bodyPr/>
        <a:lstStyle/>
        <a:p>
          <a:endParaRPr lang="en-US"/>
        </a:p>
      </dgm:t>
    </dgm:pt>
    <dgm:pt modelId="{EE4D738F-143E-4CD8-9A37-DACFECFB065B}" type="sibTrans" cxnId="{82525E72-073D-4A30-AA70-3D8C7C6AE76D}">
      <dgm:prSet/>
      <dgm:spPr/>
      <dgm:t>
        <a:bodyPr/>
        <a:lstStyle/>
        <a:p>
          <a:endParaRPr lang="en-US"/>
        </a:p>
      </dgm:t>
    </dgm:pt>
    <dgm:pt modelId="{FE451A9F-54A0-4472-893E-14E595810D51}">
      <dgm:prSet/>
      <dgm:spPr/>
      <dgm:t>
        <a:bodyPr/>
        <a:lstStyle/>
        <a:p>
          <a:pPr rtl="0"/>
          <a:r>
            <a:rPr lang="en-US" dirty="0">
              <a:latin typeface="Calibri Light" panose="020F0302020204030204"/>
            </a:rPr>
            <a:t>Complete </a:t>
          </a:r>
          <a:r>
            <a:rPr lang="en-US" dirty="0"/>
            <a:t>design and initial implementation of new EHR platform</a:t>
          </a:r>
          <a:r>
            <a:rPr lang="en-US" dirty="0">
              <a:latin typeface="Calibri Light" panose="020F0302020204030204"/>
            </a:rPr>
            <a:t> </a:t>
          </a:r>
          <a:endParaRPr lang="en-US" dirty="0"/>
        </a:p>
      </dgm:t>
    </dgm:pt>
    <dgm:pt modelId="{18E6A1CE-342E-4AC3-978B-2ECEA500A05D}" type="parTrans" cxnId="{45584106-975C-42A1-A99B-84A65E8D239C}">
      <dgm:prSet/>
      <dgm:spPr/>
      <dgm:t>
        <a:bodyPr/>
        <a:lstStyle/>
        <a:p>
          <a:endParaRPr lang="en-US"/>
        </a:p>
      </dgm:t>
    </dgm:pt>
    <dgm:pt modelId="{4EB54019-F7F3-4DBA-BB7C-B8C95D0C37F8}" type="sibTrans" cxnId="{45584106-975C-42A1-A99B-84A65E8D239C}">
      <dgm:prSet/>
      <dgm:spPr/>
      <dgm:t>
        <a:bodyPr/>
        <a:lstStyle/>
        <a:p>
          <a:endParaRPr lang="en-US"/>
        </a:p>
      </dgm:t>
    </dgm:pt>
    <dgm:pt modelId="{91FAAC1A-A3CE-4108-AB77-D1E72ABE694D}">
      <dgm:prSet/>
      <dgm:spPr/>
      <dgm:t>
        <a:bodyPr/>
        <a:lstStyle/>
        <a:p>
          <a:r>
            <a:rPr lang="en-US" dirty="0"/>
            <a:t>Formalize</a:t>
          </a:r>
        </a:p>
      </dgm:t>
    </dgm:pt>
    <dgm:pt modelId="{6C1AB7C9-3D53-4D6C-870C-63CC721756F4}" type="parTrans" cxnId="{B1C5516C-9ACD-4C0B-82A4-67599988562F}">
      <dgm:prSet/>
      <dgm:spPr/>
      <dgm:t>
        <a:bodyPr/>
        <a:lstStyle/>
        <a:p>
          <a:endParaRPr lang="en-US"/>
        </a:p>
      </dgm:t>
    </dgm:pt>
    <dgm:pt modelId="{0F0F1966-519C-40EF-92B5-A5C353980300}" type="sibTrans" cxnId="{B1C5516C-9ACD-4C0B-82A4-67599988562F}">
      <dgm:prSet/>
      <dgm:spPr/>
      <dgm:t>
        <a:bodyPr/>
        <a:lstStyle/>
        <a:p>
          <a:endParaRPr lang="en-US"/>
        </a:p>
      </dgm:t>
    </dgm:pt>
    <dgm:pt modelId="{AA03E59F-DDEE-4D59-8DD8-95C7611A13D2}">
      <dgm:prSet/>
      <dgm:spPr/>
      <dgm:t>
        <a:bodyPr/>
        <a:lstStyle/>
        <a:p>
          <a:pPr rtl="0"/>
          <a:r>
            <a:rPr lang="en-US" dirty="0"/>
            <a:t>Formalize collection of data and success stories from grant funding</a:t>
          </a:r>
        </a:p>
      </dgm:t>
    </dgm:pt>
    <dgm:pt modelId="{3B950344-5DEF-4361-B940-55C24B3BE1D7}" type="parTrans" cxnId="{30C147B9-9836-4D0A-A2E8-B8D37D91C3D5}">
      <dgm:prSet/>
      <dgm:spPr/>
      <dgm:t>
        <a:bodyPr/>
        <a:lstStyle/>
        <a:p>
          <a:endParaRPr lang="en-US"/>
        </a:p>
      </dgm:t>
    </dgm:pt>
    <dgm:pt modelId="{B61684AA-D21A-49CA-9B82-3A61273CBC3A}" type="sibTrans" cxnId="{30C147B9-9836-4D0A-A2E8-B8D37D91C3D5}">
      <dgm:prSet/>
      <dgm:spPr/>
      <dgm:t>
        <a:bodyPr/>
        <a:lstStyle/>
        <a:p>
          <a:endParaRPr lang="en-US"/>
        </a:p>
      </dgm:t>
    </dgm:pt>
    <dgm:pt modelId="{4A469FFF-4165-439D-BC22-B271CB8285F3}">
      <dgm:prSet/>
      <dgm:spPr/>
      <dgm:t>
        <a:bodyPr/>
        <a:lstStyle/>
        <a:p>
          <a:r>
            <a:rPr lang="en-US" dirty="0"/>
            <a:t>Strategize</a:t>
          </a:r>
        </a:p>
      </dgm:t>
    </dgm:pt>
    <dgm:pt modelId="{F5153DFB-A095-43AD-B79B-21FD679FFC68}" type="parTrans" cxnId="{1E4ADF1F-8F6F-4F4F-9C33-CE51C782EDEB}">
      <dgm:prSet/>
      <dgm:spPr/>
      <dgm:t>
        <a:bodyPr/>
        <a:lstStyle/>
        <a:p>
          <a:endParaRPr lang="en-US"/>
        </a:p>
      </dgm:t>
    </dgm:pt>
    <dgm:pt modelId="{8AFAD77C-3E4F-4265-8F2B-650BFC860275}" type="sibTrans" cxnId="{1E4ADF1F-8F6F-4F4F-9C33-CE51C782EDEB}">
      <dgm:prSet/>
      <dgm:spPr/>
      <dgm:t>
        <a:bodyPr/>
        <a:lstStyle/>
        <a:p>
          <a:endParaRPr lang="en-US"/>
        </a:p>
      </dgm:t>
    </dgm:pt>
    <dgm:pt modelId="{EC019117-1CBE-4094-9AE3-AE24FD81F4C6}">
      <dgm:prSet/>
      <dgm:spPr/>
      <dgm:t>
        <a:bodyPr/>
        <a:lstStyle/>
        <a:p>
          <a:r>
            <a:rPr lang="en-US" dirty="0"/>
            <a:t>Strategize how to make progress on additional Goals and Objectives</a:t>
          </a:r>
        </a:p>
      </dgm:t>
    </dgm:pt>
    <dgm:pt modelId="{67CECAF6-F286-4B40-AD2C-9DE0023D1259}" type="parTrans" cxnId="{C48FC134-C499-4198-9933-823F20BCCBDA}">
      <dgm:prSet/>
      <dgm:spPr/>
      <dgm:t>
        <a:bodyPr/>
        <a:lstStyle/>
        <a:p>
          <a:endParaRPr lang="en-US"/>
        </a:p>
      </dgm:t>
    </dgm:pt>
    <dgm:pt modelId="{651B63F1-9967-4504-B54D-479AA711B926}" type="sibTrans" cxnId="{C48FC134-C499-4198-9933-823F20BCCBDA}">
      <dgm:prSet/>
      <dgm:spPr/>
      <dgm:t>
        <a:bodyPr/>
        <a:lstStyle/>
        <a:p>
          <a:endParaRPr lang="en-US"/>
        </a:p>
      </dgm:t>
    </dgm:pt>
    <dgm:pt modelId="{AF72C5BA-A0FF-4947-9F95-AAF6F83A9320}" type="pres">
      <dgm:prSet presAssocID="{7C05A084-E806-40E3-992C-A9744213C5A0}" presName="Name0" presStyleCnt="0">
        <dgm:presLayoutVars>
          <dgm:dir/>
          <dgm:animLvl val="lvl"/>
          <dgm:resizeHandles val="exact"/>
        </dgm:presLayoutVars>
      </dgm:prSet>
      <dgm:spPr/>
    </dgm:pt>
    <dgm:pt modelId="{9AF59A22-D487-497E-A8E2-DDA46FADBA18}" type="pres">
      <dgm:prSet presAssocID="{4A469FFF-4165-439D-BC22-B271CB8285F3}" presName="boxAndChildren" presStyleCnt="0"/>
      <dgm:spPr/>
    </dgm:pt>
    <dgm:pt modelId="{99A39086-304F-41CA-9B7A-D35ADA5DC368}" type="pres">
      <dgm:prSet presAssocID="{4A469FFF-4165-439D-BC22-B271CB8285F3}" presName="parentTextBox" presStyleLbl="alignNode1" presStyleIdx="0" presStyleCnt="4"/>
      <dgm:spPr/>
    </dgm:pt>
    <dgm:pt modelId="{EA0B44A6-3781-476A-8F0F-6844FE93DB29}" type="pres">
      <dgm:prSet presAssocID="{4A469FFF-4165-439D-BC22-B271CB8285F3}" presName="descendantBox" presStyleLbl="bgAccFollowNode1" presStyleIdx="0" presStyleCnt="4"/>
      <dgm:spPr/>
    </dgm:pt>
    <dgm:pt modelId="{1516035A-56A3-4A6C-B4CD-8B30BAAAE3D9}" type="pres">
      <dgm:prSet presAssocID="{0F0F1966-519C-40EF-92B5-A5C353980300}" presName="sp" presStyleCnt="0"/>
      <dgm:spPr/>
    </dgm:pt>
    <dgm:pt modelId="{CD081918-7A78-4260-BE1C-62E407EF6D26}" type="pres">
      <dgm:prSet presAssocID="{91FAAC1A-A3CE-4108-AB77-D1E72ABE694D}" presName="arrowAndChildren" presStyleCnt="0"/>
      <dgm:spPr/>
    </dgm:pt>
    <dgm:pt modelId="{166591FF-445E-441B-95B5-45498A83F07A}" type="pres">
      <dgm:prSet presAssocID="{91FAAC1A-A3CE-4108-AB77-D1E72ABE694D}" presName="parentTextArrow" presStyleLbl="node1" presStyleIdx="0" presStyleCnt="0"/>
      <dgm:spPr/>
    </dgm:pt>
    <dgm:pt modelId="{E9BDECE1-C545-481A-85DF-6E63565D15F1}" type="pres">
      <dgm:prSet presAssocID="{91FAAC1A-A3CE-4108-AB77-D1E72ABE694D}" presName="arrow" presStyleLbl="alignNode1" presStyleIdx="1" presStyleCnt="4"/>
      <dgm:spPr/>
    </dgm:pt>
    <dgm:pt modelId="{6CB3E370-A360-44E5-A93C-BE635175B393}" type="pres">
      <dgm:prSet presAssocID="{91FAAC1A-A3CE-4108-AB77-D1E72ABE694D}" presName="descendantArrow" presStyleLbl="bgAccFollowNode1" presStyleIdx="1" presStyleCnt="4"/>
      <dgm:spPr/>
    </dgm:pt>
    <dgm:pt modelId="{2545DC17-B525-429D-ADCC-0F5A362B2960}" type="pres">
      <dgm:prSet presAssocID="{EE4D738F-143E-4CD8-9A37-DACFECFB065B}" presName="sp" presStyleCnt="0"/>
      <dgm:spPr/>
    </dgm:pt>
    <dgm:pt modelId="{0AE84014-D37E-4C98-B6E5-989C2EF2B28C}" type="pres">
      <dgm:prSet presAssocID="{07F55FE4-B587-4CC1-B662-95C1910C23B0}" presName="arrowAndChildren" presStyleCnt="0"/>
      <dgm:spPr/>
    </dgm:pt>
    <dgm:pt modelId="{6E0B7B56-79EC-4423-8A4F-6FC60B59FD3E}" type="pres">
      <dgm:prSet presAssocID="{07F55FE4-B587-4CC1-B662-95C1910C23B0}" presName="parentTextArrow" presStyleLbl="node1" presStyleIdx="0" presStyleCnt="0"/>
      <dgm:spPr/>
    </dgm:pt>
    <dgm:pt modelId="{B5E19ABE-1DCC-4815-9C38-075A8268EAD4}" type="pres">
      <dgm:prSet presAssocID="{07F55FE4-B587-4CC1-B662-95C1910C23B0}" presName="arrow" presStyleLbl="alignNode1" presStyleIdx="2" presStyleCnt="4"/>
      <dgm:spPr/>
    </dgm:pt>
    <dgm:pt modelId="{B41B95ED-FAED-4D91-9DF2-831D1BBCB6AC}" type="pres">
      <dgm:prSet presAssocID="{07F55FE4-B587-4CC1-B662-95C1910C23B0}" presName="descendantArrow" presStyleLbl="bgAccFollowNode1" presStyleIdx="2" presStyleCnt="4"/>
      <dgm:spPr/>
    </dgm:pt>
    <dgm:pt modelId="{8639CF1E-A5A8-4BBE-943A-F852F6D4CB01}" type="pres">
      <dgm:prSet presAssocID="{A26CBD07-1370-4EE2-93FC-C611C8A30E9A}" presName="sp" presStyleCnt="0"/>
      <dgm:spPr/>
    </dgm:pt>
    <dgm:pt modelId="{4C3D5A98-BA4B-421B-89E4-838F1A79E8FA}" type="pres">
      <dgm:prSet presAssocID="{AB8B08B6-B52E-479A-B221-20830B8C156B}" presName="arrowAndChildren" presStyleCnt="0"/>
      <dgm:spPr/>
    </dgm:pt>
    <dgm:pt modelId="{4C960C8F-B5E8-4666-BF7B-5AD043AB3502}" type="pres">
      <dgm:prSet presAssocID="{AB8B08B6-B52E-479A-B221-20830B8C156B}" presName="parentTextArrow" presStyleLbl="node1" presStyleIdx="0" presStyleCnt="0"/>
      <dgm:spPr/>
    </dgm:pt>
    <dgm:pt modelId="{ED6F460E-AA0A-4D5C-92E5-27FDFA4AFB0F}" type="pres">
      <dgm:prSet presAssocID="{AB8B08B6-B52E-479A-B221-20830B8C156B}" presName="arrow" presStyleLbl="alignNode1" presStyleIdx="3" presStyleCnt="4"/>
      <dgm:spPr/>
    </dgm:pt>
    <dgm:pt modelId="{6342946F-D674-4D21-A322-555172BD60F8}" type="pres">
      <dgm:prSet presAssocID="{AB8B08B6-B52E-479A-B221-20830B8C156B}" presName="descendantArrow" presStyleLbl="bgAccFollowNode1" presStyleIdx="3" presStyleCnt="4"/>
      <dgm:spPr/>
    </dgm:pt>
  </dgm:ptLst>
  <dgm:cxnLst>
    <dgm:cxn modelId="{45584106-975C-42A1-A99B-84A65E8D239C}" srcId="{07F55FE4-B587-4CC1-B662-95C1910C23B0}" destId="{FE451A9F-54A0-4472-893E-14E595810D51}" srcOrd="0" destOrd="0" parTransId="{18E6A1CE-342E-4AC3-978B-2ECEA500A05D}" sibTransId="{4EB54019-F7F3-4DBA-BB7C-B8C95D0C37F8}"/>
    <dgm:cxn modelId="{1E4ADF1F-8F6F-4F4F-9C33-CE51C782EDEB}" srcId="{7C05A084-E806-40E3-992C-A9744213C5A0}" destId="{4A469FFF-4165-439D-BC22-B271CB8285F3}" srcOrd="3" destOrd="0" parTransId="{F5153DFB-A095-43AD-B79B-21FD679FFC68}" sibTransId="{8AFAD77C-3E4F-4265-8F2B-650BFC860275}"/>
    <dgm:cxn modelId="{170D0A22-720B-48EA-8E36-86BE1E245745}" type="presOf" srcId="{E9186DBE-0D61-404A-B709-5D3DE9929F97}" destId="{6342946F-D674-4D21-A322-555172BD60F8}" srcOrd="0" destOrd="0" presId="urn:microsoft.com/office/officeart/2016/7/layout/VerticalDownArrowProcess"/>
    <dgm:cxn modelId="{4DBF482B-80D1-428C-9F15-B36B7AA2A97F}" type="presOf" srcId="{AA03E59F-DDEE-4D59-8DD8-95C7611A13D2}" destId="{6CB3E370-A360-44E5-A93C-BE635175B393}" srcOrd="0" destOrd="0" presId="urn:microsoft.com/office/officeart/2016/7/layout/VerticalDownArrowProcess"/>
    <dgm:cxn modelId="{A868AB2F-1669-4A62-AE54-64B43F3D6E67}" type="presOf" srcId="{91FAAC1A-A3CE-4108-AB77-D1E72ABE694D}" destId="{166591FF-445E-441B-95B5-45498A83F07A}" srcOrd="0" destOrd="0" presId="urn:microsoft.com/office/officeart/2016/7/layout/VerticalDownArrowProcess"/>
    <dgm:cxn modelId="{C48FC134-C499-4198-9933-823F20BCCBDA}" srcId="{4A469FFF-4165-439D-BC22-B271CB8285F3}" destId="{EC019117-1CBE-4094-9AE3-AE24FD81F4C6}" srcOrd="0" destOrd="0" parTransId="{67CECAF6-F286-4B40-AD2C-9DE0023D1259}" sibTransId="{651B63F1-9967-4504-B54D-479AA711B926}"/>
    <dgm:cxn modelId="{A42A773F-B6AC-43FA-8DC5-44641AD20D45}" type="presOf" srcId="{FE451A9F-54A0-4472-893E-14E595810D51}" destId="{B41B95ED-FAED-4D91-9DF2-831D1BBCB6AC}" srcOrd="0" destOrd="0" presId="urn:microsoft.com/office/officeart/2016/7/layout/VerticalDownArrowProcess"/>
    <dgm:cxn modelId="{F6092741-1D70-4C8F-B2D1-028816445C31}" srcId="{7C05A084-E806-40E3-992C-A9744213C5A0}" destId="{AB8B08B6-B52E-479A-B221-20830B8C156B}" srcOrd="0" destOrd="0" parTransId="{9A163496-AD14-49E2-8CE6-3393A44A71AD}" sibTransId="{A26CBD07-1370-4EE2-93FC-C611C8A30E9A}"/>
    <dgm:cxn modelId="{D1785B41-0242-4B2F-A41C-D7CE6DFF20E0}" srcId="{AB8B08B6-B52E-479A-B221-20830B8C156B}" destId="{E9186DBE-0D61-404A-B709-5D3DE9929F97}" srcOrd="0" destOrd="0" parTransId="{29FBCF50-9F2B-443E-9AC7-95E6059724F6}" sibTransId="{DD81A5C7-2C63-4D44-823B-F432C1601AB7}"/>
    <dgm:cxn modelId="{0D53FF54-F090-4AF1-A621-CBC4885D9802}" type="presOf" srcId="{07F55FE4-B587-4CC1-B662-95C1910C23B0}" destId="{B5E19ABE-1DCC-4815-9C38-075A8268EAD4}" srcOrd="1" destOrd="0" presId="urn:microsoft.com/office/officeart/2016/7/layout/VerticalDownArrowProcess"/>
    <dgm:cxn modelId="{B10F9259-8B4D-4963-B354-3867465AEA1E}" type="presOf" srcId="{AB8B08B6-B52E-479A-B221-20830B8C156B}" destId="{ED6F460E-AA0A-4D5C-92E5-27FDFA4AFB0F}" srcOrd="1" destOrd="0" presId="urn:microsoft.com/office/officeart/2016/7/layout/VerticalDownArrowProcess"/>
    <dgm:cxn modelId="{2F5A0F5B-993B-4EBB-ACF4-135504A368C1}" type="presOf" srcId="{EC019117-1CBE-4094-9AE3-AE24FD81F4C6}" destId="{EA0B44A6-3781-476A-8F0F-6844FE93DB29}" srcOrd="0" destOrd="0" presId="urn:microsoft.com/office/officeart/2016/7/layout/VerticalDownArrowProcess"/>
    <dgm:cxn modelId="{4BC5F266-3A31-4314-823D-EE90AF5F94AB}" type="presOf" srcId="{7C05A084-E806-40E3-992C-A9744213C5A0}" destId="{AF72C5BA-A0FF-4947-9F95-AAF6F83A9320}" srcOrd="0" destOrd="0" presId="urn:microsoft.com/office/officeart/2016/7/layout/VerticalDownArrowProcess"/>
    <dgm:cxn modelId="{B1C5516C-9ACD-4C0B-82A4-67599988562F}" srcId="{7C05A084-E806-40E3-992C-A9744213C5A0}" destId="{91FAAC1A-A3CE-4108-AB77-D1E72ABE694D}" srcOrd="2" destOrd="0" parTransId="{6C1AB7C9-3D53-4D6C-870C-63CC721756F4}" sibTransId="{0F0F1966-519C-40EF-92B5-A5C353980300}"/>
    <dgm:cxn modelId="{82525E72-073D-4A30-AA70-3D8C7C6AE76D}" srcId="{7C05A084-E806-40E3-992C-A9744213C5A0}" destId="{07F55FE4-B587-4CC1-B662-95C1910C23B0}" srcOrd="1" destOrd="0" parTransId="{7CC8830A-EB9E-4BEC-82B8-2D41C5F45692}" sibTransId="{EE4D738F-143E-4CD8-9A37-DACFECFB065B}"/>
    <dgm:cxn modelId="{89DA6E72-5D5F-4CA2-980B-2A18B53A61F6}" type="presOf" srcId="{4A469FFF-4165-439D-BC22-B271CB8285F3}" destId="{99A39086-304F-41CA-9B7A-D35ADA5DC368}" srcOrd="0" destOrd="0" presId="urn:microsoft.com/office/officeart/2016/7/layout/VerticalDownArrowProcess"/>
    <dgm:cxn modelId="{5B880D82-D11F-41D3-8526-8A44890534DE}" type="presOf" srcId="{91FAAC1A-A3CE-4108-AB77-D1E72ABE694D}" destId="{E9BDECE1-C545-481A-85DF-6E63565D15F1}" srcOrd="1" destOrd="0" presId="urn:microsoft.com/office/officeart/2016/7/layout/VerticalDownArrowProcess"/>
    <dgm:cxn modelId="{2DD343A0-1D8F-462D-95EA-99C8CE262C7B}" type="presOf" srcId="{07F55FE4-B587-4CC1-B662-95C1910C23B0}" destId="{6E0B7B56-79EC-4423-8A4F-6FC60B59FD3E}" srcOrd="0" destOrd="0" presId="urn:microsoft.com/office/officeart/2016/7/layout/VerticalDownArrowProcess"/>
    <dgm:cxn modelId="{30C147B9-9836-4D0A-A2E8-B8D37D91C3D5}" srcId="{91FAAC1A-A3CE-4108-AB77-D1E72ABE694D}" destId="{AA03E59F-DDEE-4D59-8DD8-95C7611A13D2}" srcOrd="0" destOrd="0" parTransId="{3B950344-5DEF-4361-B940-55C24B3BE1D7}" sibTransId="{B61684AA-D21A-49CA-9B82-3A61273CBC3A}"/>
    <dgm:cxn modelId="{A7C98BC0-4596-4BA0-A62E-02734DD20363}" type="presOf" srcId="{AB8B08B6-B52E-479A-B221-20830B8C156B}" destId="{4C960C8F-B5E8-4666-BF7B-5AD043AB3502}" srcOrd="0" destOrd="0" presId="urn:microsoft.com/office/officeart/2016/7/layout/VerticalDownArrowProcess"/>
    <dgm:cxn modelId="{CC2DB817-E844-4A0B-8523-9A614981DC74}" type="presParOf" srcId="{AF72C5BA-A0FF-4947-9F95-AAF6F83A9320}" destId="{9AF59A22-D487-497E-A8E2-DDA46FADBA18}" srcOrd="0" destOrd="0" presId="urn:microsoft.com/office/officeart/2016/7/layout/VerticalDownArrowProcess"/>
    <dgm:cxn modelId="{6A36A6BC-F3C4-48D2-901B-86FB87F49551}" type="presParOf" srcId="{9AF59A22-D487-497E-A8E2-DDA46FADBA18}" destId="{99A39086-304F-41CA-9B7A-D35ADA5DC368}" srcOrd="0" destOrd="0" presId="urn:microsoft.com/office/officeart/2016/7/layout/VerticalDownArrowProcess"/>
    <dgm:cxn modelId="{5ACFA851-7FC8-47CA-8D71-8FF03A3335A8}" type="presParOf" srcId="{9AF59A22-D487-497E-A8E2-DDA46FADBA18}" destId="{EA0B44A6-3781-476A-8F0F-6844FE93DB29}" srcOrd="1" destOrd="0" presId="urn:microsoft.com/office/officeart/2016/7/layout/VerticalDownArrowProcess"/>
    <dgm:cxn modelId="{2D01FCB0-E0D8-48E1-B570-0EA712364C16}" type="presParOf" srcId="{AF72C5BA-A0FF-4947-9F95-AAF6F83A9320}" destId="{1516035A-56A3-4A6C-B4CD-8B30BAAAE3D9}" srcOrd="1" destOrd="0" presId="urn:microsoft.com/office/officeart/2016/7/layout/VerticalDownArrowProcess"/>
    <dgm:cxn modelId="{92A209AC-0150-4BDB-88AF-124131B3FA51}" type="presParOf" srcId="{AF72C5BA-A0FF-4947-9F95-AAF6F83A9320}" destId="{CD081918-7A78-4260-BE1C-62E407EF6D26}" srcOrd="2" destOrd="0" presId="urn:microsoft.com/office/officeart/2016/7/layout/VerticalDownArrowProcess"/>
    <dgm:cxn modelId="{C72780B8-9214-4BA4-B850-EA894E80D34D}" type="presParOf" srcId="{CD081918-7A78-4260-BE1C-62E407EF6D26}" destId="{166591FF-445E-441B-95B5-45498A83F07A}" srcOrd="0" destOrd="0" presId="urn:microsoft.com/office/officeart/2016/7/layout/VerticalDownArrowProcess"/>
    <dgm:cxn modelId="{6B62A306-BF31-46A5-AF6D-E74F6E91DBA6}" type="presParOf" srcId="{CD081918-7A78-4260-BE1C-62E407EF6D26}" destId="{E9BDECE1-C545-481A-85DF-6E63565D15F1}" srcOrd="1" destOrd="0" presId="urn:microsoft.com/office/officeart/2016/7/layout/VerticalDownArrowProcess"/>
    <dgm:cxn modelId="{D32D5667-5CAD-41F8-8805-C15F8088156C}" type="presParOf" srcId="{CD081918-7A78-4260-BE1C-62E407EF6D26}" destId="{6CB3E370-A360-44E5-A93C-BE635175B393}" srcOrd="2" destOrd="0" presId="urn:microsoft.com/office/officeart/2016/7/layout/VerticalDownArrowProcess"/>
    <dgm:cxn modelId="{90FB71A3-3E85-4B3D-A5CA-C30B68C1DDF1}" type="presParOf" srcId="{AF72C5BA-A0FF-4947-9F95-AAF6F83A9320}" destId="{2545DC17-B525-429D-ADCC-0F5A362B2960}" srcOrd="3" destOrd="0" presId="urn:microsoft.com/office/officeart/2016/7/layout/VerticalDownArrowProcess"/>
    <dgm:cxn modelId="{D14CBDF8-75AE-47B3-BBE4-FB1F5DAA72C5}" type="presParOf" srcId="{AF72C5BA-A0FF-4947-9F95-AAF6F83A9320}" destId="{0AE84014-D37E-4C98-B6E5-989C2EF2B28C}" srcOrd="4" destOrd="0" presId="urn:microsoft.com/office/officeart/2016/7/layout/VerticalDownArrowProcess"/>
    <dgm:cxn modelId="{D3403C0F-4B1C-4127-8D0B-BC4B3E8474B9}" type="presParOf" srcId="{0AE84014-D37E-4C98-B6E5-989C2EF2B28C}" destId="{6E0B7B56-79EC-4423-8A4F-6FC60B59FD3E}" srcOrd="0" destOrd="0" presId="urn:microsoft.com/office/officeart/2016/7/layout/VerticalDownArrowProcess"/>
    <dgm:cxn modelId="{002BB6B1-C7AA-4FFC-800A-41E068BB780C}" type="presParOf" srcId="{0AE84014-D37E-4C98-B6E5-989C2EF2B28C}" destId="{B5E19ABE-1DCC-4815-9C38-075A8268EAD4}" srcOrd="1" destOrd="0" presId="urn:microsoft.com/office/officeart/2016/7/layout/VerticalDownArrowProcess"/>
    <dgm:cxn modelId="{096B95F6-878F-4251-B548-6C45B245ABB0}" type="presParOf" srcId="{0AE84014-D37E-4C98-B6E5-989C2EF2B28C}" destId="{B41B95ED-FAED-4D91-9DF2-831D1BBCB6AC}" srcOrd="2" destOrd="0" presId="urn:microsoft.com/office/officeart/2016/7/layout/VerticalDownArrowProcess"/>
    <dgm:cxn modelId="{452BBA37-D47E-4C54-A86D-CA762CE01791}" type="presParOf" srcId="{AF72C5BA-A0FF-4947-9F95-AAF6F83A9320}" destId="{8639CF1E-A5A8-4BBE-943A-F852F6D4CB01}" srcOrd="5" destOrd="0" presId="urn:microsoft.com/office/officeart/2016/7/layout/VerticalDownArrowProcess"/>
    <dgm:cxn modelId="{C152E568-1F27-4244-8F8B-ECE8CBC47C60}" type="presParOf" srcId="{AF72C5BA-A0FF-4947-9F95-AAF6F83A9320}" destId="{4C3D5A98-BA4B-421B-89E4-838F1A79E8FA}" srcOrd="6" destOrd="0" presId="urn:microsoft.com/office/officeart/2016/7/layout/VerticalDownArrowProcess"/>
    <dgm:cxn modelId="{96BA9827-B6C7-496F-9151-0CC1FE016382}" type="presParOf" srcId="{4C3D5A98-BA4B-421B-89E4-838F1A79E8FA}" destId="{4C960C8F-B5E8-4666-BF7B-5AD043AB3502}" srcOrd="0" destOrd="0" presId="urn:microsoft.com/office/officeart/2016/7/layout/VerticalDownArrowProcess"/>
    <dgm:cxn modelId="{97618038-9269-4539-AD33-CB3DBFD17686}" type="presParOf" srcId="{4C3D5A98-BA4B-421B-89E4-838F1A79E8FA}" destId="{ED6F460E-AA0A-4D5C-92E5-27FDFA4AFB0F}" srcOrd="1" destOrd="0" presId="urn:microsoft.com/office/officeart/2016/7/layout/VerticalDownArrowProcess"/>
    <dgm:cxn modelId="{252391B3-75F2-4E89-BE36-478859ED81ED}" type="presParOf" srcId="{4C3D5A98-BA4B-421B-89E4-838F1A79E8FA}" destId="{6342946F-D674-4D21-A322-555172BD60F8}"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A39086-304F-41CA-9B7A-D35ADA5DC368}">
      <dsp:nvSpPr>
        <dsp:cNvPr id="0" name=""/>
        <dsp:cNvSpPr/>
      </dsp:nvSpPr>
      <dsp:spPr>
        <a:xfrm>
          <a:off x="0" y="5253990"/>
          <a:ext cx="1591978" cy="1149444"/>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221" tIns="163576" rIns="113221"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Strategize</a:t>
          </a:r>
        </a:p>
      </dsp:txBody>
      <dsp:txXfrm>
        <a:off x="0" y="5253990"/>
        <a:ext cx="1591978" cy="1149444"/>
      </dsp:txXfrm>
    </dsp:sp>
    <dsp:sp modelId="{EA0B44A6-3781-476A-8F0F-6844FE93DB29}">
      <dsp:nvSpPr>
        <dsp:cNvPr id="0" name=""/>
        <dsp:cNvSpPr/>
      </dsp:nvSpPr>
      <dsp:spPr>
        <a:xfrm>
          <a:off x="1591978" y="5253990"/>
          <a:ext cx="4775934" cy="1149444"/>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879" tIns="215900" rIns="96879" bIns="215900" numCol="1" spcCol="1270" anchor="ctr" anchorCtr="0">
          <a:noAutofit/>
        </a:bodyPr>
        <a:lstStyle/>
        <a:p>
          <a:pPr marL="0" lvl="0" indent="0" algn="l" defTabSz="755650">
            <a:lnSpc>
              <a:spcPct val="90000"/>
            </a:lnSpc>
            <a:spcBef>
              <a:spcPct val="0"/>
            </a:spcBef>
            <a:spcAft>
              <a:spcPct val="35000"/>
            </a:spcAft>
            <a:buNone/>
          </a:pPr>
          <a:r>
            <a:rPr lang="en-US" sz="1700" kern="1200" dirty="0"/>
            <a:t>Strategize how to make progress on additional Goals and Objectives</a:t>
          </a:r>
        </a:p>
      </dsp:txBody>
      <dsp:txXfrm>
        <a:off x="1591978" y="5253990"/>
        <a:ext cx="4775934" cy="1149444"/>
      </dsp:txXfrm>
    </dsp:sp>
    <dsp:sp modelId="{E9BDECE1-C545-481A-85DF-6E63565D15F1}">
      <dsp:nvSpPr>
        <dsp:cNvPr id="0" name=""/>
        <dsp:cNvSpPr/>
      </dsp:nvSpPr>
      <dsp:spPr>
        <a:xfrm rot="10800000">
          <a:off x="0" y="3503386"/>
          <a:ext cx="1591978" cy="1767845"/>
        </a:xfrm>
        <a:prstGeom prst="upArrowCallout">
          <a:avLst>
            <a:gd name="adj1" fmla="val 5000"/>
            <a:gd name="adj2" fmla="val 10000"/>
            <a:gd name="adj3" fmla="val 15000"/>
            <a:gd name="adj4" fmla="val 64977"/>
          </a:avLst>
        </a:prstGeom>
        <a:solidFill>
          <a:schemeClr val="accent5">
            <a:hueOff val="1520005"/>
            <a:satOff val="0"/>
            <a:lumOff val="5686"/>
            <a:alphaOff val="0"/>
          </a:schemeClr>
        </a:solidFill>
        <a:ln w="12700" cap="flat" cmpd="sng" algn="ctr">
          <a:solidFill>
            <a:schemeClr val="accent5">
              <a:hueOff val="1520005"/>
              <a:satOff val="0"/>
              <a:lumOff val="568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221" tIns="163576" rIns="113221"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Formalize</a:t>
          </a:r>
        </a:p>
      </dsp:txBody>
      <dsp:txXfrm rot="-10800000">
        <a:off x="0" y="3503386"/>
        <a:ext cx="1591978" cy="1149099"/>
      </dsp:txXfrm>
    </dsp:sp>
    <dsp:sp modelId="{6CB3E370-A360-44E5-A93C-BE635175B393}">
      <dsp:nvSpPr>
        <dsp:cNvPr id="0" name=""/>
        <dsp:cNvSpPr/>
      </dsp:nvSpPr>
      <dsp:spPr>
        <a:xfrm>
          <a:off x="1591978" y="3503386"/>
          <a:ext cx="4775934" cy="1149099"/>
        </a:xfrm>
        <a:prstGeom prst="rect">
          <a:avLst/>
        </a:prstGeom>
        <a:solidFill>
          <a:schemeClr val="accent5">
            <a:tint val="40000"/>
            <a:alpha val="90000"/>
            <a:hueOff val="1762330"/>
            <a:satOff val="19410"/>
            <a:lumOff val="1801"/>
            <a:alphaOff val="0"/>
          </a:schemeClr>
        </a:solidFill>
        <a:ln w="12700" cap="flat" cmpd="sng" algn="ctr">
          <a:solidFill>
            <a:schemeClr val="accent5">
              <a:tint val="40000"/>
              <a:alpha val="90000"/>
              <a:hueOff val="1762330"/>
              <a:satOff val="19410"/>
              <a:lumOff val="180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879" tIns="215900" rIns="96879" bIns="215900" numCol="1" spcCol="1270" anchor="ctr" anchorCtr="0">
          <a:noAutofit/>
        </a:bodyPr>
        <a:lstStyle/>
        <a:p>
          <a:pPr marL="0" lvl="0" indent="0" algn="l" defTabSz="755650" rtl="0">
            <a:lnSpc>
              <a:spcPct val="90000"/>
            </a:lnSpc>
            <a:spcBef>
              <a:spcPct val="0"/>
            </a:spcBef>
            <a:spcAft>
              <a:spcPct val="35000"/>
            </a:spcAft>
            <a:buNone/>
          </a:pPr>
          <a:r>
            <a:rPr lang="en-US" sz="1700" kern="1200" dirty="0"/>
            <a:t>Formalize collection of data and success stories from grant funding</a:t>
          </a:r>
        </a:p>
      </dsp:txBody>
      <dsp:txXfrm>
        <a:off x="1591978" y="3503386"/>
        <a:ext cx="4775934" cy="1149099"/>
      </dsp:txXfrm>
    </dsp:sp>
    <dsp:sp modelId="{B5E19ABE-1DCC-4815-9C38-075A8268EAD4}">
      <dsp:nvSpPr>
        <dsp:cNvPr id="0" name=""/>
        <dsp:cNvSpPr/>
      </dsp:nvSpPr>
      <dsp:spPr>
        <a:xfrm rot="10800000">
          <a:off x="0" y="1752781"/>
          <a:ext cx="1591978" cy="1767845"/>
        </a:xfrm>
        <a:prstGeom prst="upArrowCallout">
          <a:avLst>
            <a:gd name="adj1" fmla="val 5000"/>
            <a:gd name="adj2" fmla="val 10000"/>
            <a:gd name="adj3" fmla="val 15000"/>
            <a:gd name="adj4" fmla="val 64977"/>
          </a:avLst>
        </a:prstGeom>
        <a:solidFill>
          <a:schemeClr val="accent5">
            <a:hueOff val="3040009"/>
            <a:satOff val="0"/>
            <a:lumOff val="11373"/>
            <a:alphaOff val="0"/>
          </a:schemeClr>
        </a:solidFill>
        <a:ln w="12700" cap="flat" cmpd="sng" algn="ctr">
          <a:solidFill>
            <a:schemeClr val="accent5">
              <a:hueOff val="3040009"/>
              <a:satOff val="0"/>
              <a:lumOff val="1137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221" tIns="163576" rIns="113221"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Collaborate</a:t>
          </a:r>
        </a:p>
      </dsp:txBody>
      <dsp:txXfrm rot="-10800000">
        <a:off x="0" y="1752781"/>
        <a:ext cx="1591978" cy="1149099"/>
      </dsp:txXfrm>
    </dsp:sp>
    <dsp:sp modelId="{B41B95ED-FAED-4D91-9DF2-831D1BBCB6AC}">
      <dsp:nvSpPr>
        <dsp:cNvPr id="0" name=""/>
        <dsp:cNvSpPr/>
      </dsp:nvSpPr>
      <dsp:spPr>
        <a:xfrm>
          <a:off x="1591978" y="1752781"/>
          <a:ext cx="4775934" cy="1149099"/>
        </a:xfrm>
        <a:prstGeom prst="rect">
          <a:avLst/>
        </a:prstGeom>
        <a:solidFill>
          <a:schemeClr val="accent5">
            <a:tint val="40000"/>
            <a:alpha val="90000"/>
            <a:hueOff val="3524660"/>
            <a:satOff val="38821"/>
            <a:lumOff val="3602"/>
            <a:alphaOff val="0"/>
          </a:schemeClr>
        </a:solidFill>
        <a:ln w="12700" cap="flat" cmpd="sng" algn="ctr">
          <a:solidFill>
            <a:schemeClr val="accent5">
              <a:tint val="40000"/>
              <a:alpha val="90000"/>
              <a:hueOff val="3524660"/>
              <a:satOff val="38821"/>
              <a:lumOff val="360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879" tIns="215900" rIns="96879" bIns="215900" numCol="1" spcCol="1270" anchor="ctr" anchorCtr="0">
          <a:noAutofit/>
        </a:bodyPr>
        <a:lstStyle/>
        <a:p>
          <a:pPr marL="0" lvl="0" indent="0" algn="l" defTabSz="755650" rtl="0">
            <a:lnSpc>
              <a:spcPct val="90000"/>
            </a:lnSpc>
            <a:spcBef>
              <a:spcPct val="0"/>
            </a:spcBef>
            <a:spcAft>
              <a:spcPct val="35000"/>
            </a:spcAft>
            <a:buNone/>
          </a:pPr>
          <a:r>
            <a:rPr lang="en-US" sz="1700" kern="1200" dirty="0">
              <a:latin typeface="Calibri Light" panose="020F0302020204030204"/>
            </a:rPr>
            <a:t>Complete </a:t>
          </a:r>
          <a:r>
            <a:rPr lang="en-US" sz="1700" kern="1200" dirty="0"/>
            <a:t>design and initial implementation of new EHR platform</a:t>
          </a:r>
          <a:r>
            <a:rPr lang="en-US" sz="1700" kern="1200" dirty="0">
              <a:latin typeface="Calibri Light" panose="020F0302020204030204"/>
            </a:rPr>
            <a:t> </a:t>
          </a:r>
          <a:endParaRPr lang="en-US" sz="1700" kern="1200" dirty="0"/>
        </a:p>
      </dsp:txBody>
      <dsp:txXfrm>
        <a:off x="1591978" y="1752781"/>
        <a:ext cx="4775934" cy="1149099"/>
      </dsp:txXfrm>
    </dsp:sp>
    <dsp:sp modelId="{ED6F460E-AA0A-4D5C-92E5-27FDFA4AFB0F}">
      <dsp:nvSpPr>
        <dsp:cNvPr id="0" name=""/>
        <dsp:cNvSpPr/>
      </dsp:nvSpPr>
      <dsp:spPr>
        <a:xfrm rot="10800000">
          <a:off x="0" y="2177"/>
          <a:ext cx="1591978" cy="1767845"/>
        </a:xfrm>
        <a:prstGeom prst="upArrowCallout">
          <a:avLst>
            <a:gd name="adj1" fmla="val 5000"/>
            <a:gd name="adj2" fmla="val 10000"/>
            <a:gd name="adj3" fmla="val 15000"/>
            <a:gd name="adj4" fmla="val 64977"/>
          </a:avLst>
        </a:prstGeom>
        <a:solidFill>
          <a:schemeClr val="accent5">
            <a:hueOff val="4560014"/>
            <a:satOff val="0"/>
            <a:lumOff val="17059"/>
            <a:alphaOff val="0"/>
          </a:schemeClr>
        </a:solidFill>
        <a:ln w="12700" cap="flat" cmpd="sng" algn="ctr">
          <a:solidFill>
            <a:schemeClr val="accent5">
              <a:hueOff val="4560014"/>
              <a:satOff val="0"/>
              <a:lumOff val="17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221" tIns="163576" rIns="113221" bIns="163576"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Calibri Light" panose="020F0302020204030204"/>
            </a:rPr>
            <a:t>Expand</a:t>
          </a:r>
          <a:endParaRPr lang="en-US" sz="2300" kern="1200" dirty="0"/>
        </a:p>
      </dsp:txBody>
      <dsp:txXfrm rot="-10800000">
        <a:off x="0" y="2177"/>
        <a:ext cx="1591978" cy="1149099"/>
      </dsp:txXfrm>
    </dsp:sp>
    <dsp:sp modelId="{6342946F-D674-4D21-A322-555172BD60F8}">
      <dsp:nvSpPr>
        <dsp:cNvPr id="0" name=""/>
        <dsp:cNvSpPr/>
      </dsp:nvSpPr>
      <dsp:spPr>
        <a:xfrm>
          <a:off x="1591978" y="2177"/>
          <a:ext cx="4775934" cy="1149099"/>
        </a:xfrm>
        <a:prstGeom prst="rect">
          <a:avLst/>
        </a:prstGeom>
        <a:solidFill>
          <a:schemeClr val="accent5">
            <a:tint val="40000"/>
            <a:alpha val="90000"/>
            <a:hueOff val="5286990"/>
            <a:satOff val="58231"/>
            <a:lumOff val="5403"/>
            <a:alphaOff val="0"/>
          </a:schemeClr>
        </a:solidFill>
        <a:ln w="12700" cap="flat" cmpd="sng" algn="ctr">
          <a:solidFill>
            <a:schemeClr val="accent5">
              <a:tint val="40000"/>
              <a:alpha val="90000"/>
              <a:hueOff val="5286990"/>
              <a:satOff val="58231"/>
              <a:lumOff val="540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879" tIns="215900" rIns="96879" bIns="215900" numCol="1" spcCol="1270" anchor="ctr" anchorCtr="0">
          <a:noAutofit/>
        </a:bodyPr>
        <a:lstStyle/>
        <a:p>
          <a:pPr marL="0" lvl="0" indent="0" algn="l" defTabSz="755650" rtl="0">
            <a:lnSpc>
              <a:spcPct val="90000"/>
            </a:lnSpc>
            <a:spcBef>
              <a:spcPct val="0"/>
            </a:spcBef>
            <a:spcAft>
              <a:spcPct val="35000"/>
            </a:spcAft>
            <a:buNone/>
          </a:pPr>
          <a:r>
            <a:rPr lang="en-US" sz="1700" kern="1200" dirty="0">
              <a:latin typeface="Calibri Light" panose="020F0302020204030204"/>
            </a:rPr>
            <a:t>Expand</a:t>
          </a:r>
          <a:r>
            <a:rPr lang="en-US" sz="1700" kern="1200" dirty="0"/>
            <a:t> provider panel</a:t>
          </a:r>
          <a:r>
            <a:rPr lang="en-US" sz="1700" kern="1200" dirty="0">
              <a:latin typeface="Calibri Light" panose="020F0302020204030204"/>
            </a:rPr>
            <a:t> (particularly child and adolescent providers),</a:t>
          </a:r>
          <a:r>
            <a:rPr lang="en-US" sz="1700" kern="1200" dirty="0"/>
            <a:t> and increase patient recruitment efforts</a:t>
          </a:r>
          <a:r>
            <a:rPr lang="en-US" sz="1700" kern="1200" dirty="0">
              <a:latin typeface="Calibri Light" panose="020F0302020204030204"/>
            </a:rPr>
            <a:t> </a:t>
          </a:r>
          <a:endParaRPr lang="en-US" sz="1700" kern="1200" dirty="0"/>
        </a:p>
      </dsp:txBody>
      <dsp:txXfrm>
        <a:off x="1591978" y="2177"/>
        <a:ext cx="4775934" cy="1149099"/>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0.1359</cdr:x>
      <cdr:y>0.95614</cdr:y>
    </cdr:from>
    <cdr:to>
      <cdr:x>1</cdr:x>
      <cdr:y>1</cdr:y>
    </cdr:to>
    <cdr:sp macro="" textlink="">
      <cdr:nvSpPr>
        <cdr:cNvPr id="2" name="TextBox 1">
          <a:extLst xmlns:a="http://schemas.openxmlformats.org/drawingml/2006/main">
            <a:ext uri="{FF2B5EF4-FFF2-40B4-BE49-F238E27FC236}">
              <a16:creationId xmlns:a16="http://schemas.microsoft.com/office/drawing/2014/main" id="{18E74B27-3AF4-CCF2-ABF7-CDBA3E086149}"/>
            </a:ext>
          </a:extLst>
        </cdr:cNvPr>
        <cdr:cNvSpPr txBox="1"/>
      </cdr:nvSpPr>
      <cdr:spPr>
        <a:xfrm xmlns:a="http://schemas.openxmlformats.org/drawingml/2006/main">
          <a:off x="1012825" y="6557210"/>
          <a:ext cx="6439896" cy="30078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400" b="1" dirty="0"/>
            <a:t>Data collated from Hawaii Utelehealth provider’s monthly invoices</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642E6-C6DC-8152-6ED9-4702E09DB4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378C68D-A08D-3A99-9519-CCD49DD90A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69E24A-C56E-2DFB-9D32-73FECAB1B578}"/>
              </a:ext>
            </a:extLst>
          </p:cNvPr>
          <p:cNvSpPr>
            <a:spLocks noGrp="1"/>
          </p:cNvSpPr>
          <p:nvPr>
            <p:ph type="dt" sz="half" idx="10"/>
          </p:nvPr>
        </p:nvSpPr>
        <p:spPr/>
        <p:txBody>
          <a:bodyPr/>
          <a:lstStyle/>
          <a:p>
            <a:fld id="{09987D3C-4DB8-493C-8636-0136500F6540}" type="datetimeFigureOut">
              <a:rPr lang="en-US" smtClean="0"/>
              <a:t>7/18/23</a:t>
            </a:fld>
            <a:endParaRPr lang="en-US"/>
          </a:p>
        </p:txBody>
      </p:sp>
      <p:sp>
        <p:nvSpPr>
          <p:cNvPr id="5" name="Footer Placeholder 4">
            <a:extLst>
              <a:ext uri="{FF2B5EF4-FFF2-40B4-BE49-F238E27FC236}">
                <a16:creationId xmlns:a16="http://schemas.microsoft.com/office/drawing/2014/main" id="{4D5EB09E-4DE4-0B8E-2197-9749B13DDA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B826AB-0C89-FE34-55EE-9933CC6A8764}"/>
              </a:ext>
            </a:extLst>
          </p:cNvPr>
          <p:cNvSpPr>
            <a:spLocks noGrp="1"/>
          </p:cNvSpPr>
          <p:nvPr>
            <p:ph type="sldNum" sz="quarter" idx="12"/>
          </p:nvPr>
        </p:nvSpPr>
        <p:spPr/>
        <p:txBody>
          <a:bodyPr/>
          <a:lstStyle/>
          <a:p>
            <a:fld id="{BC55B772-9148-4549-81B6-D087F56D8F3C}" type="slidenum">
              <a:rPr lang="en-US" smtClean="0"/>
              <a:t>‹#›</a:t>
            </a:fld>
            <a:endParaRPr lang="en-US"/>
          </a:p>
        </p:txBody>
      </p:sp>
    </p:spTree>
    <p:extLst>
      <p:ext uri="{BB962C8B-B14F-4D97-AF65-F5344CB8AC3E}">
        <p14:creationId xmlns:p14="http://schemas.microsoft.com/office/powerpoint/2010/main" val="1160104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AA24F-2B4D-517D-7A7A-A4FF079111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48174A-564D-9E56-2F0C-51A6C4325E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2A4B3B-D521-C316-662C-DF38C70BBDAD}"/>
              </a:ext>
            </a:extLst>
          </p:cNvPr>
          <p:cNvSpPr>
            <a:spLocks noGrp="1"/>
          </p:cNvSpPr>
          <p:nvPr>
            <p:ph type="dt" sz="half" idx="10"/>
          </p:nvPr>
        </p:nvSpPr>
        <p:spPr/>
        <p:txBody>
          <a:bodyPr/>
          <a:lstStyle/>
          <a:p>
            <a:fld id="{09987D3C-4DB8-493C-8636-0136500F6540}" type="datetimeFigureOut">
              <a:rPr lang="en-US" smtClean="0"/>
              <a:t>7/18/23</a:t>
            </a:fld>
            <a:endParaRPr lang="en-US"/>
          </a:p>
        </p:txBody>
      </p:sp>
      <p:sp>
        <p:nvSpPr>
          <p:cNvPr id="5" name="Footer Placeholder 4">
            <a:extLst>
              <a:ext uri="{FF2B5EF4-FFF2-40B4-BE49-F238E27FC236}">
                <a16:creationId xmlns:a16="http://schemas.microsoft.com/office/drawing/2014/main" id="{39478490-A6BE-325C-3B5B-01F99DA305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0B98D7-C382-0ABC-93BE-38848F3368B3}"/>
              </a:ext>
            </a:extLst>
          </p:cNvPr>
          <p:cNvSpPr>
            <a:spLocks noGrp="1"/>
          </p:cNvSpPr>
          <p:nvPr>
            <p:ph type="sldNum" sz="quarter" idx="12"/>
          </p:nvPr>
        </p:nvSpPr>
        <p:spPr/>
        <p:txBody>
          <a:bodyPr/>
          <a:lstStyle/>
          <a:p>
            <a:fld id="{BC55B772-9148-4549-81B6-D087F56D8F3C}" type="slidenum">
              <a:rPr lang="en-US" smtClean="0"/>
              <a:t>‹#›</a:t>
            </a:fld>
            <a:endParaRPr lang="en-US"/>
          </a:p>
        </p:txBody>
      </p:sp>
    </p:spTree>
    <p:extLst>
      <p:ext uri="{BB962C8B-B14F-4D97-AF65-F5344CB8AC3E}">
        <p14:creationId xmlns:p14="http://schemas.microsoft.com/office/powerpoint/2010/main" val="2955556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C27F1-FD7A-CC38-6527-040E381ADB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5309EF-5017-8E30-423B-5342747057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857C75-73DE-8333-D57C-AC8F2976FAF9}"/>
              </a:ext>
            </a:extLst>
          </p:cNvPr>
          <p:cNvSpPr>
            <a:spLocks noGrp="1"/>
          </p:cNvSpPr>
          <p:nvPr>
            <p:ph type="dt" sz="half" idx="10"/>
          </p:nvPr>
        </p:nvSpPr>
        <p:spPr/>
        <p:txBody>
          <a:bodyPr/>
          <a:lstStyle/>
          <a:p>
            <a:fld id="{09987D3C-4DB8-493C-8636-0136500F6540}" type="datetimeFigureOut">
              <a:rPr lang="en-US" smtClean="0"/>
              <a:t>7/18/23</a:t>
            </a:fld>
            <a:endParaRPr lang="en-US"/>
          </a:p>
        </p:txBody>
      </p:sp>
      <p:sp>
        <p:nvSpPr>
          <p:cNvPr id="5" name="Footer Placeholder 4">
            <a:extLst>
              <a:ext uri="{FF2B5EF4-FFF2-40B4-BE49-F238E27FC236}">
                <a16:creationId xmlns:a16="http://schemas.microsoft.com/office/drawing/2014/main" id="{0CDD550E-5CBF-AA82-69FC-5AA261872D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CA5757-C129-C23C-CA10-4D3AA4070D69}"/>
              </a:ext>
            </a:extLst>
          </p:cNvPr>
          <p:cNvSpPr>
            <a:spLocks noGrp="1"/>
          </p:cNvSpPr>
          <p:nvPr>
            <p:ph type="sldNum" sz="quarter" idx="12"/>
          </p:nvPr>
        </p:nvSpPr>
        <p:spPr/>
        <p:txBody>
          <a:bodyPr/>
          <a:lstStyle/>
          <a:p>
            <a:fld id="{BC55B772-9148-4549-81B6-D087F56D8F3C}" type="slidenum">
              <a:rPr lang="en-US" smtClean="0"/>
              <a:t>‹#›</a:t>
            </a:fld>
            <a:endParaRPr lang="en-US"/>
          </a:p>
        </p:txBody>
      </p:sp>
    </p:spTree>
    <p:extLst>
      <p:ext uri="{BB962C8B-B14F-4D97-AF65-F5344CB8AC3E}">
        <p14:creationId xmlns:p14="http://schemas.microsoft.com/office/powerpoint/2010/main" val="18716318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182F3-C391-87AD-7839-E4F501C664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D5735A-B236-08D2-DFC1-63C6191148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155087-21BA-DD9F-0BC3-26CD0F0244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91410B-B01E-0B93-4469-C557EB6E43C9}"/>
              </a:ext>
            </a:extLst>
          </p:cNvPr>
          <p:cNvSpPr>
            <a:spLocks noGrp="1"/>
          </p:cNvSpPr>
          <p:nvPr>
            <p:ph type="dt" sz="half" idx="10"/>
          </p:nvPr>
        </p:nvSpPr>
        <p:spPr/>
        <p:txBody>
          <a:bodyPr/>
          <a:lstStyle/>
          <a:p>
            <a:fld id="{09987D3C-4DB8-493C-8636-0136500F6540}" type="datetimeFigureOut">
              <a:rPr lang="en-US" smtClean="0"/>
              <a:t>7/18/23</a:t>
            </a:fld>
            <a:endParaRPr lang="en-US"/>
          </a:p>
        </p:txBody>
      </p:sp>
      <p:sp>
        <p:nvSpPr>
          <p:cNvPr id="6" name="Footer Placeholder 5">
            <a:extLst>
              <a:ext uri="{FF2B5EF4-FFF2-40B4-BE49-F238E27FC236}">
                <a16:creationId xmlns:a16="http://schemas.microsoft.com/office/drawing/2014/main" id="{9C8FA587-5BBF-A875-59AE-A8AA62DFE0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C75B31-195B-6A66-6ECB-F0039A15FA52}"/>
              </a:ext>
            </a:extLst>
          </p:cNvPr>
          <p:cNvSpPr>
            <a:spLocks noGrp="1"/>
          </p:cNvSpPr>
          <p:nvPr>
            <p:ph type="sldNum" sz="quarter" idx="12"/>
          </p:nvPr>
        </p:nvSpPr>
        <p:spPr/>
        <p:txBody>
          <a:bodyPr/>
          <a:lstStyle/>
          <a:p>
            <a:fld id="{BC55B772-9148-4549-81B6-D087F56D8F3C}" type="slidenum">
              <a:rPr lang="en-US" smtClean="0"/>
              <a:t>‹#›</a:t>
            </a:fld>
            <a:endParaRPr lang="en-US"/>
          </a:p>
        </p:txBody>
      </p:sp>
    </p:spTree>
    <p:extLst>
      <p:ext uri="{BB962C8B-B14F-4D97-AF65-F5344CB8AC3E}">
        <p14:creationId xmlns:p14="http://schemas.microsoft.com/office/powerpoint/2010/main" val="3356016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00064-5C37-C9A7-4D1D-66082DC4E2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8777BC-BC9A-DE2E-9BC3-C4C2EC0CA6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AC49C5-9A12-246F-ED34-3E9D5EB628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DB77C4-E758-5340-5490-330AE036DE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D464E5-87A0-5377-1572-04674207AE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82DA47-80A1-95F6-C01B-3056EF84219C}"/>
              </a:ext>
            </a:extLst>
          </p:cNvPr>
          <p:cNvSpPr>
            <a:spLocks noGrp="1"/>
          </p:cNvSpPr>
          <p:nvPr>
            <p:ph type="dt" sz="half" idx="10"/>
          </p:nvPr>
        </p:nvSpPr>
        <p:spPr/>
        <p:txBody>
          <a:bodyPr/>
          <a:lstStyle/>
          <a:p>
            <a:fld id="{09987D3C-4DB8-493C-8636-0136500F6540}" type="datetimeFigureOut">
              <a:rPr lang="en-US" smtClean="0"/>
              <a:t>7/18/23</a:t>
            </a:fld>
            <a:endParaRPr lang="en-US"/>
          </a:p>
        </p:txBody>
      </p:sp>
      <p:sp>
        <p:nvSpPr>
          <p:cNvPr id="8" name="Footer Placeholder 7">
            <a:extLst>
              <a:ext uri="{FF2B5EF4-FFF2-40B4-BE49-F238E27FC236}">
                <a16:creationId xmlns:a16="http://schemas.microsoft.com/office/drawing/2014/main" id="{4653C0AD-47B5-524E-2B67-6B65055858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D818F95-72E7-394D-1F9F-2E61E536F441}"/>
              </a:ext>
            </a:extLst>
          </p:cNvPr>
          <p:cNvSpPr>
            <a:spLocks noGrp="1"/>
          </p:cNvSpPr>
          <p:nvPr>
            <p:ph type="sldNum" sz="quarter" idx="12"/>
          </p:nvPr>
        </p:nvSpPr>
        <p:spPr/>
        <p:txBody>
          <a:bodyPr/>
          <a:lstStyle/>
          <a:p>
            <a:fld id="{BC55B772-9148-4549-81B6-D087F56D8F3C}" type="slidenum">
              <a:rPr lang="en-US" smtClean="0"/>
              <a:t>‹#›</a:t>
            </a:fld>
            <a:endParaRPr lang="en-US"/>
          </a:p>
        </p:txBody>
      </p:sp>
    </p:spTree>
    <p:extLst>
      <p:ext uri="{BB962C8B-B14F-4D97-AF65-F5344CB8AC3E}">
        <p14:creationId xmlns:p14="http://schemas.microsoft.com/office/powerpoint/2010/main" val="14279293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3E86D-7BF7-2C69-3D7C-0E34285A1D6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32750F-B5F1-4D31-1071-2F5B31955DFE}"/>
              </a:ext>
            </a:extLst>
          </p:cNvPr>
          <p:cNvSpPr>
            <a:spLocks noGrp="1"/>
          </p:cNvSpPr>
          <p:nvPr>
            <p:ph type="dt" sz="half" idx="10"/>
          </p:nvPr>
        </p:nvSpPr>
        <p:spPr/>
        <p:txBody>
          <a:bodyPr/>
          <a:lstStyle/>
          <a:p>
            <a:fld id="{09987D3C-4DB8-493C-8636-0136500F6540}" type="datetimeFigureOut">
              <a:rPr lang="en-US" smtClean="0"/>
              <a:t>7/18/23</a:t>
            </a:fld>
            <a:endParaRPr lang="en-US"/>
          </a:p>
        </p:txBody>
      </p:sp>
      <p:sp>
        <p:nvSpPr>
          <p:cNvPr id="4" name="Footer Placeholder 3">
            <a:extLst>
              <a:ext uri="{FF2B5EF4-FFF2-40B4-BE49-F238E27FC236}">
                <a16:creationId xmlns:a16="http://schemas.microsoft.com/office/drawing/2014/main" id="{590F1442-4C7F-89A6-2498-75FEE409DC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A6C2D5-E327-4D97-9F6F-32984CBEFB74}"/>
              </a:ext>
            </a:extLst>
          </p:cNvPr>
          <p:cNvSpPr>
            <a:spLocks noGrp="1"/>
          </p:cNvSpPr>
          <p:nvPr>
            <p:ph type="sldNum" sz="quarter" idx="12"/>
          </p:nvPr>
        </p:nvSpPr>
        <p:spPr/>
        <p:txBody>
          <a:bodyPr/>
          <a:lstStyle/>
          <a:p>
            <a:fld id="{BC55B772-9148-4549-81B6-D087F56D8F3C}" type="slidenum">
              <a:rPr lang="en-US" smtClean="0"/>
              <a:t>‹#›</a:t>
            </a:fld>
            <a:endParaRPr lang="en-US"/>
          </a:p>
        </p:txBody>
      </p:sp>
    </p:spTree>
    <p:extLst>
      <p:ext uri="{BB962C8B-B14F-4D97-AF65-F5344CB8AC3E}">
        <p14:creationId xmlns:p14="http://schemas.microsoft.com/office/powerpoint/2010/main" val="2150682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DA8C35-6833-8A55-32F8-F113042555A2}"/>
              </a:ext>
            </a:extLst>
          </p:cNvPr>
          <p:cNvSpPr>
            <a:spLocks noGrp="1"/>
          </p:cNvSpPr>
          <p:nvPr>
            <p:ph type="dt" sz="half" idx="10"/>
          </p:nvPr>
        </p:nvSpPr>
        <p:spPr/>
        <p:txBody>
          <a:bodyPr/>
          <a:lstStyle/>
          <a:p>
            <a:fld id="{09987D3C-4DB8-493C-8636-0136500F6540}" type="datetimeFigureOut">
              <a:rPr lang="en-US" smtClean="0"/>
              <a:t>7/18/23</a:t>
            </a:fld>
            <a:endParaRPr lang="en-US"/>
          </a:p>
        </p:txBody>
      </p:sp>
      <p:sp>
        <p:nvSpPr>
          <p:cNvPr id="3" name="Footer Placeholder 2">
            <a:extLst>
              <a:ext uri="{FF2B5EF4-FFF2-40B4-BE49-F238E27FC236}">
                <a16:creationId xmlns:a16="http://schemas.microsoft.com/office/drawing/2014/main" id="{D0DE113B-96D7-6D77-6D4F-A05DC4C38AC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EBA3E5-A210-2134-D86F-96BA122C9838}"/>
              </a:ext>
            </a:extLst>
          </p:cNvPr>
          <p:cNvSpPr>
            <a:spLocks noGrp="1"/>
          </p:cNvSpPr>
          <p:nvPr>
            <p:ph type="sldNum" sz="quarter" idx="12"/>
          </p:nvPr>
        </p:nvSpPr>
        <p:spPr/>
        <p:txBody>
          <a:bodyPr/>
          <a:lstStyle/>
          <a:p>
            <a:fld id="{BC55B772-9148-4549-81B6-D087F56D8F3C}" type="slidenum">
              <a:rPr lang="en-US" smtClean="0"/>
              <a:t>‹#›</a:t>
            </a:fld>
            <a:endParaRPr lang="en-US"/>
          </a:p>
        </p:txBody>
      </p:sp>
    </p:spTree>
    <p:extLst>
      <p:ext uri="{BB962C8B-B14F-4D97-AF65-F5344CB8AC3E}">
        <p14:creationId xmlns:p14="http://schemas.microsoft.com/office/powerpoint/2010/main" val="4771182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B8398-98F8-E3FB-8875-1B4C582D7F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A12190-A2EB-A761-2A51-56CFF3C8D2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4F9B9F-DCA0-EC00-186B-69A0815AD8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301A0E-3C54-E5CF-F98A-466A233521AF}"/>
              </a:ext>
            </a:extLst>
          </p:cNvPr>
          <p:cNvSpPr>
            <a:spLocks noGrp="1"/>
          </p:cNvSpPr>
          <p:nvPr>
            <p:ph type="dt" sz="half" idx="10"/>
          </p:nvPr>
        </p:nvSpPr>
        <p:spPr/>
        <p:txBody>
          <a:bodyPr/>
          <a:lstStyle/>
          <a:p>
            <a:fld id="{09987D3C-4DB8-493C-8636-0136500F6540}" type="datetimeFigureOut">
              <a:rPr lang="en-US" smtClean="0"/>
              <a:t>7/18/23</a:t>
            </a:fld>
            <a:endParaRPr lang="en-US"/>
          </a:p>
        </p:txBody>
      </p:sp>
      <p:sp>
        <p:nvSpPr>
          <p:cNvPr id="6" name="Footer Placeholder 5">
            <a:extLst>
              <a:ext uri="{FF2B5EF4-FFF2-40B4-BE49-F238E27FC236}">
                <a16:creationId xmlns:a16="http://schemas.microsoft.com/office/drawing/2014/main" id="{7CDA97C6-1B30-A059-55E3-1B0489E623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1058DC-9C90-E1D0-886B-47FE0791626C}"/>
              </a:ext>
            </a:extLst>
          </p:cNvPr>
          <p:cNvSpPr>
            <a:spLocks noGrp="1"/>
          </p:cNvSpPr>
          <p:nvPr>
            <p:ph type="sldNum" sz="quarter" idx="12"/>
          </p:nvPr>
        </p:nvSpPr>
        <p:spPr/>
        <p:txBody>
          <a:bodyPr/>
          <a:lstStyle/>
          <a:p>
            <a:fld id="{BC55B772-9148-4549-81B6-D087F56D8F3C}" type="slidenum">
              <a:rPr lang="en-US" smtClean="0"/>
              <a:t>‹#›</a:t>
            </a:fld>
            <a:endParaRPr lang="en-US"/>
          </a:p>
        </p:txBody>
      </p:sp>
    </p:spTree>
    <p:extLst>
      <p:ext uri="{BB962C8B-B14F-4D97-AF65-F5344CB8AC3E}">
        <p14:creationId xmlns:p14="http://schemas.microsoft.com/office/powerpoint/2010/main" val="1075689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C54D0-C2A2-AD18-3DEC-32FAEBA08D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799738-74A6-4406-D8D0-225A46BAC4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DBDEFC-0BFD-D553-4571-2D5EBC480E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49B783-47C9-A4BD-3E6A-D3FFA2D35A21}"/>
              </a:ext>
            </a:extLst>
          </p:cNvPr>
          <p:cNvSpPr>
            <a:spLocks noGrp="1"/>
          </p:cNvSpPr>
          <p:nvPr>
            <p:ph type="dt" sz="half" idx="10"/>
          </p:nvPr>
        </p:nvSpPr>
        <p:spPr/>
        <p:txBody>
          <a:bodyPr/>
          <a:lstStyle/>
          <a:p>
            <a:fld id="{09987D3C-4DB8-493C-8636-0136500F6540}" type="datetimeFigureOut">
              <a:rPr lang="en-US" smtClean="0"/>
              <a:t>7/18/23</a:t>
            </a:fld>
            <a:endParaRPr lang="en-US"/>
          </a:p>
        </p:txBody>
      </p:sp>
      <p:sp>
        <p:nvSpPr>
          <p:cNvPr id="6" name="Footer Placeholder 5">
            <a:extLst>
              <a:ext uri="{FF2B5EF4-FFF2-40B4-BE49-F238E27FC236}">
                <a16:creationId xmlns:a16="http://schemas.microsoft.com/office/drawing/2014/main" id="{1AA9A7A7-BFAB-5921-6385-AA343B75DE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09CDBD-CFA2-317A-081D-1B9B3F98C1AE}"/>
              </a:ext>
            </a:extLst>
          </p:cNvPr>
          <p:cNvSpPr>
            <a:spLocks noGrp="1"/>
          </p:cNvSpPr>
          <p:nvPr>
            <p:ph type="sldNum" sz="quarter" idx="12"/>
          </p:nvPr>
        </p:nvSpPr>
        <p:spPr/>
        <p:txBody>
          <a:bodyPr/>
          <a:lstStyle/>
          <a:p>
            <a:fld id="{BC55B772-9148-4549-81B6-D087F56D8F3C}" type="slidenum">
              <a:rPr lang="en-US" smtClean="0"/>
              <a:t>‹#›</a:t>
            </a:fld>
            <a:endParaRPr lang="en-US"/>
          </a:p>
        </p:txBody>
      </p:sp>
    </p:spTree>
    <p:extLst>
      <p:ext uri="{BB962C8B-B14F-4D97-AF65-F5344CB8AC3E}">
        <p14:creationId xmlns:p14="http://schemas.microsoft.com/office/powerpoint/2010/main" val="11748664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6DF42-A838-D9AC-4117-D68980931F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42E0F46-890C-413E-33EF-A00BCE451F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602AA9-4830-4F28-1F48-4D2924EC5441}"/>
              </a:ext>
            </a:extLst>
          </p:cNvPr>
          <p:cNvSpPr>
            <a:spLocks noGrp="1"/>
          </p:cNvSpPr>
          <p:nvPr>
            <p:ph type="dt" sz="half" idx="10"/>
          </p:nvPr>
        </p:nvSpPr>
        <p:spPr/>
        <p:txBody>
          <a:bodyPr/>
          <a:lstStyle/>
          <a:p>
            <a:fld id="{09987D3C-4DB8-493C-8636-0136500F6540}" type="datetimeFigureOut">
              <a:rPr lang="en-US" smtClean="0"/>
              <a:t>7/18/23</a:t>
            </a:fld>
            <a:endParaRPr lang="en-US"/>
          </a:p>
        </p:txBody>
      </p:sp>
      <p:sp>
        <p:nvSpPr>
          <p:cNvPr id="5" name="Footer Placeholder 4">
            <a:extLst>
              <a:ext uri="{FF2B5EF4-FFF2-40B4-BE49-F238E27FC236}">
                <a16:creationId xmlns:a16="http://schemas.microsoft.com/office/drawing/2014/main" id="{71EB41D1-9D66-5D83-6E15-59256950D0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DBD004-39C0-A853-153B-00FECD787E0A}"/>
              </a:ext>
            </a:extLst>
          </p:cNvPr>
          <p:cNvSpPr>
            <a:spLocks noGrp="1"/>
          </p:cNvSpPr>
          <p:nvPr>
            <p:ph type="sldNum" sz="quarter" idx="12"/>
          </p:nvPr>
        </p:nvSpPr>
        <p:spPr/>
        <p:txBody>
          <a:bodyPr/>
          <a:lstStyle/>
          <a:p>
            <a:fld id="{BC55B772-9148-4549-81B6-D087F56D8F3C}" type="slidenum">
              <a:rPr lang="en-US" smtClean="0"/>
              <a:t>‹#›</a:t>
            </a:fld>
            <a:endParaRPr lang="en-US"/>
          </a:p>
        </p:txBody>
      </p:sp>
    </p:spTree>
    <p:extLst>
      <p:ext uri="{BB962C8B-B14F-4D97-AF65-F5344CB8AC3E}">
        <p14:creationId xmlns:p14="http://schemas.microsoft.com/office/powerpoint/2010/main" val="15886747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F20228-9241-E868-A3D8-006CE16429E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512D22-DB39-9C88-F09D-94602A8B33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4738D6-AF9C-6474-651C-AFDAE3A563D2}"/>
              </a:ext>
            </a:extLst>
          </p:cNvPr>
          <p:cNvSpPr>
            <a:spLocks noGrp="1"/>
          </p:cNvSpPr>
          <p:nvPr>
            <p:ph type="dt" sz="half" idx="10"/>
          </p:nvPr>
        </p:nvSpPr>
        <p:spPr/>
        <p:txBody>
          <a:bodyPr/>
          <a:lstStyle/>
          <a:p>
            <a:fld id="{09987D3C-4DB8-493C-8636-0136500F6540}" type="datetimeFigureOut">
              <a:rPr lang="en-US" smtClean="0"/>
              <a:t>7/18/23</a:t>
            </a:fld>
            <a:endParaRPr lang="en-US"/>
          </a:p>
        </p:txBody>
      </p:sp>
      <p:sp>
        <p:nvSpPr>
          <p:cNvPr id="5" name="Footer Placeholder 4">
            <a:extLst>
              <a:ext uri="{FF2B5EF4-FFF2-40B4-BE49-F238E27FC236}">
                <a16:creationId xmlns:a16="http://schemas.microsoft.com/office/drawing/2014/main" id="{A362D189-F8B7-9F7E-54C0-3254E2D0AD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77E51B-CC06-B15E-839D-04AF56395B1B}"/>
              </a:ext>
            </a:extLst>
          </p:cNvPr>
          <p:cNvSpPr>
            <a:spLocks noGrp="1"/>
          </p:cNvSpPr>
          <p:nvPr>
            <p:ph type="sldNum" sz="quarter" idx="12"/>
          </p:nvPr>
        </p:nvSpPr>
        <p:spPr/>
        <p:txBody>
          <a:bodyPr/>
          <a:lstStyle/>
          <a:p>
            <a:fld id="{BC55B772-9148-4549-81B6-D087F56D8F3C}" type="slidenum">
              <a:rPr lang="en-US" smtClean="0"/>
              <a:t>‹#›</a:t>
            </a:fld>
            <a:endParaRPr lang="en-US"/>
          </a:p>
        </p:txBody>
      </p:sp>
    </p:spTree>
    <p:extLst>
      <p:ext uri="{BB962C8B-B14F-4D97-AF65-F5344CB8AC3E}">
        <p14:creationId xmlns:p14="http://schemas.microsoft.com/office/powerpoint/2010/main" val="4111458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7/18/23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7/18/23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7/18/23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7/18/23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7/18/23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1C1791-4546-5C61-C0C8-F72B746761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65721B-D733-A947-D0D4-DC51B2868C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281618-4FE3-037B-2C01-9DD9B86E59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987D3C-4DB8-493C-8636-0136500F6540}" type="datetimeFigureOut">
              <a:rPr lang="en-US" smtClean="0"/>
              <a:t>7/18/23</a:t>
            </a:fld>
            <a:endParaRPr lang="en-US"/>
          </a:p>
        </p:txBody>
      </p:sp>
      <p:sp>
        <p:nvSpPr>
          <p:cNvPr id="5" name="Footer Placeholder 4">
            <a:extLst>
              <a:ext uri="{FF2B5EF4-FFF2-40B4-BE49-F238E27FC236}">
                <a16:creationId xmlns:a16="http://schemas.microsoft.com/office/drawing/2014/main" id="{235E2B66-84C7-7C68-011A-D4C72260F6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06DEC0-F7DB-E545-8AC9-9B8C7B0B4A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55B772-9148-4549-81B6-D087F56D8F3C}" type="slidenum">
              <a:rPr lang="en-US" smtClean="0"/>
              <a:t>‹#›</a:t>
            </a:fld>
            <a:endParaRPr lang="en-US"/>
          </a:p>
        </p:txBody>
      </p:sp>
    </p:spTree>
    <p:extLst>
      <p:ext uri="{BB962C8B-B14F-4D97-AF65-F5344CB8AC3E}">
        <p14:creationId xmlns:p14="http://schemas.microsoft.com/office/powerpoint/2010/main" val="19600037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3.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2E7CC5-C78B-4EBD-9565-3FA00FAA6C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A4529A5-F675-429F-8044-01372BB13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le 1"/>
          <p:cNvSpPr>
            <a:spLocks noGrp="1"/>
          </p:cNvSpPr>
          <p:nvPr>
            <p:ph type="ctrTitle"/>
          </p:nvPr>
        </p:nvSpPr>
        <p:spPr>
          <a:xfrm>
            <a:off x="648037" y="1298448"/>
            <a:ext cx="5895178" cy="4099642"/>
          </a:xfrm>
        </p:spPr>
        <p:txBody>
          <a:bodyPr anchor="b">
            <a:normAutofit/>
          </a:bodyPr>
          <a:lstStyle/>
          <a:p>
            <a:pPr algn="l"/>
            <a:r>
              <a:rPr lang="en-US" sz="6600">
                <a:solidFill>
                  <a:srgbClr val="FFFFFF"/>
                </a:solidFill>
                <a:cs typeface="Calibri Light"/>
              </a:rPr>
              <a:t>Hawaii UTelehealth</a:t>
            </a:r>
            <a:endParaRPr lang="en-US" sz="6600">
              <a:solidFill>
                <a:srgbClr val="FFFFFF"/>
              </a:solidFill>
            </a:endParaRPr>
          </a:p>
        </p:txBody>
      </p:sp>
      <p:sp>
        <p:nvSpPr>
          <p:cNvPr id="3" name="Subtitle 2"/>
          <p:cNvSpPr>
            <a:spLocks noGrp="1"/>
          </p:cNvSpPr>
          <p:nvPr>
            <p:ph type="subTitle" idx="1"/>
          </p:nvPr>
        </p:nvSpPr>
        <p:spPr>
          <a:xfrm>
            <a:off x="7848600" y="1122363"/>
            <a:ext cx="3505200" cy="4269549"/>
          </a:xfrm>
        </p:spPr>
        <p:txBody>
          <a:bodyPr vert="horz" lIns="91440" tIns="45720" rIns="91440" bIns="45720" rtlCol="0" anchor="b">
            <a:normAutofit/>
          </a:bodyPr>
          <a:lstStyle/>
          <a:p>
            <a:pPr algn="l"/>
            <a:r>
              <a:rPr lang="en-US">
                <a:cs typeface="Calibri"/>
              </a:rPr>
              <a:t>Presentation to BH Echo</a:t>
            </a:r>
          </a:p>
          <a:p>
            <a:pPr algn="l"/>
            <a:r>
              <a:rPr lang="en-US">
                <a:cs typeface="Calibri"/>
              </a:rPr>
              <a:t>July 18, 2023</a:t>
            </a:r>
          </a:p>
        </p:txBody>
      </p:sp>
      <p:sp>
        <p:nvSpPr>
          <p:cNvPr id="28" name="sketch line 1">
            <a:extLst>
              <a:ext uri="{FF2B5EF4-FFF2-40B4-BE49-F238E27FC236}">
                <a16:creationId xmlns:a16="http://schemas.microsoft.com/office/drawing/2014/main" id="{32C5B66D-E390-4A14-AB60-69626CBF29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5626353"/>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ketch line">
            <a:extLst>
              <a:ext uri="{FF2B5EF4-FFF2-40B4-BE49-F238E27FC236}">
                <a16:creationId xmlns:a16="http://schemas.microsoft.com/office/drawing/2014/main" id="{646273DA-F933-4D17-A5FE-B1EF87FD7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0653" y="5626353"/>
            <a:ext cx="3479619" cy="18288"/>
          </a:xfrm>
          <a:custGeom>
            <a:avLst/>
            <a:gdLst>
              <a:gd name="connsiteX0" fmla="*/ 0 w 3479619"/>
              <a:gd name="connsiteY0" fmla="*/ 0 h 18288"/>
              <a:gd name="connsiteX1" fmla="*/ 661128 w 3479619"/>
              <a:gd name="connsiteY1" fmla="*/ 0 h 18288"/>
              <a:gd name="connsiteX2" fmla="*/ 1357051 w 3479619"/>
              <a:gd name="connsiteY2" fmla="*/ 0 h 18288"/>
              <a:gd name="connsiteX3" fmla="*/ 2087771 w 3479619"/>
              <a:gd name="connsiteY3" fmla="*/ 0 h 18288"/>
              <a:gd name="connsiteX4" fmla="*/ 2818491 w 3479619"/>
              <a:gd name="connsiteY4" fmla="*/ 0 h 18288"/>
              <a:gd name="connsiteX5" fmla="*/ 3479619 w 3479619"/>
              <a:gd name="connsiteY5" fmla="*/ 0 h 18288"/>
              <a:gd name="connsiteX6" fmla="*/ 3479619 w 3479619"/>
              <a:gd name="connsiteY6" fmla="*/ 18288 h 18288"/>
              <a:gd name="connsiteX7" fmla="*/ 2714103 w 3479619"/>
              <a:gd name="connsiteY7" fmla="*/ 18288 h 18288"/>
              <a:gd name="connsiteX8" fmla="*/ 1948587 w 3479619"/>
              <a:gd name="connsiteY8" fmla="*/ 18288 h 18288"/>
              <a:gd name="connsiteX9" fmla="*/ 1252663 w 3479619"/>
              <a:gd name="connsiteY9" fmla="*/ 18288 h 18288"/>
              <a:gd name="connsiteX10" fmla="*/ 0 w 3479619"/>
              <a:gd name="connsiteY10" fmla="*/ 18288 h 18288"/>
              <a:gd name="connsiteX11" fmla="*/ 0 w 3479619"/>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9619" h="18288" fill="none" extrusionOk="0">
                <a:moveTo>
                  <a:pt x="0" y="0"/>
                </a:moveTo>
                <a:cubicBezTo>
                  <a:pt x="178395" y="-3637"/>
                  <a:pt x="368619" y="-28254"/>
                  <a:pt x="661128" y="0"/>
                </a:cubicBezTo>
                <a:cubicBezTo>
                  <a:pt x="953637" y="28254"/>
                  <a:pt x="1022982" y="-4416"/>
                  <a:pt x="1357051" y="0"/>
                </a:cubicBezTo>
                <a:cubicBezTo>
                  <a:pt x="1691120" y="4416"/>
                  <a:pt x="1729558" y="27777"/>
                  <a:pt x="2087771" y="0"/>
                </a:cubicBezTo>
                <a:cubicBezTo>
                  <a:pt x="2445984" y="-27777"/>
                  <a:pt x="2592094" y="4429"/>
                  <a:pt x="2818491" y="0"/>
                </a:cubicBezTo>
                <a:cubicBezTo>
                  <a:pt x="3044888" y="-4429"/>
                  <a:pt x="3204567" y="26471"/>
                  <a:pt x="3479619" y="0"/>
                </a:cubicBezTo>
                <a:cubicBezTo>
                  <a:pt x="3478910" y="8157"/>
                  <a:pt x="3479206" y="12125"/>
                  <a:pt x="3479619" y="18288"/>
                </a:cubicBezTo>
                <a:cubicBezTo>
                  <a:pt x="3315855" y="-2963"/>
                  <a:pt x="3094885" y="26965"/>
                  <a:pt x="2714103" y="18288"/>
                </a:cubicBezTo>
                <a:cubicBezTo>
                  <a:pt x="2333321" y="9611"/>
                  <a:pt x="2260528" y="-15335"/>
                  <a:pt x="1948587" y="18288"/>
                </a:cubicBezTo>
                <a:cubicBezTo>
                  <a:pt x="1636646" y="51911"/>
                  <a:pt x="1489816" y="46369"/>
                  <a:pt x="1252663" y="18288"/>
                </a:cubicBezTo>
                <a:cubicBezTo>
                  <a:pt x="1015510" y="-9793"/>
                  <a:pt x="519812" y="-12177"/>
                  <a:pt x="0" y="18288"/>
                </a:cubicBezTo>
                <a:cubicBezTo>
                  <a:pt x="-46" y="12483"/>
                  <a:pt x="-203" y="6491"/>
                  <a:pt x="0" y="0"/>
                </a:cubicBezTo>
                <a:close/>
              </a:path>
              <a:path w="3479619" h="18288" stroke="0" extrusionOk="0">
                <a:moveTo>
                  <a:pt x="0" y="0"/>
                </a:moveTo>
                <a:cubicBezTo>
                  <a:pt x="326045" y="25020"/>
                  <a:pt x="425411" y="-17676"/>
                  <a:pt x="661128" y="0"/>
                </a:cubicBezTo>
                <a:cubicBezTo>
                  <a:pt x="896845" y="17676"/>
                  <a:pt x="1124825" y="1478"/>
                  <a:pt x="1252663" y="0"/>
                </a:cubicBezTo>
                <a:cubicBezTo>
                  <a:pt x="1380502" y="-1478"/>
                  <a:pt x="1694914" y="11788"/>
                  <a:pt x="2018179" y="0"/>
                </a:cubicBezTo>
                <a:cubicBezTo>
                  <a:pt x="2341444" y="-11788"/>
                  <a:pt x="2451167" y="12596"/>
                  <a:pt x="2679307" y="0"/>
                </a:cubicBezTo>
                <a:cubicBezTo>
                  <a:pt x="2907447" y="-12596"/>
                  <a:pt x="3094555" y="23821"/>
                  <a:pt x="3479619" y="0"/>
                </a:cubicBezTo>
                <a:cubicBezTo>
                  <a:pt x="3479355" y="4493"/>
                  <a:pt x="3480003" y="9472"/>
                  <a:pt x="3479619" y="18288"/>
                </a:cubicBezTo>
                <a:cubicBezTo>
                  <a:pt x="3311729" y="36782"/>
                  <a:pt x="3015946" y="7938"/>
                  <a:pt x="2783695" y="18288"/>
                </a:cubicBezTo>
                <a:cubicBezTo>
                  <a:pt x="2551444" y="28638"/>
                  <a:pt x="2398767" y="-13940"/>
                  <a:pt x="2018179" y="18288"/>
                </a:cubicBezTo>
                <a:cubicBezTo>
                  <a:pt x="1637591" y="50516"/>
                  <a:pt x="1634873" y="-6356"/>
                  <a:pt x="1426644" y="18288"/>
                </a:cubicBezTo>
                <a:cubicBezTo>
                  <a:pt x="1218415" y="42932"/>
                  <a:pt x="1006973" y="4094"/>
                  <a:pt x="730720" y="18288"/>
                </a:cubicBezTo>
                <a:cubicBezTo>
                  <a:pt x="454467" y="32482"/>
                  <a:pt x="291313" y="3910"/>
                  <a:pt x="0" y="18288"/>
                </a:cubicBezTo>
                <a:cubicBezTo>
                  <a:pt x="843" y="9577"/>
                  <a:pt x="371" y="690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1C9AA47-4C98-47AF-AA78-4F33A9878DCE}"/>
              </a:ext>
            </a:extLst>
          </p:cNvPr>
          <p:cNvSpPr txBox="1"/>
          <p:nvPr/>
        </p:nvSpPr>
        <p:spPr>
          <a:xfrm>
            <a:off x="8072175" y="5794549"/>
            <a:ext cx="318197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Wesley Palmer, MD</a:t>
            </a:r>
          </a:p>
          <a:p>
            <a:r>
              <a:rPr lang="en-US" dirty="0">
                <a:ea typeface="Calibri"/>
                <a:cs typeface="Calibri"/>
              </a:rPr>
              <a:t>wpalmer@hawaii.edu</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12">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4"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8EA91FD6-42D7-413A-DDA7-B0902746F93E}"/>
              </a:ext>
            </a:extLst>
          </p:cNvPr>
          <p:cNvSpPr>
            <a:spLocks noGrp="1"/>
          </p:cNvSpPr>
          <p:nvPr>
            <p:ph type="title"/>
          </p:nvPr>
        </p:nvSpPr>
        <p:spPr>
          <a:xfrm>
            <a:off x="786385" y="841248"/>
            <a:ext cx="3515244" cy="5340097"/>
          </a:xfrm>
        </p:spPr>
        <p:txBody>
          <a:bodyPr anchor="ctr">
            <a:normAutofit/>
          </a:bodyPr>
          <a:lstStyle/>
          <a:p>
            <a:r>
              <a:rPr lang="en-US" sz="4800" dirty="0">
                <a:solidFill>
                  <a:schemeClr val="bg1"/>
                </a:solidFill>
              </a:rPr>
              <a:t>Way Ahead</a:t>
            </a:r>
            <a:endParaRPr lang="en-US" dirty="0">
              <a:solidFill>
                <a:schemeClr val="bg1"/>
              </a:solidFill>
            </a:endParaRPr>
          </a:p>
        </p:txBody>
      </p:sp>
      <p:graphicFrame>
        <p:nvGraphicFramePr>
          <p:cNvPr id="43" name="Content Placeholder 2">
            <a:extLst>
              <a:ext uri="{FF2B5EF4-FFF2-40B4-BE49-F238E27FC236}">
                <a16:creationId xmlns:a16="http://schemas.microsoft.com/office/drawing/2014/main" id="{D1B9C0D4-2D91-60A3-878A-17147E950A55}"/>
              </a:ext>
            </a:extLst>
          </p:cNvPr>
          <p:cNvGraphicFramePr>
            <a:graphicFrameLocks noGrp="1"/>
          </p:cNvGraphicFramePr>
          <p:nvPr>
            <p:ph idx="1"/>
            <p:extLst>
              <p:ext uri="{D42A27DB-BD31-4B8C-83A1-F6EECF244321}">
                <p14:modId xmlns:p14="http://schemas.microsoft.com/office/powerpoint/2010/main" val="720193515"/>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6235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36FFD-733D-9351-C967-872F769B8440}"/>
              </a:ext>
            </a:extLst>
          </p:cNvPr>
          <p:cNvSpPr>
            <a:spLocks noGrp="1"/>
          </p:cNvSpPr>
          <p:nvPr>
            <p:ph type="title"/>
          </p:nvPr>
        </p:nvSpPr>
        <p:spPr/>
        <p:txBody>
          <a:bodyPr/>
          <a:lstStyle/>
          <a:p>
            <a:pPr algn="ctr"/>
            <a:r>
              <a:rPr lang="en-US" u="sng" dirty="0"/>
              <a:t>Hawaii </a:t>
            </a:r>
            <a:r>
              <a:rPr lang="en-US" u="sng" dirty="0" err="1"/>
              <a:t>Utelehealth</a:t>
            </a:r>
            <a:r>
              <a:rPr lang="en-US" u="sng" dirty="0"/>
              <a:t> (HUT) Success Story</a:t>
            </a:r>
          </a:p>
        </p:txBody>
      </p:sp>
      <p:sp>
        <p:nvSpPr>
          <p:cNvPr id="3" name="Content Placeholder 2">
            <a:extLst>
              <a:ext uri="{FF2B5EF4-FFF2-40B4-BE49-F238E27FC236}">
                <a16:creationId xmlns:a16="http://schemas.microsoft.com/office/drawing/2014/main" id="{D6D3FF35-5F0B-C858-4BA9-268A8121763C}"/>
              </a:ext>
            </a:extLst>
          </p:cNvPr>
          <p:cNvSpPr>
            <a:spLocks noGrp="1"/>
          </p:cNvSpPr>
          <p:nvPr>
            <p:ph idx="1"/>
          </p:nvPr>
        </p:nvSpPr>
        <p:spPr>
          <a:xfrm>
            <a:off x="522194" y="1825625"/>
            <a:ext cx="11147612" cy="4566210"/>
          </a:xfrm>
        </p:spPr>
        <p:txBody>
          <a:bodyPr/>
          <a:lstStyle/>
          <a:p>
            <a:pPr marL="0" marR="0" indent="0">
              <a:lnSpc>
                <a:spcPct val="107000"/>
              </a:lnSpc>
              <a:spcBef>
                <a:spcPts val="0"/>
              </a:spcBef>
              <a:spcAft>
                <a:spcPts val="800"/>
              </a:spcAft>
              <a:buNone/>
            </a:pPr>
            <a:r>
              <a:rPr lang="en-US" sz="2400" kern="100" dirty="0">
                <a:effectLst/>
                <a:ea typeface="Calibri" panose="020F0502020204030204" pitchFamily="34" charset="0"/>
                <a:cs typeface="Times New Roman" panose="02020603050405020304" pitchFamily="18" charset="0"/>
              </a:rPr>
              <a:t>Submitted by Michelle Hyman, LMFT on 5/5/2023</a:t>
            </a:r>
          </a:p>
          <a:p>
            <a:pPr marL="0" marR="0" indent="0">
              <a:spcBef>
                <a:spcPts val="0"/>
              </a:spcBef>
              <a:spcAft>
                <a:spcPts val="0"/>
              </a:spcAft>
              <a:buNone/>
            </a:pPr>
            <a:endParaRPr lang="en-US" sz="2400" dirty="0">
              <a:solidFill>
                <a:srgbClr val="222222"/>
              </a:solidFill>
              <a:effectLst/>
              <a:ea typeface="Times New Roman" panose="02020603050405020304" pitchFamily="18" charset="0"/>
            </a:endParaRPr>
          </a:p>
          <a:p>
            <a:pPr marL="0" marR="0" indent="0">
              <a:spcBef>
                <a:spcPts val="0"/>
              </a:spcBef>
              <a:spcAft>
                <a:spcPts val="0"/>
              </a:spcAft>
              <a:buNone/>
            </a:pPr>
            <a:r>
              <a:rPr lang="en-US" sz="2400" dirty="0">
                <a:solidFill>
                  <a:srgbClr val="222222"/>
                </a:solidFill>
                <a:effectLst/>
                <a:ea typeface="Times New Roman" panose="02020603050405020304" pitchFamily="18" charset="0"/>
              </a:rPr>
              <a:t>A client sought out therapy to decrease feelings of general anxiety and depression. They had a history of depression as well as current life stressors including changing careers after COVID, moving to a neighbor island, and taking care of a sick family member. Client met with the therapist through the Hawaii Utelehealth platform over the course of 3 months for weekly and biweekly sessions. Therapist worked with client to identify and tailor specific goals to meet their needs. Therapist provided client with psychoeducation about the connections between the nervous system, emotions, and physical sensations.</a:t>
            </a:r>
            <a:endParaRPr lang="en-US" sz="2400" dirty="0">
              <a:ea typeface="Times New Roman" panose="02020603050405020304" pitchFamily="18" charset="0"/>
            </a:endParaRPr>
          </a:p>
          <a:p>
            <a:pPr marL="0" marR="0" indent="0">
              <a:spcBef>
                <a:spcPts val="0"/>
              </a:spcBef>
              <a:spcAft>
                <a:spcPts val="0"/>
              </a:spcAft>
              <a:buNone/>
            </a:pPr>
            <a:endParaRPr lang="en-US" sz="2400" dirty="0">
              <a:solidFill>
                <a:srgbClr val="222222"/>
              </a:solidFill>
              <a:effectLst/>
              <a:ea typeface="Times New Roman" panose="02020603050405020304" pitchFamily="18" charset="0"/>
            </a:endParaRPr>
          </a:p>
          <a:p>
            <a:pPr marL="0" marR="0" indent="0">
              <a:spcBef>
                <a:spcPts val="0"/>
              </a:spcBef>
              <a:spcAft>
                <a:spcPts val="0"/>
              </a:spcAft>
              <a:buNone/>
            </a:pPr>
            <a:r>
              <a:rPr lang="en-US" sz="2400" dirty="0">
                <a:solidFill>
                  <a:srgbClr val="222222"/>
                </a:solidFill>
                <a:effectLst/>
                <a:ea typeface="Times New Roman" panose="02020603050405020304" pitchFamily="18" charset="0"/>
              </a:rPr>
              <a:t>Through therapeutic engagement the client was able to name and process family of origin issues that contributed to decreased feelings of self-worth. Client was discharged from HUT therapy services after their mood and confidence had significantly improved.</a:t>
            </a:r>
            <a:endParaRPr lang="en-US" sz="2400" dirty="0">
              <a:effectLst/>
              <a:ea typeface="Times New Roman" panose="02020603050405020304" pitchFamily="18" charset="0"/>
            </a:endParaRPr>
          </a:p>
          <a:p>
            <a:endParaRPr lang="en-US" dirty="0"/>
          </a:p>
        </p:txBody>
      </p:sp>
    </p:spTree>
    <p:extLst>
      <p:ext uri="{BB962C8B-B14F-4D97-AF65-F5344CB8AC3E}">
        <p14:creationId xmlns:p14="http://schemas.microsoft.com/office/powerpoint/2010/main" val="3148233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A72F2162-BF93-00D8-DC73-143B0C7D900A}"/>
              </a:ext>
            </a:extLst>
          </p:cNvPr>
          <p:cNvSpPr>
            <a:spLocks noGrp="1"/>
          </p:cNvSpPr>
          <p:nvPr>
            <p:ph type="title"/>
          </p:nvPr>
        </p:nvSpPr>
        <p:spPr>
          <a:xfrm>
            <a:off x="841246" y="673770"/>
            <a:ext cx="3644489" cy="2414488"/>
          </a:xfrm>
        </p:spPr>
        <p:txBody>
          <a:bodyPr anchor="t">
            <a:normAutofit/>
          </a:bodyPr>
          <a:lstStyle/>
          <a:p>
            <a:r>
              <a:rPr lang="en-US" sz="5400">
                <a:solidFill>
                  <a:srgbClr val="FFFFFF"/>
                </a:solidFill>
                <a:ea typeface="Calibri Light"/>
                <a:cs typeface="Calibri Light"/>
              </a:rPr>
              <a:t>Goal</a:t>
            </a:r>
            <a:endParaRPr lang="en-US" sz="5400">
              <a:solidFill>
                <a:srgbClr val="FFFFFF"/>
              </a:solidFill>
            </a:endParaRPr>
          </a:p>
        </p:txBody>
      </p:sp>
      <p:sp>
        <p:nvSpPr>
          <p:cNvPr id="3" name="Content Placeholder 2">
            <a:extLst>
              <a:ext uri="{FF2B5EF4-FFF2-40B4-BE49-F238E27FC236}">
                <a16:creationId xmlns:a16="http://schemas.microsoft.com/office/drawing/2014/main" id="{753715DA-440C-92D9-3312-EA76D04CBB7B}"/>
              </a:ext>
            </a:extLst>
          </p:cNvPr>
          <p:cNvSpPr>
            <a:spLocks noGrp="1"/>
          </p:cNvSpPr>
          <p:nvPr>
            <p:ph idx="1"/>
          </p:nvPr>
        </p:nvSpPr>
        <p:spPr>
          <a:xfrm>
            <a:off x="6095999" y="882315"/>
            <a:ext cx="5254754" cy="5294647"/>
          </a:xfrm>
        </p:spPr>
        <p:txBody>
          <a:bodyPr vert="horz" lIns="91440" tIns="45720" rIns="91440" bIns="45720" rtlCol="0" anchor="t">
            <a:normAutofit/>
          </a:bodyPr>
          <a:lstStyle/>
          <a:p>
            <a:r>
              <a:rPr lang="en-US" sz="2200" dirty="0">
                <a:ea typeface="+mn-lt"/>
                <a:cs typeface="+mn-lt"/>
              </a:rPr>
              <a:t>Our goal is to provide tele-mental health services to the residents of Hawaii who experience time constraints, financial burdens, and transportation barriers when trying to access services. </a:t>
            </a:r>
          </a:p>
          <a:p>
            <a:r>
              <a:rPr lang="en-US" sz="2200" dirty="0">
                <a:ea typeface="+mn-lt"/>
                <a:cs typeface="+mn-lt"/>
              </a:rPr>
              <a:t>Started in 2020</a:t>
            </a:r>
          </a:p>
          <a:p>
            <a:r>
              <a:rPr lang="en-US" sz="2200" dirty="0">
                <a:ea typeface="+mn-lt"/>
                <a:cs typeface="+mn-lt"/>
              </a:rPr>
              <a:t>Provided at NO COST from grant funding though 2026 for rural residents.</a:t>
            </a:r>
          </a:p>
          <a:p>
            <a:r>
              <a:rPr lang="en-US" sz="2200" dirty="0">
                <a:ea typeface="Calibri"/>
                <a:cs typeface="Calibri"/>
              </a:rPr>
              <a:t>Urban Oahu support ends in September 2023 (unless other funding identified).</a:t>
            </a:r>
          </a:p>
        </p:txBody>
      </p:sp>
    </p:spTree>
    <p:extLst>
      <p:ext uri="{BB962C8B-B14F-4D97-AF65-F5344CB8AC3E}">
        <p14:creationId xmlns:p14="http://schemas.microsoft.com/office/powerpoint/2010/main" val="1447174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F3C7F1-5704-44D9-2BE3-4A93751E6863}"/>
              </a:ext>
            </a:extLst>
          </p:cNvPr>
          <p:cNvSpPr>
            <a:spLocks noGrp="1"/>
          </p:cNvSpPr>
          <p:nvPr>
            <p:ph type="title"/>
          </p:nvPr>
        </p:nvSpPr>
        <p:spPr>
          <a:xfrm>
            <a:off x="838200" y="365125"/>
            <a:ext cx="10515600" cy="1325563"/>
          </a:xfrm>
        </p:spPr>
        <p:txBody>
          <a:bodyPr>
            <a:normAutofit/>
          </a:bodyPr>
          <a:lstStyle/>
          <a:p>
            <a:r>
              <a:rPr lang="en-US" sz="5400">
                <a:ea typeface="Calibri Light"/>
                <a:cs typeface="Calibri Light"/>
              </a:rPr>
              <a:t>Services</a:t>
            </a:r>
            <a:endParaRPr lang="en-US" sz="54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12359E8-FF5B-F495-F122-5E0FBD419203}"/>
              </a:ext>
            </a:extLst>
          </p:cNvPr>
          <p:cNvSpPr>
            <a:spLocks noGrp="1"/>
          </p:cNvSpPr>
          <p:nvPr>
            <p:ph idx="1"/>
          </p:nvPr>
        </p:nvSpPr>
        <p:spPr>
          <a:xfrm>
            <a:off x="838200" y="1929384"/>
            <a:ext cx="10515600" cy="4251960"/>
          </a:xfrm>
        </p:spPr>
        <p:txBody>
          <a:bodyPr vert="horz" lIns="91440" tIns="45720" rIns="91440" bIns="45720" rtlCol="0" anchor="t">
            <a:normAutofit/>
          </a:bodyPr>
          <a:lstStyle/>
          <a:p>
            <a:r>
              <a:rPr lang="en-US" sz="2200" dirty="0">
                <a:ea typeface="+mn-lt"/>
                <a:cs typeface="+mn-lt"/>
              </a:rPr>
              <a:t>Our telehealth services provide appointments with licensed clinicians- psychologist, psychiatrist, family medicine specialist, mental health counselor, or substance use counselor.</a:t>
            </a:r>
          </a:p>
          <a:p>
            <a:endParaRPr lang="en-US" sz="2200">
              <a:ea typeface="Calibri"/>
              <a:cs typeface="Calibri"/>
            </a:endParaRPr>
          </a:p>
          <a:p>
            <a:r>
              <a:rPr lang="en-US" sz="2200" dirty="0" err="1">
                <a:ea typeface="+mn-lt"/>
                <a:cs typeface="+mn-lt"/>
              </a:rPr>
              <a:t>HawaiiUTelehealth</a:t>
            </a:r>
            <a:r>
              <a:rPr lang="en-US" sz="2200" dirty="0">
                <a:ea typeface="+mn-lt"/>
                <a:cs typeface="+mn-lt"/>
              </a:rPr>
              <a:t> (HUT) is supported by the Hawaii State Rural Health Association, University of Hawaii John A. Burns School of Medicine (JABSOM), and the Hawaii/Pacific Basin Area Health Education Center (AHEC)  focus on our Native Hawaiian/Pacific Islander, and rural communities, as well as our senior citizens. </a:t>
            </a:r>
            <a:endParaRPr lang="en-US" sz="2200" dirty="0">
              <a:ea typeface="Calibri"/>
              <a:cs typeface="Calibri"/>
            </a:endParaRPr>
          </a:p>
          <a:p>
            <a:pPr marL="457200" lvl="1" indent="0">
              <a:buNone/>
            </a:pPr>
            <a:endParaRPr lang="en-US" sz="2200">
              <a:ea typeface="+mn-lt"/>
              <a:cs typeface="+mn-lt"/>
            </a:endParaRPr>
          </a:p>
          <a:p>
            <a:r>
              <a:rPr lang="en-US" sz="2200" dirty="0">
                <a:ea typeface="+mn-lt"/>
                <a:cs typeface="+mn-lt"/>
              </a:rPr>
              <a:t>Provide </a:t>
            </a:r>
            <a:r>
              <a:rPr lang="en-US" sz="2200" dirty="0" err="1">
                <a:ea typeface="+mn-lt"/>
                <a:cs typeface="+mn-lt"/>
              </a:rPr>
              <a:t>telepsych</a:t>
            </a:r>
            <a:r>
              <a:rPr lang="en-US" sz="2200" dirty="0">
                <a:ea typeface="+mn-lt"/>
                <a:cs typeface="+mn-lt"/>
              </a:rPr>
              <a:t> visits for those who are suffering from stress, anxiety, depression, self-harm concerns, or substance abuse issues. </a:t>
            </a:r>
            <a:endParaRPr lang="en-US" sz="2200" dirty="0">
              <a:ea typeface="Calibri"/>
              <a:cs typeface="Calibri"/>
            </a:endParaRPr>
          </a:p>
        </p:txBody>
      </p:sp>
    </p:spTree>
    <p:extLst>
      <p:ext uri="{BB962C8B-B14F-4D97-AF65-F5344CB8AC3E}">
        <p14:creationId xmlns:p14="http://schemas.microsoft.com/office/powerpoint/2010/main" val="1586581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AEEBB872-05B6-3DD8-BE98-B9618F43FF3F}"/>
              </a:ext>
            </a:extLst>
          </p:cNvPr>
          <p:cNvSpPr>
            <a:spLocks noGrp="1"/>
          </p:cNvSpPr>
          <p:nvPr>
            <p:ph type="title"/>
          </p:nvPr>
        </p:nvSpPr>
        <p:spPr>
          <a:xfrm>
            <a:off x="838200" y="448721"/>
            <a:ext cx="4707671" cy="1225650"/>
          </a:xfrm>
        </p:spPr>
        <p:txBody>
          <a:bodyPr anchor="b">
            <a:normAutofit/>
          </a:bodyPr>
          <a:lstStyle/>
          <a:p>
            <a:r>
              <a:rPr lang="en-US" sz="3800">
                <a:solidFill>
                  <a:schemeClr val="bg1"/>
                </a:solidFill>
                <a:ea typeface="+mj-lt"/>
                <a:cs typeface="+mj-lt"/>
              </a:rPr>
              <a:t>Resources required</a:t>
            </a:r>
            <a:endParaRPr lang="en-US" sz="3800">
              <a:solidFill>
                <a:schemeClr val="bg1"/>
              </a:solidFill>
            </a:endParaRPr>
          </a:p>
        </p:txBody>
      </p:sp>
      <p:cxnSp>
        <p:nvCxnSpPr>
          <p:cNvPr id="20" name="Straight Connector 19">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94EB40CC-E340-7B88-3E37-E82510CE7249}"/>
              </a:ext>
            </a:extLst>
          </p:cNvPr>
          <p:cNvSpPr>
            <a:spLocks noGrp="1"/>
          </p:cNvSpPr>
          <p:nvPr>
            <p:ph idx="1"/>
          </p:nvPr>
        </p:nvSpPr>
        <p:spPr>
          <a:xfrm>
            <a:off x="897769" y="1909192"/>
            <a:ext cx="4586513" cy="3647710"/>
          </a:xfrm>
        </p:spPr>
        <p:txBody>
          <a:bodyPr vert="horz" lIns="91440" tIns="45720" rIns="91440" bIns="45720" rtlCol="0">
            <a:normAutofit/>
          </a:bodyPr>
          <a:lstStyle/>
          <a:p>
            <a:r>
              <a:rPr lang="en-US" sz="2000">
                <a:solidFill>
                  <a:schemeClr val="bg1"/>
                </a:solidFill>
                <a:latin typeface="Arial"/>
                <a:cs typeface="Arial"/>
              </a:rPr>
              <a:t>Computer or smartphone</a:t>
            </a:r>
          </a:p>
          <a:p>
            <a:r>
              <a:rPr lang="en-US" sz="2000">
                <a:solidFill>
                  <a:schemeClr val="bg1"/>
                </a:solidFill>
                <a:latin typeface="Arial"/>
                <a:cs typeface="Arial"/>
              </a:rPr>
              <a:t>Internet connection</a:t>
            </a:r>
          </a:p>
          <a:p>
            <a:r>
              <a:rPr lang="en-US" sz="2000">
                <a:solidFill>
                  <a:schemeClr val="bg1"/>
                </a:solidFill>
                <a:latin typeface="Arial"/>
                <a:cs typeface="Arial"/>
              </a:rPr>
              <a:t>Email</a:t>
            </a:r>
          </a:p>
          <a:p>
            <a:endParaRPr lang="en-US" sz="2000">
              <a:solidFill>
                <a:schemeClr val="bg1"/>
              </a:solidFill>
              <a:latin typeface="Arial"/>
              <a:cs typeface="Arial"/>
            </a:endParaRPr>
          </a:p>
          <a:p>
            <a:r>
              <a:rPr lang="en-US" sz="2000">
                <a:solidFill>
                  <a:schemeClr val="bg1"/>
                </a:solidFill>
                <a:latin typeface="Arial"/>
                <a:cs typeface="Arial"/>
              </a:rPr>
              <a:t>Mitigation as barriers through CHWs, computer trainer, and computer donation</a:t>
            </a:r>
            <a:endParaRPr lang="en-US" sz="2000">
              <a:solidFill>
                <a:schemeClr val="bg1"/>
              </a:solidFill>
            </a:endParaRPr>
          </a:p>
        </p:txBody>
      </p:sp>
      <p:cxnSp>
        <p:nvCxnSpPr>
          <p:cNvPr id="22" name="Straight Connector 21">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4" descr="A poster of a health care service&#10;&#10;Description automatically generated">
            <a:extLst>
              <a:ext uri="{FF2B5EF4-FFF2-40B4-BE49-F238E27FC236}">
                <a16:creationId xmlns:a16="http://schemas.microsoft.com/office/drawing/2014/main" id="{BBFB041E-E192-A51D-121C-8F8082115B58}"/>
              </a:ext>
            </a:extLst>
          </p:cNvPr>
          <p:cNvPicPr>
            <a:picLocks noChangeAspect="1"/>
          </p:cNvPicPr>
          <p:nvPr/>
        </p:nvPicPr>
        <p:blipFill rotWithShape="1">
          <a:blip r:embed="rId2"/>
          <a:srcRect b="3179"/>
          <a:stretch/>
        </p:blipFill>
        <p:spPr>
          <a:xfrm>
            <a:off x="6525453" y="10"/>
            <a:ext cx="5666547" cy="6857990"/>
          </a:xfrm>
          <a:prstGeom prst="rect">
            <a:avLst/>
          </a:prstGeom>
        </p:spPr>
      </p:pic>
    </p:spTree>
    <p:extLst>
      <p:ext uri="{BB962C8B-B14F-4D97-AF65-F5344CB8AC3E}">
        <p14:creationId xmlns:p14="http://schemas.microsoft.com/office/powerpoint/2010/main" val="1939102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oster for a medical class&#10;&#10;Description automatically generated">
            <a:extLst>
              <a:ext uri="{FF2B5EF4-FFF2-40B4-BE49-F238E27FC236}">
                <a16:creationId xmlns:a16="http://schemas.microsoft.com/office/drawing/2014/main" id="{FBFBAE4D-64A9-1EC3-9E13-33229806838A}"/>
              </a:ext>
            </a:extLst>
          </p:cNvPr>
          <p:cNvPicPr>
            <a:picLocks noGrp="1" noChangeAspect="1"/>
          </p:cNvPicPr>
          <p:nvPr>
            <p:ph idx="1"/>
          </p:nvPr>
        </p:nvPicPr>
        <p:blipFill>
          <a:blip r:embed="rId2"/>
          <a:stretch>
            <a:fillRect/>
          </a:stretch>
        </p:blipFill>
        <p:spPr>
          <a:xfrm>
            <a:off x="4104344" y="643467"/>
            <a:ext cx="3983312" cy="5571065"/>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4133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descr="Two people holding each other's hands">
            <a:extLst>
              <a:ext uri="{FF2B5EF4-FFF2-40B4-BE49-F238E27FC236}">
                <a16:creationId xmlns:a16="http://schemas.microsoft.com/office/drawing/2014/main" id="{39844C0E-ED4C-5AB3-70FA-46243ECFD630}"/>
              </a:ext>
            </a:extLst>
          </p:cNvPr>
          <p:cNvPicPr>
            <a:picLocks noChangeAspect="1"/>
          </p:cNvPicPr>
          <p:nvPr/>
        </p:nvPicPr>
        <p:blipFill rotWithShape="1">
          <a:blip r:embed="rId2"/>
          <a:srcRect r="3325" b="-3"/>
          <a:stretch/>
        </p:blipFill>
        <p:spPr>
          <a:xfrm>
            <a:off x="20" y="10"/>
            <a:ext cx="9947062" cy="6857990"/>
          </a:xfrm>
          <a:prstGeom prst="rect">
            <a:avLst/>
          </a:prstGeom>
        </p:spPr>
      </p:pic>
      <p:sp>
        <p:nvSpPr>
          <p:cNvPr id="11" name="Freeform: Shape 10">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3" name="Freeform: Shape 12">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226" y="0"/>
            <a:ext cx="5043774"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15" name="Freeform: Shape 14">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2685C669-D2D0-EB87-F0A9-C0301698FF6E}"/>
              </a:ext>
            </a:extLst>
          </p:cNvPr>
          <p:cNvSpPr>
            <a:spLocks noGrp="1"/>
          </p:cNvSpPr>
          <p:nvPr>
            <p:ph type="title"/>
          </p:nvPr>
        </p:nvSpPr>
        <p:spPr>
          <a:xfrm>
            <a:off x="8046720" y="1045597"/>
            <a:ext cx="3633746" cy="1588422"/>
          </a:xfrm>
        </p:spPr>
        <p:txBody>
          <a:bodyPr anchor="b">
            <a:normAutofit/>
          </a:bodyPr>
          <a:lstStyle/>
          <a:p>
            <a:r>
              <a:rPr lang="en-US" sz="3600">
                <a:ea typeface="Calibri Light"/>
                <a:cs typeface="Calibri Light"/>
              </a:rPr>
              <a:t>Utilization</a:t>
            </a:r>
            <a:endParaRPr lang="en-US" sz="3600"/>
          </a:p>
        </p:txBody>
      </p:sp>
      <p:sp>
        <p:nvSpPr>
          <p:cNvPr id="3" name="Content Placeholder 2">
            <a:extLst>
              <a:ext uri="{FF2B5EF4-FFF2-40B4-BE49-F238E27FC236}">
                <a16:creationId xmlns:a16="http://schemas.microsoft.com/office/drawing/2014/main" id="{E072932E-2054-C070-B957-5A9AFB98A56E}"/>
              </a:ext>
            </a:extLst>
          </p:cNvPr>
          <p:cNvSpPr>
            <a:spLocks noGrp="1"/>
          </p:cNvSpPr>
          <p:nvPr>
            <p:ph idx="1"/>
          </p:nvPr>
        </p:nvSpPr>
        <p:spPr>
          <a:xfrm>
            <a:off x="8046719" y="2722729"/>
            <a:ext cx="3633747" cy="2700062"/>
          </a:xfrm>
        </p:spPr>
        <p:txBody>
          <a:bodyPr vert="horz" lIns="91440" tIns="45720" rIns="91440" bIns="45720" rtlCol="0">
            <a:normAutofit/>
          </a:bodyPr>
          <a:lstStyle/>
          <a:p>
            <a:r>
              <a:rPr lang="en-US" sz="2000">
                <a:ea typeface="Calibri"/>
                <a:cs typeface="Calibri"/>
              </a:rPr>
              <a:t>Currently providing care to 130 patients</a:t>
            </a:r>
          </a:p>
          <a:p>
            <a:r>
              <a:rPr lang="en-US" sz="2000">
                <a:ea typeface="Calibri"/>
                <a:cs typeface="Calibri"/>
              </a:rPr>
              <a:t>Average about 12 new patients per month</a:t>
            </a:r>
          </a:p>
          <a:p>
            <a:r>
              <a:rPr lang="en-US" sz="2000">
                <a:ea typeface="Calibri"/>
                <a:cs typeface="Calibri"/>
              </a:rPr>
              <a:t>Primarily serving rural patients throughout Hawaii</a:t>
            </a:r>
          </a:p>
        </p:txBody>
      </p:sp>
    </p:spTree>
    <p:extLst>
      <p:ext uri="{BB962C8B-B14F-4D97-AF65-F5344CB8AC3E}">
        <p14:creationId xmlns:p14="http://schemas.microsoft.com/office/powerpoint/2010/main" val="4162123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Freeform: Shape 27">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8" name="Group 29">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31"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9"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33"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34"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5"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6"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37DE6C10-5772-7EE6-AD96-CD40564B3091}"/>
              </a:ext>
            </a:extLst>
          </p:cNvPr>
          <p:cNvSpPr>
            <a:spLocks noGrp="1"/>
          </p:cNvSpPr>
          <p:nvPr>
            <p:ph type="title"/>
          </p:nvPr>
        </p:nvSpPr>
        <p:spPr>
          <a:xfrm>
            <a:off x="535020" y="685800"/>
            <a:ext cx="2780271" cy="5105400"/>
          </a:xfrm>
        </p:spPr>
        <p:txBody>
          <a:bodyPr>
            <a:normAutofit/>
          </a:bodyPr>
          <a:lstStyle/>
          <a:p>
            <a:r>
              <a:rPr lang="en-US" sz="4000" dirty="0">
                <a:solidFill>
                  <a:srgbClr val="FFFFFF"/>
                </a:solidFill>
              </a:rPr>
              <a:t>TOUCH GRANT</a:t>
            </a:r>
            <a:br>
              <a:rPr lang="en-US" sz="4000" dirty="0">
                <a:solidFill>
                  <a:srgbClr val="FFFFFF"/>
                </a:solidFill>
              </a:rPr>
            </a:br>
            <a:r>
              <a:rPr lang="en-US" sz="4000" dirty="0">
                <a:solidFill>
                  <a:srgbClr val="FFFFFF"/>
                </a:solidFill>
              </a:rPr>
              <a:t>Utilization</a:t>
            </a:r>
            <a:br>
              <a:rPr lang="en-US" sz="4000" dirty="0">
                <a:solidFill>
                  <a:srgbClr val="FFFFFF"/>
                </a:solidFill>
              </a:rPr>
            </a:br>
            <a:r>
              <a:rPr lang="en-US" sz="4000" dirty="0">
                <a:solidFill>
                  <a:srgbClr val="FFFFFF"/>
                </a:solidFill>
              </a:rPr>
              <a:t>22/23</a:t>
            </a:r>
          </a:p>
        </p:txBody>
      </p:sp>
      <p:graphicFrame>
        <p:nvGraphicFramePr>
          <p:cNvPr id="6" name="Chart 5">
            <a:extLst>
              <a:ext uri="{FF2B5EF4-FFF2-40B4-BE49-F238E27FC236}">
                <a16:creationId xmlns:a16="http://schemas.microsoft.com/office/drawing/2014/main" id="{4F462843-D352-9BF3-26C2-E3E0C853C400}"/>
              </a:ext>
            </a:extLst>
          </p:cNvPr>
          <p:cNvGraphicFramePr>
            <a:graphicFrameLocks/>
          </p:cNvGraphicFramePr>
          <p:nvPr>
            <p:extLst>
              <p:ext uri="{D42A27DB-BD31-4B8C-83A1-F6EECF244321}">
                <p14:modId xmlns:p14="http://schemas.microsoft.com/office/powerpoint/2010/main" val="1565661792"/>
              </p:ext>
            </p:extLst>
          </p:nvPr>
        </p:nvGraphicFramePr>
        <p:xfrm>
          <a:off x="3621678" y="0"/>
          <a:ext cx="8891163" cy="685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4F462843-D352-9BF3-26C2-E3E0C853C400}"/>
              </a:ext>
            </a:extLst>
          </p:cNvPr>
          <p:cNvGraphicFramePr>
            <a:graphicFrameLocks/>
          </p:cNvGraphicFramePr>
          <p:nvPr>
            <p:extLst>
              <p:ext uri="{D42A27DB-BD31-4B8C-83A1-F6EECF244321}">
                <p14:modId xmlns:p14="http://schemas.microsoft.com/office/powerpoint/2010/main" val="677814296"/>
              </p:ext>
            </p:extLst>
          </p:nvPr>
        </p:nvGraphicFramePr>
        <p:xfrm>
          <a:off x="3456099" y="-2"/>
          <a:ext cx="8891162" cy="68580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4F462843-D352-9BF3-26C2-E3E0C853C400}"/>
              </a:ext>
            </a:extLst>
          </p:cNvPr>
          <p:cNvGraphicFramePr>
            <a:graphicFrameLocks/>
          </p:cNvGraphicFramePr>
          <p:nvPr>
            <p:extLst>
              <p:ext uri="{D42A27DB-BD31-4B8C-83A1-F6EECF244321}">
                <p14:modId xmlns:p14="http://schemas.microsoft.com/office/powerpoint/2010/main" val="899147883"/>
              </p:ext>
            </p:extLst>
          </p:nvPr>
        </p:nvGraphicFramePr>
        <p:xfrm>
          <a:off x="4739278" y="89648"/>
          <a:ext cx="7287989" cy="64904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63996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 name="Rectangle 36">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4" descr="White puzzle with one red piece">
            <a:extLst>
              <a:ext uri="{FF2B5EF4-FFF2-40B4-BE49-F238E27FC236}">
                <a16:creationId xmlns:a16="http://schemas.microsoft.com/office/drawing/2014/main" id="{90D01BE1-DE27-7AC6-01FA-A5911CD98240}"/>
              </a:ext>
            </a:extLst>
          </p:cNvPr>
          <p:cNvPicPr>
            <a:picLocks noChangeAspect="1"/>
          </p:cNvPicPr>
          <p:nvPr/>
        </p:nvPicPr>
        <p:blipFill rotWithShape="1">
          <a:blip r:embed="rId2"/>
          <a:srcRect l="20807" r="19244"/>
          <a:stretch/>
        </p:blipFill>
        <p:spPr>
          <a:xfrm>
            <a:off x="4883022" y="10"/>
            <a:ext cx="7308978"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useBgFill="1">
        <p:nvSpPr>
          <p:cNvPr id="63" name="Freeform: Shape 38">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4" name="Freeform: Shape 40">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DCEB9B1-6188-9081-A50B-0E4E8C82693D}"/>
              </a:ext>
            </a:extLst>
          </p:cNvPr>
          <p:cNvSpPr>
            <a:spLocks noGrp="1"/>
          </p:cNvSpPr>
          <p:nvPr>
            <p:ph type="title"/>
          </p:nvPr>
        </p:nvSpPr>
        <p:spPr>
          <a:xfrm>
            <a:off x="374904" y="856488"/>
            <a:ext cx="4992624" cy="1243584"/>
          </a:xfrm>
        </p:spPr>
        <p:txBody>
          <a:bodyPr anchor="ctr">
            <a:normAutofit/>
          </a:bodyPr>
          <a:lstStyle/>
          <a:p>
            <a:r>
              <a:rPr lang="en-US" sz="3400" b="1" u="sng" dirty="0"/>
              <a:t>Special Aims</a:t>
            </a:r>
          </a:p>
        </p:txBody>
      </p:sp>
      <p:sp>
        <p:nvSpPr>
          <p:cNvPr id="65" name="Rectangle 42">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6" name="Rectangle 44">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769" y="2195336"/>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2" name="Content Placeholder 2">
            <a:extLst>
              <a:ext uri="{FF2B5EF4-FFF2-40B4-BE49-F238E27FC236}">
                <a16:creationId xmlns:a16="http://schemas.microsoft.com/office/drawing/2014/main" id="{0CF1BE72-7A38-25C4-6DEC-F9F9D977DDCF}"/>
              </a:ext>
            </a:extLst>
          </p:cNvPr>
          <p:cNvSpPr>
            <a:spLocks noGrp="1"/>
          </p:cNvSpPr>
          <p:nvPr>
            <p:ph idx="1"/>
          </p:nvPr>
        </p:nvSpPr>
        <p:spPr>
          <a:xfrm>
            <a:off x="31760" y="2327177"/>
            <a:ext cx="5389489" cy="4475949"/>
          </a:xfrm>
        </p:spPr>
        <p:txBody>
          <a:bodyPr anchor="t">
            <a:normAutofit/>
          </a:bodyPr>
          <a:lstStyle/>
          <a:p>
            <a:pPr marL="342900" indent="-342900">
              <a:buFont typeface="+mj-lt"/>
              <a:buAutoNum type="arabicPeriod"/>
            </a:pPr>
            <a:r>
              <a:rPr lang="en-US" sz="1600" dirty="0">
                <a:latin typeface="Arial" panose="020B0604020202020204" pitchFamily="34" charset="0"/>
                <a:cs typeface="Arial" panose="020B0604020202020204" pitchFamily="34" charset="0"/>
              </a:rPr>
              <a:t>Expand Telehealth infrastructure to rural individuals and families by providing 300+ sessions per month.</a:t>
            </a:r>
          </a:p>
          <a:p>
            <a:pPr marL="514350" indent="-514350">
              <a:buFont typeface="+mj-lt"/>
              <a:buAutoNum type="arabicPeriod"/>
            </a:pPr>
            <a:endParaRPr lang="en-US" sz="1600" dirty="0">
              <a:latin typeface="Arial" panose="020B0604020202020204" pitchFamily="34" charset="0"/>
              <a:cs typeface="Arial" panose="020B0604020202020204" pitchFamily="34" charset="0"/>
            </a:endParaRPr>
          </a:p>
          <a:p>
            <a:pPr marL="342900" indent="-342900">
              <a:buFont typeface="+mj-lt"/>
              <a:buAutoNum type="arabicPeriod"/>
            </a:pPr>
            <a:r>
              <a:rPr lang="en-US" sz="1600" dirty="0">
                <a:latin typeface="Arial" panose="020B0604020202020204" pitchFamily="34" charset="0"/>
                <a:cs typeface="Arial" panose="020B0604020202020204" pitchFamily="34" charset="0"/>
              </a:rPr>
              <a:t>Improve the quality and sustainability of rural behavioral health care services through education and care coordination by supporting 6,000 person-hours of substance use disorder and mental health continuing education, 1,000 hours of rural clinical training for health professions students.</a:t>
            </a:r>
          </a:p>
          <a:p>
            <a:pPr marL="514350" indent="-514350">
              <a:buFont typeface="+mj-lt"/>
              <a:buAutoNum type="arabicPeriod"/>
            </a:pPr>
            <a:endParaRPr lang="en-US" sz="1600" dirty="0">
              <a:latin typeface="Arial" panose="020B0604020202020204" pitchFamily="34" charset="0"/>
              <a:cs typeface="Arial" panose="020B0604020202020204" pitchFamily="34" charset="0"/>
            </a:endParaRPr>
          </a:p>
          <a:p>
            <a:pPr marL="342900" indent="-342900">
              <a:buFont typeface="+mj-lt"/>
              <a:buAutoNum type="arabicPeriod"/>
            </a:pPr>
            <a:r>
              <a:rPr lang="en-US" sz="1600" i="0" u="none" strike="noStrike" dirty="0">
                <a:effectLst/>
                <a:latin typeface="Arial" panose="020B0604020202020204" pitchFamily="34" charset="0"/>
                <a:cs typeface="Arial" panose="020B0604020202020204" pitchFamily="34" charset="0"/>
              </a:rPr>
              <a:t>Improve the capacity of rural communities to address risk factors and SDOH by providing outreach and community education to 1,000 community members a year and creating local task forces to develop plans for recovery communities</a:t>
            </a:r>
            <a:r>
              <a:rPr lang="en-US" sz="1300" i="0" u="none" strike="noStrike" dirty="0">
                <a:effectLst/>
                <a:latin typeface="Arial" panose="020B0604020202020204" pitchFamily="34" charset="0"/>
                <a:cs typeface="Arial" panose="020B0604020202020204" pitchFamily="34" charset="0"/>
              </a:rPr>
              <a:t>.</a:t>
            </a:r>
            <a:r>
              <a:rPr lang="en-US" sz="1300" dirty="0"/>
              <a:t> </a:t>
            </a:r>
          </a:p>
        </p:txBody>
      </p:sp>
    </p:spTree>
    <p:extLst>
      <p:ext uri="{BB962C8B-B14F-4D97-AF65-F5344CB8AC3E}">
        <p14:creationId xmlns:p14="http://schemas.microsoft.com/office/powerpoint/2010/main" val="642808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a:extLst>
              <a:ext uri="{FF2B5EF4-FFF2-40B4-BE49-F238E27FC236}">
                <a16:creationId xmlns:a16="http://schemas.microsoft.com/office/drawing/2014/main" id="{EE6A4B1B-2C1A-D00A-BAC1-CE818F3BAA9B}"/>
              </a:ext>
            </a:extLst>
          </p:cNvPr>
          <p:cNvGraphicFramePr>
            <a:graphicFrameLocks noGrp="1"/>
          </p:cNvGraphicFramePr>
          <p:nvPr>
            <p:extLst>
              <p:ext uri="{D42A27DB-BD31-4B8C-83A1-F6EECF244321}">
                <p14:modId xmlns:p14="http://schemas.microsoft.com/office/powerpoint/2010/main" val="3764821012"/>
              </p:ext>
            </p:extLst>
          </p:nvPr>
        </p:nvGraphicFramePr>
        <p:xfrm>
          <a:off x="1630837" y="480060"/>
          <a:ext cx="8851769" cy="5897880"/>
        </p:xfrm>
        <a:graphic>
          <a:graphicData uri="http://schemas.openxmlformats.org/drawingml/2006/table">
            <a:tbl>
              <a:tblPr firstRow="1" bandRow="1"/>
              <a:tblGrid>
                <a:gridCol w="4158470">
                  <a:extLst>
                    <a:ext uri="{9D8B030D-6E8A-4147-A177-3AD203B41FA5}">
                      <a16:colId xmlns:a16="http://schemas.microsoft.com/office/drawing/2014/main" val="2858476098"/>
                    </a:ext>
                  </a:extLst>
                </a:gridCol>
                <a:gridCol w="1816479">
                  <a:extLst>
                    <a:ext uri="{9D8B030D-6E8A-4147-A177-3AD203B41FA5}">
                      <a16:colId xmlns:a16="http://schemas.microsoft.com/office/drawing/2014/main" val="1924773093"/>
                    </a:ext>
                  </a:extLst>
                </a:gridCol>
                <a:gridCol w="1453195">
                  <a:extLst>
                    <a:ext uri="{9D8B030D-6E8A-4147-A177-3AD203B41FA5}">
                      <a16:colId xmlns:a16="http://schemas.microsoft.com/office/drawing/2014/main" val="3576165135"/>
                    </a:ext>
                  </a:extLst>
                </a:gridCol>
                <a:gridCol w="1423625">
                  <a:extLst>
                    <a:ext uri="{9D8B030D-6E8A-4147-A177-3AD203B41FA5}">
                      <a16:colId xmlns:a16="http://schemas.microsoft.com/office/drawing/2014/main" val="1291323896"/>
                    </a:ext>
                  </a:extLst>
                </a:gridCol>
              </a:tblGrid>
              <a:tr h="175460">
                <a:tc rowSpan="2">
                  <a:txBody>
                    <a:bodyPr/>
                    <a:lstStyle/>
                    <a:p>
                      <a:pPr marL="0" marR="0" algn="ctr">
                        <a:spcBef>
                          <a:spcPts val="0"/>
                        </a:spcBef>
                        <a:spcAft>
                          <a:spcPts val="0"/>
                        </a:spcAft>
                      </a:pPr>
                      <a:r>
                        <a:rPr lang="en-US" sz="1100" b="1">
                          <a:solidFill>
                            <a:schemeClr val="bg1"/>
                          </a:solidFill>
                          <a:effectLst/>
                          <a:latin typeface="Arial" panose="020B0604020202020204" pitchFamily="34" charset="0"/>
                          <a:ea typeface="Arial" panose="020B0604020202020204" pitchFamily="34" charset="0"/>
                          <a:cs typeface="Arial" panose="020B0604020202020204" pitchFamily="34" charset="0"/>
                        </a:rPr>
                        <a:t> ALICE Individuals Served</a:t>
                      </a:r>
                      <a:endParaRPr lang="en-US" sz="1100" b="1">
                        <a:solidFill>
                          <a:schemeClr val="bg1"/>
                        </a:solidFill>
                        <a:effectLst/>
                        <a:latin typeface="Arial" panose="020B0604020202020204" pitchFamily="34" charset="0"/>
                        <a:ea typeface="Arial" panose="020B0604020202020204" pitchFamily="34" charset="0"/>
                      </a:endParaRPr>
                    </a:p>
                  </a:txBody>
                  <a:tcPr marL="9156" marR="9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146698"/>
                    </a:solidFill>
                  </a:tcPr>
                </a:tc>
                <a:tc rowSpan="2">
                  <a:txBody>
                    <a:bodyPr/>
                    <a:lstStyle/>
                    <a:p>
                      <a:pPr marL="0" marR="0" algn="ctr">
                        <a:spcBef>
                          <a:spcPts val="0"/>
                        </a:spcBef>
                        <a:spcAft>
                          <a:spcPts val="0"/>
                        </a:spcAft>
                      </a:pPr>
                      <a:r>
                        <a:rPr lang="en-US" sz="1100" b="1">
                          <a:solidFill>
                            <a:schemeClr val="bg1"/>
                          </a:solidFill>
                          <a:effectLst/>
                          <a:latin typeface="Arial" panose="020B0604020202020204" pitchFamily="34" charset="0"/>
                          <a:ea typeface="Arial" panose="020B0604020202020204" pitchFamily="34" charset="0"/>
                          <a:cs typeface="Arial" panose="020B0604020202020204" pitchFamily="34" charset="0"/>
                        </a:rPr>
                        <a:t>Total Population</a:t>
                      </a:r>
                      <a:endParaRPr lang="en-US" sz="1100" b="1">
                        <a:solidFill>
                          <a:schemeClr val="bg1"/>
                        </a:solidFill>
                        <a:effectLst/>
                        <a:latin typeface="Arial" panose="020B0604020202020204" pitchFamily="34" charset="0"/>
                        <a:ea typeface="Arial" panose="020B0604020202020204" pitchFamily="34" charset="0"/>
                      </a:endParaRPr>
                    </a:p>
                  </a:txBody>
                  <a:tcPr marL="9156" marR="9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146698"/>
                    </a:solidFill>
                  </a:tcPr>
                </a:tc>
                <a:tc gridSpan="2">
                  <a:txBody>
                    <a:bodyPr/>
                    <a:lstStyle/>
                    <a:p>
                      <a:pPr marL="0" marR="0" algn="ctr">
                        <a:spcBef>
                          <a:spcPts val="0"/>
                        </a:spcBef>
                        <a:spcAft>
                          <a:spcPts val="0"/>
                        </a:spcAft>
                      </a:pPr>
                      <a:r>
                        <a:rPr lang="en-US" sz="900">
                          <a:solidFill>
                            <a:schemeClr val="bg1"/>
                          </a:solidFill>
                          <a:effectLst/>
                          <a:latin typeface="Arial" panose="020B0604020202020204" pitchFamily="34" charset="0"/>
                          <a:ea typeface="Arial" panose="020B0604020202020204" pitchFamily="34" charset="0"/>
                          <a:cs typeface="Arial" panose="020B0604020202020204" pitchFamily="34" charset="0"/>
                        </a:rPr>
                        <a:t>FY 1</a:t>
                      </a:r>
                      <a:endParaRPr lang="en-US" sz="1100" b="1">
                        <a:solidFill>
                          <a:schemeClr val="bg1"/>
                        </a:solidFill>
                        <a:effectLst/>
                        <a:latin typeface="Arial" panose="020B0604020202020204" pitchFamily="34" charset="0"/>
                        <a:ea typeface="Arial" panose="020B0604020202020204" pitchFamily="34" charset="0"/>
                      </a:endParaRPr>
                    </a:p>
                  </a:txBody>
                  <a:tcPr marL="9156" marR="9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146698"/>
                    </a:solidFill>
                  </a:tcPr>
                </a:tc>
                <a:tc hMerge="1">
                  <a:txBody>
                    <a:bodyPr/>
                    <a:lstStyle/>
                    <a:p>
                      <a:pPr marL="0" marR="0" algn="ctr">
                        <a:spcBef>
                          <a:spcPts val="0"/>
                        </a:spcBef>
                        <a:spcAft>
                          <a:spcPts val="0"/>
                        </a:spcAft>
                      </a:pPr>
                      <a:endParaRPr lang="en-US" sz="1400" b="1">
                        <a:solidFill>
                          <a:schemeClr val="bg1"/>
                        </a:solidFill>
                        <a:effectLst/>
                        <a:latin typeface="Arial" panose="020B0604020202020204" pitchFamily="34" charset="0"/>
                        <a:ea typeface="Arial" panose="020B0604020202020204" pitchFamily="34" charset="0"/>
                      </a:endParaRPr>
                    </a:p>
                  </a:txBody>
                  <a:tcPr marL="12124" marR="12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146698"/>
                    </a:solidFill>
                  </a:tcPr>
                </a:tc>
                <a:extLst>
                  <a:ext uri="{0D108BD9-81ED-4DB2-BD59-A6C34878D82A}">
                    <a16:rowId xmlns:a16="http://schemas.microsoft.com/office/drawing/2014/main" val="581494993"/>
                  </a:ext>
                </a:extLst>
              </a:tr>
              <a:tr h="175460">
                <a:tc vMerge="1">
                  <a:txBody>
                    <a:bodyPr/>
                    <a:lstStyle/>
                    <a:p>
                      <a:endParaRPr lang="en-US"/>
                    </a:p>
                  </a:txBody>
                  <a:tcPr/>
                </a:tc>
                <a:tc vMerge="1">
                  <a:txBody>
                    <a:bodyPr/>
                    <a:lstStyle/>
                    <a:p>
                      <a:endParaRPr lang="en-US"/>
                    </a:p>
                  </a:txBody>
                  <a:tcPr/>
                </a:tc>
                <a:tc>
                  <a:txBody>
                    <a:bodyPr/>
                    <a:lstStyle/>
                    <a:p>
                      <a:r>
                        <a:rPr lang="en-US" sz="900">
                          <a:solidFill>
                            <a:srgbClr val="000000"/>
                          </a:solidFill>
                          <a:effectLst/>
                          <a:latin typeface="Arial" panose="020B0604020202020204" pitchFamily="34" charset="0"/>
                          <a:ea typeface="Arial" panose="020B0604020202020204" pitchFamily="34" charset="0"/>
                          <a:cs typeface="Arial" panose="020B0604020202020204" pitchFamily="34" charset="0"/>
                        </a:rPr>
                        <a:t>Planned</a:t>
                      </a:r>
                      <a:endParaRPr lang="en-US" sz="1400"/>
                    </a:p>
                  </a:txBody>
                  <a:tcPr marL="9156" marR="9156" marT="0" marB="0" anchor="ctr">
                    <a:lnL w="12700" cap="flat" cmpd="sng" algn="ctr">
                      <a:solidFill>
                        <a:srgbClr val="000000"/>
                      </a:solidFill>
                      <a:prstDash val="solid"/>
                      <a:round/>
                      <a:headEnd type="none" w="med" len="med"/>
                      <a:tailEnd type="none" w="med" len="med"/>
                    </a:lnL>
                    <a:lnR w="12700" cap="flat" cmpd="sng" algn="ctr">
                      <a:solidFill>
                        <a:srgbClr val="146698"/>
                      </a:solidFill>
                      <a:prstDash val="solid"/>
                      <a:round/>
                      <a:headEnd type="none" w="med" len="med"/>
                      <a:tailEnd type="none" w="med" len="med"/>
                    </a:lnR>
                    <a:lnT>
                      <a:noFill/>
                    </a:lnT>
                    <a:lnB w="12700" cap="flat" cmpd="sng" algn="ctr">
                      <a:solidFill>
                        <a:srgbClr val="146698"/>
                      </a:solidFill>
                      <a:prstDash val="solid"/>
                      <a:round/>
                      <a:headEnd type="none" w="med" len="med"/>
                      <a:tailEnd type="none" w="med" len="med"/>
                    </a:lnB>
                    <a:solidFill>
                      <a:srgbClr val="BFBFBF"/>
                    </a:solidFill>
                  </a:tcPr>
                </a:tc>
                <a:tc>
                  <a:txBody>
                    <a:bodyPr/>
                    <a:lstStyle/>
                    <a:p>
                      <a:r>
                        <a:rPr lang="en-US" sz="900">
                          <a:solidFill>
                            <a:srgbClr val="000000"/>
                          </a:solidFill>
                          <a:effectLst/>
                          <a:latin typeface="Arial" panose="020B0604020202020204" pitchFamily="34" charset="0"/>
                          <a:ea typeface="Arial" panose="020B0604020202020204" pitchFamily="34" charset="0"/>
                          <a:cs typeface="Arial" panose="020B0604020202020204" pitchFamily="34" charset="0"/>
                        </a:rPr>
                        <a:t>Actual</a:t>
                      </a:r>
                      <a:endParaRPr lang="en-US" sz="1400"/>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146698"/>
                      </a:solidFill>
                      <a:prstDash val="solid"/>
                      <a:round/>
                      <a:headEnd type="none" w="med" len="med"/>
                      <a:tailEnd type="none" w="med" len="med"/>
                    </a:lnR>
                    <a:lnT>
                      <a:noFill/>
                    </a:lnT>
                    <a:lnB w="12700" cap="flat" cmpd="sng" algn="ctr">
                      <a:solidFill>
                        <a:srgbClr val="146698"/>
                      </a:solidFill>
                      <a:prstDash val="solid"/>
                      <a:round/>
                      <a:headEnd type="none" w="med" len="med"/>
                      <a:tailEnd type="none" w="med" len="med"/>
                    </a:lnB>
                    <a:solidFill>
                      <a:srgbClr val="BFBFBF"/>
                    </a:solidFill>
                  </a:tcPr>
                </a:tc>
                <a:extLst>
                  <a:ext uri="{0D108BD9-81ED-4DB2-BD59-A6C34878D82A}">
                    <a16:rowId xmlns:a16="http://schemas.microsoft.com/office/drawing/2014/main" val="3507921691"/>
                  </a:ext>
                </a:extLst>
              </a:tr>
              <a:tr h="186230">
                <a:tc>
                  <a:txBody>
                    <a:bodyPr/>
                    <a:lstStyle/>
                    <a:p>
                      <a:pPr marL="47625" marR="0" algn="ctr">
                        <a:spcBef>
                          <a:spcPts val="0"/>
                        </a:spcBef>
                        <a:spcAft>
                          <a:spcPts val="0"/>
                        </a:spcAft>
                      </a:pPr>
                      <a:r>
                        <a:rPr lang="en-US" sz="900">
                          <a:solidFill>
                            <a:srgbClr val="000000"/>
                          </a:solidFill>
                          <a:effectLst/>
                          <a:latin typeface="Arial" panose="020B0604020202020204" pitchFamily="34" charset="0"/>
                          <a:ea typeface="Arial" panose="020B0604020202020204" pitchFamily="34" charset="0"/>
                          <a:cs typeface="Arial" panose="020B0604020202020204" pitchFamily="34" charset="0"/>
                        </a:rPr>
                        <a:t>Number to Be Reached</a:t>
                      </a:r>
                      <a:endParaRPr lang="en-US" sz="900">
                        <a:effectLst/>
                        <a:latin typeface="Arial" panose="020B0604020202020204" pitchFamily="34" charset="0"/>
                        <a:ea typeface="Arial" panose="020B0604020202020204" pitchFamily="34" charset="0"/>
                      </a:endParaRPr>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FFFFFF"/>
                    </a:solidFill>
                  </a:tcPr>
                </a:tc>
                <a:tc>
                  <a:txBody>
                    <a:bodyPr/>
                    <a:lstStyle/>
                    <a:p>
                      <a:pPr marL="47625" marR="0" algn="ctr">
                        <a:spcBef>
                          <a:spcPts val="0"/>
                        </a:spcBef>
                        <a:spcAft>
                          <a:spcPts val="0"/>
                        </a:spcAft>
                      </a:pPr>
                      <a:r>
                        <a:rPr lang="en-US" sz="900">
                          <a:effectLst/>
                          <a:latin typeface="Arial" panose="020B0604020202020204" pitchFamily="34" charset="0"/>
                          <a:ea typeface="Arial" panose="020B0604020202020204" pitchFamily="34" charset="0"/>
                          <a:cs typeface="Arial" panose="020B0604020202020204" pitchFamily="34" charset="0"/>
                        </a:rPr>
                        <a:t>280</a:t>
                      </a:r>
                      <a:endParaRPr lang="en-US" sz="900">
                        <a:effectLst/>
                        <a:latin typeface="Arial" panose="020B0604020202020204" pitchFamily="34" charset="0"/>
                        <a:ea typeface="Arial" panose="020B0604020202020204" pitchFamily="34" charset="0"/>
                      </a:endParaRPr>
                    </a:p>
                  </a:txBody>
                  <a:tcPr marL="1695" marR="1695" marT="1695" marB="84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7625" marR="0" algn="ctr">
                        <a:spcBef>
                          <a:spcPts val="0"/>
                        </a:spcBef>
                        <a:spcAft>
                          <a:spcPts val="0"/>
                        </a:spcAft>
                      </a:pPr>
                      <a:r>
                        <a:rPr lang="en-US" sz="900">
                          <a:effectLst/>
                          <a:latin typeface="Arial" panose="020B0604020202020204" pitchFamily="34" charset="0"/>
                          <a:ea typeface="Arial" panose="020B0604020202020204" pitchFamily="34" charset="0"/>
                          <a:cs typeface="Arial" panose="020B0604020202020204" pitchFamily="34" charset="0"/>
                        </a:rPr>
                        <a:t>40</a:t>
                      </a:r>
                      <a:endParaRPr lang="en-US" sz="900">
                        <a:effectLst/>
                        <a:latin typeface="Arial" panose="020B0604020202020204" pitchFamily="34" charset="0"/>
                        <a:ea typeface="Arial" panose="020B0604020202020204" pitchFamily="34" charset="0"/>
                      </a:endParaRPr>
                    </a:p>
                  </a:txBody>
                  <a:tcPr marL="9156" marR="9156" marT="0" marB="0" anchor="ctr">
                    <a:lnL w="12700" cap="flat" cmpd="sng" algn="ctr">
                      <a:solidFill>
                        <a:srgbClr val="000000"/>
                      </a:solidFill>
                      <a:prstDash val="solid"/>
                      <a:round/>
                      <a:headEnd type="none" w="med" len="med"/>
                      <a:tailEnd type="none" w="med" len="med"/>
                    </a:lnL>
                    <a:lnR w="12700" cap="flat" cmpd="sng" algn="ctr">
                      <a:solidFill>
                        <a:srgbClr val="146698"/>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FFFFFF"/>
                    </a:solidFill>
                  </a:tcPr>
                </a:tc>
                <a:tc>
                  <a:txBody>
                    <a:bodyPr/>
                    <a:lstStyle/>
                    <a:p>
                      <a:pPr marL="47625" marR="0" algn="ctr">
                        <a:spcBef>
                          <a:spcPts val="0"/>
                        </a:spcBef>
                        <a:spcAft>
                          <a:spcPts val="0"/>
                        </a:spcAft>
                      </a:pPr>
                      <a:r>
                        <a:rPr lang="en-US" sz="900">
                          <a:effectLst/>
                          <a:latin typeface="Arial" panose="020B0604020202020204" pitchFamily="34" charset="0"/>
                          <a:ea typeface="Arial" panose="020B0604020202020204" pitchFamily="34" charset="0"/>
                        </a:rPr>
                        <a:t>46</a:t>
                      </a:r>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146698"/>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FFFFFF"/>
                    </a:solidFill>
                  </a:tcPr>
                </a:tc>
                <a:extLst>
                  <a:ext uri="{0D108BD9-81ED-4DB2-BD59-A6C34878D82A}">
                    <a16:rowId xmlns:a16="http://schemas.microsoft.com/office/drawing/2014/main" val="3557986498"/>
                  </a:ext>
                </a:extLst>
              </a:tr>
              <a:tr h="175460">
                <a:tc gridSpan="4">
                  <a:txBody>
                    <a:bodyPr/>
                    <a:lstStyle/>
                    <a:p>
                      <a:pPr marL="0" marR="113665" algn="ctr">
                        <a:spcBef>
                          <a:spcPts val="0"/>
                        </a:spcBef>
                        <a:spcAft>
                          <a:spcPts val="0"/>
                        </a:spcAft>
                      </a:pPr>
                      <a:r>
                        <a:rPr lang="en-US" sz="900" b="1" i="1">
                          <a:solidFill>
                            <a:srgbClr val="000000"/>
                          </a:solidFill>
                          <a:effectLst/>
                          <a:latin typeface="Arial" panose="020B0604020202020204" pitchFamily="34" charset="0"/>
                          <a:ea typeface="Arial" panose="020B0604020202020204" pitchFamily="34" charset="0"/>
                          <a:cs typeface="Arial" panose="020B0604020202020204" pitchFamily="34" charset="0"/>
                        </a:rPr>
                        <a:t>By Race and Ethnicity</a:t>
                      </a:r>
                      <a:endParaRPr lang="en-US" sz="900" b="1">
                        <a:effectLst/>
                        <a:latin typeface="Arial" panose="020B0604020202020204" pitchFamily="34" charset="0"/>
                        <a:ea typeface="Arial" panose="020B0604020202020204" pitchFamily="34" charset="0"/>
                      </a:endParaRPr>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146698"/>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BFBFBF"/>
                    </a:solidFill>
                  </a:tcPr>
                </a:tc>
                <a:tc hMerge="1">
                  <a:txBody>
                    <a:bodyPr/>
                    <a:lstStyle/>
                    <a:p>
                      <a:endParaRPr lang="en-US"/>
                    </a:p>
                  </a:txBody>
                  <a:tcPr>
                    <a:lnL w="12700" cap="flat" cmpd="sng" algn="ctr">
                      <a:solidFill>
                        <a:srgbClr val="146698"/>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lnL w="12700" cap="flat" cmpd="sng" algn="ctr">
                      <a:solidFill>
                        <a:srgbClr val="146698"/>
                      </a:solidFill>
                      <a:prstDash val="solid"/>
                      <a:round/>
                      <a:headEnd type="none" w="med" len="med"/>
                      <a:tailEnd type="none" w="med" len="med"/>
                    </a:lnL>
                    <a:lnT w="12700" cap="flat" cmpd="sng" algn="ctr">
                      <a:solidFill>
                        <a:srgbClr val="146698"/>
                      </a:solidFill>
                      <a:prstDash val="solid"/>
                      <a:round/>
                      <a:headEnd type="none" w="med" len="med"/>
                      <a:tailEnd type="none" w="med" len="med"/>
                    </a:lnT>
                  </a:tcPr>
                </a:tc>
                <a:tc hMerge="1">
                  <a:txBody>
                    <a:bodyPr/>
                    <a:lstStyle/>
                    <a:p>
                      <a:pPr marL="0" marR="113665" algn="ctr">
                        <a:spcBef>
                          <a:spcPts val="0"/>
                        </a:spcBef>
                        <a:spcAft>
                          <a:spcPts val="0"/>
                        </a:spcAft>
                      </a:pPr>
                      <a:endParaRPr lang="en-US" sz="1200" b="1">
                        <a:effectLst/>
                        <a:latin typeface="Arial" panose="020B0604020202020204" pitchFamily="34" charset="0"/>
                        <a:ea typeface="Arial" panose="020B0604020202020204" pitchFamily="34" charset="0"/>
                      </a:endParaRPr>
                    </a:p>
                  </a:txBody>
                  <a:tcPr marL="12124" marR="12124" marT="0" marB="0" anchor="ctr">
                    <a:lnL w="12700" cap="flat" cmpd="sng" algn="ctr">
                      <a:solidFill>
                        <a:srgbClr val="146698"/>
                      </a:solidFill>
                      <a:prstDash val="solid"/>
                      <a:round/>
                      <a:headEnd type="none" w="med" len="med"/>
                      <a:tailEnd type="none" w="med" len="med"/>
                    </a:lnL>
                    <a:lnR w="12700" cap="flat" cmpd="sng" algn="ctr">
                      <a:solidFill>
                        <a:srgbClr val="146698"/>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BFBFBF"/>
                    </a:solidFill>
                  </a:tcPr>
                </a:tc>
                <a:extLst>
                  <a:ext uri="{0D108BD9-81ED-4DB2-BD59-A6C34878D82A}">
                    <a16:rowId xmlns:a16="http://schemas.microsoft.com/office/drawing/2014/main" val="3554648601"/>
                  </a:ext>
                </a:extLst>
              </a:tr>
              <a:tr h="186230">
                <a:tc>
                  <a:txBody>
                    <a:bodyPr/>
                    <a:lstStyle/>
                    <a:p>
                      <a:pPr marL="63500" marR="0" algn="ctr">
                        <a:spcBef>
                          <a:spcPts val="0"/>
                        </a:spcBef>
                        <a:spcAft>
                          <a:spcPts val="0"/>
                        </a:spcAft>
                      </a:pPr>
                      <a:r>
                        <a:rPr lang="en-US" sz="900">
                          <a:effectLst/>
                          <a:latin typeface="Arial" panose="020B0604020202020204" pitchFamily="34" charset="0"/>
                          <a:ea typeface="Arial" panose="020B0604020202020204" pitchFamily="34" charset="0"/>
                          <a:cs typeface="Arial" panose="020B0604020202020204" pitchFamily="34" charset="0"/>
                        </a:rPr>
                        <a:t>African American</a:t>
                      </a:r>
                      <a:endParaRPr lang="en-US" sz="900">
                        <a:effectLst/>
                        <a:latin typeface="Arial" panose="020B0604020202020204" pitchFamily="34" charset="0"/>
                        <a:ea typeface="Arial" panose="020B0604020202020204" pitchFamily="34" charset="0"/>
                      </a:endParaRPr>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tcPr>
                </a:tc>
                <a:tc>
                  <a:txBody>
                    <a:bodyPr/>
                    <a:lstStyle/>
                    <a:p>
                      <a:pPr marL="63500" marR="0" algn="ctr">
                        <a:spcBef>
                          <a:spcPts val="0"/>
                        </a:spcBef>
                        <a:spcAft>
                          <a:spcPts val="0"/>
                        </a:spcAft>
                      </a:pPr>
                      <a:r>
                        <a:rPr lang="en-US" sz="900">
                          <a:effectLst/>
                          <a:latin typeface="Arial" panose="020B0604020202020204" pitchFamily="34" charset="0"/>
                          <a:ea typeface="Arial" panose="020B0604020202020204" pitchFamily="34" charset="0"/>
                          <a:cs typeface="Arial" panose="020B0604020202020204" pitchFamily="34" charset="0"/>
                        </a:rPr>
                        <a:t>14</a:t>
                      </a:r>
                      <a:endParaRPr lang="en-US" sz="900">
                        <a:effectLst/>
                        <a:latin typeface="Arial" panose="020B0604020202020204" pitchFamily="34" charset="0"/>
                        <a:ea typeface="Arial" panose="020B0604020202020204" pitchFamily="34" charset="0"/>
                      </a:endParaRPr>
                    </a:p>
                  </a:txBody>
                  <a:tcPr marL="1695" marR="1695" marT="1695" marB="84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marL="63500" marR="0" algn="ctr">
                        <a:spcBef>
                          <a:spcPts val="0"/>
                        </a:spcBef>
                        <a:spcAft>
                          <a:spcPts val="0"/>
                        </a:spcAft>
                      </a:pPr>
                      <a:r>
                        <a:rPr lang="en-US" sz="900">
                          <a:effectLst/>
                          <a:latin typeface="Arial" panose="020B0604020202020204" pitchFamily="34" charset="0"/>
                          <a:ea typeface="Arial" panose="020B0604020202020204" pitchFamily="34" charset="0"/>
                          <a:cs typeface="Arial" panose="020B0604020202020204" pitchFamily="34" charset="0"/>
                        </a:rPr>
                        <a:t>2</a:t>
                      </a:r>
                      <a:endParaRPr lang="en-US" sz="900">
                        <a:effectLst/>
                        <a:latin typeface="Arial" panose="020B0604020202020204" pitchFamily="34" charset="0"/>
                        <a:ea typeface="Arial" panose="020B0604020202020204" pitchFamily="34" charset="0"/>
                      </a:endParaRPr>
                    </a:p>
                  </a:txBody>
                  <a:tcPr marL="9156" marR="9156" marT="0" marB="0" anchor="ctr">
                    <a:lnL w="12700" cap="flat" cmpd="sng" algn="ctr">
                      <a:solidFill>
                        <a:srgbClr val="000000"/>
                      </a:solidFill>
                      <a:prstDash val="solid"/>
                      <a:round/>
                      <a:headEnd type="none" w="med" len="med"/>
                      <a:tailEnd type="none" w="med" len="med"/>
                    </a:lnL>
                    <a:lnR w="12700" cap="flat" cmpd="sng" algn="ctr">
                      <a:solidFill>
                        <a:srgbClr val="146698"/>
                      </a:solidFill>
                      <a:prstDash val="solid"/>
                      <a:round/>
                      <a:headEnd type="none" w="med" len="med"/>
                      <a:tailEnd type="none" w="med" len="med"/>
                    </a:lnR>
                    <a:lnB w="12700" cap="flat" cmpd="sng" algn="ctr">
                      <a:solidFill>
                        <a:srgbClr val="146698"/>
                      </a:solidFill>
                      <a:prstDash val="solid"/>
                      <a:round/>
                      <a:headEnd type="none" w="med" len="med"/>
                      <a:tailEnd type="none" w="med" len="med"/>
                    </a:lnB>
                  </a:tcPr>
                </a:tc>
                <a:tc>
                  <a:txBody>
                    <a:bodyPr/>
                    <a:lstStyle/>
                    <a:p>
                      <a:pPr marL="63500" marR="0" algn="ctr">
                        <a:spcBef>
                          <a:spcPts val="0"/>
                        </a:spcBef>
                        <a:spcAft>
                          <a:spcPts val="0"/>
                        </a:spcAft>
                      </a:pPr>
                      <a:r>
                        <a:rPr lang="en-US" sz="900">
                          <a:effectLst/>
                          <a:latin typeface="Arial" panose="020B0604020202020204" pitchFamily="34" charset="0"/>
                          <a:ea typeface="Arial" panose="020B0604020202020204" pitchFamily="34" charset="0"/>
                        </a:rPr>
                        <a:t>2</a:t>
                      </a:r>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146698"/>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tcPr>
                </a:tc>
                <a:extLst>
                  <a:ext uri="{0D108BD9-81ED-4DB2-BD59-A6C34878D82A}">
                    <a16:rowId xmlns:a16="http://schemas.microsoft.com/office/drawing/2014/main" val="620551400"/>
                  </a:ext>
                </a:extLst>
              </a:tr>
              <a:tr h="186230">
                <a:tc>
                  <a:txBody>
                    <a:bodyPr/>
                    <a:lstStyle/>
                    <a:p>
                      <a:pPr marL="63500" marR="0" algn="ctr">
                        <a:spcBef>
                          <a:spcPts val="0"/>
                        </a:spcBef>
                        <a:spcAft>
                          <a:spcPts val="0"/>
                        </a:spcAft>
                      </a:pPr>
                      <a:r>
                        <a:rPr lang="en-US" sz="900">
                          <a:solidFill>
                            <a:srgbClr val="000000"/>
                          </a:solidFill>
                          <a:effectLst/>
                          <a:latin typeface="Arial" panose="020B0604020202020204" pitchFamily="34" charset="0"/>
                          <a:ea typeface="Arial" panose="020B0604020202020204" pitchFamily="34" charset="0"/>
                          <a:cs typeface="Arial" panose="020B0604020202020204" pitchFamily="34" charset="0"/>
                        </a:rPr>
                        <a:t>American Indian/Alaska Native</a:t>
                      </a:r>
                      <a:endParaRPr lang="en-US" sz="900">
                        <a:effectLst/>
                        <a:latin typeface="Arial" panose="020B0604020202020204" pitchFamily="34" charset="0"/>
                        <a:ea typeface="Arial" panose="020B0604020202020204" pitchFamily="34" charset="0"/>
                      </a:endParaRPr>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F2F2F2"/>
                    </a:solidFill>
                  </a:tcPr>
                </a:tc>
                <a:tc>
                  <a:txBody>
                    <a:bodyPr/>
                    <a:lstStyle/>
                    <a:p>
                      <a:pPr marL="63500" marR="0" algn="ctr">
                        <a:spcBef>
                          <a:spcPts val="0"/>
                        </a:spcBef>
                        <a:spcAft>
                          <a:spcPts val="0"/>
                        </a:spcAft>
                      </a:pPr>
                      <a:r>
                        <a:rPr lang="en-US" sz="900">
                          <a:effectLst/>
                          <a:latin typeface="Arial" panose="020B0604020202020204" pitchFamily="34" charset="0"/>
                          <a:ea typeface="Arial" panose="020B0604020202020204" pitchFamily="34" charset="0"/>
                          <a:cs typeface="Arial" panose="020B0604020202020204" pitchFamily="34" charset="0"/>
                        </a:rPr>
                        <a:t>14</a:t>
                      </a:r>
                      <a:endParaRPr lang="en-US" sz="900">
                        <a:effectLst/>
                        <a:latin typeface="Arial" panose="020B0604020202020204" pitchFamily="34" charset="0"/>
                        <a:ea typeface="Arial" panose="020B0604020202020204" pitchFamily="34" charset="0"/>
                      </a:endParaRPr>
                    </a:p>
                  </a:txBody>
                  <a:tcPr marL="1695" marR="1695" marT="1695" marB="84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63500" marR="0" algn="ctr">
                        <a:spcBef>
                          <a:spcPts val="0"/>
                        </a:spcBef>
                        <a:spcAft>
                          <a:spcPts val="0"/>
                        </a:spcAft>
                      </a:pPr>
                      <a:r>
                        <a:rPr lang="en-US" sz="900">
                          <a:solidFill>
                            <a:srgbClr val="000000"/>
                          </a:solidFill>
                          <a:effectLst/>
                          <a:latin typeface="Arial" panose="020B0604020202020204" pitchFamily="34" charset="0"/>
                          <a:ea typeface="Arial" panose="020B0604020202020204" pitchFamily="34" charset="0"/>
                          <a:cs typeface="Arial" panose="020B0604020202020204" pitchFamily="34" charset="0"/>
                        </a:rPr>
                        <a:t>2</a:t>
                      </a:r>
                      <a:endParaRPr lang="en-US" sz="900">
                        <a:effectLst/>
                        <a:latin typeface="Arial" panose="020B0604020202020204" pitchFamily="34" charset="0"/>
                        <a:ea typeface="Arial" panose="020B0604020202020204" pitchFamily="34" charset="0"/>
                      </a:endParaRPr>
                    </a:p>
                  </a:txBody>
                  <a:tcPr marL="9156" marR="9156" marT="0" marB="0" anchor="ctr">
                    <a:lnL w="12700" cap="flat" cmpd="sng" algn="ctr">
                      <a:solidFill>
                        <a:srgbClr val="000000"/>
                      </a:solidFill>
                      <a:prstDash val="solid"/>
                      <a:round/>
                      <a:headEnd type="none" w="med" len="med"/>
                      <a:tailEnd type="none" w="med" len="med"/>
                    </a:lnL>
                    <a:lnR w="12700" cap="flat" cmpd="sng" algn="ctr">
                      <a:solidFill>
                        <a:srgbClr val="146698"/>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F2F2F2"/>
                    </a:solidFill>
                  </a:tcPr>
                </a:tc>
                <a:tc>
                  <a:txBody>
                    <a:bodyPr/>
                    <a:lstStyle/>
                    <a:p>
                      <a:pPr marL="63500" marR="0" algn="ctr">
                        <a:spcBef>
                          <a:spcPts val="0"/>
                        </a:spcBef>
                        <a:spcAft>
                          <a:spcPts val="0"/>
                        </a:spcAft>
                      </a:pPr>
                      <a:r>
                        <a:rPr lang="en-US" sz="900">
                          <a:solidFill>
                            <a:srgbClr val="000000"/>
                          </a:solidFill>
                          <a:effectLst/>
                          <a:latin typeface="Arial" panose="020B0604020202020204" pitchFamily="34" charset="0"/>
                          <a:ea typeface="Arial" panose="020B0604020202020204" pitchFamily="34" charset="0"/>
                          <a:cs typeface="Arial" panose="020B0604020202020204" pitchFamily="34" charset="0"/>
                        </a:rPr>
                        <a:t>1</a:t>
                      </a:r>
                      <a:endParaRPr lang="en-US" sz="900">
                        <a:effectLst/>
                        <a:latin typeface="Arial" panose="020B0604020202020204" pitchFamily="34" charset="0"/>
                        <a:ea typeface="Arial" panose="020B0604020202020204" pitchFamily="34" charset="0"/>
                      </a:endParaRPr>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146698"/>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F2F2F2"/>
                    </a:solidFill>
                  </a:tcPr>
                </a:tc>
                <a:extLst>
                  <a:ext uri="{0D108BD9-81ED-4DB2-BD59-A6C34878D82A}">
                    <a16:rowId xmlns:a16="http://schemas.microsoft.com/office/drawing/2014/main" val="2388435072"/>
                  </a:ext>
                </a:extLst>
              </a:tr>
              <a:tr h="186230">
                <a:tc>
                  <a:txBody>
                    <a:bodyPr/>
                    <a:lstStyle/>
                    <a:p>
                      <a:pPr marL="63500" marR="0" algn="ctr">
                        <a:spcBef>
                          <a:spcPts val="0"/>
                        </a:spcBef>
                        <a:spcAft>
                          <a:spcPts val="0"/>
                        </a:spcAft>
                      </a:pPr>
                      <a:r>
                        <a:rPr lang="en-US" sz="900">
                          <a:effectLst/>
                          <a:latin typeface="Arial" panose="020B0604020202020204" pitchFamily="34" charset="0"/>
                          <a:ea typeface="Arial" panose="020B0604020202020204" pitchFamily="34" charset="0"/>
                          <a:cs typeface="Arial" panose="020B0604020202020204" pitchFamily="34" charset="0"/>
                        </a:rPr>
                        <a:t>Asian</a:t>
                      </a:r>
                      <a:endParaRPr lang="en-US" sz="900">
                        <a:effectLst/>
                        <a:latin typeface="Arial" panose="020B0604020202020204" pitchFamily="34" charset="0"/>
                        <a:ea typeface="Arial" panose="020B0604020202020204" pitchFamily="34" charset="0"/>
                      </a:endParaRPr>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tcPr>
                </a:tc>
                <a:tc>
                  <a:txBody>
                    <a:bodyPr/>
                    <a:lstStyle/>
                    <a:p>
                      <a:pPr marL="63500" marR="0" algn="ctr">
                        <a:spcBef>
                          <a:spcPts val="0"/>
                        </a:spcBef>
                        <a:spcAft>
                          <a:spcPts val="0"/>
                        </a:spcAft>
                      </a:pPr>
                      <a:r>
                        <a:rPr lang="en-US" sz="900">
                          <a:effectLst/>
                          <a:latin typeface="Arial" panose="020B0604020202020204" pitchFamily="34" charset="0"/>
                          <a:ea typeface="Arial" panose="020B0604020202020204" pitchFamily="34" charset="0"/>
                          <a:cs typeface="Arial" panose="020B0604020202020204" pitchFamily="34" charset="0"/>
                        </a:rPr>
                        <a:t>42</a:t>
                      </a:r>
                      <a:endParaRPr lang="en-US" sz="900">
                        <a:effectLst/>
                        <a:latin typeface="Arial" panose="020B0604020202020204" pitchFamily="34" charset="0"/>
                        <a:ea typeface="Arial" panose="020B0604020202020204" pitchFamily="34" charset="0"/>
                      </a:endParaRPr>
                    </a:p>
                  </a:txBody>
                  <a:tcPr marL="1695" marR="1695" marT="1695" marB="84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0" algn="ctr">
                        <a:spcBef>
                          <a:spcPts val="0"/>
                        </a:spcBef>
                        <a:spcAft>
                          <a:spcPts val="0"/>
                        </a:spcAft>
                      </a:pPr>
                      <a:r>
                        <a:rPr lang="en-US" sz="900">
                          <a:solidFill>
                            <a:srgbClr val="000000"/>
                          </a:solidFill>
                          <a:effectLst/>
                          <a:latin typeface="Arial" panose="020B0604020202020204" pitchFamily="34" charset="0"/>
                          <a:ea typeface="Arial" panose="020B0604020202020204" pitchFamily="34" charset="0"/>
                          <a:cs typeface="Arial" panose="020B0604020202020204" pitchFamily="34" charset="0"/>
                        </a:rPr>
                        <a:t>6</a:t>
                      </a:r>
                      <a:endParaRPr lang="en-US" sz="900">
                        <a:effectLst/>
                        <a:latin typeface="Arial" panose="020B0604020202020204" pitchFamily="34" charset="0"/>
                        <a:ea typeface="Arial" panose="020B0604020202020204" pitchFamily="34" charset="0"/>
                      </a:endParaRPr>
                    </a:p>
                  </a:txBody>
                  <a:tcPr marL="9156" marR="9156" marT="0" marB="0" anchor="ctr">
                    <a:lnL w="12700" cap="flat" cmpd="sng" algn="ctr">
                      <a:solidFill>
                        <a:srgbClr val="000000"/>
                      </a:solidFill>
                      <a:prstDash val="solid"/>
                      <a:round/>
                      <a:headEnd type="none" w="med" len="med"/>
                      <a:tailEnd type="none" w="med" len="med"/>
                    </a:lnL>
                    <a:lnR w="12700" cap="flat" cmpd="sng" algn="ctr">
                      <a:solidFill>
                        <a:srgbClr val="146698"/>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FFFFFF"/>
                    </a:solidFill>
                  </a:tcPr>
                </a:tc>
                <a:tc>
                  <a:txBody>
                    <a:bodyPr/>
                    <a:lstStyle/>
                    <a:p>
                      <a:pPr marL="63500" marR="0" algn="ctr">
                        <a:spcBef>
                          <a:spcPts val="0"/>
                        </a:spcBef>
                        <a:spcAft>
                          <a:spcPts val="0"/>
                        </a:spcAft>
                      </a:pPr>
                      <a:r>
                        <a:rPr lang="en-US" sz="900">
                          <a:solidFill>
                            <a:srgbClr val="000000"/>
                          </a:solidFill>
                          <a:effectLst/>
                          <a:latin typeface="Arial" panose="020B0604020202020204" pitchFamily="34" charset="0"/>
                          <a:ea typeface="Arial" panose="020B0604020202020204" pitchFamily="34" charset="0"/>
                          <a:cs typeface="Arial" panose="020B0604020202020204" pitchFamily="34" charset="0"/>
                        </a:rPr>
                        <a:t>3</a:t>
                      </a:r>
                      <a:endParaRPr lang="en-US" sz="900">
                        <a:effectLst/>
                        <a:latin typeface="Arial" panose="020B0604020202020204" pitchFamily="34" charset="0"/>
                        <a:ea typeface="Arial" panose="020B0604020202020204" pitchFamily="34" charset="0"/>
                      </a:endParaRPr>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146698"/>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FFFFFF"/>
                    </a:solidFill>
                  </a:tcPr>
                </a:tc>
                <a:extLst>
                  <a:ext uri="{0D108BD9-81ED-4DB2-BD59-A6C34878D82A}">
                    <a16:rowId xmlns:a16="http://schemas.microsoft.com/office/drawing/2014/main" val="426716391"/>
                  </a:ext>
                </a:extLst>
              </a:tr>
              <a:tr h="186230">
                <a:tc>
                  <a:txBody>
                    <a:bodyPr/>
                    <a:lstStyle/>
                    <a:p>
                      <a:pPr marL="63500" marR="0" algn="ctr">
                        <a:spcBef>
                          <a:spcPts val="0"/>
                        </a:spcBef>
                        <a:spcAft>
                          <a:spcPts val="0"/>
                        </a:spcAft>
                      </a:pPr>
                      <a:r>
                        <a:rPr lang="en-US" sz="900">
                          <a:solidFill>
                            <a:srgbClr val="000000"/>
                          </a:solidFill>
                          <a:effectLst/>
                          <a:latin typeface="Arial" panose="020B0604020202020204" pitchFamily="34" charset="0"/>
                          <a:ea typeface="Arial" panose="020B0604020202020204" pitchFamily="34" charset="0"/>
                          <a:cs typeface="Arial" panose="020B0604020202020204" pitchFamily="34" charset="0"/>
                        </a:rPr>
                        <a:t>White (non-Hispanic)</a:t>
                      </a:r>
                      <a:endParaRPr lang="en-US" sz="900">
                        <a:effectLst/>
                        <a:latin typeface="Arial" panose="020B0604020202020204" pitchFamily="34" charset="0"/>
                        <a:ea typeface="Arial" panose="020B0604020202020204" pitchFamily="34" charset="0"/>
                      </a:endParaRPr>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F2F2F2"/>
                    </a:solidFill>
                  </a:tcPr>
                </a:tc>
                <a:tc>
                  <a:txBody>
                    <a:bodyPr/>
                    <a:lstStyle/>
                    <a:p>
                      <a:pPr marL="63500" marR="0" algn="ctr">
                        <a:spcBef>
                          <a:spcPts val="0"/>
                        </a:spcBef>
                        <a:spcAft>
                          <a:spcPts val="0"/>
                        </a:spcAft>
                      </a:pPr>
                      <a:r>
                        <a:rPr lang="en-US" sz="900">
                          <a:effectLst/>
                          <a:latin typeface="Arial" panose="020B0604020202020204" pitchFamily="34" charset="0"/>
                          <a:ea typeface="Arial" panose="020B0604020202020204" pitchFamily="34" charset="0"/>
                          <a:cs typeface="Arial" panose="020B0604020202020204" pitchFamily="34" charset="0"/>
                        </a:rPr>
                        <a:t>140</a:t>
                      </a:r>
                      <a:endParaRPr lang="en-US" sz="900">
                        <a:effectLst/>
                        <a:latin typeface="Arial" panose="020B0604020202020204" pitchFamily="34" charset="0"/>
                        <a:ea typeface="Arial" panose="020B0604020202020204" pitchFamily="34" charset="0"/>
                      </a:endParaRPr>
                    </a:p>
                  </a:txBody>
                  <a:tcPr marL="1695" marR="1695" marT="1695" marB="84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63500" marR="0" algn="ctr">
                        <a:spcBef>
                          <a:spcPts val="0"/>
                        </a:spcBef>
                        <a:spcAft>
                          <a:spcPts val="0"/>
                        </a:spcAft>
                      </a:pPr>
                      <a:r>
                        <a:rPr lang="en-US" sz="900">
                          <a:solidFill>
                            <a:srgbClr val="000000"/>
                          </a:solidFill>
                          <a:effectLst/>
                          <a:latin typeface="Arial" panose="020B0604020202020204" pitchFamily="34" charset="0"/>
                          <a:ea typeface="Arial" panose="020B0604020202020204" pitchFamily="34" charset="0"/>
                          <a:cs typeface="Arial" panose="020B0604020202020204" pitchFamily="34" charset="0"/>
                        </a:rPr>
                        <a:t>20</a:t>
                      </a:r>
                      <a:endParaRPr lang="en-US" sz="900">
                        <a:effectLst/>
                        <a:latin typeface="Arial" panose="020B0604020202020204" pitchFamily="34" charset="0"/>
                        <a:ea typeface="Arial" panose="020B0604020202020204" pitchFamily="34" charset="0"/>
                      </a:endParaRPr>
                    </a:p>
                  </a:txBody>
                  <a:tcPr marL="9156" marR="9156" marT="0" marB="0" anchor="ctr">
                    <a:lnL w="12700" cap="flat" cmpd="sng" algn="ctr">
                      <a:solidFill>
                        <a:srgbClr val="000000"/>
                      </a:solidFill>
                      <a:prstDash val="solid"/>
                      <a:round/>
                      <a:headEnd type="none" w="med" len="med"/>
                      <a:tailEnd type="none" w="med" len="med"/>
                    </a:lnL>
                    <a:lnR w="12700" cap="flat" cmpd="sng" algn="ctr">
                      <a:solidFill>
                        <a:srgbClr val="146698"/>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F2F2F2"/>
                    </a:solidFill>
                  </a:tcPr>
                </a:tc>
                <a:tc>
                  <a:txBody>
                    <a:bodyPr/>
                    <a:lstStyle/>
                    <a:p>
                      <a:pPr marL="63500" marR="0" algn="ctr">
                        <a:spcBef>
                          <a:spcPts val="0"/>
                        </a:spcBef>
                        <a:spcAft>
                          <a:spcPts val="0"/>
                        </a:spcAft>
                      </a:pPr>
                      <a:r>
                        <a:rPr lang="en-US" sz="900">
                          <a:solidFill>
                            <a:srgbClr val="000000"/>
                          </a:solidFill>
                          <a:effectLst/>
                          <a:latin typeface="Arial" panose="020B0604020202020204" pitchFamily="34" charset="0"/>
                          <a:ea typeface="Arial" panose="020B0604020202020204" pitchFamily="34" charset="0"/>
                          <a:cs typeface="Arial" panose="020B0604020202020204" pitchFamily="34" charset="0"/>
                        </a:rPr>
                        <a:t>23</a:t>
                      </a:r>
                      <a:endParaRPr lang="en-US" sz="900">
                        <a:effectLst/>
                        <a:latin typeface="Arial" panose="020B0604020202020204" pitchFamily="34" charset="0"/>
                        <a:ea typeface="Arial" panose="020B0604020202020204" pitchFamily="34" charset="0"/>
                      </a:endParaRPr>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146698"/>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F2F2F2"/>
                    </a:solidFill>
                  </a:tcPr>
                </a:tc>
                <a:extLst>
                  <a:ext uri="{0D108BD9-81ED-4DB2-BD59-A6C34878D82A}">
                    <a16:rowId xmlns:a16="http://schemas.microsoft.com/office/drawing/2014/main" val="3477277997"/>
                  </a:ext>
                </a:extLst>
              </a:tr>
              <a:tr h="186230">
                <a:tc>
                  <a:txBody>
                    <a:bodyPr/>
                    <a:lstStyle/>
                    <a:p>
                      <a:pPr marL="63500" marR="488315" algn="ctr">
                        <a:spcBef>
                          <a:spcPts val="0"/>
                        </a:spcBef>
                        <a:spcAft>
                          <a:spcPts val="0"/>
                        </a:spcAft>
                      </a:pPr>
                      <a:r>
                        <a:rPr lang="en-US" sz="900">
                          <a:effectLst/>
                          <a:latin typeface="Arial" panose="020B0604020202020204" pitchFamily="34" charset="0"/>
                          <a:ea typeface="Arial" panose="020B0604020202020204" pitchFamily="34" charset="0"/>
                          <a:cs typeface="Arial" panose="020B0604020202020204" pitchFamily="34" charset="0"/>
                        </a:rPr>
                        <a:t>Hispanic or Latino/a/e</a:t>
                      </a:r>
                      <a:endParaRPr lang="en-US" sz="900">
                        <a:effectLst/>
                        <a:latin typeface="Arial" panose="020B0604020202020204" pitchFamily="34" charset="0"/>
                        <a:ea typeface="Arial" panose="020B0604020202020204" pitchFamily="34" charset="0"/>
                      </a:endParaRPr>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tcPr>
                </a:tc>
                <a:tc>
                  <a:txBody>
                    <a:bodyPr/>
                    <a:lstStyle/>
                    <a:p>
                      <a:pPr marL="511175" marR="488315" indent="0" algn="ctr">
                        <a:spcBef>
                          <a:spcPts val="0"/>
                        </a:spcBef>
                        <a:spcAft>
                          <a:spcPts val="0"/>
                        </a:spcAft>
                      </a:pPr>
                      <a:r>
                        <a:rPr lang="en-US" sz="900">
                          <a:effectLst/>
                          <a:latin typeface="Arial" panose="020B0604020202020204" pitchFamily="34" charset="0"/>
                          <a:ea typeface="Arial" panose="020B0604020202020204" pitchFamily="34" charset="0"/>
                        </a:rPr>
                        <a:t>  28</a:t>
                      </a:r>
                    </a:p>
                  </a:txBody>
                  <a:tcPr marL="1695" marR="1695" marT="1695" marB="84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11175" marR="488315" indent="0" algn="ctr">
                        <a:spcBef>
                          <a:spcPts val="0"/>
                        </a:spcBef>
                        <a:spcAft>
                          <a:spcPts val="0"/>
                        </a:spcAft>
                      </a:pPr>
                      <a:r>
                        <a:rPr lang="en-US" sz="900">
                          <a:solidFill>
                            <a:srgbClr val="000000"/>
                          </a:solidFill>
                          <a:effectLst/>
                          <a:latin typeface="Arial" panose="020B0604020202020204" pitchFamily="34" charset="0"/>
                          <a:ea typeface="Arial" panose="020B0604020202020204" pitchFamily="34" charset="0"/>
                          <a:cs typeface="Arial" panose="020B0604020202020204" pitchFamily="34" charset="0"/>
                        </a:rPr>
                        <a:t>4</a:t>
                      </a:r>
                      <a:endParaRPr lang="en-US" sz="900">
                        <a:effectLst/>
                        <a:latin typeface="Arial" panose="020B0604020202020204" pitchFamily="34" charset="0"/>
                        <a:ea typeface="Arial" panose="020B0604020202020204" pitchFamily="34" charset="0"/>
                      </a:endParaRPr>
                    </a:p>
                  </a:txBody>
                  <a:tcPr marL="9156" marR="9156" marT="0" marB="0" anchor="ctr">
                    <a:lnL w="12700" cap="flat" cmpd="sng" algn="ctr">
                      <a:solidFill>
                        <a:srgbClr val="000000"/>
                      </a:solidFill>
                      <a:prstDash val="solid"/>
                      <a:round/>
                      <a:headEnd type="none" w="med" len="med"/>
                      <a:tailEnd type="none" w="med" len="med"/>
                    </a:lnL>
                    <a:lnR w="12700" cap="flat" cmpd="sng" algn="ctr">
                      <a:solidFill>
                        <a:srgbClr val="146698"/>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FFFFFF"/>
                    </a:solidFill>
                  </a:tcPr>
                </a:tc>
                <a:tc>
                  <a:txBody>
                    <a:bodyPr/>
                    <a:lstStyle/>
                    <a:p>
                      <a:pPr marL="63500" marR="488315" algn="ctr">
                        <a:spcBef>
                          <a:spcPts val="0"/>
                        </a:spcBef>
                        <a:spcAft>
                          <a:spcPts val="0"/>
                        </a:spcAft>
                      </a:pPr>
                      <a:r>
                        <a:rPr lang="en-US" sz="900">
                          <a:solidFill>
                            <a:srgbClr val="000000"/>
                          </a:solidFill>
                          <a:effectLst/>
                          <a:latin typeface="Arial" panose="020B0604020202020204" pitchFamily="34" charset="0"/>
                          <a:ea typeface="Arial" panose="020B0604020202020204" pitchFamily="34" charset="0"/>
                          <a:cs typeface="Arial" panose="020B0604020202020204" pitchFamily="34" charset="0"/>
                        </a:rPr>
                        <a:t>0</a:t>
                      </a:r>
                      <a:endParaRPr lang="en-US" sz="900">
                        <a:effectLst/>
                        <a:latin typeface="Arial" panose="020B0604020202020204" pitchFamily="34" charset="0"/>
                        <a:ea typeface="Arial" panose="020B0604020202020204" pitchFamily="34" charset="0"/>
                      </a:endParaRPr>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146698"/>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FFFFFF"/>
                    </a:solidFill>
                  </a:tcPr>
                </a:tc>
                <a:extLst>
                  <a:ext uri="{0D108BD9-81ED-4DB2-BD59-A6C34878D82A}">
                    <a16:rowId xmlns:a16="http://schemas.microsoft.com/office/drawing/2014/main" val="215324536"/>
                  </a:ext>
                </a:extLst>
              </a:tr>
              <a:tr h="186230">
                <a:tc>
                  <a:txBody>
                    <a:bodyPr/>
                    <a:lstStyle/>
                    <a:p>
                      <a:pPr marL="63500" marR="0" algn="ctr">
                        <a:spcBef>
                          <a:spcPts val="0"/>
                        </a:spcBef>
                        <a:spcAft>
                          <a:spcPts val="0"/>
                        </a:spcAft>
                      </a:pPr>
                      <a:r>
                        <a:rPr lang="en-US" sz="900">
                          <a:solidFill>
                            <a:srgbClr val="000000"/>
                          </a:solidFill>
                          <a:effectLst/>
                          <a:latin typeface="Arial" panose="020B0604020202020204" pitchFamily="34" charset="0"/>
                          <a:ea typeface="Arial" panose="020B0604020202020204" pitchFamily="34" charset="0"/>
                          <a:cs typeface="Arial" panose="020B0604020202020204" pitchFamily="34" charset="0"/>
                        </a:rPr>
                        <a:t>Native Hawai’ian/Other Pacific Islander</a:t>
                      </a:r>
                      <a:endParaRPr lang="en-US" sz="900">
                        <a:effectLst/>
                        <a:latin typeface="Arial" panose="020B0604020202020204" pitchFamily="34" charset="0"/>
                        <a:ea typeface="Arial" panose="020B0604020202020204" pitchFamily="34" charset="0"/>
                      </a:endParaRPr>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F2F2F2"/>
                    </a:solidFill>
                  </a:tcPr>
                </a:tc>
                <a:tc>
                  <a:txBody>
                    <a:bodyPr/>
                    <a:lstStyle/>
                    <a:p>
                      <a:pPr marL="63500" marR="0" algn="ctr">
                        <a:spcBef>
                          <a:spcPts val="0"/>
                        </a:spcBef>
                        <a:spcAft>
                          <a:spcPts val="0"/>
                        </a:spcAft>
                      </a:pPr>
                      <a:r>
                        <a:rPr lang="en-US" sz="900">
                          <a:effectLst/>
                          <a:latin typeface="Arial" panose="020B0604020202020204" pitchFamily="34" charset="0"/>
                          <a:ea typeface="Arial" panose="020B0604020202020204" pitchFamily="34" charset="0"/>
                          <a:cs typeface="Arial" panose="020B0604020202020204" pitchFamily="34" charset="0"/>
                        </a:rPr>
                        <a:t>42</a:t>
                      </a:r>
                      <a:endParaRPr lang="en-US" sz="900">
                        <a:effectLst/>
                        <a:latin typeface="Arial" panose="020B0604020202020204" pitchFamily="34" charset="0"/>
                        <a:ea typeface="Arial" panose="020B0604020202020204" pitchFamily="34" charset="0"/>
                      </a:endParaRPr>
                    </a:p>
                  </a:txBody>
                  <a:tcPr marL="1695" marR="1695" marT="1695" marB="84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63500" marR="0" algn="ctr">
                        <a:spcBef>
                          <a:spcPts val="0"/>
                        </a:spcBef>
                        <a:spcAft>
                          <a:spcPts val="0"/>
                        </a:spcAft>
                      </a:pPr>
                      <a:r>
                        <a:rPr lang="en-US" sz="900">
                          <a:solidFill>
                            <a:srgbClr val="000000"/>
                          </a:solidFill>
                          <a:effectLst/>
                          <a:latin typeface="Arial" panose="020B0604020202020204" pitchFamily="34" charset="0"/>
                          <a:ea typeface="Arial" panose="020B0604020202020204" pitchFamily="34" charset="0"/>
                          <a:cs typeface="Arial" panose="020B0604020202020204" pitchFamily="34" charset="0"/>
                        </a:rPr>
                        <a:t>6</a:t>
                      </a:r>
                      <a:endParaRPr lang="en-US" sz="900">
                        <a:effectLst/>
                        <a:latin typeface="Arial" panose="020B0604020202020204" pitchFamily="34" charset="0"/>
                        <a:ea typeface="Arial" panose="020B0604020202020204" pitchFamily="34" charset="0"/>
                      </a:endParaRPr>
                    </a:p>
                  </a:txBody>
                  <a:tcPr marL="9156" marR="9156" marT="0" marB="0" anchor="ctr">
                    <a:lnL w="12700" cap="flat" cmpd="sng" algn="ctr">
                      <a:solidFill>
                        <a:srgbClr val="000000"/>
                      </a:solidFill>
                      <a:prstDash val="solid"/>
                      <a:round/>
                      <a:headEnd type="none" w="med" len="med"/>
                      <a:tailEnd type="none" w="med" len="med"/>
                    </a:lnL>
                    <a:lnR w="12700" cap="flat" cmpd="sng" algn="ctr">
                      <a:solidFill>
                        <a:srgbClr val="146698"/>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F2F2F2"/>
                    </a:solidFill>
                  </a:tcPr>
                </a:tc>
                <a:tc>
                  <a:txBody>
                    <a:bodyPr/>
                    <a:lstStyle/>
                    <a:p>
                      <a:pPr marL="63500" marR="0" algn="ctr">
                        <a:spcBef>
                          <a:spcPts val="0"/>
                        </a:spcBef>
                        <a:spcAft>
                          <a:spcPts val="0"/>
                        </a:spcAft>
                      </a:pPr>
                      <a:r>
                        <a:rPr lang="en-US" sz="900">
                          <a:solidFill>
                            <a:srgbClr val="000000"/>
                          </a:solidFill>
                          <a:effectLst/>
                          <a:latin typeface="Arial" panose="020B0604020202020204" pitchFamily="34" charset="0"/>
                          <a:ea typeface="Arial" panose="020B0604020202020204" pitchFamily="34" charset="0"/>
                          <a:cs typeface="Arial" panose="020B0604020202020204" pitchFamily="34" charset="0"/>
                        </a:rPr>
                        <a:t>11</a:t>
                      </a:r>
                      <a:endParaRPr lang="en-US" sz="900">
                        <a:effectLst/>
                        <a:latin typeface="Arial" panose="020B0604020202020204" pitchFamily="34" charset="0"/>
                        <a:ea typeface="Arial" panose="020B0604020202020204" pitchFamily="34" charset="0"/>
                      </a:endParaRPr>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146698"/>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F2F2F2"/>
                    </a:solidFill>
                  </a:tcPr>
                </a:tc>
                <a:extLst>
                  <a:ext uri="{0D108BD9-81ED-4DB2-BD59-A6C34878D82A}">
                    <a16:rowId xmlns:a16="http://schemas.microsoft.com/office/drawing/2014/main" val="1182844084"/>
                  </a:ext>
                </a:extLst>
              </a:tr>
              <a:tr h="186230">
                <a:tc>
                  <a:txBody>
                    <a:bodyPr/>
                    <a:lstStyle/>
                    <a:p>
                      <a:pPr marL="63500" marR="0" algn="ctr">
                        <a:spcBef>
                          <a:spcPts val="0"/>
                        </a:spcBef>
                        <a:spcAft>
                          <a:spcPts val="0"/>
                        </a:spcAft>
                      </a:pPr>
                      <a:r>
                        <a:rPr lang="en-US" sz="900">
                          <a:effectLst/>
                          <a:latin typeface="Arial" panose="020B0604020202020204" pitchFamily="34" charset="0"/>
                          <a:ea typeface="Arial" panose="020B0604020202020204" pitchFamily="34" charset="0"/>
                          <a:cs typeface="Arial" panose="020B0604020202020204" pitchFamily="34" charset="0"/>
                        </a:rPr>
                        <a:t>*Two or More Races</a:t>
                      </a:r>
                      <a:endParaRPr lang="en-US" sz="900">
                        <a:effectLst/>
                        <a:latin typeface="Arial" panose="020B0604020202020204" pitchFamily="34" charset="0"/>
                        <a:ea typeface="Arial" panose="020B0604020202020204" pitchFamily="34" charset="0"/>
                      </a:endParaRPr>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tcPr>
                </a:tc>
                <a:tc>
                  <a:txBody>
                    <a:bodyPr/>
                    <a:lstStyle/>
                    <a:p>
                      <a:pPr marL="63500" marR="0" algn="ctr">
                        <a:spcBef>
                          <a:spcPts val="0"/>
                        </a:spcBef>
                        <a:spcAft>
                          <a:spcPts val="0"/>
                        </a:spcAft>
                      </a:pPr>
                      <a:r>
                        <a:rPr lang="en-US" sz="900">
                          <a:effectLst/>
                          <a:latin typeface="Arial" panose="020B0604020202020204" pitchFamily="34" charset="0"/>
                          <a:ea typeface="Arial" panose="020B0604020202020204" pitchFamily="34" charset="0"/>
                          <a:cs typeface="Arial" panose="020B0604020202020204" pitchFamily="34" charset="0"/>
                        </a:rPr>
                        <a:t>Not Estimating </a:t>
                      </a:r>
                      <a:endParaRPr lang="en-US" sz="900">
                        <a:effectLst/>
                        <a:latin typeface="Arial" panose="020B0604020202020204" pitchFamily="34" charset="0"/>
                        <a:ea typeface="Arial" panose="020B0604020202020204" pitchFamily="34" charset="0"/>
                      </a:endParaRPr>
                    </a:p>
                  </a:txBody>
                  <a:tcPr marL="1695" marR="1695" marT="1695" marB="84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0" algn="ctr">
                        <a:spcBef>
                          <a:spcPts val="0"/>
                        </a:spcBef>
                        <a:spcAft>
                          <a:spcPts val="0"/>
                        </a:spcAft>
                      </a:pPr>
                      <a:r>
                        <a:rPr lang="en-US" sz="900">
                          <a:effectLst/>
                          <a:latin typeface="Arial" panose="020B0604020202020204" pitchFamily="34" charset="0"/>
                          <a:ea typeface="Arial" panose="020B0604020202020204" pitchFamily="34" charset="0"/>
                          <a:cs typeface="Arial" panose="020B0604020202020204" pitchFamily="34" charset="0"/>
                        </a:rPr>
                        <a:t>Not Estimating</a:t>
                      </a:r>
                      <a:endParaRPr lang="en-US" sz="900">
                        <a:effectLst/>
                        <a:latin typeface="Arial" panose="020B0604020202020204" pitchFamily="34" charset="0"/>
                        <a:ea typeface="Arial" panose="020B0604020202020204" pitchFamily="34" charset="0"/>
                      </a:endParaRPr>
                    </a:p>
                  </a:txBody>
                  <a:tcPr marL="9156" marR="9156" marT="0" marB="0" anchor="ctr">
                    <a:lnL w="12700" cap="flat" cmpd="sng" algn="ctr">
                      <a:solidFill>
                        <a:srgbClr val="000000"/>
                      </a:solidFill>
                      <a:prstDash val="solid"/>
                      <a:round/>
                      <a:headEnd type="none" w="med" len="med"/>
                      <a:tailEnd type="none" w="med" len="med"/>
                    </a:lnL>
                    <a:lnR w="12700" cap="flat" cmpd="sng" algn="ctr">
                      <a:solidFill>
                        <a:srgbClr val="146698"/>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tcPr>
                </a:tc>
                <a:tc>
                  <a:txBody>
                    <a:bodyPr/>
                    <a:lstStyle/>
                    <a:p>
                      <a:pPr marL="63500" marR="0" algn="ctr">
                        <a:spcBef>
                          <a:spcPts val="0"/>
                        </a:spcBef>
                        <a:spcAft>
                          <a:spcPts val="0"/>
                        </a:spcAft>
                      </a:pPr>
                      <a:r>
                        <a:rPr lang="en-US" sz="900">
                          <a:effectLst/>
                          <a:latin typeface="Arial" panose="020B0604020202020204" pitchFamily="34" charset="0"/>
                          <a:ea typeface="Arial" panose="020B0604020202020204" pitchFamily="34" charset="0"/>
                          <a:cs typeface="Arial" panose="020B0604020202020204" pitchFamily="34" charset="0"/>
                        </a:rPr>
                        <a:t>6</a:t>
                      </a:r>
                      <a:endParaRPr lang="en-US" sz="900">
                        <a:effectLst/>
                        <a:latin typeface="Arial" panose="020B0604020202020204" pitchFamily="34" charset="0"/>
                        <a:ea typeface="Arial" panose="020B0604020202020204" pitchFamily="34" charset="0"/>
                      </a:endParaRPr>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146698"/>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tcPr>
                </a:tc>
                <a:extLst>
                  <a:ext uri="{0D108BD9-81ED-4DB2-BD59-A6C34878D82A}">
                    <a16:rowId xmlns:a16="http://schemas.microsoft.com/office/drawing/2014/main" val="1580215063"/>
                  </a:ext>
                </a:extLst>
              </a:tr>
              <a:tr h="175460">
                <a:tc>
                  <a:txBody>
                    <a:bodyPr/>
                    <a:lstStyle/>
                    <a:p>
                      <a:pPr marL="63500" marR="0" algn="ctr">
                        <a:spcBef>
                          <a:spcPts val="0"/>
                        </a:spcBef>
                        <a:spcAft>
                          <a:spcPts val="0"/>
                        </a:spcAft>
                      </a:pPr>
                      <a:r>
                        <a:rPr lang="en-US" sz="900">
                          <a:solidFill>
                            <a:srgbClr val="000000"/>
                          </a:solidFill>
                          <a:effectLst/>
                          <a:latin typeface="Arial" panose="020B0604020202020204" pitchFamily="34" charset="0"/>
                          <a:ea typeface="Arial" panose="020B0604020202020204" pitchFamily="34" charset="0"/>
                          <a:cs typeface="Arial" panose="020B0604020202020204" pitchFamily="34" charset="0"/>
                        </a:rPr>
                        <a:t>Unknown</a:t>
                      </a:r>
                      <a:endParaRPr lang="en-US" sz="900">
                        <a:effectLst/>
                        <a:latin typeface="Arial" panose="020B0604020202020204" pitchFamily="34" charset="0"/>
                        <a:ea typeface="Arial" panose="020B0604020202020204" pitchFamily="34" charset="0"/>
                      </a:endParaRPr>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146698"/>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F2F2F2"/>
                    </a:solidFill>
                  </a:tcPr>
                </a:tc>
                <a:tc>
                  <a:txBody>
                    <a:bodyPr/>
                    <a:lstStyle/>
                    <a:p>
                      <a:pPr marL="63500" marR="0" algn="ctr">
                        <a:spcBef>
                          <a:spcPts val="0"/>
                        </a:spcBef>
                        <a:spcAft>
                          <a:spcPts val="0"/>
                        </a:spcAft>
                      </a:pPr>
                      <a:r>
                        <a:rPr lang="en-US" sz="900">
                          <a:solidFill>
                            <a:srgbClr val="000000"/>
                          </a:solidFill>
                          <a:effectLst/>
                          <a:latin typeface="Arial" panose="020B0604020202020204" pitchFamily="34" charset="0"/>
                          <a:ea typeface="Arial" panose="020B0604020202020204" pitchFamily="34" charset="0"/>
                          <a:cs typeface="Arial" panose="020B0604020202020204" pitchFamily="34" charset="0"/>
                        </a:rPr>
                        <a:t>Not Estimating</a:t>
                      </a:r>
                      <a:endParaRPr lang="en-US" sz="900">
                        <a:effectLst/>
                        <a:latin typeface="Arial" panose="020B0604020202020204" pitchFamily="34" charset="0"/>
                        <a:ea typeface="Arial" panose="020B0604020202020204" pitchFamily="34" charset="0"/>
                      </a:endParaRPr>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146698"/>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F2F2F2"/>
                    </a:solidFill>
                  </a:tcPr>
                </a:tc>
                <a:tc>
                  <a:txBody>
                    <a:bodyPr/>
                    <a:lstStyle/>
                    <a:p>
                      <a:pPr marL="63500" marR="0" algn="ctr">
                        <a:spcBef>
                          <a:spcPts val="0"/>
                        </a:spcBef>
                        <a:spcAft>
                          <a:spcPts val="0"/>
                        </a:spcAft>
                      </a:pPr>
                      <a:r>
                        <a:rPr lang="en-US" sz="900">
                          <a:solidFill>
                            <a:srgbClr val="000000"/>
                          </a:solidFill>
                          <a:effectLst/>
                          <a:latin typeface="Arial" panose="020B0604020202020204" pitchFamily="34" charset="0"/>
                          <a:ea typeface="Arial" panose="020B0604020202020204" pitchFamily="34" charset="0"/>
                          <a:cs typeface="Arial" panose="020B0604020202020204" pitchFamily="34" charset="0"/>
                        </a:rPr>
                        <a:t>Not Estimating</a:t>
                      </a:r>
                      <a:endParaRPr lang="en-US" sz="900">
                        <a:effectLst/>
                        <a:latin typeface="Arial" panose="020B0604020202020204" pitchFamily="34" charset="0"/>
                        <a:ea typeface="Arial" panose="020B0604020202020204" pitchFamily="34" charset="0"/>
                      </a:endParaRPr>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146698"/>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F2F2F2"/>
                    </a:solidFill>
                  </a:tcPr>
                </a:tc>
                <a:tc>
                  <a:txBody>
                    <a:bodyPr/>
                    <a:lstStyle/>
                    <a:p>
                      <a:pPr marL="63500" marR="0" algn="ctr">
                        <a:spcBef>
                          <a:spcPts val="0"/>
                        </a:spcBef>
                        <a:spcAft>
                          <a:spcPts val="0"/>
                        </a:spcAft>
                      </a:pPr>
                      <a:r>
                        <a:rPr lang="en-US" sz="900">
                          <a:solidFill>
                            <a:srgbClr val="000000"/>
                          </a:solidFill>
                          <a:effectLst/>
                          <a:latin typeface="Arial" panose="020B0604020202020204" pitchFamily="34" charset="0"/>
                          <a:ea typeface="Arial" panose="020B0604020202020204" pitchFamily="34" charset="0"/>
                          <a:cs typeface="Arial" panose="020B0604020202020204" pitchFamily="34" charset="0"/>
                        </a:rPr>
                        <a:t>0</a:t>
                      </a:r>
                      <a:endParaRPr lang="en-US" sz="900">
                        <a:effectLst/>
                        <a:latin typeface="Arial" panose="020B0604020202020204" pitchFamily="34" charset="0"/>
                        <a:ea typeface="Arial" panose="020B0604020202020204" pitchFamily="34" charset="0"/>
                      </a:endParaRPr>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146698"/>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F2F2F2"/>
                    </a:solidFill>
                  </a:tcPr>
                </a:tc>
                <a:extLst>
                  <a:ext uri="{0D108BD9-81ED-4DB2-BD59-A6C34878D82A}">
                    <a16:rowId xmlns:a16="http://schemas.microsoft.com/office/drawing/2014/main" val="1632429846"/>
                  </a:ext>
                </a:extLst>
              </a:tr>
              <a:tr h="175460">
                <a:tc gridSpan="4">
                  <a:txBody>
                    <a:bodyPr/>
                    <a:lstStyle/>
                    <a:p>
                      <a:pPr marL="0" marR="0" algn="ctr">
                        <a:spcBef>
                          <a:spcPts val="0"/>
                        </a:spcBef>
                        <a:spcAft>
                          <a:spcPts val="0"/>
                        </a:spcAft>
                      </a:pPr>
                      <a:r>
                        <a:rPr lang="en-US" sz="900" b="1" i="1">
                          <a:solidFill>
                            <a:srgbClr val="000000"/>
                          </a:solidFill>
                          <a:effectLst/>
                          <a:latin typeface="Arial" panose="020B0604020202020204" pitchFamily="34" charset="0"/>
                          <a:ea typeface="Arial" panose="020B0604020202020204" pitchFamily="34" charset="0"/>
                          <a:cs typeface="Arial" panose="020B0604020202020204" pitchFamily="34" charset="0"/>
                        </a:rPr>
                        <a:t>By Gender Identity</a:t>
                      </a:r>
                      <a:endParaRPr lang="en-US" sz="900" b="1">
                        <a:effectLst/>
                        <a:latin typeface="Arial" panose="020B0604020202020204" pitchFamily="34" charset="0"/>
                        <a:ea typeface="Arial" panose="020B0604020202020204" pitchFamily="34" charset="0"/>
                      </a:endParaRPr>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146698"/>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BFBFBF"/>
                    </a:solidFill>
                  </a:tcPr>
                </a:tc>
                <a:tc hMerge="1">
                  <a:txBody>
                    <a:bodyPr/>
                    <a:lstStyle/>
                    <a:p>
                      <a:endParaRPr lang="en-US"/>
                    </a:p>
                  </a:txBody>
                  <a:tcPr>
                    <a:lnL w="12700" cap="flat" cmpd="sng" algn="ctr">
                      <a:solidFill>
                        <a:srgbClr val="146698"/>
                      </a:solidFill>
                      <a:prstDash val="solid"/>
                      <a:round/>
                      <a:headEnd type="none" w="med" len="med"/>
                      <a:tailEnd type="none" w="med" len="med"/>
                    </a:lnL>
                    <a:lnT w="12700" cap="flat" cmpd="sng" algn="ctr">
                      <a:solidFill>
                        <a:srgbClr val="146698"/>
                      </a:solidFill>
                      <a:prstDash val="solid"/>
                      <a:round/>
                      <a:headEnd type="none" w="med" len="med"/>
                      <a:tailEnd type="none" w="med" len="med"/>
                    </a:lnT>
                  </a:tcPr>
                </a:tc>
                <a:tc hMerge="1">
                  <a:txBody>
                    <a:bodyPr/>
                    <a:lstStyle/>
                    <a:p>
                      <a:endParaRPr lang="en-US"/>
                    </a:p>
                  </a:txBody>
                  <a:tcPr>
                    <a:lnL w="12700" cap="flat" cmpd="sng" algn="ctr">
                      <a:solidFill>
                        <a:srgbClr val="146698"/>
                      </a:solidFill>
                      <a:prstDash val="solid"/>
                      <a:round/>
                      <a:headEnd type="none" w="med" len="med"/>
                      <a:tailEnd type="none" w="med" len="med"/>
                    </a:lnL>
                    <a:lnT w="12700" cap="flat" cmpd="sng" algn="ctr">
                      <a:solidFill>
                        <a:srgbClr val="146698"/>
                      </a:solidFill>
                      <a:prstDash val="solid"/>
                      <a:round/>
                      <a:headEnd type="none" w="med" len="med"/>
                      <a:tailEnd type="none" w="med" len="med"/>
                    </a:lnT>
                  </a:tcPr>
                </a:tc>
                <a:tc hMerge="1">
                  <a:txBody>
                    <a:bodyPr/>
                    <a:lstStyle/>
                    <a:p>
                      <a:pPr marL="0" marR="0" algn="ctr">
                        <a:spcBef>
                          <a:spcPts val="0"/>
                        </a:spcBef>
                        <a:spcAft>
                          <a:spcPts val="0"/>
                        </a:spcAft>
                      </a:pPr>
                      <a:endParaRPr lang="en-US" sz="1200" b="1">
                        <a:effectLst/>
                        <a:latin typeface="Arial" panose="020B0604020202020204" pitchFamily="34" charset="0"/>
                        <a:ea typeface="Arial" panose="020B0604020202020204" pitchFamily="34" charset="0"/>
                      </a:endParaRPr>
                    </a:p>
                  </a:txBody>
                  <a:tcPr marL="12124" marR="12124" marT="0" marB="0" anchor="ctr">
                    <a:lnL w="12700" cap="flat" cmpd="sng" algn="ctr">
                      <a:solidFill>
                        <a:srgbClr val="146698"/>
                      </a:solidFill>
                      <a:prstDash val="solid"/>
                      <a:round/>
                      <a:headEnd type="none" w="med" len="med"/>
                      <a:tailEnd type="none" w="med" len="med"/>
                    </a:lnL>
                    <a:lnR w="12700" cap="flat" cmpd="sng" algn="ctr">
                      <a:solidFill>
                        <a:srgbClr val="146698"/>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BFBFBF"/>
                    </a:solidFill>
                  </a:tcPr>
                </a:tc>
                <a:extLst>
                  <a:ext uri="{0D108BD9-81ED-4DB2-BD59-A6C34878D82A}">
                    <a16:rowId xmlns:a16="http://schemas.microsoft.com/office/drawing/2014/main" val="2277250764"/>
                  </a:ext>
                </a:extLst>
              </a:tr>
              <a:tr h="186230">
                <a:tc>
                  <a:txBody>
                    <a:bodyPr/>
                    <a:lstStyle/>
                    <a:p>
                      <a:pPr marL="63500" marR="0" algn="ctr">
                        <a:spcBef>
                          <a:spcPts val="0"/>
                        </a:spcBef>
                        <a:spcAft>
                          <a:spcPts val="0"/>
                        </a:spcAft>
                      </a:pPr>
                      <a:r>
                        <a:rPr lang="en-US" sz="900">
                          <a:solidFill>
                            <a:srgbClr val="000000"/>
                          </a:solidFill>
                          <a:effectLst/>
                          <a:latin typeface="Arial" panose="020B0604020202020204" pitchFamily="34" charset="0"/>
                          <a:ea typeface="Arial" panose="020B0604020202020204" pitchFamily="34" charset="0"/>
                          <a:cs typeface="Arial" panose="020B0604020202020204" pitchFamily="34" charset="0"/>
                        </a:rPr>
                        <a:t>Cisgender Woman, Girl, or Female</a:t>
                      </a:r>
                      <a:endParaRPr lang="en-US" sz="900">
                        <a:effectLst/>
                        <a:latin typeface="Arial" panose="020B0604020202020204" pitchFamily="34" charset="0"/>
                        <a:ea typeface="Arial" panose="020B0604020202020204" pitchFamily="34" charset="0"/>
                      </a:endParaRPr>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FFFFFF"/>
                    </a:solidFill>
                  </a:tcPr>
                </a:tc>
                <a:tc>
                  <a:txBody>
                    <a:bodyPr/>
                    <a:lstStyle/>
                    <a:p>
                      <a:pPr marL="63500" marR="0" algn="ctr">
                        <a:spcBef>
                          <a:spcPts val="0"/>
                        </a:spcBef>
                        <a:spcAft>
                          <a:spcPts val="0"/>
                        </a:spcAft>
                      </a:pPr>
                      <a:r>
                        <a:rPr lang="en-US" sz="900">
                          <a:effectLst/>
                          <a:latin typeface="Arial" panose="020B0604020202020204" pitchFamily="34" charset="0"/>
                          <a:ea typeface="Arial" panose="020B0604020202020204" pitchFamily="34" charset="0"/>
                          <a:cs typeface="Arial" panose="020B0604020202020204" pitchFamily="34" charset="0"/>
                        </a:rPr>
                        <a:t>210</a:t>
                      </a:r>
                      <a:endParaRPr lang="en-US" sz="900">
                        <a:effectLst/>
                        <a:latin typeface="Arial" panose="020B0604020202020204" pitchFamily="34" charset="0"/>
                        <a:ea typeface="Arial" panose="020B0604020202020204" pitchFamily="34" charset="0"/>
                      </a:endParaRPr>
                    </a:p>
                  </a:txBody>
                  <a:tcPr marL="1695" marR="1695" marT="1695" marB="84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900" dirty="0">
                          <a:effectLst/>
                          <a:latin typeface="Arial" panose="020B0604020202020204" pitchFamily="34" charset="0"/>
                          <a:ea typeface="Arial" panose="020B0604020202020204" pitchFamily="34" charset="0"/>
                          <a:cs typeface="Arial" panose="020B0604020202020204" pitchFamily="34" charset="0"/>
                        </a:rPr>
                        <a:t>30</a:t>
                      </a:r>
                      <a:endParaRPr lang="en-US" sz="1400" dirty="0"/>
                    </a:p>
                  </a:txBody>
                  <a:tcPr marL="9156" marR="9156" marT="0" marB="0" anchor="ctr">
                    <a:lnL w="12700" cap="flat" cmpd="sng" algn="ctr">
                      <a:solidFill>
                        <a:srgbClr val="000000"/>
                      </a:solidFill>
                      <a:prstDash val="solid"/>
                      <a:round/>
                      <a:headEnd type="none" w="med" len="med"/>
                      <a:tailEnd type="none" w="med" len="med"/>
                    </a:lnL>
                    <a:lnR w="12700" cap="flat" cmpd="sng" algn="ctr">
                      <a:solidFill>
                        <a:srgbClr val="146698"/>
                      </a:solidFill>
                      <a:prstDash val="solid"/>
                      <a:round/>
                      <a:headEnd type="none" w="med" len="med"/>
                      <a:tailEnd type="none" w="med" len="med"/>
                    </a:lnR>
                    <a:lnB w="12700" cap="flat" cmpd="sng" algn="ctr">
                      <a:solidFill>
                        <a:srgbClr val="146698"/>
                      </a:solidFill>
                      <a:prstDash val="solid"/>
                      <a:round/>
                      <a:headEnd type="none" w="med" len="med"/>
                      <a:tailEnd type="none" w="med" len="med"/>
                    </a:lnB>
                    <a:solidFill>
                      <a:srgbClr val="FFFFFF"/>
                    </a:solidFill>
                  </a:tcPr>
                </a:tc>
                <a:tc>
                  <a:txBody>
                    <a:bodyPr/>
                    <a:lstStyle/>
                    <a:p>
                      <a:pPr marL="63500" marR="0" algn="ctr">
                        <a:spcBef>
                          <a:spcPts val="0"/>
                        </a:spcBef>
                        <a:spcAft>
                          <a:spcPts val="0"/>
                        </a:spcAft>
                      </a:pPr>
                      <a:r>
                        <a:rPr lang="en-US" sz="900">
                          <a:effectLst/>
                          <a:latin typeface="Arial" panose="020B0604020202020204" pitchFamily="34" charset="0"/>
                          <a:ea typeface="Arial" panose="020B0604020202020204" pitchFamily="34" charset="0"/>
                          <a:cs typeface="Arial" panose="020B0604020202020204" pitchFamily="34" charset="0"/>
                        </a:rPr>
                        <a:t>36</a:t>
                      </a:r>
                      <a:endParaRPr lang="en-US" sz="900">
                        <a:effectLst/>
                        <a:latin typeface="Arial" panose="020B0604020202020204" pitchFamily="34" charset="0"/>
                        <a:ea typeface="Arial" panose="020B0604020202020204" pitchFamily="34" charset="0"/>
                      </a:endParaRPr>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146698"/>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FFFFFF"/>
                    </a:solidFill>
                  </a:tcPr>
                </a:tc>
                <a:extLst>
                  <a:ext uri="{0D108BD9-81ED-4DB2-BD59-A6C34878D82A}">
                    <a16:rowId xmlns:a16="http://schemas.microsoft.com/office/drawing/2014/main" val="1774649298"/>
                  </a:ext>
                </a:extLst>
              </a:tr>
              <a:tr h="186230">
                <a:tc>
                  <a:txBody>
                    <a:bodyPr/>
                    <a:lstStyle/>
                    <a:p>
                      <a:pPr marL="63500" marR="0" algn="ctr">
                        <a:spcBef>
                          <a:spcPts val="0"/>
                        </a:spcBef>
                        <a:spcAft>
                          <a:spcPts val="0"/>
                        </a:spcAft>
                      </a:pPr>
                      <a:r>
                        <a:rPr lang="en-US" sz="900">
                          <a:solidFill>
                            <a:srgbClr val="000000"/>
                          </a:solidFill>
                          <a:effectLst/>
                          <a:latin typeface="Arial" panose="020B0604020202020204" pitchFamily="34" charset="0"/>
                          <a:ea typeface="Arial" panose="020B0604020202020204" pitchFamily="34" charset="0"/>
                          <a:cs typeface="Arial" panose="020B0604020202020204" pitchFamily="34" charset="0"/>
                        </a:rPr>
                        <a:t>Cisgender Man, Boy, or Male</a:t>
                      </a:r>
                      <a:endParaRPr lang="en-US" sz="900">
                        <a:effectLst/>
                        <a:latin typeface="Arial" panose="020B0604020202020204" pitchFamily="34" charset="0"/>
                        <a:ea typeface="Arial" panose="020B0604020202020204" pitchFamily="34" charset="0"/>
                      </a:endParaRPr>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F2F2F2"/>
                    </a:solidFill>
                  </a:tcPr>
                </a:tc>
                <a:tc>
                  <a:txBody>
                    <a:bodyPr/>
                    <a:lstStyle/>
                    <a:p>
                      <a:pPr marL="63500" marR="0" algn="ctr">
                        <a:spcBef>
                          <a:spcPts val="0"/>
                        </a:spcBef>
                        <a:spcAft>
                          <a:spcPts val="0"/>
                        </a:spcAft>
                      </a:pPr>
                      <a:r>
                        <a:rPr lang="en-US" sz="900">
                          <a:effectLst/>
                          <a:latin typeface="Arial" panose="020B0604020202020204" pitchFamily="34" charset="0"/>
                          <a:ea typeface="Arial" panose="020B0604020202020204" pitchFamily="34" charset="0"/>
                          <a:cs typeface="Arial" panose="020B0604020202020204" pitchFamily="34" charset="0"/>
                        </a:rPr>
                        <a:t>70</a:t>
                      </a:r>
                      <a:endParaRPr lang="en-US" sz="900">
                        <a:effectLst/>
                        <a:latin typeface="Arial" panose="020B0604020202020204" pitchFamily="34" charset="0"/>
                        <a:ea typeface="Arial" panose="020B0604020202020204" pitchFamily="34" charset="0"/>
                      </a:endParaRPr>
                    </a:p>
                  </a:txBody>
                  <a:tcPr marL="1695" marR="1695" marT="1695" marB="84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r>
                        <a:rPr lang="en-US" sz="900">
                          <a:solidFill>
                            <a:srgbClr val="000000"/>
                          </a:solidFill>
                          <a:effectLst/>
                          <a:latin typeface="Arial" panose="020B0604020202020204" pitchFamily="34" charset="0"/>
                          <a:ea typeface="Arial" panose="020B0604020202020204" pitchFamily="34" charset="0"/>
                          <a:cs typeface="Arial" panose="020B0604020202020204" pitchFamily="34" charset="0"/>
                        </a:rPr>
                        <a:t>10</a:t>
                      </a:r>
                      <a:endParaRPr lang="en-US" sz="1400"/>
                    </a:p>
                  </a:txBody>
                  <a:tcPr marL="9156" marR="9156" marT="0" marB="0" anchor="ctr">
                    <a:lnL w="12700" cap="flat" cmpd="sng" algn="ctr">
                      <a:solidFill>
                        <a:srgbClr val="000000"/>
                      </a:solidFill>
                      <a:prstDash val="solid"/>
                      <a:round/>
                      <a:headEnd type="none" w="med" len="med"/>
                      <a:tailEnd type="none" w="med" len="med"/>
                    </a:lnL>
                    <a:lnR w="12700" cap="flat" cmpd="sng" algn="ctr">
                      <a:solidFill>
                        <a:srgbClr val="146698"/>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F2F2F2"/>
                    </a:solidFill>
                  </a:tcPr>
                </a:tc>
                <a:tc>
                  <a:txBody>
                    <a:bodyPr/>
                    <a:lstStyle/>
                    <a:p>
                      <a:pPr marL="63500" marR="0" algn="ctr">
                        <a:spcBef>
                          <a:spcPts val="0"/>
                        </a:spcBef>
                        <a:spcAft>
                          <a:spcPts val="0"/>
                        </a:spcAft>
                      </a:pPr>
                      <a:r>
                        <a:rPr lang="en-US" sz="900">
                          <a:solidFill>
                            <a:srgbClr val="000000"/>
                          </a:solidFill>
                          <a:effectLst/>
                          <a:latin typeface="Arial" panose="020B0604020202020204" pitchFamily="34" charset="0"/>
                          <a:ea typeface="Arial" panose="020B0604020202020204" pitchFamily="34" charset="0"/>
                          <a:cs typeface="Arial" panose="020B0604020202020204" pitchFamily="34" charset="0"/>
                        </a:rPr>
                        <a:t>8</a:t>
                      </a:r>
                      <a:endParaRPr lang="en-US" sz="900">
                        <a:effectLst/>
                        <a:latin typeface="Arial" panose="020B0604020202020204" pitchFamily="34" charset="0"/>
                        <a:ea typeface="Arial" panose="020B0604020202020204" pitchFamily="34" charset="0"/>
                      </a:endParaRPr>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146698"/>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F2F2F2"/>
                    </a:solidFill>
                  </a:tcPr>
                </a:tc>
                <a:extLst>
                  <a:ext uri="{0D108BD9-81ED-4DB2-BD59-A6C34878D82A}">
                    <a16:rowId xmlns:a16="http://schemas.microsoft.com/office/drawing/2014/main" val="2422797165"/>
                  </a:ext>
                </a:extLst>
              </a:tr>
              <a:tr h="175460">
                <a:tc>
                  <a:txBody>
                    <a:bodyPr/>
                    <a:lstStyle/>
                    <a:p>
                      <a:pPr marL="63500" marR="0" algn="ctr">
                        <a:spcBef>
                          <a:spcPts val="0"/>
                        </a:spcBef>
                        <a:spcAft>
                          <a:spcPts val="0"/>
                        </a:spcAft>
                      </a:pPr>
                      <a:r>
                        <a:rPr lang="en-US" sz="900">
                          <a:solidFill>
                            <a:srgbClr val="000000"/>
                          </a:solidFill>
                          <a:effectLst/>
                          <a:latin typeface="Arial" panose="020B0604020202020204" pitchFamily="34" charset="0"/>
                          <a:ea typeface="Arial" panose="020B0604020202020204" pitchFamily="34" charset="0"/>
                          <a:cs typeface="Arial" panose="020B0604020202020204" pitchFamily="34" charset="0"/>
                        </a:rPr>
                        <a:t>*Transgender Woman, Girl, or Transfeminine (MTF)</a:t>
                      </a:r>
                      <a:endParaRPr lang="en-US" sz="900">
                        <a:effectLst/>
                        <a:latin typeface="Arial" panose="020B0604020202020204" pitchFamily="34" charset="0"/>
                        <a:ea typeface="Arial" panose="020B0604020202020204" pitchFamily="34" charset="0"/>
                      </a:endParaRPr>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146698"/>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FFFFFF"/>
                    </a:solidFill>
                  </a:tcPr>
                </a:tc>
                <a:tc>
                  <a:txBody>
                    <a:bodyPr/>
                    <a:lstStyle/>
                    <a:p>
                      <a:pPr marL="63500" marR="0" algn="ctr">
                        <a:spcBef>
                          <a:spcPts val="0"/>
                        </a:spcBef>
                        <a:spcAft>
                          <a:spcPts val="0"/>
                        </a:spcAft>
                      </a:pPr>
                      <a:r>
                        <a:rPr lang="en-US" sz="900">
                          <a:solidFill>
                            <a:srgbClr val="000000"/>
                          </a:solidFill>
                          <a:effectLst/>
                          <a:latin typeface="Arial" panose="020B0604020202020204" pitchFamily="34" charset="0"/>
                          <a:ea typeface="Arial" panose="020B0604020202020204" pitchFamily="34" charset="0"/>
                          <a:cs typeface="Arial" panose="020B0604020202020204" pitchFamily="34" charset="0"/>
                        </a:rPr>
                        <a:t>Not Estimating</a:t>
                      </a:r>
                      <a:endParaRPr lang="en-US" sz="900">
                        <a:effectLst/>
                        <a:latin typeface="Arial" panose="020B0604020202020204" pitchFamily="34" charset="0"/>
                        <a:ea typeface="Arial" panose="020B0604020202020204" pitchFamily="34" charset="0"/>
                      </a:endParaRPr>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146698"/>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FFFFFF"/>
                    </a:solidFill>
                  </a:tcPr>
                </a:tc>
                <a:tc>
                  <a:txBody>
                    <a:bodyPr/>
                    <a:lstStyle/>
                    <a:p>
                      <a:pPr algn="ctr"/>
                      <a:r>
                        <a:rPr lang="en-US" sz="900" dirty="0">
                          <a:solidFill>
                            <a:srgbClr val="000000"/>
                          </a:solidFill>
                          <a:effectLst/>
                          <a:latin typeface="Arial" panose="020B0604020202020204" pitchFamily="34" charset="0"/>
                          <a:ea typeface="Arial" panose="020B0604020202020204" pitchFamily="34" charset="0"/>
                          <a:cs typeface="Arial" panose="020B0604020202020204" pitchFamily="34" charset="0"/>
                        </a:rPr>
                        <a:t>Not Estimating</a:t>
                      </a:r>
                      <a:endParaRPr lang="en-US" sz="1400" dirty="0"/>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146698"/>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FFFFFF"/>
                    </a:solidFill>
                  </a:tcPr>
                </a:tc>
                <a:tc>
                  <a:txBody>
                    <a:bodyPr/>
                    <a:lstStyle/>
                    <a:p>
                      <a:pPr marL="63500" marR="0" algn="ctr">
                        <a:spcBef>
                          <a:spcPts val="0"/>
                        </a:spcBef>
                        <a:spcAft>
                          <a:spcPts val="0"/>
                        </a:spcAft>
                      </a:pPr>
                      <a:r>
                        <a:rPr lang="en-US" sz="900">
                          <a:solidFill>
                            <a:srgbClr val="000000"/>
                          </a:solidFill>
                          <a:effectLst/>
                          <a:latin typeface="Arial" panose="020B0604020202020204" pitchFamily="34" charset="0"/>
                          <a:ea typeface="Arial" panose="020B0604020202020204" pitchFamily="34" charset="0"/>
                          <a:cs typeface="Arial" panose="020B0604020202020204" pitchFamily="34" charset="0"/>
                        </a:rPr>
                        <a:t>1</a:t>
                      </a:r>
                      <a:endParaRPr lang="en-US" sz="900">
                        <a:effectLst/>
                        <a:latin typeface="Arial" panose="020B0604020202020204" pitchFamily="34" charset="0"/>
                        <a:ea typeface="Arial" panose="020B0604020202020204" pitchFamily="34" charset="0"/>
                      </a:endParaRPr>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146698"/>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FFFFFF"/>
                    </a:solidFill>
                  </a:tcPr>
                </a:tc>
                <a:extLst>
                  <a:ext uri="{0D108BD9-81ED-4DB2-BD59-A6C34878D82A}">
                    <a16:rowId xmlns:a16="http://schemas.microsoft.com/office/drawing/2014/main" val="2678869954"/>
                  </a:ext>
                </a:extLst>
              </a:tr>
              <a:tr h="175460">
                <a:tc>
                  <a:txBody>
                    <a:bodyPr/>
                    <a:lstStyle/>
                    <a:p>
                      <a:pPr marL="63500" marR="0" algn="ctr">
                        <a:spcBef>
                          <a:spcPts val="0"/>
                        </a:spcBef>
                        <a:spcAft>
                          <a:spcPts val="0"/>
                        </a:spcAft>
                      </a:pPr>
                      <a:r>
                        <a:rPr lang="en-US" sz="900">
                          <a:solidFill>
                            <a:srgbClr val="000000"/>
                          </a:solidFill>
                          <a:effectLst/>
                          <a:latin typeface="Arial" panose="020B0604020202020204" pitchFamily="34" charset="0"/>
                          <a:ea typeface="Arial" panose="020B0604020202020204" pitchFamily="34" charset="0"/>
                          <a:cs typeface="Arial" panose="020B0604020202020204" pitchFamily="34" charset="0"/>
                        </a:rPr>
                        <a:t>*Transgender Man, Boy, or Transmasculine (FTM)</a:t>
                      </a:r>
                      <a:endParaRPr lang="en-US" sz="900">
                        <a:effectLst/>
                        <a:latin typeface="Arial" panose="020B0604020202020204" pitchFamily="34" charset="0"/>
                        <a:ea typeface="Arial" panose="020B0604020202020204" pitchFamily="34" charset="0"/>
                      </a:endParaRPr>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146698"/>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F2F2F2"/>
                    </a:solidFill>
                  </a:tcPr>
                </a:tc>
                <a:tc>
                  <a:txBody>
                    <a:bodyPr/>
                    <a:lstStyle/>
                    <a:p>
                      <a:pPr marL="63500" marR="0" algn="ctr">
                        <a:spcBef>
                          <a:spcPts val="0"/>
                        </a:spcBef>
                        <a:spcAft>
                          <a:spcPts val="0"/>
                        </a:spcAft>
                      </a:pPr>
                      <a:r>
                        <a:rPr lang="en-US" sz="900">
                          <a:solidFill>
                            <a:srgbClr val="000000"/>
                          </a:solidFill>
                          <a:effectLst/>
                          <a:latin typeface="Arial" panose="020B0604020202020204" pitchFamily="34" charset="0"/>
                          <a:ea typeface="Arial" panose="020B0604020202020204" pitchFamily="34" charset="0"/>
                          <a:cs typeface="Arial" panose="020B0604020202020204" pitchFamily="34" charset="0"/>
                        </a:rPr>
                        <a:t>Not Estimating</a:t>
                      </a:r>
                      <a:endParaRPr lang="en-US" sz="900">
                        <a:effectLst/>
                        <a:latin typeface="Arial" panose="020B0604020202020204" pitchFamily="34" charset="0"/>
                        <a:ea typeface="Arial" panose="020B0604020202020204" pitchFamily="34" charset="0"/>
                      </a:endParaRPr>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146698"/>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F2F2F2"/>
                    </a:solidFill>
                  </a:tcPr>
                </a:tc>
                <a:tc>
                  <a:txBody>
                    <a:bodyPr/>
                    <a:lstStyle/>
                    <a:p>
                      <a:pPr algn="ctr"/>
                      <a:r>
                        <a:rPr lang="en-US" sz="900">
                          <a:solidFill>
                            <a:srgbClr val="000000"/>
                          </a:solidFill>
                          <a:effectLst/>
                          <a:latin typeface="Arial" panose="020B0604020202020204" pitchFamily="34" charset="0"/>
                          <a:ea typeface="Arial" panose="020B0604020202020204" pitchFamily="34" charset="0"/>
                          <a:cs typeface="Arial" panose="020B0604020202020204" pitchFamily="34" charset="0"/>
                        </a:rPr>
                        <a:t>Not Estimating</a:t>
                      </a:r>
                      <a:endParaRPr lang="en-US" sz="1400"/>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146698"/>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F2F2F2"/>
                    </a:solidFill>
                  </a:tcPr>
                </a:tc>
                <a:tc>
                  <a:txBody>
                    <a:bodyPr/>
                    <a:lstStyle/>
                    <a:p>
                      <a:pPr marL="63500" marR="0" algn="ctr">
                        <a:spcBef>
                          <a:spcPts val="0"/>
                        </a:spcBef>
                        <a:spcAft>
                          <a:spcPts val="0"/>
                        </a:spcAft>
                      </a:pPr>
                      <a:r>
                        <a:rPr lang="en-US" sz="900">
                          <a:solidFill>
                            <a:srgbClr val="000000"/>
                          </a:solidFill>
                          <a:effectLst/>
                          <a:latin typeface="Arial" panose="020B0604020202020204" pitchFamily="34" charset="0"/>
                          <a:ea typeface="Arial" panose="020B0604020202020204" pitchFamily="34" charset="0"/>
                          <a:cs typeface="Arial" panose="020B0604020202020204" pitchFamily="34" charset="0"/>
                        </a:rPr>
                        <a:t>0</a:t>
                      </a:r>
                      <a:endParaRPr lang="en-US" sz="900">
                        <a:effectLst/>
                        <a:latin typeface="Arial" panose="020B0604020202020204" pitchFamily="34" charset="0"/>
                        <a:ea typeface="Arial" panose="020B0604020202020204" pitchFamily="34" charset="0"/>
                      </a:endParaRPr>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146698"/>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F2F2F2"/>
                    </a:solidFill>
                  </a:tcPr>
                </a:tc>
                <a:extLst>
                  <a:ext uri="{0D108BD9-81ED-4DB2-BD59-A6C34878D82A}">
                    <a16:rowId xmlns:a16="http://schemas.microsoft.com/office/drawing/2014/main" val="188770481"/>
                  </a:ext>
                </a:extLst>
              </a:tr>
              <a:tr h="175460">
                <a:tc>
                  <a:txBody>
                    <a:bodyPr/>
                    <a:lstStyle/>
                    <a:p>
                      <a:pPr marL="63500" marR="0" algn="ctr">
                        <a:spcBef>
                          <a:spcPts val="0"/>
                        </a:spcBef>
                        <a:spcAft>
                          <a:spcPts val="0"/>
                        </a:spcAft>
                      </a:pPr>
                      <a:r>
                        <a:rPr lang="en-US" sz="900">
                          <a:solidFill>
                            <a:srgbClr val="000000"/>
                          </a:solidFill>
                          <a:effectLst/>
                          <a:latin typeface="Arial" panose="020B0604020202020204" pitchFamily="34" charset="0"/>
                          <a:ea typeface="Arial" panose="020B0604020202020204" pitchFamily="34" charset="0"/>
                          <a:cs typeface="Arial" panose="020B0604020202020204" pitchFamily="34" charset="0"/>
                        </a:rPr>
                        <a:t>*Nonbinary, Gender Nonconforming, or Genderfluid</a:t>
                      </a:r>
                      <a:endParaRPr lang="en-US" sz="900">
                        <a:effectLst/>
                        <a:latin typeface="Arial" panose="020B0604020202020204" pitchFamily="34" charset="0"/>
                        <a:ea typeface="Arial" panose="020B0604020202020204" pitchFamily="34" charset="0"/>
                      </a:endParaRPr>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146698"/>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FFFFFF"/>
                    </a:solidFill>
                  </a:tcPr>
                </a:tc>
                <a:tc>
                  <a:txBody>
                    <a:bodyPr/>
                    <a:lstStyle/>
                    <a:p>
                      <a:pPr marL="63500" marR="0" algn="ctr">
                        <a:spcBef>
                          <a:spcPts val="0"/>
                        </a:spcBef>
                        <a:spcAft>
                          <a:spcPts val="0"/>
                        </a:spcAft>
                      </a:pPr>
                      <a:r>
                        <a:rPr lang="en-US" sz="900">
                          <a:solidFill>
                            <a:srgbClr val="000000"/>
                          </a:solidFill>
                          <a:effectLst/>
                          <a:latin typeface="Arial" panose="020B0604020202020204" pitchFamily="34" charset="0"/>
                          <a:ea typeface="Arial" panose="020B0604020202020204" pitchFamily="34" charset="0"/>
                          <a:cs typeface="Arial" panose="020B0604020202020204" pitchFamily="34" charset="0"/>
                        </a:rPr>
                        <a:t>Not Estimating</a:t>
                      </a:r>
                      <a:endParaRPr lang="en-US" sz="900">
                        <a:effectLst/>
                        <a:latin typeface="Arial" panose="020B0604020202020204" pitchFamily="34" charset="0"/>
                        <a:ea typeface="Arial" panose="020B0604020202020204" pitchFamily="34" charset="0"/>
                      </a:endParaRPr>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146698"/>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FFFFFF"/>
                    </a:solidFill>
                  </a:tcPr>
                </a:tc>
                <a:tc>
                  <a:txBody>
                    <a:bodyPr/>
                    <a:lstStyle/>
                    <a:p>
                      <a:pPr algn="ctr"/>
                      <a:r>
                        <a:rPr lang="en-US" sz="900" dirty="0">
                          <a:solidFill>
                            <a:srgbClr val="000000"/>
                          </a:solidFill>
                          <a:effectLst/>
                          <a:latin typeface="Arial" panose="020B0604020202020204" pitchFamily="34" charset="0"/>
                          <a:ea typeface="Arial" panose="020B0604020202020204" pitchFamily="34" charset="0"/>
                          <a:cs typeface="Arial" panose="020B0604020202020204" pitchFamily="34" charset="0"/>
                        </a:rPr>
                        <a:t>Not Estimating</a:t>
                      </a:r>
                      <a:endParaRPr lang="en-US" sz="1400" dirty="0"/>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146698"/>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FFFFFF"/>
                    </a:solidFill>
                  </a:tcPr>
                </a:tc>
                <a:tc>
                  <a:txBody>
                    <a:bodyPr/>
                    <a:lstStyle/>
                    <a:p>
                      <a:pPr marL="63500" marR="0" algn="ctr">
                        <a:spcBef>
                          <a:spcPts val="0"/>
                        </a:spcBef>
                        <a:spcAft>
                          <a:spcPts val="0"/>
                        </a:spcAft>
                      </a:pPr>
                      <a:r>
                        <a:rPr lang="en-US" sz="900">
                          <a:solidFill>
                            <a:srgbClr val="000000"/>
                          </a:solidFill>
                          <a:effectLst/>
                          <a:latin typeface="Arial" panose="020B0604020202020204" pitchFamily="34" charset="0"/>
                          <a:ea typeface="Arial" panose="020B0604020202020204" pitchFamily="34" charset="0"/>
                          <a:cs typeface="Arial" panose="020B0604020202020204" pitchFamily="34" charset="0"/>
                        </a:rPr>
                        <a:t>1</a:t>
                      </a:r>
                      <a:endParaRPr lang="en-US" sz="900">
                        <a:effectLst/>
                        <a:latin typeface="Arial" panose="020B0604020202020204" pitchFamily="34" charset="0"/>
                        <a:ea typeface="Arial" panose="020B0604020202020204" pitchFamily="34" charset="0"/>
                      </a:endParaRPr>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146698"/>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FFFFFF"/>
                    </a:solidFill>
                  </a:tcPr>
                </a:tc>
                <a:extLst>
                  <a:ext uri="{0D108BD9-81ED-4DB2-BD59-A6C34878D82A}">
                    <a16:rowId xmlns:a16="http://schemas.microsoft.com/office/drawing/2014/main" val="2812702547"/>
                  </a:ext>
                </a:extLst>
              </a:tr>
              <a:tr h="175460">
                <a:tc>
                  <a:txBody>
                    <a:bodyPr/>
                    <a:lstStyle/>
                    <a:p>
                      <a:pPr marL="63500" marR="0" algn="ctr">
                        <a:spcBef>
                          <a:spcPts val="0"/>
                        </a:spcBef>
                        <a:spcAft>
                          <a:spcPts val="0"/>
                        </a:spcAft>
                      </a:pPr>
                      <a:r>
                        <a:rPr lang="en-US" sz="900">
                          <a:solidFill>
                            <a:srgbClr val="000000"/>
                          </a:solidFill>
                          <a:effectLst/>
                          <a:latin typeface="Arial" panose="020B0604020202020204" pitchFamily="34" charset="0"/>
                          <a:ea typeface="Arial" panose="020B0604020202020204" pitchFamily="34" charset="0"/>
                          <a:cs typeface="Arial" panose="020B0604020202020204" pitchFamily="34" charset="0"/>
                        </a:rPr>
                        <a:t>Two-Spirit</a:t>
                      </a:r>
                      <a:endParaRPr lang="en-US" sz="900">
                        <a:effectLst/>
                        <a:latin typeface="Arial" panose="020B0604020202020204" pitchFamily="34" charset="0"/>
                        <a:ea typeface="Arial" panose="020B0604020202020204" pitchFamily="34" charset="0"/>
                      </a:endParaRPr>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146698"/>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F2F2F2"/>
                    </a:solidFill>
                  </a:tcPr>
                </a:tc>
                <a:tc>
                  <a:txBody>
                    <a:bodyPr/>
                    <a:lstStyle/>
                    <a:p>
                      <a:pPr marL="63500" marR="0" algn="ctr">
                        <a:spcBef>
                          <a:spcPts val="0"/>
                        </a:spcBef>
                        <a:spcAft>
                          <a:spcPts val="0"/>
                        </a:spcAft>
                      </a:pPr>
                      <a:r>
                        <a:rPr lang="en-US" sz="900">
                          <a:solidFill>
                            <a:srgbClr val="000000"/>
                          </a:solidFill>
                          <a:effectLst/>
                          <a:latin typeface="Arial" panose="020B0604020202020204" pitchFamily="34" charset="0"/>
                          <a:ea typeface="Arial" panose="020B0604020202020204" pitchFamily="34" charset="0"/>
                          <a:cs typeface="Arial" panose="020B0604020202020204" pitchFamily="34" charset="0"/>
                        </a:rPr>
                        <a:t>Not Estimating</a:t>
                      </a:r>
                      <a:endParaRPr lang="en-US" sz="900">
                        <a:effectLst/>
                        <a:latin typeface="Arial" panose="020B0604020202020204" pitchFamily="34" charset="0"/>
                        <a:ea typeface="Arial" panose="020B0604020202020204" pitchFamily="34" charset="0"/>
                      </a:endParaRPr>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146698"/>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F2F2F2"/>
                    </a:solidFill>
                  </a:tcPr>
                </a:tc>
                <a:tc>
                  <a:txBody>
                    <a:bodyPr/>
                    <a:lstStyle/>
                    <a:p>
                      <a:pPr algn="ctr"/>
                      <a:r>
                        <a:rPr lang="en-US" sz="900">
                          <a:solidFill>
                            <a:srgbClr val="000000"/>
                          </a:solidFill>
                          <a:effectLst/>
                          <a:latin typeface="Arial" panose="020B0604020202020204" pitchFamily="34" charset="0"/>
                          <a:ea typeface="Arial" panose="020B0604020202020204" pitchFamily="34" charset="0"/>
                          <a:cs typeface="Arial" panose="020B0604020202020204" pitchFamily="34" charset="0"/>
                        </a:rPr>
                        <a:t>Not Estimating</a:t>
                      </a:r>
                      <a:endParaRPr lang="en-US" sz="1400"/>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146698"/>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F2F2F2"/>
                    </a:solidFill>
                  </a:tcPr>
                </a:tc>
                <a:tc>
                  <a:txBody>
                    <a:bodyPr/>
                    <a:lstStyle/>
                    <a:p>
                      <a:pPr marL="63500" marR="0" algn="ctr">
                        <a:spcBef>
                          <a:spcPts val="0"/>
                        </a:spcBef>
                        <a:spcAft>
                          <a:spcPts val="0"/>
                        </a:spcAft>
                      </a:pPr>
                      <a:r>
                        <a:rPr lang="en-US" sz="900">
                          <a:solidFill>
                            <a:srgbClr val="000000"/>
                          </a:solidFill>
                          <a:effectLst/>
                          <a:latin typeface="Arial" panose="020B0604020202020204" pitchFamily="34" charset="0"/>
                          <a:ea typeface="Arial" panose="020B0604020202020204" pitchFamily="34" charset="0"/>
                          <a:cs typeface="Arial" panose="020B0604020202020204" pitchFamily="34" charset="0"/>
                        </a:rPr>
                        <a:t>0</a:t>
                      </a:r>
                      <a:endParaRPr lang="en-US" sz="900">
                        <a:effectLst/>
                        <a:latin typeface="Arial" panose="020B0604020202020204" pitchFamily="34" charset="0"/>
                        <a:ea typeface="Arial" panose="020B0604020202020204" pitchFamily="34" charset="0"/>
                      </a:endParaRPr>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146698"/>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F2F2F2"/>
                    </a:solidFill>
                  </a:tcPr>
                </a:tc>
                <a:extLst>
                  <a:ext uri="{0D108BD9-81ED-4DB2-BD59-A6C34878D82A}">
                    <a16:rowId xmlns:a16="http://schemas.microsoft.com/office/drawing/2014/main" val="4006235832"/>
                  </a:ext>
                </a:extLst>
              </a:tr>
              <a:tr h="175460">
                <a:tc>
                  <a:txBody>
                    <a:bodyPr/>
                    <a:lstStyle/>
                    <a:p>
                      <a:pPr marL="63500" marR="0" algn="ctr">
                        <a:spcBef>
                          <a:spcPts val="0"/>
                        </a:spcBef>
                        <a:spcAft>
                          <a:spcPts val="0"/>
                        </a:spcAft>
                      </a:pPr>
                      <a:r>
                        <a:rPr lang="en-US" sz="900">
                          <a:solidFill>
                            <a:srgbClr val="000000"/>
                          </a:solidFill>
                          <a:effectLst/>
                          <a:latin typeface="Arial" panose="020B0604020202020204" pitchFamily="34" charset="0"/>
                          <a:ea typeface="Arial" panose="020B0604020202020204" pitchFamily="34" charset="0"/>
                          <a:cs typeface="Arial" panose="020B0604020202020204" pitchFamily="34" charset="0"/>
                        </a:rPr>
                        <a:t>Intersex</a:t>
                      </a:r>
                      <a:endParaRPr lang="en-US" sz="900">
                        <a:effectLst/>
                        <a:latin typeface="Arial" panose="020B0604020202020204" pitchFamily="34" charset="0"/>
                        <a:ea typeface="Arial" panose="020B0604020202020204" pitchFamily="34" charset="0"/>
                      </a:endParaRPr>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146698"/>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F2F2F2"/>
                    </a:solidFill>
                  </a:tcPr>
                </a:tc>
                <a:tc>
                  <a:txBody>
                    <a:bodyPr/>
                    <a:lstStyle/>
                    <a:p>
                      <a:pPr marL="63500" marR="0" algn="ctr">
                        <a:spcBef>
                          <a:spcPts val="0"/>
                        </a:spcBef>
                        <a:spcAft>
                          <a:spcPts val="0"/>
                        </a:spcAft>
                      </a:pPr>
                      <a:r>
                        <a:rPr lang="en-US" sz="900">
                          <a:solidFill>
                            <a:srgbClr val="000000"/>
                          </a:solidFill>
                          <a:effectLst/>
                          <a:latin typeface="Arial" panose="020B0604020202020204" pitchFamily="34" charset="0"/>
                          <a:ea typeface="Arial" panose="020B0604020202020204" pitchFamily="34" charset="0"/>
                          <a:cs typeface="Arial" panose="020B0604020202020204" pitchFamily="34" charset="0"/>
                        </a:rPr>
                        <a:t>Not Estimating</a:t>
                      </a:r>
                      <a:endParaRPr lang="en-US" sz="900">
                        <a:effectLst/>
                        <a:latin typeface="Arial" panose="020B0604020202020204" pitchFamily="34" charset="0"/>
                        <a:ea typeface="Arial" panose="020B0604020202020204" pitchFamily="34" charset="0"/>
                      </a:endParaRPr>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146698"/>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F2F2F2"/>
                    </a:solidFill>
                  </a:tcPr>
                </a:tc>
                <a:tc>
                  <a:txBody>
                    <a:bodyPr/>
                    <a:lstStyle/>
                    <a:p>
                      <a:pPr algn="ctr"/>
                      <a:r>
                        <a:rPr lang="en-US" sz="900" dirty="0">
                          <a:solidFill>
                            <a:srgbClr val="000000"/>
                          </a:solidFill>
                          <a:effectLst/>
                          <a:latin typeface="Arial" panose="020B0604020202020204" pitchFamily="34" charset="0"/>
                          <a:ea typeface="Arial" panose="020B0604020202020204" pitchFamily="34" charset="0"/>
                          <a:cs typeface="Arial" panose="020B0604020202020204" pitchFamily="34" charset="0"/>
                        </a:rPr>
                        <a:t>Not Estimating</a:t>
                      </a:r>
                      <a:endParaRPr lang="en-US" sz="1400" dirty="0"/>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146698"/>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F2F2F2"/>
                    </a:solidFill>
                  </a:tcPr>
                </a:tc>
                <a:tc>
                  <a:txBody>
                    <a:bodyPr/>
                    <a:lstStyle/>
                    <a:p>
                      <a:pPr marL="63500" marR="0" algn="ctr">
                        <a:spcBef>
                          <a:spcPts val="0"/>
                        </a:spcBef>
                        <a:spcAft>
                          <a:spcPts val="0"/>
                        </a:spcAft>
                      </a:pPr>
                      <a:r>
                        <a:rPr lang="en-US" sz="900">
                          <a:solidFill>
                            <a:srgbClr val="000000"/>
                          </a:solidFill>
                          <a:effectLst/>
                          <a:latin typeface="Arial" panose="020B0604020202020204" pitchFamily="34" charset="0"/>
                          <a:ea typeface="Arial" panose="020B0604020202020204" pitchFamily="34" charset="0"/>
                          <a:cs typeface="Arial" panose="020B0604020202020204" pitchFamily="34" charset="0"/>
                        </a:rPr>
                        <a:t>0</a:t>
                      </a:r>
                      <a:endParaRPr lang="en-US" sz="900">
                        <a:effectLst/>
                        <a:latin typeface="Arial" panose="020B0604020202020204" pitchFamily="34" charset="0"/>
                        <a:ea typeface="Arial" panose="020B0604020202020204" pitchFamily="34" charset="0"/>
                      </a:endParaRPr>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146698"/>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F2F2F2"/>
                    </a:solidFill>
                  </a:tcPr>
                </a:tc>
                <a:extLst>
                  <a:ext uri="{0D108BD9-81ED-4DB2-BD59-A6C34878D82A}">
                    <a16:rowId xmlns:a16="http://schemas.microsoft.com/office/drawing/2014/main" val="3759130104"/>
                  </a:ext>
                </a:extLst>
              </a:tr>
              <a:tr h="175460">
                <a:tc>
                  <a:txBody>
                    <a:bodyPr/>
                    <a:lstStyle/>
                    <a:p>
                      <a:pPr marL="63500" marR="0" algn="ctr">
                        <a:spcBef>
                          <a:spcPts val="0"/>
                        </a:spcBef>
                        <a:spcAft>
                          <a:spcPts val="0"/>
                        </a:spcAft>
                      </a:pPr>
                      <a:r>
                        <a:rPr lang="en-US" sz="900">
                          <a:solidFill>
                            <a:srgbClr val="000000"/>
                          </a:solidFill>
                          <a:effectLst/>
                          <a:latin typeface="Arial" panose="020B0604020202020204" pitchFamily="34" charset="0"/>
                          <a:ea typeface="Arial" panose="020B0604020202020204" pitchFamily="34" charset="0"/>
                          <a:cs typeface="Arial" panose="020B0604020202020204" pitchFamily="34" charset="0"/>
                        </a:rPr>
                        <a:t>Other (</a:t>
                      </a:r>
                      <a:r>
                        <a:rPr lang="en-US" sz="900" i="1">
                          <a:solidFill>
                            <a:srgbClr val="000000"/>
                          </a:solidFill>
                          <a:effectLst/>
                          <a:latin typeface="Arial" panose="020B0604020202020204" pitchFamily="34" charset="0"/>
                          <a:ea typeface="Arial" panose="020B0604020202020204" pitchFamily="34" charset="0"/>
                          <a:cs typeface="Arial" panose="020B0604020202020204" pitchFamily="34" charset="0"/>
                        </a:rPr>
                        <a:t>Please specify</a:t>
                      </a:r>
                      <a:r>
                        <a:rPr lang="en-US" sz="900">
                          <a:solidFill>
                            <a:srgbClr val="000000"/>
                          </a:solidFill>
                          <a:effectLst/>
                          <a:latin typeface="Arial" panose="020B0604020202020204" pitchFamily="34" charset="0"/>
                          <a:ea typeface="Arial" panose="020B0604020202020204" pitchFamily="34" charset="0"/>
                          <a:cs typeface="Arial" panose="020B0604020202020204" pitchFamily="34" charset="0"/>
                        </a:rPr>
                        <a:t>.)</a:t>
                      </a:r>
                      <a:endParaRPr lang="en-US" sz="900">
                        <a:effectLst/>
                        <a:latin typeface="Arial" panose="020B0604020202020204" pitchFamily="34" charset="0"/>
                        <a:ea typeface="Arial" panose="020B0604020202020204" pitchFamily="34" charset="0"/>
                      </a:endParaRPr>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146698"/>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F2F2F2"/>
                    </a:solidFill>
                  </a:tcPr>
                </a:tc>
                <a:tc>
                  <a:txBody>
                    <a:bodyPr/>
                    <a:lstStyle/>
                    <a:p>
                      <a:pPr marL="63500" marR="0" algn="ctr">
                        <a:spcBef>
                          <a:spcPts val="0"/>
                        </a:spcBef>
                        <a:spcAft>
                          <a:spcPts val="0"/>
                        </a:spcAft>
                      </a:pPr>
                      <a:r>
                        <a:rPr lang="en-US" sz="900">
                          <a:solidFill>
                            <a:srgbClr val="000000"/>
                          </a:solidFill>
                          <a:effectLst/>
                          <a:latin typeface="Arial" panose="020B0604020202020204" pitchFamily="34" charset="0"/>
                          <a:ea typeface="Arial" panose="020B0604020202020204" pitchFamily="34" charset="0"/>
                          <a:cs typeface="Arial" panose="020B0604020202020204" pitchFamily="34" charset="0"/>
                        </a:rPr>
                        <a:t>Not Estimating</a:t>
                      </a:r>
                      <a:endParaRPr lang="en-US" sz="900">
                        <a:effectLst/>
                        <a:latin typeface="Arial" panose="020B0604020202020204" pitchFamily="34" charset="0"/>
                        <a:ea typeface="Arial" panose="020B0604020202020204" pitchFamily="34" charset="0"/>
                      </a:endParaRPr>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146698"/>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F2F2F2"/>
                    </a:solidFill>
                  </a:tcPr>
                </a:tc>
                <a:tc>
                  <a:txBody>
                    <a:bodyPr/>
                    <a:lstStyle/>
                    <a:p>
                      <a:pPr algn="ctr"/>
                      <a:r>
                        <a:rPr lang="en-US" sz="900">
                          <a:solidFill>
                            <a:srgbClr val="000000"/>
                          </a:solidFill>
                          <a:effectLst/>
                          <a:latin typeface="Arial" panose="020B0604020202020204" pitchFamily="34" charset="0"/>
                          <a:ea typeface="Arial" panose="020B0604020202020204" pitchFamily="34" charset="0"/>
                          <a:cs typeface="Arial" panose="020B0604020202020204" pitchFamily="34" charset="0"/>
                        </a:rPr>
                        <a:t>Not Estimating</a:t>
                      </a:r>
                      <a:endParaRPr lang="en-US" sz="1400"/>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146698"/>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F2F2F2"/>
                    </a:solidFill>
                  </a:tcPr>
                </a:tc>
                <a:tc>
                  <a:txBody>
                    <a:bodyPr/>
                    <a:lstStyle/>
                    <a:p>
                      <a:pPr marL="63500" marR="0" algn="ctr">
                        <a:spcBef>
                          <a:spcPts val="0"/>
                        </a:spcBef>
                        <a:spcAft>
                          <a:spcPts val="0"/>
                        </a:spcAft>
                      </a:pPr>
                      <a:r>
                        <a:rPr lang="en-US" sz="900">
                          <a:solidFill>
                            <a:srgbClr val="000000"/>
                          </a:solidFill>
                          <a:effectLst/>
                          <a:latin typeface="Arial" panose="020B0604020202020204" pitchFamily="34" charset="0"/>
                          <a:ea typeface="Arial" panose="020B0604020202020204" pitchFamily="34" charset="0"/>
                          <a:cs typeface="Arial" panose="020B0604020202020204" pitchFamily="34" charset="0"/>
                        </a:rPr>
                        <a:t>0</a:t>
                      </a:r>
                      <a:endParaRPr lang="en-US" sz="900">
                        <a:effectLst/>
                        <a:latin typeface="Arial" panose="020B0604020202020204" pitchFamily="34" charset="0"/>
                        <a:ea typeface="Arial" panose="020B0604020202020204" pitchFamily="34" charset="0"/>
                      </a:endParaRPr>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146698"/>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F2F2F2"/>
                    </a:solidFill>
                  </a:tcPr>
                </a:tc>
                <a:extLst>
                  <a:ext uri="{0D108BD9-81ED-4DB2-BD59-A6C34878D82A}">
                    <a16:rowId xmlns:a16="http://schemas.microsoft.com/office/drawing/2014/main" val="2502554762"/>
                  </a:ext>
                </a:extLst>
              </a:tr>
              <a:tr h="175460">
                <a:tc>
                  <a:txBody>
                    <a:bodyPr/>
                    <a:lstStyle/>
                    <a:p>
                      <a:pPr marL="63500" marR="0" algn="ctr">
                        <a:spcBef>
                          <a:spcPts val="0"/>
                        </a:spcBef>
                        <a:spcAft>
                          <a:spcPts val="0"/>
                        </a:spcAft>
                      </a:pPr>
                      <a:r>
                        <a:rPr lang="en-US" sz="900">
                          <a:solidFill>
                            <a:srgbClr val="000000"/>
                          </a:solidFill>
                          <a:effectLst/>
                          <a:latin typeface="Arial" panose="020B0604020202020204" pitchFamily="34" charset="0"/>
                          <a:ea typeface="Arial" panose="020B0604020202020204" pitchFamily="34" charset="0"/>
                          <a:cs typeface="Arial" panose="020B0604020202020204" pitchFamily="34" charset="0"/>
                        </a:rPr>
                        <a:t>Unknown</a:t>
                      </a:r>
                      <a:endParaRPr lang="en-US" sz="900">
                        <a:effectLst/>
                        <a:latin typeface="Arial" panose="020B0604020202020204" pitchFamily="34" charset="0"/>
                        <a:ea typeface="Arial" panose="020B0604020202020204" pitchFamily="34" charset="0"/>
                      </a:endParaRPr>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146698"/>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FFFFFF"/>
                    </a:solidFill>
                  </a:tcPr>
                </a:tc>
                <a:tc>
                  <a:txBody>
                    <a:bodyPr/>
                    <a:lstStyle/>
                    <a:p>
                      <a:pPr marL="63500" marR="0" algn="ctr">
                        <a:spcBef>
                          <a:spcPts val="0"/>
                        </a:spcBef>
                        <a:spcAft>
                          <a:spcPts val="0"/>
                        </a:spcAft>
                      </a:pPr>
                      <a:r>
                        <a:rPr lang="en-US" sz="900">
                          <a:effectLst/>
                          <a:latin typeface="Arial" panose="020B0604020202020204" pitchFamily="34" charset="0"/>
                          <a:ea typeface="Arial" panose="020B0604020202020204" pitchFamily="34" charset="0"/>
                          <a:cs typeface="Arial" panose="020B0604020202020204" pitchFamily="34" charset="0"/>
                        </a:rPr>
                        <a:t>Not Estimating</a:t>
                      </a:r>
                      <a:endParaRPr lang="en-US" sz="900">
                        <a:effectLst/>
                        <a:latin typeface="Arial" panose="020B0604020202020204" pitchFamily="34" charset="0"/>
                        <a:ea typeface="Arial" panose="020B0604020202020204" pitchFamily="34" charset="0"/>
                      </a:endParaRPr>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146698"/>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FFFFFF"/>
                    </a:solidFill>
                  </a:tcPr>
                </a:tc>
                <a:tc>
                  <a:txBody>
                    <a:bodyPr/>
                    <a:lstStyle/>
                    <a:p>
                      <a:pPr algn="ctr"/>
                      <a:r>
                        <a:rPr lang="en-US" sz="900" dirty="0">
                          <a:effectLst/>
                          <a:latin typeface="Arial" panose="020B0604020202020204" pitchFamily="34" charset="0"/>
                          <a:ea typeface="Arial" panose="020B0604020202020204" pitchFamily="34" charset="0"/>
                          <a:cs typeface="Arial" panose="020B0604020202020204" pitchFamily="34" charset="0"/>
                        </a:rPr>
                        <a:t>Not Estimating</a:t>
                      </a:r>
                      <a:endParaRPr lang="en-US" sz="1400" dirty="0"/>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146698"/>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FFFFFF"/>
                    </a:solidFill>
                  </a:tcPr>
                </a:tc>
                <a:tc>
                  <a:txBody>
                    <a:bodyPr/>
                    <a:lstStyle/>
                    <a:p>
                      <a:pPr marL="63500" marR="0" algn="ctr">
                        <a:spcBef>
                          <a:spcPts val="0"/>
                        </a:spcBef>
                        <a:spcAft>
                          <a:spcPts val="0"/>
                        </a:spcAft>
                      </a:pPr>
                      <a:r>
                        <a:rPr lang="en-US" sz="900">
                          <a:effectLst/>
                          <a:latin typeface="Arial" panose="020B0604020202020204" pitchFamily="34" charset="0"/>
                          <a:ea typeface="Arial" panose="020B0604020202020204" pitchFamily="34" charset="0"/>
                          <a:cs typeface="Arial" panose="020B0604020202020204" pitchFamily="34" charset="0"/>
                        </a:rPr>
                        <a:t>0</a:t>
                      </a:r>
                      <a:endParaRPr lang="en-US" sz="900">
                        <a:effectLst/>
                        <a:latin typeface="Arial" panose="020B0604020202020204" pitchFamily="34" charset="0"/>
                        <a:ea typeface="Arial" panose="020B0604020202020204" pitchFamily="34" charset="0"/>
                      </a:endParaRPr>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146698"/>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FFFFFF"/>
                    </a:solidFill>
                  </a:tcPr>
                </a:tc>
                <a:extLst>
                  <a:ext uri="{0D108BD9-81ED-4DB2-BD59-A6C34878D82A}">
                    <a16:rowId xmlns:a16="http://schemas.microsoft.com/office/drawing/2014/main" val="666126686"/>
                  </a:ext>
                </a:extLst>
              </a:tr>
              <a:tr h="175460">
                <a:tc gridSpan="4">
                  <a:txBody>
                    <a:bodyPr/>
                    <a:lstStyle/>
                    <a:p>
                      <a:pPr marL="63500" marR="0" lvl="0" indent="0" algn="ctr" defTabSz="914400" rtl="0" eaLnBrk="1" fontAlgn="auto" latinLnBrk="0" hangingPunct="1">
                        <a:lnSpc>
                          <a:spcPct val="100000"/>
                        </a:lnSpc>
                        <a:spcBef>
                          <a:spcPts val="0"/>
                        </a:spcBef>
                        <a:spcAft>
                          <a:spcPts val="0"/>
                        </a:spcAft>
                        <a:buClrTx/>
                        <a:buSzTx/>
                        <a:buFontTx/>
                        <a:buNone/>
                        <a:tabLst/>
                        <a:defRPr/>
                      </a:pPr>
                      <a:r>
                        <a:rPr lang="en-US" sz="900" b="1" i="1" dirty="0">
                          <a:solidFill>
                            <a:srgbClr val="000000"/>
                          </a:solidFill>
                          <a:effectLst/>
                          <a:latin typeface="Arial" panose="020B0604020202020204" pitchFamily="34" charset="0"/>
                          <a:ea typeface="Arial" panose="020B0604020202020204" pitchFamily="34" charset="0"/>
                          <a:cs typeface="Arial" panose="020B0604020202020204" pitchFamily="34" charset="0"/>
                        </a:rPr>
                        <a:t>*By Sexual Orientation</a:t>
                      </a:r>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146698"/>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chemeClr val="bg2">
                        <a:lumMod val="90000"/>
                      </a:schemeClr>
                    </a:solidFill>
                  </a:tcPr>
                </a:tc>
                <a:tc hMerge="1">
                  <a:txBody>
                    <a:bodyPr/>
                    <a:lstStyle/>
                    <a:p>
                      <a:endParaRPr lang="en-US"/>
                    </a:p>
                  </a:txBody>
                  <a:tcPr>
                    <a:lnL w="12700" cap="flat" cmpd="sng" algn="ctr">
                      <a:solidFill>
                        <a:srgbClr val="146698"/>
                      </a:solidFill>
                      <a:prstDash val="solid"/>
                      <a:round/>
                      <a:headEnd type="none" w="med" len="med"/>
                      <a:tailEnd type="none" w="med" len="med"/>
                    </a:lnL>
                    <a:lnT w="12700" cap="flat" cmpd="sng" algn="ctr">
                      <a:solidFill>
                        <a:srgbClr val="146698"/>
                      </a:solidFill>
                      <a:prstDash val="solid"/>
                      <a:round/>
                      <a:headEnd type="none" w="med" len="med"/>
                      <a:tailEnd type="none" w="med" len="med"/>
                    </a:lnT>
                  </a:tcPr>
                </a:tc>
                <a:tc hMerge="1">
                  <a:txBody>
                    <a:bodyPr/>
                    <a:lstStyle/>
                    <a:p>
                      <a:endParaRPr lang="en-US"/>
                    </a:p>
                  </a:txBody>
                  <a:tcPr>
                    <a:lnL w="12700" cap="flat" cmpd="sng" algn="ctr">
                      <a:solidFill>
                        <a:srgbClr val="146698"/>
                      </a:solidFill>
                      <a:prstDash val="solid"/>
                      <a:round/>
                      <a:headEnd type="none" w="med" len="med"/>
                      <a:tailEnd type="none" w="med" len="med"/>
                    </a:lnL>
                    <a:lnT w="12700" cap="flat" cmpd="sng" algn="ctr">
                      <a:solidFill>
                        <a:srgbClr val="146698"/>
                      </a:solidFill>
                      <a:prstDash val="solid"/>
                      <a:round/>
                      <a:headEnd type="none" w="med" len="med"/>
                      <a:tailEnd type="none" w="med" len="med"/>
                    </a:lnT>
                  </a:tcPr>
                </a:tc>
                <a:tc hMerge="1">
                  <a:txBody>
                    <a:bodyPr/>
                    <a:lstStyle/>
                    <a:p>
                      <a:pPr marL="63500" marR="0" lvl="0" indent="0" algn="ctr" defTabSz="914400" rtl="0" eaLnBrk="1" fontAlgn="auto" latinLnBrk="0" hangingPunct="1">
                        <a:lnSpc>
                          <a:spcPct val="100000"/>
                        </a:lnSpc>
                        <a:spcBef>
                          <a:spcPts val="0"/>
                        </a:spcBef>
                        <a:spcAft>
                          <a:spcPts val="0"/>
                        </a:spcAft>
                        <a:buClrTx/>
                        <a:buSzTx/>
                        <a:buFontTx/>
                        <a:buNone/>
                        <a:tabLst/>
                        <a:defRPr/>
                      </a:pPr>
                      <a:endParaRPr lang="en-US" sz="1200" b="1" i="1">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12124" marR="12124" marT="0" marB="0" anchor="ctr">
                    <a:lnL w="12700" cap="flat" cmpd="sng" algn="ctr">
                      <a:solidFill>
                        <a:srgbClr val="146698"/>
                      </a:solidFill>
                      <a:prstDash val="solid"/>
                      <a:round/>
                      <a:headEnd type="none" w="med" len="med"/>
                      <a:tailEnd type="none" w="med" len="med"/>
                    </a:lnL>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284417757"/>
                  </a:ext>
                </a:extLst>
              </a:tr>
              <a:tr h="175460">
                <a:tc>
                  <a:txBody>
                    <a:bodyPr/>
                    <a:lstStyle/>
                    <a:p>
                      <a:pPr marL="63500" marR="0" algn="ctr">
                        <a:spcBef>
                          <a:spcPts val="0"/>
                        </a:spcBef>
                        <a:spcAft>
                          <a:spcPts val="0"/>
                        </a:spcAft>
                      </a:pPr>
                      <a:r>
                        <a:rPr lang="en-US" sz="900">
                          <a:solidFill>
                            <a:srgbClr val="000000"/>
                          </a:solidFill>
                          <a:effectLst/>
                          <a:latin typeface="Arial" panose="020B0604020202020204" pitchFamily="34" charset="0"/>
                          <a:ea typeface="Arial" panose="020B0604020202020204" pitchFamily="34" charset="0"/>
                          <a:cs typeface="Arial" panose="020B0604020202020204" pitchFamily="34" charset="0"/>
                        </a:rPr>
                        <a:t>Heterosexual or Straight</a:t>
                      </a:r>
                      <a:endParaRPr lang="en-US" sz="900">
                        <a:effectLst/>
                        <a:latin typeface="Arial" panose="020B0604020202020204" pitchFamily="34" charset="0"/>
                        <a:ea typeface="Arial" panose="020B0604020202020204" pitchFamily="34" charset="0"/>
                      </a:endParaRPr>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146698"/>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FFFFFF"/>
                    </a:solidFill>
                  </a:tcPr>
                </a:tc>
                <a:tc>
                  <a:txBody>
                    <a:bodyPr/>
                    <a:lstStyle/>
                    <a:p>
                      <a:pPr marL="63500" marR="0" algn="ctr">
                        <a:spcBef>
                          <a:spcPts val="0"/>
                        </a:spcBef>
                        <a:spcAft>
                          <a:spcPts val="0"/>
                        </a:spcAft>
                      </a:pPr>
                      <a:r>
                        <a:rPr lang="en-US" sz="900">
                          <a:solidFill>
                            <a:srgbClr val="000000"/>
                          </a:solidFill>
                          <a:effectLst/>
                          <a:latin typeface="Arial" panose="020B0604020202020204" pitchFamily="34" charset="0"/>
                          <a:ea typeface="Arial" panose="020B0604020202020204" pitchFamily="34" charset="0"/>
                          <a:cs typeface="Arial" panose="020B0604020202020204" pitchFamily="34" charset="0"/>
                        </a:rPr>
                        <a:t>Not Estimating</a:t>
                      </a:r>
                      <a:endParaRPr lang="en-US" sz="900">
                        <a:effectLst/>
                        <a:latin typeface="Arial" panose="020B0604020202020204" pitchFamily="34" charset="0"/>
                        <a:ea typeface="Arial" panose="020B0604020202020204" pitchFamily="34" charset="0"/>
                      </a:endParaRPr>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146698"/>
                      </a:solidFill>
                      <a:prstDash val="solid"/>
                      <a:round/>
                      <a:headEnd type="none" w="med" len="med"/>
                      <a:tailEnd type="none" w="med" len="med"/>
                    </a:lnR>
                    <a:lnB w="12700" cap="flat" cmpd="sng" algn="ctr">
                      <a:solidFill>
                        <a:srgbClr val="146698"/>
                      </a:solidFill>
                      <a:prstDash val="solid"/>
                      <a:round/>
                      <a:headEnd type="none" w="med" len="med"/>
                      <a:tailEnd type="none" w="med" len="med"/>
                    </a:lnB>
                    <a:solidFill>
                      <a:srgbClr val="FFFFFF"/>
                    </a:solidFill>
                  </a:tcPr>
                </a:tc>
                <a:tc>
                  <a:txBody>
                    <a:bodyPr/>
                    <a:lstStyle/>
                    <a:p>
                      <a:pPr algn="ctr"/>
                      <a:r>
                        <a:rPr lang="en-US" sz="900" dirty="0">
                          <a:solidFill>
                            <a:srgbClr val="000000"/>
                          </a:solidFill>
                          <a:effectLst/>
                          <a:latin typeface="Arial" panose="020B0604020202020204" pitchFamily="34" charset="0"/>
                          <a:ea typeface="Arial" panose="020B0604020202020204" pitchFamily="34" charset="0"/>
                          <a:cs typeface="Arial" panose="020B0604020202020204" pitchFamily="34" charset="0"/>
                        </a:rPr>
                        <a:t>Not Estimating</a:t>
                      </a:r>
                      <a:endParaRPr lang="en-US" sz="1400" dirty="0"/>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146698"/>
                      </a:solidFill>
                      <a:prstDash val="solid"/>
                      <a:round/>
                      <a:headEnd type="none" w="med" len="med"/>
                      <a:tailEnd type="none" w="med" len="med"/>
                    </a:lnR>
                    <a:lnB w="12700" cap="flat" cmpd="sng" algn="ctr">
                      <a:solidFill>
                        <a:srgbClr val="146698"/>
                      </a:solidFill>
                      <a:prstDash val="solid"/>
                      <a:round/>
                      <a:headEnd type="none" w="med" len="med"/>
                      <a:tailEnd type="none" w="med" len="med"/>
                    </a:lnB>
                    <a:solidFill>
                      <a:srgbClr val="FFFFFF"/>
                    </a:solidFill>
                  </a:tcPr>
                </a:tc>
                <a:tc>
                  <a:txBody>
                    <a:bodyPr/>
                    <a:lstStyle/>
                    <a:p>
                      <a:pPr marL="63500" marR="0" algn="ctr">
                        <a:spcBef>
                          <a:spcPts val="0"/>
                        </a:spcBef>
                        <a:spcAft>
                          <a:spcPts val="0"/>
                        </a:spcAft>
                      </a:pPr>
                      <a:r>
                        <a:rPr lang="en-US" sz="900">
                          <a:effectLst/>
                          <a:latin typeface="Arial" panose="020B0604020202020204" pitchFamily="34" charset="0"/>
                          <a:ea typeface="Arial" panose="020B0604020202020204" pitchFamily="34" charset="0"/>
                        </a:rPr>
                        <a:t>35</a:t>
                      </a:r>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146698"/>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FFFFFF"/>
                    </a:solidFill>
                  </a:tcPr>
                </a:tc>
                <a:extLst>
                  <a:ext uri="{0D108BD9-81ED-4DB2-BD59-A6C34878D82A}">
                    <a16:rowId xmlns:a16="http://schemas.microsoft.com/office/drawing/2014/main" val="3451372309"/>
                  </a:ext>
                </a:extLst>
              </a:tr>
              <a:tr h="175460">
                <a:tc>
                  <a:txBody>
                    <a:bodyPr/>
                    <a:lstStyle/>
                    <a:p>
                      <a:pPr marL="63500" marR="0" algn="ctr">
                        <a:spcBef>
                          <a:spcPts val="0"/>
                        </a:spcBef>
                        <a:spcAft>
                          <a:spcPts val="0"/>
                        </a:spcAft>
                      </a:pPr>
                      <a:r>
                        <a:rPr lang="en-US" sz="900">
                          <a:solidFill>
                            <a:srgbClr val="000000"/>
                          </a:solidFill>
                          <a:effectLst/>
                          <a:latin typeface="Arial" panose="020B0604020202020204" pitchFamily="34" charset="0"/>
                          <a:ea typeface="Arial" panose="020B0604020202020204" pitchFamily="34" charset="0"/>
                          <a:cs typeface="Arial" panose="020B0604020202020204" pitchFamily="34" charset="0"/>
                        </a:rPr>
                        <a:t>Lesbian</a:t>
                      </a:r>
                      <a:endParaRPr lang="en-US" sz="900">
                        <a:effectLst/>
                        <a:latin typeface="Arial" panose="020B0604020202020204" pitchFamily="34" charset="0"/>
                        <a:ea typeface="Arial" panose="020B0604020202020204" pitchFamily="34" charset="0"/>
                      </a:endParaRPr>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146698"/>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FFFFFF"/>
                    </a:solidFill>
                  </a:tcPr>
                </a:tc>
                <a:tc>
                  <a:txBody>
                    <a:bodyPr/>
                    <a:lstStyle/>
                    <a:p>
                      <a:pPr marL="63500" marR="0" algn="ctr">
                        <a:spcBef>
                          <a:spcPts val="0"/>
                        </a:spcBef>
                        <a:spcAft>
                          <a:spcPts val="0"/>
                        </a:spcAft>
                      </a:pPr>
                      <a:r>
                        <a:rPr lang="en-US" sz="900">
                          <a:solidFill>
                            <a:srgbClr val="000000"/>
                          </a:solidFill>
                          <a:effectLst/>
                          <a:latin typeface="Arial" panose="020B0604020202020204" pitchFamily="34" charset="0"/>
                          <a:ea typeface="Arial" panose="020B0604020202020204" pitchFamily="34" charset="0"/>
                          <a:cs typeface="Arial" panose="020B0604020202020204" pitchFamily="34" charset="0"/>
                        </a:rPr>
                        <a:t>Not Estimating</a:t>
                      </a:r>
                      <a:endParaRPr lang="en-US" sz="900">
                        <a:effectLst/>
                        <a:latin typeface="Arial" panose="020B0604020202020204" pitchFamily="34" charset="0"/>
                        <a:ea typeface="Arial" panose="020B0604020202020204" pitchFamily="34" charset="0"/>
                      </a:endParaRPr>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146698"/>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FFFFFF"/>
                    </a:solidFill>
                  </a:tcPr>
                </a:tc>
                <a:tc>
                  <a:txBody>
                    <a:bodyPr/>
                    <a:lstStyle/>
                    <a:p>
                      <a:pPr algn="ctr"/>
                      <a:r>
                        <a:rPr lang="en-US" sz="900">
                          <a:solidFill>
                            <a:srgbClr val="000000"/>
                          </a:solidFill>
                          <a:effectLst/>
                          <a:latin typeface="Arial" panose="020B0604020202020204" pitchFamily="34" charset="0"/>
                          <a:ea typeface="Arial" panose="020B0604020202020204" pitchFamily="34" charset="0"/>
                          <a:cs typeface="Arial" panose="020B0604020202020204" pitchFamily="34" charset="0"/>
                        </a:rPr>
                        <a:t>Not Estimating</a:t>
                      </a:r>
                      <a:endParaRPr lang="en-US" sz="1400"/>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146698"/>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FFFFFF"/>
                    </a:solidFill>
                  </a:tcPr>
                </a:tc>
                <a:tc>
                  <a:txBody>
                    <a:bodyPr/>
                    <a:lstStyle/>
                    <a:p>
                      <a:pPr marL="63500" marR="0" algn="ctr">
                        <a:spcBef>
                          <a:spcPts val="0"/>
                        </a:spcBef>
                        <a:spcAft>
                          <a:spcPts val="0"/>
                        </a:spcAft>
                      </a:pPr>
                      <a:r>
                        <a:rPr lang="en-US" sz="900" dirty="0">
                          <a:solidFill>
                            <a:srgbClr val="000000"/>
                          </a:solidFill>
                          <a:effectLst/>
                          <a:latin typeface="Arial" panose="020B0604020202020204" pitchFamily="34" charset="0"/>
                          <a:ea typeface="Arial" panose="020B0604020202020204" pitchFamily="34" charset="0"/>
                          <a:cs typeface="Arial" panose="020B0604020202020204" pitchFamily="34" charset="0"/>
                        </a:rPr>
                        <a:t>3</a:t>
                      </a:r>
                      <a:endParaRPr lang="en-US" sz="900" dirty="0">
                        <a:effectLst/>
                        <a:latin typeface="Arial" panose="020B0604020202020204" pitchFamily="34" charset="0"/>
                        <a:ea typeface="Arial" panose="020B0604020202020204" pitchFamily="34" charset="0"/>
                      </a:endParaRPr>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146698"/>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FFFFFF"/>
                    </a:solidFill>
                  </a:tcPr>
                </a:tc>
                <a:extLst>
                  <a:ext uri="{0D108BD9-81ED-4DB2-BD59-A6C34878D82A}">
                    <a16:rowId xmlns:a16="http://schemas.microsoft.com/office/drawing/2014/main" val="2533023320"/>
                  </a:ext>
                </a:extLst>
              </a:tr>
              <a:tr h="175460">
                <a:tc>
                  <a:txBody>
                    <a:bodyPr/>
                    <a:lstStyle/>
                    <a:p>
                      <a:pPr marL="63500" marR="0" algn="ctr">
                        <a:spcBef>
                          <a:spcPts val="0"/>
                        </a:spcBef>
                        <a:spcAft>
                          <a:spcPts val="0"/>
                        </a:spcAft>
                      </a:pPr>
                      <a:r>
                        <a:rPr lang="en-US" sz="900">
                          <a:solidFill>
                            <a:srgbClr val="000000"/>
                          </a:solidFill>
                          <a:effectLst/>
                          <a:latin typeface="Arial" panose="020B0604020202020204" pitchFamily="34" charset="0"/>
                          <a:ea typeface="Arial" panose="020B0604020202020204" pitchFamily="34" charset="0"/>
                          <a:cs typeface="Arial" panose="020B0604020202020204" pitchFamily="34" charset="0"/>
                        </a:rPr>
                        <a:t>Gay</a:t>
                      </a:r>
                      <a:endParaRPr lang="en-US" sz="900">
                        <a:effectLst/>
                        <a:latin typeface="Arial" panose="020B0604020202020204" pitchFamily="34" charset="0"/>
                        <a:ea typeface="Arial" panose="020B0604020202020204" pitchFamily="34" charset="0"/>
                      </a:endParaRPr>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146698"/>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F2F2F2"/>
                    </a:solidFill>
                  </a:tcPr>
                </a:tc>
                <a:tc>
                  <a:txBody>
                    <a:bodyPr/>
                    <a:lstStyle/>
                    <a:p>
                      <a:pPr marL="63500" marR="0" algn="ctr">
                        <a:spcBef>
                          <a:spcPts val="0"/>
                        </a:spcBef>
                        <a:spcAft>
                          <a:spcPts val="0"/>
                        </a:spcAft>
                      </a:pPr>
                      <a:r>
                        <a:rPr lang="en-US" sz="900">
                          <a:solidFill>
                            <a:srgbClr val="000000"/>
                          </a:solidFill>
                          <a:effectLst/>
                          <a:latin typeface="Arial" panose="020B0604020202020204" pitchFamily="34" charset="0"/>
                          <a:ea typeface="Arial" panose="020B0604020202020204" pitchFamily="34" charset="0"/>
                          <a:cs typeface="Arial" panose="020B0604020202020204" pitchFamily="34" charset="0"/>
                        </a:rPr>
                        <a:t>Not Estimating</a:t>
                      </a:r>
                      <a:endParaRPr lang="en-US" sz="900">
                        <a:effectLst/>
                        <a:latin typeface="Arial" panose="020B0604020202020204" pitchFamily="34" charset="0"/>
                        <a:ea typeface="Arial" panose="020B0604020202020204" pitchFamily="34" charset="0"/>
                      </a:endParaRPr>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146698"/>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F2F2F2"/>
                    </a:solidFill>
                  </a:tcPr>
                </a:tc>
                <a:tc>
                  <a:txBody>
                    <a:bodyPr/>
                    <a:lstStyle/>
                    <a:p>
                      <a:pPr algn="ctr"/>
                      <a:r>
                        <a:rPr lang="en-US" sz="900">
                          <a:solidFill>
                            <a:srgbClr val="000000"/>
                          </a:solidFill>
                          <a:effectLst/>
                          <a:latin typeface="Arial" panose="020B0604020202020204" pitchFamily="34" charset="0"/>
                          <a:ea typeface="Arial" panose="020B0604020202020204" pitchFamily="34" charset="0"/>
                          <a:cs typeface="Arial" panose="020B0604020202020204" pitchFamily="34" charset="0"/>
                        </a:rPr>
                        <a:t>Not Estimating</a:t>
                      </a:r>
                      <a:endParaRPr lang="en-US" sz="1400"/>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146698"/>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F2F2F2"/>
                    </a:solidFill>
                  </a:tcPr>
                </a:tc>
                <a:tc>
                  <a:txBody>
                    <a:bodyPr/>
                    <a:lstStyle/>
                    <a:p>
                      <a:pPr marL="63500" marR="0" algn="ctr">
                        <a:spcBef>
                          <a:spcPts val="0"/>
                        </a:spcBef>
                        <a:spcAft>
                          <a:spcPts val="0"/>
                        </a:spcAft>
                      </a:pPr>
                      <a:r>
                        <a:rPr lang="en-US" sz="900" dirty="0">
                          <a:solidFill>
                            <a:srgbClr val="000000"/>
                          </a:solidFill>
                          <a:effectLst/>
                          <a:latin typeface="Arial" panose="020B0604020202020204" pitchFamily="34" charset="0"/>
                          <a:ea typeface="Arial" panose="020B0604020202020204" pitchFamily="34" charset="0"/>
                          <a:cs typeface="Arial" panose="020B0604020202020204" pitchFamily="34" charset="0"/>
                        </a:rPr>
                        <a:t>1</a:t>
                      </a:r>
                      <a:endParaRPr lang="en-US" sz="900" dirty="0">
                        <a:effectLst/>
                        <a:latin typeface="Arial" panose="020B0604020202020204" pitchFamily="34" charset="0"/>
                        <a:ea typeface="Arial" panose="020B0604020202020204" pitchFamily="34" charset="0"/>
                      </a:endParaRPr>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146698"/>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F2F2F2"/>
                    </a:solidFill>
                  </a:tcPr>
                </a:tc>
                <a:extLst>
                  <a:ext uri="{0D108BD9-81ED-4DB2-BD59-A6C34878D82A}">
                    <a16:rowId xmlns:a16="http://schemas.microsoft.com/office/drawing/2014/main" val="3949701369"/>
                  </a:ext>
                </a:extLst>
              </a:tr>
              <a:tr h="175460">
                <a:tc>
                  <a:txBody>
                    <a:bodyPr/>
                    <a:lstStyle/>
                    <a:p>
                      <a:pPr marL="63500" marR="0" algn="ctr">
                        <a:spcBef>
                          <a:spcPts val="0"/>
                        </a:spcBef>
                        <a:spcAft>
                          <a:spcPts val="0"/>
                        </a:spcAft>
                      </a:pPr>
                      <a:r>
                        <a:rPr lang="en-US" sz="900">
                          <a:solidFill>
                            <a:srgbClr val="000000"/>
                          </a:solidFill>
                          <a:effectLst/>
                          <a:latin typeface="Arial" panose="020B0604020202020204" pitchFamily="34" charset="0"/>
                          <a:ea typeface="Arial" panose="020B0604020202020204" pitchFamily="34" charset="0"/>
                          <a:cs typeface="Arial" panose="020B0604020202020204" pitchFamily="34" charset="0"/>
                        </a:rPr>
                        <a:t>Bisexual</a:t>
                      </a:r>
                      <a:endParaRPr lang="en-US" sz="900">
                        <a:effectLst/>
                        <a:latin typeface="Arial" panose="020B0604020202020204" pitchFamily="34" charset="0"/>
                        <a:ea typeface="Arial" panose="020B0604020202020204" pitchFamily="34" charset="0"/>
                      </a:endParaRPr>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146698"/>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FFFFFF"/>
                    </a:solidFill>
                  </a:tcPr>
                </a:tc>
                <a:tc>
                  <a:txBody>
                    <a:bodyPr/>
                    <a:lstStyle/>
                    <a:p>
                      <a:pPr marL="63500" marR="0" algn="ctr">
                        <a:spcBef>
                          <a:spcPts val="0"/>
                        </a:spcBef>
                        <a:spcAft>
                          <a:spcPts val="0"/>
                        </a:spcAft>
                      </a:pPr>
                      <a:r>
                        <a:rPr lang="en-US" sz="900">
                          <a:effectLst/>
                          <a:latin typeface="Arial" panose="020B0604020202020204" pitchFamily="34" charset="0"/>
                          <a:ea typeface="Arial" panose="020B0604020202020204" pitchFamily="34" charset="0"/>
                          <a:cs typeface="Arial" panose="020B0604020202020204" pitchFamily="34" charset="0"/>
                        </a:rPr>
                        <a:t>Not Estimating</a:t>
                      </a:r>
                      <a:endParaRPr lang="en-US" sz="900">
                        <a:effectLst/>
                        <a:latin typeface="Arial" panose="020B0604020202020204" pitchFamily="34" charset="0"/>
                        <a:ea typeface="Arial" panose="020B0604020202020204" pitchFamily="34" charset="0"/>
                      </a:endParaRPr>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146698"/>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FFFFFF"/>
                    </a:solidFill>
                  </a:tcPr>
                </a:tc>
                <a:tc>
                  <a:txBody>
                    <a:bodyPr/>
                    <a:lstStyle/>
                    <a:p>
                      <a:pPr algn="ctr"/>
                      <a:r>
                        <a:rPr lang="en-US" sz="900">
                          <a:solidFill>
                            <a:srgbClr val="000000"/>
                          </a:solidFill>
                          <a:effectLst/>
                          <a:latin typeface="Arial" panose="020B0604020202020204" pitchFamily="34" charset="0"/>
                          <a:ea typeface="Arial" panose="020B0604020202020204" pitchFamily="34" charset="0"/>
                          <a:cs typeface="Arial" panose="020B0604020202020204" pitchFamily="34" charset="0"/>
                        </a:rPr>
                        <a:t>Not Estimating</a:t>
                      </a:r>
                      <a:endParaRPr lang="en-US" sz="1400"/>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146698"/>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FFFFFF"/>
                    </a:solidFill>
                  </a:tcPr>
                </a:tc>
                <a:tc>
                  <a:txBody>
                    <a:bodyPr/>
                    <a:lstStyle/>
                    <a:p>
                      <a:pPr marL="63500" marR="0" algn="ctr">
                        <a:spcBef>
                          <a:spcPts val="0"/>
                        </a:spcBef>
                        <a:spcAft>
                          <a:spcPts val="0"/>
                        </a:spcAft>
                      </a:pPr>
                      <a:r>
                        <a:rPr lang="en-US" sz="900" dirty="0">
                          <a:solidFill>
                            <a:srgbClr val="000000"/>
                          </a:solidFill>
                          <a:effectLst/>
                          <a:latin typeface="Arial" panose="020B0604020202020204" pitchFamily="34" charset="0"/>
                          <a:ea typeface="Arial" panose="020B0604020202020204" pitchFamily="34" charset="0"/>
                          <a:cs typeface="Arial" panose="020B0604020202020204" pitchFamily="34" charset="0"/>
                        </a:rPr>
                        <a:t>0</a:t>
                      </a:r>
                      <a:endParaRPr lang="en-US" sz="900" dirty="0">
                        <a:effectLst/>
                        <a:latin typeface="Arial" panose="020B0604020202020204" pitchFamily="34" charset="0"/>
                        <a:ea typeface="Arial" panose="020B0604020202020204" pitchFamily="34" charset="0"/>
                      </a:endParaRPr>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146698"/>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FFFFFF"/>
                    </a:solidFill>
                  </a:tcPr>
                </a:tc>
                <a:extLst>
                  <a:ext uri="{0D108BD9-81ED-4DB2-BD59-A6C34878D82A}">
                    <a16:rowId xmlns:a16="http://schemas.microsoft.com/office/drawing/2014/main" val="3436954262"/>
                  </a:ext>
                </a:extLst>
              </a:tr>
              <a:tr h="175460">
                <a:tc>
                  <a:txBody>
                    <a:bodyPr/>
                    <a:lstStyle/>
                    <a:p>
                      <a:pPr marL="63500" marR="0" algn="ctr">
                        <a:spcBef>
                          <a:spcPts val="0"/>
                        </a:spcBef>
                        <a:spcAft>
                          <a:spcPts val="0"/>
                        </a:spcAft>
                      </a:pPr>
                      <a:r>
                        <a:rPr lang="en-US" sz="900">
                          <a:solidFill>
                            <a:srgbClr val="000000"/>
                          </a:solidFill>
                          <a:effectLst/>
                          <a:latin typeface="Arial" panose="020B0604020202020204" pitchFamily="34" charset="0"/>
                          <a:ea typeface="Arial" panose="020B0604020202020204" pitchFamily="34" charset="0"/>
                          <a:cs typeface="Arial" panose="020B0604020202020204" pitchFamily="34" charset="0"/>
                        </a:rPr>
                        <a:t>*Same Gender Loving (SGL)</a:t>
                      </a:r>
                      <a:endParaRPr lang="en-US" sz="900">
                        <a:effectLst/>
                        <a:latin typeface="Arial" panose="020B0604020202020204" pitchFamily="34" charset="0"/>
                        <a:ea typeface="Arial" panose="020B0604020202020204" pitchFamily="34" charset="0"/>
                      </a:endParaRPr>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146698"/>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F2F2F2"/>
                    </a:solidFill>
                  </a:tcPr>
                </a:tc>
                <a:tc>
                  <a:txBody>
                    <a:bodyPr/>
                    <a:lstStyle/>
                    <a:p>
                      <a:pPr marL="63500" marR="0" algn="ctr">
                        <a:spcBef>
                          <a:spcPts val="0"/>
                        </a:spcBef>
                        <a:spcAft>
                          <a:spcPts val="0"/>
                        </a:spcAft>
                      </a:pPr>
                      <a:r>
                        <a:rPr lang="en-US" sz="900">
                          <a:solidFill>
                            <a:srgbClr val="000000"/>
                          </a:solidFill>
                          <a:effectLst/>
                          <a:latin typeface="Arial" panose="020B0604020202020204" pitchFamily="34" charset="0"/>
                          <a:ea typeface="Arial" panose="020B0604020202020204" pitchFamily="34" charset="0"/>
                          <a:cs typeface="Arial" panose="020B0604020202020204" pitchFamily="34" charset="0"/>
                        </a:rPr>
                        <a:t>Not Estimating</a:t>
                      </a:r>
                      <a:endParaRPr lang="en-US" sz="900">
                        <a:effectLst/>
                        <a:latin typeface="Arial" panose="020B0604020202020204" pitchFamily="34" charset="0"/>
                        <a:ea typeface="Arial" panose="020B0604020202020204" pitchFamily="34" charset="0"/>
                      </a:endParaRPr>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146698"/>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F2F2F2"/>
                    </a:solidFill>
                  </a:tcPr>
                </a:tc>
                <a:tc>
                  <a:txBody>
                    <a:bodyPr/>
                    <a:lstStyle/>
                    <a:p>
                      <a:pPr algn="ctr"/>
                      <a:r>
                        <a:rPr lang="en-US" sz="900" dirty="0">
                          <a:solidFill>
                            <a:srgbClr val="000000"/>
                          </a:solidFill>
                          <a:effectLst/>
                          <a:latin typeface="Arial" panose="020B0604020202020204" pitchFamily="34" charset="0"/>
                          <a:ea typeface="Arial" panose="020B0604020202020204" pitchFamily="34" charset="0"/>
                          <a:cs typeface="Arial" panose="020B0604020202020204" pitchFamily="34" charset="0"/>
                        </a:rPr>
                        <a:t>Not Estimating</a:t>
                      </a:r>
                      <a:endParaRPr lang="en-US" sz="1400" dirty="0"/>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146698"/>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F2F2F2"/>
                    </a:solidFill>
                  </a:tcPr>
                </a:tc>
                <a:tc>
                  <a:txBody>
                    <a:bodyPr/>
                    <a:lstStyle/>
                    <a:p>
                      <a:pPr marL="63500" marR="0" algn="ctr">
                        <a:spcBef>
                          <a:spcPts val="0"/>
                        </a:spcBef>
                        <a:spcAft>
                          <a:spcPts val="0"/>
                        </a:spcAft>
                      </a:pPr>
                      <a:r>
                        <a:rPr lang="en-US" sz="900" dirty="0">
                          <a:solidFill>
                            <a:srgbClr val="000000"/>
                          </a:solidFill>
                          <a:effectLst/>
                          <a:latin typeface="Arial" panose="020B0604020202020204" pitchFamily="34" charset="0"/>
                          <a:ea typeface="Arial" panose="020B0604020202020204" pitchFamily="34" charset="0"/>
                          <a:cs typeface="Arial" panose="020B0604020202020204" pitchFamily="34" charset="0"/>
                        </a:rPr>
                        <a:t>0</a:t>
                      </a:r>
                      <a:endParaRPr lang="en-US" sz="900" dirty="0">
                        <a:effectLst/>
                        <a:latin typeface="Arial" panose="020B0604020202020204" pitchFamily="34" charset="0"/>
                        <a:ea typeface="Arial" panose="020B0604020202020204" pitchFamily="34" charset="0"/>
                      </a:endParaRPr>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146698"/>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F2F2F2"/>
                    </a:solidFill>
                  </a:tcPr>
                </a:tc>
                <a:extLst>
                  <a:ext uri="{0D108BD9-81ED-4DB2-BD59-A6C34878D82A}">
                    <a16:rowId xmlns:a16="http://schemas.microsoft.com/office/drawing/2014/main" val="184011766"/>
                  </a:ext>
                </a:extLst>
              </a:tr>
              <a:tr h="175460">
                <a:tc>
                  <a:txBody>
                    <a:bodyPr/>
                    <a:lstStyle/>
                    <a:p>
                      <a:pPr marL="63500" marR="0" algn="ctr">
                        <a:spcBef>
                          <a:spcPts val="0"/>
                        </a:spcBef>
                        <a:spcAft>
                          <a:spcPts val="0"/>
                        </a:spcAft>
                      </a:pPr>
                      <a:r>
                        <a:rPr lang="en-US" sz="900">
                          <a:solidFill>
                            <a:srgbClr val="000000"/>
                          </a:solidFill>
                          <a:effectLst/>
                          <a:latin typeface="Arial" panose="020B0604020202020204" pitchFamily="34" charset="0"/>
                          <a:ea typeface="Arial" panose="020B0604020202020204" pitchFamily="34" charset="0"/>
                          <a:cs typeface="Arial" panose="020B0604020202020204" pitchFamily="34" charset="0"/>
                        </a:rPr>
                        <a:t>*Queer</a:t>
                      </a:r>
                      <a:endParaRPr lang="en-US" sz="900">
                        <a:effectLst/>
                        <a:latin typeface="Arial" panose="020B0604020202020204" pitchFamily="34" charset="0"/>
                        <a:ea typeface="Arial" panose="020B0604020202020204" pitchFamily="34" charset="0"/>
                      </a:endParaRPr>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146698"/>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FFFFFF"/>
                    </a:solidFill>
                  </a:tcPr>
                </a:tc>
                <a:tc>
                  <a:txBody>
                    <a:bodyPr/>
                    <a:lstStyle/>
                    <a:p>
                      <a:pPr marL="63500" marR="0" algn="ctr">
                        <a:spcBef>
                          <a:spcPts val="0"/>
                        </a:spcBef>
                        <a:spcAft>
                          <a:spcPts val="0"/>
                        </a:spcAft>
                      </a:pPr>
                      <a:r>
                        <a:rPr lang="en-US" sz="900">
                          <a:effectLst/>
                          <a:latin typeface="Arial" panose="020B0604020202020204" pitchFamily="34" charset="0"/>
                          <a:ea typeface="Arial" panose="020B0604020202020204" pitchFamily="34" charset="0"/>
                          <a:cs typeface="Arial" panose="020B0604020202020204" pitchFamily="34" charset="0"/>
                        </a:rPr>
                        <a:t>Not Estimating</a:t>
                      </a:r>
                      <a:endParaRPr lang="en-US" sz="900">
                        <a:effectLst/>
                        <a:latin typeface="Arial" panose="020B0604020202020204" pitchFamily="34" charset="0"/>
                        <a:ea typeface="Arial" panose="020B0604020202020204" pitchFamily="34" charset="0"/>
                      </a:endParaRPr>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146698"/>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FFFFFF"/>
                    </a:solidFill>
                  </a:tcPr>
                </a:tc>
                <a:tc>
                  <a:txBody>
                    <a:bodyPr/>
                    <a:lstStyle/>
                    <a:p>
                      <a:pPr algn="ctr"/>
                      <a:r>
                        <a:rPr lang="en-US" sz="900" dirty="0">
                          <a:solidFill>
                            <a:srgbClr val="000000"/>
                          </a:solidFill>
                          <a:effectLst/>
                          <a:latin typeface="Arial" panose="020B0604020202020204" pitchFamily="34" charset="0"/>
                          <a:ea typeface="Arial" panose="020B0604020202020204" pitchFamily="34" charset="0"/>
                          <a:cs typeface="Arial" panose="020B0604020202020204" pitchFamily="34" charset="0"/>
                        </a:rPr>
                        <a:t>Not Estimating</a:t>
                      </a:r>
                      <a:endParaRPr lang="en-US" sz="1400" dirty="0"/>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146698"/>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FFFFFF"/>
                    </a:solidFill>
                  </a:tcPr>
                </a:tc>
                <a:tc>
                  <a:txBody>
                    <a:bodyPr/>
                    <a:lstStyle/>
                    <a:p>
                      <a:pPr marL="63500" marR="0" algn="ctr">
                        <a:spcBef>
                          <a:spcPts val="0"/>
                        </a:spcBef>
                        <a:spcAft>
                          <a:spcPts val="0"/>
                        </a:spcAft>
                      </a:pPr>
                      <a:r>
                        <a:rPr lang="en-US" sz="900">
                          <a:solidFill>
                            <a:srgbClr val="000000"/>
                          </a:solidFill>
                          <a:effectLst/>
                          <a:latin typeface="Arial" panose="020B0604020202020204" pitchFamily="34" charset="0"/>
                          <a:ea typeface="Arial" panose="020B0604020202020204" pitchFamily="34" charset="0"/>
                          <a:cs typeface="Arial" panose="020B0604020202020204" pitchFamily="34" charset="0"/>
                        </a:rPr>
                        <a:t>0</a:t>
                      </a:r>
                      <a:endParaRPr lang="en-US" sz="900">
                        <a:effectLst/>
                        <a:latin typeface="Arial" panose="020B0604020202020204" pitchFamily="34" charset="0"/>
                        <a:ea typeface="Arial" panose="020B0604020202020204" pitchFamily="34" charset="0"/>
                      </a:endParaRPr>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146698"/>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FFFFFF"/>
                    </a:solidFill>
                  </a:tcPr>
                </a:tc>
                <a:extLst>
                  <a:ext uri="{0D108BD9-81ED-4DB2-BD59-A6C34878D82A}">
                    <a16:rowId xmlns:a16="http://schemas.microsoft.com/office/drawing/2014/main" val="2766638556"/>
                  </a:ext>
                </a:extLst>
              </a:tr>
              <a:tr h="175460">
                <a:tc>
                  <a:txBody>
                    <a:bodyPr/>
                    <a:lstStyle/>
                    <a:p>
                      <a:pPr marL="63500" marR="0" algn="ctr">
                        <a:spcBef>
                          <a:spcPts val="0"/>
                        </a:spcBef>
                        <a:spcAft>
                          <a:spcPts val="0"/>
                        </a:spcAft>
                      </a:pPr>
                      <a:r>
                        <a:rPr lang="en-US" sz="900">
                          <a:solidFill>
                            <a:srgbClr val="000000"/>
                          </a:solidFill>
                          <a:effectLst/>
                          <a:latin typeface="Arial" panose="020B0604020202020204" pitchFamily="34" charset="0"/>
                          <a:ea typeface="Arial" panose="020B0604020202020204" pitchFamily="34" charset="0"/>
                          <a:cs typeface="Arial" panose="020B0604020202020204" pitchFamily="34" charset="0"/>
                        </a:rPr>
                        <a:t>*Asexual</a:t>
                      </a:r>
                      <a:endParaRPr lang="en-US" sz="900">
                        <a:effectLst/>
                        <a:latin typeface="Arial" panose="020B0604020202020204" pitchFamily="34" charset="0"/>
                        <a:ea typeface="Arial" panose="020B0604020202020204" pitchFamily="34" charset="0"/>
                      </a:endParaRPr>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146698"/>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FFFFFF"/>
                    </a:solidFill>
                  </a:tcPr>
                </a:tc>
                <a:tc>
                  <a:txBody>
                    <a:bodyPr/>
                    <a:lstStyle/>
                    <a:p>
                      <a:pPr marL="63500" marR="0" algn="ctr">
                        <a:spcBef>
                          <a:spcPts val="0"/>
                        </a:spcBef>
                        <a:spcAft>
                          <a:spcPts val="0"/>
                        </a:spcAft>
                      </a:pPr>
                      <a:r>
                        <a:rPr lang="en-US" sz="900">
                          <a:solidFill>
                            <a:srgbClr val="000000"/>
                          </a:solidFill>
                          <a:effectLst/>
                          <a:latin typeface="Arial" panose="020B0604020202020204" pitchFamily="34" charset="0"/>
                          <a:ea typeface="Arial" panose="020B0604020202020204" pitchFamily="34" charset="0"/>
                          <a:cs typeface="Arial" panose="020B0604020202020204" pitchFamily="34" charset="0"/>
                        </a:rPr>
                        <a:t>Not Estimating</a:t>
                      </a:r>
                      <a:endParaRPr lang="en-US" sz="900">
                        <a:effectLst/>
                        <a:latin typeface="Arial" panose="020B0604020202020204" pitchFamily="34" charset="0"/>
                        <a:ea typeface="Arial" panose="020B0604020202020204" pitchFamily="34" charset="0"/>
                      </a:endParaRPr>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146698"/>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FFFFFF"/>
                    </a:solidFill>
                  </a:tcPr>
                </a:tc>
                <a:tc>
                  <a:txBody>
                    <a:bodyPr/>
                    <a:lstStyle/>
                    <a:p>
                      <a:pPr algn="ctr"/>
                      <a:r>
                        <a:rPr lang="en-US" sz="900" dirty="0">
                          <a:solidFill>
                            <a:srgbClr val="000000"/>
                          </a:solidFill>
                          <a:effectLst/>
                          <a:latin typeface="Arial" panose="020B0604020202020204" pitchFamily="34" charset="0"/>
                          <a:ea typeface="Arial" panose="020B0604020202020204" pitchFamily="34" charset="0"/>
                          <a:cs typeface="Arial" panose="020B0604020202020204" pitchFamily="34" charset="0"/>
                        </a:rPr>
                        <a:t>Not Estimating</a:t>
                      </a:r>
                      <a:endParaRPr lang="en-US" sz="1400" dirty="0"/>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146698"/>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FFFFFF"/>
                    </a:solidFill>
                  </a:tcPr>
                </a:tc>
                <a:tc>
                  <a:txBody>
                    <a:bodyPr/>
                    <a:lstStyle/>
                    <a:p>
                      <a:pPr marL="63500" marR="0" algn="ctr">
                        <a:spcBef>
                          <a:spcPts val="0"/>
                        </a:spcBef>
                        <a:spcAft>
                          <a:spcPts val="0"/>
                        </a:spcAft>
                      </a:pPr>
                      <a:r>
                        <a:rPr lang="en-US" sz="900">
                          <a:solidFill>
                            <a:srgbClr val="000000"/>
                          </a:solidFill>
                          <a:effectLst/>
                          <a:latin typeface="Arial" panose="020B0604020202020204" pitchFamily="34" charset="0"/>
                          <a:ea typeface="Arial" panose="020B0604020202020204" pitchFamily="34" charset="0"/>
                          <a:cs typeface="Arial" panose="020B0604020202020204" pitchFamily="34" charset="0"/>
                        </a:rPr>
                        <a:t>1</a:t>
                      </a:r>
                      <a:endParaRPr lang="en-US" sz="900">
                        <a:effectLst/>
                        <a:latin typeface="Arial" panose="020B0604020202020204" pitchFamily="34" charset="0"/>
                        <a:ea typeface="Arial" panose="020B0604020202020204" pitchFamily="34" charset="0"/>
                      </a:endParaRPr>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146698"/>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FFFFFF"/>
                    </a:solidFill>
                  </a:tcPr>
                </a:tc>
                <a:extLst>
                  <a:ext uri="{0D108BD9-81ED-4DB2-BD59-A6C34878D82A}">
                    <a16:rowId xmlns:a16="http://schemas.microsoft.com/office/drawing/2014/main" val="2822837995"/>
                  </a:ext>
                </a:extLst>
              </a:tr>
              <a:tr h="175460">
                <a:tc>
                  <a:txBody>
                    <a:bodyPr/>
                    <a:lstStyle/>
                    <a:p>
                      <a:pPr marL="63500" marR="0" algn="ctr">
                        <a:spcBef>
                          <a:spcPts val="0"/>
                        </a:spcBef>
                        <a:spcAft>
                          <a:spcPts val="0"/>
                        </a:spcAft>
                      </a:pPr>
                      <a:r>
                        <a:rPr lang="en-US" sz="900">
                          <a:solidFill>
                            <a:srgbClr val="000000"/>
                          </a:solidFill>
                          <a:effectLst/>
                          <a:latin typeface="Arial" panose="020B0604020202020204" pitchFamily="34" charset="0"/>
                          <a:ea typeface="Arial" panose="020B0604020202020204" pitchFamily="34" charset="0"/>
                          <a:cs typeface="Arial" panose="020B0604020202020204" pitchFamily="34" charset="0"/>
                        </a:rPr>
                        <a:t>*Pansexual</a:t>
                      </a:r>
                      <a:endParaRPr lang="en-US" sz="900">
                        <a:effectLst/>
                        <a:latin typeface="Arial" panose="020B0604020202020204" pitchFamily="34" charset="0"/>
                        <a:ea typeface="Arial" panose="020B0604020202020204" pitchFamily="34" charset="0"/>
                      </a:endParaRPr>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146698"/>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F2F2F2"/>
                    </a:solidFill>
                  </a:tcPr>
                </a:tc>
                <a:tc>
                  <a:txBody>
                    <a:bodyPr/>
                    <a:lstStyle/>
                    <a:p>
                      <a:pPr marL="63500" marR="0" algn="ctr">
                        <a:spcBef>
                          <a:spcPts val="0"/>
                        </a:spcBef>
                        <a:spcAft>
                          <a:spcPts val="0"/>
                        </a:spcAft>
                      </a:pPr>
                      <a:r>
                        <a:rPr lang="en-US" sz="900">
                          <a:solidFill>
                            <a:srgbClr val="000000"/>
                          </a:solidFill>
                          <a:effectLst/>
                          <a:latin typeface="Arial" panose="020B0604020202020204" pitchFamily="34" charset="0"/>
                          <a:ea typeface="Arial" panose="020B0604020202020204" pitchFamily="34" charset="0"/>
                          <a:cs typeface="Arial" panose="020B0604020202020204" pitchFamily="34" charset="0"/>
                        </a:rPr>
                        <a:t>Not Estimating</a:t>
                      </a:r>
                      <a:endParaRPr lang="en-US" sz="900">
                        <a:effectLst/>
                        <a:latin typeface="Arial" panose="020B0604020202020204" pitchFamily="34" charset="0"/>
                        <a:ea typeface="Arial" panose="020B0604020202020204" pitchFamily="34" charset="0"/>
                      </a:endParaRPr>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146698"/>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F2F2F2"/>
                    </a:solidFill>
                  </a:tcPr>
                </a:tc>
                <a:tc>
                  <a:txBody>
                    <a:bodyPr/>
                    <a:lstStyle/>
                    <a:p>
                      <a:pPr algn="ctr"/>
                      <a:r>
                        <a:rPr lang="en-US" sz="900" dirty="0">
                          <a:solidFill>
                            <a:srgbClr val="000000"/>
                          </a:solidFill>
                          <a:effectLst/>
                          <a:latin typeface="Arial" panose="020B0604020202020204" pitchFamily="34" charset="0"/>
                          <a:ea typeface="Arial" panose="020B0604020202020204" pitchFamily="34" charset="0"/>
                          <a:cs typeface="Arial" panose="020B0604020202020204" pitchFamily="34" charset="0"/>
                        </a:rPr>
                        <a:t>Not Estimating</a:t>
                      </a:r>
                      <a:endParaRPr lang="en-US" sz="1400" dirty="0"/>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146698"/>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F2F2F2"/>
                    </a:solidFill>
                  </a:tcPr>
                </a:tc>
                <a:tc>
                  <a:txBody>
                    <a:bodyPr/>
                    <a:lstStyle/>
                    <a:p>
                      <a:pPr marL="63500" marR="0" algn="ctr">
                        <a:spcBef>
                          <a:spcPts val="0"/>
                        </a:spcBef>
                        <a:spcAft>
                          <a:spcPts val="0"/>
                        </a:spcAft>
                      </a:pPr>
                      <a:r>
                        <a:rPr lang="en-US" sz="900">
                          <a:solidFill>
                            <a:srgbClr val="000000"/>
                          </a:solidFill>
                          <a:effectLst/>
                          <a:latin typeface="Arial" panose="020B0604020202020204" pitchFamily="34" charset="0"/>
                          <a:ea typeface="Arial" panose="020B0604020202020204" pitchFamily="34" charset="0"/>
                          <a:cs typeface="Arial" panose="020B0604020202020204" pitchFamily="34" charset="0"/>
                        </a:rPr>
                        <a:t>1</a:t>
                      </a:r>
                      <a:endParaRPr lang="en-US" sz="900">
                        <a:effectLst/>
                        <a:latin typeface="Arial" panose="020B0604020202020204" pitchFamily="34" charset="0"/>
                        <a:ea typeface="Arial" panose="020B0604020202020204" pitchFamily="34" charset="0"/>
                      </a:endParaRPr>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146698"/>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F2F2F2"/>
                    </a:solidFill>
                  </a:tcPr>
                </a:tc>
                <a:extLst>
                  <a:ext uri="{0D108BD9-81ED-4DB2-BD59-A6C34878D82A}">
                    <a16:rowId xmlns:a16="http://schemas.microsoft.com/office/drawing/2014/main" val="4074985028"/>
                  </a:ext>
                </a:extLst>
              </a:tr>
              <a:tr h="175460">
                <a:tc>
                  <a:txBody>
                    <a:bodyPr/>
                    <a:lstStyle/>
                    <a:p>
                      <a:pPr marL="63500" marR="0" algn="ctr">
                        <a:spcBef>
                          <a:spcPts val="0"/>
                        </a:spcBef>
                        <a:spcAft>
                          <a:spcPts val="0"/>
                        </a:spcAft>
                      </a:pPr>
                      <a:r>
                        <a:rPr lang="en-US" sz="900">
                          <a:solidFill>
                            <a:srgbClr val="000000"/>
                          </a:solidFill>
                          <a:effectLst/>
                          <a:latin typeface="Arial" panose="020B0604020202020204" pitchFamily="34" charset="0"/>
                          <a:ea typeface="Arial" panose="020B0604020202020204" pitchFamily="34" charset="0"/>
                          <a:cs typeface="Arial" panose="020B0604020202020204" pitchFamily="34" charset="0"/>
                        </a:rPr>
                        <a:t>Other (</a:t>
                      </a:r>
                      <a:r>
                        <a:rPr lang="en-US" sz="900" i="1">
                          <a:solidFill>
                            <a:srgbClr val="000000"/>
                          </a:solidFill>
                          <a:effectLst/>
                          <a:latin typeface="Arial" panose="020B0604020202020204" pitchFamily="34" charset="0"/>
                          <a:ea typeface="Arial" panose="020B0604020202020204" pitchFamily="34" charset="0"/>
                          <a:cs typeface="Arial" panose="020B0604020202020204" pitchFamily="34" charset="0"/>
                        </a:rPr>
                        <a:t>Please specify.</a:t>
                      </a:r>
                      <a:r>
                        <a:rPr lang="en-US" sz="900">
                          <a:solidFill>
                            <a:srgbClr val="000000"/>
                          </a:solidFill>
                          <a:effectLst/>
                          <a:latin typeface="Arial" panose="020B0604020202020204" pitchFamily="34" charset="0"/>
                          <a:ea typeface="Arial" panose="020B0604020202020204" pitchFamily="34" charset="0"/>
                          <a:cs typeface="Arial" panose="020B0604020202020204" pitchFamily="34" charset="0"/>
                        </a:rPr>
                        <a:t>)</a:t>
                      </a:r>
                      <a:endParaRPr lang="en-US" sz="900">
                        <a:effectLst/>
                        <a:latin typeface="Arial" panose="020B0604020202020204" pitchFamily="34" charset="0"/>
                        <a:ea typeface="Arial" panose="020B0604020202020204" pitchFamily="34" charset="0"/>
                      </a:endParaRPr>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146698"/>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F2F2F2"/>
                    </a:solidFill>
                  </a:tcPr>
                </a:tc>
                <a:tc>
                  <a:txBody>
                    <a:bodyPr/>
                    <a:lstStyle/>
                    <a:p>
                      <a:pPr marL="63500" marR="0" algn="ctr">
                        <a:spcBef>
                          <a:spcPts val="0"/>
                        </a:spcBef>
                        <a:spcAft>
                          <a:spcPts val="0"/>
                        </a:spcAft>
                      </a:pPr>
                      <a:r>
                        <a:rPr lang="en-US" sz="900">
                          <a:solidFill>
                            <a:srgbClr val="000000"/>
                          </a:solidFill>
                          <a:effectLst/>
                          <a:latin typeface="Arial" panose="020B0604020202020204" pitchFamily="34" charset="0"/>
                          <a:ea typeface="Arial" panose="020B0604020202020204" pitchFamily="34" charset="0"/>
                          <a:cs typeface="Arial" panose="020B0604020202020204" pitchFamily="34" charset="0"/>
                        </a:rPr>
                        <a:t>Not Estimating</a:t>
                      </a:r>
                      <a:endParaRPr lang="en-US" sz="900">
                        <a:effectLst/>
                        <a:latin typeface="Arial" panose="020B0604020202020204" pitchFamily="34" charset="0"/>
                        <a:ea typeface="Arial" panose="020B0604020202020204" pitchFamily="34" charset="0"/>
                      </a:endParaRPr>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146698"/>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F2F2F2"/>
                    </a:solidFill>
                  </a:tcPr>
                </a:tc>
                <a:tc>
                  <a:txBody>
                    <a:bodyPr/>
                    <a:lstStyle/>
                    <a:p>
                      <a:pPr algn="ctr"/>
                      <a:r>
                        <a:rPr lang="en-US" sz="900" dirty="0">
                          <a:solidFill>
                            <a:srgbClr val="000000"/>
                          </a:solidFill>
                          <a:effectLst/>
                          <a:latin typeface="Arial" panose="020B0604020202020204" pitchFamily="34" charset="0"/>
                          <a:ea typeface="Arial" panose="020B0604020202020204" pitchFamily="34" charset="0"/>
                          <a:cs typeface="Arial" panose="020B0604020202020204" pitchFamily="34" charset="0"/>
                        </a:rPr>
                        <a:t>Not Estimating</a:t>
                      </a:r>
                      <a:endParaRPr lang="en-US" sz="1400" dirty="0"/>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146698"/>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F2F2F2"/>
                    </a:solidFill>
                  </a:tcPr>
                </a:tc>
                <a:tc>
                  <a:txBody>
                    <a:bodyPr/>
                    <a:lstStyle/>
                    <a:p>
                      <a:pPr marL="63500" marR="0" algn="ctr">
                        <a:spcBef>
                          <a:spcPts val="0"/>
                        </a:spcBef>
                        <a:spcAft>
                          <a:spcPts val="0"/>
                        </a:spcAft>
                      </a:pPr>
                      <a:r>
                        <a:rPr lang="en-US" sz="900" dirty="0">
                          <a:solidFill>
                            <a:srgbClr val="000000"/>
                          </a:solidFill>
                          <a:effectLst/>
                          <a:latin typeface="Arial" panose="020B0604020202020204" pitchFamily="34" charset="0"/>
                          <a:ea typeface="Arial" panose="020B0604020202020204" pitchFamily="34" charset="0"/>
                          <a:cs typeface="Arial" panose="020B0604020202020204" pitchFamily="34" charset="0"/>
                        </a:rPr>
                        <a:t>0</a:t>
                      </a:r>
                      <a:endParaRPr lang="en-US" sz="900" dirty="0">
                        <a:effectLst/>
                        <a:latin typeface="Arial" panose="020B0604020202020204" pitchFamily="34" charset="0"/>
                        <a:ea typeface="Arial" panose="020B0604020202020204" pitchFamily="34" charset="0"/>
                      </a:endParaRPr>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146698"/>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F2F2F2"/>
                    </a:solidFill>
                  </a:tcPr>
                </a:tc>
                <a:extLst>
                  <a:ext uri="{0D108BD9-81ED-4DB2-BD59-A6C34878D82A}">
                    <a16:rowId xmlns:a16="http://schemas.microsoft.com/office/drawing/2014/main" val="965526902"/>
                  </a:ext>
                </a:extLst>
              </a:tr>
              <a:tr h="175460">
                <a:tc>
                  <a:txBody>
                    <a:bodyPr/>
                    <a:lstStyle/>
                    <a:p>
                      <a:pPr marL="63500" marR="0" algn="ctr">
                        <a:spcBef>
                          <a:spcPts val="0"/>
                        </a:spcBef>
                        <a:spcAft>
                          <a:spcPts val="0"/>
                        </a:spcAft>
                      </a:pPr>
                      <a:r>
                        <a:rPr lang="en-US" sz="900">
                          <a:solidFill>
                            <a:srgbClr val="000000"/>
                          </a:solidFill>
                          <a:effectLst/>
                          <a:latin typeface="Arial" panose="020B0604020202020204" pitchFamily="34" charset="0"/>
                          <a:ea typeface="Arial" panose="020B0604020202020204" pitchFamily="34" charset="0"/>
                          <a:cs typeface="Arial" panose="020B0604020202020204" pitchFamily="34" charset="0"/>
                        </a:rPr>
                        <a:t>Unknown</a:t>
                      </a:r>
                      <a:endParaRPr lang="en-US" sz="900">
                        <a:effectLst/>
                        <a:latin typeface="Arial" panose="020B0604020202020204" pitchFamily="34" charset="0"/>
                        <a:ea typeface="Arial" panose="020B0604020202020204" pitchFamily="34" charset="0"/>
                      </a:endParaRPr>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146698"/>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FFFFFF"/>
                    </a:solidFill>
                  </a:tcPr>
                </a:tc>
                <a:tc>
                  <a:txBody>
                    <a:bodyPr/>
                    <a:lstStyle/>
                    <a:p>
                      <a:pPr marL="63500" marR="0" algn="ctr">
                        <a:spcBef>
                          <a:spcPts val="0"/>
                        </a:spcBef>
                        <a:spcAft>
                          <a:spcPts val="0"/>
                        </a:spcAft>
                      </a:pPr>
                      <a:r>
                        <a:rPr lang="en-US" sz="900">
                          <a:solidFill>
                            <a:srgbClr val="000000"/>
                          </a:solidFill>
                          <a:effectLst/>
                          <a:latin typeface="Arial" panose="020B0604020202020204" pitchFamily="34" charset="0"/>
                          <a:ea typeface="Arial" panose="020B0604020202020204" pitchFamily="34" charset="0"/>
                          <a:cs typeface="Arial" panose="020B0604020202020204" pitchFamily="34" charset="0"/>
                        </a:rPr>
                        <a:t>Not Estimating</a:t>
                      </a:r>
                      <a:endParaRPr lang="en-US" sz="900">
                        <a:effectLst/>
                        <a:latin typeface="Arial" panose="020B0604020202020204" pitchFamily="34" charset="0"/>
                        <a:ea typeface="Arial" panose="020B0604020202020204" pitchFamily="34" charset="0"/>
                      </a:endParaRPr>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146698"/>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FFFFFF"/>
                    </a:solidFill>
                  </a:tcPr>
                </a:tc>
                <a:tc>
                  <a:txBody>
                    <a:bodyPr/>
                    <a:lstStyle/>
                    <a:p>
                      <a:pPr algn="ctr"/>
                      <a:r>
                        <a:rPr lang="en-US" sz="900">
                          <a:solidFill>
                            <a:srgbClr val="000000"/>
                          </a:solidFill>
                          <a:effectLst/>
                          <a:latin typeface="Arial" panose="020B0604020202020204" pitchFamily="34" charset="0"/>
                          <a:ea typeface="Arial" panose="020B0604020202020204" pitchFamily="34" charset="0"/>
                          <a:cs typeface="Arial" panose="020B0604020202020204" pitchFamily="34" charset="0"/>
                        </a:rPr>
                        <a:t>Not Estimating</a:t>
                      </a:r>
                      <a:endParaRPr lang="en-US" sz="1400"/>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146698"/>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FFFFFF"/>
                    </a:solidFill>
                  </a:tcPr>
                </a:tc>
                <a:tc>
                  <a:txBody>
                    <a:bodyPr/>
                    <a:lstStyle/>
                    <a:p>
                      <a:pPr marL="63500" marR="0" algn="ctr">
                        <a:spcBef>
                          <a:spcPts val="0"/>
                        </a:spcBef>
                        <a:spcAft>
                          <a:spcPts val="0"/>
                        </a:spcAft>
                      </a:pPr>
                      <a:r>
                        <a:rPr lang="en-US" sz="900" dirty="0">
                          <a:solidFill>
                            <a:srgbClr val="000000"/>
                          </a:solidFill>
                          <a:effectLst/>
                          <a:latin typeface="Arial" panose="020B0604020202020204" pitchFamily="34" charset="0"/>
                          <a:ea typeface="Arial" panose="020B0604020202020204" pitchFamily="34" charset="0"/>
                          <a:cs typeface="Arial" panose="020B0604020202020204" pitchFamily="34" charset="0"/>
                        </a:rPr>
                        <a:t>6</a:t>
                      </a:r>
                      <a:endParaRPr lang="en-US" sz="900" dirty="0">
                        <a:effectLst/>
                        <a:latin typeface="Arial" panose="020B0604020202020204" pitchFamily="34" charset="0"/>
                        <a:ea typeface="Arial" panose="020B0604020202020204" pitchFamily="34" charset="0"/>
                      </a:endParaRPr>
                    </a:p>
                  </a:txBody>
                  <a:tcPr marL="9156" marR="9156" marT="0" marB="0" anchor="ctr">
                    <a:lnL w="12700" cap="flat" cmpd="sng" algn="ctr">
                      <a:solidFill>
                        <a:srgbClr val="146698"/>
                      </a:solidFill>
                      <a:prstDash val="solid"/>
                      <a:round/>
                      <a:headEnd type="none" w="med" len="med"/>
                      <a:tailEnd type="none" w="med" len="med"/>
                    </a:lnL>
                    <a:lnR w="12700" cap="flat" cmpd="sng" algn="ctr">
                      <a:solidFill>
                        <a:srgbClr val="146698"/>
                      </a:solidFill>
                      <a:prstDash val="solid"/>
                      <a:round/>
                      <a:headEnd type="none" w="med" len="med"/>
                      <a:tailEnd type="none" w="med" len="med"/>
                    </a:lnR>
                    <a:lnT w="12700" cap="flat" cmpd="sng" algn="ctr">
                      <a:solidFill>
                        <a:srgbClr val="146698"/>
                      </a:solidFill>
                      <a:prstDash val="solid"/>
                      <a:round/>
                      <a:headEnd type="none" w="med" len="med"/>
                      <a:tailEnd type="none" w="med" len="med"/>
                    </a:lnT>
                    <a:lnB w="12700" cap="flat" cmpd="sng" algn="ctr">
                      <a:solidFill>
                        <a:srgbClr val="146698"/>
                      </a:solidFill>
                      <a:prstDash val="solid"/>
                      <a:round/>
                      <a:headEnd type="none" w="med" len="med"/>
                      <a:tailEnd type="none" w="med" len="med"/>
                    </a:lnB>
                    <a:solidFill>
                      <a:srgbClr val="FFFFFF"/>
                    </a:solidFill>
                  </a:tcPr>
                </a:tc>
                <a:extLst>
                  <a:ext uri="{0D108BD9-81ED-4DB2-BD59-A6C34878D82A}">
                    <a16:rowId xmlns:a16="http://schemas.microsoft.com/office/drawing/2014/main" val="4239517730"/>
                  </a:ext>
                </a:extLst>
              </a:tr>
            </a:tbl>
          </a:graphicData>
        </a:graphic>
      </p:graphicFrame>
    </p:spTree>
    <p:extLst>
      <p:ext uri="{BB962C8B-B14F-4D97-AF65-F5344CB8AC3E}">
        <p14:creationId xmlns:p14="http://schemas.microsoft.com/office/powerpoint/2010/main" val="4144759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ustom 7">
      <a:dk1>
        <a:sysClr val="windowText" lastClr="000000"/>
      </a:dk1>
      <a:lt1>
        <a:sysClr val="window" lastClr="FFFFFF"/>
      </a:lt1>
      <a:dk2>
        <a:srgbClr val="44546A"/>
      </a:dk2>
      <a:lt2>
        <a:srgbClr val="E7E6E6"/>
      </a:lt2>
      <a:accent1>
        <a:srgbClr val="9900CC"/>
      </a:accent1>
      <a:accent2>
        <a:srgbClr val="CC0000"/>
      </a:accent2>
      <a:accent3>
        <a:srgbClr val="FF9933"/>
      </a:accent3>
      <a:accent4>
        <a:srgbClr val="007200"/>
      </a:accent4>
      <a:accent5>
        <a:srgbClr val="009900"/>
      </a:accent5>
      <a:accent6>
        <a:srgbClr val="00B0F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5">
    <a:dk1>
      <a:sysClr val="windowText" lastClr="000000"/>
    </a:dk1>
    <a:lt1>
      <a:sysClr val="window" lastClr="FFFFFF"/>
    </a:lt1>
    <a:dk2>
      <a:srgbClr val="44546A"/>
    </a:dk2>
    <a:lt2>
      <a:srgbClr val="E7E6E6"/>
    </a:lt2>
    <a:accent1>
      <a:srgbClr val="9900CC"/>
    </a:accent1>
    <a:accent2>
      <a:srgbClr val="33CC33"/>
    </a:accent2>
    <a:accent3>
      <a:srgbClr val="000000"/>
    </a:accent3>
    <a:accent4>
      <a:srgbClr val="FF0000"/>
    </a:accent4>
    <a:accent5>
      <a:srgbClr val="FFC000"/>
    </a:accent5>
    <a:accent6>
      <a:srgbClr val="FF000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0</TotalTime>
  <Words>809</Words>
  <Application>Microsoft Macintosh PowerPoint</Application>
  <PresentationFormat>Widescreen</PresentationFormat>
  <Paragraphs>172</Paragraphs>
  <Slides>11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Meiryo</vt:lpstr>
      <vt:lpstr>Arial</vt:lpstr>
      <vt:lpstr>Calibri</vt:lpstr>
      <vt:lpstr>Calibri Light</vt:lpstr>
      <vt:lpstr>office theme</vt:lpstr>
      <vt:lpstr>Office Theme</vt:lpstr>
      <vt:lpstr>Hawaii UTelehealth</vt:lpstr>
      <vt:lpstr>Goal</vt:lpstr>
      <vt:lpstr>Services</vt:lpstr>
      <vt:lpstr>Resources required</vt:lpstr>
      <vt:lpstr>PowerPoint Presentation</vt:lpstr>
      <vt:lpstr>Utilization</vt:lpstr>
      <vt:lpstr>TOUCH GRANT Utilization 22/23</vt:lpstr>
      <vt:lpstr>Special Aims</vt:lpstr>
      <vt:lpstr>PowerPoint Presentation</vt:lpstr>
      <vt:lpstr>Way Ahead</vt:lpstr>
      <vt:lpstr>Hawaii Utelehealth (HUT) Success Story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Summer Mochida-Meek</cp:lastModifiedBy>
  <cp:revision>154</cp:revision>
  <dcterms:created xsi:type="dcterms:W3CDTF">2023-07-16T22:05:01Z</dcterms:created>
  <dcterms:modified xsi:type="dcterms:W3CDTF">2023-07-18T22:54:48Z</dcterms:modified>
</cp:coreProperties>
</file>