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35"/>
  </p:notesMasterIdLst>
  <p:sldIdLst>
    <p:sldId id="256" r:id="rId2"/>
    <p:sldId id="358" r:id="rId3"/>
    <p:sldId id="2917" r:id="rId4"/>
    <p:sldId id="2918" r:id="rId5"/>
    <p:sldId id="257" r:id="rId6"/>
    <p:sldId id="258" r:id="rId7"/>
    <p:sldId id="287" r:id="rId8"/>
    <p:sldId id="288" r:id="rId9"/>
    <p:sldId id="259" r:id="rId10"/>
    <p:sldId id="260" r:id="rId11"/>
    <p:sldId id="261" r:id="rId12"/>
    <p:sldId id="262" r:id="rId13"/>
    <p:sldId id="263" r:id="rId14"/>
    <p:sldId id="264" r:id="rId15"/>
    <p:sldId id="265" r:id="rId16"/>
    <p:sldId id="269" r:id="rId17"/>
    <p:sldId id="270" r:id="rId18"/>
    <p:sldId id="266" r:id="rId19"/>
    <p:sldId id="286" r:id="rId20"/>
    <p:sldId id="275" r:id="rId21"/>
    <p:sldId id="277" r:id="rId22"/>
    <p:sldId id="271" r:id="rId23"/>
    <p:sldId id="272" r:id="rId24"/>
    <p:sldId id="273" r:id="rId25"/>
    <p:sldId id="279" r:id="rId26"/>
    <p:sldId id="280" r:id="rId27"/>
    <p:sldId id="281" r:id="rId28"/>
    <p:sldId id="282" r:id="rId29"/>
    <p:sldId id="283" r:id="rId30"/>
    <p:sldId id="284" r:id="rId31"/>
    <p:sldId id="285" r:id="rId32"/>
    <p:sldId id="289"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21" d="100"/>
          <a:sy n="121" d="100"/>
        </p:scale>
        <p:origin x="176" y="2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09392-B180-474E-8E6F-1A4CBB56D00C}" type="datetimeFigureOut">
              <a:rPr lang="en-US" smtClean="0"/>
              <a:t>6/13/23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37A84-5E49-4707-9D0D-4762E920C035}" type="slidenum">
              <a:rPr lang="en-US" smtClean="0"/>
              <a:t>‹#›</a:t>
            </a:fld>
            <a:endParaRPr lang="en-US"/>
          </a:p>
        </p:txBody>
      </p:sp>
    </p:spTree>
    <p:extLst>
      <p:ext uri="{BB962C8B-B14F-4D97-AF65-F5344CB8AC3E}">
        <p14:creationId xmlns:p14="http://schemas.microsoft.com/office/powerpoint/2010/main" val="610603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8002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2:notes"/>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Ron</a:t>
            </a:r>
            <a:endParaRPr/>
          </a:p>
        </p:txBody>
      </p:sp>
      <p:sp>
        <p:nvSpPr>
          <p:cNvPr id="693" name="Google Shape;693;p2: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5043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66889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721288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440229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8381555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552138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6629179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29832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8622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B2D3E9E-A95C-48F2-B4BF-A71542E0BE9A}"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7774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021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646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6/13/23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330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3D7E00A-486F-4252-8B1D-E32645521F49}" type="datetimeFigureOut">
              <a:rPr lang="en-US" smtClean="0"/>
              <a:t>6/13/23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9345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DDF5F92-E675-4B36-9A60-69A962A68675}" type="datetimeFigureOut">
              <a:rPr lang="en-US" smtClean="0"/>
              <a:t>6/13/23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234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F6E2C9B-5FA2-460D-9BE7-B0812FC2A6FF}" type="datetimeFigureOut">
              <a:rPr lang="en-US" smtClean="0"/>
              <a:t>6/13/23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1868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033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586B75A-687E-405C-8A0B-8D00578BA2C3}" type="datetimeFigureOut">
              <a:rPr lang="en-US" smtClean="0"/>
              <a:pPr/>
              <a:t>6/13/23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3394861"/>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t.gov/dmhas/lib/dmhas/publications/MAT-InfoFamilyFriend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surveymonkey.com/r/3WM3BP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aamft.org/Legal_Ethics/Code_of_Ethics.aspx" TargetMode="External"/><Relationship Id="rId2" Type="http://schemas.openxmlformats.org/officeDocument/2006/relationships/hyperlink" Target="https://www.counseling.org/Resources/aca-code-of-ethics.pdf" TargetMode="External"/><Relationship Id="rId1" Type="http://schemas.openxmlformats.org/officeDocument/2006/relationships/slideLayout" Target="../slideLayouts/slideLayout2.xml"/><Relationship Id="rId5" Type="http://schemas.openxmlformats.org/officeDocument/2006/relationships/hyperlink" Target="https://www.naadac.org/code-of-ethics" TargetMode="External"/><Relationship Id="rId4" Type="http://schemas.openxmlformats.org/officeDocument/2006/relationships/hyperlink" Target="https://www.socialworkers.org/About/Ethics/Code-of-Ethics/Code-of-Ethics-English"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Dsprouse@xplorcounseling.com" TargetMode="External"/><Relationship Id="rId2" Type="http://schemas.openxmlformats.org/officeDocument/2006/relationships/hyperlink" Target="mailto:TwentyFourToLife@outlook.com" TargetMode="External"/><Relationship Id="rId1" Type="http://schemas.openxmlformats.org/officeDocument/2006/relationships/slideLayout" Target="../slideLayouts/slideLayout2.xml"/><Relationship Id="rId5" Type="http://schemas.openxmlformats.org/officeDocument/2006/relationships/hyperlink" Target="https://www.psychologytoday.com/us/therapists/male/hi/aiea/764465?sid=5fff3b7f7087b&amp;zipdist=7&amp;spec=4&amp;ref=3&amp;tr=ResultsName" TargetMode="External"/><Relationship Id="rId4" Type="http://schemas.openxmlformats.org/officeDocument/2006/relationships/hyperlink" Target="https://www.psychologytoday.com/us/therapists/male/hi/aiea/821892?sid=5fff3b7f7087b&amp;zipdist=7&amp;spec=4&amp;ref=2&amp;tr=ResultsNam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ealth.hawaii.gov/substance-abuse/files/2019/12/Code-of-Ethics-CSAC-CCS-CCJP-CSAP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erriam-webster.com/dictionary/ethi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54E65-21B3-4427-AFEC-0448941C11FB}"/>
              </a:ext>
            </a:extLst>
          </p:cNvPr>
          <p:cNvSpPr>
            <a:spLocks noGrp="1"/>
          </p:cNvSpPr>
          <p:nvPr>
            <p:ph type="ctrTitle"/>
          </p:nvPr>
        </p:nvSpPr>
        <p:spPr>
          <a:xfrm>
            <a:off x="4872012" y="1447800"/>
            <a:ext cx="5222325" cy="3329581"/>
          </a:xfrm>
        </p:spPr>
        <p:txBody>
          <a:bodyPr>
            <a:normAutofit fontScale="90000"/>
          </a:bodyPr>
          <a:lstStyle/>
          <a:p>
            <a:r>
              <a:rPr lang="en-US" dirty="0">
                <a:solidFill>
                  <a:srgbClr val="EBEBEB"/>
                </a:solidFill>
              </a:rPr>
              <a:t>Intro. </a:t>
            </a:r>
            <a:r>
              <a:rPr lang="en-US">
                <a:solidFill>
                  <a:srgbClr val="EBEBEB"/>
                </a:solidFill>
              </a:rPr>
              <a:t>To CSAC </a:t>
            </a:r>
            <a:r>
              <a:rPr lang="en-US" dirty="0">
                <a:solidFill>
                  <a:srgbClr val="EBEBEB"/>
                </a:solidFill>
              </a:rPr>
              <a:t>Ethics</a:t>
            </a:r>
          </a:p>
        </p:txBody>
      </p:sp>
      <p:sp>
        <p:nvSpPr>
          <p:cNvPr id="3" name="Subtitle 2">
            <a:extLst>
              <a:ext uri="{FF2B5EF4-FFF2-40B4-BE49-F238E27FC236}">
                <a16:creationId xmlns:a16="http://schemas.microsoft.com/office/drawing/2014/main" id="{74AF6C0C-DB6A-425D-9F09-8F5424097225}"/>
              </a:ext>
            </a:extLst>
          </p:cNvPr>
          <p:cNvSpPr>
            <a:spLocks noGrp="1"/>
          </p:cNvSpPr>
          <p:nvPr>
            <p:ph type="subTitle" idx="1"/>
          </p:nvPr>
        </p:nvSpPr>
        <p:spPr>
          <a:xfrm>
            <a:off x="4872012" y="4777379"/>
            <a:ext cx="5222326" cy="1447801"/>
          </a:xfrm>
        </p:spPr>
        <p:txBody>
          <a:bodyPr>
            <a:normAutofit/>
          </a:bodyPr>
          <a:lstStyle/>
          <a:p>
            <a:pPr>
              <a:lnSpc>
                <a:spcPct val="90000"/>
              </a:lnSpc>
            </a:pPr>
            <a:endParaRPr lang="en-US" sz="1100" dirty="0">
              <a:solidFill>
                <a:schemeClr val="tx2">
                  <a:lumMod val="40000"/>
                  <a:lumOff val="60000"/>
                </a:schemeClr>
              </a:solidFill>
            </a:endParaRPr>
          </a:p>
          <a:p>
            <a:pPr>
              <a:lnSpc>
                <a:spcPct val="90000"/>
              </a:lnSpc>
            </a:pPr>
            <a:r>
              <a:rPr lang="en-US" sz="1100" dirty="0">
                <a:solidFill>
                  <a:schemeClr val="tx2">
                    <a:lumMod val="40000"/>
                    <a:lumOff val="60000"/>
                  </a:schemeClr>
                </a:solidFill>
              </a:rPr>
              <a:t>Dave Sprouse, LMHC, NCC, CCS, CSAC</a:t>
            </a:r>
          </a:p>
          <a:p>
            <a:pPr>
              <a:lnSpc>
                <a:spcPct val="90000"/>
              </a:lnSpc>
            </a:pPr>
            <a:r>
              <a:rPr lang="en-US" sz="1100" dirty="0">
                <a:solidFill>
                  <a:schemeClr val="tx2">
                    <a:lumMod val="40000"/>
                    <a:lumOff val="60000"/>
                  </a:schemeClr>
                </a:solidFill>
              </a:rPr>
              <a:t>2023 update</a:t>
            </a:r>
          </a:p>
        </p:txBody>
      </p:sp>
      <p:sp>
        <p:nvSpPr>
          <p:cNvPr id="12"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dirty="0"/>
          </a:p>
        </p:txBody>
      </p:sp>
      <p:sp useBgFill="1">
        <p:nvSpPr>
          <p:cNvPr id="14" name="Freeform: Shape 13">
            <a:extLst>
              <a:ext uri="{FF2B5EF4-FFF2-40B4-BE49-F238E27FC236}">
                <a16:creationId xmlns:a16="http://schemas.microsoft.com/office/drawing/2014/main" id="{09811DF6-66E4-43D5-B564-31517965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81964" cy="6858000"/>
          </a:xfrm>
          <a:custGeom>
            <a:avLst/>
            <a:gdLst>
              <a:gd name="connsiteX0" fmla="*/ 3137249 w 4481964"/>
              <a:gd name="connsiteY0" fmla="*/ 0 h 6858000"/>
              <a:gd name="connsiteX1" fmla="*/ 4480787 w 4481964"/>
              <a:gd name="connsiteY1" fmla="*/ 0 h 6858000"/>
              <a:gd name="connsiteX2" fmla="*/ 4455742 w 4481964"/>
              <a:gd name="connsiteY2" fmla="*/ 155676 h 6858000"/>
              <a:gd name="connsiteX3" fmla="*/ 4431873 w 4481964"/>
              <a:gd name="connsiteY3" fmla="*/ 310667 h 6858000"/>
              <a:gd name="connsiteX4" fmla="*/ 4408509 w 4481964"/>
              <a:gd name="connsiteY4" fmla="*/ 466344 h 6858000"/>
              <a:gd name="connsiteX5" fmla="*/ 4388506 w 4481964"/>
              <a:gd name="connsiteY5" fmla="*/ 622706 h 6858000"/>
              <a:gd name="connsiteX6" fmla="*/ 4368335 w 4481964"/>
              <a:gd name="connsiteY6" fmla="*/ 778383 h 6858000"/>
              <a:gd name="connsiteX7" fmla="*/ 4349509 w 4481964"/>
              <a:gd name="connsiteY7" fmla="*/ 934745 h 6858000"/>
              <a:gd name="connsiteX8" fmla="*/ 4333373 w 4481964"/>
              <a:gd name="connsiteY8" fmla="*/ 1089050 h 6858000"/>
              <a:gd name="connsiteX9" fmla="*/ 4318077 w 4481964"/>
              <a:gd name="connsiteY9" fmla="*/ 1245413 h 6858000"/>
              <a:gd name="connsiteX10" fmla="*/ 4304125 w 4481964"/>
              <a:gd name="connsiteY10" fmla="*/ 1401089 h 6858000"/>
              <a:gd name="connsiteX11" fmla="*/ 4292023 w 4481964"/>
              <a:gd name="connsiteY11" fmla="*/ 1554023 h 6858000"/>
              <a:gd name="connsiteX12" fmla="*/ 4279920 w 4481964"/>
              <a:gd name="connsiteY12" fmla="*/ 1709013 h 6858000"/>
              <a:gd name="connsiteX13" fmla="*/ 4269835 w 4481964"/>
              <a:gd name="connsiteY13" fmla="*/ 1861947 h 6858000"/>
              <a:gd name="connsiteX14" fmla="*/ 4261935 w 4481964"/>
              <a:gd name="connsiteY14" fmla="*/ 2014880 h 6858000"/>
              <a:gd name="connsiteX15" fmla="*/ 4253698 w 4481964"/>
              <a:gd name="connsiteY15" fmla="*/ 2167128 h 6858000"/>
              <a:gd name="connsiteX16" fmla="*/ 4246807 w 4481964"/>
              <a:gd name="connsiteY16" fmla="*/ 2318004 h 6858000"/>
              <a:gd name="connsiteX17" fmla="*/ 4241932 w 4481964"/>
              <a:gd name="connsiteY17" fmla="*/ 2467508 h 6858000"/>
              <a:gd name="connsiteX18" fmla="*/ 4237730 w 4481964"/>
              <a:gd name="connsiteY18" fmla="*/ 2617013 h 6858000"/>
              <a:gd name="connsiteX19" fmla="*/ 4233696 w 4481964"/>
              <a:gd name="connsiteY19" fmla="*/ 2765145 h 6858000"/>
              <a:gd name="connsiteX20" fmla="*/ 4231847 w 4481964"/>
              <a:gd name="connsiteY20" fmla="*/ 2911221 h 6858000"/>
              <a:gd name="connsiteX21" fmla="*/ 4229830 w 4481964"/>
              <a:gd name="connsiteY21" fmla="*/ 3057296 h 6858000"/>
              <a:gd name="connsiteX22" fmla="*/ 4228821 w 4481964"/>
              <a:gd name="connsiteY22" fmla="*/ 3201314 h 6858000"/>
              <a:gd name="connsiteX23" fmla="*/ 4229830 w 4481964"/>
              <a:gd name="connsiteY23" fmla="*/ 3343960 h 6858000"/>
              <a:gd name="connsiteX24" fmla="*/ 4229830 w 4481964"/>
              <a:gd name="connsiteY24" fmla="*/ 3485235 h 6858000"/>
              <a:gd name="connsiteX25" fmla="*/ 4231847 w 4481964"/>
              <a:gd name="connsiteY25" fmla="*/ 3625138 h 6858000"/>
              <a:gd name="connsiteX26" fmla="*/ 4234872 w 4481964"/>
              <a:gd name="connsiteY26" fmla="*/ 3762298 h 6858000"/>
              <a:gd name="connsiteX27" fmla="*/ 4237730 w 4481964"/>
              <a:gd name="connsiteY27" fmla="*/ 3898087 h 6858000"/>
              <a:gd name="connsiteX28" fmla="*/ 4240924 w 4481964"/>
              <a:gd name="connsiteY28" fmla="*/ 4031132 h 6858000"/>
              <a:gd name="connsiteX29" fmla="*/ 4245798 w 4481964"/>
              <a:gd name="connsiteY29" fmla="*/ 4163491 h 6858000"/>
              <a:gd name="connsiteX30" fmla="*/ 4251009 w 4481964"/>
              <a:gd name="connsiteY30" fmla="*/ 4293793 h 6858000"/>
              <a:gd name="connsiteX31" fmla="*/ 4255715 w 4481964"/>
              <a:gd name="connsiteY31" fmla="*/ 4421352 h 6858000"/>
              <a:gd name="connsiteX32" fmla="*/ 4268995 w 4481964"/>
              <a:gd name="connsiteY32" fmla="*/ 4670298 h 6858000"/>
              <a:gd name="connsiteX33" fmla="*/ 4283114 w 4481964"/>
              <a:gd name="connsiteY33" fmla="*/ 4908956 h 6858000"/>
              <a:gd name="connsiteX34" fmla="*/ 4297906 w 4481964"/>
              <a:gd name="connsiteY34" fmla="*/ 5138013 h 6858000"/>
              <a:gd name="connsiteX35" fmla="*/ 4314211 w 4481964"/>
              <a:gd name="connsiteY35" fmla="*/ 5354726 h 6858000"/>
              <a:gd name="connsiteX36" fmla="*/ 4331188 w 4481964"/>
              <a:gd name="connsiteY36" fmla="*/ 5561838 h 6858000"/>
              <a:gd name="connsiteX37" fmla="*/ 4349509 w 4481964"/>
              <a:gd name="connsiteY37" fmla="*/ 5753862 h 6858000"/>
              <a:gd name="connsiteX38" fmla="*/ 4367495 w 4481964"/>
              <a:gd name="connsiteY38" fmla="*/ 5934227 h 6858000"/>
              <a:gd name="connsiteX39" fmla="*/ 4385480 w 4481964"/>
              <a:gd name="connsiteY39" fmla="*/ 6100191 h 6858000"/>
              <a:gd name="connsiteX40" fmla="*/ 4402457 w 4481964"/>
              <a:gd name="connsiteY40" fmla="*/ 6252438 h 6858000"/>
              <a:gd name="connsiteX41" fmla="*/ 4418594 w 4481964"/>
              <a:gd name="connsiteY41" fmla="*/ 6387541 h 6858000"/>
              <a:gd name="connsiteX42" fmla="*/ 4433890 w 4481964"/>
              <a:gd name="connsiteY42" fmla="*/ 6509613 h 6858000"/>
              <a:gd name="connsiteX43" fmla="*/ 4446665 w 4481964"/>
              <a:gd name="connsiteY43" fmla="*/ 6612483 h 6858000"/>
              <a:gd name="connsiteX44" fmla="*/ 4458767 w 4481964"/>
              <a:gd name="connsiteY44" fmla="*/ 6698894 h 6858000"/>
              <a:gd name="connsiteX45" fmla="*/ 4476081 w 4481964"/>
              <a:gd name="connsiteY45" fmla="*/ 6817538 h 6858000"/>
              <a:gd name="connsiteX46" fmla="*/ 4481964 w 4481964"/>
              <a:gd name="connsiteY46" fmla="*/ 6858000 h 6858000"/>
              <a:gd name="connsiteX47" fmla="*/ 3577807 w 4481964"/>
              <a:gd name="connsiteY47" fmla="*/ 6858000 h 6858000"/>
              <a:gd name="connsiteX48" fmla="*/ 3577807 w 4481964"/>
              <a:gd name="connsiteY48" fmla="*/ 6858000 h 6858000"/>
              <a:gd name="connsiteX49" fmla="*/ 0 w 4481964"/>
              <a:gd name="connsiteY49" fmla="*/ 6858000 h 6858000"/>
              <a:gd name="connsiteX50" fmla="*/ 0 w 4481964"/>
              <a:gd name="connsiteY50" fmla="*/ 0 h 6858000"/>
              <a:gd name="connsiteX51" fmla="*/ 3137249 w 448196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481964" h="6858000">
                <a:moveTo>
                  <a:pt x="3137249" y="0"/>
                </a:move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3577807" y="6858000"/>
                </a:lnTo>
                <a:lnTo>
                  <a:pt x="0" y="6858000"/>
                </a:lnTo>
                <a:lnTo>
                  <a:pt x="0" y="0"/>
                </a:lnTo>
                <a:lnTo>
                  <a:pt x="313724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7" name="Graphic 6" descr="Scales of Justice">
            <a:extLst>
              <a:ext uri="{FF2B5EF4-FFF2-40B4-BE49-F238E27FC236}">
                <a16:creationId xmlns:a16="http://schemas.microsoft.com/office/drawing/2014/main" id="{4CA57DF8-CC71-4737-8F06-6C53DD189F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7240" y="2074882"/>
            <a:ext cx="2936836" cy="2936836"/>
          </a:xfrm>
          <a:prstGeom prst="rect">
            <a:avLst/>
          </a:prstGeom>
          <a:effectLst/>
        </p:spPr>
      </p:pic>
    </p:spTree>
    <p:extLst>
      <p:ext uri="{BB962C8B-B14F-4D97-AF65-F5344CB8AC3E}">
        <p14:creationId xmlns:p14="http://schemas.microsoft.com/office/powerpoint/2010/main" val="396286240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4AD24-E8D9-491D-80E6-DE536B7E082E}"/>
              </a:ext>
            </a:extLst>
          </p:cNvPr>
          <p:cNvSpPr>
            <a:spLocks noGrp="1"/>
          </p:cNvSpPr>
          <p:nvPr>
            <p:ph type="title"/>
          </p:nvPr>
        </p:nvSpPr>
        <p:spPr/>
        <p:txBody>
          <a:bodyPr/>
          <a:lstStyle/>
          <a:p>
            <a:r>
              <a:rPr lang="en-US" dirty="0"/>
              <a:t>Principle 1 Cont. </a:t>
            </a:r>
          </a:p>
        </p:txBody>
      </p:sp>
      <p:sp>
        <p:nvSpPr>
          <p:cNvPr id="3" name="Content Placeholder 2">
            <a:extLst>
              <a:ext uri="{FF2B5EF4-FFF2-40B4-BE49-F238E27FC236}">
                <a16:creationId xmlns:a16="http://schemas.microsoft.com/office/drawing/2014/main" id="{AC609509-6190-4DD6-94B5-FABA1738F35F}"/>
              </a:ext>
            </a:extLst>
          </p:cNvPr>
          <p:cNvSpPr>
            <a:spLocks noGrp="1"/>
          </p:cNvSpPr>
          <p:nvPr>
            <p:ph idx="1"/>
          </p:nvPr>
        </p:nvSpPr>
        <p:spPr/>
        <p:txBody>
          <a:bodyPr/>
          <a:lstStyle/>
          <a:p>
            <a:r>
              <a:rPr lang="en-US" dirty="0"/>
              <a:t>Discussion:</a:t>
            </a:r>
          </a:p>
          <a:p>
            <a:pPr lvl="1"/>
            <a:r>
              <a:rPr lang="en-US" dirty="0"/>
              <a:t>Give an example of discrimination based on one of the protected categories listed in the explanation of Principle 1: (2 people)</a:t>
            </a:r>
          </a:p>
          <a:p>
            <a:pPr lvl="1"/>
            <a:r>
              <a:rPr lang="en-US" dirty="0"/>
              <a:t>What is a suggested response to these actions? (2 people) </a:t>
            </a:r>
          </a:p>
          <a:p>
            <a:pPr lvl="1"/>
            <a:endParaRPr lang="en-US" dirty="0"/>
          </a:p>
        </p:txBody>
      </p:sp>
    </p:spTree>
    <p:extLst>
      <p:ext uri="{BB962C8B-B14F-4D97-AF65-F5344CB8AC3E}">
        <p14:creationId xmlns:p14="http://schemas.microsoft.com/office/powerpoint/2010/main" val="417343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6987-C5E1-440A-835F-2211380B1B4D}"/>
              </a:ext>
            </a:extLst>
          </p:cNvPr>
          <p:cNvSpPr>
            <a:spLocks noGrp="1"/>
          </p:cNvSpPr>
          <p:nvPr>
            <p:ph type="title"/>
          </p:nvPr>
        </p:nvSpPr>
        <p:spPr/>
        <p:txBody>
          <a:bodyPr/>
          <a:lstStyle/>
          <a:p>
            <a:r>
              <a:rPr lang="en-US" dirty="0"/>
              <a:t>Principle 2: Responsibility </a:t>
            </a:r>
          </a:p>
        </p:txBody>
      </p:sp>
      <p:sp>
        <p:nvSpPr>
          <p:cNvPr id="3" name="Content Placeholder 2">
            <a:extLst>
              <a:ext uri="{FF2B5EF4-FFF2-40B4-BE49-F238E27FC236}">
                <a16:creationId xmlns:a16="http://schemas.microsoft.com/office/drawing/2014/main" id="{0A7E5727-DEE5-426A-9308-68BA64878076}"/>
              </a:ext>
            </a:extLst>
          </p:cNvPr>
          <p:cNvSpPr>
            <a:spLocks noGrp="1"/>
          </p:cNvSpPr>
          <p:nvPr>
            <p:ph idx="1"/>
          </p:nvPr>
        </p:nvSpPr>
        <p:spPr>
          <a:xfrm>
            <a:off x="1103312" y="1547446"/>
            <a:ext cx="8946541" cy="4700953"/>
          </a:xfrm>
        </p:spPr>
        <p:txBody>
          <a:bodyPr>
            <a:normAutofit/>
          </a:bodyPr>
          <a:lstStyle/>
          <a:p>
            <a:r>
              <a:rPr lang="en-US" dirty="0"/>
              <a:t>(4 volunteer readers, 1 point each)</a:t>
            </a:r>
          </a:p>
          <a:p>
            <a:pPr marL="0" indent="0">
              <a:buNone/>
            </a:pPr>
            <a:endParaRPr lang="en-US" dirty="0"/>
          </a:p>
          <a:p>
            <a:r>
              <a:rPr lang="en-US" dirty="0"/>
              <a:t>2: The substance abuse counselor shall espouse objectivity and integrity and maintain the highest standards in the services the counselor offers. </a:t>
            </a:r>
          </a:p>
          <a:p>
            <a:pPr marL="0" indent="0">
              <a:buNone/>
            </a:pPr>
            <a:endParaRPr lang="en-US" dirty="0"/>
          </a:p>
          <a:p>
            <a:r>
              <a:rPr lang="en-US" dirty="0"/>
              <a:t>A: respect institutional policies but will take initiative toward improving when it will better serve the interest of the client. </a:t>
            </a:r>
          </a:p>
          <a:p>
            <a:r>
              <a:rPr lang="en-US" dirty="0"/>
              <a:t>B: obligation to help others, obtain knowledge in Tx.</a:t>
            </a:r>
          </a:p>
          <a:p>
            <a:r>
              <a:rPr lang="en-US" dirty="0"/>
              <a:t>C: facilitate development of counselors supervised as applicable </a:t>
            </a:r>
          </a:p>
          <a:p>
            <a:r>
              <a:rPr lang="en-US" dirty="0"/>
              <a:t>D: report unethical conduct</a:t>
            </a:r>
          </a:p>
        </p:txBody>
      </p:sp>
    </p:spTree>
    <p:extLst>
      <p:ext uri="{BB962C8B-B14F-4D97-AF65-F5344CB8AC3E}">
        <p14:creationId xmlns:p14="http://schemas.microsoft.com/office/powerpoint/2010/main" val="245202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794D-F70A-4574-8CB6-6638523ED92B}"/>
              </a:ext>
            </a:extLst>
          </p:cNvPr>
          <p:cNvSpPr>
            <a:spLocks noGrp="1"/>
          </p:cNvSpPr>
          <p:nvPr>
            <p:ph type="title"/>
          </p:nvPr>
        </p:nvSpPr>
        <p:spPr/>
        <p:txBody>
          <a:bodyPr/>
          <a:lstStyle/>
          <a:p>
            <a:r>
              <a:rPr lang="en-US" dirty="0"/>
              <a:t>Story time:</a:t>
            </a:r>
          </a:p>
        </p:txBody>
      </p:sp>
      <p:sp>
        <p:nvSpPr>
          <p:cNvPr id="3" name="Content Placeholder 2">
            <a:extLst>
              <a:ext uri="{FF2B5EF4-FFF2-40B4-BE49-F238E27FC236}">
                <a16:creationId xmlns:a16="http://schemas.microsoft.com/office/drawing/2014/main" id="{05400950-897B-421B-9008-89D5D77F67FF}"/>
              </a:ext>
            </a:extLst>
          </p:cNvPr>
          <p:cNvSpPr>
            <a:spLocks noGrp="1"/>
          </p:cNvSpPr>
          <p:nvPr>
            <p:ph idx="1"/>
          </p:nvPr>
        </p:nvSpPr>
        <p:spPr/>
        <p:txBody>
          <a:bodyPr/>
          <a:lstStyle/>
          <a:p>
            <a:r>
              <a:rPr lang="en-US" dirty="0"/>
              <a:t>1 volunteer to share an experience (omit names) related to witnessed or known ethical violation of Principle 2:</a:t>
            </a:r>
          </a:p>
          <a:p>
            <a:endParaRPr lang="en-US" dirty="0"/>
          </a:p>
          <a:p>
            <a:endParaRPr lang="en-US" dirty="0"/>
          </a:p>
          <a:p>
            <a:r>
              <a:rPr lang="en-US" dirty="0"/>
              <a:t>What was the violation?</a:t>
            </a:r>
          </a:p>
          <a:p>
            <a:r>
              <a:rPr lang="en-US" dirty="0"/>
              <a:t>Who violated?</a:t>
            </a:r>
          </a:p>
          <a:p>
            <a:r>
              <a:rPr lang="en-US" dirty="0"/>
              <a:t>What was or should be done?</a:t>
            </a:r>
          </a:p>
        </p:txBody>
      </p:sp>
    </p:spTree>
    <p:extLst>
      <p:ext uri="{BB962C8B-B14F-4D97-AF65-F5344CB8AC3E}">
        <p14:creationId xmlns:p14="http://schemas.microsoft.com/office/powerpoint/2010/main" val="3686362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249DE-D223-485F-8600-14547FAE465E}"/>
              </a:ext>
            </a:extLst>
          </p:cNvPr>
          <p:cNvSpPr>
            <a:spLocks noGrp="1"/>
          </p:cNvSpPr>
          <p:nvPr>
            <p:ph type="title"/>
          </p:nvPr>
        </p:nvSpPr>
        <p:spPr/>
        <p:txBody>
          <a:bodyPr/>
          <a:lstStyle/>
          <a:p>
            <a:r>
              <a:rPr lang="en-US" dirty="0"/>
              <a:t>Principle 3: Competence</a:t>
            </a:r>
          </a:p>
        </p:txBody>
      </p:sp>
      <p:sp>
        <p:nvSpPr>
          <p:cNvPr id="3" name="Content Placeholder 2">
            <a:extLst>
              <a:ext uri="{FF2B5EF4-FFF2-40B4-BE49-F238E27FC236}">
                <a16:creationId xmlns:a16="http://schemas.microsoft.com/office/drawing/2014/main" id="{4DBB18E2-AD38-4650-86A1-AA59CF021BCB}"/>
              </a:ext>
            </a:extLst>
          </p:cNvPr>
          <p:cNvSpPr>
            <a:spLocks noGrp="1"/>
          </p:cNvSpPr>
          <p:nvPr>
            <p:ph idx="1"/>
          </p:nvPr>
        </p:nvSpPr>
        <p:spPr>
          <a:xfrm>
            <a:off x="1103312" y="1656862"/>
            <a:ext cx="8946541" cy="4591537"/>
          </a:xfrm>
        </p:spPr>
        <p:txBody>
          <a:bodyPr/>
          <a:lstStyle/>
          <a:p>
            <a:r>
              <a:rPr lang="en-US" dirty="0"/>
              <a:t>3:…..Recognize the need for ongoing education as a component of professional competency.</a:t>
            </a:r>
          </a:p>
          <a:p>
            <a:pPr lvl="1"/>
            <a:r>
              <a:rPr lang="en-US" dirty="0"/>
              <a:t>Such as this continuing education course</a:t>
            </a:r>
          </a:p>
          <a:p>
            <a:pPr lvl="1"/>
            <a:endParaRPr lang="en-US" dirty="0"/>
          </a:p>
          <a:p>
            <a:pPr lvl="1"/>
            <a:r>
              <a:rPr lang="en-US" dirty="0"/>
              <a:t>A: recognize boundaries of competence, do not operate outside professional competency </a:t>
            </a:r>
          </a:p>
          <a:p>
            <a:pPr marL="457200" lvl="1" indent="0">
              <a:buNone/>
            </a:pPr>
            <a:endParaRPr lang="en-US" dirty="0"/>
          </a:p>
          <a:p>
            <a:pPr lvl="1"/>
            <a:r>
              <a:rPr lang="en-US" dirty="0"/>
              <a:t>B: recognize effect of impairment on professional performance and seek appropriate Tx for oneself or colleague. Support peer assistance programs. </a:t>
            </a:r>
          </a:p>
          <a:p>
            <a:pPr marL="457200" lvl="1" indent="0">
              <a:buNone/>
            </a:pPr>
            <a:endParaRPr lang="en-US" dirty="0"/>
          </a:p>
        </p:txBody>
      </p:sp>
    </p:spTree>
    <p:extLst>
      <p:ext uri="{BB962C8B-B14F-4D97-AF65-F5344CB8AC3E}">
        <p14:creationId xmlns:p14="http://schemas.microsoft.com/office/powerpoint/2010/main" val="166973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CA77-058F-466B-A3E5-811BF9FBA118}"/>
              </a:ext>
            </a:extLst>
          </p:cNvPr>
          <p:cNvSpPr>
            <a:spLocks noGrp="1"/>
          </p:cNvSpPr>
          <p:nvPr>
            <p:ph type="title"/>
          </p:nvPr>
        </p:nvSpPr>
        <p:spPr/>
        <p:txBody>
          <a:bodyPr/>
          <a:lstStyle/>
          <a:p>
            <a:r>
              <a:rPr lang="en-US" dirty="0"/>
              <a:t>Principle 3 Cont. Competence </a:t>
            </a:r>
          </a:p>
        </p:txBody>
      </p:sp>
      <p:sp>
        <p:nvSpPr>
          <p:cNvPr id="3" name="Content Placeholder 2">
            <a:extLst>
              <a:ext uri="{FF2B5EF4-FFF2-40B4-BE49-F238E27FC236}">
                <a16:creationId xmlns:a16="http://schemas.microsoft.com/office/drawing/2014/main" id="{DE162B72-DF4F-4928-8C14-7DE0D63F5011}"/>
              </a:ext>
            </a:extLst>
          </p:cNvPr>
          <p:cNvSpPr>
            <a:spLocks noGrp="1"/>
          </p:cNvSpPr>
          <p:nvPr>
            <p:ph idx="1"/>
          </p:nvPr>
        </p:nvSpPr>
        <p:spPr/>
        <p:txBody>
          <a:bodyPr/>
          <a:lstStyle/>
          <a:p>
            <a:r>
              <a:rPr lang="en-US" dirty="0"/>
              <a:t>3 volunteers:</a:t>
            </a:r>
          </a:p>
          <a:p>
            <a:pPr lvl="1"/>
            <a:r>
              <a:rPr lang="en-US" dirty="0"/>
              <a:t>Provide an example of violating this principle</a:t>
            </a:r>
          </a:p>
          <a:p>
            <a:pPr lvl="2"/>
            <a:r>
              <a:rPr lang="en-US" dirty="0"/>
              <a:t>What corrective action should be taken?</a:t>
            </a:r>
          </a:p>
          <a:p>
            <a:pPr lvl="2"/>
            <a:r>
              <a:rPr lang="en-US" dirty="0"/>
              <a:t>How does the violation place the client at risk?</a:t>
            </a:r>
          </a:p>
        </p:txBody>
      </p:sp>
    </p:spTree>
    <p:extLst>
      <p:ext uri="{BB962C8B-B14F-4D97-AF65-F5344CB8AC3E}">
        <p14:creationId xmlns:p14="http://schemas.microsoft.com/office/powerpoint/2010/main" val="3101483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0E12-4F7A-4852-B5C0-8DCA95A0737D}"/>
              </a:ext>
            </a:extLst>
          </p:cNvPr>
          <p:cNvSpPr>
            <a:spLocks noGrp="1"/>
          </p:cNvSpPr>
          <p:nvPr>
            <p:ph type="title"/>
          </p:nvPr>
        </p:nvSpPr>
        <p:spPr/>
        <p:txBody>
          <a:bodyPr/>
          <a:lstStyle/>
          <a:p>
            <a:r>
              <a:rPr lang="en-US" dirty="0"/>
              <a:t>Principle 4: Legal / Moral Standards</a:t>
            </a:r>
          </a:p>
        </p:txBody>
      </p:sp>
      <p:sp>
        <p:nvSpPr>
          <p:cNvPr id="3" name="Content Placeholder 2">
            <a:extLst>
              <a:ext uri="{FF2B5EF4-FFF2-40B4-BE49-F238E27FC236}">
                <a16:creationId xmlns:a16="http://schemas.microsoft.com/office/drawing/2014/main" id="{9037A419-9117-44B7-A3EB-63E2311D674E}"/>
              </a:ext>
            </a:extLst>
          </p:cNvPr>
          <p:cNvSpPr>
            <a:spLocks noGrp="1"/>
          </p:cNvSpPr>
          <p:nvPr>
            <p:ph idx="1"/>
          </p:nvPr>
        </p:nvSpPr>
        <p:spPr>
          <a:xfrm>
            <a:off x="1103312" y="1500554"/>
            <a:ext cx="8946541" cy="4747845"/>
          </a:xfrm>
        </p:spPr>
        <p:txBody>
          <a:bodyPr>
            <a:normAutofit/>
          </a:bodyPr>
          <a:lstStyle/>
          <a:p>
            <a:r>
              <a:rPr lang="en-US" dirty="0"/>
              <a:t>4: “…..shall uphold the legal and accepted moral codes which pertain to professional conduct”.</a:t>
            </a:r>
          </a:p>
          <a:p>
            <a:endParaRPr lang="en-US" dirty="0"/>
          </a:p>
          <a:p>
            <a:pPr lvl="1"/>
            <a:r>
              <a:rPr lang="en-US" dirty="0"/>
              <a:t>A: be aware of federal laws of counselors' respective state governing practice of counseling</a:t>
            </a:r>
          </a:p>
          <a:p>
            <a:pPr lvl="2"/>
            <a:r>
              <a:rPr lang="en-US" dirty="0"/>
              <a:t>Can we think of a relatable topic? (telehealth, methadone, etc.)</a:t>
            </a:r>
          </a:p>
          <a:p>
            <a:pPr marL="457200" lvl="1" indent="0">
              <a:buNone/>
            </a:pPr>
            <a:endParaRPr lang="en-US" dirty="0"/>
          </a:p>
          <a:p>
            <a:pPr lvl="1"/>
            <a:r>
              <a:rPr lang="en-US" dirty="0"/>
              <a:t>B: do not claim directly or by implication , professional qual’s or affiliations that counselor does not possess. </a:t>
            </a:r>
          </a:p>
          <a:p>
            <a:pPr lvl="2"/>
            <a:r>
              <a:rPr lang="en-US" dirty="0"/>
              <a:t>Such as claiming “therapist” status when not yet licensed</a:t>
            </a:r>
          </a:p>
          <a:p>
            <a:pPr marL="457200" lvl="1" indent="0">
              <a:buNone/>
            </a:pPr>
            <a:endParaRPr lang="en-US" dirty="0"/>
          </a:p>
          <a:p>
            <a:r>
              <a:rPr lang="en-US" dirty="0"/>
              <a:t>C: ensure services provided meet ethical standards </a:t>
            </a:r>
          </a:p>
        </p:txBody>
      </p:sp>
    </p:spTree>
    <p:extLst>
      <p:ext uri="{BB962C8B-B14F-4D97-AF65-F5344CB8AC3E}">
        <p14:creationId xmlns:p14="http://schemas.microsoft.com/office/powerpoint/2010/main" val="2103876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A6845-C5D5-4DCE-A18B-9DE51DECF1CA}"/>
              </a:ext>
            </a:extLst>
          </p:cNvPr>
          <p:cNvSpPr>
            <a:spLocks noGrp="1"/>
          </p:cNvSpPr>
          <p:nvPr>
            <p:ph type="title"/>
          </p:nvPr>
        </p:nvSpPr>
        <p:spPr/>
        <p:txBody>
          <a:bodyPr/>
          <a:lstStyle/>
          <a:p>
            <a:r>
              <a:rPr lang="en-US" dirty="0"/>
              <a:t>Principle 5: Public Statements</a:t>
            </a:r>
          </a:p>
        </p:txBody>
      </p:sp>
      <p:sp>
        <p:nvSpPr>
          <p:cNvPr id="3" name="Content Placeholder 2">
            <a:extLst>
              <a:ext uri="{FF2B5EF4-FFF2-40B4-BE49-F238E27FC236}">
                <a16:creationId xmlns:a16="http://schemas.microsoft.com/office/drawing/2014/main" id="{89485274-B11C-42FF-883A-0885F7F99298}"/>
              </a:ext>
            </a:extLst>
          </p:cNvPr>
          <p:cNvSpPr>
            <a:spLocks noGrp="1"/>
          </p:cNvSpPr>
          <p:nvPr>
            <p:ph idx="1"/>
          </p:nvPr>
        </p:nvSpPr>
        <p:spPr>
          <a:xfrm>
            <a:off x="1103312" y="1551214"/>
            <a:ext cx="9025426" cy="5102679"/>
          </a:xfrm>
        </p:spPr>
        <p:txBody>
          <a:bodyPr>
            <a:normAutofit/>
          </a:bodyPr>
          <a:lstStyle/>
          <a:p>
            <a:r>
              <a:rPr lang="en-US" dirty="0"/>
              <a:t>5: honestly respect the limits of present knowledge in public statements concerning alcoholism and drug abuse. </a:t>
            </a:r>
          </a:p>
          <a:p>
            <a:endParaRPr lang="en-US" dirty="0"/>
          </a:p>
          <a:p>
            <a:r>
              <a:rPr lang="en-US" dirty="0"/>
              <a:t>A: base statements on empirical data, specify which statements are opinion based. </a:t>
            </a:r>
          </a:p>
          <a:p>
            <a:pPr marL="0" indent="0">
              <a:buNone/>
            </a:pPr>
            <a:endParaRPr lang="en-US" dirty="0"/>
          </a:p>
          <a:p>
            <a:r>
              <a:rPr lang="en-US" dirty="0"/>
              <a:t>B:  report substantiation, acknowledge sources of information. </a:t>
            </a:r>
          </a:p>
          <a:p>
            <a:pPr marL="0" indent="0">
              <a:buNone/>
            </a:pPr>
            <a:endParaRPr lang="en-US" dirty="0"/>
          </a:p>
          <a:p>
            <a:pPr>
              <a:buFont typeface="Wingdings" panose="05000000000000000000" pitchFamily="2" charset="2"/>
              <a:buChar char="Ø"/>
            </a:pPr>
            <a:r>
              <a:rPr lang="en-US" dirty="0"/>
              <a:t>Discussion: MAT for Opiate Use Disorder vs. abstinence-based Tx</a:t>
            </a:r>
          </a:p>
          <a:p>
            <a:pPr lvl="1"/>
            <a:r>
              <a:rPr lang="en-US" dirty="0"/>
              <a:t>“Medication-assisted treatment is one way to help those with opioid addiction recover their lives.”  </a:t>
            </a:r>
          </a:p>
          <a:p>
            <a:pPr lvl="2"/>
            <a:r>
              <a:rPr lang="en-US" sz="1100" dirty="0">
                <a:hlinkClick r:id="rId2"/>
              </a:rPr>
              <a:t>https://www.ct.gov/dmhas/lib/dmhas/publications/MAT-InfoFamilyFriends.pdf</a:t>
            </a:r>
            <a:endParaRPr lang="en-US" sz="1100" dirty="0"/>
          </a:p>
          <a:p>
            <a:pPr lvl="3"/>
            <a:r>
              <a:rPr lang="en-US"/>
              <a:t>SAMHSA  </a:t>
            </a:r>
            <a:endParaRPr lang="en-US" dirty="0"/>
          </a:p>
        </p:txBody>
      </p:sp>
    </p:spTree>
    <p:extLst>
      <p:ext uri="{BB962C8B-B14F-4D97-AF65-F5344CB8AC3E}">
        <p14:creationId xmlns:p14="http://schemas.microsoft.com/office/powerpoint/2010/main" val="269587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F866-F464-4938-9C29-3AC6E4E49931}"/>
              </a:ext>
            </a:extLst>
          </p:cNvPr>
          <p:cNvSpPr>
            <a:spLocks noGrp="1"/>
          </p:cNvSpPr>
          <p:nvPr>
            <p:ph type="title"/>
          </p:nvPr>
        </p:nvSpPr>
        <p:spPr/>
        <p:txBody>
          <a:bodyPr/>
          <a:lstStyle/>
          <a:p>
            <a:r>
              <a:rPr lang="en-US" dirty="0"/>
              <a:t>Principle 6: Publication Credit</a:t>
            </a:r>
          </a:p>
        </p:txBody>
      </p:sp>
      <p:sp>
        <p:nvSpPr>
          <p:cNvPr id="3" name="Content Placeholder 2">
            <a:extLst>
              <a:ext uri="{FF2B5EF4-FFF2-40B4-BE49-F238E27FC236}">
                <a16:creationId xmlns:a16="http://schemas.microsoft.com/office/drawing/2014/main" id="{5E293A10-2BED-4FFB-8AD5-4C5DB652E3BA}"/>
              </a:ext>
            </a:extLst>
          </p:cNvPr>
          <p:cNvSpPr>
            <a:spLocks noGrp="1"/>
          </p:cNvSpPr>
          <p:nvPr>
            <p:ph idx="1"/>
          </p:nvPr>
        </p:nvSpPr>
        <p:spPr>
          <a:xfrm>
            <a:off x="1103312" y="1453662"/>
            <a:ext cx="8946541" cy="4794737"/>
          </a:xfrm>
        </p:spPr>
        <p:txBody>
          <a:bodyPr/>
          <a:lstStyle/>
          <a:p>
            <a:r>
              <a:rPr lang="en-US" dirty="0"/>
              <a:t>6: assign credit to all who have contributed to the published material.</a:t>
            </a:r>
          </a:p>
          <a:p>
            <a:endParaRPr lang="en-US" dirty="0"/>
          </a:p>
          <a:p>
            <a:r>
              <a:rPr lang="en-US" dirty="0"/>
              <a:t>A: recognize joint </a:t>
            </a:r>
            <a:r>
              <a:rPr lang="en-US"/>
              <a:t>authorship  </a:t>
            </a:r>
            <a:r>
              <a:rPr lang="en-US" dirty="0"/>
              <a:t>on joint publications. </a:t>
            </a:r>
          </a:p>
          <a:p>
            <a:r>
              <a:rPr lang="en-US" dirty="0"/>
              <a:t>B: Acknowledge minor contributions, even clerical or similar. </a:t>
            </a:r>
          </a:p>
          <a:p>
            <a:r>
              <a:rPr lang="en-US" dirty="0"/>
              <a:t>C: Avoid copyright violations </a:t>
            </a:r>
          </a:p>
          <a:p>
            <a:endParaRPr lang="en-US" dirty="0"/>
          </a:p>
          <a:p>
            <a:pPr lvl="1"/>
            <a:r>
              <a:rPr lang="en-US" dirty="0"/>
              <a:t>Can you think of a way this could potentially be violated?</a:t>
            </a:r>
          </a:p>
        </p:txBody>
      </p:sp>
    </p:spTree>
    <p:extLst>
      <p:ext uri="{BB962C8B-B14F-4D97-AF65-F5344CB8AC3E}">
        <p14:creationId xmlns:p14="http://schemas.microsoft.com/office/powerpoint/2010/main" val="3869708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F642-DCC1-4379-B569-1A55C2CFC6ED}"/>
              </a:ext>
            </a:extLst>
          </p:cNvPr>
          <p:cNvSpPr>
            <a:spLocks noGrp="1"/>
          </p:cNvSpPr>
          <p:nvPr>
            <p:ph type="title"/>
          </p:nvPr>
        </p:nvSpPr>
        <p:spPr/>
        <p:txBody>
          <a:bodyPr/>
          <a:lstStyle/>
          <a:p>
            <a:r>
              <a:rPr lang="en-US" dirty="0"/>
              <a:t>Day 1 review:</a:t>
            </a:r>
          </a:p>
        </p:txBody>
      </p:sp>
      <p:sp>
        <p:nvSpPr>
          <p:cNvPr id="3" name="Content Placeholder 2">
            <a:extLst>
              <a:ext uri="{FF2B5EF4-FFF2-40B4-BE49-F238E27FC236}">
                <a16:creationId xmlns:a16="http://schemas.microsoft.com/office/drawing/2014/main" id="{6C5B9BA6-24F8-4270-AB63-FF171AAB594F}"/>
              </a:ext>
            </a:extLst>
          </p:cNvPr>
          <p:cNvSpPr>
            <a:spLocks noGrp="1"/>
          </p:cNvSpPr>
          <p:nvPr>
            <p:ph idx="1"/>
          </p:nvPr>
        </p:nvSpPr>
        <p:spPr/>
        <p:txBody>
          <a:bodyPr/>
          <a:lstStyle/>
          <a:p>
            <a:r>
              <a:rPr lang="en-US" dirty="0"/>
              <a:t>1 volunteer each, summarize the below standards:</a:t>
            </a:r>
          </a:p>
          <a:p>
            <a:pPr marL="0" indent="0">
              <a:buNone/>
            </a:pPr>
            <a:endParaRPr lang="en-US" dirty="0"/>
          </a:p>
          <a:p>
            <a:pPr lvl="1"/>
            <a:r>
              <a:rPr lang="en-US" dirty="0"/>
              <a:t>1: Non-discrimination</a:t>
            </a:r>
          </a:p>
          <a:p>
            <a:pPr lvl="1"/>
            <a:r>
              <a:rPr lang="en-US" dirty="0"/>
              <a:t>2: Responsibility </a:t>
            </a:r>
          </a:p>
          <a:p>
            <a:pPr lvl="1"/>
            <a:r>
              <a:rPr lang="en-US" dirty="0"/>
              <a:t>3: Competence</a:t>
            </a:r>
          </a:p>
          <a:p>
            <a:pPr lvl="1"/>
            <a:r>
              <a:rPr lang="en-US" dirty="0"/>
              <a:t>4:Legal and Moral Standards</a:t>
            </a:r>
          </a:p>
          <a:p>
            <a:pPr lvl="1"/>
            <a:r>
              <a:rPr lang="en-US" dirty="0"/>
              <a:t>5: Public Statements</a:t>
            </a:r>
          </a:p>
          <a:p>
            <a:pPr lvl="1"/>
            <a:r>
              <a:rPr lang="en-US" dirty="0"/>
              <a:t>6: Publications</a:t>
            </a:r>
          </a:p>
        </p:txBody>
      </p:sp>
    </p:spTree>
    <p:extLst>
      <p:ext uri="{BB962C8B-B14F-4D97-AF65-F5344CB8AC3E}">
        <p14:creationId xmlns:p14="http://schemas.microsoft.com/office/powerpoint/2010/main" val="390731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CD02-180B-40FE-AE15-9382A3FB311A}"/>
              </a:ext>
            </a:extLst>
          </p:cNvPr>
          <p:cNvSpPr>
            <a:spLocks noGrp="1"/>
          </p:cNvSpPr>
          <p:nvPr>
            <p:ph type="title"/>
          </p:nvPr>
        </p:nvSpPr>
        <p:spPr/>
        <p:txBody>
          <a:bodyPr/>
          <a:lstStyle/>
          <a:p>
            <a:r>
              <a:rPr lang="en-US" dirty="0"/>
              <a:t>Day 1 Wrap up:</a:t>
            </a:r>
          </a:p>
        </p:txBody>
      </p:sp>
      <p:sp>
        <p:nvSpPr>
          <p:cNvPr id="3" name="Content Placeholder 2">
            <a:extLst>
              <a:ext uri="{FF2B5EF4-FFF2-40B4-BE49-F238E27FC236}">
                <a16:creationId xmlns:a16="http://schemas.microsoft.com/office/drawing/2014/main" id="{EF4125E8-DEEC-4CE3-8BC7-E8DA22146D26}"/>
              </a:ext>
            </a:extLst>
          </p:cNvPr>
          <p:cNvSpPr>
            <a:spLocks noGrp="1"/>
          </p:cNvSpPr>
          <p:nvPr>
            <p:ph idx="1"/>
          </p:nvPr>
        </p:nvSpPr>
        <p:spPr/>
        <p:txBody>
          <a:bodyPr/>
          <a:lstStyle/>
          <a:p>
            <a:r>
              <a:rPr lang="en-US" dirty="0"/>
              <a:t>Questions?</a:t>
            </a:r>
          </a:p>
          <a:p>
            <a:r>
              <a:rPr lang="en-US" dirty="0"/>
              <a:t>Comments?</a:t>
            </a:r>
          </a:p>
          <a:p>
            <a:endParaRPr lang="en-US" dirty="0"/>
          </a:p>
          <a:p>
            <a:endParaRPr lang="en-US" dirty="0"/>
          </a:p>
          <a:p>
            <a:r>
              <a:rPr lang="en-US" dirty="0"/>
              <a:t>Homework 1 of 2  </a:t>
            </a:r>
          </a:p>
          <a:p>
            <a:endParaRPr lang="en-US" dirty="0"/>
          </a:p>
          <a:p>
            <a:r>
              <a:rPr lang="en-US" dirty="0"/>
              <a:t>1: Optional:                      </a:t>
            </a:r>
          </a:p>
          <a:p>
            <a:pPr lvl="1"/>
            <a:r>
              <a:rPr lang="en-US" dirty="0"/>
              <a:t> See if any recent news relates to the ethical standards discussed today or the ones we will address tomorrow.    We can go over 1 or 2 tomorrow if anyone has them.</a:t>
            </a:r>
          </a:p>
        </p:txBody>
      </p:sp>
    </p:spTree>
    <p:extLst>
      <p:ext uri="{BB962C8B-B14F-4D97-AF65-F5344CB8AC3E}">
        <p14:creationId xmlns:p14="http://schemas.microsoft.com/office/powerpoint/2010/main" val="399462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B331-D9C3-41F4-9CB4-C306C665D5D8}"/>
              </a:ext>
            </a:extLst>
          </p:cNvPr>
          <p:cNvSpPr>
            <a:spLocks noGrp="1"/>
          </p:cNvSpPr>
          <p:nvPr>
            <p:ph type="ctrTitle"/>
          </p:nvPr>
        </p:nvSpPr>
        <p:spPr>
          <a:xfrm>
            <a:off x="934872" y="982272"/>
            <a:ext cx="3388419" cy="4560970"/>
          </a:xfrm>
        </p:spPr>
        <p:txBody>
          <a:bodyPr vert="horz" lIns="91440" tIns="45720" rIns="91440" bIns="45720" rtlCol="0" anchor="ctr">
            <a:normAutofit/>
          </a:bodyPr>
          <a:lstStyle/>
          <a:p>
            <a:pPr algn="l"/>
            <a:r>
              <a:rPr lang="en-US" sz="4000" kern="1200">
                <a:solidFill>
                  <a:srgbClr val="FFFFFF"/>
                </a:solidFill>
                <a:latin typeface="+mj-lt"/>
                <a:ea typeface="+mj-ea"/>
                <a:cs typeface="+mj-cs"/>
              </a:rPr>
              <a:t>Starting Soon! </a:t>
            </a:r>
          </a:p>
        </p:txBody>
      </p:sp>
      <p:sp>
        <p:nvSpPr>
          <p:cNvPr id="3" name="Text Placeholder 2">
            <a:extLst>
              <a:ext uri="{FF2B5EF4-FFF2-40B4-BE49-F238E27FC236}">
                <a16:creationId xmlns:a16="http://schemas.microsoft.com/office/drawing/2014/main" id="{3A11BEC4-DABF-F7C7-2867-2C7663561105}"/>
              </a:ext>
            </a:extLst>
          </p:cNvPr>
          <p:cNvSpPr>
            <a:spLocks noGrp="1"/>
          </p:cNvSpPr>
          <p:nvPr>
            <p:ph type="subTitle" idx="1"/>
          </p:nvPr>
        </p:nvSpPr>
        <p:spPr>
          <a:xfrm>
            <a:off x="5221862" y="1719618"/>
            <a:ext cx="5948831" cy="4334629"/>
          </a:xfrm>
        </p:spPr>
        <p:txBody>
          <a:bodyPr vert="horz" lIns="91440" tIns="45720" rIns="91440" bIns="45720" rtlCol="0" anchor="ctr">
            <a:normAutofit fontScale="92500" lnSpcReduction="20000"/>
          </a:bodyPr>
          <a:lstStyle/>
          <a:p>
            <a:pPr marL="137160" indent="-228600" algn="l">
              <a:buFont typeface="Arial" panose="020B0604020202020204" pitchFamily="34" charset="0"/>
              <a:buChar char="•"/>
            </a:pPr>
            <a:r>
              <a:rPr lang="en-US" sz="2000" dirty="0">
                <a:solidFill>
                  <a:srgbClr val="FEFFFF"/>
                </a:solidFill>
              </a:rPr>
              <a:t>Please take care of your needs as they come up. We understand it is a long workshop.</a:t>
            </a:r>
          </a:p>
          <a:p>
            <a:pPr marL="137160" indent="-228600" algn="l">
              <a:buFont typeface="Arial" panose="020B0604020202020204" pitchFamily="34" charset="0"/>
              <a:buChar char="•"/>
            </a:pPr>
            <a:endParaRPr lang="en-US" sz="2000" dirty="0">
              <a:solidFill>
                <a:srgbClr val="FEFFFF"/>
              </a:solidFill>
            </a:endParaRPr>
          </a:p>
          <a:p>
            <a:pPr marL="137160" indent="-228600" algn="l">
              <a:buFont typeface="Arial" panose="020B0604020202020204" pitchFamily="34" charset="0"/>
              <a:buChar char="•"/>
            </a:pPr>
            <a:r>
              <a:rPr lang="en-US" sz="2000" dirty="0">
                <a:solidFill>
                  <a:srgbClr val="FEFFFF"/>
                </a:solidFill>
              </a:rPr>
              <a:t>Your camera </a:t>
            </a:r>
            <a:r>
              <a:rPr lang="en-US" sz="2000">
                <a:solidFill>
                  <a:srgbClr val="FEFFFF"/>
                </a:solidFill>
              </a:rPr>
              <a:t>must be on </a:t>
            </a:r>
            <a:r>
              <a:rPr lang="en-US" sz="2000" dirty="0">
                <a:solidFill>
                  <a:srgbClr val="FEFFFF"/>
                </a:solidFill>
              </a:rPr>
              <a:t>for participation purposes. Unless speaking or in a breakout room please keep your mic muted. You can press space bar to unmute and speak throughout the meeting.</a:t>
            </a:r>
          </a:p>
          <a:p>
            <a:pPr marL="137160" indent="-228600" algn="l">
              <a:buFont typeface="Arial" panose="020B0604020202020204" pitchFamily="34" charset="0"/>
              <a:buChar char="•"/>
            </a:pPr>
            <a:endParaRPr lang="en-US" sz="2000" dirty="0">
              <a:solidFill>
                <a:srgbClr val="FEFFFF"/>
              </a:solidFill>
            </a:endParaRPr>
          </a:p>
          <a:p>
            <a:pPr marL="137160" indent="-228600" algn="l">
              <a:buFont typeface="Arial" panose="020B0604020202020204" pitchFamily="34" charset="0"/>
              <a:buChar char="•"/>
            </a:pPr>
            <a:r>
              <a:rPr lang="en-US" sz="2000" dirty="0">
                <a:solidFill>
                  <a:srgbClr val="FEFFFF"/>
                </a:solidFill>
              </a:rPr>
              <a:t>In order to receive CE credit, you will need to have your camera on and will need to attend the entire training. We invite you to complete the evaluation form which will be emailed after the training.</a:t>
            </a:r>
          </a:p>
          <a:p>
            <a:pPr marL="137160" indent="-228600" algn="l">
              <a:buFont typeface="Arial" panose="020B0604020202020204" pitchFamily="34" charset="0"/>
              <a:buChar char="•"/>
            </a:pPr>
            <a:endParaRPr lang="en-US" sz="2000" dirty="0">
              <a:solidFill>
                <a:srgbClr val="FEFFFF"/>
              </a:solidFill>
            </a:endParaRPr>
          </a:p>
        </p:txBody>
      </p:sp>
    </p:spTree>
    <p:extLst>
      <p:ext uri="{BB962C8B-B14F-4D97-AF65-F5344CB8AC3E}">
        <p14:creationId xmlns:p14="http://schemas.microsoft.com/office/powerpoint/2010/main" val="3104991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4CC3C-C203-4124-A1EF-1D98F4751EF4}"/>
              </a:ext>
            </a:extLst>
          </p:cNvPr>
          <p:cNvSpPr>
            <a:spLocks noGrp="1"/>
          </p:cNvSpPr>
          <p:nvPr>
            <p:ph type="title"/>
          </p:nvPr>
        </p:nvSpPr>
        <p:spPr/>
        <p:txBody>
          <a:bodyPr/>
          <a:lstStyle/>
          <a:p>
            <a:r>
              <a:rPr lang="en-US" dirty="0"/>
              <a:t>Day 1: Recap </a:t>
            </a:r>
            <a:r>
              <a:rPr lang="en-US" dirty="0" err="1"/>
              <a:t>Cont</a:t>
            </a:r>
            <a:r>
              <a:rPr lang="en-US" dirty="0"/>
              <a:t>:</a:t>
            </a:r>
          </a:p>
        </p:txBody>
      </p:sp>
      <p:sp>
        <p:nvSpPr>
          <p:cNvPr id="3" name="Content Placeholder 2">
            <a:extLst>
              <a:ext uri="{FF2B5EF4-FFF2-40B4-BE49-F238E27FC236}">
                <a16:creationId xmlns:a16="http://schemas.microsoft.com/office/drawing/2014/main" id="{E5BAC986-DD5B-4BC6-BC22-3E1E5156EFE7}"/>
              </a:ext>
            </a:extLst>
          </p:cNvPr>
          <p:cNvSpPr>
            <a:spLocks noGrp="1"/>
          </p:cNvSpPr>
          <p:nvPr>
            <p:ph idx="1"/>
          </p:nvPr>
        </p:nvSpPr>
        <p:spPr/>
        <p:txBody>
          <a:bodyPr>
            <a:normAutofit/>
          </a:bodyPr>
          <a:lstStyle/>
          <a:p>
            <a:pPr marL="0" indent="0">
              <a:buNone/>
            </a:pPr>
            <a:endParaRPr lang="en-US" dirty="0"/>
          </a:p>
          <a:p>
            <a:r>
              <a:rPr lang="en-US" dirty="0"/>
              <a:t>HOMEWORK:</a:t>
            </a:r>
          </a:p>
          <a:p>
            <a:pPr lvl="1"/>
            <a:r>
              <a:rPr lang="en-US" dirty="0"/>
              <a:t>Pick one of the 12 ethical principles in the CSAC Code of Ethics</a:t>
            </a:r>
          </a:p>
          <a:p>
            <a:pPr lvl="1"/>
            <a:r>
              <a:rPr lang="en-US" dirty="0"/>
              <a:t>Prepare a summary with at least one example of violations associated with that principle.    </a:t>
            </a:r>
          </a:p>
          <a:p>
            <a:pPr lvl="1"/>
            <a:r>
              <a:rPr lang="en-US" dirty="0"/>
              <a:t>Be prepared to share verbally with the group</a:t>
            </a:r>
          </a:p>
          <a:p>
            <a:pPr lvl="1"/>
            <a:r>
              <a:rPr lang="en-US" dirty="0"/>
              <a:t>Let’s not all pick confidentiality, mix it up</a:t>
            </a:r>
          </a:p>
          <a:p>
            <a:pPr lvl="1"/>
            <a:endParaRPr lang="en-US" dirty="0"/>
          </a:p>
          <a:p>
            <a:r>
              <a:rPr lang="en-US" dirty="0"/>
              <a:t>Same Zoom link for tomorrow.</a:t>
            </a:r>
          </a:p>
        </p:txBody>
      </p:sp>
    </p:spTree>
    <p:extLst>
      <p:ext uri="{BB962C8B-B14F-4D97-AF65-F5344CB8AC3E}">
        <p14:creationId xmlns:p14="http://schemas.microsoft.com/office/powerpoint/2010/main" val="1018819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ED387-FD42-4781-BED0-3357573C48BE}"/>
              </a:ext>
            </a:extLst>
          </p:cNvPr>
          <p:cNvSpPr>
            <a:spLocks noGrp="1"/>
          </p:cNvSpPr>
          <p:nvPr>
            <p:ph type="title"/>
          </p:nvPr>
        </p:nvSpPr>
        <p:spPr/>
        <p:txBody>
          <a:bodyPr/>
          <a:lstStyle/>
          <a:p>
            <a:r>
              <a:rPr lang="en-US" dirty="0"/>
              <a:t>Day 2</a:t>
            </a:r>
          </a:p>
        </p:txBody>
      </p:sp>
      <p:sp>
        <p:nvSpPr>
          <p:cNvPr id="3" name="Content Placeholder 2">
            <a:extLst>
              <a:ext uri="{FF2B5EF4-FFF2-40B4-BE49-F238E27FC236}">
                <a16:creationId xmlns:a16="http://schemas.microsoft.com/office/drawing/2014/main" id="{8C7CF263-D13A-4ED8-A830-CBE392B3F0B4}"/>
              </a:ext>
            </a:extLst>
          </p:cNvPr>
          <p:cNvSpPr>
            <a:spLocks noGrp="1"/>
          </p:cNvSpPr>
          <p:nvPr>
            <p:ph idx="1"/>
          </p:nvPr>
        </p:nvSpPr>
        <p:spPr/>
        <p:txBody>
          <a:bodyPr/>
          <a:lstStyle/>
          <a:p>
            <a:r>
              <a:rPr lang="en-US" dirty="0"/>
              <a:t>Welcome to the 2nd and final day</a:t>
            </a:r>
          </a:p>
          <a:p>
            <a:r>
              <a:rPr lang="en-US" dirty="0"/>
              <a:t>We will wrap up in the next 2.5 – 3 hours</a:t>
            </a:r>
          </a:p>
          <a:p>
            <a:endParaRPr lang="en-US" dirty="0"/>
          </a:p>
          <a:p>
            <a:endParaRPr lang="en-US" dirty="0"/>
          </a:p>
          <a:p>
            <a:r>
              <a:rPr lang="en-US" dirty="0"/>
              <a:t>Questions on Day 1 Material?</a:t>
            </a:r>
          </a:p>
          <a:p>
            <a:endParaRPr lang="en-US" dirty="0"/>
          </a:p>
          <a:p>
            <a:r>
              <a:rPr lang="en-US" dirty="0"/>
              <a:t>Current events homework volunteers?</a:t>
            </a:r>
          </a:p>
          <a:p>
            <a:endParaRPr lang="en-US" dirty="0"/>
          </a:p>
          <a:p>
            <a:r>
              <a:rPr lang="en-US" dirty="0"/>
              <a:t>Summaries from Principles 1-6 ?</a:t>
            </a:r>
          </a:p>
        </p:txBody>
      </p:sp>
    </p:spTree>
    <p:extLst>
      <p:ext uri="{BB962C8B-B14F-4D97-AF65-F5344CB8AC3E}">
        <p14:creationId xmlns:p14="http://schemas.microsoft.com/office/powerpoint/2010/main" val="3801338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247AC-AC6C-4048-BE25-CD4CC440D24E}"/>
              </a:ext>
            </a:extLst>
          </p:cNvPr>
          <p:cNvSpPr>
            <a:spLocks noGrp="1"/>
          </p:cNvSpPr>
          <p:nvPr>
            <p:ph type="title"/>
          </p:nvPr>
        </p:nvSpPr>
        <p:spPr/>
        <p:txBody>
          <a:bodyPr/>
          <a:lstStyle/>
          <a:p>
            <a:r>
              <a:rPr lang="en-US" dirty="0"/>
              <a:t>Principle 7: Client Welfare</a:t>
            </a:r>
          </a:p>
        </p:txBody>
      </p:sp>
      <p:sp>
        <p:nvSpPr>
          <p:cNvPr id="3" name="Content Placeholder 2">
            <a:extLst>
              <a:ext uri="{FF2B5EF4-FFF2-40B4-BE49-F238E27FC236}">
                <a16:creationId xmlns:a16="http://schemas.microsoft.com/office/drawing/2014/main" id="{C0F7AB31-73BC-41EE-B99F-22BAD6698B4E}"/>
              </a:ext>
            </a:extLst>
          </p:cNvPr>
          <p:cNvSpPr>
            <a:spLocks noGrp="1"/>
          </p:cNvSpPr>
          <p:nvPr>
            <p:ph idx="1"/>
          </p:nvPr>
        </p:nvSpPr>
        <p:spPr>
          <a:xfrm>
            <a:off x="1103312" y="1227015"/>
            <a:ext cx="8946541" cy="5361354"/>
          </a:xfrm>
        </p:spPr>
        <p:txBody>
          <a:bodyPr>
            <a:normAutofit/>
          </a:bodyPr>
          <a:lstStyle/>
          <a:p>
            <a:r>
              <a:rPr lang="en-US" dirty="0"/>
              <a:t>7: Protection of public health , safety and welfare and the best interest of the client as a primary guide in determining the conduct of all substance abuse counselors. </a:t>
            </a:r>
          </a:p>
          <a:p>
            <a:pPr marL="0" indent="0">
              <a:buNone/>
            </a:pPr>
            <a:endParaRPr lang="en-US" dirty="0"/>
          </a:p>
          <a:p>
            <a:r>
              <a:rPr lang="en-US" dirty="0"/>
              <a:t>A: disclose responsibilities to the client</a:t>
            </a:r>
          </a:p>
          <a:p>
            <a:r>
              <a:rPr lang="en-US" dirty="0"/>
              <a:t>B: Terminate when it is clear there is no benefit to counseling service</a:t>
            </a:r>
          </a:p>
          <a:p>
            <a:r>
              <a:rPr lang="en-US" dirty="0"/>
              <a:t>C: hold client welfare paramount when </a:t>
            </a:r>
            <a:r>
              <a:rPr lang="en-US"/>
              <a:t>making decisions </a:t>
            </a:r>
            <a:r>
              <a:rPr lang="en-US" dirty="0"/>
              <a:t>concerning referral, Tx or termination </a:t>
            </a:r>
          </a:p>
          <a:p>
            <a:r>
              <a:rPr lang="en-US" dirty="0"/>
              <a:t>D: not encourage participation in non-Tx activities  when it would have potential harm for the client </a:t>
            </a:r>
          </a:p>
          <a:p>
            <a:r>
              <a:rPr lang="en-US" dirty="0"/>
              <a:t>E: provide services in environment  that ensures privacy and safety.</a:t>
            </a:r>
          </a:p>
        </p:txBody>
      </p:sp>
    </p:spTree>
    <p:extLst>
      <p:ext uri="{BB962C8B-B14F-4D97-AF65-F5344CB8AC3E}">
        <p14:creationId xmlns:p14="http://schemas.microsoft.com/office/powerpoint/2010/main" val="733819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7E438-83C0-4D6A-8B8C-3144128A1A3C}"/>
              </a:ext>
            </a:extLst>
          </p:cNvPr>
          <p:cNvSpPr>
            <a:spLocks noGrp="1"/>
          </p:cNvSpPr>
          <p:nvPr>
            <p:ph type="title"/>
          </p:nvPr>
        </p:nvSpPr>
        <p:spPr/>
        <p:txBody>
          <a:bodyPr/>
          <a:lstStyle/>
          <a:p>
            <a:r>
              <a:rPr lang="en-US" dirty="0"/>
              <a:t>Principle 7: Cont.</a:t>
            </a:r>
          </a:p>
        </p:txBody>
      </p:sp>
      <p:sp>
        <p:nvSpPr>
          <p:cNvPr id="3" name="Content Placeholder 2">
            <a:extLst>
              <a:ext uri="{FF2B5EF4-FFF2-40B4-BE49-F238E27FC236}">
                <a16:creationId xmlns:a16="http://schemas.microsoft.com/office/drawing/2014/main" id="{1FA26B90-E90D-43C0-A5BE-2922D555EB74}"/>
              </a:ext>
            </a:extLst>
          </p:cNvPr>
          <p:cNvSpPr>
            <a:spLocks noGrp="1"/>
          </p:cNvSpPr>
          <p:nvPr>
            <p:ph idx="1"/>
          </p:nvPr>
        </p:nvSpPr>
        <p:spPr/>
        <p:txBody>
          <a:bodyPr/>
          <a:lstStyle/>
          <a:p>
            <a:r>
              <a:rPr lang="en-US" dirty="0"/>
              <a:t>Discussion:</a:t>
            </a:r>
          </a:p>
          <a:p>
            <a:pPr lvl="1"/>
            <a:r>
              <a:rPr lang="en-US" dirty="0"/>
              <a:t>Think of a part of the daily job that is not the most enjoyable but is necessary for quality service.</a:t>
            </a:r>
          </a:p>
          <a:p>
            <a:pPr lvl="1"/>
            <a:r>
              <a:rPr lang="en-US" dirty="0"/>
              <a:t>How do we hold the client welfare paramount and overcome the more difficult parts of the job?</a:t>
            </a:r>
          </a:p>
          <a:p>
            <a:pPr lvl="2"/>
            <a:r>
              <a:rPr lang="en-US" dirty="0"/>
              <a:t>Paperwork?</a:t>
            </a:r>
          </a:p>
          <a:p>
            <a:pPr lvl="2"/>
            <a:r>
              <a:rPr lang="en-US" dirty="0"/>
              <a:t>Insurance authorizations?</a:t>
            </a:r>
          </a:p>
          <a:p>
            <a:pPr lvl="2"/>
            <a:r>
              <a:rPr lang="en-US" dirty="0"/>
              <a:t>Benefit exceptions?</a:t>
            </a:r>
          </a:p>
          <a:p>
            <a:pPr lvl="2"/>
            <a:r>
              <a:rPr lang="en-US" dirty="0"/>
              <a:t>Case management?</a:t>
            </a:r>
          </a:p>
          <a:p>
            <a:pPr lvl="2"/>
            <a:endParaRPr lang="en-US" dirty="0"/>
          </a:p>
          <a:p>
            <a:pPr lvl="2"/>
            <a:r>
              <a:rPr lang="en-US" dirty="0"/>
              <a:t>Share some common approaches that help motivate completion </a:t>
            </a:r>
          </a:p>
          <a:p>
            <a:pPr marL="914400" lvl="2" indent="0">
              <a:buNone/>
            </a:pPr>
            <a:endParaRPr lang="en-US" dirty="0"/>
          </a:p>
        </p:txBody>
      </p:sp>
    </p:spTree>
    <p:extLst>
      <p:ext uri="{BB962C8B-B14F-4D97-AF65-F5344CB8AC3E}">
        <p14:creationId xmlns:p14="http://schemas.microsoft.com/office/powerpoint/2010/main" val="3467892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8C2AC-9725-4253-8EF5-6021749AA974}"/>
              </a:ext>
            </a:extLst>
          </p:cNvPr>
          <p:cNvSpPr>
            <a:spLocks noGrp="1"/>
          </p:cNvSpPr>
          <p:nvPr>
            <p:ph type="title"/>
          </p:nvPr>
        </p:nvSpPr>
        <p:spPr/>
        <p:txBody>
          <a:bodyPr/>
          <a:lstStyle/>
          <a:p>
            <a:r>
              <a:rPr lang="en-US" dirty="0"/>
              <a:t>Principle 8: Confidentiality </a:t>
            </a:r>
          </a:p>
        </p:txBody>
      </p:sp>
      <p:sp>
        <p:nvSpPr>
          <p:cNvPr id="3" name="Content Placeholder 2">
            <a:extLst>
              <a:ext uri="{FF2B5EF4-FFF2-40B4-BE49-F238E27FC236}">
                <a16:creationId xmlns:a16="http://schemas.microsoft.com/office/drawing/2014/main" id="{407CA0A2-CB36-4B1B-B45F-599D07E3085B}"/>
              </a:ext>
            </a:extLst>
          </p:cNvPr>
          <p:cNvSpPr>
            <a:spLocks noGrp="1"/>
          </p:cNvSpPr>
          <p:nvPr>
            <p:ph idx="1"/>
          </p:nvPr>
        </p:nvSpPr>
        <p:spPr>
          <a:xfrm>
            <a:off x="1103312" y="1322614"/>
            <a:ext cx="8946541" cy="4925785"/>
          </a:xfrm>
        </p:spPr>
        <p:txBody>
          <a:bodyPr/>
          <a:lstStyle/>
          <a:p>
            <a:r>
              <a:rPr lang="en-US" dirty="0"/>
              <a:t>8:  embrace as a primary obligation, the duty of protecting client’s rights under confidentiality , shall not disclose without appropriately executed consent. </a:t>
            </a:r>
          </a:p>
          <a:p>
            <a:endParaRPr lang="en-US" dirty="0"/>
          </a:p>
          <a:p>
            <a:r>
              <a:rPr lang="en-US" dirty="0"/>
              <a:t>A</a:t>
            </a:r>
            <a:r>
              <a:rPr lang="en-US"/>
              <a:t>: inform </a:t>
            </a:r>
            <a:r>
              <a:rPr lang="en-US" dirty="0"/>
              <a:t>clients of rights  regarding confidentiality </a:t>
            </a:r>
          </a:p>
          <a:p>
            <a:r>
              <a:rPr lang="en-US" dirty="0"/>
              <a:t>B:  Ensure records are secured</a:t>
            </a:r>
          </a:p>
          <a:p>
            <a:r>
              <a:rPr lang="en-US" dirty="0"/>
              <a:t>C: adhere to federal and state laws regarding confidentiality</a:t>
            </a:r>
          </a:p>
          <a:p>
            <a:r>
              <a:rPr lang="en-US" dirty="0"/>
              <a:t>D: Disclose only when in the client's best interest</a:t>
            </a:r>
          </a:p>
          <a:p>
            <a:pPr marL="0" indent="0">
              <a:buNone/>
            </a:pPr>
            <a:endParaRPr lang="en-US" dirty="0"/>
          </a:p>
          <a:p>
            <a:r>
              <a:rPr lang="en-US" dirty="0"/>
              <a:t>Share some challenges with confidentiality:</a:t>
            </a:r>
          </a:p>
          <a:p>
            <a:pPr lvl="1"/>
            <a:r>
              <a:rPr lang="en-US" dirty="0"/>
              <a:t>Family member inquiries?</a:t>
            </a:r>
          </a:p>
          <a:p>
            <a:pPr lvl="1"/>
            <a:r>
              <a:rPr lang="en-US" dirty="0"/>
              <a:t>Other clients?</a:t>
            </a:r>
          </a:p>
        </p:txBody>
      </p:sp>
    </p:spTree>
    <p:extLst>
      <p:ext uri="{BB962C8B-B14F-4D97-AF65-F5344CB8AC3E}">
        <p14:creationId xmlns:p14="http://schemas.microsoft.com/office/powerpoint/2010/main" val="2746202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C0126-AB88-4AFD-B934-D6CD8995A7E7}"/>
              </a:ext>
            </a:extLst>
          </p:cNvPr>
          <p:cNvSpPr>
            <a:spLocks noGrp="1"/>
          </p:cNvSpPr>
          <p:nvPr>
            <p:ph type="title"/>
          </p:nvPr>
        </p:nvSpPr>
        <p:spPr/>
        <p:txBody>
          <a:bodyPr/>
          <a:lstStyle/>
          <a:p>
            <a:r>
              <a:rPr lang="en-US" dirty="0"/>
              <a:t>Principle 9: Client Relationships	</a:t>
            </a:r>
          </a:p>
        </p:txBody>
      </p:sp>
      <p:sp>
        <p:nvSpPr>
          <p:cNvPr id="3" name="Content Placeholder 2">
            <a:extLst>
              <a:ext uri="{FF2B5EF4-FFF2-40B4-BE49-F238E27FC236}">
                <a16:creationId xmlns:a16="http://schemas.microsoft.com/office/drawing/2014/main" id="{88C3A259-FC4B-4A05-8973-DA61FA51D64B}"/>
              </a:ext>
            </a:extLst>
          </p:cNvPr>
          <p:cNvSpPr>
            <a:spLocks noGrp="1"/>
          </p:cNvSpPr>
          <p:nvPr>
            <p:ph idx="1"/>
          </p:nvPr>
        </p:nvSpPr>
        <p:spPr>
          <a:xfrm>
            <a:off x="1103312" y="1477736"/>
            <a:ext cx="8946541" cy="4770663"/>
          </a:xfrm>
        </p:spPr>
        <p:txBody>
          <a:bodyPr>
            <a:normAutofit/>
          </a:bodyPr>
          <a:lstStyle/>
          <a:p>
            <a:r>
              <a:rPr lang="en-US" dirty="0"/>
              <a:t>9: safeguard integrity of the counseling relationship</a:t>
            </a:r>
          </a:p>
          <a:p>
            <a:endParaRPr lang="en-US" dirty="0"/>
          </a:p>
          <a:p>
            <a:r>
              <a:rPr lang="en-US" dirty="0"/>
              <a:t>A: Informed consent</a:t>
            </a:r>
          </a:p>
          <a:p>
            <a:r>
              <a:rPr lang="en-US" dirty="0"/>
              <a:t>B: avoid dual relationships </a:t>
            </a:r>
          </a:p>
          <a:p>
            <a:r>
              <a:rPr lang="en-US" dirty="0"/>
              <a:t>C: do not exploit relationships </a:t>
            </a:r>
          </a:p>
          <a:p>
            <a:r>
              <a:rPr lang="en-US" dirty="0"/>
              <a:t>D: no sexual behavior with current or former clients </a:t>
            </a:r>
          </a:p>
          <a:p>
            <a:r>
              <a:rPr lang="en-US" dirty="0"/>
              <a:t>E: Do not accept former sexual partners into Tx</a:t>
            </a:r>
          </a:p>
          <a:p>
            <a:endParaRPr lang="en-US" dirty="0"/>
          </a:p>
          <a:p>
            <a:pPr lvl="1"/>
            <a:r>
              <a:rPr lang="en-US" dirty="0"/>
              <a:t>How would violating these policies jeopardize therapeutic relationships?</a:t>
            </a:r>
          </a:p>
          <a:p>
            <a:pPr lvl="1"/>
            <a:r>
              <a:rPr lang="en-US" dirty="0"/>
              <a:t>How challenging is it to avoid dual relationships on an island?</a:t>
            </a:r>
          </a:p>
        </p:txBody>
      </p:sp>
    </p:spTree>
    <p:extLst>
      <p:ext uri="{BB962C8B-B14F-4D97-AF65-F5344CB8AC3E}">
        <p14:creationId xmlns:p14="http://schemas.microsoft.com/office/powerpoint/2010/main" val="2787374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F742-78B1-4ACF-A4C0-FC3BEB890307}"/>
              </a:ext>
            </a:extLst>
          </p:cNvPr>
          <p:cNvSpPr>
            <a:spLocks noGrp="1"/>
          </p:cNvSpPr>
          <p:nvPr>
            <p:ph type="title"/>
          </p:nvPr>
        </p:nvSpPr>
        <p:spPr/>
        <p:txBody>
          <a:bodyPr/>
          <a:lstStyle/>
          <a:p>
            <a:r>
              <a:rPr lang="en-US" dirty="0"/>
              <a:t>Principle 10:</a:t>
            </a:r>
            <a:br>
              <a:rPr lang="en-US" dirty="0"/>
            </a:br>
            <a:r>
              <a:rPr lang="en-US" dirty="0"/>
              <a:t> Interprofessional Relationships </a:t>
            </a:r>
          </a:p>
        </p:txBody>
      </p:sp>
      <p:sp>
        <p:nvSpPr>
          <p:cNvPr id="3" name="Content Placeholder 2">
            <a:extLst>
              <a:ext uri="{FF2B5EF4-FFF2-40B4-BE49-F238E27FC236}">
                <a16:creationId xmlns:a16="http://schemas.microsoft.com/office/drawing/2014/main" id="{DCB273BA-4BA2-40BE-B34E-F1A0EC9FAFF7}"/>
              </a:ext>
            </a:extLst>
          </p:cNvPr>
          <p:cNvSpPr>
            <a:spLocks noGrp="1"/>
          </p:cNvSpPr>
          <p:nvPr>
            <p:ph idx="1"/>
          </p:nvPr>
        </p:nvSpPr>
        <p:spPr/>
        <p:txBody>
          <a:bodyPr/>
          <a:lstStyle/>
          <a:p>
            <a:r>
              <a:rPr lang="en-US" dirty="0"/>
              <a:t>10: treat colleagues with respect, courtesy, fairness and good faith; afford the same to other professionals</a:t>
            </a:r>
          </a:p>
          <a:p>
            <a:endParaRPr lang="en-US" dirty="0"/>
          </a:p>
          <a:p>
            <a:r>
              <a:rPr lang="en-US" dirty="0"/>
              <a:t>A: Refrain from offering service to those in service with another professional, except for permission or knowledge given to other provider</a:t>
            </a:r>
          </a:p>
          <a:p>
            <a:pPr lvl="1"/>
            <a:r>
              <a:rPr lang="en-US" dirty="0"/>
              <a:t>This one has many variables in Tx: can you think of dual Tx examples?</a:t>
            </a:r>
          </a:p>
          <a:p>
            <a:r>
              <a:rPr lang="en-US" dirty="0"/>
              <a:t>B: cooperate with professional ethics committees, promptly supply needed info unless constrained by confidentiality. </a:t>
            </a:r>
          </a:p>
          <a:p>
            <a:r>
              <a:rPr lang="en-US" dirty="0"/>
              <a:t>C: do not exploit relationships with supervisees, employees, students, research participants or volunteers. </a:t>
            </a:r>
          </a:p>
        </p:txBody>
      </p:sp>
    </p:spTree>
    <p:extLst>
      <p:ext uri="{BB962C8B-B14F-4D97-AF65-F5344CB8AC3E}">
        <p14:creationId xmlns:p14="http://schemas.microsoft.com/office/powerpoint/2010/main" val="1311690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7AB0A-4088-4800-9CFF-254D61DFC6C3}"/>
              </a:ext>
            </a:extLst>
          </p:cNvPr>
          <p:cNvSpPr>
            <a:spLocks noGrp="1"/>
          </p:cNvSpPr>
          <p:nvPr>
            <p:ph type="title"/>
          </p:nvPr>
        </p:nvSpPr>
        <p:spPr/>
        <p:txBody>
          <a:bodyPr/>
          <a:lstStyle/>
          <a:p>
            <a:r>
              <a:rPr lang="en-US" dirty="0"/>
              <a:t>Principle 11: Remuneration</a:t>
            </a:r>
          </a:p>
        </p:txBody>
      </p:sp>
      <p:sp>
        <p:nvSpPr>
          <p:cNvPr id="3" name="Content Placeholder 2">
            <a:extLst>
              <a:ext uri="{FF2B5EF4-FFF2-40B4-BE49-F238E27FC236}">
                <a16:creationId xmlns:a16="http://schemas.microsoft.com/office/drawing/2014/main" id="{8C28CAC6-121D-4CF3-A8ED-51D22C97F995}"/>
              </a:ext>
            </a:extLst>
          </p:cNvPr>
          <p:cNvSpPr>
            <a:spLocks noGrp="1"/>
          </p:cNvSpPr>
          <p:nvPr>
            <p:ph idx="1"/>
          </p:nvPr>
        </p:nvSpPr>
        <p:spPr>
          <a:xfrm>
            <a:off x="1103312" y="1338944"/>
            <a:ext cx="8946541" cy="4909456"/>
          </a:xfrm>
        </p:spPr>
        <p:txBody>
          <a:bodyPr/>
          <a:lstStyle/>
          <a:p>
            <a:r>
              <a:rPr lang="en-US" dirty="0"/>
              <a:t>11: establish financial arrangements in professional practice regarding client best interest first. </a:t>
            </a:r>
          </a:p>
          <a:p>
            <a:pPr marL="0" indent="0">
              <a:buNone/>
            </a:pPr>
            <a:endParaRPr lang="en-US" dirty="0"/>
          </a:p>
          <a:p>
            <a:r>
              <a:rPr lang="en-US" dirty="0"/>
              <a:t>A:  inform client of financial policies</a:t>
            </a:r>
          </a:p>
          <a:p>
            <a:r>
              <a:rPr lang="en-US" dirty="0"/>
              <a:t>B: Consider ability of client to meet financial cost in establishing rates for services</a:t>
            </a:r>
          </a:p>
          <a:p>
            <a:r>
              <a:rPr lang="en-US" dirty="0"/>
              <a:t>C: No fee splitting or commissions/rebates for referrals</a:t>
            </a:r>
          </a:p>
          <a:p>
            <a:pPr lvl="3"/>
            <a:r>
              <a:rPr lang="en-US" dirty="0"/>
              <a:t>Discuss referral to therapists' friends</a:t>
            </a:r>
          </a:p>
          <a:p>
            <a:pPr marL="1371600" lvl="3" indent="0">
              <a:buNone/>
            </a:pPr>
            <a:endParaRPr lang="en-US" dirty="0"/>
          </a:p>
          <a:p>
            <a:r>
              <a:rPr lang="en-US" dirty="0"/>
              <a:t>D: do not use Tx relationship for personal gain or profit</a:t>
            </a:r>
          </a:p>
          <a:p>
            <a:r>
              <a:rPr lang="en-US" dirty="0"/>
              <a:t>Not accept private fee for service from client entitled to service through institution or agency, unless the client requests.</a:t>
            </a:r>
          </a:p>
        </p:txBody>
      </p:sp>
    </p:spTree>
    <p:extLst>
      <p:ext uri="{BB962C8B-B14F-4D97-AF65-F5344CB8AC3E}">
        <p14:creationId xmlns:p14="http://schemas.microsoft.com/office/powerpoint/2010/main" val="2979349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B8419-3BD2-40B6-A3B4-9F12B4E44623}"/>
              </a:ext>
            </a:extLst>
          </p:cNvPr>
          <p:cNvSpPr>
            <a:spLocks noGrp="1"/>
          </p:cNvSpPr>
          <p:nvPr>
            <p:ph type="title"/>
          </p:nvPr>
        </p:nvSpPr>
        <p:spPr/>
        <p:txBody>
          <a:bodyPr/>
          <a:lstStyle/>
          <a:p>
            <a:r>
              <a:rPr lang="en-US" dirty="0"/>
              <a:t>Principle 12: Societal Obligations</a:t>
            </a:r>
          </a:p>
        </p:txBody>
      </p:sp>
      <p:sp>
        <p:nvSpPr>
          <p:cNvPr id="3" name="Content Placeholder 2">
            <a:extLst>
              <a:ext uri="{FF2B5EF4-FFF2-40B4-BE49-F238E27FC236}">
                <a16:creationId xmlns:a16="http://schemas.microsoft.com/office/drawing/2014/main" id="{28E87F09-BE51-4239-87B5-BAC0B8757091}"/>
              </a:ext>
            </a:extLst>
          </p:cNvPr>
          <p:cNvSpPr>
            <a:spLocks noGrp="1"/>
          </p:cNvSpPr>
          <p:nvPr>
            <p:ph idx="1"/>
          </p:nvPr>
        </p:nvSpPr>
        <p:spPr>
          <a:xfrm>
            <a:off x="1103312" y="1023815"/>
            <a:ext cx="8946541" cy="5224585"/>
          </a:xfrm>
        </p:spPr>
        <p:txBody>
          <a:bodyPr/>
          <a:lstStyle/>
          <a:p>
            <a:r>
              <a:rPr lang="en-US" dirty="0"/>
              <a:t>12: </a:t>
            </a:r>
          </a:p>
          <a:p>
            <a:pPr lvl="1"/>
            <a:r>
              <a:rPr lang="en-US" dirty="0"/>
              <a:t>“the substance abuse counselor shall to the best of his or her ability, actively engage the legislative processes, educational institutions, and the general public to change public policy and legislation to make possible opportunities and choice of service for all human beings of any ethnic or social background whose lives are impaired by alcoholism and drug abuse. “ </a:t>
            </a:r>
          </a:p>
          <a:p>
            <a:pPr lvl="1"/>
            <a:endParaRPr lang="en-US" dirty="0"/>
          </a:p>
          <a:p>
            <a:pPr lvl="1"/>
            <a:r>
              <a:rPr lang="en-US" dirty="0"/>
              <a:t>Reflections / thoughts?</a:t>
            </a:r>
          </a:p>
          <a:p>
            <a:pPr lvl="1"/>
            <a:r>
              <a:rPr lang="en-US" dirty="0"/>
              <a:t>What are you doing to contribute to this principle?</a:t>
            </a:r>
          </a:p>
          <a:p>
            <a:pPr lvl="1"/>
            <a:r>
              <a:rPr lang="en-US" dirty="0"/>
              <a:t>One of the harder ones to address?</a:t>
            </a:r>
          </a:p>
          <a:p>
            <a:pPr lvl="2"/>
            <a:r>
              <a:rPr lang="en-US" dirty="0"/>
              <a:t>Time challenges?      How do we overcome it?</a:t>
            </a:r>
          </a:p>
        </p:txBody>
      </p:sp>
    </p:spTree>
    <p:extLst>
      <p:ext uri="{BB962C8B-B14F-4D97-AF65-F5344CB8AC3E}">
        <p14:creationId xmlns:p14="http://schemas.microsoft.com/office/powerpoint/2010/main" val="3560519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1960-A66E-489F-B8BB-7D1D8F94C3B3}"/>
              </a:ext>
            </a:extLst>
          </p:cNvPr>
          <p:cNvSpPr>
            <a:spLocks noGrp="1"/>
          </p:cNvSpPr>
          <p:nvPr>
            <p:ph type="title"/>
          </p:nvPr>
        </p:nvSpPr>
        <p:spPr/>
        <p:txBody>
          <a:bodyPr/>
          <a:lstStyle/>
          <a:p>
            <a:r>
              <a:rPr lang="en-US" dirty="0"/>
              <a:t>Post-Test:   Discussion</a:t>
            </a:r>
          </a:p>
        </p:txBody>
      </p:sp>
      <p:sp>
        <p:nvSpPr>
          <p:cNvPr id="3" name="Content Placeholder 2">
            <a:extLst>
              <a:ext uri="{FF2B5EF4-FFF2-40B4-BE49-F238E27FC236}">
                <a16:creationId xmlns:a16="http://schemas.microsoft.com/office/drawing/2014/main" id="{D2E125C2-B21B-45C0-B594-39F2542DD6FB}"/>
              </a:ext>
            </a:extLst>
          </p:cNvPr>
          <p:cNvSpPr>
            <a:spLocks noGrp="1"/>
          </p:cNvSpPr>
          <p:nvPr>
            <p:ph idx="1"/>
          </p:nvPr>
        </p:nvSpPr>
        <p:spPr/>
        <p:txBody>
          <a:bodyPr/>
          <a:lstStyle/>
          <a:p>
            <a:r>
              <a:rPr lang="en-US" dirty="0"/>
              <a:t>Name the ethical principles that apply to the following scenarios (whether good or bad):</a:t>
            </a:r>
          </a:p>
          <a:p>
            <a:pPr lvl="1"/>
            <a:r>
              <a:rPr lang="en-US" dirty="0"/>
              <a:t>1: Counselor knowing accepts primary counselor role for new client who is the ex-significant other</a:t>
            </a:r>
          </a:p>
          <a:p>
            <a:pPr lvl="1"/>
            <a:r>
              <a:rPr lang="en-US" dirty="0"/>
              <a:t>2: Intake counselor tells inquiring client that they can’t take them into Tx due to not accepting Quest clients at this time since they don’t pay as much as other insurances. </a:t>
            </a:r>
          </a:p>
          <a:p>
            <a:pPr lvl="1"/>
            <a:r>
              <a:rPr lang="en-US" dirty="0"/>
              <a:t>3: Clinical supervisor identifies weakness in clinical team’s case management skill level and designs training to increase knowledge and competence in this area for the team’s professional development. </a:t>
            </a:r>
          </a:p>
        </p:txBody>
      </p:sp>
    </p:spTree>
    <p:extLst>
      <p:ext uri="{BB962C8B-B14F-4D97-AF65-F5344CB8AC3E}">
        <p14:creationId xmlns:p14="http://schemas.microsoft.com/office/powerpoint/2010/main" val="109476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sp>
        <p:nvSpPr>
          <p:cNvPr id="695" name="Google Shape;695;p2"/>
          <p:cNvSpPr txBox="1">
            <a:spLocks noGrp="1"/>
          </p:cNvSpPr>
          <p:nvPr>
            <p:ph type="title"/>
          </p:nvPr>
        </p:nvSpPr>
        <p:spPr>
          <a:xfrm>
            <a:off x="1098468" y="885651"/>
            <a:ext cx="3229803" cy="4624603"/>
          </a:xfrm>
          <a:prstGeom prst="rect">
            <a:avLst/>
          </a:prstGeom>
        </p:spPr>
        <p:txBody>
          <a:bodyPr spcFirstLastPara="1" lIns="91425" tIns="45700" rIns="91425" bIns="45700" anchorCtr="0">
            <a:normAutofit/>
          </a:bodyPr>
          <a:lstStyle/>
          <a:p>
            <a:pPr marL="0" lvl="0" indent="0" rtl="0">
              <a:spcBef>
                <a:spcPts val="0"/>
              </a:spcBef>
              <a:spcAft>
                <a:spcPts val="0"/>
              </a:spcAft>
              <a:buClr>
                <a:schemeClr val="lt2"/>
              </a:buClr>
              <a:buSzPts val="3600"/>
              <a:buFont typeface="Century Gothic"/>
              <a:buNone/>
            </a:pPr>
            <a:r>
              <a:rPr lang="en-US" dirty="0">
                <a:solidFill>
                  <a:srgbClr val="FFFFFF"/>
                </a:solidFill>
              </a:rPr>
              <a:t>No Conflict-of-Interest Statement</a:t>
            </a:r>
          </a:p>
        </p:txBody>
      </p:sp>
      <p:sp>
        <p:nvSpPr>
          <p:cNvPr id="696" name="Google Shape;696;p2"/>
          <p:cNvSpPr txBox="1">
            <a:spLocks noGrp="1"/>
          </p:cNvSpPr>
          <p:nvPr>
            <p:ph type="body" idx="1"/>
          </p:nvPr>
        </p:nvSpPr>
        <p:spPr>
          <a:xfrm>
            <a:off x="4978708" y="885651"/>
            <a:ext cx="6525220" cy="4616849"/>
          </a:xfrm>
          <a:prstGeom prst="rect">
            <a:avLst/>
          </a:prstGeom>
        </p:spPr>
        <p:txBody>
          <a:bodyPr spcFirstLastPara="1" lIns="91425" tIns="45700" rIns="91425" bIns="45700" anchor="ctr" anchorCtr="0">
            <a:normAutofit/>
          </a:bodyPr>
          <a:lstStyle/>
          <a:p>
            <a:pPr marL="342900" lvl="0" indent="-355600" rtl="0">
              <a:spcBef>
                <a:spcPts val="0"/>
              </a:spcBef>
              <a:spcAft>
                <a:spcPts val="600"/>
              </a:spcAft>
              <a:buSzPts val="1640"/>
              <a:buChar char="►"/>
            </a:pPr>
            <a:r>
              <a:rPr lang="en-US" sz="2400" dirty="0"/>
              <a:t>There is no content here which presents a conflict of interest nor in which either presenter has any financial investment.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CEF3C-87C6-4EEA-B312-41ADB8F045B5}"/>
              </a:ext>
            </a:extLst>
          </p:cNvPr>
          <p:cNvSpPr>
            <a:spLocks noGrp="1"/>
          </p:cNvSpPr>
          <p:nvPr>
            <p:ph type="title"/>
          </p:nvPr>
        </p:nvSpPr>
        <p:spPr/>
        <p:txBody>
          <a:bodyPr/>
          <a:lstStyle/>
          <a:p>
            <a:r>
              <a:rPr lang="en-US" dirty="0"/>
              <a:t>Post-test continued.</a:t>
            </a:r>
          </a:p>
        </p:txBody>
      </p:sp>
      <p:sp>
        <p:nvSpPr>
          <p:cNvPr id="3" name="Content Placeholder 2">
            <a:extLst>
              <a:ext uri="{FF2B5EF4-FFF2-40B4-BE49-F238E27FC236}">
                <a16:creationId xmlns:a16="http://schemas.microsoft.com/office/drawing/2014/main" id="{58F2F842-6627-4384-8E75-1BAD43B5D78E}"/>
              </a:ext>
            </a:extLst>
          </p:cNvPr>
          <p:cNvSpPr>
            <a:spLocks noGrp="1"/>
          </p:cNvSpPr>
          <p:nvPr>
            <p:ph idx="1"/>
          </p:nvPr>
        </p:nvSpPr>
        <p:spPr/>
        <p:txBody>
          <a:bodyPr/>
          <a:lstStyle/>
          <a:p>
            <a:r>
              <a:rPr lang="en-US" dirty="0"/>
              <a:t>4: Counselor is interviewed by local news channel about opiate epidemic and tells the reporter that methadone is just another drug substitute and abstinence is the only way to end addiction. </a:t>
            </a:r>
          </a:p>
          <a:p>
            <a:r>
              <a:rPr lang="en-US" dirty="0"/>
              <a:t>5: CSAC conducts a CE event and uses material from a published book with no mention of the author and gives perception that the CSAC themselves originated the material.</a:t>
            </a:r>
          </a:p>
          <a:p>
            <a:r>
              <a:rPr lang="en-US" dirty="0"/>
              <a:t>6: Counselor obtains Tele-Mental-Health credential and decides to hold web counseling without consulting supervisor since they are credentialed.  Counselor conducts web counseling with client who is on vacation and in another state. </a:t>
            </a:r>
          </a:p>
        </p:txBody>
      </p:sp>
    </p:spTree>
    <p:extLst>
      <p:ext uri="{BB962C8B-B14F-4D97-AF65-F5344CB8AC3E}">
        <p14:creationId xmlns:p14="http://schemas.microsoft.com/office/powerpoint/2010/main" val="3102347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14B08-7209-4444-8C46-4B77F467DBBE}"/>
              </a:ext>
            </a:extLst>
          </p:cNvPr>
          <p:cNvSpPr>
            <a:spLocks noGrp="1"/>
          </p:cNvSpPr>
          <p:nvPr>
            <p:ph type="title"/>
          </p:nvPr>
        </p:nvSpPr>
        <p:spPr/>
        <p:txBody>
          <a:bodyPr/>
          <a:lstStyle/>
          <a:p>
            <a:r>
              <a:rPr lang="en-US" dirty="0"/>
              <a:t>Wrap-up</a:t>
            </a:r>
          </a:p>
        </p:txBody>
      </p:sp>
      <p:sp>
        <p:nvSpPr>
          <p:cNvPr id="3" name="Content Placeholder 2">
            <a:extLst>
              <a:ext uri="{FF2B5EF4-FFF2-40B4-BE49-F238E27FC236}">
                <a16:creationId xmlns:a16="http://schemas.microsoft.com/office/drawing/2014/main" id="{C6299358-7C5F-4C72-887F-BB9D9D2D994B}"/>
              </a:ext>
            </a:extLst>
          </p:cNvPr>
          <p:cNvSpPr>
            <a:spLocks noGrp="1"/>
          </p:cNvSpPr>
          <p:nvPr>
            <p:ph idx="1"/>
          </p:nvPr>
        </p:nvSpPr>
        <p:spPr>
          <a:xfrm>
            <a:off x="1103312" y="1306286"/>
            <a:ext cx="8946541" cy="4942113"/>
          </a:xfrm>
        </p:spPr>
        <p:txBody>
          <a:bodyPr>
            <a:normAutofit lnSpcReduction="10000"/>
          </a:bodyPr>
          <a:lstStyle/>
          <a:p>
            <a:r>
              <a:rPr lang="en-US" dirty="0"/>
              <a:t>What we covered:</a:t>
            </a:r>
          </a:p>
          <a:p>
            <a:pPr lvl="1"/>
            <a:r>
              <a:rPr lang="en-US" dirty="0"/>
              <a:t>12 ethical principles of CSAC code of ethics</a:t>
            </a:r>
          </a:p>
          <a:p>
            <a:pPr lvl="1"/>
            <a:r>
              <a:rPr lang="en-US" dirty="0"/>
              <a:t>Discussion of principles and applicable examples</a:t>
            </a:r>
          </a:p>
          <a:p>
            <a:pPr lvl="1"/>
            <a:r>
              <a:rPr lang="en-US" dirty="0"/>
              <a:t>Post-test</a:t>
            </a:r>
          </a:p>
          <a:p>
            <a:pPr lvl="2"/>
            <a:r>
              <a:rPr lang="en-US" dirty="0"/>
              <a:t>What’s next</a:t>
            </a:r>
          </a:p>
          <a:p>
            <a:pPr lvl="3"/>
            <a:r>
              <a:rPr lang="en-US" dirty="0"/>
              <a:t>Questions / Comments</a:t>
            </a:r>
          </a:p>
          <a:p>
            <a:pPr lvl="3"/>
            <a:r>
              <a:rPr lang="en-US" dirty="0"/>
              <a:t>Feel free to network and exchange contact info.</a:t>
            </a:r>
          </a:p>
          <a:p>
            <a:pPr lvl="3"/>
            <a:r>
              <a:rPr lang="en-US" b="1" u="sng" dirty="0">
                <a:solidFill>
                  <a:schemeClr val="bg1"/>
                </a:solidFill>
                <a:highlight>
                  <a:srgbClr val="FFFF00"/>
                </a:highlight>
              </a:rPr>
              <a:t>Course Eval :  </a:t>
            </a:r>
            <a:r>
              <a:rPr lang="en-US" dirty="0"/>
              <a:t>use the link (only applicable to 12/2021 course)</a:t>
            </a:r>
          </a:p>
          <a:p>
            <a:pPr lvl="4"/>
            <a:r>
              <a:rPr lang="en-US" dirty="0">
                <a:hlinkClick r:id="rId2"/>
              </a:rPr>
              <a:t>https://www.surveymonkey.com/r/3WM3BP8</a:t>
            </a:r>
            <a:r>
              <a:rPr lang="en-US" dirty="0"/>
              <a:t> </a:t>
            </a:r>
          </a:p>
          <a:p>
            <a:pPr lvl="4"/>
            <a:r>
              <a:rPr lang="en-US" dirty="0"/>
              <a:t>Feel free to be honest in your feedback so that I may improve where needed</a:t>
            </a:r>
          </a:p>
          <a:p>
            <a:pPr lvl="4"/>
            <a:r>
              <a:rPr lang="en-US" dirty="0"/>
              <a:t>Certificates will be emailed to you directly from me.</a:t>
            </a:r>
          </a:p>
          <a:p>
            <a:pPr lvl="4"/>
            <a:r>
              <a:rPr lang="en-US" dirty="0"/>
              <a:t>Thank you for the interaction and sharing</a:t>
            </a:r>
          </a:p>
          <a:p>
            <a:pPr lvl="4"/>
            <a:r>
              <a:rPr lang="en-US" dirty="0"/>
              <a:t>Share the wisdom: Hopefully, I will be in your class in the future.</a:t>
            </a:r>
          </a:p>
          <a:p>
            <a:pPr lvl="4"/>
            <a:r>
              <a:rPr lang="en-US" dirty="0"/>
              <a:t>Don’t forget to check the ADAD training calendar for more course offerings</a:t>
            </a:r>
          </a:p>
        </p:txBody>
      </p:sp>
    </p:spTree>
    <p:extLst>
      <p:ext uri="{BB962C8B-B14F-4D97-AF65-F5344CB8AC3E}">
        <p14:creationId xmlns:p14="http://schemas.microsoft.com/office/powerpoint/2010/main" val="3373051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2444-8202-4E49-AEA7-BB1BF37CE0BE}"/>
              </a:ext>
            </a:extLst>
          </p:cNvPr>
          <p:cNvSpPr>
            <a:spLocks noGrp="1"/>
          </p:cNvSpPr>
          <p:nvPr>
            <p:ph type="title"/>
          </p:nvPr>
        </p:nvSpPr>
        <p:spPr/>
        <p:txBody>
          <a:bodyPr/>
          <a:lstStyle/>
          <a:p>
            <a:r>
              <a:rPr lang="en-US" dirty="0"/>
              <a:t>Other References:</a:t>
            </a:r>
          </a:p>
        </p:txBody>
      </p:sp>
      <p:sp>
        <p:nvSpPr>
          <p:cNvPr id="3" name="Content Placeholder 2">
            <a:extLst>
              <a:ext uri="{FF2B5EF4-FFF2-40B4-BE49-F238E27FC236}">
                <a16:creationId xmlns:a16="http://schemas.microsoft.com/office/drawing/2014/main" id="{3FCDFDB4-36C2-4847-8BA9-4F113E684B2F}"/>
              </a:ext>
            </a:extLst>
          </p:cNvPr>
          <p:cNvSpPr>
            <a:spLocks noGrp="1"/>
          </p:cNvSpPr>
          <p:nvPr>
            <p:ph idx="1"/>
          </p:nvPr>
        </p:nvSpPr>
        <p:spPr>
          <a:xfrm>
            <a:off x="1103312" y="1392572"/>
            <a:ext cx="8946541" cy="4855827"/>
          </a:xfrm>
        </p:spPr>
        <p:txBody>
          <a:bodyPr>
            <a:normAutofit/>
          </a:bodyPr>
          <a:lstStyle/>
          <a:p>
            <a:r>
              <a:rPr lang="en-US" dirty="0"/>
              <a:t>ACA Code of Ethics:</a:t>
            </a:r>
          </a:p>
          <a:p>
            <a:pPr lvl="1"/>
            <a:r>
              <a:rPr lang="en-US" dirty="0">
                <a:hlinkClick r:id="rId2"/>
              </a:rPr>
              <a:t>https://www.counseling.org/Resources/aca-code-of-ethics.pdf</a:t>
            </a:r>
            <a:endParaRPr lang="en-US" dirty="0"/>
          </a:p>
          <a:p>
            <a:pPr marL="457200" lvl="1" indent="0">
              <a:buNone/>
            </a:pPr>
            <a:endParaRPr lang="en-US" dirty="0"/>
          </a:p>
          <a:p>
            <a:r>
              <a:rPr lang="en-US" dirty="0"/>
              <a:t>AAMFT Code of Ethics:</a:t>
            </a:r>
          </a:p>
          <a:p>
            <a:pPr lvl="1"/>
            <a:r>
              <a:rPr lang="en-US" dirty="0">
                <a:hlinkClick r:id="rId3"/>
              </a:rPr>
              <a:t>https://www.aamft.org/Legal_Ethics/Code_of_Ethics.aspx</a:t>
            </a:r>
            <a:endParaRPr lang="en-US" dirty="0"/>
          </a:p>
          <a:p>
            <a:pPr marL="457200" lvl="1" indent="0">
              <a:buNone/>
            </a:pPr>
            <a:endParaRPr lang="en-US" dirty="0"/>
          </a:p>
          <a:p>
            <a:r>
              <a:rPr lang="en-US" dirty="0"/>
              <a:t>NASW Code of Ethics:</a:t>
            </a:r>
          </a:p>
          <a:p>
            <a:pPr lvl="1"/>
            <a:r>
              <a:rPr lang="en-US" dirty="0">
                <a:hlinkClick r:id="rId4"/>
              </a:rPr>
              <a:t>https://www.socialworkers.org/About/Ethics/Code-of-Ethics/Code-of-Ethics-English</a:t>
            </a:r>
            <a:endParaRPr lang="en-US" dirty="0"/>
          </a:p>
          <a:p>
            <a:pPr marL="457200" lvl="1" indent="0">
              <a:buNone/>
            </a:pPr>
            <a:endParaRPr lang="en-US" dirty="0"/>
          </a:p>
          <a:p>
            <a:r>
              <a:rPr lang="en-US" dirty="0"/>
              <a:t>NAADAC Code of Ethics:</a:t>
            </a:r>
          </a:p>
          <a:p>
            <a:pPr lvl="1"/>
            <a:r>
              <a:rPr lang="en-US" dirty="0">
                <a:hlinkClick r:id="rId5"/>
              </a:rPr>
              <a:t>https://www.naadac.org/code-of-ethics</a:t>
            </a:r>
            <a:endParaRPr lang="en-US" dirty="0"/>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521706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7067-F9E2-4CD7-B12D-15E5B1DC46B7}"/>
              </a:ext>
            </a:extLst>
          </p:cNvPr>
          <p:cNvSpPr>
            <a:spLocks noGrp="1"/>
          </p:cNvSpPr>
          <p:nvPr>
            <p:ph type="title"/>
          </p:nvPr>
        </p:nvSpPr>
        <p:spPr/>
        <p:txBody>
          <a:bodyPr/>
          <a:lstStyle/>
          <a:p>
            <a:r>
              <a:rPr lang="en-US" dirty="0"/>
              <a:t>Networking</a:t>
            </a:r>
          </a:p>
        </p:txBody>
      </p:sp>
      <p:sp>
        <p:nvSpPr>
          <p:cNvPr id="3" name="Content Placeholder 2">
            <a:extLst>
              <a:ext uri="{FF2B5EF4-FFF2-40B4-BE49-F238E27FC236}">
                <a16:creationId xmlns:a16="http://schemas.microsoft.com/office/drawing/2014/main" id="{ECA6AA2A-CD1D-469E-A685-A74089CE8084}"/>
              </a:ext>
            </a:extLst>
          </p:cNvPr>
          <p:cNvSpPr>
            <a:spLocks noGrp="1"/>
          </p:cNvSpPr>
          <p:nvPr>
            <p:ph idx="1"/>
          </p:nvPr>
        </p:nvSpPr>
        <p:spPr>
          <a:xfrm>
            <a:off x="1103312" y="1459684"/>
            <a:ext cx="8946541" cy="4788715"/>
          </a:xfrm>
        </p:spPr>
        <p:txBody>
          <a:bodyPr>
            <a:normAutofit fontScale="92500" lnSpcReduction="10000"/>
          </a:bodyPr>
          <a:lstStyle/>
          <a:p>
            <a:r>
              <a:rPr lang="en-US" dirty="0"/>
              <a:t>It is beneficial for all of us to build a professional network to serve our community together.</a:t>
            </a:r>
          </a:p>
          <a:p>
            <a:r>
              <a:rPr lang="en-US" dirty="0"/>
              <a:t>Those wishing to contact me directly can use the following:</a:t>
            </a:r>
          </a:p>
          <a:p>
            <a:pPr marL="0" indent="0">
              <a:buNone/>
            </a:pPr>
            <a:endParaRPr lang="en-US" dirty="0"/>
          </a:p>
          <a:p>
            <a:pPr lvl="1"/>
            <a:r>
              <a:rPr lang="en-US" dirty="0">
                <a:hlinkClick r:id="rId2"/>
              </a:rPr>
              <a:t>TwentyFourToLife@outlook.com</a:t>
            </a:r>
            <a:endParaRPr lang="en-US" dirty="0"/>
          </a:p>
          <a:p>
            <a:pPr lvl="1"/>
            <a:r>
              <a:rPr lang="en-US" dirty="0">
                <a:hlinkClick r:id="rId3"/>
              </a:rPr>
              <a:t>Dsprouse@xplorcounseling.com</a:t>
            </a:r>
            <a:r>
              <a:rPr lang="en-US" dirty="0"/>
              <a:t> </a:t>
            </a:r>
          </a:p>
          <a:p>
            <a:pPr lvl="1"/>
            <a:r>
              <a:rPr lang="en-US" dirty="0"/>
              <a:t>808-400-6156   </a:t>
            </a:r>
          </a:p>
          <a:p>
            <a:pPr lvl="1"/>
            <a:r>
              <a:rPr lang="en-US" dirty="0"/>
              <a:t>Xplorcounsleing.com  (primary)       </a:t>
            </a:r>
          </a:p>
          <a:p>
            <a:pPr lvl="1"/>
            <a:r>
              <a:rPr lang="en-US" dirty="0"/>
              <a:t>24ToLifeLLC.com  </a:t>
            </a:r>
          </a:p>
          <a:p>
            <a:pPr lvl="1"/>
            <a:r>
              <a:rPr lang="en-US" dirty="0"/>
              <a:t>Psychology Today</a:t>
            </a:r>
          </a:p>
          <a:p>
            <a:pPr lvl="2"/>
            <a:r>
              <a:rPr lang="en-US" dirty="0">
                <a:hlinkClick r:id="rId4"/>
              </a:rPr>
              <a:t>https://www.psychologytoday.com/us/therapists/male/hi/aiea/821892?sid=5fff3b7f7087b&amp;zipdist=7&amp;spec=4&amp;ref=2&amp;tr=ResultsName</a:t>
            </a:r>
            <a:endParaRPr lang="en-US" dirty="0"/>
          </a:p>
          <a:p>
            <a:pPr lvl="2"/>
            <a:r>
              <a:rPr lang="en-US" dirty="0">
                <a:hlinkClick r:id="rId5"/>
              </a:rPr>
              <a:t>https://www.psychologytoday.com/us/therapists/male/hi/aiea/764465?sid=5fff3b7f7087b&amp;zipdist=7&amp;spec=4&amp;ref=3&amp;tr=ResultsName</a:t>
            </a:r>
            <a:r>
              <a:rPr lang="en-US" dirty="0"/>
              <a:t> </a:t>
            </a:r>
          </a:p>
        </p:txBody>
      </p:sp>
    </p:spTree>
    <p:extLst>
      <p:ext uri="{BB962C8B-B14F-4D97-AF65-F5344CB8AC3E}">
        <p14:creationId xmlns:p14="http://schemas.microsoft.com/office/powerpoint/2010/main" val="1568703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CD53-2FC9-8D76-2371-43423757019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Disclosure</a:t>
            </a:r>
          </a:p>
        </p:txBody>
      </p:sp>
      <p:sp>
        <p:nvSpPr>
          <p:cNvPr id="3" name="Content Placeholder 2">
            <a:extLst>
              <a:ext uri="{FF2B5EF4-FFF2-40B4-BE49-F238E27FC236}">
                <a16:creationId xmlns:a16="http://schemas.microsoft.com/office/drawing/2014/main" id="{CB73B222-AAFE-0C05-E612-5A29EDC44B3C}"/>
              </a:ext>
            </a:extLst>
          </p:cNvPr>
          <p:cNvSpPr>
            <a:spLocks noGrp="1"/>
          </p:cNvSpPr>
          <p:nvPr>
            <p:ph idx="1"/>
          </p:nvPr>
        </p:nvSpPr>
        <p:spPr>
          <a:xfrm>
            <a:off x="1371599" y="2318197"/>
            <a:ext cx="9724031" cy="3683358"/>
          </a:xfrm>
        </p:spPr>
        <p:txBody>
          <a:bodyPr anchor="ctr">
            <a:normAutofit/>
          </a:bodyPr>
          <a:lstStyle/>
          <a:p>
            <a:r>
              <a:rPr lang="en-US" sz="2000" b="0" i="0" dirty="0">
                <a:effectLst/>
                <a:latin typeface="-apple-system"/>
              </a:rPr>
              <a:t>The speakers' views are their own and do not necessarily reflect those of Refresh Mental Health/Optum.  </a:t>
            </a:r>
            <a:endParaRPr lang="en-US" sz="2000" dirty="0"/>
          </a:p>
        </p:txBody>
      </p:sp>
    </p:spTree>
    <p:extLst>
      <p:ext uri="{BB962C8B-B14F-4D97-AF65-F5344CB8AC3E}">
        <p14:creationId xmlns:p14="http://schemas.microsoft.com/office/powerpoint/2010/main" val="53015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2B5BF-5D66-4725-B99B-2ACB6B56EE68}"/>
              </a:ext>
            </a:extLst>
          </p:cNvPr>
          <p:cNvSpPr>
            <a:spLocks noGrp="1"/>
          </p:cNvSpPr>
          <p:nvPr>
            <p:ph type="title"/>
          </p:nvPr>
        </p:nvSpPr>
        <p:spPr/>
        <p:txBody>
          <a:bodyPr/>
          <a:lstStyle/>
          <a:p>
            <a:r>
              <a:rPr lang="en-US" dirty="0"/>
              <a:t>Welcome / Agenda</a:t>
            </a:r>
          </a:p>
        </p:txBody>
      </p:sp>
      <p:sp>
        <p:nvSpPr>
          <p:cNvPr id="3" name="Content Placeholder 2">
            <a:extLst>
              <a:ext uri="{FF2B5EF4-FFF2-40B4-BE49-F238E27FC236}">
                <a16:creationId xmlns:a16="http://schemas.microsoft.com/office/drawing/2014/main" id="{204FED9A-5A33-4551-85F6-140ED5622788}"/>
              </a:ext>
            </a:extLst>
          </p:cNvPr>
          <p:cNvSpPr>
            <a:spLocks noGrp="1"/>
          </p:cNvSpPr>
          <p:nvPr>
            <p:ph idx="1"/>
          </p:nvPr>
        </p:nvSpPr>
        <p:spPr>
          <a:xfrm>
            <a:off x="1103312" y="1459684"/>
            <a:ext cx="8946541" cy="4788715"/>
          </a:xfrm>
        </p:spPr>
        <p:txBody>
          <a:bodyPr>
            <a:normAutofit/>
          </a:bodyPr>
          <a:lstStyle/>
          <a:p>
            <a:r>
              <a:rPr lang="en-US" dirty="0"/>
              <a:t>Congratulations for giving attention to a critical aspect of our field.</a:t>
            </a:r>
          </a:p>
          <a:p>
            <a:r>
              <a:rPr lang="en-US" dirty="0"/>
              <a:t>This a 2-part Zoom meeting is designed to maximize efficiency while reviewing a key topic and providing necessary CE hours.</a:t>
            </a:r>
          </a:p>
          <a:p>
            <a:r>
              <a:rPr lang="en-US" dirty="0"/>
              <a:t>Please mute your mic when others are speaking to minimize noise.</a:t>
            </a:r>
          </a:p>
          <a:p>
            <a:r>
              <a:rPr lang="en-US" dirty="0"/>
              <a:t>Everyone will have the chance to speak in this interactive course.</a:t>
            </a:r>
          </a:p>
          <a:p>
            <a:r>
              <a:rPr lang="en-US" dirty="0"/>
              <a:t>Please stay in focus on your camera so we know you are still with us.</a:t>
            </a:r>
          </a:p>
          <a:p>
            <a:r>
              <a:rPr lang="en-US" dirty="0"/>
              <a:t>Focus in, avoid cell phone and other distractions. </a:t>
            </a:r>
          </a:p>
          <a:p>
            <a:r>
              <a:rPr lang="en-US" dirty="0"/>
              <a:t>Day 1: Principles 1-6, Day 2: 7-12</a:t>
            </a:r>
          </a:p>
          <a:p>
            <a:r>
              <a:rPr lang="en-US" dirty="0"/>
              <a:t>Completion certificates will be provided by ADAD after completion of course evaluations and based on participation over the two-day course. </a:t>
            </a:r>
          </a:p>
        </p:txBody>
      </p:sp>
    </p:spTree>
    <p:extLst>
      <p:ext uri="{BB962C8B-B14F-4D97-AF65-F5344CB8AC3E}">
        <p14:creationId xmlns:p14="http://schemas.microsoft.com/office/powerpoint/2010/main" val="419934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125C7-11AA-4C2F-A7E0-8F5823866C4E}"/>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4C4A3E2E-E9BB-43D0-9B80-837196EEB061}"/>
              </a:ext>
            </a:extLst>
          </p:cNvPr>
          <p:cNvSpPr>
            <a:spLocks noGrp="1"/>
          </p:cNvSpPr>
          <p:nvPr>
            <p:ph idx="1"/>
          </p:nvPr>
        </p:nvSpPr>
        <p:spPr/>
        <p:txBody>
          <a:bodyPr/>
          <a:lstStyle/>
          <a:p>
            <a:r>
              <a:rPr lang="en-US" dirty="0"/>
              <a:t>Ethical principles reference is from Code of Ethics associated with Hawaii CSAC application</a:t>
            </a:r>
          </a:p>
          <a:p>
            <a:r>
              <a:rPr lang="en-US" dirty="0"/>
              <a:t>Adopted from the Code of Ethics of the National Association of Alcoholism and Drug Abuse Counselors – Revised 12/2019</a:t>
            </a:r>
          </a:p>
          <a:p>
            <a:pPr lvl="1"/>
            <a:r>
              <a:rPr lang="en-US" dirty="0">
                <a:hlinkClick r:id="rId2"/>
              </a:rPr>
              <a:t>https://health.hawaii.gov/substance-abuse/files/2019/12/Code-of-Ethics-CSAC-CCS-CCJP-CSAPA.pdf</a:t>
            </a:r>
            <a:r>
              <a:rPr lang="en-US" dirty="0"/>
              <a:t> </a:t>
            </a:r>
          </a:p>
          <a:p>
            <a:pPr marL="457200" lvl="1" indent="0">
              <a:buNone/>
            </a:pPr>
            <a:endParaRPr lang="en-US" dirty="0"/>
          </a:p>
          <a:p>
            <a:r>
              <a:rPr lang="en-US" dirty="0"/>
              <a:t>Many other sources address ethics</a:t>
            </a:r>
          </a:p>
          <a:p>
            <a:r>
              <a:rPr lang="en-US" dirty="0"/>
              <a:t>This source was chosen as it applied directly to the Hawaii CSAC status which is most appropriate for this audience. </a:t>
            </a:r>
          </a:p>
        </p:txBody>
      </p:sp>
    </p:spTree>
    <p:extLst>
      <p:ext uri="{BB962C8B-B14F-4D97-AF65-F5344CB8AC3E}">
        <p14:creationId xmlns:p14="http://schemas.microsoft.com/office/powerpoint/2010/main" val="21305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5B89C-CC9F-4AFA-808D-6B18283A3341}"/>
              </a:ext>
            </a:extLst>
          </p:cNvPr>
          <p:cNvSpPr>
            <a:spLocks noGrp="1"/>
          </p:cNvSpPr>
          <p:nvPr>
            <p:ph type="title"/>
          </p:nvPr>
        </p:nvSpPr>
        <p:spPr/>
        <p:txBody>
          <a:bodyPr/>
          <a:lstStyle/>
          <a:p>
            <a:r>
              <a:rPr lang="en-US" dirty="0"/>
              <a:t>Before Jumping in:</a:t>
            </a:r>
          </a:p>
        </p:txBody>
      </p:sp>
      <p:sp>
        <p:nvSpPr>
          <p:cNvPr id="3" name="Content Placeholder 2">
            <a:extLst>
              <a:ext uri="{FF2B5EF4-FFF2-40B4-BE49-F238E27FC236}">
                <a16:creationId xmlns:a16="http://schemas.microsoft.com/office/drawing/2014/main" id="{48BF6B9F-4C82-423D-9DAE-B14D625478D1}"/>
              </a:ext>
            </a:extLst>
          </p:cNvPr>
          <p:cNvSpPr>
            <a:spLocks noGrp="1"/>
          </p:cNvSpPr>
          <p:nvPr>
            <p:ph idx="1"/>
          </p:nvPr>
        </p:nvSpPr>
        <p:spPr/>
        <p:txBody>
          <a:bodyPr>
            <a:normAutofit/>
          </a:bodyPr>
          <a:lstStyle/>
          <a:p>
            <a:r>
              <a:rPr lang="en-US" dirty="0"/>
              <a:t>Let’s get to know each other.</a:t>
            </a:r>
          </a:p>
          <a:p>
            <a:r>
              <a:rPr lang="en-US" dirty="0"/>
              <a:t>Dave: </a:t>
            </a:r>
          </a:p>
          <a:p>
            <a:pPr lvl="1"/>
            <a:r>
              <a:rPr lang="en-US" dirty="0"/>
              <a:t>LMHC, NCC, CSAC, CCS, CCC</a:t>
            </a:r>
          </a:p>
          <a:p>
            <a:pPr lvl="1"/>
            <a:r>
              <a:rPr lang="en-US" dirty="0"/>
              <a:t>Prior Clinical Director, Ku Aloha Ola Mau (MAT, IOP, OP)</a:t>
            </a:r>
          </a:p>
          <a:p>
            <a:pPr lvl="1"/>
            <a:r>
              <a:rPr lang="en-US" dirty="0"/>
              <a:t>Current Assistant Director; Xplor Counseling</a:t>
            </a:r>
            <a:r>
              <a:rPr lang="en-US"/>
              <a:t>, LLC</a:t>
            </a:r>
            <a:endParaRPr lang="en-US" dirty="0"/>
          </a:p>
          <a:p>
            <a:pPr marL="457200" lvl="1" indent="0">
              <a:buNone/>
            </a:pPr>
            <a:endParaRPr lang="en-US" dirty="0"/>
          </a:p>
          <a:p>
            <a:pPr lvl="1"/>
            <a:r>
              <a:rPr lang="en-US" dirty="0"/>
              <a:t>You?</a:t>
            </a:r>
          </a:p>
          <a:p>
            <a:pPr lvl="2"/>
            <a:r>
              <a:rPr lang="en-US" dirty="0"/>
              <a:t>I’d like to get a quick intro from at least a few people:</a:t>
            </a:r>
          </a:p>
          <a:p>
            <a:pPr lvl="3"/>
            <a:r>
              <a:rPr lang="en-US" dirty="0"/>
              <a:t>Name, affiliation, profession, hobbies, etc.?   Anything that would help us know you better.</a:t>
            </a:r>
          </a:p>
        </p:txBody>
      </p:sp>
    </p:spTree>
    <p:extLst>
      <p:ext uri="{BB962C8B-B14F-4D97-AF65-F5344CB8AC3E}">
        <p14:creationId xmlns:p14="http://schemas.microsoft.com/office/powerpoint/2010/main" val="117749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96BF-9226-45DF-9E56-1BCAB92BB5CC}"/>
              </a:ext>
            </a:extLst>
          </p:cNvPr>
          <p:cNvSpPr>
            <a:spLocks noGrp="1"/>
          </p:cNvSpPr>
          <p:nvPr>
            <p:ph type="title"/>
          </p:nvPr>
        </p:nvSpPr>
        <p:spPr/>
        <p:txBody>
          <a:bodyPr/>
          <a:lstStyle/>
          <a:p>
            <a:r>
              <a:rPr lang="en-US" dirty="0"/>
              <a:t>What’s in it for me?</a:t>
            </a:r>
          </a:p>
        </p:txBody>
      </p:sp>
      <p:sp>
        <p:nvSpPr>
          <p:cNvPr id="3" name="Content Placeholder 2">
            <a:extLst>
              <a:ext uri="{FF2B5EF4-FFF2-40B4-BE49-F238E27FC236}">
                <a16:creationId xmlns:a16="http://schemas.microsoft.com/office/drawing/2014/main" id="{874CA384-358C-4F5E-A329-BC04CB5B3160}"/>
              </a:ext>
            </a:extLst>
          </p:cNvPr>
          <p:cNvSpPr>
            <a:spLocks noGrp="1"/>
          </p:cNvSpPr>
          <p:nvPr>
            <p:ph idx="1"/>
          </p:nvPr>
        </p:nvSpPr>
        <p:spPr/>
        <p:txBody>
          <a:bodyPr/>
          <a:lstStyle/>
          <a:p>
            <a:r>
              <a:rPr lang="en-US" dirty="0"/>
              <a:t>A fair questions to ask and require and answer to for anything, especially true in adult learning.</a:t>
            </a:r>
          </a:p>
          <a:p>
            <a:endParaRPr lang="en-US" dirty="0"/>
          </a:p>
          <a:p>
            <a:r>
              <a:rPr lang="en-US" dirty="0"/>
              <a:t>Consider why the topic of ethics important or worth while to discuss.</a:t>
            </a:r>
          </a:p>
          <a:p>
            <a:endParaRPr lang="en-US" dirty="0"/>
          </a:p>
          <a:p>
            <a:r>
              <a:rPr lang="en-US" dirty="0"/>
              <a:t>Why are you in this meeting?   </a:t>
            </a:r>
          </a:p>
          <a:p>
            <a:pPr lvl="1"/>
            <a:r>
              <a:rPr lang="en-US" dirty="0"/>
              <a:t>Honesty is okay.</a:t>
            </a:r>
          </a:p>
          <a:p>
            <a:pPr lvl="1"/>
            <a:endParaRPr lang="en-US" dirty="0"/>
          </a:p>
          <a:p>
            <a:pPr lvl="1"/>
            <a:r>
              <a:rPr lang="en-US" dirty="0">
                <a:hlinkClick r:id="rId2"/>
              </a:rPr>
              <a:t>https://www.merriam-webster.com/dictionary/ethic</a:t>
            </a:r>
            <a:r>
              <a:rPr lang="en-US" dirty="0"/>
              <a:t> </a:t>
            </a:r>
          </a:p>
          <a:p>
            <a:pPr lvl="1"/>
            <a:r>
              <a:rPr lang="en-US" dirty="0"/>
              <a:t>Relevance? </a:t>
            </a:r>
          </a:p>
        </p:txBody>
      </p:sp>
    </p:spTree>
    <p:extLst>
      <p:ext uri="{BB962C8B-B14F-4D97-AF65-F5344CB8AC3E}">
        <p14:creationId xmlns:p14="http://schemas.microsoft.com/office/powerpoint/2010/main" val="301485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3DF9A-C394-4B12-9165-76DC1E237102}"/>
              </a:ext>
            </a:extLst>
          </p:cNvPr>
          <p:cNvSpPr>
            <a:spLocks noGrp="1"/>
          </p:cNvSpPr>
          <p:nvPr>
            <p:ph type="title"/>
          </p:nvPr>
        </p:nvSpPr>
        <p:spPr/>
        <p:txBody>
          <a:bodyPr/>
          <a:lstStyle/>
          <a:p>
            <a:r>
              <a:rPr lang="en-US" dirty="0"/>
              <a:t>Principle 1: Non-Discrimination</a:t>
            </a:r>
          </a:p>
        </p:txBody>
      </p:sp>
      <p:sp>
        <p:nvSpPr>
          <p:cNvPr id="3" name="Content Placeholder 2">
            <a:extLst>
              <a:ext uri="{FF2B5EF4-FFF2-40B4-BE49-F238E27FC236}">
                <a16:creationId xmlns:a16="http://schemas.microsoft.com/office/drawing/2014/main" id="{4E0DAE70-2F4E-45E9-AE1D-46C53EFD529E}"/>
              </a:ext>
            </a:extLst>
          </p:cNvPr>
          <p:cNvSpPr>
            <a:spLocks noGrp="1"/>
          </p:cNvSpPr>
          <p:nvPr>
            <p:ph idx="1"/>
          </p:nvPr>
        </p:nvSpPr>
        <p:spPr>
          <a:xfrm>
            <a:off x="1103312" y="1445846"/>
            <a:ext cx="8946541" cy="4802553"/>
          </a:xfrm>
        </p:spPr>
        <p:txBody>
          <a:bodyPr/>
          <a:lstStyle/>
          <a:p>
            <a:r>
              <a:rPr lang="en-US" dirty="0"/>
              <a:t>Volunteer to read :</a:t>
            </a:r>
          </a:p>
          <a:p>
            <a:r>
              <a:rPr lang="en-US" dirty="0"/>
              <a:t>1: “the substance abuse counselor shall not discriminate against clients or professionals based on race, religion, age, gender, disability, national ancestry, sexual orientation or economic condition”. </a:t>
            </a:r>
          </a:p>
          <a:p>
            <a:endParaRPr lang="en-US" dirty="0"/>
          </a:p>
          <a:p>
            <a:r>
              <a:rPr lang="en-US" dirty="0"/>
              <a:t>A. ….. Shall avoid bringing personal or professional issues into the counseling relationship………..guards the individual rights and personal dignity of clients. </a:t>
            </a:r>
          </a:p>
          <a:p>
            <a:r>
              <a:rPr lang="en-US" dirty="0"/>
              <a:t>B. …. Shall be knowledgeable in disabling conditions, demonstrate empathy……comfort in interactions with clients with disabilities.</a:t>
            </a:r>
          </a:p>
        </p:txBody>
      </p:sp>
    </p:spTree>
    <p:extLst>
      <p:ext uri="{BB962C8B-B14F-4D97-AF65-F5344CB8AC3E}">
        <p14:creationId xmlns:p14="http://schemas.microsoft.com/office/powerpoint/2010/main" val="1315773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1637</TotalTime>
  <Words>2402</Words>
  <Application>Microsoft Macintosh PowerPoint</Application>
  <PresentationFormat>Widescreen</PresentationFormat>
  <Paragraphs>270</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-apple-system</vt:lpstr>
      <vt:lpstr>Arial</vt:lpstr>
      <vt:lpstr>Calibri</vt:lpstr>
      <vt:lpstr>Century Gothic</vt:lpstr>
      <vt:lpstr>Wingdings</vt:lpstr>
      <vt:lpstr>Wingdings 3</vt:lpstr>
      <vt:lpstr>Ion</vt:lpstr>
      <vt:lpstr>Intro. To CSAC Ethics</vt:lpstr>
      <vt:lpstr>Starting Soon! </vt:lpstr>
      <vt:lpstr>No Conflict-of-Interest Statement</vt:lpstr>
      <vt:lpstr>Disclosure</vt:lpstr>
      <vt:lpstr>Welcome / Agenda</vt:lpstr>
      <vt:lpstr>Reference:</vt:lpstr>
      <vt:lpstr>Before Jumping in:</vt:lpstr>
      <vt:lpstr>What’s in it for me?</vt:lpstr>
      <vt:lpstr>Principle 1: Non-Discrimination</vt:lpstr>
      <vt:lpstr>Principle 1 Cont. </vt:lpstr>
      <vt:lpstr>Principle 2: Responsibility </vt:lpstr>
      <vt:lpstr>Story time:</vt:lpstr>
      <vt:lpstr>Principle 3: Competence</vt:lpstr>
      <vt:lpstr>Principle 3 Cont. Competence </vt:lpstr>
      <vt:lpstr>Principle 4: Legal / Moral Standards</vt:lpstr>
      <vt:lpstr>Principle 5: Public Statements</vt:lpstr>
      <vt:lpstr>Principle 6: Publication Credit</vt:lpstr>
      <vt:lpstr>Day 1 review:</vt:lpstr>
      <vt:lpstr>Day 1 Wrap up:</vt:lpstr>
      <vt:lpstr>Day 1: Recap Cont:</vt:lpstr>
      <vt:lpstr>Day 2</vt:lpstr>
      <vt:lpstr>Principle 7: Client Welfare</vt:lpstr>
      <vt:lpstr>Principle 7: Cont.</vt:lpstr>
      <vt:lpstr>Principle 8: Confidentiality </vt:lpstr>
      <vt:lpstr>Principle 9: Client Relationships </vt:lpstr>
      <vt:lpstr>Principle 10:  Interprofessional Relationships </vt:lpstr>
      <vt:lpstr>Principle 11: Remuneration</vt:lpstr>
      <vt:lpstr>Principle 12: Societal Obligations</vt:lpstr>
      <vt:lpstr>Post-Test:   Discussion</vt:lpstr>
      <vt:lpstr>Post-test continued.</vt:lpstr>
      <vt:lpstr>Wrap-up</vt:lpstr>
      <vt:lpstr>Other References:</vt:lpstr>
      <vt:lpstr>Networking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Ethics</dc:title>
  <dc:creator>SPROUSE FAMILY</dc:creator>
  <cp:lastModifiedBy>Summer Mochida-Meek</cp:lastModifiedBy>
  <cp:revision>30</cp:revision>
  <dcterms:created xsi:type="dcterms:W3CDTF">2019-06-05T03:31:35Z</dcterms:created>
  <dcterms:modified xsi:type="dcterms:W3CDTF">2023-06-13T21:48:18Z</dcterms:modified>
</cp:coreProperties>
</file>