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46"/>
  </p:notesMasterIdLst>
  <p:sldIdLst>
    <p:sldId id="603" r:id="rId5"/>
    <p:sldId id="607" r:id="rId6"/>
    <p:sldId id="656" r:id="rId7"/>
    <p:sldId id="681" r:id="rId8"/>
    <p:sldId id="682" r:id="rId9"/>
    <p:sldId id="651" r:id="rId10"/>
    <p:sldId id="660" r:id="rId11"/>
    <p:sldId id="674" r:id="rId12"/>
    <p:sldId id="675" r:id="rId13"/>
    <p:sldId id="663" r:id="rId14"/>
    <p:sldId id="659" r:id="rId15"/>
    <p:sldId id="672" r:id="rId16"/>
    <p:sldId id="486" r:id="rId17"/>
    <p:sldId id="611" r:id="rId18"/>
    <p:sldId id="658" r:id="rId19"/>
    <p:sldId id="577" r:id="rId20"/>
    <p:sldId id="670" r:id="rId21"/>
    <p:sldId id="657" r:id="rId22"/>
    <p:sldId id="671" r:id="rId23"/>
    <p:sldId id="626" r:id="rId24"/>
    <p:sldId id="623" r:id="rId25"/>
    <p:sldId id="456" r:id="rId26"/>
    <p:sldId id="661" r:id="rId27"/>
    <p:sldId id="537" r:id="rId28"/>
    <p:sldId id="684" r:id="rId29"/>
    <p:sldId id="634" r:id="rId30"/>
    <p:sldId id="678" r:id="rId31"/>
    <p:sldId id="640" r:id="rId32"/>
    <p:sldId id="679" r:id="rId33"/>
    <p:sldId id="639" r:id="rId34"/>
    <p:sldId id="683" r:id="rId35"/>
    <p:sldId id="549" r:id="rId36"/>
    <p:sldId id="539" r:id="rId37"/>
    <p:sldId id="540" r:id="rId38"/>
    <p:sldId id="541" r:id="rId39"/>
    <p:sldId id="588" r:id="rId40"/>
    <p:sldId id="587" r:id="rId41"/>
    <p:sldId id="586" r:id="rId42"/>
    <p:sldId id="617" r:id="rId43"/>
    <p:sldId id="597" r:id="rId44"/>
    <p:sldId id="62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B2AF"/>
    <a:srgbClr val="208C8C"/>
    <a:srgbClr val="0C8381"/>
    <a:srgbClr val="0F3DCF"/>
    <a:srgbClr val="A9A9A9"/>
    <a:srgbClr val="E4E4E2"/>
    <a:srgbClr val="41A9A7"/>
    <a:srgbClr val="5FC2BF"/>
    <a:srgbClr val="33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265A5C-20E3-4D0B-A138-CDE04290E512}" v="1934" dt="2023-04-19T19:36:26.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3251F-F6A3-4203-BE75-9039AA8960C7}"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84C3026-977D-45A6-A3C0-4A7CDF1A83B9}">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600"/>
            <a:t>Chronic Disease</a:t>
          </a:r>
        </a:p>
      </dgm:t>
    </dgm:pt>
    <dgm:pt modelId="{8AE92486-7AE3-4089-869A-DA97E350AC9A}" type="parTrans" cxnId="{F032A21A-C962-48C5-B499-9F3296DAE2D0}">
      <dgm:prSet/>
      <dgm:spPr/>
      <dgm:t>
        <a:bodyPr/>
        <a:lstStyle/>
        <a:p>
          <a:endParaRPr lang="en-US"/>
        </a:p>
      </dgm:t>
    </dgm:pt>
    <dgm:pt modelId="{C124F3AE-6759-48CB-BEFC-778D59D65E1F}" type="sibTrans" cxnId="{F032A21A-C962-48C5-B499-9F3296DAE2D0}">
      <dgm:prSet/>
      <dgm:spPr/>
      <dgm:t>
        <a:bodyPr/>
        <a:lstStyle/>
        <a:p>
          <a:endParaRPr lang="en-US"/>
        </a:p>
      </dgm:t>
    </dgm:pt>
    <dgm:pt modelId="{A23693CA-D77E-4447-A824-092122F06CD6}">
      <dgm:prSet phldrT="[Text]" custT="1">
        <dgm:style>
          <a:lnRef idx="2">
            <a:schemeClr val="accent3"/>
          </a:lnRef>
          <a:fillRef idx="1">
            <a:schemeClr val="lt1"/>
          </a:fillRef>
          <a:effectRef idx="0">
            <a:schemeClr val="accent3"/>
          </a:effectRef>
          <a:fontRef idx="minor">
            <a:schemeClr val="dk1"/>
          </a:fontRef>
        </dgm:style>
      </dgm:prSet>
      <dgm:spPr>
        <a:solidFill>
          <a:schemeClr val="bg1"/>
        </a:solidFill>
        <a:ln>
          <a:noFill/>
        </a:ln>
        <a:effectLst>
          <a:outerShdw blurRad="50800" dist="38100" dir="8100000" algn="tr" rotWithShape="0">
            <a:prstClr val="black">
              <a:alpha val="40000"/>
            </a:prstClr>
          </a:outerShdw>
        </a:effectLst>
      </dgm:spPr>
      <dgm:t>
        <a:bodyPr/>
        <a:lstStyle/>
        <a:p>
          <a:r>
            <a:rPr lang="en-US" sz="2000">
              <a:ln>
                <a:noFill/>
              </a:ln>
              <a:effectLst>
                <a:outerShdw blurRad="50800" dist="38100" dir="2700000" algn="tl" rotWithShape="0">
                  <a:prstClr val="black">
                    <a:alpha val="40000"/>
                  </a:prstClr>
                </a:outerShdw>
              </a:effectLst>
            </a:rPr>
            <a:t>Uncontrolled Hypertension</a:t>
          </a:r>
        </a:p>
      </dgm:t>
    </dgm:pt>
    <dgm:pt modelId="{02F4F5A1-C071-4C1F-BF60-553A7B271217}" type="parTrans" cxnId="{54B3B5FD-BD8E-4BD4-B78A-3E5B7B8ABD3B}">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3B5F5541-3A2A-425E-BAFD-E7A4660EEF0A}" type="sibTrans" cxnId="{54B3B5FD-BD8E-4BD4-B78A-3E5B7B8ABD3B}">
      <dgm:prSet/>
      <dgm:spPr/>
      <dgm:t>
        <a:bodyPr/>
        <a:lstStyle/>
        <a:p>
          <a:endParaRPr lang="en-US"/>
        </a:p>
      </dgm:t>
    </dgm:pt>
    <dgm:pt modelId="{1470D5E2-0192-4157-92F4-AF8F3F185369}">
      <dgm:prSet phldrT="[Text]" custT="1">
        <dgm:style>
          <a:lnRef idx="2">
            <a:schemeClr val="accent3"/>
          </a:lnRef>
          <a:fillRef idx="1">
            <a:schemeClr val="lt1"/>
          </a:fillRef>
          <a:effectRef idx="0">
            <a:schemeClr val="accent3"/>
          </a:effectRef>
          <a:fontRef idx="minor">
            <a:schemeClr val="dk1"/>
          </a:fontRef>
        </dgm:style>
      </dgm:prSet>
      <dgm:spPr>
        <a:solidFill>
          <a:schemeClr val="bg1"/>
        </a:solidFill>
        <a:ln>
          <a:noFill/>
        </a:ln>
        <a:effectLst>
          <a:outerShdw blurRad="50800" dist="38100" dir="8100000" algn="tr" rotWithShape="0">
            <a:prstClr val="black">
              <a:alpha val="40000"/>
            </a:prstClr>
          </a:outerShdw>
        </a:effectLst>
      </dgm:spPr>
      <dgm:t>
        <a:bodyPr spcFirstLastPara="0" vert="horz" wrap="square" lIns="13970" tIns="13970" rIns="13970" bIns="13970" numCol="1" spcCol="1270" anchor="ctr" anchorCtr="0"/>
        <a:lstStyle/>
        <a:p>
          <a:pPr marL="0" lvl="0" indent="0" algn="ctr" defTabSz="977900">
            <a:lnSpc>
              <a:spcPct val="90000"/>
            </a:lnSpc>
            <a:spcBef>
              <a:spcPct val="0"/>
            </a:spcBef>
            <a:spcAft>
              <a:spcPct val="35000"/>
            </a:spcAft>
            <a:buNone/>
          </a:pPr>
          <a:r>
            <a:rPr lang="en-US" sz="2000" kern="1200">
              <a:ln>
                <a:noFill/>
              </a:ln>
              <a:solidFill>
                <a:prstClr val="black"/>
              </a:solidFill>
              <a:effectLst>
                <a:outerShdw blurRad="50800" dist="38100" dir="2700000" algn="tl" rotWithShape="0">
                  <a:prstClr val="black">
                    <a:alpha val="40000"/>
                  </a:prstClr>
                </a:outerShdw>
              </a:effectLst>
              <a:latin typeface="Trebuchet MS" panose="020B0603020202020204"/>
              <a:ea typeface="+mn-ea"/>
              <a:cs typeface="+mn-cs"/>
            </a:rPr>
            <a:t>Chronic Inflammation</a:t>
          </a:r>
        </a:p>
      </dgm:t>
    </dgm:pt>
    <dgm:pt modelId="{002AEB95-1DB8-43ED-AA74-29AD07E839D0}" type="parTrans" cxnId="{8FDCC733-8D44-4B28-9F9A-59C95AAA9931}">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66D29B4F-6C6C-4788-A533-A206116DF429}" type="sibTrans" cxnId="{8FDCC733-8D44-4B28-9F9A-59C95AAA9931}">
      <dgm:prSet/>
      <dgm:spPr/>
      <dgm:t>
        <a:bodyPr/>
        <a:lstStyle/>
        <a:p>
          <a:endParaRPr lang="en-US"/>
        </a:p>
      </dgm:t>
    </dgm:pt>
    <dgm:pt modelId="{C3BC51F4-E65D-40DC-B4D6-7D78DFF32C51}" type="pres">
      <dgm:prSet presAssocID="{B3D3251F-F6A3-4203-BE75-9039AA8960C7}" presName="diagram" presStyleCnt="0">
        <dgm:presLayoutVars>
          <dgm:chPref val="1"/>
          <dgm:dir/>
          <dgm:animOne val="branch"/>
          <dgm:animLvl val="lvl"/>
          <dgm:resizeHandles val="exact"/>
        </dgm:presLayoutVars>
      </dgm:prSet>
      <dgm:spPr/>
    </dgm:pt>
    <dgm:pt modelId="{9E49743A-4C6C-42A8-98C8-CE9EA90B97FF}" type="pres">
      <dgm:prSet presAssocID="{284C3026-977D-45A6-A3C0-4A7CDF1A83B9}" presName="root1" presStyleCnt="0"/>
      <dgm:spPr/>
    </dgm:pt>
    <dgm:pt modelId="{54BE5BF9-7235-4DEC-AAB6-BD282CB72D0C}" type="pres">
      <dgm:prSet presAssocID="{284C3026-977D-45A6-A3C0-4A7CDF1A83B9}" presName="LevelOneTextNode" presStyleLbl="node0" presStyleIdx="0" presStyleCnt="1" custScaleX="85608" custScaleY="30574" custLinFactNeighborX="16367">
        <dgm:presLayoutVars>
          <dgm:chPref val="3"/>
        </dgm:presLayoutVars>
      </dgm:prSet>
      <dgm:spPr/>
    </dgm:pt>
    <dgm:pt modelId="{63AC17C1-9399-478B-9F22-4CB4D03DDA01}" type="pres">
      <dgm:prSet presAssocID="{284C3026-977D-45A6-A3C0-4A7CDF1A83B9}" presName="level2hierChild" presStyleCnt="0"/>
      <dgm:spPr/>
    </dgm:pt>
    <dgm:pt modelId="{388FC54E-D576-4FBC-9C1A-CACF027D74F5}" type="pres">
      <dgm:prSet presAssocID="{02F4F5A1-C071-4C1F-BF60-553A7B271217}" presName="conn2-1" presStyleLbl="parChTrans1D2" presStyleIdx="0" presStyleCnt="2"/>
      <dgm:spPr/>
    </dgm:pt>
    <dgm:pt modelId="{8AC79FF2-8AA2-49C5-A5C6-F524A5929DFC}" type="pres">
      <dgm:prSet presAssocID="{02F4F5A1-C071-4C1F-BF60-553A7B271217}" presName="connTx" presStyleLbl="parChTrans1D2" presStyleIdx="0" presStyleCnt="2"/>
      <dgm:spPr/>
    </dgm:pt>
    <dgm:pt modelId="{19FB9AA8-986E-4AEC-9370-C7FBFF31D733}" type="pres">
      <dgm:prSet presAssocID="{A23693CA-D77E-4447-A824-092122F06CD6}" presName="root2" presStyleCnt="0"/>
      <dgm:spPr/>
    </dgm:pt>
    <dgm:pt modelId="{250CA8FB-7E14-4A5D-B2EB-D1D908774169}" type="pres">
      <dgm:prSet presAssocID="{A23693CA-D77E-4447-A824-092122F06CD6}" presName="LevelTwoTextNode" presStyleLbl="node2" presStyleIdx="0" presStyleCnt="2" custScaleX="110067" custScaleY="30604">
        <dgm:presLayoutVars>
          <dgm:chPref val="3"/>
        </dgm:presLayoutVars>
      </dgm:prSet>
      <dgm:spPr/>
    </dgm:pt>
    <dgm:pt modelId="{067B22B5-0237-4938-9339-E03EE965FFD8}" type="pres">
      <dgm:prSet presAssocID="{A23693CA-D77E-4447-A824-092122F06CD6}" presName="level3hierChild" presStyleCnt="0"/>
      <dgm:spPr/>
    </dgm:pt>
    <dgm:pt modelId="{F92A595F-769A-4D67-82CD-5499EEF42135}" type="pres">
      <dgm:prSet presAssocID="{002AEB95-1DB8-43ED-AA74-29AD07E839D0}" presName="conn2-1" presStyleLbl="parChTrans1D2" presStyleIdx="1" presStyleCnt="2"/>
      <dgm:spPr/>
    </dgm:pt>
    <dgm:pt modelId="{3326DD45-5259-494C-AF41-126B3D49CE23}" type="pres">
      <dgm:prSet presAssocID="{002AEB95-1DB8-43ED-AA74-29AD07E839D0}" presName="connTx" presStyleLbl="parChTrans1D2" presStyleIdx="1" presStyleCnt="2"/>
      <dgm:spPr/>
    </dgm:pt>
    <dgm:pt modelId="{5E81E7DF-E931-4F63-B7AA-AB664081E70E}" type="pres">
      <dgm:prSet presAssocID="{1470D5E2-0192-4157-92F4-AF8F3F185369}" presName="root2" presStyleCnt="0"/>
      <dgm:spPr/>
    </dgm:pt>
    <dgm:pt modelId="{10E9B2B1-C71D-45EF-B210-48EBDEB75768}" type="pres">
      <dgm:prSet presAssocID="{1470D5E2-0192-4157-92F4-AF8F3F185369}" presName="LevelTwoTextNode" presStyleLbl="node2" presStyleIdx="1" presStyleCnt="2" custScaleX="110067" custScaleY="30604">
        <dgm:presLayoutVars>
          <dgm:chPref val="3"/>
        </dgm:presLayoutVars>
      </dgm:prSet>
      <dgm:spPr>
        <a:xfrm>
          <a:off x="4328726" y="860064"/>
          <a:ext cx="3657597" cy="457195"/>
        </a:xfrm>
        <a:prstGeom prst="roundRect">
          <a:avLst>
            <a:gd name="adj" fmla="val 10000"/>
          </a:avLst>
        </a:prstGeom>
      </dgm:spPr>
    </dgm:pt>
    <dgm:pt modelId="{A8BF8E81-6990-491C-824D-15C6FC8CE404}" type="pres">
      <dgm:prSet presAssocID="{1470D5E2-0192-4157-92F4-AF8F3F185369}" presName="level3hierChild" presStyleCnt="0"/>
      <dgm:spPr/>
    </dgm:pt>
  </dgm:ptLst>
  <dgm:cxnLst>
    <dgm:cxn modelId="{2ABABE05-8EDF-47E4-BC60-C3145CF4F5A5}" type="presOf" srcId="{02F4F5A1-C071-4C1F-BF60-553A7B271217}" destId="{8AC79FF2-8AA2-49C5-A5C6-F524A5929DFC}" srcOrd="1" destOrd="0" presId="urn:microsoft.com/office/officeart/2005/8/layout/hierarchy2"/>
    <dgm:cxn modelId="{2B3F1412-FE5C-4C93-9275-0B8D126E403B}" type="presOf" srcId="{284C3026-977D-45A6-A3C0-4A7CDF1A83B9}" destId="{54BE5BF9-7235-4DEC-AAB6-BD282CB72D0C}" srcOrd="0" destOrd="0" presId="urn:microsoft.com/office/officeart/2005/8/layout/hierarchy2"/>
    <dgm:cxn modelId="{F032A21A-C962-48C5-B499-9F3296DAE2D0}" srcId="{B3D3251F-F6A3-4203-BE75-9039AA8960C7}" destId="{284C3026-977D-45A6-A3C0-4A7CDF1A83B9}" srcOrd="0" destOrd="0" parTransId="{8AE92486-7AE3-4089-869A-DA97E350AC9A}" sibTransId="{C124F3AE-6759-48CB-BEFC-778D59D65E1F}"/>
    <dgm:cxn modelId="{8FDCC733-8D44-4B28-9F9A-59C95AAA9931}" srcId="{284C3026-977D-45A6-A3C0-4A7CDF1A83B9}" destId="{1470D5E2-0192-4157-92F4-AF8F3F185369}" srcOrd="1" destOrd="0" parTransId="{002AEB95-1DB8-43ED-AA74-29AD07E839D0}" sibTransId="{66D29B4F-6C6C-4788-A533-A206116DF429}"/>
    <dgm:cxn modelId="{83687436-7801-4327-9921-B5BD68B5E43C}" type="presOf" srcId="{B3D3251F-F6A3-4203-BE75-9039AA8960C7}" destId="{C3BC51F4-E65D-40DC-B4D6-7D78DFF32C51}" srcOrd="0" destOrd="0" presId="urn:microsoft.com/office/officeart/2005/8/layout/hierarchy2"/>
    <dgm:cxn modelId="{BA31203B-463B-4D51-8AF7-67622729B05F}" type="presOf" srcId="{002AEB95-1DB8-43ED-AA74-29AD07E839D0}" destId="{3326DD45-5259-494C-AF41-126B3D49CE23}" srcOrd="1" destOrd="0" presId="urn:microsoft.com/office/officeart/2005/8/layout/hierarchy2"/>
    <dgm:cxn modelId="{CEB38969-98E2-41D1-A015-C0FD906A5FDC}" type="presOf" srcId="{A23693CA-D77E-4447-A824-092122F06CD6}" destId="{250CA8FB-7E14-4A5D-B2EB-D1D908774169}" srcOrd="0" destOrd="0" presId="urn:microsoft.com/office/officeart/2005/8/layout/hierarchy2"/>
    <dgm:cxn modelId="{362C9194-24E0-471B-8155-5EEDFE2D7C03}" type="presOf" srcId="{1470D5E2-0192-4157-92F4-AF8F3F185369}" destId="{10E9B2B1-C71D-45EF-B210-48EBDEB75768}" srcOrd="0" destOrd="0" presId="urn:microsoft.com/office/officeart/2005/8/layout/hierarchy2"/>
    <dgm:cxn modelId="{C9CF05CF-D733-47D6-AC4C-5CF2EC5E339B}" type="presOf" srcId="{002AEB95-1DB8-43ED-AA74-29AD07E839D0}" destId="{F92A595F-769A-4D67-82CD-5499EEF42135}" srcOrd="0" destOrd="0" presId="urn:microsoft.com/office/officeart/2005/8/layout/hierarchy2"/>
    <dgm:cxn modelId="{CCB001F8-89D7-4405-A73C-A2368987CD2D}" type="presOf" srcId="{02F4F5A1-C071-4C1F-BF60-553A7B271217}" destId="{388FC54E-D576-4FBC-9C1A-CACF027D74F5}" srcOrd="0" destOrd="0" presId="urn:microsoft.com/office/officeart/2005/8/layout/hierarchy2"/>
    <dgm:cxn modelId="{54B3B5FD-BD8E-4BD4-B78A-3E5B7B8ABD3B}" srcId="{284C3026-977D-45A6-A3C0-4A7CDF1A83B9}" destId="{A23693CA-D77E-4447-A824-092122F06CD6}" srcOrd="0" destOrd="0" parTransId="{02F4F5A1-C071-4C1F-BF60-553A7B271217}" sibTransId="{3B5F5541-3A2A-425E-BAFD-E7A4660EEF0A}"/>
    <dgm:cxn modelId="{69FAB9E7-AF7B-4EEC-9B28-2471146DEDE1}" type="presParOf" srcId="{C3BC51F4-E65D-40DC-B4D6-7D78DFF32C51}" destId="{9E49743A-4C6C-42A8-98C8-CE9EA90B97FF}" srcOrd="0" destOrd="0" presId="urn:microsoft.com/office/officeart/2005/8/layout/hierarchy2"/>
    <dgm:cxn modelId="{57CE3716-1558-499F-9A80-43D61784C3F3}" type="presParOf" srcId="{9E49743A-4C6C-42A8-98C8-CE9EA90B97FF}" destId="{54BE5BF9-7235-4DEC-AAB6-BD282CB72D0C}" srcOrd="0" destOrd="0" presId="urn:microsoft.com/office/officeart/2005/8/layout/hierarchy2"/>
    <dgm:cxn modelId="{1E82B13B-5F94-4B39-8F46-DFB8A93D4CC9}" type="presParOf" srcId="{9E49743A-4C6C-42A8-98C8-CE9EA90B97FF}" destId="{63AC17C1-9399-478B-9F22-4CB4D03DDA01}" srcOrd="1" destOrd="0" presId="urn:microsoft.com/office/officeart/2005/8/layout/hierarchy2"/>
    <dgm:cxn modelId="{08E1128C-6610-4F32-8865-ACE6004F4416}" type="presParOf" srcId="{63AC17C1-9399-478B-9F22-4CB4D03DDA01}" destId="{388FC54E-D576-4FBC-9C1A-CACF027D74F5}" srcOrd="0" destOrd="0" presId="urn:microsoft.com/office/officeart/2005/8/layout/hierarchy2"/>
    <dgm:cxn modelId="{FF1B6C1B-1D21-479E-A1D1-865A4A452B46}" type="presParOf" srcId="{388FC54E-D576-4FBC-9C1A-CACF027D74F5}" destId="{8AC79FF2-8AA2-49C5-A5C6-F524A5929DFC}" srcOrd="0" destOrd="0" presId="urn:microsoft.com/office/officeart/2005/8/layout/hierarchy2"/>
    <dgm:cxn modelId="{10EFBBF9-ABC4-4AD5-B4D8-2105958FB041}" type="presParOf" srcId="{63AC17C1-9399-478B-9F22-4CB4D03DDA01}" destId="{19FB9AA8-986E-4AEC-9370-C7FBFF31D733}" srcOrd="1" destOrd="0" presId="urn:microsoft.com/office/officeart/2005/8/layout/hierarchy2"/>
    <dgm:cxn modelId="{584A4C42-9795-4ED1-BFAB-3E05CBAC5BC2}" type="presParOf" srcId="{19FB9AA8-986E-4AEC-9370-C7FBFF31D733}" destId="{250CA8FB-7E14-4A5D-B2EB-D1D908774169}" srcOrd="0" destOrd="0" presId="urn:microsoft.com/office/officeart/2005/8/layout/hierarchy2"/>
    <dgm:cxn modelId="{402AA0BC-351E-4339-A86F-6959F0E2C0DC}" type="presParOf" srcId="{19FB9AA8-986E-4AEC-9370-C7FBFF31D733}" destId="{067B22B5-0237-4938-9339-E03EE965FFD8}" srcOrd="1" destOrd="0" presId="urn:microsoft.com/office/officeart/2005/8/layout/hierarchy2"/>
    <dgm:cxn modelId="{AC03C3AE-08E9-42D4-8025-84BA616F4DED}" type="presParOf" srcId="{63AC17C1-9399-478B-9F22-4CB4D03DDA01}" destId="{F92A595F-769A-4D67-82CD-5499EEF42135}" srcOrd="2" destOrd="0" presId="urn:microsoft.com/office/officeart/2005/8/layout/hierarchy2"/>
    <dgm:cxn modelId="{D0B39665-36B3-4466-80B3-F752A72E8BF6}" type="presParOf" srcId="{F92A595F-769A-4D67-82CD-5499EEF42135}" destId="{3326DD45-5259-494C-AF41-126B3D49CE23}" srcOrd="0" destOrd="0" presId="urn:microsoft.com/office/officeart/2005/8/layout/hierarchy2"/>
    <dgm:cxn modelId="{2D077765-884D-4A0A-9063-4AEB3F12D7A5}" type="presParOf" srcId="{63AC17C1-9399-478B-9F22-4CB4D03DDA01}" destId="{5E81E7DF-E931-4F63-B7AA-AB664081E70E}" srcOrd="3" destOrd="0" presId="urn:microsoft.com/office/officeart/2005/8/layout/hierarchy2"/>
    <dgm:cxn modelId="{FE602F77-D8D2-4363-9E26-DA0A3014A24E}" type="presParOf" srcId="{5E81E7DF-E931-4F63-B7AA-AB664081E70E}" destId="{10E9B2B1-C71D-45EF-B210-48EBDEB75768}" srcOrd="0" destOrd="0" presId="urn:microsoft.com/office/officeart/2005/8/layout/hierarchy2"/>
    <dgm:cxn modelId="{22A20FD4-623D-427F-B2A0-8A0058D969EA}" type="presParOf" srcId="{5E81E7DF-E931-4F63-B7AA-AB664081E70E}" destId="{A8BF8E81-6990-491C-824D-15C6FC8CE404}"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3251F-F6A3-4203-BE75-9039AA8960C7}"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84C3026-977D-45A6-A3C0-4A7CDF1A83B9}">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600"/>
            <a:t>Chronic Disease</a:t>
          </a:r>
        </a:p>
      </dgm:t>
    </dgm:pt>
    <dgm:pt modelId="{8AE92486-7AE3-4089-869A-DA97E350AC9A}" type="parTrans" cxnId="{B132604C-0141-48FD-82D9-E6F7ECD23A3E}">
      <dgm:prSet/>
      <dgm:spPr/>
      <dgm:t>
        <a:bodyPr/>
        <a:lstStyle/>
        <a:p>
          <a:endParaRPr lang="en-US"/>
        </a:p>
      </dgm:t>
    </dgm:pt>
    <dgm:pt modelId="{C124F3AE-6759-48CB-BEFC-778D59D65E1F}" type="sibTrans" cxnId="{B132604C-0141-48FD-82D9-E6F7ECD23A3E}">
      <dgm:prSet/>
      <dgm:spPr/>
      <dgm:t>
        <a:bodyPr/>
        <a:lstStyle/>
        <a:p>
          <a:endParaRPr lang="en-US"/>
        </a:p>
      </dgm:t>
    </dgm:pt>
    <dgm:pt modelId="{A23693CA-D77E-4447-A824-092122F06CD6}">
      <dgm:prSet phldrT="[Text]" custT="1">
        <dgm:style>
          <a:lnRef idx="2">
            <a:schemeClr val="accent3"/>
          </a:lnRef>
          <a:fillRef idx="1">
            <a:schemeClr val="lt1"/>
          </a:fillRef>
          <a:effectRef idx="0">
            <a:schemeClr val="accent3"/>
          </a:effectRef>
          <a:fontRef idx="minor">
            <a:schemeClr val="dk1"/>
          </a:fontRef>
        </dgm:style>
      </dgm:prSet>
      <dgm:spPr>
        <a:solidFill>
          <a:schemeClr val="bg1"/>
        </a:solidFill>
        <a:ln>
          <a:noFill/>
        </a:ln>
        <a:effectLst>
          <a:outerShdw blurRad="50800" dist="38100" dir="8100000" algn="tr" rotWithShape="0">
            <a:prstClr val="black">
              <a:alpha val="40000"/>
            </a:prstClr>
          </a:outerShdw>
        </a:effectLst>
      </dgm:spPr>
      <dgm:t>
        <a:bodyPr/>
        <a:lstStyle/>
        <a:p>
          <a:r>
            <a:rPr lang="en-US" sz="2000">
              <a:ln>
                <a:noFill/>
              </a:ln>
              <a:effectLst>
                <a:outerShdw blurRad="50800" dist="38100" dir="2700000" algn="tl" rotWithShape="0">
                  <a:prstClr val="black">
                    <a:alpha val="40000"/>
                  </a:prstClr>
                </a:outerShdw>
              </a:effectLst>
            </a:rPr>
            <a:t>Uncontrolled Hypertension</a:t>
          </a:r>
        </a:p>
      </dgm:t>
    </dgm:pt>
    <dgm:pt modelId="{02F4F5A1-C071-4C1F-BF60-553A7B271217}" type="parTrans" cxnId="{54AD76A0-14C9-44AF-8055-9560E7C5D899}">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3B5F5541-3A2A-425E-BAFD-E7A4660EEF0A}" type="sibTrans" cxnId="{54AD76A0-14C9-44AF-8055-9560E7C5D899}">
      <dgm:prSet/>
      <dgm:spPr/>
      <dgm:t>
        <a:bodyPr/>
        <a:lstStyle/>
        <a:p>
          <a:endParaRPr lang="en-US"/>
        </a:p>
      </dgm:t>
    </dgm:pt>
    <dgm:pt modelId="{1470D5E2-0192-4157-92F4-AF8F3F185369}">
      <dgm:prSet phldrT="[Text]" custT="1">
        <dgm:style>
          <a:lnRef idx="2">
            <a:schemeClr val="accent3"/>
          </a:lnRef>
          <a:fillRef idx="1">
            <a:schemeClr val="lt1"/>
          </a:fillRef>
          <a:effectRef idx="0">
            <a:schemeClr val="accent3"/>
          </a:effectRef>
          <a:fontRef idx="minor">
            <a:schemeClr val="dk1"/>
          </a:fontRef>
        </dgm:style>
      </dgm:prSet>
      <dgm:spPr>
        <a:solidFill>
          <a:schemeClr val="bg1"/>
        </a:solidFill>
        <a:ln>
          <a:noFill/>
        </a:ln>
        <a:effectLst>
          <a:outerShdw blurRad="50800" dist="38100" dir="8100000" algn="tr" rotWithShape="0">
            <a:prstClr val="black">
              <a:alpha val="40000"/>
            </a:prstClr>
          </a:outerShdw>
        </a:effectLst>
      </dgm:spPr>
      <dgm:t>
        <a:bodyPr spcFirstLastPara="0" vert="horz" wrap="square" lIns="13970" tIns="13970" rIns="13970" bIns="13970" numCol="1" spcCol="1270" anchor="ctr" anchorCtr="0"/>
        <a:lstStyle/>
        <a:p>
          <a:pPr marL="0" lvl="0" indent="0" algn="ctr" defTabSz="977900">
            <a:lnSpc>
              <a:spcPct val="90000"/>
            </a:lnSpc>
            <a:spcBef>
              <a:spcPct val="0"/>
            </a:spcBef>
            <a:spcAft>
              <a:spcPct val="35000"/>
            </a:spcAft>
            <a:buNone/>
          </a:pPr>
          <a:r>
            <a:rPr lang="en-US" sz="2000" kern="1200">
              <a:ln>
                <a:noFill/>
              </a:ln>
              <a:solidFill>
                <a:prstClr val="black"/>
              </a:solidFill>
              <a:effectLst>
                <a:outerShdw blurRad="50800" dist="38100" dir="2700000" algn="tl" rotWithShape="0">
                  <a:prstClr val="black">
                    <a:alpha val="40000"/>
                  </a:prstClr>
                </a:outerShdw>
              </a:effectLst>
              <a:latin typeface="Trebuchet MS" panose="020B0603020202020204"/>
              <a:ea typeface="+mn-ea"/>
              <a:cs typeface="+mn-cs"/>
            </a:rPr>
            <a:t>Diabetes, Type 2</a:t>
          </a:r>
        </a:p>
      </dgm:t>
    </dgm:pt>
    <dgm:pt modelId="{002AEB95-1DB8-43ED-AA74-29AD07E839D0}" type="parTrans" cxnId="{1426E334-A5DD-4FD4-ABEF-A8E0FFD69D43}">
      <dgm:prSet>
        <dgm:style>
          <a:lnRef idx="1">
            <a:schemeClr val="accent2"/>
          </a:lnRef>
          <a:fillRef idx="0">
            <a:schemeClr val="accent2"/>
          </a:fillRef>
          <a:effectRef idx="0">
            <a:schemeClr val="accent2"/>
          </a:effectRef>
          <a:fontRef idx="minor">
            <a:schemeClr val="tx1"/>
          </a:fontRef>
        </dgm:style>
      </dgm:prSet>
      <dgm:spPr/>
      <dgm:t>
        <a:bodyPr/>
        <a:lstStyle/>
        <a:p>
          <a:endParaRPr lang="en-US"/>
        </a:p>
      </dgm:t>
    </dgm:pt>
    <dgm:pt modelId="{66D29B4F-6C6C-4788-A533-A206116DF429}" type="sibTrans" cxnId="{1426E334-A5DD-4FD4-ABEF-A8E0FFD69D43}">
      <dgm:prSet/>
      <dgm:spPr/>
      <dgm:t>
        <a:bodyPr/>
        <a:lstStyle/>
        <a:p>
          <a:endParaRPr lang="en-US"/>
        </a:p>
      </dgm:t>
    </dgm:pt>
    <dgm:pt modelId="{C3BC51F4-E65D-40DC-B4D6-7D78DFF32C51}" type="pres">
      <dgm:prSet presAssocID="{B3D3251F-F6A3-4203-BE75-9039AA8960C7}" presName="diagram" presStyleCnt="0">
        <dgm:presLayoutVars>
          <dgm:chPref val="1"/>
          <dgm:dir/>
          <dgm:animOne val="branch"/>
          <dgm:animLvl val="lvl"/>
          <dgm:resizeHandles val="exact"/>
        </dgm:presLayoutVars>
      </dgm:prSet>
      <dgm:spPr/>
    </dgm:pt>
    <dgm:pt modelId="{9E49743A-4C6C-42A8-98C8-CE9EA90B97FF}" type="pres">
      <dgm:prSet presAssocID="{284C3026-977D-45A6-A3C0-4A7CDF1A83B9}" presName="root1" presStyleCnt="0"/>
      <dgm:spPr/>
    </dgm:pt>
    <dgm:pt modelId="{54BE5BF9-7235-4DEC-AAB6-BD282CB72D0C}" type="pres">
      <dgm:prSet presAssocID="{284C3026-977D-45A6-A3C0-4A7CDF1A83B9}" presName="LevelOneTextNode" presStyleLbl="node0" presStyleIdx="0" presStyleCnt="1" custScaleX="85608" custScaleY="30574" custLinFactNeighborX="16367">
        <dgm:presLayoutVars>
          <dgm:chPref val="3"/>
        </dgm:presLayoutVars>
      </dgm:prSet>
      <dgm:spPr/>
    </dgm:pt>
    <dgm:pt modelId="{63AC17C1-9399-478B-9F22-4CB4D03DDA01}" type="pres">
      <dgm:prSet presAssocID="{284C3026-977D-45A6-A3C0-4A7CDF1A83B9}" presName="level2hierChild" presStyleCnt="0"/>
      <dgm:spPr/>
    </dgm:pt>
    <dgm:pt modelId="{388FC54E-D576-4FBC-9C1A-CACF027D74F5}" type="pres">
      <dgm:prSet presAssocID="{02F4F5A1-C071-4C1F-BF60-553A7B271217}" presName="conn2-1" presStyleLbl="parChTrans1D2" presStyleIdx="0" presStyleCnt="2"/>
      <dgm:spPr/>
    </dgm:pt>
    <dgm:pt modelId="{8AC79FF2-8AA2-49C5-A5C6-F524A5929DFC}" type="pres">
      <dgm:prSet presAssocID="{02F4F5A1-C071-4C1F-BF60-553A7B271217}" presName="connTx" presStyleLbl="parChTrans1D2" presStyleIdx="0" presStyleCnt="2"/>
      <dgm:spPr/>
    </dgm:pt>
    <dgm:pt modelId="{19FB9AA8-986E-4AEC-9370-C7FBFF31D733}" type="pres">
      <dgm:prSet presAssocID="{A23693CA-D77E-4447-A824-092122F06CD6}" presName="root2" presStyleCnt="0"/>
      <dgm:spPr/>
    </dgm:pt>
    <dgm:pt modelId="{250CA8FB-7E14-4A5D-B2EB-D1D908774169}" type="pres">
      <dgm:prSet presAssocID="{A23693CA-D77E-4447-A824-092122F06CD6}" presName="LevelTwoTextNode" presStyleLbl="node2" presStyleIdx="0" presStyleCnt="2" custScaleX="110067" custScaleY="30604">
        <dgm:presLayoutVars>
          <dgm:chPref val="3"/>
        </dgm:presLayoutVars>
      </dgm:prSet>
      <dgm:spPr/>
    </dgm:pt>
    <dgm:pt modelId="{067B22B5-0237-4938-9339-E03EE965FFD8}" type="pres">
      <dgm:prSet presAssocID="{A23693CA-D77E-4447-A824-092122F06CD6}" presName="level3hierChild" presStyleCnt="0"/>
      <dgm:spPr/>
    </dgm:pt>
    <dgm:pt modelId="{F92A595F-769A-4D67-82CD-5499EEF42135}" type="pres">
      <dgm:prSet presAssocID="{002AEB95-1DB8-43ED-AA74-29AD07E839D0}" presName="conn2-1" presStyleLbl="parChTrans1D2" presStyleIdx="1" presStyleCnt="2"/>
      <dgm:spPr/>
    </dgm:pt>
    <dgm:pt modelId="{3326DD45-5259-494C-AF41-126B3D49CE23}" type="pres">
      <dgm:prSet presAssocID="{002AEB95-1DB8-43ED-AA74-29AD07E839D0}" presName="connTx" presStyleLbl="parChTrans1D2" presStyleIdx="1" presStyleCnt="2"/>
      <dgm:spPr/>
    </dgm:pt>
    <dgm:pt modelId="{5E81E7DF-E931-4F63-B7AA-AB664081E70E}" type="pres">
      <dgm:prSet presAssocID="{1470D5E2-0192-4157-92F4-AF8F3F185369}" presName="root2" presStyleCnt="0"/>
      <dgm:spPr/>
    </dgm:pt>
    <dgm:pt modelId="{10E9B2B1-C71D-45EF-B210-48EBDEB75768}" type="pres">
      <dgm:prSet presAssocID="{1470D5E2-0192-4157-92F4-AF8F3F185369}" presName="LevelTwoTextNode" presStyleLbl="node2" presStyleIdx="1" presStyleCnt="2" custScaleX="110067" custScaleY="30604">
        <dgm:presLayoutVars>
          <dgm:chPref val="3"/>
        </dgm:presLayoutVars>
      </dgm:prSet>
      <dgm:spPr>
        <a:xfrm>
          <a:off x="4328726" y="860064"/>
          <a:ext cx="3657597" cy="457195"/>
        </a:xfrm>
        <a:prstGeom prst="roundRect">
          <a:avLst>
            <a:gd name="adj" fmla="val 10000"/>
          </a:avLst>
        </a:prstGeom>
      </dgm:spPr>
    </dgm:pt>
    <dgm:pt modelId="{A8BF8E81-6990-491C-824D-15C6FC8CE404}" type="pres">
      <dgm:prSet presAssocID="{1470D5E2-0192-4157-92F4-AF8F3F185369}" presName="level3hierChild" presStyleCnt="0"/>
      <dgm:spPr/>
    </dgm:pt>
  </dgm:ptLst>
  <dgm:cxnLst>
    <dgm:cxn modelId="{E98A1719-985A-4657-BA15-FF52DC32102F}" type="presOf" srcId="{02F4F5A1-C071-4C1F-BF60-553A7B271217}" destId="{388FC54E-D576-4FBC-9C1A-CACF027D74F5}" srcOrd="0" destOrd="0" presId="urn:microsoft.com/office/officeart/2005/8/layout/hierarchy2"/>
    <dgm:cxn modelId="{1426E334-A5DD-4FD4-ABEF-A8E0FFD69D43}" srcId="{284C3026-977D-45A6-A3C0-4A7CDF1A83B9}" destId="{1470D5E2-0192-4157-92F4-AF8F3F185369}" srcOrd="1" destOrd="0" parTransId="{002AEB95-1DB8-43ED-AA74-29AD07E839D0}" sibTransId="{66D29B4F-6C6C-4788-A533-A206116DF429}"/>
    <dgm:cxn modelId="{B132604C-0141-48FD-82D9-E6F7ECD23A3E}" srcId="{B3D3251F-F6A3-4203-BE75-9039AA8960C7}" destId="{284C3026-977D-45A6-A3C0-4A7CDF1A83B9}" srcOrd="0" destOrd="0" parTransId="{8AE92486-7AE3-4089-869A-DA97E350AC9A}" sibTransId="{C124F3AE-6759-48CB-BEFC-778D59D65E1F}"/>
    <dgm:cxn modelId="{B4400468-5ED4-48EF-B778-EF7C273BBB53}" type="presOf" srcId="{B3D3251F-F6A3-4203-BE75-9039AA8960C7}" destId="{C3BC51F4-E65D-40DC-B4D6-7D78DFF32C51}" srcOrd="0" destOrd="0" presId="urn:microsoft.com/office/officeart/2005/8/layout/hierarchy2"/>
    <dgm:cxn modelId="{82D8C07B-BF12-4C0C-8E03-408FD395F210}" type="presOf" srcId="{002AEB95-1DB8-43ED-AA74-29AD07E839D0}" destId="{F92A595F-769A-4D67-82CD-5499EEF42135}" srcOrd="0" destOrd="0" presId="urn:microsoft.com/office/officeart/2005/8/layout/hierarchy2"/>
    <dgm:cxn modelId="{D0AFBA99-2C68-40C7-A0D5-D436558D24E6}" type="presOf" srcId="{1470D5E2-0192-4157-92F4-AF8F3F185369}" destId="{10E9B2B1-C71D-45EF-B210-48EBDEB75768}" srcOrd="0" destOrd="0" presId="urn:microsoft.com/office/officeart/2005/8/layout/hierarchy2"/>
    <dgm:cxn modelId="{54AD76A0-14C9-44AF-8055-9560E7C5D899}" srcId="{284C3026-977D-45A6-A3C0-4A7CDF1A83B9}" destId="{A23693CA-D77E-4447-A824-092122F06CD6}" srcOrd="0" destOrd="0" parTransId="{02F4F5A1-C071-4C1F-BF60-553A7B271217}" sibTransId="{3B5F5541-3A2A-425E-BAFD-E7A4660EEF0A}"/>
    <dgm:cxn modelId="{F40CC2AD-4220-485F-BE3D-066CD7C107B7}" type="presOf" srcId="{A23693CA-D77E-4447-A824-092122F06CD6}" destId="{250CA8FB-7E14-4A5D-B2EB-D1D908774169}" srcOrd="0" destOrd="0" presId="urn:microsoft.com/office/officeart/2005/8/layout/hierarchy2"/>
    <dgm:cxn modelId="{E6096AB5-7AFE-4DEB-B554-32ECE154B216}" type="presOf" srcId="{284C3026-977D-45A6-A3C0-4A7CDF1A83B9}" destId="{54BE5BF9-7235-4DEC-AAB6-BD282CB72D0C}" srcOrd="0" destOrd="0" presId="urn:microsoft.com/office/officeart/2005/8/layout/hierarchy2"/>
    <dgm:cxn modelId="{ADE915E0-F0F3-48D9-9C98-249770837289}" type="presOf" srcId="{02F4F5A1-C071-4C1F-BF60-553A7B271217}" destId="{8AC79FF2-8AA2-49C5-A5C6-F524A5929DFC}" srcOrd="1" destOrd="0" presId="urn:microsoft.com/office/officeart/2005/8/layout/hierarchy2"/>
    <dgm:cxn modelId="{F3D99AEC-2BE2-45F1-8940-4230F13E421F}" type="presOf" srcId="{002AEB95-1DB8-43ED-AA74-29AD07E839D0}" destId="{3326DD45-5259-494C-AF41-126B3D49CE23}" srcOrd="1" destOrd="0" presId="urn:microsoft.com/office/officeart/2005/8/layout/hierarchy2"/>
    <dgm:cxn modelId="{B47D32A5-DC02-441F-B576-C0C5228555FA}" type="presParOf" srcId="{C3BC51F4-E65D-40DC-B4D6-7D78DFF32C51}" destId="{9E49743A-4C6C-42A8-98C8-CE9EA90B97FF}" srcOrd="0" destOrd="0" presId="urn:microsoft.com/office/officeart/2005/8/layout/hierarchy2"/>
    <dgm:cxn modelId="{3F05DD3E-3AB6-45D9-BD33-594162F20BBC}" type="presParOf" srcId="{9E49743A-4C6C-42A8-98C8-CE9EA90B97FF}" destId="{54BE5BF9-7235-4DEC-AAB6-BD282CB72D0C}" srcOrd="0" destOrd="0" presId="urn:microsoft.com/office/officeart/2005/8/layout/hierarchy2"/>
    <dgm:cxn modelId="{F2C7DE55-4848-41B6-86D8-FF11C7132EE8}" type="presParOf" srcId="{9E49743A-4C6C-42A8-98C8-CE9EA90B97FF}" destId="{63AC17C1-9399-478B-9F22-4CB4D03DDA01}" srcOrd="1" destOrd="0" presId="urn:microsoft.com/office/officeart/2005/8/layout/hierarchy2"/>
    <dgm:cxn modelId="{0E3EAD4E-D27A-43FB-BC7B-81A4E7AE0E3F}" type="presParOf" srcId="{63AC17C1-9399-478B-9F22-4CB4D03DDA01}" destId="{388FC54E-D576-4FBC-9C1A-CACF027D74F5}" srcOrd="0" destOrd="0" presId="urn:microsoft.com/office/officeart/2005/8/layout/hierarchy2"/>
    <dgm:cxn modelId="{BA1C4EFD-5132-480B-B06E-F2B4D368EC5F}" type="presParOf" srcId="{388FC54E-D576-4FBC-9C1A-CACF027D74F5}" destId="{8AC79FF2-8AA2-49C5-A5C6-F524A5929DFC}" srcOrd="0" destOrd="0" presId="urn:microsoft.com/office/officeart/2005/8/layout/hierarchy2"/>
    <dgm:cxn modelId="{DB80E28B-5034-4B9A-A2A1-FA18155B2F6B}" type="presParOf" srcId="{63AC17C1-9399-478B-9F22-4CB4D03DDA01}" destId="{19FB9AA8-986E-4AEC-9370-C7FBFF31D733}" srcOrd="1" destOrd="0" presId="urn:microsoft.com/office/officeart/2005/8/layout/hierarchy2"/>
    <dgm:cxn modelId="{8071E56E-0010-4CD2-ADCB-C7EBE93BC821}" type="presParOf" srcId="{19FB9AA8-986E-4AEC-9370-C7FBFF31D733}" destId="{250CA8FB-7E14-4A5D-B2EB-D1D908774169}" srcOrd="0" destOrd="0" presId="urn:microsoft.com/office/officeart/2005/8/layout/hierarchy2"/>
    <dgm:cxn modelId="{97A86B47-4B7E-4DE5-BE0E-F0CC9CD49A64}" type="presParOf" srcId="{19FB9AA8-986E-4AEC-9370-C7FBFF31D733}" destId="{067B22B5-0237-4938-9339-E03EE965FFD8}" srcOrd="1" destOrd="0" presId="urn:microsoft.com/office/officeart/2005/8/layout/hierarchy2"/>
    <dgm:cxn modelId="{A8090332-1190-40A4-8859-501D59E6F89D}" type="presParOf" srcId="{63AC17C1-9399-478B-9F22-4CB4D03DDA01}" destId="{F92A595F-769A-4D67-82CD-5499EEF42135}" srcOrd="2" destOrd="0" presId="urn:microsoft.com/office/officeart/2005/8/layout/hierarchy2"/>
    <dgm:cxn modelId="{AE7C5D88-A2BD-4B74-9686-22F11FA36A06}" type="presParOf" srcId="{F92A595F-769A-4D67-82CD-5499EEF42135}" destId="{3326DD45-5259-494C-AF41-126B3D49CE23}" srcOrd="0" destOrd="0" presId="urn:microsoft.com/office/officeart/2005/8/layout/hierarchy2"/>
    <dgm:cxn modelId="{A24501F7-3A6C-4B17-BC6E-B5CB064E0FA7}" type="presParOf" srcId="{63AC17C1-9399-478B-9F22-4CB4D03DDA01}" destId="{5E81E7DF-E931-4F63-B7AA-AB664081E70E}" srcOrd="3" destOrd="0" presId="urn:microsoft.com/office/officeart/2005/8/layout/hierarchy2"/>
    <dgm:cxn modelId="{40986BC7-886E-4662-9883-407931DFC3E1}" type="presParOf" srcId="{5E81E7DF-E931-4F63-B7AA-AB664081E70E}" destId="{10E9B2B1-C71D-45EF-B210-48EBDEB75768}" srcOrd="0" destOrd="0" presId="urn:microsoft.com/office/officeart/2005/8/layout/hierarchy2"/>
    <dgm:cxn modelId="{96BB02B0-B0CD-405F-901C-0A3B9FF7FF30}" type="presParOf" srcId="{5E81E7DF-E931-4F63-B7AA-AB664081E70E}" destId="{A8BF8E81-6990-491C-824D-15C6FC8CE404}"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880858-DDDF-4E51-A4DE-1DB247FAB91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38896A5-D975-476D-98AA-4969F609BB00}">
      <dgm:prSet phldrT="[Text]"/>
      <dgm:spPr/>
      <dgm:t>
        <a:bodyPr/>
        <a:lstStyle/>
        <a:p>
          <a:r>
            <a:rPr lang="en-US"/>
            <a:t>Understand role in lifestyle change</a:t>
          </a:r>
        </a:p>
      </dgm:t>
    </dgm:pt>
    <dgm:pt modelId="{BEAD3C12-5A47-41DE-9892-6F5E0B315ABA}" type="parTrans" cxnId="{2BAA53D5-DD63-45C2-B523-5DEC2319753F}">
      <dgm:prSet/>
      <dgm:spPr/>
      <dgm:t>
        <a:bodyPr/>
        <a:lstStyle/>
        <a:p>
          <a:endParaRPr lang="en-US"/>
        </a:p>
      </dgm:t>
    </dgm:pt>
    <dgm:pt modelId="{53E217A2-1537-4951-A03D-CA3D5CA297CE}" type="sibTrans" cxnId="{2BAA53D5-DD63-45C2-B523-5DEC2319753F}">
      <dgm:prSet/>
      <dgm:spPr/>
      <dgm:t>
        <a:bodyPr/>
        <a:lstStyle/>
        <a:p>
          <a:endParaRPr lang="en-US"/>
        </a:p>
      </dgm:t>
    </dgm:pt>
    <dgm:pt modelId="{D99B5A4C-48E4-410A-8E15-E2D5C7AF28C5}">
      <dgm:prSet phldrT="[Text]" custT="1"/>
      <dgm:spPr/>
      <dgm:t>
        <a:bodyPr/>
        <a:lstStyle/>
        <a:p>
          <a:r>
            <a:rPr lang="en-US" sz="1400"/>
            <a:t>Nutrition</a:t>
          </a:r>
        </a:p>
      </dgm:t>
    </dgm:pt>
    <dgm:pt modelId="{D403000D-C47A-48E3-B9F5-0AB7828CEF93}" type="parTrans" cxnId="{412EE14B-7A80-425D-9894-558F058A919E}">
      <dgm:prSet/>
      <dgm:spPr/>
      <dgm:t>
        <a:bodyPr/>
        <a:lstStyle/>
        <a:p>
          <a:endParaRPr lang="en-US"/>
        </a:p>
      </dgm:t>
    </dgm:pt>
    <dgm:pt modelId="{603888FE-134F-40FA-81BF-C61DFC0A21E0}" type="sibTrans" cxnId="{412EE14B-7A80-425D-9894-558F058A919E}">
      <dgm:prSet/>
      <dgm:spPr/>
      <dgm:t>
        <a:bodyPr/>
        <a:lstStyle/>
        <a:p>
          <a:endParaRPr lang="en-US"/>
        </a:p>
      </dgm:t>
    </dgm:pt>
    <dgm:pt modelId="{731B5AAC-8335-4584-BAC8-248FAC43BD38}">
      <dgm:prSet phldrT="[Text]" custT="1"/>
      <dgm:spPr/>
      <dgm:t>
        <a:bodyPr/>
        <a:lstStyle/>
        <a:p>
          <a:r>
            <a:rPr lang="en-US" sz="1400"/>
            <a:t>Physical activity</a:t>
          </a:r>
        </a:p>
      </dgm:t>
    </dgm:pt>
    <dgm:pt modelId="{AA88CB65-F29B-43C9-BD79-3F444E850D68}" type="parTrans" cxnId="{61FFED0A-971A-414F-848B-787F97DC2417}">
      <dgm:prSet/>
      <dgm:spPr/>
      <dgm:t>
        <a:bodyPr/>
        <a:lstStyle/>
        <a:p>
          <a:endParaRPr lang="en-US"/>
        </a:p>
      </dgm:t>
    </dgm:pt>
    <dgm:pt modelId="{00EAC881-5846-48BD-89F1-F5298172B64C}" type="sibTrans" cxnId="{61FFED0A-971A-414F-848B-787F97DC2417}">
      <dgm:prSet/>
      <dgm:spPr/>
      <dgm:t>
        <a:bodyPr/>
        <a:lstStyle/>
        <a:p>
          <a:endParaRPr lang="en-US"/>
        </a:p>
      </dgm:t>
    </dgm:pt>
    <dgm:pt modelId="{D9351608-00C2-4A37-9A50-91393CFFDF2E}">
      <dgm:prSet phldrT="[Text]"/>
      <dgm:spPr/>
      <dgm:t>
        <a:bodyPr/>
        <a:lstStyle/>
        <a:p>
          <a:r>
            <a:rPr lang="en-US"/>
            <a:t>Prioritize health</a:t>
          </a:r>
        </a:p>
      </dgm:t>
    </dgm:pt>
    <dgm:pt modelId="{2A8C17C1-5607-447F-BEC1-68A5927159AE}" type="parTrans" cxnId="{94E5D9FF-E013-411B-893B-37DFBD2F0893}">
      <dgm:prSet/>
      <dgm:spPr/>
      <dgm:t>
        <a:bodyPr/>
        <a:lstStyle/>
        <a:p>
          <a:endParaRPr lang="en-US"/>
        </a:p>
      </dgm:t>
    </dgm:pt>
    <dgm:pt modelId="{4767428E-7271-4477-BA2C-4F727C93E8B7}" type="sibTrans" cxnId="{94E5D9FF-E013-411B-893B-37DFBD2F0893}">
      <dgm:prSet/>
      <dgm:spPr/>
      <dgm:t>
        <a:bodyPr/>
        <a:lstStyle/>
        <a:p>
          <a:endParaRPr lang="en-US"/>
        </a:p>
      </dgm:t>
    </dgm:pt>
    <dgm:pt modelId="{E5795E3A-9B9A-465C-B379-14400A654650}">
      <dgm:prSet phldrT="[Text]" custT="1"/>
      <dgm:spPr/>
      <dgm:t>
        <a:bodyPr/>
        <a:lstStyle/>
        <a:p>
          <a:r>
            <a:rPr lang="en-US" sz="1400"/>
            <a:t>Ask questions</a:t>
          </a:r>
        </a:p>
      </dgm:t>
    </dgm:pt>
    <dgm:pt modelId="{EAB8B28A-70DA-4272-B3F2-8E62AD771881}" type="parTrans" cxnId="{3C5F93D5-A24D-42F3-825B-C4DCCE6C139F}">
      <dgm:prSet/>
      <dgm:spPr/>
      <dgm:t>
        <a:bodyPr/>
        <a:lstStyle/>
        <a:p>
          <a:endParaRPr lang="en-US"/>
        </a:p>
      </dgm:t>
    </dgm:pt>
    <dgm:pt modelId="{B0EF4BAA-D486-4861-BA14-1A8B06288F92}" type="sibTrans" cxnId="{3C5F93D5-A24D-42F3-825B-C4DCCE6C139F}">
      <dgm:prSet/>
      <dgm:spPr/>
      <dgm:t>
        <a:bodyPr/>
        <a:lstStyle/>
        <a:p>
          <a:endParaRPr lang="en-US"/>
        </a:p>
      </dgm:t>
    </dgm:pt>
    <dgm:pt modelId="{FF5F1595-8B2F-42F4-8822-12A76B1D2545}">
      <dgm:prSet phldrT="[Text]" custT="1"/>
      <dgm:spPr/>
      <dgm:t>
        <a:bodyPr/>
        <a:lstStyle/>
        <a:p>
          <a:r>
            <a:rPr lang="en-US" sz="1400"/>
            <a:t>Take medications as prescribed</a:t>
          </a:r>
        </a:p>
      </dgm:t>
    </dgm:pt>
    <dgm:pt modelId="{3EF2AEBB-B991-49C3-8C21-AB458EFFA300}" type="parTrans" cxnId="{C38A0AD3-B866-45BE-9190-52E3A83A241C}">
      <dgm:prSet/>
      <dgm:spPr/>
      <dgm:t>
        <a:bodyPr/>
        <a:lstStyle/>
        <a:p>
          <a:endParaRPr lang="en-US"/>
        </a:p>
      </dgm:t>
    </dgm:pt>
    <dgm:pt modelId="{73DF091D-7F55-4E0F-972F-C25C1346C321}" type="sibTrans" cxnId="{C38A0AD3-B866-45BE-9190-52E3A83A241C}">
      <dgm:prSet/>
      <dgm:spPr/>
      <dgm:t>
        <a:bodyPr/>
        <a:lstStyle/>
        <a:p>
          <a:endParaRPr lang="en-US"/>
        </a:p>
      </dgm:t>
    </dgm:pt>
    <dgm:pt modelId="{87AF4C61-92B5-42BB-872B-95DDB1839A57}">
      <dgm:prSet custT="1"/>
      <dgm:spPr/>
      <dgm:t>
        <a:bodyPr/>
        <a:lstStyle/>
        <a:p>
          <a:r>
            <a:rPr lang="en-US" sz="1400"/>
            <a:t>Stress management</a:t>
          </a:r>
        </a:p>
      </dgm:t>
    </dgm:pt>
    <dgm:pt modelId="{DB023EC1-28F3-468F-A16D-EC07009EEFC6}" type="parTrans" cxnId="{E2D6671A-0E89-43B3-B344-6F69B32E5EFA}">
      <dgm:prSet/>
      <dgm:spPr/>
      <dgm:t>
        <a:bodyPr/>
        <a:lstStyle/>
        <a:p>
          <a:endParaRPr lang="en-US"/>
        </a:p>
      </dgm:t>
    </dgm:pt>
    <dgm:pt modelId="{084296B6-A4BD-4213-BE33-70E19D326DBA}" type="sibTrans" cxnId="{E2D6671A-0E89-43B3-B344-6F69B32E5EFA}">
      <dgm:prSet/>
      <dgm:spPr/>
      <dgm:t>
        <a:bodyPr/>
        <a:lstStyle/>
        <a:p>
          <a:endParaRPr lang="en-US"/>
        </a:p>
      </dgm:t>
    </dgm:pt>
    <dgm:pt modelId="{CA6AE9DC-48C7-43E1-89C1-21604439F0BD}">
      <dgm:prSet custT="1"/>
      <dgm:spPr/>
      <dgm:t>
        <a:bodyPr/>
        <a:lstStyle/>
        <a:p>
          <a:r>
            <a:rPr lang="en-US" sz="1400"/>
            <a:t>Sleep quality</a:t>
          </a:r>
        </a:p>
      </dgm:t>
    </dgm:pt>
    <dgm:pt modelId="{3815C35B-CF93-4AE8-B6DE-2D58C6F9E543}" type="parTrans" cxnId="{223556C4-1FBB-4CC0-973B-C23FA5B1028D}">
      <dgm:prSet/>
      <dgm:spPr/>
      <dgm:t>
        <a:bodyPr/>
        <a:lstStyle/>
        <a:p>
          <a:endParaRPr lang="en-US"/>
        </a:p>
      </dgm:t>
    </dgm:pt>
    <dgm:pt modelId="{A7539915-329A-4665-8AC5-7F8138DF3BD5}" type="sibTrans" cxnId="{223556C4-1FBB-4CC0-973B-C23FA5B1028D}">
      <dgm:prSet/>
      <dgm:spPr/>
      <dgm:t>
        <a:bodyPr/>
        <a:lstStyle/>
        <a:p>
          <a:endParaRPr lang="en-US"/>
        </a:p>
      </dgm:t>
    </dgm:pt>
    <dgm:pt modelId="{6AD93F30-0FF2-47E4-9476-7F794D139548}">
      <dgm:prSet custT="1"/>
      <dgm:spPr/>
      <dgm:t>
        <a:bodyPr/>
        <a:lstStyle/>
        <a:p>
          <a:r>
            <a:rPr lang="en-US" sz="1400"/>
            <a:t>Healthy relationships</a:t>
          </a:r>
        </a:p>
      </dgm:t>
    </dgm:pt>
    <dgm:pt modelId="{617E950C-058B-4EEA-9769-9A5C12C9C3B2}" type="parTrans" cxnId="{AE2EE5A6-66CB-4D82-8CB9-35DCD423AD78}">
      <dgm:prSet/>
      <dgm:spPr/>
      <dgm:t>
        <a:bodyPr/>
        <a:lstStyle/>
        <a:p>
          <a:endParaRPr lang="en-US"/>
        </a:p>
      </dgm:t>
    </dgm:pt>
    <dgm:pt modelId="{B02A37CE-FF0F-4970-BD4D-7A1600500228}" type="sibTrans" cxnId="{AE2EE5A6-66CB-4D82-8CB9-35DCD423AD78}">
      <dgm:prSet/>
      <dgm:spPr/>
      <dgm:t>
        <a:bodyPr/>
        <a:lstStyle/>
        <a:p>
          <a:endParaRPr lang="en-US"/>
        </a:p>
      </dgm:t>
    </dgm:pt>
    <dgm:pt modelId="{7D67369E-EE20-4D29-973A-68EBE6CE8473}">
      <dgm:prSet custT="1"/>
      <dgm:spPr/>
      <dgm:t>
        <a:bodyPr/>
        <a:lstStyle/>
        <a:p>
          <a:r>
            <a:rPr lang="en-US" sz="1400"/>
            <a:t>Keep medical appointments</a:t>
          </a:r>
        </a:p>
      </dgm:t>
    </dgm:pt>
    <dgm:pt modelId="{9C0B41AD-3B31-4D52-BCD3-F5F3DC7D5C62}" type="parTrans" cxnId="{67E3B05E-1709-4D3A-A382-C3EAB7686231}">
      <dgm:prSet/>
      <dgm:spPr/>
      <dgm:t>
        <a:bodyPr/>
        <a:lstStyle/>
        <a:p>
          <a:endParaRPr lang="en-US"/>
        </a:p>
      </dgm:t>
    </dgm:pt>
    <dgm:pt modelId="{40BB4CC4-229D-40BD-9D4D-91BC436B0C78}" type="sibTrans" cxnId="{67E3B05E-1709-4D3A-A382-C3EAB7686231}">
      <dgm:prSet/>
      <dgm:spPr/>
      <dgm:t>
        <a:bodyPr/>
        <a:lstStyle/>
        <a:p>
          <a:endParaRPr lang="en-US"/>
        </a:p>
      </dgm:t>
    </dgm:pt>
    <dgm:pt modelId="{D591BB66-32FB-48D0-98A6-23DE2F842CF0}">
      <dgm:prSet custT="1"/>
      <dgm:spPr/>
      <dgm:t>
        <a:bodyPr/>
        <a:lstStyle/>
        <a:p>
          <a:r>
            <a:rPr lang="en-US" sz="1400"/>
            <a:t>Measure and monitor health data</a:t>
          </a:r>
        </a:p>
      </dgm:t>
    </dgm:pt>
    <dgm:pt modelId="{2FD116CE-550B-4F2E-8BF9-A580B4122CD0}" type="parTrans" cxnId="{4A7FA1A9-DD61-49EF-B94C-244C4C3EABDC}">
      <dgm:prSet/>
      <dgm:spPr/>
      <dgm:t>
        <a:bodyPr/>
        <a:lstStyle/>
        <a:p>
          <a:endParaRPr lang="en-US"/>
        </a:p>
      </dgm:t>
    </dgm:pt>
    <dgm:pt modelId="{06ED16A2-2BE2-465F-8734-FBD521760F68}" type="sibTrans" cxnId="{4A7FA1A9-DD61-49EF-B94C-244C4C3EABDC}">
      <dgm:prSet/>
      <dgm:spPr/>
      <dgm:t>
        <a:bodyPr/>
        <a:lstStyle/>
        <a:p>
          <a:endParaRPr lang="en-US"/>
        </a:p>
      </dgm:t>
    </dgm:pt>
    <dgm:pt modelId="{8E9AE1E8-DB78-488B-B7BF-351A861F0872}">
      <dgm:prSet custT="1"/>
      <dgm:spPr/>
      <dgm:t>
        <a:bodyPr/>
        <a:lstStyle/>
        <a:p>
          <a:r>
            <a:rPr lang="en-US" sz="1400"/>
            <a:t>Complete recommended screenings</a:t>
          </a:r>
        </a:p>
      </dgm:t>
    </dgm:pt>
    <dgm:pt modelId="{E2A78647-FBE1-4D40-BAE3-60C41BFC8C8E}" type="parTrans" cxnId="{D523B454-8F13-4C38-A7C0-F01ACC5BF595}">
      <dgm:prSet/>
      <dgm:spPr/>
      <dgm:t>
        <a:bodyPr/>
        <a:lstStyle/>
        <a:p>
          <a:endParaRPr lang="en-US"/>
        </a:p>
      </dgm:t>
    </dgm:pt>
    <dgm:pt modelId="{E78DEDEE-2B5F-4974-8FD2-572DA3A97730}" type="sibTrans" cxnId="{D523B454-8F13-4C38-A7C0-F01ACC5BF595}">
      <dgm:prSet/>
      <dgm:spPr/>
      <dgm:t>
        <a:bodyPr/>
        <a:lstStyle/>
        <a:p>
          <a:endParaRPr lang="en-US"/>
        </a:p>
      </dgm:t>
    </dgm:pt>
    <dgm:pt modelId="{EC941D87-F4D2-4A8E-A1DD-41CEBE57B684}">
      <dgm:prSet custT="1"/>
      <dgm:spPr/>
      <dgm:t>
        <a:bodyPr/>
        <a:lstStyle/>
        <a:p>
          <a:r>
            <a:rPr lang="en-US" sz="1400"/>
            <a:t>Get immunized</a:t>
          </a:r>
        </a:p>
      </dgm:t>
    </dgm:pt>
    <dgm:pt modelId="{09D57453-A36D-4E78-8A34-FDBC583C8955}" type="parTrans" cxnId="{DE2C54F0-3747-4DB9-95CE-0C5A098660AF}">
      <dgm:prSet/>
      <dgm:spPr/>
      <dgm:t>
        <a:bodyPr/>
        <a:lstStyle/>
        <a:p>
          <a:endParaRPr lang="en-US"/>
        </a:p>
      </dgm:t>
    </dgm:pt>
    <dgm:pt modelId="{A5C91FB7-EB49-4C5A-B969-568F18965F1A}" type="sibTrans" cxnId="{DE2C54F0-3747-4DB9-95CE-0C5A098660AF}">
      <dgm:prSet/>
      <dgm:spPr/>
      <dgm:t>
        <a:bodyPr/>
        <a:lstStyle/>
        <a:p>
          <a:endParaRPr lang="en-US"/>
        </a:p>
      </dgm:t>
    </dgm:pt>
    <dgm:pt modelId="{98916F99-C07B-4A52-ACD2-CE2127312053}">
      <dgm:prSet/>
      <dgm:spPr/>
      <dgm:t>
        <a:bodyPr/>
        <a:lstStyle/>
        <a:p>
          <a:r>
            <a:rPr lang="en-US"/>
            <a:t>Understand healthy change takes time</a:t>
          </a:r>
        </a:p>
      </dgm:t>
    </dgm:pt>
    <dgm:pt modelId="{057126F5-DD6B-4B92-BD78-633473C4AE58}" type="parTrans" cxnId="{AA5A1C83-B8F8-45BB-882D-D88793CCD9AE}">
      <dgm:prSet/>
      <dgm:spPr/>
      <dgm:t>
        <a:bodyPr/>
        <a:lstStyle/>
        <a:p>
          <a:endParaRPr lang="en-US"/>
        </a:p>
      </dgm:t>
    </dgm:pt>
    <dgm:pt modelId="{A23F6A55-A43F-4B99-9C2B-8CCD1A4D8229}" type="sibTrans" cxnId="{AA5A1C83-B8F8-45BB-882D-D88793CCD9AE}">
      <dgm:prSet/>
      <dgm:spPr/>
      <dgm:t>
        <a:bodyPr/>
        <a:lstStyle/>
        <a:p>
          <a:endParaRPr lang="en-US"/>
        </a:p>
      </dgm:t>
    </dgm:pt>
    <dgm:pt modelId="{527E6E6D-7840-4E2E-BEBB-074D11996F8F}">
      <dgm:prSet custT="1"/>
      <dgm:spPr/>
      <dgm:t>
        <a:bodyPr/>
        <a:lstStyle/>
        <a:p>
          <a:r>
            <a:rPr lang="en-US" sz="1400"/>
            <a:t>Create healthy habits</a:t>
          </a:r>
        </a:p>
      </dgm:t>
    </dgm:pt>
    <dgm:pt modelId="{5A9670CA-DE36-4B43-9858-B3E2E08C3398}" type="parTrans" cxnId="{D1094757-32AE-43C8-9D4E-434A967C0602}">
      <dgm:prSet/>
      <dgm:spPr/>
      <dgm:t>
        <a:bodyPr/>
        <a:lstStyle/>
        <a:p>
          <a:endParaRPr lang="en-US"/>
        </a:p>
      </dgm:t>
    </dgm:pt>
    <dgm:pt modelId="{AE95DA8F-6E8B-4750-9703-1CD809734DEE}" type="sibTrans" cxnId="{D1094757-32AE-43C8-9D4E-434A967C0602}">
      <dgm:prSet/>
      <dgm:spPr/>
      <dgm:t>
        <a:bodyPr/>
        <a:lstStyle/>
        <a:p>
          <a:endParaRPr lang="en-US"/>
        </a:p>
      </dgm:t>
    </dgm:pt>
    <dgm:pt modelId="{FF1F56F0-BC42-4878-B081-B05C3C66523E}">
      <dgm:prSet custT="1"/>
      <dgm:spPr/>
      <dgm:t>
        <a:bodyPr/>
        <a:lstStyle/>
        <a:p>
          <a:r>
            <a:rPr lang="en-US" sz="1400"/>
            <a:t>Start with baby steps</a:t>
          </a:r>
        </a:p>
      </dgm:t>
    </dgm:pt>
    <dgm:pt modelId="{377D0D53-823C-47E7-9B31-4303848303E8}" type="parTrans" cxnId="{0E28FC0E-0C25-4DAE-9842-00818ED8496B}">
      <dgm:prSet/>
      <dgm:spPr/>
      <dgm:t>
        <a:bodyPr/>
        <a:lstStyle/>
        <a:p>
          <a:endParaRPr lang="en-US"/>
        </a:p>
      </dgm:t>
    </dgm:pt>
    <dgm:pt modelId="{045CE946-BE93-4B53-AFD9-E6F4300590DC}" type="sibTrans" cxnId="{0E28FC0E-0C25-4DAE-9842-00818ED8496B}">
      <dgm:prSet/>
      <dgm:spPr/>
      <dgm:t>
        <a:bodyPr/>
        <a:lstStyle/>
        <a:p>
          <a:endParaRPr lang="en-US"/>
        </a:p>
      </dgm:t>
    </dgm:pt>
    <dgm:pt modelId="{A3F8D508-E80B-4CA6-A065-05C52DF2813D}">
      <dgm:prSet custT="1"/>
      <dgm:spPr/>
      <dgm:t>
        <a:bodyPr/>
        <a:lstStyle/>
        <a:p>
          <a:r>
            <a:rPr lang="en-US" sz="1400"/>
            <a:t>Improve health metrics</a:t>
          </a:r>
        </a:p>
      </dgm:t>
    </dgm:pt>
    <dgm:pt modelId="{B49C8FB3-F546-47F3-B285-0B895F6BB920}" type="parTrans" cxnId="{01AD83B9-6EFC-468B-9083-57C3FCFAA204}">
      <dgm:prSet/>
      <dgm:spPr/>
      <dgm:t>
        <a:bodyPr/>
        <a:lstStyle/>
        <a:p>
          <a:endParaRPr lang="en-US"/>
        </a:p>
      </dgm:t>
    </dgm:pt>
    <dgm:pt modelId="{31E57A61-48AC-4235-A4B4-A45D41520D6D}" type="sibTrans" cxnId="{01AD83B9-6EFC-468B-9083-57C3FCFAA204}">
      <dgm:prSet/>
      <dgm:spPr/>
      <dgm:t>
        <a:bodyPr/>
        <a:lstStyle/>
        <a:p>
          <a:endParaRPr lang="en-US"/>
        </a:p>
      </dgm:t>
    </dgm:pt>
    <dgm:pt modelId="{D081C5BA-4601-4335-BD51-AEDB452307AA}" type="pres">
      <dgm:prSet presAssocID="{AF880858-DDDF-4E51-A4DE-1DB247FAB915}" presName="diagram" presStyleCnt="0">
        <dgm:presLayoutVars>
          <dgm:chPref val="1"/>
          <dgm:dir/>
          <dgm:animOne val="branch"/>
          <dgm:animLvl val="lvl"/>
          <dgm:resizeHandles/>
        </dgm:presLayoutVars>
      </dgm:prSet>
      <dgm:spPr/>
    </dgm:pt>
    <dgm:pt modelId="{70051DE6-10FA-43E5-A433-7353E850DEB6}" type="pres">
      <dgm:prSet presAssocID="{038896A5-D975-476D-98AA-4969F609BB00}" presName="root" presStyleCnt="0"/>
      <dgm:spPr/>
    </dgm:pt>
    <dgm:pt modelId="{D23C0316-7FD2-49BD-B882-F681FCD8EB54}" type="pres">
      <dgm:prSet presAssocID="{038896A5-D975-476D-98AA-4969F609BB00}" presName="rootComposite" presStyleCnt="0"/>
      <dgm:spPr/>
    </dgm:pt>
    <dgm:pt modelId="{8E9924EE-A932-43EB-82FD-31F4158DB9FA}" type="pres">
      <dgm:prSet presAssocID="{038896A5-D975-476D-98AA-4969F609BB00}" presName="rootText" presStyleLbl="node1" presStyleIdx="0" presStyleCnt="3" custScaleX="202460" custScaleY="113567"/>
      <dgm:spPr/>
    </dgm:pt>
    <dgm:pt modelId="{2C90A64B-F30A-4E19-BC8E-AC72FDBE31E5}" type="pres">
      <dgm:prSet presAssocID="{038896A5-D975-476D-98AA-4969F609BB00}" presName="rootConnector" presStyleLbl="node1" presStyleIdx="0" presStyleCnt="3"/>
      <dgm:spPr/>
    </dgm:pt>
    <dgm:pt modelId="{6973034A-D061-4B01-930F-06C72852C803}" type="pres">
      <dgm:prSet presAssocID="{038896A5-D975-476D-98AA-4969F609BB00}" presName="childShape" presStyleCnt="0"/>
      <dgm:spPr/>
    </dgm:pt>
    <dgm:pt modelId="{58C61CAE-32AE-453A-ACA5-64D05363C781}" type="pres">
      <dgm:prSet presAssocID="{D403000D-C47A-48E3-B9F5-0AB7828CEF93}" presName="Name13" presStyleLbl="parChTrans1D2" presStyleIdx="0" presStyleCnt="14"/>
      <dgm:spPr/>
    </dgm:pt>
    <dgm:pt modelId="{C06F6EDB-2111-46EE-B634-4A5258334A08}" type="pres">
      <dgm:prSet presAssocID="{D99B5A4C-48E4-410A-8E15-E2D5C7AF28C5}" presName="childText" presStyleLbl="bgAcc1" presStyleIdx="0" presStyleCnt="14" custScaleX="194751">
        <dgm:presLayoutVars>
          <dgm:bulletEnabled val="1"/>
        </dgm:presLayoutVars>
      </dgm:prSet>
      <dgm:spPr/>
    </dgm:pt>
    <dgm:pt modelId="{F89594A1-E3F8-4070-B399-5C4B27C394D4}" type="pres">
      <dgm:prSet presAssocID="{AA88CB65-F29B-43C9-BD79-3F444E850D68}" presName="Name13" presStyleLbl="parChTrans1D2" presStyleIdx="1" presStyleCnt="14"/>
      <dgm:spPr/>
    </dgm:pt>
    <dgm:pt modelId="{11A492CA-2EE1-4B17-9160-D5DB7B0154AE}" type="pres">
      <dgm:prSet presAssocID="{731B5AAC-8335-4584-BAC8-248FAC43BD38}" presName="childText" presStyleLbl="bgAcc1" presStyleIdx="1" presStyleCnt="14" custScaleX="194751">
        <dgm:presLayoutVars>
          <dgm:bulletEnabled val="1"/>
        </dgm:presLayoutVars>
      </dgm:prSet>
      <dgm:spPr/>
    </dgm:pt>
    <dgm:pt modelId="{2D44A462-5FCA-4E31-8BFD-2E51E90A9BAB}" type="pres">
      <dgm:prSet presAssocID="{DB023EC1-28F3-468F-A16D-EC07009EEFC6}" presName="Name13" presStyleLbl="parChTrans1D2" presStyleIdx="2" presStyleCnt="14"/>
      <dgm:spPr/>
    </dgm:pt>
    <dgm:pt modelId="{18DA1343-4717-4E47-A58B-CA47BF646510}" type="pres">
      <dgm:prSet presAssocID="{87AF4C61-92B5-42BB-872B-95DDB1839A57}" presName="childText" presStyleLbl="bgAcc1" presStyleIdx="2" presStyleCnt="14" custScaleX="194751">
        <dgm:presLayoutVars>
          <dgm:bulletEnabled val="1"/>
        </dgm:presLayoutVars>
      </dgm:prSet>
      <dgm:spPr/>
    </dgm:pt>
    <dgm:pt modelId="{D5CE6167-AE4E-4C5A-ACA6-664193DF5888}" type="pres">
      <dgm:prSet presAssocID="{3815C35B-CF93-4AE8-B6DE-2D58C6F9E543}" presName="Name13" presStyleLbl="parChTrans1D2" presStyleIdx="3" presStyleCnt="14"/>
      <dgm:spPr/>
    </dgm:pt>
    <dgm:pt modelId="{D5B5751E-2120-49C5-8E00-0E15ECE33B70}" type="pres">
      <dgm:prSet presAssocID="{CA6AE9DC-48C7-43E1-89C1-21604439F0BD}" presName="childText" presStyleLbl="bgAcc1" presStyleIdx="3" presStyleCnt="14" custScaleX="194751">
        <dgm:presLayoutVars>
          <dgm:bulletEnabled val="1"/>
        </dgm:presLayoutVars>
      </dgm:prSet>
      <dgm:spPr/>
    </dgm:pt>
    <dgm:pt modelId="{A744E36C-71F1-462B-BCAB-FC31A6B5BE70}" type="pres">
      <dgm:prSet presAssocID="{617E950C-058B-4EEA-9769-9A5C12C9C3B2}" presName="Name13" presStyleLbl="parChTrans1D2" presStyleIdx="4" presStyleCnt="14"/>
      <dgm:spPr/>
    </dgm:pt>
    <dgm:pt modelId="{604ADC7F-52C2-411A-888E-C813E73A60B5}" type="pres">
      <dgm:prSet presAssocID="{6AD93F30-0FF2-47E4-9476-7F794D139548}" presName="childText" presStyleLbl="bgAcc1" presStyleIdx="4" presStyleCnt="14" custScaleX="194751">
        <dgm:presLayoutVars>
          <dgm:bulletEnabled val="1"/>
        </dgm:presLayoutVars>
      </dgm:prSet>
      <dgm:spPr/>
    </dgm:pt>
    <dgm:pt modelId="{BEC608AD-F179-450F-ACC0-3617A41BF7F9}" type="pres">
      <dgm:prSet presAssocID="{D9351608-00C2-4A37-9A50-91393CFFDF2E}" presName="root" presStyleCnt="0"/>
      <dgm:spPr/>
    </dgm:pt>
    <dgm:pt modelId="{277196CA-99D3-4540-A4EA-A7202BB66E42}" type="pres">
      <dgm:prSet presAssocID="{D9351608-00C2-4A37-9A50-91393CFFDF2E}" presName="rootComposite" presStyleCnt="0"/>
      <dgm:spPr/>
    </dgm:pt>
    <dgm:pt modelId="{A3D3C438-F627-4499-9FE9-56884EA99323}" type="pres">
      <dgm:prSet presAssocID="{D9351608-00C2-4A37-9A50-91393CFFDF2E}" presName="rootText" presStyleLbl="node1" presStyleIdx="1" presStyleCnt="3" custScaleX="202460" custScaleY="113567" custLinFactNeighborX="-8050"/>
      <dgm:spPr/>
    </dgm:pt>
    <dgm:pt modelId="{F370B8F0-4D3F-45E3-94F2-8C1D5BDDA5FB}" type="pres">
      <dgm:prSet presAssocID="{D9351608-00C2-4A37-9A50-91393CFFDF2E}" presName="rootConnector" presStyleLbl="node1" presStyleIdx="1" presStyleCnt="3"/>
      <dgm:spPr/>
    </dgm:pt>
    <dgm:pt modelId="{6AE8E666-0593-46F0-A7BB-2A5C29903DFE}" type="pres">
      <dgm:prSet presAssocID="{D9351608-00C2-4A37-9A50-91393CFFDF2E}" presName="childShape" presStyleCnt="0"/>
      <dgm:spPr/>
    </dgm:pt>
    <dgm:pt modelId="{65DA9806-748A-4B1E-B0F9-34923F1B3EB8}" type="pres">
      <dgm:prSet presAssocID="{EAB8B28A-70DA-4272-B3F2-8E62AD771881}" presName="Name13" presStyleLbl="parChTrans1D2" presStyleIdx="5" presStyleCnt="14"/>
      <dgm:spPr/>
    </dgm:pt>
    <dgm:pt modelId="{0DA7C8A8-1326-4966-A44F-DDF91E25E020}" type="pres">
      <dgm:prSet presAssocID="{E5795E3A-9B9A-465C-B379-14400A654650}" presName="childText" presStyleLbl="bgAcc1" presStyleIdx="5" presStyleCnt="14" custScaleX="194751" custLinFactNeighborX="-10060">
        <dgm:presLayoutVars>
          <dgm:bulletEnabled val="1"/>
        </dgm:presLayoutVars>
      </dgm:prSet>
      <dgm:spPr/>
    </dgm:pt>
    <dgm:pt modelId="{FD0865B7-4A7A-4C30-BB11-BDC93F58A930}" type="pres">
      <dgm:prSet presAssocID="{3EF2AEBB-B991-49C3-8C21-AB458EFFA300}" presName="Name13" presStyleLbl="parChTrans1D2" presStyleIdx="6" presStyleCnt="14"/>
      <dgm:spPr/>
    </dgm:pt>
    <dgm:pt modelId="{A9C94267-3793-48AD-9AED-58E5D36B6394}" type="pres">
      <dgm:prSet presAssocID="{FF5F1595-8B2F-42F4-8822-12A76B1D2545}" presName="childText" presStyleLbl="bgAcc1" presStyleIdx="6" presStyleCnt="14" custScaleX="194751" custLinFactNeighborX="-10060">
        <dgm:presLayoutVars>
          <dgm:bulletEnabled val="1"/>
        </dgm:presLayoutVars>
      </dgm:prSet>
      <dgm:spPr/>
    </dgm:pt>
    <dgm:pt modelId="{977BCD15-6201-49F0-B67D-7A1D39693142}" type="pres">
      <dgm:prSet presAssocID="{9C0B41AD-3B31-4D52-BCD3-F5F3DC7D5C62}" presName="Name13" presStyleLbl="parChTrans1D2" presStyleIdx="7" presStyleCnt="14"/>
      <dgm:spPr/>
    </dgm:pt>
    <dgm:pt modelId="{B9B58114-A8D4-4EF5-BCA8-C17243C62730}" type="pres">
      <dgm:prSet presAssocID="{7D67369E-EE20-4D29-973A-68EBE6CE8473}" presName="childText" presStyleLbl="bgAcc1" presStyleIdx="7" presStyleCnt="14" custScaleX="194751" custLinFactNeighborX="-10060">
        <dgm:presLayoutVars>
          <dgm:bulletEnabled val="1"/>
        </dgm:presLayoutVars>
      </dgm:prSet>
      <dgm:spPr/>
    </dgm:pt>
    <dgm:pt modelId="{3F1C748D-34F2-421E-99AA-4C566592B88D}" type="pres">
      <dgm:prSet presAssocID="{2FD116CE-550B-4F2E-8BF9-A580B4122CD0}" presName="Name13" presStyleLbl="parChTrans1D2" presStyleIdx="8" presStyleCnt="14"/>
      <dgm:spPr/>
    </dgm:pt>
    <dgm:pt modelId="{404F5954-4D6F-47AD-AEA0-74080824AECA}" type="pres">
      <dgm:prSet presAssocID="{D591BB66-32FB-48D0-98A6-23DE2F842CF0}" presName="childText" presStyleLbl="bgAcc1" presStyleIdx="8" presStyleCnt="14" custScaleX="194751" custLinFactNeighborX="-10060">
        <dgm:presLayoutVars>
          <dgm:bulletEnabled val="1"/>
        </dgm:presLayoutVars>
      </dgm:prSet>
      <dgm:spPr/>
    </dgm:pt>
    <dgm:pt modelId="{CF8A3246-1A3B-4EA6-AC88-65E086A5AB4E}" type="pres">
      <dgm:prSet presAssocID="{E2A78647-FBE1-4D40-BAE3-60C41BFC8C8E}" presName="Name13" presStyleLbl="parChTrans1D2" presStyleIdx="9" presStyleCnt="14"/>
      <dgm:spPr/>
    </dgm:pt>
    <dgm:pt modelId="{27A5F93D-978B-4A1A-8834-38D2A0B774D4}" type="pres">
      <dgm:prSet presAssocID="{8E9AE1E8-DB78-488B-B7BF-351A861F0872}" presName="childText" presStyleLbl="bgAcc1" presStyleIdx="9" presStyleCnt="14" custScaleX="194751" custLinFactNeighborX="-10060">
        <dgm:presLayoutVars>
          <dgm:bulletEnabled val="1"/>
        </dgm:presLayoutVars>
      </dgm:prSet>
      <dgm:spPr/>
    </dgm:pt>
    <dgm:pt modelId="{D5ABFA5F-9C7B-4AF0-8D6D-B7754FDB1A83}" type="pres">
      <dgm:prSet presAssocID="{09D57453-A36D-4E78-8A34-FDBC583C8955}" presName="Name13" presStyleLbl="parChTrans1D2" presStyleIdx="10" presStyleCnt="14"/>
      <dgm:spPr/>
    </dgm:pt>
    <dgm:pt modelId="{85363CD8-745F-4ECC-963C-3A0671066879}" type="pres">
      <dgm:prSet presAssocID="{EC941D87-F4D2-4A8E-A1DD-41CEBE57B684}" presName="childText" presStyleLbl="bgAcc1" presStyleIdx="10" presStyleCnt="14" custScaleX="194751" custLinFactNeighborX="-10060">
        <dgm:presLayoutVars>
          <dgm:bulletEnabled val="1"/>
        </dgm:presLayoutVars>
      </dgm:prSet>
      <dgm:spPr/>
    </dgm:pt>
    <dgm:pt modelId="{56030E14-E5BC-4A49-BF71-76C9BD94F0DD}" type="pres">
      <dgm:prSet presAssocID="{98916F99-C07B-4A52-ACD2-CE2127312053}" presName="root" presStyleCnt="0"/>
      <dgm:spPr/>
    </dgm:pt>
    <dgm:pt modelId="{1BD3DDAB-8F87-4286-B8DD-D0384EBEF42D}" type="pres">
      <dgm:prSet presAssocID="{98916F99-C07B-4A52-ACD2-CE2127312053}" presName="rootComposite" presStyleCnt="0"/>
      <dgm:spPr/>
    </dgm:pt>
    <dgm:pt modelId="{BE0FCCA3-60E8-43DA-83EC-297CA56D0FC4}" type="pres">
      <dgm:prSet presAssocID="{98916F99-C07B-4A52-ACD2-CE2127312053}" presName="rootText" presStyleLbl="node1" presStyleIdx="2" presStyleCnt="3" custScaleX="202460" custScaleY="113567" custLinFactNeighborX="-16100"/>
      <dgm:spPr/>
    </dgm:pt>
    <dgm:pt modelId="{2D7E5B46-1492-430E-93DF-0F705E25C47E}" type="pres">
      <dgm:prSet presAssocID="{98916F99-C07B-4A52-ACD2-CE2127312053}" presName="rootConnector" presStyleLbl="node1" presStyleIdx="2" presStyleCnt="3"/>
      <dgm:spPr/>
    </dgm:pt>
    <dgm:pt modelId="{7CBD3D3F-90E1-41C2-93E9-3DF394655BFD}" type="pres">
      <dgm:prSet presAssocID="{98916F99-C07B-4A52-ACD2-CE2127312053}" presName="childShape" presStyleCnt="0"/>
      <dgm:spPr/>
    </dgm:pt>
    <dgm:pt modelId="{8B2124BF-1694-422E-87A7-B08451B3EF97}" type="pres">
      <dgm:prSet presAssocID="{5A9670CA-DE36-4B43-9858-B3E2E08C3398}" presName="Name13" presStyleLbl="parChTrans1D2" presStyleIdx="11" presStyleCnt="14"/>
      <dgm:spPr/>
    </dgm:pt>
    <dgm:pt modelId="{72591541-83C4-47E1-9E6F-9CDE3AEECEEF}" type="pres">
      <dgm:prSet presAssocID="{527E6E6D-7840-4E2E-BEBB-074D11996F8F}" presName="childText" presStyleLbl="bgAcc1" presStyleIdx="11" presStyleCnt="14" custScaleX="194751" custLinFactNeighborX="-20120">
        <dgm:presLayoutVars>
          <dgm:bulletEnabled val="1"/>
        </dgm:presLayoutVars>
      </dgm:prSet>
      <dgm:spPr/>
    </dgm:pt>
    <dgm:pt modelId="{13C309EF-5F2F-4BA3-910D-6476797D2045}" type="pres">
      <dgm:prSet presAssocID="{377D0D53-823C-47E7-9B31-4303848303E8}" presName="Name13" presStyleLbl="parChTrans1D2" presStyleIdx="12" presStyleCnt="14"/>
      <dgm:spPr/>
    </dgm:pt>
    <dgm:pt modelId="{40212B74-1F1C-4EF6-92EF-91279B75481C}" type="pres">
      <dgm:prSet presAssocID="{FF1F56F0-BC42-4878-B081-B05C3C66523E}" presName="childText" presStyleLbl="bgAcc1" presStyleIdx="12" presStyleCnt="14" custScaleX="194751" custLinFactNeighborX="-20120">
        <dgm:presLayoutVars>
          <dgm:bulletEnabled val="1"/>
        </dgm:presLayoutVars>
      </dgm:prSet>
      <dgm:spPr/>
    </dgm:pt>
    <dgm:pt modelId="{1E58CD5F-E6D5-4A3C-A47F-C6FA5A0357EE}" type="pres">
      <dgm:prSet presAssocID="{B49C8FB3-F546-47F3-B285-0B895F6BB920}" presName="Name13" presStyleLbl="parChTrans1D2" presStyleIdx="13" presStyleCnt="14"/>
      <dgm:spPr/>
    </dgm:pt>
    <dgm:pt modelId="{4C6F3234-B538-4A37-A877-B51A4F29967E}" type="pres">
      <dgm:prSet presAssocID="{A3F8D508-E80B-4CA6-A065-05C52DF2813D}" presName="childText" presStyleLbl="bgAcc1" presStyleIdx="13" presStyleCnt="14" custScaleX="194751" custLinFactNeighborX="-20120">
        <dgm:presLayoutVars>
          <dgm:bulletEnabled val="1"/>
        </dgm:presLayoutVars>
      </dgm:prSet>
      <dgm:spPr/>
    </dgm:pt>
  </dgm:ptLst>
  <dgm:cxnLst>
    <dgm:cxn modelId="{F4BCB606-E30F-4BA8-8597-A3149FBBDE58}" type="presOf" srcId="{09D57453-A36D-4E78-8A34-FDBC583C8955}" destId="{D5ABFA5F-9C7B-4AF0-8D6D-B7754FDB1A83}" srcOrd="0" destOrd="0" presId="urn:microsoft.com/office/officeart/2005/8/layout/hierarchy3"/>
    <dgm:cxn modelId="{070B5C09-2937-4837-ADE7-486928422FEF}" type="presOf" srcId="{3815C35B-CF93-4AE8-B6DE-2D58C6F9E543}" destId="{D5CE6167-AE4E-4C5A-ACA6-664193DF5888}" srcOrd="0" destOrd="0" presId="urn:microsoft.com/office/officeart/2005/8/layout/hierarchy3"/>
    <dgm:cxn modelId="{61FFED0A-971A-414F-848B-787F97DC2417}" srcId="{038896A5-D975-476D-98AA-4969F609BB00}" destId="{731B5AAC-8335-4584-BAC8-248FAC43BD38}" srcOrd="1" destOrd="0" parTransId="{AA88CB65-F29B-43C9-BD79-3F444E850D68}" sibTransId="{00EAC881-5846-48BD-89F1-F5298172B64C}"/>
    <dgm:cxn modelId="{5FA1520C-178D-4346-BD57-0AD025BDCFB4}" type="presOf" srcId="{CA6AE9DC-48C7-43E1-89C1-21604439F0BD}" destId="{D5B5751E-2120-49C5-8E00-0E15ECE33B70}" srcOrd="0" destOrd="0" presId="urn:microsoft.com/office/officeart/2005/8/layout/hierarchy3"/>
    <dgm:cxn modelId="{FAF81D0E-5A59-4296-9ABA-8455042CCDC7}" type="presOf" srcId="{A3F8D508-E80B-4CA6-A065-05C52DF2813D}" destId="{4C6F3234-B538-4A37-A877-B51A4F29967E}" srcOrd="0" destOrd="0" presId="urn:microsoft.com/office/officeart/2005/8/layout/hierarchy3"/>
    <dgm:cxn modelId="{0E28FC0E-0C25-4DAE-9842-00818ED8496B}" srcId="{98916F99-C07B-4A52-ACD2-CE2127312053}" destId="{FF1F56F0-BC42-4878-B081-B05C3C66523E}" srcOrd="1" destOrd="0" parTransId="{377D0D53-823C-47E7-9B31-4303848303E8}" sibTransId="{045CE946-BE93-4B53-AFD9-E6F4300590DC}"/>
    <dgm:cxn modelId="{D70BD711-C7F6-4C8D-A2B8-DBDD1BF01666}" type="presOf" srcId="{AF880858-DDDF-4E51-A4DE-1DB247FAB915}" destId="{D081C5BA-4601-4335-BD51-AEDB452307AA}" srcOrd="0" destOrd="0" presId="urn:microsoft.com/office/officeart/2005/8/layout/hierarchy3"/>
    <dgm:cxn modelId="{DFC49213-F665-4BDD-AFCA-F5552F852BE2}" type="presOf" srcId="{EAB8B28A-70DA-4272-B3F2-8E62AD771881}" destId="{65DA9806-748A-4B1E-B0F9-34923F1B3EB8}" srcOrd="0" destOrd="0" presId="urn:microsoft.com/office/officeart/2005/8/layout/hierarchy3"/>
    <dgm:cxn modelId="{AF903F14-8027-40CA-B50C-4EBF96572205}" type="presOf" srcId="{038896A5-D975-476D-98AA-4969F609BB00}" destId="{2C90A64B-F30A-4E19-BC8E-AC72FDBE31E5}" srcOrd="1" destOrd="0" presId="urn:microsoft.com/office/officeart/2005/8/layout/hierarchy3"/>
    <dgm:cxn modelId="{B6EF6F17-5954-40AF-B017-2F3A3ADD4760}" type="presOf" srcId="{E5795E3A-9B9A-465C-B379-14400A654650}" destId="{0DA7C8A8-1326-4966-A44F-DDF91E25E020}" srcOrd="0" destOrd="0" presId="urn:microsoft.com/office/officeart/2005/8/layout/hierarchy3"/>
    <dgm:cxn modelId="{E2D6671A-0E89-43B3-B344-6F69B32E5EFA}" srcId="{038896A5-D975-476D-98AA-4969F609BB00}" destId="{87AF4C61-92B5-42BB-872B-95DDB1839A57}" srcOrd="2" destOrd="0" parTransId="{DB023EC1-28F3-468F-A16D-EC07009EEFC6}" sibTransId="{084296B6-A4BD-4213-BE33-70E19D326DBA}"/>
    <dgm:cxn modelId="{7D94021B-EBC0-4D35-A006-146326B2FDBA}" type="presOf" srcId="{FF5F1595-8B2F-42F4-8822-12A76B1D2545}" destId="{A9C94267-3793-48AD-9AED-58E5D36B6394}" srcOrd="0" destOrd="0" presId="urn:microsoft.com/office/officeart/2005/8/layout/hierarchy3"/>
    <dgm:cxn modelId="{1D27F925-12B3-43D8-BCC5-E1970DF23464}" type="presOf" srcId="{7D67369E-EE20-4D29-973A-68EBE6CE8473}" destId="{B9B58114-A8D4-4EF5-BCA8-C17243C62730}" srcOrd="0" destOrd="0" presId="urn:microsoft.com/office/officeart/2005/8/layout/hierarchy3"/>
    <dgm:cxn modelId="{FAC52C28-478F-4830-92EB-1664EC5C3A6D}" type="presOf" srcId="{D9351608-00C2-4A37-9A50-91393CFFDF2E}" destId="{A3D3C438-F627-4499-9FE9-56884EA99323}" srcOrd="0" destOrd="0" presId="urn:microsoft.com/office/officeart/2005/8/layout/hierarchy3"/>
    <dgm:cxn modelId="{171D8930-F2E3-4206-AB49-1786787AE5F7}" type="presOf" srcId="{9C0B41AD-3B31-4D52-BCD3-F5F3DC7D5C62}" destId="{977BCD15-6201-49F0-B67D-7A1D39693142}" srcOrd="0" destOrd="0" presId="urn:microsoft.com/office/officeart/2005/8/layout/hierarchy3"/>
    <dgm:cxn modelId="{13BAF031-7039-4F07-8C88-847BDF58C85E}" type="presOf" srcId="{617E950C-058B-4EEA-9769-9A5C12C9C3B2}" destId="{A744E36C-71F1-462B-BCAB-FC31A6B5BE70}" srcOrd="0" destOrd="0" presId="urn:microsoft.com/office/officeart/2005/8/layout/hierarchy3"/>
    <dgm:cxn modelId="{1DC51533-6C9B-4C88-8737-8ECF0117502E}" type="presOf" srcId="{D99B5A4C-48E4-410A-8E15-E2D5C7AF28C5}" destId="{C06F6EDB-2111-46EE-B634-4A5258334A08}" srcOrd="0" destOrd="0" presId="urn:microsoft.com/office/officeart/2005/8/layout/hierarchy3"/>
    <dgm:cxn modelId="{CBACFB33-5A56-49F8-BE5F-CDA29C182AB9}" type="presOf" srcId="{87AF4C61-92B5-42BB-872B-95DDB1839A57}" destId="{18DA1343-4717-4E47-A58B-CA47BF646510}" srcOrd="0" destOrd="0" presId="urn:microsoft.com/office/officeart/2005/8/layout/hierarchy3"/>
    <dgm:cxn modelId="{2663D337-0246-4A54-8365-975CD420C544}" type="presOf" srcId="{AA88CB65-F29B-43C9-BD79-3F444E850D68}" destId="{F89594A1-E3F8-4070-B399-5C4B27C394D4}" srcOrd="0" destOrd="0" presId="urn:microsoft.com/office/officeart/2005/8/layout/hierarchy3"/>
    <dgm:cxn modelId="{412EE14B-7A80-425D-9894-558F058A919E}" srcId="{038896A5-D975-476D-98AA-4969F609BB00}" destId="{D99B5A4C-48E4-410A-8E15-E2D5C7AF28C5}" srcOrd="0" destOrd="0" parTransId="{D403000D-C47A-48E3-B9F5-0AB7828CEF93}" sibTransId="{603888FE-134F-40FA-81BF-C61DFC0A21E0}"/>
    <dgm:cxn modelId="{D523B454-8F13-4C38-A7C0-F01ACC5BF595}" srcId="{D9351608-00C2-4A37-9A50-91393CFFDF2E}" destId="{8E9AE1E8-DB78-488B-B7BF-351A861F0872}" srcOrd="4" destOrd="0" parTransId="{E2A78647-FBE1-4D40-BAE3-60C41BFC8C8E}" sibTransId="{E78DEDEE-2B5F-4974-8FD2-572DA3A97730}"/>
    <dgm:cxn modelId="{D1094757-32AE-43C8-9D4E-434A967C0602}" srcId="{98916F99-C07B-4A52-ACD2-CE2127312053}" destId="{527E6E6D-7840-4E2E-BEBB-074D11996F8F}" srcOrd="0" destOrd="0" parTransId="{5A9670CA-DE36-4B43-9858-B3E2E08C3398}" sibTransId="{AE95DA8F-6E8B-4750-9703-1CD809734DEE}"/>
    <dgm:cxn modelId="{F00D7E5D-154A-40C4-BED1-ABB8F6C454DF}" type="presOf" srcId="{EC941D87-F4D2-4A8E-A1DD-41CEBE57B684}" destId="{85363CD8-745F-4ECC-963C-3A0671066879}" srcOrd="0" destOrd="0" presId="urn:microsoft.com/office/officeart/2005/8/layout/hierarchy3"/>
    <dgm:cxn modelId="{67E3B05E-1709-4D3A-A382-C3EAB7686231}" srcId="{D9351608-00C2-4A37-9A50-91393CFFDF2E}" destId="{7D67369E-EE20-4D29-973A-68EBE6CE8473}" srcOrd="2" destOrd="0" parTransId="{9C0B41AD-3B31-4D52-BCD3-F5F3DC7D5C62}" sibTransId="{40BB4CC4-229D-40BD-9D4D-91BC436B0C78}"/>
    <dgm:cxn modelId="{EC1AFE64-5E13-4206-96AB-CDB0D2BE2601}" type="presOf" srcId="{5A9670CA-DE36-4B43-9858-B3E2E08C3398}" destId="{8B2124BF-1694-422E-87A7-B08451B3EF97}" srcOrd="0" destOrd="0" presId="urn:microsoft.com/office/officeart/2005/8/layout/hierarchy3"/>
    <dgm:cxn modelId="{A0F69275-23FA-463E-8A97-E9F8873D48FD}" type="presOf" srcId="{527E6E6D-7840-4E2E-BEBB-074D11996F8F}" destId="{72591541-83C4-47E1-9E6F-9CDE3AEECEEF}" srcOrd="0" destOrd="0" presId="urn:microsoft.com/office/officeart/2005/8/layout/hierarchy3"/>
    <dgm:cxn modelId="{A175B97D-2955-47B6-BE90-4CEEBC611A6D}" type="presOf" srcId="{2FD116CE-550B-4F2E-8BF9-A580B4122CD0}" destId="{3F1C748D-34F2-421E-99AA-4C566592B88D}" srcOrd="0" destOrd="0" presId="urn:microsoft.com/office/officeart/2005/8/layout/hierarchy3"/>
    <dgm:cxn modelId="{AA5A1C83-B8F8-45BB-882D-D88793CCD9AE}" srcId="{AF880858-DDDF-4E51-A4DE-1DB247FAB915}" destId="{98916F99-C07B-4A52-ACD2-CE2127312053}" srcOrd="2" destOrd="0" parTransId="{057126F5-DD6B-4B92-BD78-633473C4AE58}" sibTransId="{A23F6A55-A43F-4B99-9C2B-8CCD1A4D8229}"/>
    <dgm:cxn modelId="{11DECD8B-487E-4B4B-9343-B1D7E34C272F}" type="presOf" srcId="{D9351608-00C2-4A37-9A50-91393CFFDF2E}" destId="{F370B8F0-4D3F-45E3-94F2-8C1D5BDDA5FB}" srcOrd="1" destOrd="0" presId="urn:microsoft.com/office/officeart/2005/8/layout/hierarchy3"/>
    <dgm:cxn modelId="{71C5A48C-386B-4BD9-83D5-DD58DD6E4DC6}" type="presOf" srcId="{DB023EC1-28F3-468F-A16D-EC07009EEFC6}" destId="{2D44A462-5FCA-4E31-8BFD-2E51E90A9BAB}" srcOrd="0" destOrd="0" presId="urn:microsoft.com/office/officeart/2005/8/layout/hierarchy3"/>
    <dgm:cxn modelId="{AE2EE5A6-66CB-4D82-8CB9-35DCD423AD78}" srcId="{038896A5-D975-476D-98AA-4969F609BB00}" destId="{6AD93F30-0FF2-47E4-9476-7F794D139548}" srcOrd="4" destOrd="0" parTransId="{617E950C-058B-4EEA-9769-9A5C12C9C3B2}" sibTransId="{B02A37CE-FF0F-4970-BD4D-7A1600500228}"/>
    <dgm:cxn modelId="{818F2BA9-16FD-40D0-8622-20B435E412A7}" type="presOf" srcId="{377D0D53-823C-47E7-9B31-4303848303E8}" destId="{13C309EF-5F2F-4BA3-910D-6476797D2045}" srcOrd="0" destOrd="0" presId="urn:microsoft.com/office/officeart/2005/8/layout/hierarchy3"/>
    <dgm:cxn modelId="{4A7FA1A9-DD61-49EF-B94C-244C4C3EABDC}" srcId="{D9351608-00C2-4A37-9A50-91393CFFDF2E}" destId="{D591BB66-32FB-48D0-98A6-23DE2F842CF0}" srcOrd="3" destOrd="0" parTransId="{2FD116CE-550B-4F2E-8BF9-A580B4122CD0}" sibTransId="{06ED16A2-2BE2-465F-8734-FBD521760F68}"/>
    <dgm:cxn modelId="{6D0BD6AC-012B-4F4C-958E-C8FC7EB56A8A}" type="presOf" srcId="{98916F99-C07B-4A52-ACD2-CE2127312053}" destId="{2D7E5B46-1492-430E-93DF-0F705E25C47E}" srcOrd="1" destOrd="0" presId="urn:microsoft.com/office/officeart/2005/8/layout/hierarchy3"/>
    <dgm:cxn modelId="{1B116BAD-CF4E-4934-9498-46A8F2BF5884}" type="presOf" srcId="{FF1F56F0-BC42-4878-B081-B05C3C66523E}" destId="{40212B74-1F1C-4EF6-92EF-91279B75481C}" srcOrd="0" destOrd="0" presId="urn:microsoft.com/office/officeart/2005/8/layout/hierarchy3"/>
    <dgm:cxn modelId="{D0B73EAE-DB36-46E9-9823-BB20B093E1D6}" type="presOf" srcId="{98916F99-C07B-4A52-ACD2-CE2127312053}" destId="{BE0FCCA3-60E8-43DA-83EC-297CA56D0FC4}" srcOrd="0" destOrd="0" presId="urn:microsoft.com/office/officeart/2005/8/layout/hierarchy3"/>
    <dgm:cxn modelId="{027ACBB0-235B-464F-96F5-92A9D95682B5}" type="presOf" srcId="{6AD93F30-0FF2-47E4-9476-7F794D139548}" destId="{604ADC7F-52C2-411A-888E-C813E73A60B5}" srcOrd="0" destOrd="0" presId="urn:microsoft.com/office/officeart/2005/8/layout/hierarchy3"/>
    <dgm:cxn modelId="{01AD83B9-6EFC-468B-9083-57C3FCFAA204}" srcId="{98916F99-C07B-4A52-ACD2-CE2127312053}" destId="{A3F8D508-E80B-4CA6-A065-05C52DF2813D}" srcOrd="2" destOrd="0" parTransId="{B49C8FB3-F546-47F3-B285-0B895F6BB920}" sibTransId="{31E57A61-48AC-4235-A4B4-A45D41520D6D}"/>
    <dgm:cxn modelId="{223556C4-1FBB-4CC0-973B-C23FA5B1028D}" srcId="{038896A5-D975-476D-98AA-4969F609BB00}" destId="{CA6AE9DC-48C7-43E1-89C1-21604439F0BD}" srcOrd="3" destOrd="0" parTransId="{3815C35B-CF93-4AE8-B6DE-2D58C6F9E543}" sibTransId="{A7539915-329A-4665-8AC5-7F8138DF3BD5}"/>
    <dgm:cxn modelId="{4FED98C6-617B-4D60-B72A-AC5231726498}" type="presOf" srcId="{731B5AAC-8335-4584-BAC8-248FAC43BD38}" destId="{11A492CA-2EE1-4B17-9160-D5DB7B0154AE}" srcOrd="0" destOrd="0" presId="urn:microsoft.com/office/officeart/2005/8/layout/hierarchy3"/>
    <dgm:cxn modelId="{4773C0CE-4277-408C-A104-CC98444F20FF}" type="presOf" srcId="{3EF2AEBB-B991-49C3-8C21-AB458EFFA300}" destId="{FD0865B7-4A7A-4C30-BB11-BDC93F58A930}" srcOrd="0" destOrd="0" presId="urn:microsoft.com/office/officeart/2005/8/layout/hierarchy3"/>
    <dgm:cxn modelId="{C38A0AD3-B866-45BE-9190-52E3A83A241C}" srcId="{D9351608-00C2-4A37-9A50-91393CFFDF2E}" destId="{FF5F1595-8B2F-42F4-8822-12A76B1D2545}" srcOrd="1" destOrd="0" parTransId="{3EF2AEBB-B991-49C3-8C21-AB458EFFA300}" sibTransId="{73DF091D-7F55-4E0F-972F-C25C1346C321}"/>
    <dgm:cxn modelId="{2BAA53D5-DD63-45C2-B523-5DEC2319753F}" srcId="{AF880858-DDDF-4E51-A4DE-1DB247FAB915}" destId="{038896A5-D975-476D-98AA-4969F609BB00}" srcOrd="0" destOrd="0" parTransId="{BEAD3C12-5A47-41DE-9892-6F5E0B315ABA}" sibTransId="{53E217A2-1537-4951-A03D-CA3D5CA297CE}"/>
    <dgm:cxn modelId="{3C5F93D5-A24D-42F3-825B-C4DCCE6C139F}" srcId="{D9351608-00C2-4A37-9A50-91393CFFDF2E}" destId="{E5795E3A-9B9A-465C-B379-14400A654650}" srcOrd="0" destOrd="0" parTransId="{EAB8B28A-70DA-4272-B3F2-8E62AD771881}" sibTransId="{B0EF4BAA-D486-4861-BA14-1A8B06288F92}"/>
    <dgm:cxn modelId="{EFCD4BD7-A42C-4BFE-8783-14CAB3631CBB}" type="presOf" srcId="{D403000D-C47A-48E3-B9F5-0AB7828CEF93}" destId="{58C61CAE-32AE-453A-ACA5-64D05363C781}" srcOrd="0" destOrd="0" presId="urn:microsoft.com/office/officeart/2005/8/layout/hierarchy3"/>
    <dgm:cxn modelId="{369F37DE-DC7B-4578-B741-27D8E923CCD3}" type="presOf" srcId="{038896A5-D975-476D-98AA-4969F609BB00}" destId="{8E9924EE-A932-43EB-82FD-31F4158DB9FA}" srcOrd="0" destOrd="0" presId="urn:microsoft.com/office/officeart/2005/8/layout/hierarchy3"/>
    <dgm:cxn modelId="{397D17E4-DFDF-4242-9D01-0C53BE738B04}" type="presOf" srcId="{B49C8FB3-F546-47F3-B285-0B895F6BB920}" destId="{1E58CD5F-E6D5-4A3C-A47F-C6FA5A0357EE}" srcOrd="0" destOrd="0" presId="urn:microsoft.com/office/officeart/2005/8/layout/hierarchy3"/>
    <dgm:cxn modelId="{F0192CE9-9352-4E0B-8384-C27211246982}" type="presOf" srcId="{D591BB66-32FB-48D0-98A6-23DE2F842CF0}" destId="{404F5954-4D6F-47AD-AEA0-74080824AECA}" srcOrd="0" destOrd="0" presId="urn:microsoft.com/office/officeart/2005/8/layout/hierarchy3"/>
    <dgm:cxn modelId="{FF4A09EA-FCF2-4D31-8A85-FCD69A2A66C0}" type="presOf" srcId="{8E9AE1E8-DB78-488B-B7BF-351A861F0872}" destId="{27A5F93D-978B-4A1A-8834-38D2A0B774D4}" srcOrd="0" destOrd="0" presId="urn:microsoft.com/office/officeart/2005/8/layout/hierarchy3"/>
    <dgm:cxn modelId="{DE2C54F0-3747-4DB9-95CE-0C5A098660AF}" srcId="{D9351608-00C2-4A37-9A50-91393CFFDF2E}" destId="{EC941D87-F4D2-4A8E-A1DD-41CEBE57B684}" srcOrd="5" destOrd="0" parTransId="{09D57453-A36D-4E78-8A34-FDBC583C8955}" sibTransId="{A5C91FB7-EB49-4C5A-B969-568F18965F1A}"/>
    <dgm:cxn modelId="{430442F3-E370-4C97-8CE1-3941A0D0D6A3}" type="presOf" srcId="{E2A78647-FBE1-4D40-BAE3-60C41BFC8C8E}" destId="{CF8A3246-1A3B-4EA6-AC88-65E086A5AB4E}" srcOrd="0" destOrd="0" presId="urn:microsoft.com/office/officeart/2005/8/layout/hierarchy3"/>
    <dgm:cxn modelId="{94E5D9FF-E013-411B-893B-37DFBD2F0893}" srcId="{AF880858-DDDF-4E51-A4DE-1DB247FAB915}" destId="{D9351608-00C2-4A37-9A50-91393CFFDF2E}" srcOrd="1" destOrd="0" parTransId="{2A8C17C1-5607-447F-BEC1-68A5927159AE}" sibTransId="{4767428E-7271-4477-BA2C-4F727C93E8B7}"/>
    <dgm:cxn modelId="{F69B800D-5840-4186-AE67-18FB1B1ACA15}" type="presParOf" srcId="{D081C5BA-4601-4335-BD51-AEDB452307AA}" destId="{70051DE6-10FA-43E5-A433-7353E850DEB6}" srcOrd="0" destOrd="0" presId="urn:microsoft.com/office/officeart/2005/8/layout/hierarchy3"/>
    <dgm:cxn modelId="{63C98CAB-8A1B-4560-99AB-2AD179A5C583}" type="presParOf" srcId="{70051DE6-10FA-43E5-A433-7353E850DEB6}" destId="{D23C0316-7FD2-49BD-B882-F681FCD8EB54}" srcOrd="0" destOrd="0" presId="urn:microsoft.com/office/officeart/2005/8/layout/hierarchy3"/>
    <dgm:cxn modelId="{22238CAF-D16E-4DE3-BB15-8585BB2BFD2C}" type="presParOf" srcId="{D23C0316-7FD2-49BD-B882-F681FCD8EB54}" destId="{8E9924EE-A932-43EB-82FD-31F4158DB9FA}" srcOrd="0" destOrd="0" presId="urn:microsoft.com/office/officeart/2005/8/layout/hierarchy3"/>
    <dgm:cxn modelId="{790CE91D-A871-494F-917C-20779492C8DB}" type="presParOf" srcId="{D23C0316-7FD2-49BD-B882-F681FCD8EB54}" destId="{2C90A64B-F30A-4E19-BC8E-AC72FDBE31E5}" srcOrd="1" destOrd="0" presId="urn:microsoft.com/office/officeart/2005/8/layout/hierarchy3"/>
    <dgm:cxn modelId="{53B8F96E-4D9C-4DDD-88D1-4364560458B0}" type="presParOf" srcId="{70051DE6-10FA-43E5-A433-7353E850DEB6}" destId="{6973034A-D061-4B01-930F-06C72852C803}" srcOrd="1" destOrd="0" presId="urn:microsoft.com/office/officeart/2005/8/layout/hierarchy3"/>
    <dgm:cxn modelId="{94887296-4B18-4FEA-ADA2-C4BE690F6FEC}" type="presParOf" srcId="{6973034A-D061-4B01-930F-06C72852C803}" destId="{58C61CAE-32AE-453A-ACA5-64D05363C781}" srcOrd="0" destOrd="0" presId="urn:microsoft.com/office/officeart/2005/8/layout/hierarchy3"/>
    <dgm:cxn modelId="{9DC4A256-CAF8-49EB-BEA6-AF10C5F94316}" type="presParOf" srcId="{6973034A-D061-4B01-930F-06C72852C803}" destId="{C06F6EDB-2111-46EE-B634-4A5258334A08}" srcOrd="1" destOrd="0" presId="urn:microsoft.com/office/officeart/2005/8/layout/hierarchy3"/>
    <dgm:cxn modelId="{A2A2FA25-2597-40C9-95E3-5FD97682A8AB}" type="presParOf" srcId="{6973034A-D061-4B01-930F-06C72852C803}" destId="{F89594A1-E3F8-4070-B399-5C4B27C394D4}" srcOrd="2" destOrd="0" presId="urn:microsoft.com/office/officeart/2005/8/layout/hierarchy3"/>
    <dgm:cxn modelId="{166DA98A-1C64-43B5-B05A-9B1E518F0A41}" type="presParOf" srcId="{6973034A-D061-4B01-930F-06C72852C803}" destId="{11A492CA-2EE1-4B17-9160-D5DB7B0154AE}" srcOrd="3" destOrd="0" presId="urn:microsoft.com/office/officeart/2005/8/layout/hierarchy3"/>
    <dgm:cxn modelId="{68BA29AB-6B86-47E4-9B6D-A0B174151585}" type="presParOf" srcId="{6973034A-D061-4B01-930F-06C72852C803}" destId="{2D44A462-5FCA-4E31-8BFD-2E51E90A9BAB}" srcOrd="4" destOrd="0" presId="urn:microsoft.com/office/officeart/2005/8/layout/hierarchy3"/>
    <dgm:cxn modelId="{7D5E2EAC-ED50-42A3-B423-FDA2E528B518}" type="presParOf" srcId="{6973034A-D061-4B01-930F-06C72852C803}" destId="{18DA1343-4717-4E47-A58B-CA47BF646510}" srcOrd="5" destOrd="0" presId="urn:microsoft.com/office/officeart/2005/8/layout/hierarchy3"/>
    <dgm:cxn modelId="{B7218F0B-FC3F-48A5-8761-ADF675BB13AB}" type="presParOf" srcId="{6973034A-D061-4B01-930F-06C72852C803}" destId="{D5CE6167-AE4E-4C5A-ACA6-664193DF5888}" srcOrd="6" destOrd="0" presId="urn:microsoft.com/office/officeart/2005/8/layout/hierarchy3"/>
    <dgm:cxn modelId="{C497259D-504A-4EBD-9252-6203F55D009E}" type="presParOf" srcId="{6973034A-D061-4B01-930F-06C72852C803}" destId="{D5B5751E-2120-49C5-8E00-0E15ECE33B70}" srcOrd="7" destOrd="0" presId="urn:microsoft.com/office/officeart/2005/8/layout/hierarchy3"/>
    <dgm:cxn modelId="{9F1E5ED3-FD66-4D77-B13C-EC44615F9A0A}" type="presParOf" srcId="{6973034A-D061-4B01-930F-06C72852C803}" destId="{A744E36C-71F1-462B-BCAB-FC31A6B5BE70}" srcOrd="8" destOrd="0" presId="urn:microsoft.com/office/officeart/2005/8/layout/hierarchy3"/>
    <dgm:cxn modelId="{5A935125-E581-47E7-94A3-2339E6A29E18}" type="presParOf" srcId="{6973034A-D061-4B01-930F-06C72852C803}" destId="{604ADC7F-52C2-411A-888E-C813E73A60B5}" srcOrd="9" destOrd="0" presId="urn:microsoft.com/office/officeart/2005/8/layout/hierarchy3"/>
    <dgm:cxn modelId="{2A275CF1-37BD-42A4-B005-6ECD014A2DD0}" type="presParOf" srcId="{D081C5BA-4601-4335-BD51-AEDB452307AA}" destId="{BEC608AD-F179-450F-ACC0-3617A41BF7F9}" srcOrd="1" destOrd="0" presId="urn:microsoft.com/office/officeart/2005/8/layout/hierarchy3"/>
    <dgm:cxn modelId="{706B6EB8-3836-4815-9574-311A7DC48C0D}" type="presParOf" srcId="{BEC608AD-F179-450F-ACC0-3617A41BF7F9}" destId="{277196CA-99D3-4540-A4EA-A7202BB66E42}" srcOrd="0" destOrd="0" presId="urn:microsoft.com/office/officeart/2005/8/layout/hierarchy3"/>
    <dgm:cxn modelId="{532BC5A8-A632-4D42-80D2-64177BAA245D}" type="presParOf" srcId="{277196CA-99D3-4540-A4EA-A7202BB66E42}" destId="{A3D3C438-F627-4499-9FE9-56884EA99323}" srcOrd="0" destOrd="0" presId="urn:microsoft.com/office/officeart/2005/8/layout/hierarchy3"/>
    <dgm:cxn modelId="{B1BA99BB-5528-4F90-A3DC-E4B3C0EF1E18}" type="presParOf" srcId="{277196CA-99D3-4540-A4EA-A7202BB66E42}" destId="{F370B8F0-4D3F-45E3-94F2-8C1D5BDDA5FB}" srcOrd="1" destOrd="0" presId="urn:microsoft.com/office/officeart/2005/8/layout/hierarchy3"/>
    <dgm:cxn modelId="{54EDF944-4C06-49E7-83C7-BE8102E097E5}" type="presParOf" srcId="{BEC608AD-F179-450F-ACC0-3617A41BF7F9}" destId="{6AE8E666-0593-46F0-A7BB-2A5C29903DFE}" srcOrd="1" destOrd="0" presId="urn:microsoft.com/office/officeart/2005/8/layout/hierarchy3"/>
    <dgm:cxn modelId="{8B99A5C4-AF78-45FD-A7B0-85D06780A5E1}" type="presParOf" srcId="{6AE8E666-0593-46F0-A7BB-2A5C29903DFE}" destId="{65DA9806-748A-4B1E-B0F9-34923F1B3EB8}" srcOrd="0" destOrd="0" presId="urn:microsoft.com/office/officeart/2005/8/layout/hierarchy3"/>
    <dgm:cxn modelId="{F4CAB468-17FB-4D99-BF28-E0A2EDFE2A26}" type="presParOf" srcId="{6AE8E666-0593-46F0-A7BB-2A5C29903DFE}" destId="{0DA7C8A8-1326-4966-A44F-DDF91E25E020}" srcOrd="1" destOrd="0" presId="urn:microsoft.com/office/officeart/2005/8/layout/hierarchy3"/>
    <dgm:cxn modelId="{53EBEB73-704E-4E0A-9BEE-55F2F73DD4C4}" type="presParOf" srcId="{6AE8E666-0593-46F0-A7BB-2A5C29903DFE}" destId="{FD0865B7-4A7A-4C30-BB11-BDC93F58A930}" srcOrd="2" destOrd="0" presId="urn:microsoft.com/office/officeart/2005/8/layout/hierarchy3"/>
    <dgm:cxn modelId="{D69AA47F-006C-4937-ACFA-2773D117E44C}" type="presParOf" srcId="{6AE8E666-0593-46F0-A7BB-2A5C29903DFE}" destId="{A9C94267-3793-48AD-9AED-58E5D36B6394}" srcOrd="3" destOrd="0" presId="urn:microsoft.com/office/officeart/2005/8/layout/hierarchy3"/>
    <dgm:cxn modelId="{E5C6E306-3BA7-416C-BFBB-41EC28855727}" type="presParOf" srcId="{6AE8E666-0593-46F0-A7BB-2A5C29903DFE}" destId="{977BCD15-6201-49F0-B67D-7A1D39693142}" srcOrd="4" destOrd="0" presId="urn:microsoft.com/office/officeart/2005/8/layout/hierarchy3"/>
    <dgm:cxn modelId="{EAF1412C-A43F-4216-AF66-6FD3088F5E49}" type="presParOf" srcId="{6AE8E666-0593-46F0-A7BB-2A5C29903DFE}" destId="{B9B58114-A8D4-4EF5-BCA8-C17243C62730}" srcOrd="5" destOrd="0" presId="urn:microsoft.com/office/officeart/2005/8/layout/hierarchy3"/>
    <dgm:cxn modelId="{5A153CDA-95C9-4865-B07E-28AFC247AEDA}" type="presParOf" srcId="{6AE8E666-0593-46F0-A7BB-2A5C29903DFE}" destId="{3F1C748D-34F2-421E-99AA-4C566592B88D}" srcOrd="6" destOrd="0" presId="urn:microsoft.com/office/officeart/2005/8/layout/hierarchy3"/>
    <dgm:cxn modelId="{5E49D018-08F9-478B-B07B-B4DC5E6FB523}" type="presParOf" srcId="{6AE8E666-0593-46F0-A7BB-2A5C29903DFE}" destId="{404F5954-4D6F-47AD-AEA0-74080824AECA}" srcOrd="7" destOrd="0" presId="urn:microsoft.com/office/officeart/2005/8/layout/hierarchy3"/>
    <dgm:cxn modelId="{2B13DBFA-AAF6-4C34-9725-FE457B11D1EA}" type="presParOf" srcId="{6AE8E666-0593-46F0-A7BB-2A5C29903DFE}" destId="{CF8A3246-1A3B-4EA6-AC88-65E086A5AB4E}" srcOrd="8" destOrd="0" presId="urn:microsoft.com/office/officeart/2005/8/layout/hierarchy3"/>
    <dgm:cxn modelId="{BA42A3C7-FD73-43D9-948A-5B45AFFD85EE}" type="presParOf" srcId="{6AE8E666-0593-46F0-A7BB-2A5C29903DFE}" destId="{27A5F93D-978B-4A1A-8834-38D2A0B774D4}" srcOrd="9" destOrd="0" presId="urn:microsoft.com/office/officeart/2005/8/layout/hierarchy3"/>
    <dgm:cxn modelId="{4978FCD0-F09C-4254-B782-D35BA0FA499B}" type="presParOf" srcId="{6AE8E666-0593-46F0-A7BB-2A5C29903DFE}" destId="{D5ABFA5F-9C7B-4AF0-8D6D-B7754FDB1A83}" srcOrd="10" destOrd="0" presId="urn:microsoft.com/office/officeart/2005/8/layout/hierarchy3"/>
    <dgm:cxn modelId="{DB91D6A7-61C5-407E-A7A2-12F85F703DDF}" type="presParOf" srcId="{6AE8E666-0593-46F0-A7BB-2A5C29903DFE}" destId="{85363CD8-745F-4ECC-963C-3A0671066879}" srcOrd="11" destOrd="0" presId="urn:microsoft.com/office/officeart/2005/8/layout/hierarchy3"/>
    <dgm:cxn modelId="{FFB226DA-91C4-4A4C-B5D3-E40216F9675D}" type="presParOf" srcId="{D081C5BA-4601-4335-BD51-AEDB452307AA}" destId="{56030E14-E5BC-4A49-BF71-76C9BD94F0DD}" srcOrd="2" destOrd="0" presId="urn:microsoft.com/office/officeart/2005/8/layout/hierarchy3"/>
    <dgm:cxn modelId="{126AA2A3-8B7E-4CB0-8DB4-E8347E889EE4}" type="presParOf" srcId="{56030E14-E5BC-4A49-BF71-76C9BD94F0DD}" destId="{1BD3DDAB-8F87-4286-B8DD-D0384EBEF42D}" srcOrd="0" destOrd="0" presId="urn:microsoft.com/office/officeart/2005/8/layout/hierarchy3"/>
    <dgm:cxn modelId="{58FA5380-9E8E-4166-8C90-B02E5450B859}" type="presParOf" srcId="{1BD3DDAB-8F87-4286-B8DD-D0384EBEF42D}" destId="{BE0FCCA3-60E8-43DA-83EC-297CA56D0FC4}" srcOrd="0" destOrd="0" presId="urn:microsoft.com/office/officeart/2005/8/layout/hierarchy3"/>
    <dgm:cxn modelId="{97878A0A-36E0-4C6C-B5A0-C0D66EDBBE85}" type="presParOf" srcId="{1BD3DDAB-8F87-4286-B8DD-D0384EBEF42D}" destId="{2D7E5B46-1492-430E-93DF-0F705E25C47E}" srcOrd="1" destOrd="0" presId="urn:microsoft.com/office/officeart/2005/8/layout/hierarchy3"/>
    <dgm:cxn modelId="{D54F7A5E-B9D1-45DC-AFA6-80458D4E523F}" type="presParOf" srcId="{56030E14-E5BC-4A49-BF71-76C9BD94F0DD}" destId="{7CBD3D3F-90E1-41C2-93E9-3DF394655BFD}" srcOrd="1" destOrd="0" presId="urn:microsoft.com/office/officeart/2005/8/layout/hierarchy3"/>
    <dgm:cxn modelId="{294C4930-D0E8-4B36-9602-EE6AF895E699}" type="presParOf" srcId="{7CBD3D3F-90E1-41C2-93E9-3DF394655BFD}" destId="{8B2124BF-1694-422E-87A7-B08451B3EF97}" srcOrd="0" destOrd="0" presId="urn:microsoft.com/office/officeart/2005/8/layout/hierarchy3"/>
    <dgm:cxn modelId="{24BF1625-219D-4843-95C8-9E788621D8FD}" type="presParOf" srcId="{7CBD3D3F-90E1-41C2-93E9-3DF394655BFD}" destId="{72591541-83C4-47E1-9E6F-9CDE3AEECEEF}" srcOrd="1" destOrd="0" presId="urn:microsoft.com/office/officeart/2005/8/layout/hierarchy3"/>
    <dgm:cxn modelId="{406EA7B4-E7B3-45E6-9225-32FF3AEB364F}" type="presParOf" srcId="{7CBD3D3F-90E1-41C2-93E9-3DF394655BFD}" destId="{13C309EF-5F2F-4BA3-910D-6476797D2045}" srcOrd="2" destOrd="0" presId="urn:microsoft.com/office/officeart/2005/8/layout/hierarchy3"/>
    <dgm:cxn modelId="{0A847CAB-F00C-4AC6-B48E-2A829AE4EDA6}" type="presParOf" srcId="{7CBD3D3F-90E1-41C2-93E9-3DF394655BFD}" destId="{40212B74-1F1C-4EF6-92EF-91279B75481C}" srcOrd="3" destOrd="0" presId="urn:microsoft.com/office/officeart/2005/8/layout/hierarchy3"/>
    <dgm:cxn modelId="{C4F5B0FD-DC78-44FD-A03A-3FAB29CD6002}" type="presParOf" srcId="{7CBD3D3F-90E1-41C2-93E9-3DF394655BFD}" destId="{1E58CD5F-E6D5-4A3C-A47F-C6FA5A0357EE}" srcOrd="4" destOrd="0" presId="urn:microsoft.com/office/officeart/2005/8/layout/hierarchy3"/>
    <dgm:cxn modelId="{698328E0-E19D-45E8-8600-018481D9334F}" type="presParOf" srcId="{7CBD3D3F-90E1-41C2-93E9-3DF394655BFD}" destId="{4C6F3234-B538-4A37-A877-B51A4F29967E}"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8CCB31-B53F-4942-A679-172C0C20AF2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F339671-0714-48F2-8585-10960F4AE9B8}">
      <dgm:prSet phldrT="[Text]"/>
      <dgm:spPr/>
      <dgm:t>
        <a:bodyPr/>
        <a:lstStyle/>
        <a:p>
          <a:r>
            <a:rPr lang="en-US"/>
            <a:t>Integrated Care</a:t>
          </a:r>
        </a:p>
      </dgm:t>
    </dgm:pt>
    <dgm:pt modelId="{B99E26F8-A5DC-45A0-B4E2-50B850467950}" type="parTrans" cxnId="{76ADABB9-A8DD-403C-97D8-775FD6DB6731}">
      <dgm:prSet/>
      <dgm:spPr/>
      <dgm:t>
        <a:bodyPr/>
        <a:lstStyle/>
        <a:p>
          <a:endParaRPr lang="en-US"/>
        </a:p>
      </dgm:t>
    </dgm:pt>
    <dgm:pt modelId="{A1DD4584-8B2A-44C9-A42B-AFAD38A15367}" type="sibTrans" cxnId="{76ADABB9-A8DD-403C-97D8-775FD6DB6731}">
      <dgm:prSet/>
      <dgm:spPr>
        <a:solidFill>
          <a:srgbClr val="23B2AF"/>
        </a:solidFill>
      </dgm:spPr>
      <dgm:t>
        <a:bodyPr/>
        <a:lstStyle/>
        <a:p>
          <a:r>
            <a:rPr lang="en-US"/>
            <a:t>Access</a:t>
          </a:r>
        </a:p>
      </dgm:t>
    </dgm:pt>
    <dgm:pt modelId="{38F8196F-B2EA-46A2-A589-6394C13205D1}">
      <dgm:prSet phldrT="[Text]" custT="1"/>
      <dgm:spPr>
        <a:solidFill>
          <a:srgbClr val="A9A9A9"/>
        </a:solidFill>
      </dgm:spPr>
      <dgm:t>
        <a:bodyPr/>
        <a:lstStyle/>
        <a:p>
          <a:r>
            <a:rPr lang="en-US" sz="1700"/>
            <a:t>Technology</a:t>
          </a:r>
        </a:p>
        <a:p>
          <a:r>
            <a:rPr lang="en-US" sz="1700"/>
            <a:t>Platforms</a:t>
          </a:r>
        </a:p>
      </dgm:t>
    </dgm:pt>
    <dgm:pt modelId="{8B95A158-5A22-4663-BB0E-F166207D11E7}" type="parTrans" cxnId="{50530326-3F9A-4B97-84D0-3951E49E4C1B}">
      <dgm:prSet/>
      <dgm:spPr/>
      <dgm:t>
        <a:bodyPr/>
        <a:lstStyle/>
        <a:p>
          <a:endParaRPr lang="en-US"/>
        </a:p>
      </dgm:t>
    </dgm:pt>
    <dgm:pt modelId="{44AD0C1B-D7E0-4566-B1E5-D9E80FF3A051}" type="sibTrans" cxnId="{50530326-3F9A-4B97-84D0-3951E49E4C1B}">
      <dgm:prSet/>
      <dgm:spPr>
        <a:solidFill>
          <a:srgbClr val="23B2AF"/>
        </a:solidFill>
      </dgm:spPr>
      <dgm:t>
        <a:bodyPr/>
        <a:lstStyle/>
        <a:p>
          <a:r>
            <a:rPr lang="en-US"/>
            <a:t>Patient Experience</a:t>
          </a:r>
        </a:p>
      </dgm:t>
    </dgm:pt>
    <dgm:pt modelId="{78B1D562-F13C-4CF9-806B-A4553987547D}">
      <dgm:prSet phldrT="[Text]" custT="1"/>
      <dgm:spPr/>
      <dgm:t>
        <a:bodyPr anchor="t" anchorCtr="0"/>
        <a:lstStyle/>
        <a:p>
          <a:pPr algn="l"/>
          <a:r>
            <a:rPr lang="en-US" sz="2400" b="1" dirty="0">
              <a:solidFill>
                <a:srgbClr val="23B2AF"/>
              </a:solidFill>
            </a:rPr>
            <a:t>Care Team Autonomy</a:t>
          </a:r>
        </a:p>
      </dgm:t>
    </dgm:pt>
    <dgm:pt modelId="{7377929F-FCB4-4D76-B1F9-FA672EE56CA6}" type="sibTrans" cxnId="{C17F105A-06C0-4D23-BBCD-DFEE5779C71E}">
      <dgm:prSet/>
      <dgm:spPr/>
      <dgm:t>
        <a:bodyPr/>
        <a:lstStyle/>
        <a:p>
          <a:endParaRPr lang="en-US"/>
        </a:p>
      </dgm:t>
    </dgm:pt>
    <dgm:pt modelId="{BF77D2D1-E66F-4586-8ABD-84A8C021DB53}" type="parTrans" cxnId="{C17F105A-06C0-4D23-BBCD-DFEE5779C71E}">
      <dgm:prSet/>
      <dgm:spPr/>
      <dgm:t>
        <a:bodyPr/>
        <a:lstStyle/>
        <a:p>
          <a:endParaRPr lang="en-US"/>
        </a:p>
      </dgm:t>
    </dgm:pt>
    <dgm:pt modelId="{0C85693E-CF7C-4D6B-8B95-C2CD1538455D}">
      <dgm:prSet phldrT="[Text]" custT="1"/>
      <dgm:spPr/>
      <dgm:t>
        <a:bodyPr/>
        <a:lstStyle/>
        <a:p>
          <a:r>
            <a:rPr lang="en-US" sz="1900"/>
            <a:t>Care</a:t>
          </a:r>
        </a:p>
        <a:p>
          <a:r>
            <a:rPr lang="en-US" sz="1900"/>
            <a:t>Protocols</a:t>
          </a:r>
        </a:p>
      </dgm:t>
    </dgm:pt>
    <dgm:pt modelId="{D1DE435A-2D93-4513-A2A3-922B97350C03}" type="sibTrans" cxnId="{14156479-7531-4CAD-926D-1D0B2B6FB257}">
      <dgm:prSet/>
      <dgm:spPr>
        <a:solidFill>
          <a:srgbClr val="23B2AF"/>
        </a:solidFill>
      </dgm:spPr>
      <dgm:t>
        <a:bodyPr/>
        <a:lstStyle/>
        <a:p>
          <a:r>
            <a:rPr lang="en-US"/>
            <a:t>Workflows</a:t>
          </a:r>
        </a:p>
      </dgm:t>
    </dgm:pt>
    <dgm:pt modelId="{FDA4DE01-AC63-4ABA-9E5C-4F476C224EBA}" type="parTrans" cxnId="{14156479-7531-4CAD-926D-1D0B2B6FB257}">
      <dgm:prSet/>
      <dgm:spPr/>
      <dgm:t>
        <a:bodyPr/>
        <a:lstStyle/>
        <a:p>
          <a:endParaRPr lang="en-US"/>
        </a:p>
      </dgm:t>
    </dgm:pt>
    <dgm:pt modelId="{00B4F4F2-0FC3-4302-B953-690D63F5B7F5}" type="pres">
      <dgm:prSet presAssocID="{8E8CCB31-B53F-4942-A679-172C0C20AF27}" presName="Name0" presStyleCnt="0">
        <dgm:presLayoutVars>
          <dgm:chMax/>
          <dgm:chPref/>
          <dgm:dir/>
          <dgm:animLvl val="lvl"/>
        </dgm:presLayoutVars>
      </dgm:prSet>
      <dgm:spPr/>
    </dgm:pt>
    <dgm:pt modelId="{C9D201EB-C0B3-45E6-A0EC-B21720A31AC2}" type="pres">
      <dgm:prSet presAssocID="{AF339671-0714-48F2-8585-10960F4AE9B8}" presName="composite" presStyleCnt="0"/>
      <dgm:spPr/>
    </dgm:pt>
    <dgm:pt modelId="{33E47EEB-EE3A-455E-B018-B12586E1434E}" type="pres">
      <dgm:prSet presAssocID="{AF339671-0714-48F2-8585-10960F4AE9B8}" presName="Parent1" presStyleLbl="node1" presStyleIdx="0" presStyleCnt="6">
        <dgm:presLayoutVars>
          <dgm:chMax val="1"/>
          <dgm:chPref val="1"/>
          <dgm:bulletEnabled val="1"/>
        </dgm:presLayoutVars>
      </dgm:prSet>
      <dgm:spPr/>
    </dgm:pt>
    <dgm:pt modelId="{94D2FE48-C76E-47A1-BCE5-6B5C45A93684}" type="pres">
      <dgm:prSet presAssocID="{AF339671-0714-48F2-8585-10960F4AE9B8}" presName="Childtext1" presStyleLbl="revTx" presStyleIdx="0" presStyleCnt="3">
        <dgm:presLayoutVars>
          <dgm:chMax val="0"/>
          <dgm:chPref val="0"/>
          <dgm:bulletEnabled val="1"/>
        </dgm:presLayoutVars>
      </dgm:prSet>
      <dgm:spPr/>
    </dgm:pt>
    <dgm:pt modelId="{1A5450C4-58FD-4878-A7C3-E8378A51F182}" type="pres">
      <dgm:prSet presAssocID="{AF339671-0714-48F2-8585-10960F4AE9B8}" presName="BalanceSpacing" presStyleCnt="0"/>
      <dgm:spPr/>
    </dgm:pt>
    <dgm:pt modelId="{9D68216D-8624-45B5-8BB1-3A4BE30DD9C0}" type="pres">
      <dgm:prSet presAssocID="{AF339671-0714-48F2-8585-10960F4AE9B8}" presName="BalanceSpacing1" presStyleCnt="0"/>
      <dgm:spPr/>
    </dgm:pt>
    <dgm:pt modelId="{29C09D0F-48FF-48B3-AE09-D03A81829F71}" type="pres">
      <dgm:prSet presAssocID="{A1DD4584-8B2A-44C9-A42B-AFAD38A15367}" presName="Accent1Text" presStyleLbl="node1" presStyleIdx="1" presStyleCnt="6"/>
      <dgm:spPr/>
    </dgm:pt>
    <dgm:pt modelId="{C4E30DB2-9497-4009-BB61-B6991F8B886B}" type="pres">
      <dgm:prSet presAssocID="{A1DD4584-8B2A-44C9-A42B-AFAD38A15367}" presName="spaceBetweenRectangles" presStyleCnt="0"/>
      <dgm:spPr/>
    </dgm:pt>
    <dgm:pt modelId="{D811E1BD-11C2-46C9-BD95-209BAEEACBE2}" type="pres">
      <dgm:prSet presAssocID="{38F8196F-B2EA-46A2-A589-6394C13205D1}" presName="composite" presStyleCnt="0"/>
      <dgm:spPr/>
    </dgm:pt>
    <dgm:pt modelId="{B8FCE75D-53D9-47F3-8F3F-A1EFA82E2BD7}" type="pres">
      <dgm:prSet presAssocID="{38F8196F-B2EA-46A2-A589-6394C13205D1}" presName="Parent1" presStyleLbl="node1" presStyleIdx="2" presStyleCnt="6">
        <dgm:presLayoutVars>
          <dgm:chMax val="1"/>
          <dgm:chPref val="1"/>
          <dgm:bulletEnabled val="1"/>
        </dgm:presLayoutVars>
      </dgm:prSet>
      <dgm:spPr/>
    </dgm:pt>
    <dgm:pt modelId="{4BC928AB-7983-4E9B-B7C1-6F213B32A83A}" type="pres">
      <dgm:prSet presAssocID="{38F8196F-B2EA-46A2-A589-6394C13205D1}" presName="Childtext1" presStyleLbl="revTx" presStyleIdx="1" presStyleCnt="3" custLinFactNeighborX="-11253" custLinFactNeighborY="-45141">
        <dgm:presLayoutVars>
          <dgm:chMax val="0"/>
          <dgm:chPref val="0"/>
          <dgm:bulletEnabled val="1"/>
        </dgm:presLayoutVars>
      </dgm:prSet>
      <dgm:spPr/>
    </dgm:pt>
    <dgm:pt modelId="{70706D78-5A63-4254-9377-5CE876BFB6FF}" type="pres">
      <dgm:prSet presAssocID="{38F8196F-B2EA-46A2-A589-6394C13205D1}" presName="BalanceSpacing" presStyleCnt="0"/>
      <dgm:spPr/>
    </dgm:pt>
    <dgm:pt modelId="{FF3A4B49-0F54-4D5A-AECE-CD000F4D62B9}" type="pres">
      <dgm:prSet presAssocID="{38F8196F-B2EA-46A2-A589-6394C13205D1}" presName="BalanceSpacing1" presStyleCnt="0"/>
      <dgm:spPr/>
    </dgm:pt>
    <dgm:pt modelId="{904C306E-AC88-4D54-9D4C-A45CBFB880CF}" type="pres">
      <dgm:prSet presAssocID="{44AD0C1B-D7E0-4566-B1E5-D9E80FF3A051}" presName="Accent1Text" presStyleLbl="node1" presStyleIdx="3" presStyleCnt="6" custLinFactNeighborX="-3734" custLinFactNeighborY="0"/>
      <dgm:spPr/>
    </dgm:pt>
    <dgm:pt modelId="{59B1EA4C-EBA7-475A-BCCB-D51A1CE4F3B8}" type="pres">
      <dgm:prSet presAssocID="{44AD0C1B-D7E0-4566-B1E5-D9E80FF3A051}" presName="spaceBetweenRectangles" presStyleCnt="0"/>
      <dgm:spPr/>
    </dgm:pt>
    <dgm:pt modelId="{A9B84C68-CD1E-40DA-A632-73B6961DC3B4}" type="pres">
      <dgm:prSet presAssocID="{0C85693E-CF7C-4D6B-8B95-C2CD1538455D}" presName="composite" presStyleCnt="0"/>
      <dgm:spPr/>
    </dgm:pt>
    <dgm:pt modelId="{E618F5A8-8FF2-4C31-9AB5-92CC7D6250A1}" type="pres">
      <dgm:prSet presAssocID="{0C85693E-CF7C-4D6B-8B95-C2CD1538455D}" presName="Parent1" presStyleLbl="node1" presStyleIdx="4" presStyleCnt="6">
        <dgm:presLayoutVars>
          <dgm:chMax val="1"/>
          <dgm:chPref val="1"/>
          <dgm:bulletEnabled val="1"/>
        </dgm:presLayoutVars>
      </dgm:prSet>
      <dgm:spPr/>
    </dgm:pt>
    <dgm:pt modelId="{8BD96FD6-4F6C-4DBC-B00C-809DF3B7357B}" type="pres">
      <dgm:prSet presAssocID="{0C85693E-CF7C-4D6B-8B95-C2CD1538455D}" presName="Childtext1" presStyleLbl="revTx" presStyleIdx="2" presStyleCnt="3">
        <dgm:presLayoutVars>
          <dgm:chMax val="0"/>
          <dgm:chPref val="0"/>
          <dgm:bulletEnabled val="1"/>
        </dgm:presLayoutVars>
      </dgm:prSet>
      <dgm:spPr/>
    </dgm:pt>
    <dgm:pt modelId="{00B7A883-77AA-420E-906F-593CA15560B7}" type="pres">
      <dgm:prSet presAssocID="{0C85693E-CF7C-4D6B-8B95-C2CD1538455D}" presName="BalanceSpacing" presStyleCnt="0"/>
      <dgm:spPr/>
    </dgm:pt>
    <dgm:pt modelId="{A45AC11A-44C9-4D49-B6F8-4268E920DF41}" type="pres">
      <dgm:prSet presAssocID="{0C85693E-CF7C-4D6B-8B95-C2CD1538455D}" presName="BalanceSpacing1" presStyleCnt="0"/>
      <dgm:spPr/>
    </dgm:pt>
    <dgm:pt modelId="{BE5ECE3E-A278-4896-ACEF-50E5CEE61EA0}" type="pres">
      <dgm:prSet presAssocID="{D1DE435A-2D93-4513-A2A3-922B97350C03}" presName="Accent1Text" presStyleLbl="node1" presStyleIdx="5" presStyleCnt="6"/>
      <dgm:spPr/>
    </dgm:pt>
  </dgm:ptLst>
  <dgm:cxnLst>
    <dgm:cxn modelId="{B015650A-A856-4624-9A32-F717B01E2895}" type="presOf" srcId="{38F8196F-B2EA-46A2-A589-6394C13205D1}" destId="{B8FCE75D-53D9-47F3-8F3F-A1EFA82E2BD7}" srcOrd="0" destOrd="0" presId="urn:microsoft.com/office/officeart/2008/layout/AlternatingHexagons"/>
    <dgm:cxn modelId="{A0A9C90D-5A93-4AD4-A8B6-B7D7ADF52612}" type="presOf" srcId="{0C85693E-CF7C-4D6B-8B95-C2CD1538455D}" destId="{E618F5A8-8FF2-4C31-9AB5-92CC7D6250A1}" srcOrd="0" destOrd="0" presId="urn:microsoft.com/office/officeart/2008/layout/AlternatingHexagons"/>
    <dgm:cxn modelId="{2E332C1E-6208-4433-9B68-EEDC0F41A88A}" type="presOf" srcId="{D1DE435A-2D93-4513-A2A3-922B97350C03}" destId="{BE5ECE3E-A278-4896-ACEF-50E5CEE61EA0}" srcOrd="0" destOrd="0" presId="urn:microsoft.com/office/officeart/2008/layout/AlternatingHexagons"/>
    <dgm:cxn modelId="{50530326-3F9A-4B97-84D0-3951E49E4C1B}" srcId="{8E8CCB31-B53F-4942-A679-172C0C20AF27}" destId="{38F8196F-B2EA-46A2-A589-6394C13205D1}" srcOrd="1" destOrd="0" parTransId="{8B95A158-5A22-4663-BB0E-F166207D11E7}" sibTransId="{44AD0C1B-D7E0-4566-B1E5-D9E80FF3A051}"/>
    <dgm:cxn modelId="{C16B2031-95E7-4303-95CB-B44CC16C46C3}" type="presOf" srcId="{78B1D562-F13C-4CF9-806B-A4553987547D}" destId="{4BC928AB-7983-4E9B-B7C1-6F213B32A83A}" srcOrd="0" destOrd="0" presId="urn:microsoft.com/office/officeart/2008/layout/AlternatingHexagons"/>
    <dgm:cxn modelId="{B756DA32-F616-45DD-A1A4-DC034318A966}" type="presOf" srcId="{44AD0C1B-D7E0-4566-B1E5-D9E80FF3A051}" destId="{904C306E-AC88-4D54-9D4C-A45CBFB880CF}" srcOrd="0" destOrd="0" presId="urn:microsoft.com/office/officeart/2008/layout/AlternatingHexagons"/>
    <dgm:cxn modelId="{C17F105A-06C0-4D23-BBCD-DFEE5779C71E}" srcId="{38F8196F-B2EA-46A2-A589-6394C13205D1}" destId="{78B1D562-F13C-4CF9-806B-A4553987547D}" srcOrd="0" destOrd="0" parTransId="{BF77D2D1-E66F-4586-8ABD-84A8C021DB53}" sibTransId="{7377929F-FCB4-4D76-B1F9-FA672EE56CA6}"/>
    <dgm:cxn modelId="{5A07AE5E-5517-488D-AC4E-27FB73DA2D57}" type="presOf" srcId="{8E8CCB31-B53F-4942-A679-172C0C20AF27}" destId="{00B4F4F2-0FC3-4302-B953-690D63F5B7F5}" srcOrd="0" destOrd="0" presId="urn:microsoft.com/office/officeart/2008/layout/AlternatingHexagons"/>
    <dgm:cxn modelId="{BC5CF063-E9BB-4394-ACD0-E11D0C0C2003}" type="presOf" srcId="{A1DD4584-8B2A-44C9-A42B-AFAD38A15367}" destId="{29C09D0F-48FF-48B3-AE09-D03A81829F71}" srcOrd="0" destOrd="0" presId="urn:microsoft.com/office/officeart/2008/layout/AlternatingHexagons"/>
    <dgm:cxn modelId="{14156479-7531-4CAD-926D-1D0B2B6FB257}" srcId="{8E8CCB31-B53F-4942-A679-172C0C20AF27}" destId="{0C85693E-CF7C-4D6B-8B95-C2CD1538455D}" srcOrd="2" destOrd="0" parTransId="{FDA4DE01-AC63-4ABA-9E5C-4F476C224EBA}" sibTransId="{D1DE435A-2D93-4513-A2A3-922B97350C03}"/>
    <dgm:cxn modelId="{721F898E-11D9-4049-9083-C8BFDE0289D1}" type="presOf" srcId="{AF339671-0714-48F2-8585-10960F4AE9B8}" destId="{33E47EEB-EE3A-455E-B018-B12586E1434E}" srcOrd="0" destOrd="0" presId="urn:microsoft.com/office/officeart/2008/layout/AlternatingHexagons"/>
    <dgm:cxn modelId="{76ADABB9-A8DD-403C-97D8-775FD6DB6731}" srcId="{8E8CCB31-B53F-4942-A679-172C0C20AF27}" destId="{AF339671-0714-48F2-8585-10960F4AE9B8}" srcOrd="0" destOrd="0" parTransId="{B99E26F8-A5DC-45A0-B4E2-50B850467950}" sibTransId="{A1DD4584-8B2A-44C9-A42B-AFAD38A15367}"/>
    <dgm:cxn modelId="{B5A430E1-5B4C-4EB9-9454-FAF7BE643010}" type="presParOf" srcId="{00B4F4F2-0FC3-4302-B953-690D63F5B7F5}" destId="{C9D201EB-C0B3-45E6-A0EC-B21720A31AC2}" srcOrd="0" destOrd="0" presId="urn:microsoft.com/office/officeart/2008/layout/AlternatingHexagons"/>
    <dgm:cxn modelId="{3D69319B-78D9-4D35-B2F0-7CFCDFF97577}" type="presParOf" srcId="{C9D201EB-C0B3-45E6-A0EC-B21720A31AC2}" destId="{33E47EEB-EE3A-455E-B018-B12586E1434E}" srcOrd="0" destOrd="0" presId="urn:microsoft.com/office/officeart/2008/layout/AlternatingHexagons"/>
    <dgm:cxn modelId="{F08C614B-AA9C-402F-9FCE-21189F5AD39D}" type="presParOf" srcId="{C9D201EB-C0B3-45E6-A0EC-B21720A31AC2}" destId="{94D2FE48-C76E-47A1-BCE5-6B5C45A93684}" srcOrd="1" destOrd="0" presId="urn:microsoft.com/office/officeart/2008/layout/AlternatingHexagons"/>
    <dgm:cxn modelId="{D4D4DF37-7D3A-4866-ABE7-2BB90DEB7CC8}" type="presParOf" srcId="{C9D201EB-C0B3-45E6-A0EC-B21720A31AC2}" destId="{1A5450C4-58FD-4878-A7C3-E8378A51F182}" srcOrd="2" destOrd="0" presId="urn:microsoft.com/office/officeart/2008/layout/AlternatingHexagons"/>
    <dgm:cxn modelId="{AB3AC774-BEF8-4C99-863F-1157A461E285}" type="presParOf" srcId="{C9D201EB-C0B3-45E6-A0EC-B21720A31AC2}" destId="{9D68216D-8624-45B5-8BB1-3A4BE30DD9C0}" srcOrd="3" destOrd="0" presId="urn:microsoft.com/office/officeart/2008/layout/AlternatingHexagons"/>
    <dgm:cxn modelId="{820BB5D1-2AB9-4A34-9C74-74A9D66562CB}" type="presParOf" srcId="{C9D201EB-C0B3-45E6-A0EC-B21720A31AC2}" destId="{29C09D0F-48FF-48B3-AE09-D03A81829F71}" srcOrd="4" destOrd="0" presId="urn:microsoft.com/office/officeart/2008/layout/AlternatingHexagons"/>
    <dgm:cxn modelId="{3CE0B9FF-F97B-48BF-9544-00577239BC37}" type="presParOf" srcId="{00B4F4F2-0FC3-4302-B953-690D63F5B7F5}" destId="{C4E30DB2-9497-4009-BB61-B6991F8B886B}" srcOrd="1" destOrd="0" presId="urn:microsoft.com/office/officeart/2008/layout/AlternatingHexagons"/>
    <dgm:cxn modelId="{F36C75A7-A272-4661-9822-680BA035FD5D}" type="presParOf" srcId="{00B4F4F2-0FC3-4302-B953-690D63F5B7F5}" destId="{D811E1BD-11C2-46C9-BD95-209BAEEACBE2}" srcOrd="2" destOrd="0" presId="urn:microsoft.com/office/officeart/2008/layout/AlternatingHexagons"/>
    <dgm:cxn modelId="{DBC296DE-9BAE-4B2F-927A-BE5CF2835933}" type="presParOf" srcId="{D811E1BD-11C2-46C9-BD95-209BAEEACBE2}" destId="{B8FCE75D-53D9-47F3-8F3F-A1EFA82E2BD7}" srcOrd="0" destOrd="0" presId="urn:microsoft.com/office/officeart/2008/layout/AlternatingHexagons"/>
    <dgm:cxn modelId="{AEB809EC-8877-4E5C-8CD1-647F9912EAD2}" type="presParOf" srcId="{D811E1BD-11C2-46C9-BD95-209BAEEACBE2}" destId="{4BC928AB-7983-4E9B-B7C1-6F213B32A83A}" srcOrd="1" destOrd="0" presId="urn:microsoft.com/office/officeart/2008/layout/AlternatingHexagons"/>
    <dgm:cxn modelId="{025C268A-F9CD-454E-B376-90F80693933B}" type="presParOf" srcId="{D811E1BD-11C2-46C9-BD95-209BAEEACBE2}" destId="{70706D78-5A63-4254-9377-5CE876BFB6FF}" srcOrd="2" destOrd="0" presId="urn:microsoft.com/office/officeart/2008/layout/AlternatingHexagons"/>
    <dgm:cxn modelId="{180A9EBF-5144-4AA6-82C0-12FF89460BDB}" type="presParOf" srcId="{D811E1BD-11C2-46C9-BD95-209BAEEACBE2}" destId="{FF3A4B49-0F54-4D5A-AECE-CD000F4D62B9}" srcOrd="3" destOrd="0" presId="urn:microsoft.com/office/officeart/2008/layout/AlternatingHexagons"/>
    <dgm:cxn modelId="{6B3155A4-78E0-4424-82F8-B7C514BCF237}" type="presParOf" srcId="{D811E1BD-11C2-46C9-BD95-209BAEEACBE2}" destId="{904C306E-AC88-4D54-9D4C-A45CBFB880CF}" srcOrd="4" destOrd="0" presId="urn:microsoft.com/office/officeart/2008/layout/AlternatingHexagons"/>
    <dgm:cxn modelId="{A3436B09-BB55-4BEE-9DBA-58223F6C6A2E}" type="presParOf" srcId="{00B4F4F2-0FC3-4302-B953-690D63F5B7F5}" destId="{59B1EA4C-EBA7-475A-BCCB-D51A1CE4F3B8}" srcOrd="3" destOrd="0" presId="urn:microsoft.com/office/officeart/2008/layout/AlternatingHexagons"/>
    <dgm:cxn modelId="{A101525B-FE7B-4050-9507-F3B91B6A57EC}" type="presParOf" srcId="{00B4F4F2-0FC3-4302-B953-690D63F5B7F5}" destId="{A9B84C68-CD1E-40DA-A632-73B6961DC3B4}" srcOrd="4" destOrd="0" presId="urn:microsoft.com/office/officeart/2008/layout/AlternatingHexagons"/>
    <dgm:cxn modelId="{5CC6528A-9D8C-4B26-AC69-8AD1F5C4CF89}" type="presParOf" srcId="{A9B84C68-CD1E-40DA-A632-73B6961DC3B4}" destId="{E618F5A8-8FF2-4C31-9AB5-92CC7D6250A1}" srcOrd="0" destOrd="0" presId="urn:microsoft.com/office/officeart/2008/layout/AlternatingHexagons"/>
    <dgm:cxn modelId="{51F85B63-3E92-4562-80D6-AEDBFF5EEABD}" type="presParOf" srcId="{A9B84C68-CD1E-40DA-A632-73B6961DC3B4}" destId="{8BD96FD6-4F6C-4DBC-B00C-809DF3B7357B}" srcOrd="1" destOrd="0" presId="urn:microsoft.com/office/officeart/2008/layout/AlternatingHexagons"/>
    <dgm:cxn modelId="{51EF6743-E5AD-4C39-90E4-CC478EFEE78E}" type="presParOf" srcId="{A9B84C68-CD1E-40DA-A632-73B6961DC3B4}" destId="{00B7A883-77AA-420E-906F-593CA15560B7}" srcOrd="2" destOrd="0" presId="urn:microsoft.com/office/officeart/2008/layout/AlternatingHexagons"/>
    <dgm:cxn modelId="{0CC49CFB-AD5B-4C92-8DBA-E38F1489EDA5}" type="presParOf" srcId="{A9B84C68-CD1E-40DA-A632-73B6961DC3B4}" destId="{A45AC11A-44C9-4D49-B6F8-4268E920DF41}" srcOrd="3" destOrd="0" presId="urn:microsoft.com/office/officeart/2008/layout/AlternatingHexagons"/>
    <dgm:cxn modelId="{92A8E95C-5C5F-4A91-A2E3-83637EF2ABF6}" type="presParOf" srcId="{A9B84C68-CD1E-40DA-A632-73B6961DC3B4}" destId="{BE5ECE3E-A278-4896-ACEF-50E5CEE61EA0}"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B13280-AF4D-4F0E-B19F-56AF82C2ECF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D309B8C-4FED-4287-9836-47B3EE8EF899}">
      <dgm:prSet phldrT="[Text]"/>
      <dgm:spPr/>
      <dgm:t>
        <a:bodyPr/>
        <a:lstStyle/>
        <a:p>
          <a:pPr>
            <a:spcBef>
              <a:spcPts val="300"/>
            </a:spcBef>
            <a:spcAft>
              <a:spcPts val="300"/>
            </a:spcAft>
          </a:pPr>
          <a:r>
            <a:rPr lang="en-US" dirty="0"/>
            <a:t>Workforce </a:t>
          </a:r>
        </a:p>
        <a:p>
          <a:pPr>
            <a:spcBef>
              <a:spcPts val="300"/>
            </a:spcBef>
            <a:spcAft>
              <a:spcPts val="300"/>
            </a:spcAft>
          </a:pPr>
          <a:r>
            <a:rPr lang="en-US" dirty="0"/>
            <a:t>&amp;</a:t>
          </a:r>
        </a:p>
        <a:p>
          <a:pPr>
            <a:spcBef>
              <a:spcPct val="0"/>
            </a:spcBef>
            <a:spcAft>
              <a:spcPct val="35000"/>
            </a:spcAft>
          </a:pPr>
          <a:r>
            <a:rPr lang="en-US" dirty="0"/>
            <a:t>Resources</a:t>
          </a:r>
        </a:p>
      </dgm:t>
    </dgm:pt>
    <dgm:pt modelId="{5D6A6978-A0D6-4798-AB76-F5231998C5EF}" type="parTrans" cxnId="{86758455-26C4-4EE7-AD51-C65602D22E05}">
      <dgm:prSet/>
      <dgm:spPr/>
      <dgm:t>
        <a:bodyPr/>
        <a:lstStyle/>
        <a:p>
          <a:endParaRPr lang="en-US"/>
        </a:p>
      </dgm:t>
    </dgm:pt>
    <dgm:pt modelId="{0BBDDB25-03D8-4A1A-A516-16A8B8FC44BB}" type="sibTrans" cxnId="{86758455-26C4-4EE7-AD51-C65602D22E05}">
      <dgm:prSet/>
      <dgm:spPr>
        <a:solidFill>
          <a:srgbClr val="A9A9A9"/>
        </a:solidFill>
      </dgm:spPr>
      <dgm:t>
        <a:bodyPr/>
        <a:lstStyle/>
        <a:p>
          <a:r>
            <a:rPr lang="en-US"/>
            <a:t>Community Resources</a:t>
          </a:r>
        </a:p>
      </dgm:t>
    </dgm:pt>
    <dgm:pt modelId="{41221663-2982-44EE-B4B2-0CD3310D307D}">
      <dgm:prSet phldrT="[Text]" custT="1"/>
      <dgm:spPr/>
      <dgm:t>
        <a:bodyPr anchor="ctr" anchorCtr="0"/>
        <a:lstStyle/>
        <a:p>
          <a:pPr algn="ctr"/>
          <a:r>
            <a:rPr lang="en-US" sz="2200" b="1" dirty="0">
              <a:solidFill>
                <a:srgbClr val="0C8381"/>
              </a:solidFill>
            </a:rPr>
            <a:t>Trust &amp; Communication</a:t>
          </a:r>
        </a:p>
        <a:p>
          <a:pPr algn="ctr"/>
          <a:endParaRPr lang="en-US" sz="2200" b="1" dirty="0">
            <a:solidFill>
              <a:srgbClr val="0C8381"/>
            </a:solidFill>
          </a:endParaRPr>
        </a:p>
      </dgm:t>
    </dgm:pt>
    <dgm:pt modelId="{40E36C73-B1A1-4FA7-86A3-221ECE6C19BF}" type="parTrans" cxnId="{BDD4EDBC-B1A7-46D1-8419-CF48631C778D}">
      <dgm:prSet/>
      <dgm:spPr/>
      <dgm:t>
        <a:bodyPr/>
        <a:lstStyle/>
        <a:p>
          <a:endParaRPr lang="en-US"/>
        </a:p>
      </dgm:t>
    </dgm:pt>
    <dgm:pt modelId="{F902E518-B79F-49A0-BEA4-4CDC3DE487DD}" type="sibTrans" cxnId="{BDD4EDBC-B1A7-46D1-8419-CF48631C778D}">
      <dgm:prSet/>
      <dgm:spPr/>
      <dgm:t>
        <a:bodyPr/>
        <a:lstStyle/>
        <a:p>
          <a:endParaRPr lang="en-US"/>
        </a:p>
      </dgm:t>
    </dgm:pt>
    <dgm:pt modelId="{284072FB-8B85-4C1C-BC6D-0236E215C50A}">
      <dgm:prSet phldrT="[Text]" custT="1"/>
      <dgm:spPr>
        <a:solidFill>
          <a:srgbClr val="A9A9A9"/>
        </a:solidFill>
      </dgm:spPr>
      <dgm:t>
        <a:bodyPr/>
        <a:lstStyle/>
        <a:p>
          <a:pPr>
            <a:spcAft>
              <a:spcPts val="0"/>
            </a:spcAft>
          </a:pPr>
          <a:r>
            <a:rPr lang="en-US" sz="1900"/>
            <a:t>Measuring and</a:t>
          </a:r>
        </a:p>
        <a:p>
          <a:pPr>
            <a:spcAft>
              <a:spcPct val="35000"/>
            </a:spcAft>
          </a:pPr>
          <a:r>
            <a:rPr lang="en-US" sz="1900"/>
            <a:t>Evaluating Outcomes</a:t>
          </a:r>
        </a:p>
      </dgm:t>
    </dgm:pt>
    <dgm:pt modelId="{D69A2378-F1ED-4301-A343-CF5112A510C8}" type="parTrans" cxnId="{26E4A75F-5193-4004-AFE5-367EF3785667}">
      <dgm:prSet/>
      <dgm:spPr/>
      <dgm:t>
        <a:bodyPr/>
        <a:lstStyle/>
        <a:p>
          <a:endParaRPr lang="en-US"/>
        </a:p>
      </dgm:t>
    </dgm:pt>
    <dgm:pt modelId="{F3BA1706-3A99-4928-91EB-49875DF84539}" type="sibTrans" cxnId="{26E4A75F-5193-4004-AFE5-367EF3785667}">
      <dgm:prSet custT="1"/>
      <dgm:spPr>
        <a:solidFill>
          <a:srgbClr val="23B2AF"/>
        </a:solidFill>
      </dgm:spPr>
      <dgm:t>
        <a:bodyPr/>
        <a:lstStyle/>
        <a:p>
          <a:r>
            <a:rPr lang="en-US" sz="1800" dirty="0"/>
            <a:t>Patient Engagement</a:t>
          </a:r>
        </a:p>
      </dgm:t>
    </dgm:pt>
    <dgm:pt modelId="{611ABDC7-2F6F-4332-B9BF-7B9A8C5E0464}">
      <dgm:prSet phldrT="[Text]" custT="1"/>
      <dgm:spPr/>
      <dgm:t>
        <a:bodyPr/>
        <a:lstStyle/>
        <a:p>
          <a:r>
            <a:rPr lang="en-US" sz="2200" b="1" dirty="0">
              <a:solidFill>
                <a:srgbClr val="0C8381"/>
              </a:solidFill>
            </a:rPr>
            <a:t>Evidence-</a:t>
          </a:r>
        </a:p>
        <a:p>
          <a:r>
            <a:rPr lang="en-US" sz="2200" b="1" dirty="0">
              <a:solidFill>
                <a:srgbClr val="0C8381"/>
              </a:solidFill>
            </a:rPr>
            <a:t>basis</a:t>
          </a:r>
        </a:p>
      </dgm:t>
    </dgm:pt>
    <dgm:pt modelId="{D1F5520F-B58A-4FB7-B8FA-E5A0F48113DE}" type="parTrans" cxnId="{E2EDF8D1-E650-4693-BDBD-08417A2D225E}">
      <dgm:prSet/>
      <dgm:spPr/>
      <dgm:t>
        <a:bodyPr/>
        <a:lstStyle/>
        <a:p>
          <a:endParaRPr lang="en-US"/>
        </a:p>
      </dgm:t>
    </dgm:pt>
    <dgm:pt modelId="{FE038D09-E963-44F9-8170-8FAD23C31674}" type="sibTrans" cxnId="{E2EDF8D1-E650-4693-BDBD-08417A2D225E}">
      <dgm:prSet/>
      <dgm:spPr/>
      <dgm:t>
        <a:bodyPr/>
        <a:lstStyle/>
        <a:p>
          <a:endParaRPr lang="en-US"/>
        </a:p>
      </dgm:t>
    </dgm:pt>
    <dgm:pt modelId="{CEDCB9C6-2F4D-48D1-8083-E60DA06C59CB}">
      <dgm:prSet phldrT="[Text]"/>
      <dgm:spPr/>
      <dgm:t>
        <a:bodyPr/>
        <a:lstStyle/>
        <a:p>
          <a:r>
            <a:rPr lang="en-US"/>
            <a:t>Medical Policies</a:t>
          </a:r>
        </a:p>
      </dgm:t>
    </dgm:pt>
    <dgm:pt modelId="{1A19362C-A338-4003-AB65-5E43CA90B4AC}" type="parTrans" cxnId="{F7DD6733-1542-4457-BF16-DE2B991F626C}">
      <dgm:prSet/>
      <dgm:spPr/>
      <dgm:t>
        <a:bodyPr/>
        <a:lstStyle/>
        <a:p>
          <a:endParaRPr lang="en-US"/>
        </a:p>
      </dgm:t>
    </dgm:pt>
    <dgm:pt modelId="{025A5A15-BC84-42DA-9C46-CC0BC0B79A4B}" type="sibTrans" cxnId="{F7DD6733-1542-4457-BF16-DE2B991F626C}">
      <dgm:prSet/>
      <dgm:spPr>
        <a:solidFill>
          <a:srgbClr val="A9A9A9"/>
        </a:solidFill>
      </dgm:spPr>
      <dgm:t>
        <a:bodyPr/>
        <a:lstStyle/>
        <a:p>
          <a:r>
            <a:rPr lang="en-US"/>
            <a:t>Policies </a:t>
          </a:r>
        </a:p>
        <a:p>
          <a:r>
            <a:rPr lang="en-US"/>
            <a:t>&amp; </a:t>
          </a:r>
        </a:p>
        <a:p>
          <a:r>
            <a:rPr lang="en-US"/>
            <a:t>Procedures</a:t>
          </a:r>
        </a:p>
      </dgm:t>
    </dgm:pt>
    <dgm:pt modelId="{C4F3334E-29B9-4F32-8879-780B7C185A20}">
      <dgm:prSet phldrT="[Text]" custT="1"/>
      <dgm:spPr/>
      <dgm:t>
        <a:bodyPr anchor="t" anchorCtr="0"/>
        <a:lstStyle/>
        <a:p>
          <a:pPr algn="ctr">
            <a:spcAft>
              <a:spcPts val="0"/>
            </a:spcAft>
          </a:pPr>
          <a:r>
            <a:rPr lang="en-US" sz="2200" b="1" dirty="0">
              <a:solidFill>
                <a:srgbClr val="23B2AF"/>
              </a:solidFill>
            </a:rPr>
            <a:t>Funding &amp; Reimbursement </a:t>
          </a:r>
        </a:p>
      </dgm:t>
    </dgm:pt>
    <dgm:pt modelId="{2D387587-FF30-4EB7-999F-F5C1286AB20F}" type="parTrans" cxnId="{73AB6376-50BE-4CB7-99CB-29F5E38ABE59}">
      <dgm:prSet/>
      <dgm:spPr/>
      <dgm:t>
        <a:bodyPr/>
        <a:lstStyle/>
        <a:p>
          <a:endParaRPr lang="en-US"/>
        </a:p>
      </dgm:t>
    </dgm:pt>
    <dgm:pt modelId="{75E05D0F-D958-47E1-A5F6-513A5AD78A4F}" type="sibTrans" cxnId="{73AB6376-50BE-4CB7-99CB-29F5E38ABE59}">
      <dgm:prSet/>
      <dgm:spPr/>
      <dgm:t>
        <a:bodyPr/>
        <a:lstStyle/>
        <a:p>
          <a:endParaRPr lang="en-US"/>
        </a:p>
      </dgm:t>
    </dgm:pt>
    <dgm:pt modelId="{102ADF66-649E-4E26-8647-93837FCA9D64}" type="pres">
      <dgm:prSet presAssocID="{A7B13280-AF4D-4F0E-B19F-56AF82C2ECFD}" presName="Name0" presStyleCnt="0">
        <dgm:presLayoutVars>
          <dgm:chMax/>
          <dgm:chPref/>
          <dgm:dir/>
          <dgm:animLvl val="lvl"/>
        </dgm:presLayoutVars>
      </dgm:prSet>
      <dgm:spPr/>
    </dgm:pt>
    <dgm:pt modelId="{D12B3552-ABB6-4F22-94E3-B459D1B46DF1}" type="pres">
      <dgm:prSet presAssocID="{5D309B8C-4FED-4287-9836-47B3EE8EF899}" presName="composite" presStyleCnt="0"/>
      <dgm:spPr/>
    </dgm:pt>
    <dgm:pt modelId="{60DCA439-AECF-42DC-A485-A639240CD524}" type="pres">
      <dgm:prSet presAssocID="{5D309B8C-4FED-4287-9836-47B3EE8EF899}" presName="Parent1" presStyleLbl="node1" presStyleIdx="0" presStyleCnt="6" custLinFactNeighborX="631" custLinFactNeighborY="-91">
        <dgm:presLayoutVars>
          <dgm:chMax val="1"/>
          <dgm:chPref val="1"/>
          <dgm:bulletEnabled val="1"/>
        </dgm:presLayoutVars>
      </dgm:prSet>
      <dgm:spPr/>
    </dgm:pt>
    <dgm:pt modelId="{22710538-A941-40DF-ABD0-19DA01A2AFE3}" type="pres">
      <dgm:prSet presAssocID="{5D309B8C-4FED-4287-9836-47B3EE8EF899}" presName="Childtext1" presStyleLbl="revTx" presStyleIdx="0" presStyleCnt="3">
        <dgm:presLayoutVars>
          <dgm:chMax val="0"/>
          <dgm:chPref val="0"/>
          <dgm:bulletEnabled val="1"/>
        </dgm:presLayoutVars>
      </dgm:prSet>
      <dgm:spPr/>
    </dgm:pt>
    <dgm:pt modelId="{26479AB6-4C0E-4175-87AA-0B2C36E8E110}" type="pres">
      <dgm:prSet presAssocID="{5D309B8C-4FED-4287-9836-47B3EE8EF899}" presName="BalanceSpacing" presStyleCnt="0"/>
      <dgm:spPr/>
    </dgm:pt>
    <dgm:pt modelId="{DCC8B81F-E304-414A-9CEA-8D49D46240A3}" type="pres">
      <dgm:prSet presAssocID="{5D309B8C-4FED-4287-9836-47B3EE8EF899}" presName="BalanceSpacing1" presStyleCnt="0"/>
      <dgm:spPr/>
    </dgm:pt>
    <dgm:pt modelId="{55B367E8-8386-4D08-B757-B62BD6B1356B}" type="pres">
      <dgm:prSet presAssocID="{0BBDDB25-03D8-4A1A-A516-16A8B8FC44BB}" presName="Accent1Text" presStyleLbl="node1" presStyleIdx="1" presStyleCnt="6" custLinFactNeighborX="-939" custLinFactNeighborY="-743"/>
      <dgm:spPr/>
    </dgm:pt>
    <dgm:pt modelId="{5956AC88-3A77-449A-869C-322644B97C8D}" type="pres">
      <dgm:prSet presAssocID="{0BBDDB25-03D8-4A1A-A516-16A8B8FC44BB}" presName="spaceBetweenRectangles" presStyleCnt="0"/>
      <dgm:spPr/>
    </dgm:pt>
    <dgm:pt modelId="{60733B54-4129-4351-9C59-B4DD17182B79}" type="pres">
      <dgm:prSet presAssocID="{284072FB-8B85-4C1C-BC6D-0236E215C50A}" presName="composite" presStyleCnt="0"/>
      <dgm:spPr/>
    </dgm:pt>
    <dgm:pt modelId="{91AB4C5E-ADD4-4E5B-8D55-588A96709832}" type="pres">
      <dgm:prSet presAssocID="{284072FB-8B85-4C1C-BC6D-0236E215C50A}" presName="Parent1" presStyleLbl="node1" presStyleIdx="2" presStyleCnt="6">
        <dgm:presLayoutVars>
          <dgm:chMax val="1"/>
          <dgm:chPref val="1"/>
          <dgm:bulletEnabled val="1"/>
        </dgm:presLayoutVars>
      </dgm:prSet>
      <dgm:spPr/>
    </dgm:pt>
    <dgm:pt modelId="{05846B56-9B53-461A-8F7A-23DB7BF543B0}" type="pres">
      <dgm:prSet presAssocID="{284072FB-8B85-4C1C-BC6D-0236E215C50A}" presName="Childtext1" presStyleLbl="revTx" presStyleIdx="1" presStyleCnt="3">
        <dgm:presLayoutVars>
          <dgm:chMax val="0"/>
          <dgm:chPref val="0"/>
          <dgm:bulletEnabled val="1"/>
        </dgm:presLayoutVars>
      </dgm:prSet>
      <dgm:spPr/>
    </dgm:pt>
    <dgm:pt modelId="{27E5508D-CAAC-4464-82B1-A775C62EFAFE}" type="pres">
      <dgm:prSet presAssocID="{284072FB-8B85-4C1C-BC6D-0236E215C50A}" presName="BalanceSpacing" presStyleCnt="0"/>
      <dgm:spPr/>
    </dgm:pt>
    <dgm:pt modelId="{1C80CEF3-2918-493B-81B4-7E57B8B094AC}" type="pres">
      <dgm:prSet presAssocID="{284072FB-8B85-4C1C-BC6D-0236E215C50A}" presName="BalanceSpacing1" presStyleCnt="0"/>
      <dgm:spPr/>
    </dgm:pt>
    <dgm:pt modelId="{09E5E94D-16EC-4274-AAC8-BE6FFC3CB721}" type="pres">
      <dgm:prSet presAssocID="{F3BA1706-3A99-4928-91EB-49875DF84539}" presName="Accent1Text" presStyleLbl="node1" presStyleIdx="3" presStyleCnt="6"/>
      <dgm:spPr/>
    </dgm:pt>
    <dgm:pt modelId="{B2354064-32D4-4CD9-A560-1FCA55414059}" type="pres">
      <dgm:prSet presAssocID="{F3BA1706-3A99-4928-91EB-49875DF84539}" presName="spaceBetweenRectangles" presStyleCnt="0"/>
      <dgm:spPr/>
    </dgm:pt>
    <dgm:pt modelId="{80293F4A-E6E4-4BD5-8E9E-158B209A0711}" type="pres">
      <dgm:prSet presAssocID="{CEDCB9C6-2F4D-48D1-8083-E60DA06C59CB}" presName="composite" presStyleCnt="0"/>
      <dgm:spPr/>
    </dgm:pt>
    <dgm:pt modelId="{A76F773E-98DF-426B-902E-9C587880EFDD}" type="pres">
      <dgm:prSet presAssocID="{CEDCB9C6-2F4D-48D1-8083-E60DA06C59CB}" presName="Parent1" presStyleLbl="node1" presStyleIdx="4" presStyleCnt="6">
        <dgm:presLayoutVars>
          <dgm:chMax val="1"/>
          <dgm:chPref val="1"/>
          <dgm:bulletEnabled val="1"/>
        </dgm:presLayoutVars>
      </dgm:prSet>
      <dgm:spPr/>
    </dgm:pt>
    <dgm:pt modelId="{473D0917-922A-48C3-A370-1EA67E284064}" type="pres">
      <dgm:prSet presAssocID="{CEDCB9C6-2F4D-48D1-8083-E60DA06C59CB}" presName="Childtext1" presStyleLbl="revTx" presStyleIdx="2" presStyleCnt="3">
        <dgm:presLayoutVars>
          <dgm:chMax val="0"/>
          <dgm:chPref val="0"/>
          <dgm:bulletEnabled val="1"/>
        </dgm:presLayoutVars>
      </dgm:prSet>
      <dgm:spPr/>
    </dgm:pt>
    <dgm:pt modelId="{8E96C1BD-12B4-4AA3-BEEE-9DDDAAB14B84}" type="pres">
      <dgm:prSet presAssocID="{CEDCB9C6-2F4D-48D1-8083-E60DA06C59CB}" presName="BalanceSpacing" presStyleCnt="0"/>
      <dgm:spPr/>
    </dgm:pt>
    <dgm:pt modelId="{5D91F835-FB3A-4436-8BE7-B33D10608863}" type="pres">
      <dgm:prSet presAssocID="{CEDCB9C6-2F4D-48D1-8083-E60DA06C59CB}" presName="BalanceSpacing1" presStyleCnt="0"/>
      <dgm:spPr/>
    </dgm:pt>
    <dgm:pt modelId="{B66682F3-0A1C-4A2F-86FC-2F88194D6BE2}" type="pres">
      <dgm:prSet presAssocID="{025A5A15-BC84-42DA-9C46-CC0BC0B79A4B}" presName="Accent1Text" presStyleLbl="node1" presStyleIdx="5" presStyleCnt="6"/>
      <dgm:spPr/>
    </dgm:pt>
  </dgm:ptLst>
  <dgm:cxnLst>
    <dgm:cxn modelId="{AEE3000D-BF2B-4DBE-8A87-FB184C06968A}" type="presOf" srcId="{5D309B8C-4FED-4287-9836-47B3EE8EF899}" destId="{60DCA439-AECF-42DC-A485-A639240CD524}" srcOrd="0" destOrd="0" presId="urn:microsoft.com/office/officeart/2008/layout/AlternatingHexagons"/>
    <dgm:cxn modelId="{8BEE991C-05E3-4A28-B7DC-4AE668C78432}" type="presOf" srcId="{284072FB-8B85-4C1C-BC6D-0236E215C50A}" destId="{91AB4C5E-ADD4-4E5B-8D55-588A96709832}" srcOrd="0" destOrd="0" presId="urn:microsoft.com/office/officeart/2008/layout/AlternatingHexagons"/>
    <dgm:cxn modelId="{7F58F927-A6A2-4D23-9F0A-960B450C29EF}" type="presOf" srcId="{025A5A15-BC84-42DA-9C46-CC0BC0B79A4B}" destId="{B66682F3-0A1C-4A2F-86FC-2F88194D6BE2}" srcOrd="0" destOrd="0" presId="urn:microsoft.com/office/officeart/2008/layout/AlternatingHexagons"/>
    <dgm:cxn modelId="{F7DD6733-1542-4457-BF16-DE2B991F626C}" srcId="{A7B13280-AF4D-4F0E-B19F-56AF82C2ECFD}" destId="{CEDCB9C6-2F4D-48D1-8083-E60DA06C59CB}" srcOrd="2" destOrd="0" parTransId="{1A19362C-A338-4003-AB65-5E43CA90B4AC}" sibTransId="{025A5A15-BC84-42DA-9C46-CC0BC0B79A4B}"/>
    <dgm:cxn modelId="{C656403C-81E7-4C44-B203-EC73C17BD5D9}" type="presOf" srcId="{41221663-2982-44EE-B4B2-0CD3310D307D}" destId="{22710538-A941-40DF-ABD0-19DA01A2AFE3}" srcOrd="0" destOrd="0" presId="urn:microsoft.com/office/officeart/2008/layout/AlternatingHexagons"/>
    <dgm:cxn modelId="{2CA50B51-DE9D-4CE4-8504-F43B78B981A0}" type="presOf" srcId="{A7B13280-AF4D-4F0E-B19F-56AF82C2ECFD}" destId="{102ADF66-649E-4E26-8647-93837FCA9D64}" srcOrd="0" destOrd="0" presId="urn:microsoft.com/office/officeart/2008/layout/AlternatingHexagons"/>
    <dgm:cxn modelId="{CA7E6A52-851A-4D2D-B0AE-50B6B4E91341}" type="presOf" srcId="{CEDCB9C6-2F4D-48D1-8083-E60DA06C59CB}" destId="{A76F773E-98DF-426B-902E-9C587880EFDD}" srcOrd="0" destOrd="0" presId="urn:microsoft.com/office/officeart/2008/layout/AlternatingHexagons"/>
    <dgm:cxn modelId="{86758455-26C4-4EE7-AD51-C65602D22E05}" srcId="{A7B13280-AF4D-4F0E-B19F-56AF82C2ECFD}" destId="{5D309B8C-4FED-4287-9836-47B3EE8EF899}" srcOrd="0" destOrd="0" parTransId="{5D6A6978-A0D6-4798-AB76-F5231998C5EF}" sibTransId="{0BBDDB25-03D8-4A1A-A516-16A8B8FC44BB}"/>
    <dgm:cxn modelId="{26E4A75F-5193-4004-AFE5-367EF3785667}" srcId="{A7B13280-AF4D-4F0E-B19F-56AF82C2ECFD}" destId="{284072FB-8B85-4C1C-BC6D-0236E215C50A}" srcOrd="1" destOrd="0" parTransId="{D69A2378-F1ED-4301-A343-CF5112A510C8}" sibTransId="{F3BA1706-3A99-4928-91EB-49875DF84539}"/>
    <dgm:cxn modelId="{A2355A71-5FCB-4721-B8C3-9A376936BC9E}" type="presOf" srcId="{C4F3334E-29B9-4F32-8879-780B7C185A20}" destId="{473D0917-922A-48C3-A370-1EA67E284064}" srcOrd="0" destOrd="0" presId="urn:microsoft.com/office/officeart/2008/layout/AlternatingHexagons"/>
    <dgm:cxn modelId="{73AB6376-50BE-4CB7-99CB-29F5E38ABE59}" srcId="{CEDCB9C6-2F4D-48D1-8083-E60DA06C59CB}" destId="{C4F3334E-29B9-4F32-8879-780B7C185A20}" srcOrd="0" destOrd="0" parTransId="{2D387587-FF30-4EB7-999F-F5C1286AB20F}" sibTransId="{75E05D0F-D958-47E1-A5F6-513A5AD78A4F}"/>
    <dgm:cxn modelId="{402A2E7E-C787-4155-87C3-168AF171D7B5}" type="presOf" srcId="{611ABDC7-2F6F-4332-B9BF-7B9A8C5E0464}" destId="{05846B56-9B53-461A-8F7A-23DB7BF543B0}" srcOrd="0" destOrd="0" presId="urn:microsoft.com/office/officeart/2008/layout/AlternatingHexagons"/>
    <dgm:cxn modelId="{2E1352A0-2F92-436C-AE15-74F3039269C8}" type="presOf" srcId="{F3BA1706-3A99-4928-91EB-49875DF84539}" destId="{09E5E94D-16EC-4274-AAC8-BE6FFC3CB721}" srcOrd="0" destOrd="0" presId="urn:microsoft.com/office/officeart/2008/layout/AlternatingHexagons"/>
    <dgm:cxn modelId="{BDD4EDBC-B1A7-46D1-8419-CF48631C778D}" srcId="{5D309B8C-4FED-4287-9836-47B3EE8EF899}" destId="{41221663-2982-44EE-B4B2-0CD3310D307D}" srcOrd="0" destOrd="0" parTransId="{40E36C73-B1A1-4FA7-86A3-221ECE6C19BF}" sibTransId="{F902E518-B79F-49A0-BEA4-4CDC3DE487DD}"/>
    <dgm:cxn modelId="{E2EDF8D1-E650-4693-BDBD-08417A2D225E}" srcId="{284072FB-8B85-4C1C-BC6D-0236E215C50A}" destId="{611ABDC7-2F6F-4332-B9BF-7B9A8C5E0464}" srcOrd="0" destOrd="0" parTransId="{D1F5520F-B58A-4FB7-B8FA-E5A0F48113DE}" sibTransId="{FE038D09-E963-44F9-8170-8FAD23C31674}"/>
    <dgm:cxn modelId="{B8980CDF-E89F-4A58-9909-E33F638EFF9F}" type="presOf" srcId="{0BBDDB25-03D8-4A1A-A516-16A8B8FC44BB}" destId="{55B367E8-8386-4D08-B757-B62BD6B1356B}" srcOrd="0" destOrd="0" presId="urn:microsoft.com/office/officeart/2008/layout/AlternatingHexagons"/>
    <dgm:cxn modelId="{3ABA8477-D8A4-497D-B49C-7B9C1D00C0BB}" type="presParOf" srcId="{102ADF66-649E-4E26-8647-93837FCA9D64}" destId="{D12B3552-ABB6-4F22-94E3-B459D1B46DF1}" srcOrd="0" destOrd="0" presId="urn:microsoft.com/office/officeart/2008/layout/AlternatingHexagons"/>
    <dgm:cxn modelId="{9531DCD3-4DE3-4219-A399-B899097982CE}" type="presParOf" srcId="{D12B3552-ABB6-4F22-94E3-B459D1B46DF1}" destId="{60DCA439-AECF-42DC-A485-A639240CD524}" srcOrd="0" destOrd="0" presId="urn:microsoft.com/office/officeart/2008/layout/AlternatingHexagons"/>
    <dgm:cxn modelId="{2228A165-66EE-4F0B-BC63-34CBA8F59F60}" type="presParOf" srcId="{D12B3552-ABB6-4F22-94E3-B459D1B46DF1}" destId="{22710538-A941-40DF-ABD0-19DA01A2AFE3}" srcOrd="1" destOrd="0" presId="urn:microsoft.com/office/officeart/2008/layout/AlternatingHexagons"/>
    <dgm:cxn modelId="{1BC0E21C-97F8-4EC7-8054-47B6E82A8C92}" type="presParOf" srcId="{D12B3552-ABB6-4F22-94E3-B459D1B46DF1}" destId="{26479AB6-4C0E-4175-87AA-0B2C36E8E110}" srcOrd="2" destOrd="0" presId="urn:microsoft.com/office/officeart/2008/layout/AlternatingHexagons"/>
    <dgm:cxn modelId="{C7ABC346-E77B-4EC5-A059-753D5212B6AA}" type="presParOf" srcId="{D12B3552-ABB6-4F22-94E3-B459D1B46DF1}" destId="{DCC8B81F-E304-414A-9CEA-8D49D46240A3}" srcOrd="3" destOrd="0" presId="urn:microsoft.com/office/officeart/2008/layout/AlternatingHexagons"/>
    <dgm:cxn modelId="{8B10DE38-D428-45B6-9476-883815007F48}" type="presParOf" srcId="{D12B3552-ABB6-4F22-94E3-B459D1B46DF1}" destId="{55B367E8-8386-4D08-B757-B62BD6B1356B}" srcOrd="4" destOrd="0" presId="urn:microsoft.com/office/officeart/2008/layout/AlternatingHexagons"/>
    <dgm:cxn modelId="{56D5DDEA-C529-4366-9E8B-10960265C2CA}" type="presParOf" srcId="{102ADF66-649E-4E26-8647-93837FCA9D64}" destId="{5956AC88-3A77-449A-869C-322644B97C8D}" srcOrd="1" destOrd="0" presId="urn:microsoft.com/office/officeart/2008/layout/AlternatingHexagons"/>
    <dgm:cxn modelId="{9D9DD005-0305-4E4C-A4E2-0EA7DB71F630}" type="presParOf" srcId="{102ADF66-649E-4E26-8647-93837FCA9D64}" destId="{60733B54-4129-4351-9C59-B4DD17182B79}" srcOrd="2" destOrd="0" presId="urn:microsoft.com/office/officeart/2008/layout/AlternatingHexagons"/>
    <dgm:cxn modelId="{7C778397-3F36-410F-996A-053F6755B052}" type="presParOf" srcId="{60733B54-4129-4351-9C59-B4DD17182B79}" destId="{91AB4C5E-ADD4-4E5B-8D55-588A96709832}" srcOrd="0" destOrd="0" presId="urn:microsoft.com/office/officeart/2008/layout/AlternatingHexagons"/>
    <dgm:cxn modelId="{932C1A0B-FDD0-42D1-A937-94B7F6CCB8A7}" type="presParOf" srcId="{60733B54-4129-4351-9C59-B4DD17182B79}" destId="{05846B56-9B53-461A-8F7A-23DB7BF543B0}" srcOrd="1" destOrd="0" presId="urn:microsoft.com/office/officeart/2008/layout/AlternatingHexagons"/>
    <dgm:cxn modelId="{B4CC774F-33C5-463C-AA82-0CD6CB41E642}" type="presParOf" srcId="{60733B54-4129-4351-9C59-B4DD17182B79}" destId="{27E5508D-CAAC-4464-82B1-A775C62EFAFE}" srcOrd="2" destOrd="0" presId="urn:microsoft.com/office/officeart/2008/layout/AlternatingHexagons"/>
    <dgm:cxn modelId="{4CA48CF6-796F-4674-B0AF-0ABDC23BB4D5}" type="presParOf" srcId="{60733B54-4129-4351-9C59-B4DD17182B79}" destId="{1C80CEF3-2918-493B-81B4-7E57B8B094AC}" srcOrd="3" destOrd="0" presId="urn:microsoft.com/office/officeart/2008/layout/AlternatingHexagons"/>
    <dgm:cxn modelId="{DAC7F04B-2306-459F-B123-2AE3C7EAA421}" type="presParOf" srcId="{60733B54-4129-4351-9C59-B4DD17182B79}" destId="{09E5E94D-16EC-4274-AAC8-BE6FFC3CB721}" srcOrd="4" destOrd="0" presId="urn:microsoft.com/office/officeart/2008/layout/AlternatingHexagons"/>
    <dgm:cxn modelId="{0BD23E31-83A0-4084-8F02-141ACF3FA35A}" type="presParOf" srcId="{102ADF66-649E-4E26-8647-93837FCA9D64}" destId="{B2354064-32D4-4CD9-A560-1FCA55414059}" srcOrd="3" destOrd="0" presId="urn:microsoft.com/office/officeart/2008/layout/AlternatingHexagons"/>
    <dgm:cxn modelId="{7D907EE9-1ADC-4E3D-AA6C-891D82898448}" type="presParOf" srcId="{102ADF66-649E-4E26-8647-93837FCA9D64}" destId="{80293F4A-E6E4-4BD5-8E9E-158B209A0711}" srcOrd="4" destOrd="0" presId="urn:microsoft.com/office/officeart/2008/layout/AlternatingHexagons"/>
    <dgm:cxn modelId="{4585192B-389A-45DE-BA5F-82B9C1FC7864}" type="presParOf" srcId="{80293F4A-E6E4-4BD5-8E9E-158B209A0711}" destId="{A76F773E-98DF-426B-902E-9C587880EFDD}" srcOrd="0" destOrd="0" presId="urn:microsoft.com/office/officeart/2008/layout/AlternatingHexagons"/>
    <dgm:cxn modelId="{85FB4CA7-0EF3-4A7E-9430-13B2C274E716}" type="presParOf" srcId="{80293F4A-E6E4-4BD5-8E9E-158B209A0711}" destId="{473D0917-922A-48C3-A370-1EA67E284064}" srcOrd="1" destOrd="0" presId="urn:microsoft.com/office/officeart/2008/layout/AlternatingHexagons"/>
    <dgm:cxn modelId="{2809C2AA-6CB1-4D1B-83A1-7B05ED923ADC}" type="presParOf" srcId="{80293F4A-E6E4-4BD5-8E9E-158B209A0711}" destId="{8E96C1BD-12B4-4AA3-BEEE-9DDDAAB14B84}" srcOrd="2" destOrd="0" presId="urn:microsoft.com/office/officeart/2008/layout/AlternatingHexagons"/>
    <dgm:cxn modelId="{BCF5C3AD-8C23-426B-A94C-FAC2FE226405}" type="presParOf" srcId="{80293F4A-E6E4-4BD5-8E9E-158B209A0711}" destId="{5D91F835-FB3A-4436-8BE7-B33D10608863}" srcOrd="3" destOrd="0" presId="urn:microsoft.com/office/officeart/2008/layout/AlternatingHexagons"/>
    <dgm:cxn modelId="{B3D6EC48-C75E-4FA3-AAAC-BB11E6DA022C}" type="presParOf" srcId="{80293F4A-E6E4-4BD5-8E9E-158B209A0711}" destId="{B66682F3-0A1C-4A2F-86FC-2F88194D6BE2}"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E5BF9-7235-4DEC-AAB6-BD282CB72D0C}">
      <dsp:nvSpPr>
        <dsp:cNvPr id="0" name=""/>
        <dsp:cNvSpPr/>
      </dsp:nvSpPr>
      <dsp:spPr>
        <a:xfrm>
          <a:off x="674511" y="519089"/>
          <a:ext cx="2560321" cy="457195"/>
        </a:xfrm>
        <a:prstGeom prst="roundRect">
          <a:avLst>
            <a:gd name="adj" fmla="val 10000"/>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Chronic Disease</a:t>
          </a:r>
        </a:p>
      </dsp:txBody>
      <dsp:txXfrm>
        <a:off x="687902" y="532480"/>
        <a:ext cx="2533539" cy="430413"/>
      </dsp:txXfrm>
    </dsp:sp>
    <dsp:sp modelId="{388FC54E-D576-4FBC-9C1A-CACF027D74F5}">
      <dsp:nvSpPr>
        <dsp:cNvPr id="0" name=""/>
        <dsp:cNvSpPr/>
      </dsp:nvSpPr>
      <dsp:spPr>
        <a:xfrm rot="20054788">
          <a:off x="3195858" y="487199"/>
          <a:ext cx="784752" cy="180000"/>
        </a:xfrm>
        <a:custGeom>
          <a:avLst/>
          <a:gdLst/>
          <a:ahLst/>
          <a:cxnLst/>
          <a:rect l="0" t="0" r="0" b="0"/>
          <a:pathLst>
            <a:path>
              <a:moveTo>
                <a:pt x="0" y="90000"/>
              </a:moveTo>
              <a:lnTo>
                <a:pt x="784752" y="90000"/>
              </a:lnTo>
            </a:path>
          </a:pathLst>
        </a:custGeom>
        <a:noFill/>
        <a:ln w="12700" cap="rnd" cmpd="sng" algn="ctr">
          <a:solidFill>
            <a:schemeClr val="accent2"/>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8615" y="557580"/>
        <a:ext cx="39237" cy="39237"/>
      </dsp:txXfrm>
    </dsp:sp>
    <dsp:sp modelId="{250CA8FB-7E14-4A5D-B2EB-D1D908774169}">
      <dsp:nvSpPr>
        <dsp:cNvPr id="0" name=""/>
        <dsp:cNvSpPr/>
      </dsp:nvSpPr>
      <dsp:spPr>
        <a:xfrm>
          <a:off x="3941636" y="177889"/>
          <a:ext cx="3291828" cy="457644"/>
        </a:xfrm>
        <a:prstGeom prst="roundRect">
          <a:avLst>
            <a:gd name="adj" fmla="val 10000"/>
          </a:avLst>
        </a:prstGeom>
        <a:solidFill>
          <a:schemeClr val="bg1"/>
        </a:solidFill>
        <a:ln w="19050" cap="rnd" cmpd="sng" algn="ctr">
          <a:noFill/>
          <a:prstDash val="solid"/>
        </a:ln>
        <a:effectLst>
          <a:outerShdw blurRad="50800" dist="38100" dir="8100000" algn="tr" rotWithShape="0">
            <a:prstClr val="black">
              <a:alpha val="40000"/>
            </a:prstClr>
          </a:outerShdw>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n>
                <a:noFill/>
              </a:ln>
              <a:effectLst>
                <a:outerShdw blurRad="50800" dist="38100" dir="2700000" algn="tl" rotWithShape="0">
                  <a:prstClr val="black">
                    <a:alpha val="40000"/>
                  </a:prstClr>
                </a:outerShdw>
              </a:effectLst>
            </a:rPr>
            <a:t>Uncontrolled Hypertension</a:t>
          </a:r>
        </a:p>
      </dsp:txBody>
      <dsp:txXfrm>
        <a:off x="3955040" y="191293"/>
        <a:ext cx="3265020" cy="430836"/>
      </dsp:txXfrm>
    </dsp:sp>
    <dsp:sp modelId="{F92A595F-769A-4D67-82CD-5499EEF42135}">
      <dsp:nvSpPr>
        <dsp:cNvPr id="0" name=""/>
        <dsp:cNvSpPr/>
      </dsp:nvSpPr>
      <dsp:spPr>
        <a:xfrm rot="1545212">
          <a:off x="3195858" y="828175"/>
          <a:ext cx="784752" cy="180000"/>
        </a:xfrm>
        <a:custGeom>
          <a:avLst/>
          <a:gdLst/>
          <a:ahLst/>
          <a:cxnLst/>
          <a:rect l="0" t="0" r="0" b="0"/>
          <a:pathLst>
            <a:path>
              <a:moveTo>
                <a:pt x="0" y="90000"/>
              </a:moveTo>
              <a:lnTo>
                <a:pt x="784752" y="90000"/>
              </a:lnTo>
            </a:path>
          </a:pathLst>
        </a:custGeom>
        <a:noFill/>
        <a:ln w="12700" cap="rnd" cmpd="sng" algn="ctr">
          <a:solidFill>
            <a:schemeClr val="accent2"/>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8615" y="898556"/>
        <a:ext cx="39237" cy="39237"/>
      </dsp:txXfrm>
    </dsp:sp>
    <dsp:sp modelId="{10E9B2B1-C71D-45EF-B210-48EBDEB75768}">
      <dsp:nvSpPr>
        <dsp:cNvPr id="0" name=""/>
        <dsp:cNvSpPr/>
      </dsp:nvSpPr>
      <dsp:spPr>
        <a:xfrm>
          <a:off x="3941636" y="859840"/>
          <a:ext cx="3291828" cy="457644"/>
        </a:xfrm>
        <a:prstGeom prst="roundRect">
          <a:avLst>
            <a:gd name="adj" fmla="val 10000"/>
          </a:avLst>
        </a:prstGeom>
        <a:solidFill>
          <a:schemeClr val="bg1"/>
        </a:solidFill>
        <a:ln w="19050" cap="rnd" cmpd="sng" algn="ctr">
          <a:noFill/>
          <a:prstDash val="solid"/>
        </a:ln>
        <a:effectLst>
          <a:outerShdw blurRad="50800" dist="38100" dir="8100000" algn="tr" rotWithShape="0">
            <a:prstClr val="black">
              <a:alpha val="40000"/>
            </a:prstClr>
          </a:outerShdw>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000" kern="1200">
              <a:ln>
                <a:noFill/>
              </a:ln>
              <a:solidFill>
                <a:prstClr val="black"/>
              </a:solidFill>
              <a:effectLst>
                <a:outerShdw blurRad="50800" dist="38100" dir="2700000" algn="tl" rotWithShape="0">
                  <a:prstClr val="black">
                    <a:alpha val="40000"/>
                  </a:prstClr>
                </a:outerShdw>
              </a:effectLst>
              <a:latin typeface="Trebuchet MS" panose="020B0603020202020204"/>
              <a:ea typeface="+mn-ea"/>
              <a:cs typeface="+mn-cs"/>
            </a:rPr>
            <a:t>Chronic Inflammation</a:t>
          </a:r>
        </a:p>
      </dsp:txBody>
      <dsp:txXfrm>
        <a:off x="3955040" y="873244"/>
        <a:ext cx="3265020" cy="430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E5BF9-7235-4DEC-AAB6-BD282CB72D0C}">
      <dsp:nvSpPr>
        <dsp:cNvPr id="0" name=""/>
        <dsp:cNvSpPr/>
      </dsp:nvSpPr>
      <dsp:spPr>
        <a:xfrm>
          <a:off x="674511" y="519089"/>
          <a:ext cx="2560321" cy="457195"/>
        </a:xfrm>
        <a:prstGeom prst="roundRect">
          <a:avLst>
            <a:gd name="adj" fmla="val 10000"/>
          </a:avLst>
        </a:prstGeom>
        <a:gradFill rotWithShape="1">
          <a:gsLst>
            <a:gs pos="0">
              <a:schemeClr val="accent2">
                <a:tint val="96000"/>
                <a:lumMod val="100000"/>
              </a:schemeClr>
            </a:gs>
            <a:gs pos="78000">
              <a:schemeClr val="accent2">
                <a:shade val="94000"/>
                <a:lumMod val="94000"/>
              </a:schemeClr>
            </a:gs>
          </a:gsLst>
          <a:lin ang="5400000" scaled="0"/>
        </a:gradFill>
        <a:ln w="12700" cap="rnd" cmpd="sng" algn="ctr">
          <a:solidFill>
            <a:schemeClr val="accent2"/>
          </a:solidFill>
          <a:prstDash val="solid"/>
        </a:ln>
        <a:effectLst>
          <a:outerShdw blurRad="38100" dist="25400" dir="5400000" rotWithShape="0">
            <a:srgbClr val="000000">
              <a:alpha val="35000"/>
            </a:srgbClr>
          </a:outerShdw>
        </a:effectLst>
        <a:scene3d>
          <a:camera prst="orthographicFront"/>
          <a:lightRig rig="flat"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Chronic Disease</a:t>
          </a:r>
        </a:p>
      </dsp:txBody>
      <dsp:txXfrm>
        <a:off x="687902" y="532480"/>
        <a:ext cx="2533539" cy="430413"/>
      </dsp:txXfrm>
    </dsp:sp>
    <dsp:sp modelId="{388FC54E-D576-4FBC-9C1A-CACF027D74F5}">
      <dsp:nvSpPr>
        <dsp:cNvPr id="0" name=""/>
        <dsp:cNvSpPr/>
      </dsp:nvSpPr>
      <dsp:spPr>
        <a:xfrm rot="20054788">
          <a:off x="3195858" y="487199"/>
          <a:ext cx="784752" cy="180000"/>
        </a:xfrm>
        <a:custGeom>
          <a:avLst/>
          <a:gdLst/>
          <a:ahLst/>
          <a:cxnLst/>
          <a:rect l="0" t="0" r="0" b="0"/>
          <a:pathLst>
            <a:path>
              <a:moveTo>
                <a:pt x="0" y="90000"/>
              </a:moveTo>
              <a:lnTo>
                <a:pt x="784752" y="90000"/>
              </a:lnTo>
            </a:path>
          </a:pathLst>
        </a:custGeom>
        <a:noFill/>
        <a:ln w="12700" cap="rnd" cmpd="sng" algn="ctr">
          <a:solidFill>
            <a:schemeClr val="accent2"/>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8615" y="557580"/>
        <a:ext cx="39237" cy="39237"/>
      </dsp:txXfrm>
    </dsp:sp>
    <dsp:sp modelId="{250CA8FB-7E14-4A5D-B2EB-D1D908774169}">
      <dsp:nvSpPr>
        <dsp:cNvPr id="0" name=""/>
        <dsp:cNvSpPr/>
      </dsp:nvSpPr>
      <dsp:spPr>
        <a:xfrm>
          <a:off x="3941636" y="177889"/>
          <a:ext cx="3291828" cy="457644"/>
        </a:xfrm>
        <a:prstGeom prst="roundRect">
          <a:avLst>
            <a:gd name="adj" fmla="val 10000"/>
          </a:avLst>
        </a:prstGeom>
        <a:solidFill>
          <a:schemeClr val="bg1"/>
        </a:solidFill>
        <a:ln w="19050" cap="rnd" cmpd="sng" algn="ctr">
          <a:noFill/>
          <a:prstDash val="solid"/>
        </a:ln>
        <a:effectLst>
          <a:outerShdw blurRad="50800" dist="38100" dir="8100000" algn="tr" rotWithShape="0">
            <a:prstClr val="black">
              <a:alpha val="40000"/>
            </a:prstClr>
          </a:outerShdw>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n>
                <a:noFill/>
              </a:ln>
              <a:effectLst>
                <a:outerShdw blurRad="50800" dist="38100" dir="2700000" algn="tl" rotWithShape="0">
                  <a:prstClr val="black">
                    <a:alpha val="40000"/>
                  </a:prstClr>
                </a:outerShdw>
              </a:effectLst>
            </a:rPr>
            <a:t>Uncontrolled Hypertension</a:t>
          </a:r>
        </a:p>
      </dsp:txBody>
      <dsp:txXfrm>
        <a:off x="3955040" y="191293"/>
        <a:ext cx="3265020" cy="430836"/>
      </dsp:txXfrm>
    </dsp:sp>
    <dsp:sp modelId="{F92A595F-769A-4D67-82CD-5499EEF42135}">
      <dsp:nvSpPr>
        <dsp:cNvPr id="0" name=""/>
        <dsp:cNvSpPr/>
      </dsp:nvSpPr>
      <dsp:spPr>
        <a:xfrm rot="1545212">
          <a:off x="3195858" y="828175"/>
          <a:ext cx="784752" cy="180000"/>
        </a:xfrm>
        <a:custGeom>
          <a:avLst/>
          <a:gdLst/>
          <a:ahLst/>
          <a:cxnLst/>
          <a:rect l="0" t="0" r="0" b="0"/>
          <a:pathLst>
            <a:path>
              <a:moveTo>
                <a:pt x="0" y="90000"/>
              </a:moveTo>
              <a:lnTo>
                <a:pt x="784752" y="90000"/>
              </a:lnTo>
            </a:path>
          </a:pathLst>
        </a:custGeom>
        <a:noFill/>
        <a:ln w="12700" cap="rnd" cmpd="sng" algn="ctr">
          <a:solidFill>
            <a:schemeClr val="accent2"/>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8615" y="898556"/>
        <a:ext cx="39237" cy="39237"/>
      </dsp:txXfrm>
    </dsp:sp>
    <dsp:sp modelId="{10E9B2B1-C71D-45EF-B210-48EBDEB75768}">
      <dsp:nvSpPr>
        <dsp:cNvPr id="0" name=""/>
        <dsp:cNvSpPr/>
      </dsp:nvSpPr>
      <dsp:spPr>
        <a:xfrm>
          <a:off x="3941636" y="859840"/>
          <a:ext cx="3291828" cy="457644"/>
        </a:xfrm>
        <a:prstGeom prst="roundRect">
          <a:avLst>
            <a:gd name="adj" fmla="val 10000"/>
          </a:avLst>
        </a:prstGeom>
        <a:solidFill>
          <a:schemeClr val="bg1"/>
        </a:solidFill>
        <a:ln w="19050" cap="rnd" cmpd="sng" algn="ctr">
          <a:noFill/>
          <a:prstDash val="solid"/>
        </a:ln>
        <a:effectLst>
          <a:outerShdw blurRad="50800" dist="38100" dir="8100000" algn="tr" rotWithShape="0">
            <a:prstClr val="black">
              <a:alpha val="40000"/>
            </a:prstClr>
          </a:outerShdw>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000" kern="1200">
              <a:ln>
                <a:noFill/>
              </a:ln>
              <a:solidFill>
                <a:prstClr val="black"/>
              </a:solidFill>
              <a:effectLst>
                <a:outerShdw blurRad="50800" dist="38100" dir="2700000" algn="tl" rotWithShape="0">
                  <a:prstClr val="black">
                    <a:alpha val="40000"/>
                  </a:prstClr>
                </a:outerShdw>
              </a:effectLst>
              <a:latin typeface="Trebuchet MS" panose="020B0603020202020204"/>
              <a:ea typeface="+mn-ea"/>
              <a:cs typeface="+mn-cs"/>
            </a:rPr>
            <a:t>Diabetes, Type 2</a:t>
          </a:r>
        </a:p>
      </dsp:txBody>
      <dsp:txXfrm>
        <a:off x="3955040" y="873244"/>
        <a:ext cx="3265020" cy="430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924EE-A932-43EB-82FD-31F4158DB9FA}">
      <dsp:nvSpPr>
        <dsp:cNvPr id="0" name=""/>
        <dsp:cNvSpPr/>
      </dsp:nvSpPr>
      <dsp:spPr>
        <a:xfrm>
          <a:off x="472" y="266733"/>
          <a:ext cx="2282197" cy="6400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Understand role in lifestyle change</a:t>
          </a:r>
        </a:p>
      </dsp:txBody>
      <dsp:txXfrm>
        <a:off x="19219" y="285480"/>
        <a:ext cx="2244703" cy="602588"/>
      </dsp:txXfrm>
    </dsp:sp>
    <dsp:sp modelId="{58C61CAE-32AE-453A-ACA5-64D05363C781}">
      <dsp:nvSpPr>
        <dsp:cNvPr id="0" name=""/>
        <dsp:cNvSpPr/>
      </dsp:nvSpPr>
      <dsp:spPr>
        <a:xfrm>
          <a:off x="228692" y="906815"/>
          <a:ext cx="228219" cy="422712"/>
        </a:xfrm>
        <a:custGeom>
          <a:avLst/>
          <a:gdLst/>
          <a:ahLst/>
          <a:cxnLst/>
          <a:rect l="0" t="0" r="0" b="0"/>
          <a:pathLst>
            <a:path>
              <a:moveTo>
                <a:pt x="0" y="0"/>
              </a:moveTo>
              <a:lnTo>
                <a:pt x="0" y="422712"/>
              </a:lnTo>
              <a:lnTo>
                <a:pt x="228219" y="4227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F6EDB-2111-46EE-B634-4A5258334A08}">
      <dsp:nvSpPr>
        <dsp:cNvPr id="0" name=""/>
        <dsp:cNvSpPr/>
      </dsp:nvSpPr>
      <dsp:spPr>
        <a:xfrm>
          <a:off x="456912" y="1047720"/>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Nutrition</a:t>
          </a:r>
        </a:p>
      </dsp:txBody>
      <dsp:txXfrm>
        <a:off x="473420" y="1064228"/>
        <a:ext cx="1723223" cy="530600"/>
      </dsp:txXfrm>
    </dsp:sp>
    <dsp:sp modelId="{F89594A1-E3F8-4070-B399-5C4B27C394D4}">
      <dsp:nvSpPr>
        <dsp:cNvPr id="0" name=""/>
        <dsp:cNvSpPr/>
      </dsp:nvSpPr>
      <dsp:spPr>
        <a:xfrm>
          <a:off x="228692" y="906815"/>
          <a:ext cx="228219" cy="1127233"/>
        </a:xfrm>
        <a:custGeom>
          <a:avLst/>
          <a:gdLst/>
          <a:ahLst/>
          <a:cxnLst/>
          <a:rect l="0" t="0" r="0" b="0"/>
          <a:pathLst>
            <a:path>
              <a:moveTo>
                <a:pt x="0" y="0"/>
              </a:moveTo>
              <a:lnTo>
                <a:pt x="0" y="1127233"/>
              </a:lnTo>
              <a:lnTo>
                <a:pt x="228219" y="11272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A492CA-2EE1-4B17-9160-D5DB7B0154AE}">
      <dsp:nvSpPr>
        <dsp:cNvPr id="0" name=""/>
        <dsp:cNvSpPr/>
      </dsp:nvSpPr>
      <dsp:spPr>
        <a:xfrm>
          <a:off x="456912" y="1752241"/>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Physical activity</a:t>
          </a:r>
        </a:p>
      </dsp:txBody>
      <dsp:txXfrm>
        <a:off x="473420" y="1768749"/>
        <a:ext cx="1723223" cy="530600"/>
      </dsp:txXfrm>
    </dsp:sp>
    <dsp:sp modelId="{2D44A462-5FCA-4E31-8BFD-2E51E90A9BAB}">
      <dsp:nvSpPr>
        <dsp:cNvPr id="0" name=""/>
        <dsp:cNvSpPr/>
      </dsp:nvSpPr>
      <dsp:spPr>
        <a:xfrm>
          <a:off x="228692" y="906815"/>
          <a:ext cx="228219" cy="1831754"/>
        </a:xfrm>
        <a:custGeom>
          <a:avLst/>
          <a:gdLst/>
          <a:ahLst/>
          <a:cxnLst/>
          <a:rect l="0" t="0" r="0" b="0"/>
          <a:pathLst>
            <a:path>
              <a:moveTo>
                <a:pt x="0" y="0"/>
              </a:moveTo>
              <a:lnTo>
                <a:pt x="0" y="1831754"/>
              </a:lnTo>
              <a:lnTo>
                <a:pt x="228219" y="18317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A1343-4717-4E47-A58B-CA47BF646510}">
      <dsp:nvSpPr>
        <dsp:cNvPr id="0" name=""/>
        <dsp:cNvSpPr/>
      </dsp:nvSpPr>
      <dsp:spPr>
        <a:xfrm>
          <a:off x="456912" y="2456762"/>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Stress management</a:t>
          </a:r>
        </a:p>
      </dsp:txBody>
      <dsp:txXfrm>
        <a:off x="473420" y="2473270"/>
        <a:ext cx="1723223" cy="530600"/>
      </dsp:txXfrm>
    </dsp:sp>
    <dsp:sp modelId="{D5CE6167-AE4E-4C5A-ACA6-664193DF5888}">
      <dsp:nvSpPr>
        <dsp:cNvPr id="0" name=""/>
        <dsp:cNvSpPr/>
      </dsp:nvSpPr>
      <dsp:spPr>
        <a:xfrm>
          <a:off x="228692" y="906815"/>
          <a:ext cx="228219" cy="2536275"/>
        </a:xfrm>
        <a:custGeom>
          <a:avLst/>
          <a:gdLst/>
          <a:ahLst/>
          <a:cxnLst/>
          <a:rect l="0" t="0" r="0" b="0"/>
          <a:pathLst>
            <a:path>
              <a:moveTo>
                <a:pt x="0" y="0"/>
              </a:moveTo>
              <a:lnTo>
                <a:pt x="0" y="2536275"/>
              </a:lnTo>
              <a:lnTo>
                <a:pt x="228219" y="25362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5751E-2120-49C5-8E00-0E15ECE33B70}">
      <dsp:nvSpPr>
        <dsp:cNvPr id="0" name=""/>
        <dsp:cNvSpPr/>
      </dsp:nvSpPr>
      <dsp:spPr>
        <a:xfrm>
          <a:off x="456912" y="3161283"/>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Sleep quality</a:t>
          </a:r>
        </a:p>
      </dsp:txBody>
      <dsp:txXfrm>
        <a:off x="473420" y="3177791"/>
        <a:ext cx="1723223" cy="530600"/>
      </dsp:txXfrm>
    </dsp:sp>
    <dsp:sp modelId="{A744E36C-71F1-462B-BCAB-FC31A6B5BE70}">
      <dsp:nvSpPr>
        <dsp:cNvPr id="0" name=""/>
        <dsp:cNvSpPr/>
      </dsp:nvSpPr>
      <dsp:spPr>
        <a:xfrm>
          <a:off x="228692" y="906815"/>
          <a:ext cx="228219" cy="3240796"/>
        </a:xfrm>
        <a:custGeom>
          <a:avLst/>
          <a:gdLst/>
          <a:ahLst/>
          <a:cxnLst/>
          <a:rect l="0" t="0" r="0" b="0"/>
          <a:pathLst>
            <a:path>
              <a:moveTo>
                <a:pt x="0" y="0"/>
              </a:moveTo>
              <a:lnTo>
                <a:pt x="0" y="3240796"/>
              </a:lnTo>
              <a:lnTo>
                <a:pt x="228219" y="32407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ADC7F-52C2-411A-888E-C813E73A60B5}">
      <dsp:nvSpPr>
        <dsp:cNvPr id="0" name=""/>
        <dsp:cNvSpPr/>
      </dsp:nvSpPr>
      <dsp:spPr>
        <a:xfrm>
          <a:off x="456912" y="3865804"/>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Healthy relationships</a:t>
          </a:r>
        </a:p>
      </dsp:txBody>
      <dsp:txXfrm>
        <a:off x="473420" y="3882312"/>
        <a:ext cx="1723223" cy="530600"/>
      </dsp:txXfrm>
    </dsp:sp>
    <dsp:sp modelId="{A3D3C438-F627-4499-9FE9-56884EA99323}">
      <dsp:nvSpPr>
        <dsp:cNvPr id="0" name=""/>
        <dsp:cNvSpPr/>
      </dsp:nvSpPr>
      <dsp:spPr>
        <a:xfrm>
          <a:off x="2473736" y="266733"/>
          <a:ext cx="2282197" cy="6400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Prioritize health</a:t>
          </a:r>
        </a:p>
      </dsp:txBody>
      <dsp:txXfrm>
        <a:off x="2492483" y="285480"/>
        <a:ext cx="2244703" cy="602588"/>
      </dsp:txXfrm>
    </dsp:sp>
    <dsp:sp modelId="{65DA9806-748A-4B1E-B0F9-34923F1B3EB8}">
      <dsp:nvSpPr>
        <dsp:cNvPr id="0" name=""/>
        <dsp:cNvSpPr/>
      </dsp:nvSpPr>
      <dsp:spPr>
        <a:xfrm>
          <a:off x="2701955" y="906815"/>
          <a:ext cx="228242" cy="422712"/>
        </a:xfrm>
        <a:custGeom>
          <a:avLst/>
          <a:gdLst/>
          <a:ahLst/>
          <a:cxnLst/>
          <a:rect l="0" t="0" r="0" b="0"/>
          <a:pathLst>
            <a:path>
              <a:moveTo>
                <a:pt x="0" y="0"/>
              </a:moveTo>
              <a:lnTo>
                <a:pt x="0" y="422712"/>
              </a:lnTo>
              <a:lnTo>
                <a:pt x="228242" y="4227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7C8A8-1326-4966-A44F-DDF91E25E020}">
      <dsp:nvSpPr>
        <dsp:cNvPr id="0" name=""/>
        <dsp:cNvSpPr/>
      </dsp:nvSpPr>
      <dsp:spPr>
        <a:xfrm>
          <a:off x="2930198" y="1047720"/>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Ask questions</a:t>
          </a:r>
        </a:p>
      </dsp:txBody>
      <dsp:txXfrm>
        <a:off x="2946706" y="1064228"/>
        <a:ext cx="1723223" cy="530600"/>
      </dsp:txXfrm>
    </dsp:sp>
    <dsp:sp modelId="{FD0865B7-4A7A-4C30-BB11-BDC93F58A930}">
      <dsp:nvSpPr>
        <dsp:cNvPr id="0" name=""/>
        <dsp:cNvSpPr/>
      </dsp:nvSpPr>
      <dsp:spPr>
        <a:xfrm>
          <a:off x="2701955" y="906815"/>
          <a:ext cx="228242" cy="1127233"/>
        </a:xfrm>
        <a:custGeom>
          <a:avLst/>
          <a:gdLst/>
          <a:ahLst/>
          <a:cxnLst/>
          <a:rect l="0" t="0" r="0" b="0"/>
          <a:pathLst>
            <a:path>
              <a:moveTo>
                <a:pt x="0" y="0"/>
              </a:moveTo>
              <a:lnTo>
                <a:pt x="0" y="1127233"/>
              </a:lnTo>
              <a:lnTo>
                <a:pt x="228242" y="11272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94267-3793-48AD-9AED-58E5D36B6394}">
      <dsp:nvSpPr>
        <dsp:cNvPr id="0" name=""/>
        <dsp:cNvSpPr/>
      </dsp:nvSpPr>
      <dsp:spPr>
        <a:xfrm>
          <a:off x="2930198" y="1752241"/>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Take medications as prescribed</a:t>
          </a:r>
        </a:p>
      </dsp:txBody>
      <dsp:txXfrm>
        <a:off x="2946706" y="1768749"/>
        <a:ext cx="1723223" cy="530600"/>
      </dsp:txXfrm>
    </dsp:sp>
    <dsp:sp modelId="{977BCD15-6201-49F0-B67D-7A1D39693142}">
      <dsp:nvSpPr>
        <dsp:cNvPr id="0" name=""/>
        <dsp:cNvSpPr/>
      </dsp:nvSpPr>
      <dsp:spPr>
        <a:xfrm>
          <a:off x="2701955" y="906815"/>
          <a:ext cx="228242" cy="1831754"/>
        </a:xfrm>
        <a:custGeom>
          <a:avLst/>
          <a:gdLst/>
          <a:ahLst/>
          <a:cxnLst/>
          <a:rect l="0" t="0" r="0" b="0"/>
          <a:pathLst>
            <a:path>
              <a:moveTo>
                <a:pt x="0" y="0"/>
              </a:moveTo>
              <a:lnTo>
                <a:pt x="0" y="1831754"/>
              </a:lnTo>
              <a:lnTo>
                <a:pt x="228242" y="18317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58114-A8D4-4EF5-BCA8-C17243C62730}">
      <dsp:nvSpPr>
        <dsp:cNvPr id="0" name=""/>
        <dsp:cNvSpPr/>
      </dsp:nvSpPr>
      <dsp:spPr>
        <a:xfrm>
          <a:off x="2930198" y="2456762"/>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Keep medical appointments</a:t>
          </a:r>
        </a:p>
      </dsp:txBody>
      <dsp:txXfrm>
        <a:off x="2946706" y="2473270"/>
        <a:ext cx="1723223" cy="530600"/>
      </dsp:txXfrm>
    </dsp:sp>
    <dsp:sp modelId="{3F1C748D-34F2-421E-99AA-4C566592B88D}">
      <dsp:nvSpPr>
        <dsp:cNvPr id="0" name=""/>
        <dsp:cNvSpPr/>
      </dsp:nvSpPr>
      <dsp:spPr>
        <a:xfrm>
          <a:off x="2701955" y="906815"/>
          <a:ext cx="228242" cy="2536275"/>
        </a:xfrm>
        <a:custGeom>
          <a:avLst/>
          <a:gdLst/>
          <a:ahLst/>
          <a:cxnLst/>
          <a:rect l="0" t="0" r="0" b="0"/>
          <a:pathLst>
            <a:path>
              <a:moveTo>
                <a:pt x="0" y="0"/>
              </a:moveTo>
              <a:lnTo>
                <a:pt x="0" y="2536275"/>
              </a:lnTo>
              <a:lnTo>
                <a:pt x="228242" y="253627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F5954-4D6F-47AD-AEA0-74080824AECA}">
      <dsp:nvSpPr>
        <dsp:cNvPr id="0" name=""/>
        <dsp:cNvSpPr/>
      </dsp:nvSpPr>
      <dsp:spPr>
        <a:xfrm>
          <a:off x="2930198" y="3161283"/>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Measure and monitor health data</a:t>
          </a:r>
        </a:p>
      </dsp:txBody>
      <dsp:txXfrm>
        <a:off x="2946706" y="3177791"/>
        <a:ext cx="1723223" cy="530600"/>
      </dsp:txXfrm>
    </dsp:sp>
    <dsp:sp modelId="{CF8A3246-1A3B-4EA6-AC88-65E086A5AB4E}">
      <dsp:nvSpPr>
        <dsp:cNvPr id="0" name=""/>
        <dsp:cNvSpPr/>
      </dsp:nvSpPr>
      <dsp:spPr>
        <a:xfrm>
          <a:off x="2701955" y="906815"/>
          <a:ext cx="228242" cy="3240796"/>
        </a:xfrm>
        <a:custGeom>
          <a:avLst/>
          <a:gdLst/>
          <a:ahLst/>
          <a:cxnLst/>
          <a:rect l="0" t="0" r="0" b="0"/>
          <a:pathLst>
            <a:path>
              <a:moveTo>
                <a:pt x="0" y="0"/>
              </a:moveTo>
              <a:lnTo>
                <a:pt x="0" y="3240796"/>
              </a:lnTo>
              <a:lnTo>
                <a:pt x="228242" y="32407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A5F93D-978B-4A1A-8834-38D2A0B774D4}">
      <dsp:nvSpPr>
        <dsp:cNvPr id="0" name=""/>
        <dsp:cNvSpPr/>
      </dsp:nvSpPr>
      <dsp:spPr>
        <a:xfrm>
          <a:off x="2930198" y="3865804"/>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Complete recommended screenings</a:t>
          </a:r>
        </a:p>
      </dsp:txBody>
      <dsp:txXfrm>
        <a:off x="2946706" y="3882312"/>
        <a:ext cx="1723223" cy="530600"/>
      </dsp:txXfrm>
    </dsp:sp>
    <dsp:sp modelId="{D5ABFA5F-9C7B-4AF0-8D6D-B7754FDB1A83}">
      <dsp:nvSpPr>
        <dsp:cNvPr id="0" name=""/>
        <dsp:cNvSpPr/>
      </dsp:nvSpPr>
      <dsp:spPr>
        <a:xfrm>
          <a:off x="2701955" y="906815"/>
          <a:ext cx="228242" cy="3945317"/>
        </a:xfrm>
        <a:custGeom>
          <a:avLst/>
          <a:gdLst/>
          <a:ahLst/>
          <a:cxnLst/>
          <a:rect l="0" t="0" r="0" b="0"/>
          <a:pathLst>
            <a:path>
              <a:moveTo>
                <a:pt x="0" y="0"/>
              </a:moveTo>
              <a:lnTo>
                <a:pt x="0" y="3945317"/>
              </a:lnTo>
              <a:lnTo>
                <a:pt x="228242" y="394531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363CD8-745F-4ECC-963C-3A0671066879}">
      <dsp:nvSpPr>
        <dsp:cNvPr id="0" name=""/>
        <dsp:cNvSpPr/>
      </dsp:nvSpPr>
      <dsp:spPr>
        <a:xfrm>
          <a:off x="2930198" y="4570325"/>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Get immunized</a:t>
          </a:r>
        </a:p>
      </dsp:txBody>
      <dsp:txXfrm>
        <a:off x="2946706" y="4586833"/>
        <a:ext cx="1723223" cy="530600"/>
      </dsp:txXfrm>
    </dsp:sp>
    <dsp:sp modelId="{BE0FCCA3-60E8-43DA-83EC-297CA56D0FC4}">
      <dsp:nvSpPr>
        <dsp:cNvPr id="0" name=""/>
        <dsp:cNvSpPr/>
      </dsp:nvSpPr>
      <dsp:spPr>
        <a:xfrm>
          <a:off x="4946999" y="266733"/>
          <a:ext cx="2282197" cy="6400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Understand healthy change takes time</a:t>
          </a:r>
        </a:p>
      </dsp:txBody>
      <dsp:txXfrm>
        <a:off x="4965746" y="285480"/>
        <a:ext cx="2244703" cy="602588"/>
      </dsp:txXfrm>
    </dsp:sp>
    <dsp:sp modelId="{8B2124BF-1694-422E-87A7-B08451B3EF97}">
      <dsp:nvSpPr>
        <dsp:cNvPr id="0" name=""/>
        <dsp:cNvSpPr/>
      </dsp:nvSpPr>
      <dsp:spPr>
        <a:xfrm>
          <a:off x="5175219" y="906815"/>
          <a:ext cx="228264" cy="422712"/>
        </a:xfrm>
        <a:custGeom>
          <a:avLst/>
          <a:gdLst/>
          <a:ahLst/>
          <a:cxnLst/>
          <a:rect l="0" t="0" r="0" b="0"/>
          <a:pathLst>
            <a:path>
              <a:moveTo>
                <a:pt x="0" y="0"/>
              </a:moveTo>
              <a:lnTo>
                <a:pt x="0" y="422712"/>
              </a:lnTo>
              <a:lnTo>
                <a:pt x="228264" y="4227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91541-83C4-47E1-9E6F-9CDE3AEECEEF}">
      <dsp:nvSpPr>
        <dsp:cNvPr id="0" name=""/>
        <dsp:cNvSpPr/>
      </dsp:nvSpPr>
      <dsp:spPr>
        <a:xfrm>
          <a:off x="5403483" y="1047720"/>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Create healthy habits</a:t>
          </a:r>
        </a:p>
      </dsp:txBody>
      <dsp:txXfrm>
        <a:off x="5419991" y="1064228"/>
        <a:ext cx="1723223" cy="530600"/>
      </dsp:txXfrm>
    </dsp:sp>
    <dsp:sp modelId="{13C309EF-5F2F-4BA3-910D-6476797D2045}">
      <dsp:nvSpPr>
        <dsp:cNvPr id="0" name=""/>
        <dsp:cNvSpPr/>
      </dsp:nvSpPr>
      <dsp:spPr>
        <a:xfrm>
          <a:off x="5175219" y="906815"/>
          <a:ext cx="228264" cy="1127233"/>
        </a:xfrm>
        <a:custGeom>
          <a:avLst/>
          <a:gdLst/>
          <a:ahLst/>
          <a:cxnLst/>
          <a:rect l="0" t="0" r="0" b="0"/>
          <a:pathLst>
            <a:path>
              <a:moveTo>
                <a:pt x="0" y="0"/>
              </a:moveTo>
              <a:lnTo>
                <a:pt x="0" y="1127233"/>
              </a:lnTo>
              <a:lnTo>
                <a:pt x="228264" y="11272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12B74-1F1C-4EF6-92EF-91279B75481C}">
      <dsp:nvSpPr>
        <dsp:cNvPr id="0" name=""/>
        <dsp:cNvSpPr/>
      </dsp:nvSpPr>
      <dsp:spPr>
        <a:xfrm>
          <a:off x="5403483" y="1752241"/>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Start with baby steps</a:t>
          </a:r>
        </a:p>
      </dsp:txBody>
      <dsp:txXfrm>
        <a:off x="5419991" y="1768749"/>
        <a:ext cx="1723223" cy="530600"/>
      </dsp:txXfrm>
    </dsp:sp>
    <dsp:sp modelId="{1E58CD5F-E6D5-4A3C-A47F-C6FA5A0357EE}">
      <dsp:nvSpPr>
        <dsp:cNvPr id="0" name=""/>
        <dsp:cNvSpPr/>
      </dsp:nvSpPr>
      <dsp:spPr>
        <a:xfrm>
          <a:off x="5175219" y="906815"/>
          <a:ext cx="228264" cy="1831754"/>
        </a:xfrm>
        <a:custGeom>
          <a:avLst/>
          <a:gdLst/>
          <a:ahLst/>
          <a:cxnLst/>
          <a:rect l="0" t="0" r="0" b="0"/>
          <a:pathLst>
            <a:path>
              <a:moveTo>
                <a:pt x="0" y="0"/>
              </a:moveTo>
              <a:lnTo>
                <a:pt x="0" y="1831754"/>
              </a:lnTo>
              <a:lnTo>
                <a:pt x="228264" y="18317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F3234-B538-4A37-A877-B51A4F29967E}">
      <dsp:nvSpPr>
        <dsp:cNvPr id="0" name=""/>
        <dsp:cNvSpPr/>
      </dsp:nvSpPr>
      <dsp:spPr>
        <a:xfrm>
          <a:off x="5403483" y="2456762"/>
          <a:ext cx="1756239" cy="56361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Improve health metrics</a:t>
          </a:r>
        </a:p>
      </dsp:txBody>
      <dsp:txXfrm>
        <a:off x="5419991" y="2473270"/>
        <a:ext cx="1723223" cy="530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47EEB-EE3A-455E-B018-B12586E1434E}">
      <dsp:nvSpPr>
        <dsp:cNvPr id="0" name=""/>
        <dsp:cNvSpPr/>
      </dsp:nvSpPr>
      <dsp:spPr>
        <a:xfrm rot="5400000">
          <a:off x="3448331" y="138638"/>
          <a:ext cx="2094202" cy="182195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Integrated Care</a:t>
          </a:r>
        </a:p>
      </dsp:txBody>
      <dsp:txXfrm rot="-5400000">
        <a:off x="3868375" y="328863"/>
        <a:ext cx="1254114" cy="1441509"/>
      </dsp:txXfrm>
    </dsp:sp>
    <dsp:sp modelId="{94D2FE48-C76E-47A1-BCE5-6B5C45A93684}">
      <dsp:nvSpPr>
        <dsp:cNvPr id="0" name=""/>
        <dsp:cNvSpPr/>
      </dsp:nvSpPr>
      <dsp:spPr>
        <a:xfrm>
          <a:off x="5461697" y="421355"/>
          <a:ext cx="2337129" cy="1256521"/>
        </a:xfrm>
        <a:prstGeom prst="rect">
          <a:avLst/>
        </a:prstGeom>
        <a:noFill/>
        <a:ln>
          <a:noFill/>
        </a:ln>
        <a:effectLst/>
      </dsp:spPr>
      <dsp:style>
        <a:lnRef idx="0">
          <a:scrgbClr r="0" g="0" b="0"/>
        </a:lnRef>
        <a:fillRef idx="0">
          <a:scrgbClr r="0" g="0" b="0"/>
        </a:fillRef>
        <a:effectRef idx="0">
          <a:scrgbClr r="0" g="0" b="0"/>
        </a:effectRef>
        <a:fontRef idx="minor"/>
      </dsp:style>
    </dsp:sp>
    <dsp:sp modelId="{29C09D0F-48FF-48B3-AE09-D03A81829F71}">
      <dsp:nvSpPr>
        <dsp:cNvPr id="0" name=""/>
        <dsp:cNvSpPr/>
      </dsp:nvSpPr>
      <dsp:spPr>
        <a:xfrm rot="5400000">
          <a:off x="1480618" y="138638"/>
          <a:ext cx="2094202" cy="1821956"/>
        </a:xfrm>
        <a:prstGeom prst="hexagon">
          <a:avLst>
            <a:gd name="adj" fmla="val 25000"/>
            <a:gd name="vf" fmla="val 115470"/>
          </a:avLst>
        </a:prstGeom>
        <a:solidFill>
          <a:srgbClr val="23B2A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a:t>Access</a:t>
          </a:r>
        </a:p>
      </dsp:txBody>
      <dsp:txXfrm rot="-5400000">
        <a:off x="1900662" y="328863"/>
        <a:ext cx="1254114" cy="1441509"/>
      </dsp:txXfrm>
    </dsp:sp>
    <dsp:sp modelId="{B8FCE75D-53D9-47F3-8F3F-A1EFA82E2BD7}">
      <dsp:nvSpPr>
        <dsp:cNvPr id="0" name=""/>
        <dsp:cNvSpPr/>
      </dsp:nvSpPr>
      <dsp:spPr>
        <a:xfrm rot="5400000">
          <a:off x="2460705" y="1916197"/>
          <a:ext cx="2094202" cy="1821956"/>
        </a:xfrm>
        <a:prstGeom prst="hexagon">
          <a:avLst>
            <a:gd name="adj" fmla="val 25000"/>
            <a:gd name="vf" fmla="val 115470"/>
          </a:avLst>
        </a:prstGeom>
        <a:solidFill>
          <a:srgbClr val="A9A9A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Technology</a:t>
          </a:r>
        </a:p>
        <a:p>
          <a:pPr marL="0" lvl="0" indent="0" algn="ctr" defTabSz="755650">
            <a:lnSpc>
              <a:spcPct val="90000"/>
            </a:lnSpc>
            <a:spcBef>
              <a:spcPct val="0"/>
            </a:spcBef>
            <a:spcAft>
              <a:spcPct val="35000"/>
            </a:spcAft>
            <a:buNone/>
          </a:pPr>
          <a:r>
            <a:rPr lang="en-US" sz="1700" kern="1200"/>
            <a:t>Platforms</a:t>
          </a:r>
        </a:p>
      </dsp:txBody>
      <dsp:txXfrm rot="-5400000">
        <a:off x="2880749" y="2106422"/>
        <a:ext cx="1254114" cy="1441509"/>
      </dsp:txXfrm>
    </dsp:sp>
    <dsp:sp modelId="{4BC928AB-7983-4E9B-B7C1-6F213B32A83A}">
      <dsp:nvSpPr>
        <dsp:cNvPr id="0" name=""/>
        <dsp:cNvSpPr/>
      </dsp:nvSpPr>
      <dsp:spPr>
        <a:xfrm>
          <a:off x="5185" y="1631708"/>
          <a:ext cx="2261738" cy="1256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23B2AF"/>
              </a:solidFill>
            </a:rPr>
            <a:t>Care Team Autonomy</a:t>
          </a:r>
        </a:p>
      </dsp:txBody>
      <dsp:txXfrm>
        <a:off x="5185" y="1631708"/>
        <a:ext cx="2261738" cy="1256521"/>
      </dsp:txXfrm>
    </dsp:sp>
    <dsp:sp modelId="{904C306E-AC88-4D54-9D4C-A45CBFB880CF}">
      <dsp:nvSpPr>
        <dsp:cNvPr id="0" name=""/>
        <dsp:cNvSpPr/>
      </dsp:nvSpPr>
      <dsp:spPr>
        <a:xfrm rot="5400000">
          <a:off x="4360386" y="1916197"/>
          <a:ext cx="2094202" cy="1821956"/>
        </a:xfrm>
        <a:prstGeom prst="hexagon">
          <a:avLst>
            <a:gd name="adj" fmla="val 25000"/>
            <a:gd name="vf" fmla="val 115470"/>
          </a:avLst>
        </a:prstGeom>
        <a:solidFill>
          <a:srgbClr val="23B2A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a:t>Patient Experience</a:t>
          </a:r>
        </a:p>
      </dsp:txBody>
      <dsp:txXfrm rot="-5400000">
        <a:off x="4780430" y="2106422"/>
        <a:ext cx="1254114" cy="1441509"/>
      </dsp:txXfrm>
    </dsp:sp>
    <dsp:sp modelId="{E618F5A8-8FF2-4C31-9AB5-92CC7D6250A1}">
      <dsp:nvSpPr>
        <dsp:cNvPr id="0" name=""/>
        <dsp:cNvSpPr/>
      </dsp:nvSpPr>
      <dsp:spPr>
        <a:xfrm rot="5400000">
          <a:off x="3448331" y="3693756"/>
          <a:ext cx="2094202" cy="1821956"/>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Care</a:t>
          </a:r>
        </a:p>
        <a:p>
          <a:pPr marL="0" lvl="0" indent="0" algn="ctr" defTabSz="844550">
            <a:lnSpc>
              <a:spcPct val="90000"/>
            </a:lnSpc>
            <a:spcBef>
              <a:spcPct val="0"/>
            </a:spcBef>
            <a:spcAft>
              <a:spcPct val="35000"/>
            </a:spcAft>
            <a:buNone/>
          </a:pPr>
          <a:r>
            <a:rPr lang="en-US" sz="1900" kern="1200"/>
            <a:t>Protocols</a:t>
          </a:r>
        </a:p>
      </dsp:txBody>
      <dsp:txXfrm rot="-5400000">
        <a:off x="3868375" y="3883981"/>
        <a:ext cx="1254114" cy="1441509"/>
      </dsp:txXfrm>
    </dsp:sp>
    <dsp:sp modelId="{8BD96FD6-4F6C-4DBC-B00C-809DF3B7357B}">
      <dsp:nvSpPr>
        <dsp:cNvPr id="0" name=""/>
        <dsp:cNvSpPr/>
      </dsp:nvSpPr>
      <dsp:spPr>
        <a:xfrm>
          <a:off x="5461697" y="3976473"/>
          <a:ext cx="2337129" cy="1256521"/>
        </a:xfrm>
        <a:prstGeom prst="rect">
          <a:avLst/>
        </a:prstGeom>
        <a:noFill/>
        <a:ln>
          <a:noFill/>
        </a:ln>
        <a:effectLst/>
      </dsp:spPr>
      <dsp:style>
        <a:lnRef idx="0">
          <a:scrgbClr r="0" g="0" b="0"/>
        </a:lnRef>
        <a:fillRef idx="0">
          <a:scrgbClr r="0" g="0" b="0"/>
        </a:fillRef>
        <a:effectRef idx="0">
          <a:scrgbClr r="0" g="0" b="0"/>
        </a:effectRef>
        <a:fontRef idx="minor"/>
      </dsp:style>
    </dsp:sp>
    <dsp:sp modelId="{BE5ECE3E-A278-4896-ACEF-50E5CEE61EA0}">
      <dsp:nvSpPr>
        <dsp:cNvPr id="0" name=""/>
        <dsp:cNvSpPr/>
      </dsp:nvSpPr>
      <dsp:spPr>
        <a:xfrm rot="5400000">
          <a:off x="1480618" y="3693756"/>
          <a:ext cx="2094202" cy="1821956"/>
        </a:xfrm>
        <a:prstGeom prst="hexagon">
          <a:avLst>
            <a:gd name="adj" fmla="val 25000"/>
            <a:gd name="vf" fmla="val 115470"/>
          </a:avLst>
        </a:prstGeom>
        <a:solidFill>
          <a:srgbClr val="23B2A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a:t>Workflows</a:t>
          </a:r>
        </a:p>
      </dsp:txBody>
      <dsp:txXfrm rot="-5400000">
        <a:off x="1900662" y="3883981"/>
        <a:ext cx="1254114" cy="1441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CA439-AECF-42DC-A485-A639240CD524}">
      <dsp:nvSpPr>
        <dsp:cNvPr id="0" name=""/>
        <dsp:cNvSpPr/>
      </dsp:nvSpPr>
      <dsp:spPr>
        <a:xfrm rot="5400000">
          <a:off x="3750068" y="140605"/>
          <a:ext cx="2162983" cy="1881795"/>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ts val="300"/>
            </a:spcAft>
            <a:buNone/>
          </a:pPr>
          <a:r>
            <a:rPr lang="en-US" sz="1900" kern="1200" dirty="0"/>
            <a:t>Workforce </a:t>
          </a:r>
        </a:p>
        <a:p>
          <a:pPr marL="0" lvl="0" indent="0" algn="ctr" defTabSz="844550">
            <a:lnSpc>
              <a:spcPct val="90000"/>
            </a:lnSpc>
            <a:spcBef>
              <a:spcPct val="0"/>
            </a:spcBef>
            <a:spcAft>
              <a:spcPts val="300"/>
            </a:spcAft>
            <a:buNone/>
          </a:pPr>
          <a:r>
            <a:rPr lang="en-US" sz="1900" kern="1200" dirty="0"/>
            <a:t>&amp;</a:t>
          </a:r>
        </a:p>
        <a:p>
          <a:pPr marL="0" lvl="0" indent="0" algn="ctr" defTabSz="844550">
            <a:lnSpc>
              <a:spcPct val="90000"/>
            </a:lnSpc>
            <a:spcBef>
              <a:spcPct val="0"/>
            </a:spcBef>
            <a:spcAft>
              <a:spcPct val="35000"/>
            </a:spcAft>
            <a:buNone/>
          </a:pPr>
          <a:r>
            <a:rPr lang="en-US" sz="1900" kern="1200" dirty="0"/>
            <a:t>Resources</a:t>
          </a:r>
        </a:p>
      </dsp:txBody>
      <dsp:txXfrm rot="-5400000">
        <a:off x="4183908" y="337076"/>
        <a:ext cx="1295303" cy="1488853"/>
      </dsp:txXfrm>
    </dsp:sp>
    <dsp:sp modelId="{22710538-A941-40DF-ABD0-19DA01A2AFE3}">
      <dsp:nvSpPr>
        <dsp:cNvPr id="0" name=""/>
        <dsp:cNvSpPr/>
      </dsp:nvSpPr>
      <dsp:spPr>
        <a:xfrm>
          <a:off x="5817687" y="434576"/>
          <a:ext cx="2413889" cy="129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C8381"/>
              </a:solidFill>
            </a:rPr>
            <a:t>Trust &amp; Communication</a:t>
          </a:r>
        </a:p>
        <a:p>
          <a:pPr marL="0" lvl="0" indent="0" algn="ctr" defTabSz="977900">
            <a:lnSpc>
              <a:spcPct val="90000"/>
            </a:lnSpc>
            <a:spcBef>
              <a:spcPct val="0"/>
            </a:spcBef>
            <a:spcAft>
              <a:spcPct val="35000"/>
            </a:spcAft>
            <a:buNone/>
          </a:pPr>
          <a:endParaRPr lang="en-US" sz="2200" b="1" kern="1200" dirty="0">
            <a:solidFill>
              <a:srgbClr val="0C8381"/>
            </a:solidFill>
          </a:endParaRPr>
        </a:p>
      </dsp:txBody>
      <dsp:txXfrm>
        <a:off x="5817687" y="434576"/>
        <a:ext cx="2413889" cy="1297790"/>
      </dsp:txXfrm>
    </dsp:sp>
    <dsp:sp modelId="{55B367E8-8386-4D08-B757-B62BD6B1356B}">
      <dsp:nvSpPr>
        <dsp:cNvPr id="0" name=""/>
        <dsp:cNvSpPr/>
      </dsp:nvSpPr>
      <dsp:spPr>
        <a:xfrm rot="5400000">
          <a:off x="1688185" y="140593"/>
          <a:ext cx="2162983" cy="1881795"/>
        </a:xfrm>
        <a:prstGeom prst="hexagon">
          <a:avLst>
            <a:gd name="adj" fmla="val 25000"/>
            <a:gd name="vf" fmla="val 115470"/>
          </a:avLst>
        </a:prstGeom>
        <a:solidFill>
          <a:srgbClr val="A9A9A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Community Resources</a:t>
          </a:r>
        </a:p>
      </dsp:txBody>
      <dsp:txXfrm rot="-5400000">
        <a:off x="2122025" y="337064"/>
        <a:ext cx="1295303" cy="1488853"/>
      </dsp:txXfrm>
    </dsp:sp>
    <dsp:sp modelId="{91AB4C5E-ADD4-4E5B-8D55-588A96709832}">
      <dsp:nvSpPr>
        <dsp:cNvPr id="0" name=""/>
        <dsp:cNvSpPr/>
      </dsp:nvSpPr>
      <dsp:spPr>
        <a:xfrm rot="5400000">
          <a:off x="2718131" y="1978514"/>
          <a:ext cx="2162983" cy="1881795"/>
        </a:xfrm>
        <a:prstGeom prst="hexagon">
          <a:avLst>
            <a:gd name="adj" fmla="val 25000"/>
            <a:gd name="vf" fmla="val 115470"/>
          </a:avLst>
        </a:prstGeom>
        <a:solidFill>
          <a:srgbClr val="A9A9A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ts val="0"/>
            </a:spcAft>
            <a:buNone/>
          </a:pPr>
          <a:r>
            <a:rPr lang="en-US" sz="1900" kern="1200"/>
            <a:t>Measuring and</a:t>
          </a:r>
        </a:p>
        <a:p>
          <a:pPr marL="0" lvl="0" indent="0" algn="ctr" defTabSz="844550">
            <a:lnSpc>
              <a:spcPct val="90000"/>
            </a:lnSpc>
            <a:spcBef>
              <a:spcPct val="0"/>
            </a:spcBef>
            <a:spcAft>
              <a:spcPct val="35000"/>
            </a:spcAft>
            <a:buNone/>
          </a:pPr>
          <a:r>
            <a:rPr lang="en-US" sz="1900" kern="1200"/>
            <a:t>Evaluating Outcomes</a:t>
          </a:r>
        </a:p>
      </dsp:txBody>
      <dsp:txXfrm rot="-5400000">
        <a:off x="3151971" y="2174985"/>
        <a:ext cx="1295303" cy="1488853"/>
      </dsp:txXfrm>
    </dsp:sp>
    <dsp:sp modelId="{05846B56-9B53-461A-8F7A-23DB7BF543B0}">
      <dsp:nvSpPr>
        <dsp:cNvPr id="0" name=""/>
        <dsp:cNvSpPr/>
      </dsp:nvSpPr>
      <dsp:spPr>
        <a:xfrm>
          <a:off x="444835" y="2270517"/>
          <a:ext cx="2336022" cy="129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n-US" sz="2200" b="1" kern="1200" dirty="0">
              <a:solidFill>
                <a:srgbClr val="0C8381"/>
              </a:solidFill>
            </a:rPr>
            <a:t>Evidence-</a:t>
          </a:r>
        </a:p>
        <a:p>
          <a:pPr marL="0" lvl="0" indent="0" algn="r" defTabSz="977900">
            <a:lnSpc>
              <a:spcPct val="90000"/>
            </a:lnSpc>
            <a:spcBef>
              <a:spcPct val="0"/>
            </a:spcBef>
            <a:spcAft>
              <a:spcPct val="35000"/>
            </a:spcAft>
            <a:buNone/>
          </a:pPr>
          <a:r>
            <a:rPr lang="en-US" sz="2200" b="1" kern="1200" dirty="0">
              <a:solidFill>
                <a:srgbClr val="0C8381"/>
              </a:solidFill>
            </a:rPr>
            <a:t>basis</a:t>
          </a:r>
        </a:p>
      </dsp:txBody>
      <dsp:txXfrm>
        <a:off x="444835" y="2270517"/>
        <a:ext cx="2336022" cy="1297790"/>
      </dsp:txXfrm>
    </dsp:sp>
    <dsp:sp modelId="{09E5E94D-16EC-4274-AAC8-BE6FFC3CB721}">
      <dsp:nvSpPr>
        <dsp:cNvPr id="0" name=""/>
        <dsp:cNvSpPr/>
      </dsp:nvSpPr>
      <dsp:spPr>
        <a:xfrm rot="5400000">
          <a:off x="4750471" y="1978514"/>
          <a:ext cx="2162983" cy="1881795"/>
        </a:xfrm>
        <a:prstGeom prst="hexagon">
          <a:avLst>
            <a:gd name="adj" fmla="val 25000"/>
            <a:gd name="vf" fmla="val 115470"/>
          </a:avLst>
        </a:prstGeom>
        <a:solidFill>
          <a:srgbClr val="23B2A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Patient Engagement</a:t>
          </a:r>
        </a:p>
      </dsp:txBody>
      <dsp:txXfrm rot="-5400000">
        <a:off x="5184311" y="2174985"/>
        <a:ext cx="1295303" cy="1488853"/>
      </dsp:txXfrm>
    </dsp:sp>
    <dsp:sp modelId="{A76F773E-98DF-426B-902E-9C587880EFDD}">
      <dsp:nvSpPr>
        <dsp:cNvPr id="0" name=""/>
        <dsp:cNvSpPr/>
      </dsp:nvSpPr>
      <dsp:spPr>
        <a:xfrm rot="5400000">
          <a:off x="3738194" y="3814455"/>
          <a:ext cx="2162983" cy="1881795"/>
        </a:xfrm>
        <a:prstGeom prst="hexagon">
          <a:avLst>
            <a:gd name="adj" fmla="val 2500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Medical Policies</a:t>
          </a:r>
        </a:p>
      </dsp:txBody>
      <dsp:txXfrm rot="-5400000">
        <a:off x="4172034" y="4010926"/>
        <a:ext cx="1295303" cy="1488853"/>
      </dsp:txXfrm>
    </dsp:sp>
    <dsp:sp modelId="{473D0917-922A-48C3-A370-1EA67E284064}">
      <dsp:nvSpPr>
        <dsp:cNvPr id="0" name=""/>
        <dsp:cNvSpPr/>
      </dsp:nvSpPr>
      <dsp:spPr>
        <a:xfrm>
          <a:off x="5817687" y="4106458"/>
          <a:ext cx="2413889" cy="129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ts val="0"/>
            </a:spcAft>
            <a:buNone/>
          </a:pPr>
          <a:r>
            <a:rPr lang="en-US" sz="2200" b="1" kern="1200" dirty="0">
              <a:solidFill>
                <a:srgbClr val="23B2AF"/>
              </a:solidFill>
            </a:rPr>
            <a:t>Funding &amp; Reimbursement </a:t>
          </a:r>
        </a:p>
      </dsp:txBody>
      <dsp:txXfrm>
        <a:off x="5817687" y="4106458"/>
        <a:ext cx="2413889" cy="1297790"/>
      </dsp:txXfrm>
    </dsp:sp>
    <dsp:sp modelId="{B66682F3-0A1C-4A2F-86FC-2F88194D6BE2}">
      <dsp:nvSpPr>
        <dsp:cNvPr id="0" name=""/>
        <dsp:cNvSpPr/>
      </dsp:nvSpPr>
      <dsp:spPr>
        <a:xfrm rot="5400000">
          <a:off x="1705855" y="3814455"/>
          <a:ext cx="2162983" cy="1881795"/>
        </a:xfrm>
        <a:prstGeom prst="hexagon">
          <a:avLst>
            <a:gd name="adj" fmla="val 25000"/>
            <a:gd name="vf" fmla="val 115470"/>
          </a:avLst>
        </a:prstGeom>
        <a:solidFill>
          <a:srgbClr val="A9A9A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a:t>Policies </a:t>
          </a:r>
        </a:p>
        <a:p>
          <a:pPr marL="0" lvl="0" indent="0" algn="ctr" defTabSz="889000">
            <a:lnSpc>
              <a:spcPct val="90000"/>
            </a:lnSpc>
            <a:spcBef>
              <a:spcPct val="0"/>
            </a:spcBef>
            <a:spcAft>
              <a:spcPct val="35000"/>
            </a:spcAft>
            <a:buNone/>
          </a:pPr>
          <a:r>
            <a:rPr lang="en-US" sz="2000" kern="1200"/>
            <a:t>&amp; </a:t>
          </a:r>
        </a:p>
        <a:p>
          <a:pPr marL="0" lvl="0" indent="0" algn="ctr" defTabSz="889000">
            <a:lnSpc>
              <a:spcPct val="90000"/>
            </a:lnSpc>
            <a:spcBef>
              <a:spcPct val="0"/>
            </a:spcBef>
            <a:spcAft>
              <a:spcPct val="35000"/>
            </a:spcAft>
            <a:buNone/>
          </a:pPr>
          <a:r>
            <a:rPr lang="en-US" sz="2000" kern="1200"/>
            <a:t>Procedures</a:t>
          </a:r>
        </a:p>
      </dsp:txBody>
      <dsp:txXfrm rot="-5400000">
        <a:off x="2139695" y="4010926"/>
        <a:ext cx="1295303" cy="14888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9113B-D0D3-493F-A0AF-F8B3F4E94014}" type="datetimeFigureOut">
              <a:rPr lang="en-US" smtClean="0"/>
              <a:t>4/24/23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AE1F0-2723-404F-8B9D-6FB122E60AAE}" type="slidenum">
              <a:rPr lang="en-US" smtClean="0"/>
              <a:t>‹#›</a:t>
            </a:fld>
            <a:endParaRPr lang="en-US"/>
          </a:p>
        </p:txBody>
      </p:sp>
    </p:spTree>
    <p:extLst>
      <p:ext uri="{BB962C8B-B14F-4D97-AF65-F5344CB8AC3E}">
        <p14:creationId xmlns:p14="http://schemas.microsoft.com/office/powerpoint/2010/main" val="112181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alidatebp.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alidatebp.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1</a:t>
            </a:fld>
            <a:endParaRPr lang="en-US"/>
          </a:p>
        </p:txBody>
      </p:sp>
    </p:spTree>
    <p:extLst>
      <p:ext uri="{BB962C8B-B14F-4D97-AF65-F5344CB8AC3E}">
        <p14:creationId xmlns:p14="http://schemas.microsoft.com/office/powerpoint/2010/main" val="2810209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What current practices due to enact behavior change vs what a small care team can do to enable behavior change </a:t>
            </a:r>
          </a:p>
          <a:p>
            <a:pPr marL="171450" indent="-171450">
              <a:buFont typeface="Arial"/>
              <a:buChar char="•"/>
            </a:pPr>
            <a:r>
              <a:rPr lang="en-US">
                <a:cs typeface="Calibri"/>
              </a:rPr>
              <a:t>Patient is put back into the center of care, provided with the resources needed to be able to be apart of the shared decision making team- the patient is an equal team member. </a:t>
            </a:r>
          </a:p>
          <a:p>
            <a:pPr marL="171450" indent="-171450">
              <a:buFont typeface="Arial"/>
              <a:buChar char="•"/>
            </a:pPr>
            <a:r>
              <a:rPr lang="en-US">
                <a:cs typeface="Calibri"/>
              </a:rPr>
              <a:t>When a provider can come into an office visit with a patient that is committed to their healthcare (they want to and are prioritizing themselves), a patient who is willing a curious about improving their health, it makes it a more pleasurable experience instead of a lecturing at the patient the provider is able to have an engaging conversation where a shared decision can be made as a team (HHC + Provider + PT + CP) to affect real changes  </a:t>
            </a:r>
          </a:p>
          <a:p>
            <a:pPr marL="171450" indent="-171450">
              <a:buFont typeface="Arial"/>
              <a:buChar char="•"/>
            </a:pPr>
            <a:r>
              <a:rPr lang="en-US">
                <a:cs typeface="Calibri"/>
              </a:rPr>
              <a:t>Takes the burden off of the provider- eliminates decision making fatigue </a:t>
            </a:r>
          </a:p>
          <a:p>
            <a:pPr marL="171450" indent="-171450">
              <a:buFont typeface="Arial"/>
              <a:buChar char="•"/>
            </a:pPr>
            <a:r>
              <a:rPr lang="en-US">
                <a:cs typeface="Calibri"/>
              </a:rPr>
              <a:t>More engaged patients who care about their health come to see a provider because they "want to" compared to they "have to" dialogue shift </a:t>
            </a:r>
          </a:p>
          <a:p>
            <a:pPr marL="171450" indent="-171450">
              <a:buFont typeface="Arial"/>
              <a:buChar char="•"/>
            </a:pPr>
            <a:r>
              <a:rPr lang="en-US">
                <a:cs typeface="Calibri"/>
              </a:rPr>
              <a:t>John/Gina- did they feel as thought they were apart of the team that was making decisions about their care plan/health plan? </a:t>
            </a:r>
          </a:p>
        </p:txBody>
      </p:sp>
      <p:sp>
        <p:nvSpPr>
          <p:cNvPr id="4" name="Slide Number Placeholder 3"/>
          <p:cNvSpPr>
            <a:spLocks noGrp="1"/>
          </p:cNvSpPr>
          <p:nvPr>
            <p:ph type="sldNum" sz="quarter" idx="5"/>
          </p:nvPr>
        </p:nvSpPr>
        <p:spPr/>
        <p:txBody>
          <a:bodyPr/>
          <a:lstStyle/>
          <a:p>
            <a:fld id="{3D0AE1F0-2723-404F-8B9D-6FB122E60AAE}" type="slidenum">
              <a:rPr lang="en-US" smtClean="0"/>
              <a:t>14</a:t>
            </a:fld>
            <a:endParaRPr lang="en-US"/>
          </a:p>
        </p:txBody>
      </p:sp>
    </p:spTree>
    <p:extLst>
      <p:ext uri="{BB962C8B-B14F-4D97-AF65-F5344CB8AC3E}">
        <p14:creationId xmlns:p14="http://schemas.microsoft.com/office/powerpoint/2010/main" val="76295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15</a:t>
            </a:fld>
            <a:endParaRPr lang="en-US"/>
          </a:p>
        </p:txBody>
      </p:sp>
    </p:spTree>
    <p:extLst>
      <p:ext uri="{BB962C8B-B14F-4D97-AF65-F5344CB8AC3E}">
        <p14:creationId xmlns:p14="http://schemas.microsoft.com/office/powerpoint/2010/main" val="276383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HHC how has Jo's training as a HC positioned her to be the best fit for this role?</a:t>
            </a:r>
          </a:p>
          <a:p>
            <a:pPr marL="171450" indent="-171450">
              <a:buFont typeface="Arial"/>
              <a:buChar char="•"/>
            </a:pPr>
            <a:r>
              <a:rPr lang="en-US">
                <a:cs typeface="Calibri"/>
              </a:rPr>
              <a:t>Behavior change – Motivational interviewing, strength based coaching, active listening, SMART goal with follow up and accountability/support </a:t>
            </a:r>
          </a:p>
          <a:p>
            <a:pPr marL="171450" indent="-171450">
              <a:buFont typeface="Arial"/>
              <a:buChar char="•"/>
            </a:pPr>
            <a:r>
              <a:rPr lang="en-US">
                <a:cs typeface="Calibri"/>
              </a:rPr>
              <a:t>Providers have the skill set to do this type of work but often can not due to the constraints of time, behavior change is more effective when we can understand a patient better- one of the reasons of burn out is just lack of time to make effective change </a:t>
            </a:r>
          </a:p>
          <a:p>
            <a:pPr marL="171450" indent="-171450">
              <a:buFont typeface="Arial"/>
              <a:buChar char="•"/>
            </a:pPr>
            <a:r>
              <a:rPr lang="en-US">
                <a:cs typeface="Calibri"/>
              </a:rPr>
              <a:t>HCC provides necessary information to the provider to the provider about the patient which then enables shared decision making without the provider having to spend a significant amount of time gather all this information</a:t>
            </a:r>
          </a:p>
          <a:p>
            <a:pPr marL="171450" indent="-171450">
              <a:buFont typeface="Arial"/>
              <a:buChar char="•"/>
            </a:pPr>
            <a:r>
              <a:rPr lang="en-US">
                <a:cs typeface="Calibri"/>
              </a:rPr>
              <a:t>Where there any barriers to being able to have the patient open up and share to Jo?</a:t>
            </a:r>
          </a:p>
          <a:p>
            <a:pPr marL="171450" indent="-171450">
              <a:buFont typeface="Arial"/>
              <a:buChar char="•"/>
            </a:pPr>
            <a:r>
              <a:rPr lang="en-US">
                <a:cs typeface="Calibri"/>
              </a:rPr>
              <a:t>Remote vs. </a:t>
            </a:r>
            <a:r>
              <a:rPr lang="en-US" err="1">
                <a:cs typeface="Calibri"/>
              </a:rPr>
              <a:t>Inperson</a:t>
            </a:r>
            <a:r>
              <a:rPr lang="en-US">
                <a:cs typeface="Calibri"/>
              </a:rPr>
              <a:t> </a:t>
            </a:r>
          </a:p>
          <a:p>
            <a:pPr marL="171450" indent="-171450">
              <a:buFont typeface="Arial"/>
              <a:buChar char="•"/>
            </a:pPr>
            <a:r>
              <a:rPr lang="en-US">
                <a:cs typeface="Calibri"/>
              </a:rPr>
              <a:t>Accountability and make </a:t>
            </a:r>
            <a:r>
              <a:rPr lang="en-US" err="1">
                <a:cs typeface="Calibri"/>
              </a:rPr>
              <a:t>pt</a:t>
            </a:r>
            <a:r>
              <a:rPr lang="en-US">
                <a:cs typeface="Calibri"/>
              </a:rPr>
              <a:t> feel like they are being heard (often not enough time in an office visit for the provider to ask open ended questions, and for the patient to fully express themselves)  </a:t>
            </a:r>
          </a:p>
          <a:p>
            <a:pPr marL="171450" indent="-171450">
              <a:buFont typeface="Arial"/>
              <a:buChar char="•"/>
            </a:pPr>
            <a:endParaRPr lang="en-US">
              <a:cs typeface="Calibri"/>
            </a:endParaRPr>
          </a:p>
          <a:p>
            <a:pPr marL="171450" indent="-171450">
              <a:buFont typeface="Arial"/>
              <a:buChar char="•"/>
            </a:pPr>
            <a:r>
              <a:rPr lang="en-US">
                <a:cs typeface="Calibri"/>
              </a:rPr>
              <a:t>**Questions that Jo will organically ask Gina and John</a:t>
            </a:r>
          </a:p>
        </p:txBody>
      </p:sp>
      <p:sp>
        <p:nvSpPr>
          <p:cNvPr id="4" name="Slide Number Placeholder 3"/>
          <p:cNvSpPr>
            <a:spLocks noGrp="1"/>
          </p:cNvSpPr>
          <p:nvPr>
            <p:ph type="sldNum" sz="quarter" idx="5"/>
          </p:nvPr>
        </p:nvSpPr>
        <p:spPr/>
        <p:txBody>
          <a:bodyPr/>
          <a:lstStyle/>
          <a:p>
            <a:fld id="{3D0AE1F0-2723-404F-8B9D-6FB122E60AAE}" type="slidenum">
              <a:rPr lang="en-US" smtClean="0"/>
              <a:t>16</a:t>
            </a:fld>
            <a:endParaRPr lang="en-US"/>
          </a:p>
        </p:txBody>
      </p:sp>
    </p:spTree>
    <p:extLst>
      <p:ext uri="{BB962C8B-B14F-4D97-AF65-F5344CB8AC3E}">
        <p14:creationId xmlns:p14="http://schemas.microsoft.com/office/powerpoint/2010/main" val="50215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17</a:t>
            </a:fld>
            <a:endParaRPr lang="en-US"/>
          </a:p>
        </p:txBody>
      </p:sp>
    </p:spTree>
    <p:extLst>
      <p:ext uri="{BB962C8B-B14F-4D97-AF65-F5344CB8AC3E}">
        <p14:creationId xmlns:p14="http://schemas.microsoft.com/office/powerpoint/2010/main" val="244166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Leilani Feedback (what was the patient’s feedback on their experience with the H2c)</a:t>
            </a:r>
          </a:p>
          <a:p>
            <a:pPr marL="171450" indent="-171450">
              <a:spcAft>
                <a:spcPts val="600"/>
              </a:spcAft>
              <a:buClr>
                <a:srgbClr val="3E9A99"/>
              </a:buClr>
              <a:buFont typeface="Arial" panose="020B0604020202020204" pitchFamily="34" charset="0"/>
              <a:buChar char="•"/>
            </a:pPr>
            <a:r>
              <a:rPr lang="en-US"/>
              <a:t>There is no time to exercise</a:t>
            </a:r>
          </a:p>
          <a:p>
            <a:pPr marL="171450" indent="-171450">
              <a:spcAft>
                <a:spcPts val="600"/>
              </a:spcAft>
              <a:buClr>
                <a:srgbClr val="3E9A99"/>
              </a:buClr>
              <a:buFont typeface="Arial" panose="020B0604020202020204" pitchFamily="34" charset="0"/>
              <a:buChar char="•"/>
            </a:pPr>
            <a:r>
              <a:rPr lang="en-US"/>
              <a:t>It is more expensive and time consuming to eat healthy</a:t>
            </a:r>
          </a:p>
          <a:p>
            <a:pPr marL="171450" indent="-171450">
              <a:spcAft>
                <a:spcPts val="600"/>
              </a:spcAft>
              <a:buClr>
                <a:srgbClr val="3E9A99"/>
              </a:buClr>
              <a:buFont typeface="Arial" panose="020B0604020202020204" pitchFamily="34" charset="0"/>
              <a:buChar char="•"/>
            </a:pPr>
            <a:r>
              <a:rPr lang="en-US"/>
              <a:t>“I love being happy”</a:t>
            </a:r>
          </a:p>
          <a:p>
            <a:pPr marL="171450" indent="-171450">
              <a:buFontTx/>
              <a:buChar char="-"/>
            </a:pPr>
            <a:endParaRPr lang="en-US"/>
          </a:p>
          <a:p>
            <a:pPr marL="171450" indent="-171450">
              <a:buFontTx/>
              <a:buChar char="-"/>
            </a:pPr>
            <a:endParaRPr lang="en-US"/>
          </a:p>
          <a:p>
            <a:pPr marL="171450" indent="-171450">
              <a:buFontTx/>
              <a:buChar char="-"/>
            </a:pPr>
            <a:endParaRPr lang="en-US"/>
          </a:p>
          <a:p>
            <a:pPr marL="171450" indent="-171450">
              <a:buFontTx/>
              <a:buChar char="-"/>
            </a:pPr>
            <a:r>
              <a:rPr lang="en-US"/>
              <a:t>Jon Feedback </a:t>
            </a:r>
          </a:p>
          <a:p>
            <a:pPr marL="171450" indent="-171450" algn="r">
              <a:spcAft>
                <a:spcPts val="600"/>
              </a:spcAft>
              <a:buClr>
                <a:srgbClr val="3E9A99"/>
              </a:buClr>
              <a:buFont typeface="Arial" panose="020B0604020202020204" pitchFamily="34" charset="0"/>
              <a:buChar char="•"/>
            </a:pPr>
            <a:r>
              <a:rPr lang="en-US"/>
              <a:t>I will be frail and dependent</a:t>
            </a:r>
          </a:p>
          <a:p>
            <a:pPr marL="171450" indent="-171450" algn="r">
              <a:spcAft>
                <a:spcPts val="600"/>
              </a:spcAft>
              <a:buClr>
                <a:srgbClr val="3E9A99"/>
              </a:buClr>
              <a:buFont typeface="Arial" panose="020B0604020202020204" pitchFamily="34" charset="0"/>
              <a:buChar char="•"/>
            </a:pPr>
            <a:r>
              <a:rPr lang="en-US"/>
              <a:t>Healthy food doesn’t taste good</a:t>
            </a:r>
          </a:p>
          <a:p>
            <a:pPr marL="171450" indent="-171450" algn="r">
              <a:spcAft>
                <a:spcPts val="600"/>
              </a:spcAft>
              <a:buClr>
                <a:srgbClr val="3E9A99"/>
              </a:buClr>
              <a:buFont typeface="Arial" panose="020B0604020202020204" pitchFamily="34" charset="0"/>
              <a:buChar char="•"/>
            </a:pPr>
            <a:r>
              <a:rPr lang="en-US"/>
              <a:t>Medications damage internal organs</a:t>
            </a:r>
          </a:p>
          <a:p>
            <a:pPr marL="171450" indent="-171450" algn="r">
              <a:spcAft>
                <a:spcPts val="600"/>
              </a:spcAft>
              <a:buClr>
                <a:srgbClr val="3E9A99"/>
              </a:buClr>
              <a:buFont typeface="Arial" panose="020B0604020202020204" pitchFamily="34" charset="0"/>
              <a:buChar char="•"/>
            </a:pPr>
            <a:r>
              <a:rPr lang="en-US"/>
              <a:t>I don’t have enough willpower</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18</a:t>
            </a:fld>
            <a:endParaRPr lang="en-US"/>
          </a:p>
        </p:txBody>
      </p:sp>
    </p:spTree>
    <p:extLst>
      <p:ext uri="{BB962C8B-B14F-4D97-AF65-F5344CB8AC3E}">
        <p14:creationId xmlns:p14="http://schemas.microsoft.com/office/powerpoint/2010/main" val="286845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Leilani Feedback (what was the patient’s feedback on their experience with the H2c)</a:t>
            </a:r>
          </a:p>
          <a:p>
            <a:pPr marL="171450" indent="-171450">
              <a:spcAft>
                <a:spcPts val="600"/>
              </a:spcAft>
              <a:buClr>
                <a:srgbClr val="3E9A99"/>
              </a:buClr>
              <a:buFont typeface="Arial" panose="020B0604020202020204" pitchFamily="34" charset="0"/>
              <a:buChar char="•"/>
            </a:pPr>
            <a:r>
              <a:rPr lang="en-US"/>
              <a:t>There is no time to exercise</a:t>
            </a:r>
          </a:p>
          <a:p>
            <a:pPr marL="171450" indent="-171450">
              <a:spcAft>
                <a:spcPts val="600"/>
              </a:spcAft>
              <a:buClr>
                <a:srgbClr val="3E9A99"/>
              </a:buClr>
              <a:buFont typeface="Arial" panose="020B0604020202020204" pitchFamily="34" charset="0"/>
              <a:buChar char="•"/>
            </a:pPr>
            <a:r>
              <a:rPr lang="en-US"/>
              <a:t>It is more expensive and time consuming to eat healthy</a:t>
            </a:r>
          </a:p>
          <a:p>
            <a:pPr marL="171450" indent="-171450">
              <a:spcAft>
                <a:spcPts val="600"/>
              </a:spcAft>
              <a:buClr>
                <a:srgbClr val="3E9A99"/>
              </a:buClr>
              <a:buFont typeface="Arial" panose="020B0604020202020204" pitchFamily="34" charset="0"/>
              <a:buChar char="•"/>
            </a:pPr>
            <a:r>
              <a:rPr lang="en-US"/>
              <a:t>“I love being happy”</a:t>
            </a:r>
          </a:p>
          <a:p>
            <a:pPr marL="171450" indent="-171450">
              <a:buFontTx/>
              <a:buChar char="-"/>
            </a:pPr>
            <a:endParaRPr lang="en-US"/>
          </a:p>
          <a:p>
            <a:pPr marL="171450" indent="-171450">
              <a:buFontTx/>
              <a:buChar char="-"/>
            </a:pPr>
            <a:endParaRPr lang="en-US"/>
          </a:p>
          <a:p>
            <a:pPr marL="171450" indent="-171450">
              <a:buFontTx/>
              <a:buChar char="-"/>
            </a:pPr>
            <a:endParaRPr lang="en-US"/>
          </a:p>
          <a:p>
            <a:pPr marL="171450" indent="-171450">
              <a:buFontTx/>
              <a:buChar char="-"/>
            </a:pPr>
            <a:r>
              <a:rPr lang="en-US"/>
              <a:t>Jon Feedback </a:t>
            </a:r>
          </a:p>
          <a:p>
            <a:pPr marL="171450" indent="-171450" algn="r">
              <a:spcAft>
                <a:spcPts val="600"/>
              </a:spcAft>
              <a:buClr>
                <a:srgbClr val="3E9A99"/>
              </a:buClr>
              <a:buFont typeface="Arial" panose="020B0604020202020204" pitchFamily="34" charset="0"/>
              <a:buChar char="•"/>
            </a:pPr>
            <a:r>
              <a:rPr lang="en-US"/>
              <a:t>I will be frail and dependent</a:t>
            </a:r>
          </a:p>
          <a:p>
            <a:pPr marL="171450" indent="-171450" algn="r">
              <a:spcAft>
                <a:spcPts val="600"/>
              </a:spcAft>
              <a:buClr>
                <a:srgbClr val="3E9A99"/>
              </a:buClr>
              <a:buFont typeface="Arial" panose="020B0604020202020204" pitchFamily="34" charset="0"/>
              <a:buChar char="•"/>
            </a:pPr>
            <a:r>
              <a:rPr lang="en-US"/>
              <a:t>Healthy food doesn’t taste good</a:t>
            </a:r>
          </a:p>
          <a:p>
            <a:pPr marL="171450" indent="-171450" algn="r">
              <a:spcAft>
                <a:spcPts val="600"/>
              </a:spcAft>
              <a:buClr>
                <a:srgbClr val="3E9A99"/>
              </a:buClr>
              <a:buFont typeface="Arial" panose="020B0604020202020204" pitchFamily="34" charset="0"/>
              <a:buChar char="•"/>
            </a:pPr>
            <a:r>
              <a:rPr lang="en-US"/>
              <a:t>Medications damage internal organs</a:t>
            </a:r>
          </a:p>
          <a:p>
            <a:pPr marL="171450" indent="-171450" algn="r">
              <a:spcAft>
                <a:spcPts val="600"/>
              </a:spcAft>
              <a:buClr>
                <a:srgbClr val="3E9A99"/>
              </a:buClr>
              <a:buFont typeface="Arial" panose="020B0604020202020204" pitchFamily="34" charset="0"/>
              <a:buChar char="•"/>
            </a:pPr>
            <a:r>
              <a:rPr lang="en-US"/>
              <a:t>I don’t have enough willpower</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19</a:t>
            </a:fld>
            <a:endParaRPr lang="en-US"/>
          </a:p>
        </p:txBody>
      </p:sp>
    </p:spTree>
    <p:extLst>
      <p:ext uri="{BB962C8B-B14F-4D97-AF65-F5344CB8AC3E}">
        <p14:creationId xmlns:p14="http://schemas.microsoft.com/office/powerpoint/2010/main" val="24788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20</a:t>
            </a:fld>
            <a:endParaRPr lang="en-US"/>
          </a:p>
        </p:txBody>
      </p:sp>
    </p:spTree>
    <p:extLst>
      <p:ext uri="{BB962C8B-B14F-4D97-AF65-F5344CB8AC3E}">
        <p14:creationId xmlns:p14="http://schemas.microsoft.com/office/powerpoint/2010/main" val="518250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**TRANSITION SLIDE***</a:t>
            </a:r>
          </a:p>
          <a:p>
            <a:pPr marL="285750" indent="-285750">
              <a:buFont typeface="Arial"/>
              <a:buChar char="•"/>
            </a:pPr>
            <a:r>
              <a:rPr lang="en-US">
                <a:cs typeface="Calibri"/>
              </a:rPr>
              <a:t>Working at the top of their licensee- how was this team with the HHC allowing them to be able to do this? </a:t>
            </a:r>
            <a:endParaRPr lang="en-US"/>
          </a:p>
          <a:p>
            <a:pPr marL="285750" indent="-285750">
              <a:buFont typeface="Arial"/>
              <a:buChar char="•"/>
            </a:pPr>
            <a:r>
              <a:rPr lang="en-US">
                <a:cs typeface="Calibri"/>
              </a:rPr>
              <a:t>When a CP + provider work together it allows each clinician to work at the top of their license, CP are not providers and providers are not CP they each have their expertise which when combined can make will create a best outcome for a patient that is on any type of medication. </a:t>
            </a:r>
          </a:p>
          <a:p>
            <a:pPr marL="285750" indent="-285750">
              <a:buFont typeface="Arial"/>
              <a:buChar char="•"/>
            </a:pPr>
            <a:r>
              <a:rPr lang="en-US">
                <a:cs typeface="Calibri"/>
              </a:rPr>
              <a:t>Most patients have never spoken to a clinical pharmacist before- what has been Jared experience with working with a patient, how does he make them feel comfortable, how does he introduce himself.</a:t>
            </a:r>
          </a:p>
          <a:p>
            <a:pPr marL="285750" indent="-285750">
              <a:buFont typeface="Arial"/>
              <a:buChar char="•"/>
            </a:pPr>
            <a:r>
              <a:rPr lang="en-US">
                <a:cs typeface="Calibri"/>
              </a:rPr>
              <a:t>How does he best collaborate with a provider while integrating in the patient experience to create a shared decision making model. </a:t>
            </a:r>
          </a:p>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21</a:t>
            </a:fld>
            <a:endParaRPr lang="en-US"/>
          </a:p>
        </p:txBody>
      </p:sp>
    </p:spTree>
    <p:extLst>
      <p:ext uri="{BB962C8B-B14F-4D97-AF65-F5344CB8AC3E}">
        <p14:creationId xmlns:p14="http://schemas.microsoft.com/office/powerpoint/2010/main" val="3740611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24</a:t>
            </a:fld>
            <a:endParaRPr lang="en-US"/>
          </a:p>
        </p:txBody>
      </p:sp>
    </p:spTree>
    <p:extLst>
      <p:ext uri="{BB962C8B-B14F-4D97-AF65-F5344CB8AC3E}">
        <p14:creationId xmlns:p14="http://schemas.microsoft.com/office/powerpoint/2010/main" val="2091515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25</a:t>
            </a:fld>
            <a:endParaRPr lang="en-US"/>
          </a:p>
        </p:txBody>
      </p:sp>
    </p:spTree>
    <p:extLst>
      <p:ext uri="{BB962C8B-B14F-4D97-AF65-F5344CB8AC3E}">
        <p14:creationId xmlns:p14="http://schemas.microsoft.com/office/powerpoint/2010/main" val="381863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06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497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341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992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As a provider we </a:t>
            </a:r>
            <a:r>
              <a:rPr lang="en-US" err="1">
                <a:cs typeface="Calibri"/>
              </a:rPr>
              <a:t>idenfity</a:t>
            </a:r>
            <a:r>
              <a:rPr lang="en-US">
                <a:cs typeface="Calibri"/>
              </a:rPr>
              <a:t> a diagnosis and then have a medication to treat this with, but often due to time restraints within a visit there is not enough time to review medication in full detail- side effects, time of day, with or with out food, what other medications they are taking at that time of day, what medications are they taking from a specialist that wasn't fully gathered by the PCP in their visit. </a:t>
            </a:r>
          </a:p>
          <a:p>
            <a:pPr marL="285750" indent="-285750">
              <a:buFont typeface="Arial"/>
              <a:buChar char="•"/>
            </a:pPr>
            <a:r>
              <a:rPr lang="en-US">
                <a:cs typeface="Calibri"/>
              </a:rPr>
              <a:t>CP takes what the HC has done and put a clinical perspective on it, time focused on medication needs </a:t>
            </a:r>
            <a:endParaRPr lang="en-US"/>
          </a:p>
          <a:p>
            <a:pPr marL="285750" indent="-285750">
              <a:buFont typeface="Arial"/>
              <a:buChar char="•"/>
            </a:pPr>
            <a:r>
              <a:rPr lang="en-US">
                <a:cs typeface="Calibri"/>
              </a:rPr>
              <a:t>What are the CP goals that they have when working with a patient. </a:t>
            </a:r>
            <a:endParaRPr lang="en-US"/>
          </a:p>
          <a:p>
            <a:pPr marL="285750" indent="-285750">
              <a:buFont typeface="Arial"/>
              <a:buChar char="•"/>
            </a:pPr>
            <a:r>
              <a:rPr lang="en-US">
                <a:cs typeface="Calibri"/>
              </a:rPr>
              <a:t>What is the biggest gap that they see when working with patients and how does the CP role help to close that gap? </a:t>
            </a:r>
          </a:p>
          <a:p>
            <a:pPr marL="285750" indent="-285750">
              <a:buFont typeface="Arial"/>
              <a:buChar char="•"/>
            </a:pPr>
            <a:r>
              <a:rPr lang="en-US">
                <a:cs typeface="Calibri"/>
              </a:rPr>
              <a:t>Timeliness of making medication changes compared to current model? Able to free up the provider from having to have an appt with the patient to just make a medication change</a:t>
            </a:r>
          </a:p>
          <a:p>
            <a:pPr marL="285750" indent="-285750">
              <a:buFont typeface="Arial"/>
              <a:buChar char="•"/>
            </a:pPr>
            <a:r>
              <a:rPr lang="en-US">
                <a:cs typeface="Calibri"/>
              </a:rPr>
              <a:t>CP able to support with the medication decision and more frequent calls to the office about medication side effects, understanding how to submit for prior authorization, </a:t>
            </a:r>
            <a:r>
              <a:rPr lang="en-US" err="1">
                <a:cs typeface="Calibri"/>
              </a:rPr>
              <a:t>etc</a:t>
            </a:r>
            <a:r>
              <a:rPr lang="en-US">
                <a:cs typeface="Calibri"/>
              </a:rPr>
              <a:t> all areas that can take up a lot of the providers time is now more supported by the CP </a:t>
            </a:r>
          </a:p>
        </p:txBody>
      </p:sp>
      <p:sp>
        <p:nvSpPr>
          <p:cNvPr id="4" name="Slide Number Placeholder 3"/>
          <p:cNvSpPr>
            <a:spLocks noGrp="1"/>
          </p:cNvSpPr>
          <p:nvPr>
            <p:ph type="sldNum" sz="quarter" idx="5"/>
          </p:nvPr>
        </p:nvSpPr>
        <p:spPr/>
        <p:txBody>
          <a:bodyPr/>
          <a:lstStyle/>
          <a:p>
            <a:fld id="{3D0AE1F0-2723-404F-8B9D-6FB122E60AAE}" type="slidenum">
              <a:rPr lang="en-US" smtClean="0"/>
              <a:t>36</a:t>
            </a:fld>
            <a:endParaRPr lang="en-US"/>
          </a:p>
        </p:txBody>
      </p:sp>
    </p:spTree>
    <p:extLst>
      <p:ext uri="{BB962C8B-B14F-4D97-AF65-F5344CB8AC3E}">
        <p14:creationId xmlns:p14="http://schemas.microsoft.com/office/powerpoint/2010/main" val="1043789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Affect real change, sustainable change</a:t>
            </a:r>
            <a:endParaRPr lang="en-US"/>
          </a:p>
          <a:p>
            <a:pPr marL="171450" indent="-171450">
              <a:buFont typeface="Arial"/>
              <a:buChar char="•"/>
            </a:pPr>
            <a:r>
              <a:rPr lang="en-US">
                <a:cs typeface="Calibri"/>
              </a:rPr>
              <a:t>Improved health of the patient population </a:t>
            </a:r>
          </a:p>
          <a:p>
            <a:pPr marL="171450" indent="-171450">
              <a:buFont typeface="Arial"/>
              <a:buChar char="•"/>
            </a:pPr>
            <a:r>
              <a:rPr lang="en-US">
                <a:cs typeface="Calibri"/>
              </a:rPr>
              <a:t>Accountable meaning feeling like they matter and are apart of the decision instead of feeling like they are going to be "scolded" </a:t>
            </a:r>
          </a:p>
          <a:p>
            <a:pPr marL="171450" indent="-171450">
              <a:buFont typeface="Arial"/>
              <a:buChar char="•"/>
            </a:pPr>
            <a:r>
              <a:rPr lang="en-US">
                <a:cs typeface="Calibri"/>
              </a:rPr>
              <a:t>Patients will even cancel appts because they know they haven't been doing well or following what the care plan was told to them and are afraid of what the provider might say or think of them </a:t>
            </a:r>
          </a:p>
          <a:p>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37</a:t>
            </a:fld>
            <a:endParaRPr lang="en-US"/>
          </a:p>
        </p:txBody>
      </p:sp>
    </p:spTree>
    <p:extLst>
      <p:ext uri="{BB962C8B-B14F-4D97-AF65-F5344CB8AC3E}">
        <p14:creationId xmlns:p14="http://schemas.microsoft.com/office/powerpoint/2010/main" val="4119972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a:rPr>
              <a:t>Can John relate this to his experience </a:t>
            </a:r>
          </a:p>
          <a:p>
            <a:pPr marL="285750" indent="-285750">
              <a:buFont typeface="Arial"/>
              <a:buChar char="•"/>
            </a:pPr>
            <a:r>
              <a:rPr lang="en-US">
                <a:cs typeface="Calibri"/>
              </a:rPr>
              <a:t>Why does he feel that he was not able to do this prior? </a:t>
            </a:r>
          </a:p>
          <a:p>
            <a:pPr marL="285750" indent="-285750">
              <a:buFont typeface="Arial"/>
              <a:buChar char="•"/>
            </a:pPr>
            <a:r>
              <a:rPr lang="en-US">
                <a:cs typeface="Calibri"/>
              </a:rPr>
              <a:t>Did john feel as though his provider was informed of his health wins? </a:t>
            </a:r>
          </a:p>
          <a:p>
            <a:pPr marL="285750" indent="-285750">
              <a:buFont typeface="Arial"/>
              <a:buChar char="•"/>
            </a:pPr>
            <a:r>
              <a:rPr lang="en-US">
                <a:cs typeface="Calibri"/>
              </a:rPr>
              <a:t>Ability to put the patient back to the center of care, empowering them through a team approach.</a:t>
            </a:r>
          </a:p>
          <a:p>
            <a:pPr marL="285750" indent="-285750">
              <a:buFont typeface="Arial"/>
              <a:buChar char="•"/>
            </a:pPr>
            <a:r>
              <a:rPr lang="en-US">
                <a:cs typeface="Calibri"/>
              </a:rPr>
              <a:t>Ability to effect real change- compared to previous experience? </a:t>
            </a:r>
          </a:p>
        </p:txBody>
      </p:sp>
      <p:sp>
        <p:nvSpPr>
          <p:cNvPr id="4" name="Slide Number Placeholder 3"/>
          <p:cNvSpPr>
            <a:spLocks noGrp="1"/>
          </p:cNvSpPr>
          <p:nvPr>
            <p:ph type="sldNum" sz="quarter" idx="5"/>
          </p:nvPr>
        </p:nvSpPr>
        <p:spPr/>
        <p:txBody>
          <a:bodyPr/>
          <a:lstStyle/>
          <a:p>
            <a:fld id="{3D0AE1F0-2723-404F-8B9D-6FB122E60AAE}" type="slidenum">
              <a:rPr lang="en-US" smtClean="0"/>
              <a:t>38</a:t>
            </a:fld>
            <a:endParaRPr lang="en-US"/>
          </a:p>
        </p:txBody>
      </p:sp>
    </p:spTree>
    <p:extLst>
      <p:ext uri="{BB962C8B-B14F-4D97-AF65-F5344CB8AC3E}">
        <p14:creationId xmlns:p14="http://schemas.microsoft.com/office/powerpoint/2010/main" val="510343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 shared decision making </a:t>
            </a:r>
          </a:p>
          <a:p>
            <a:pPr marL="171450" indent="-171450">
              <a:buFont typeface="Arial"/>
              <a:buChar char="•"/>
            </a:pPr>
            <a:r>
              <a:rPr lang="en-US">
                <a:cs typeface="Calibri"/>
              </a:rPr>
              <a:t>Timely medication changes = improved patient compliance with medications </a:t>
            </a:r>
          </a:p>
          <a:p>
            <a:pPr marL="171450" indent="-171450">
              <a:buFont typeface="Arial"/>
              <a:buChar char="•"/>
            </a:pPr>
            <a:r>
              <a:rPr lang="en-US">
                <a:cs typeface="Calibri"/>
              </a:rPr>
              <a:t>CP- speaks on how the CPA allows for a smoother flow of patient care </a:t>
            </a:r>
          </a:p>
          <a:p>
            <a:pPr marL="171450" indent="-171450">
              <a:buFont typeface="Arial"/>
              <a:buChar char="•"/>
            </a:pPr>
            <a:r>
              <a:rPr lang="en-US">
                <a:cs typeface="Calibri"/>
              </a:rPr>
              <a:t>CP- speaks to importance of HER documentation </a:t>
            </a:r>
          </a:p>
          <a:p>
            <a:pPr marL="171450" indent="-171450">
              <a:buFont typeface="Arial"/>
              <a:buChar char="•"/>
            </a:pPr>
            <a:endParaRPr lang="en-US">
              <a:cs typeface="Calibri"/>
            </a:endParaRPr>
          </a:p>
          <a:p>
            <a:pPr marL="171450" indent="-171450">
              <a:buFont typeface="Arial"/>
              <a:buChar char="•"/>
            </a:pPr>
            <a:r>
              <a:rPr lang="en-US">
                <a:cs typeface="Calibri"/>
              </a:rPr>
              <a:t>Chronic conditions such as HTN, DM, high cholesterol --&gt; having personalized recommendation takes the burden off the provider and allows for shared decision making and actually a conversation around best treatment approaches for the patient  </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39</a:t>
            </a:fld>
            <a:endParaRPr lang="en-US"/>
          </a:p>
        </p:txBody>
      </p:sp>
    </p:spTree>
    <p:extLst>
      <p:ext uri="{BB962C8B-B14F-4D97-AF65-F5344CB8AC3E}">
        <p14:creationId xmlns:p14="http://schemas.microsoft.com/office/powerpoint/2010/main" val="4233866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Provider </a:t>
            </a:r>
            <a:r>
              <a:rPr lang="en-US" err="1">
                <a:cs typeface="Calibri"/>
              </a:rPr>
              <a:t>satisfication</a:t>
            </a:r>
            <a:r>
              <a:rPr lang="en-US">
                <a:cs typeface="Calibri"/>
              </a:rPr>
              <a:t>, decrease burnout </a:t>
            </a:r>
          </a:p>
          <a:p>
            <a:pPr marL="171450" indent="-171450">
              <a:buFont typeface="Arial"/>
              <a:buChar char="•"/>
            </a:pPr>
            <a:r>
              <a:rPr lang="en-US">
                <a:cs typeface="Calibri"/>
              </a:rPr>
              <a:t>- shared decision making </a:t>
            </a:r>
            <a:endParaRPr lang="en-US"/>
          </a:p>
          <a:p>
            <a:pPr marL="171450" indent="-171450">
              <a:buFont typeface="Arial"/>
              <a:buChar char="•"/>
            </a:pPr>
            <a:r>
              <a:rPr lang="en-US">
                <a:cs typeface="Calibri"/>
              </a:rPr>
              <a:t>Timely medication changes = improved patient compliance with medications </a:t>
            </a:r>
          </a:p>
          <a:p>
            <a:pPr marL="171450" indent="-171450">
              <a:buFont typeface="Arial"/>
              <a:buChar char="•"/>
            </a:pPr>
            <a:r>
              <a:rPr lang="en-US">
                <a:cs typeface="Calibri"/>
              </a:rPr>
              <a:t>CP- speaks on how the CPA allows for a smoother flow of patient care </a:t>
            </a:r>
          </a:p>
          <a:p>
            <a:pPr marL="171450" indent="-171450">
              <a:buFont typeface="Arial"/>
              <a:buChar char="•"/>
            </a:pPr>
            <a:r>
              <a:rPr lang="en-US">
                <a:cs typeface="Calibri"/>
              </a:rPr>
              <a:t>CP/HCC- speaks to importance of EHR documentation</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40</a:t>
            </a:fld>
            <a:endParaRPr lang="en-US"/>
          </a:p>
        </p:txBody>
      </p:sp>
    </p:spTree>
    <p:extLst>
      <p:ext uri="{BB962C8B-B14F-4D97-AF65-F5344CB8AC3E}">
        <p14:creationId xmlns:p14="http://schemas.microsoft.com/office/powerpoint/2010/main" val="2382297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 shared decision making </a:t>
            </a:r>
          </a:p>
          <a:p>
            <a:pPr marL="171450" indent="-171450">
              <a:buFont typeface="Arial"/>
              <a:buChar char="•"/>
            </a:pPr>
            <a:r>
              <a:rPr lang="en-US">
                <a:cs typeface="Calibri"/>
              </a:rPr>
              <a:t>Timely medication changes = improved patient compliance with medications </a:t>
            </a:r>
          </a:p>
          <a:p>
            <a:pPr marL="171450" indent="-171450">
              <a:buFont typeface="Arial"/>
              <a:buChar char="•"/>
            </a:pPr>
            <a:r>
              <a:rPr lang="en-US">
                <a:cs typeface="Calibri"/>
              </a:rPr>
              <a:t>CP- speaks on how the CPA allows for a smoother flow of patient care without the provider being a bottle neck. This can take time to create this trusting relationship between provider and CP.  This helps to eliminate time burden on the provider.  </a:t>
            </a:r>
          </a:p>
          <a:p>
            <a:pPr marL="171450" indent="-171450">
              <a:buFont typeface="Arial"/>
              <a:buChar char="•"/>
            </a:pPr>
            <a:r>
              <a:rPr lang="en-US">
                <a:cs typeface="Calibri"/>
              </a:rPr>
              <a:t>From my experience we get comfortable prescribing certain medications in each class of meds. Which works for most patients but not all, this has allowed for best prescribing practices. </a:t>
            </a:r>
          </a:p>
          <a:p>
            <a:pPr marL="171450" indent="-171450">
              <a:buFont typeface="Arial"/>
              <a:buChar char="•"/>
            </a:pPr>
            <a:r>
              <a:rPr lang="en-US">
                <a:cs typeface="Calibri"/>
              </a:rPr>
              <a:t>CP- speaks to importance of HER documentation </a:t>
            </a: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D0AE1F0-2723-404F-8B9D-6FB122E60AAE}" type="slidenum">
              <a:rPr lang="en-US" smtClean="0"/>
              <a:t>41</a:t>
            </a:fld>
            <a:endParaRPr lang="en-US"/>
          </a:p>
        </p:txBody>
      </p:sp>
    </p:spTree>
    <p:extLst>
      <p:ext uri="{BB962C8B-B14F-4D97-AF65-F5344CB8AC3E}">
        <p14:creationId xmlns:p14="http://schemas.microsoft.com/office/powerpoint/2010/main" val="214571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 and physician control</a:t>
            </a:r>
          </a:p>
          <a:p>
            <a:endParaRPr lang="en-US"/>
          </a:p>
          <a:p>
            <a:pPr>
              <a:lnSpc>
                <a:spcPct val="90000"/>
              </a:lnSpc>
              <a:spcBef>
                <a:spcPts val="0"/>
              </a:spcBef>
              <a:spcAft>
                <a:spcPts val="600"/>
              </a:spcAft>
              <a:buFont typeface="Wingdings" panose="05000000000000000000" pitchFamily="2" charset="2"/>
              <a:buChar char="v"/>
            </a:pPr>
            <a:r>
              <a:rPr lang="en-US" sz="2400" b="1">
                <a:solidFill>
                  <a:srgbClr val="2E9696"/>
                </a:solidFill>
                <a:latin typeface="Calibri" panose="020F0502020204030204" pitchFamily="34" charset="0"/>
                <a:cs typeface="Calibri" panose="020F0502020204030204" pitchFamily="34" charset="0"/>
              </a:rPr>
              <a:t>Accurate Blood Pressure Reading: </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Training and education materials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2 readings one minute apart</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Report time of day</a:t>
            </a:r>
          </a:p>
          <a:p>
            <a:pPr lvl="1">
              <a:lnSpc>
                <a:spcPct val="90000"/>
              </a:lnSpc>
              <a:spcBef>
                <a:spcPts val="0"/>
              </a:spcBef>
              <a:spcAft>
                <a:spcPts val="12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Transmitted to Health Coach Coordinator</a:t>
            </a:r>
          </a:p>
          <a:p>
            <a:pPr>
              <a:lnSpc>
                <a:spcPct val="90000"/>
              </a:lnSpc>
              <a:spcBef>
                <a:spcPts val="0"/>
              </a:spcBef>
              <a:spcAft>
                <a:spcPts val="1200"/>
              </a:spcAft>
              <a:buFont typeface="Wingdings" panose="05000000000000000000" pitchFamily="2" charset="2"/>
              <a:buChar char="v"/>
            </a:pPr>
            <a:r>
              <a:rPr lang="en-US" sz="2400">
                <a:latin typeface="Calibri" panose="020F0502020204030204" pitchFamily="34" charset="0"/>
                <a:cs typeface="Calibri" panose="020F0502020204030204" pitchFamily="34" charset="0"/>
              </a:rPr>
              <a:t>Omron 3 Series BP 7100 (</a:t>
            </a:r>
            <a:r>
              <a:rPr lang="en-US" sz="2400">
                <a:solidFill>
                  <a:srgbClr val="2E969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https://www.validatebp.org/</a:t>
            </a:r>
            <a:r>
              <a:rPr lang="en-US" sz="2400">
                <a:latin typeface="Calibri" panose="020F0502020204030204" pitchFamily="34" charset="0"/>
                <a:cs typeface="Calibri" panose="020F0502020204030204" pitchFamily="34" charset="0"/>
              </a:rPr>
              <a:t>) </a:t>
            </a:r>
          </a:p>
          <a:p>
            <a:pPr>
              <a:lnSpc>
                <a:spcPct val="90000"/>
              </a:lnSpc>
              <a:spcBef>
                <a:spcPts val="0"/>
              </a:spcBef>
              <a:spcAft>
                <a:spcPts val="600"/>
              </a:spcAft>
              <a:buFont typeface="Wingdings" panose="05000000000000000000" pitchFamily="2" charset="2"/>
              <a:buChar char="v"/>
            </a:pPr>
            <a:r>
              <a:rPr lang="en-US" sz="2400">
                <a:latin typeface="Calibri" panose="020F0502020204030204" pitchFamily="34" charset="0"/>
                <a:cs typeface="Calibri" panose="020F0502020204030204" pitchFamily="34" charset="0"/>
              </a:rPr>
              <a:t>Patient Dashboards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Graphical displays </a:t>
            </a:r>
          </a:p>
          <a:p>
            <a:pPr lvl="2">
              <a:lnSpc>
                <a:spcPct val="90000"/>
              </a:lnSpc>
              <a:spcBef>
                <a:spcPts val="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2 weeks of daily averages with time of day and med adherence</a:t>
            </a:r>
          </a:p>
          <a:p>
            <a:pPr lvl="2">
              <a:lnSpc>
                <a:spcPct val="90000"/>
              </a:lnSpc>
              <a:spcBef>
                <a:spcPts val="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21 days of 7-day averages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Office BPs – baseline and most recent</a:t>
            </a:r>
            <a:endParaRPr lang="en-US" sz="2400">
              <a:latin typeface="Calibri" panose="020F0502020204030204" pitchFamily="34" charset="0"/>
              <a:cs typeface="Calibri" panose="020F0502020204030204" pitchFamily="34" charset="0"/>
            </a:endParaRPr>
          </a:p>
          <a:p>
            <a:pPr>
              <a:lnSpc>
                <a:spcPct val="90000"/>
              </a:lnSpc>
              <a:spcBef>
                <a:spcPts val="0"/>
              </a:spcBef>
              <a:spcAft>
                <a:spcPts val="600"/>
              </a:spcAft>
              <a:buFont typeface="Wingdings" panose="05000000000000000000" pitchFamily="2" charset="2"/>
              <a:buChar char="v"/>
            </a:pPr>
            <a:r>
              <a:rPr lang="en-US" sz="2400">
                <a:latin typeface="Calibri" panose="020F0502020204030204" pitchFamily="34" charset="0"/>
                <a:cs typeface="Calibri" panose="020F0502020204030204" pitchFamily="34" charset="0"/>
              </a:rPr>
              <a:t>Patient Panel Dashboard</a:t>
            </a:r>
            <a:endParaRPr lang="en-US" sz="2200">
              <a:latin typeface="Calibri" panose="020F0502020204030204" pitchFamily="34" charset="0"/>
              <a:cs typeface="Calibri" panose="020F0502020204030204" pitchFamily="34" charset="0"/>
            </a:endParaRPr>
          </a:p>
          <a:p>
            <a:endParaRPr lang="en-US"/>
          </a:p>
          <a:p>
            <a:r>
              <a:rPr lang="en-US"/>
              <a:t>PHYSICIAN</a:t>
            </a:r>
          </a:p>
          <a:p>
            <a:r>
              <a:rPr lang="en-US"/>
              <a:t>Leads the Care Team</a:t>
            </a:r>
          </a:p>
          <a:p>
            <a:r>
              <a:rPr lang="en-US"/>
              <a:t>Selects/refers patients</a:t>
            </a:r>
          </a:p>
          <a:p>
            <a:r>
              <a:rPr lang="en-US"/>
              <a:t>Letter comes from the physician</a:t>
            </a:r>
          </a:p>
          <a:p>
            <a:r>
              <a:rPr lang="en-US"/>
              <a:t>Pre-authorizes and/or approves medication changes</a:t>
            </a:r>
          </a:p>
          <a:p>
            <a:endParaRPr lang="en-US"/>
          </a:p>
          <a:p>
            <a:r>
              <a:rPr lang="en-US"/>
              <a:t>JO ENROLLS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Endowment effect</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Best practice-based methodology</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Scripts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Established workflows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Training</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0AE1F0-2723-404F-8B9D-6FB122E60A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76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Leilani Feedback (what was the patient’s feedback on their experience with the H2c)</a:t>
            </a:r>
          </a:p>
          <a:p>
            <a:pPr marL="171450" indent="-171450">
              <a:spcAft>
                <a:spcPts val="600"/>
              </a:spcAft>
              <a:buClr>
                <a:srgbClr val="3E9A99"/>
              </a:buClr>
              <a:buFont typeface="Arial" panose="020B0604020202020204" pitchFamily="34" charset="0"/>
              <a:buChar char="•"/>
            </a:pPr>
            <a:r>
              <a:rPr lang="en-US"/>
              <a:t>There is no time to exercise</a:t>
            </a:r>
          </a:p>
          <a:p>
            <a:pPr marL="171450" indent="-171450">
              <a:spcAft>
                <a:spcPts val="600"/>
              </a:spcAft>
              <a:buClr>
                <a:srgbClr val="3E9A99"/>
              </a:buClr>
              <a:buFont typeface="Arial" panose="020B0604020202020204" pitchFamily="34" charset="0"/>
              <a:buChar char="•"/>
            </a:pPr>
            <a:r>
              <a:rPr lang="en-US"/>
              <a:t>It is more expensive and time consuming to eat healthy</a:t>
            </a:r>
          </a:p>
          <a:p>
            <a:pPr marL="171450" indent="-171450">
              <a:spcAft>
                <a:spcPts val="600"/>
              </a:spcAft>
              <a:buClr>
                <a:srgbClr val="3E9A99"/>
              </a:buClr>
              <a:buFont typeface="Arial" panose="020B0604020202020204" pitchFamily="34" charset="0"/>
              <a:buChar char="•"/>
            </a:pPr>
            <a:r>
              <a:rPr lang="en-US"/>
              <a:t>“I love being happy”</a:t>
            </a:r>
          </a:p>
          <a:p>
            <a:pPr marL="171450" indent="-171450">
              <a:buFontTx/>
              <a:buChar char="-"/>
            </a:pPr>
            <a:endParaRPr lang="en-US"/>
          </a:p>
          <a:p>
            <a:pPr marL="171450" indent="-171450">
              <a:buFontTx/>
              <a:buChar char="-"/>
            </a:pPr>
            <a:endParaRPr lang="en-US"/>
          </a:p>
          <a:p>
            <a:pPr marL="171450" indent="-171450">
              <a:buFontTx/>
              <a:buChar char="-"/>
            </a:pPr>
            <a:endParaRPr lang="en-US"/>
          </a:p>
          <a:p>
            <a:pPr marL="171450" indent="-171450">
              <a:buFontTx/>
              <a:buChar char="-"/>
            </a:pPr>
            <a:r>
              <a:rPr lang="en-US"/>
              <a:t>Jon Feedback </a:t>
            </a:r>
          </a:p>
          <a:p>
            <a:pPr marL="171450" indent="-171450" algn="r">
              <a:spcAft>
                <a:spcPts val="600"/>
              </a:spcAft>
              <a:buClr>
                <a:srgbClr val="3E9A99"/>
              </a:buClr>
              <a:buFont typeface="Arial" panose="020B0604020202020204" pitchFamily="34" charset="0"/>
              <a:buChar char="•"/>
            </a:pPr>
            <a:r>
              <a:rPr lang="en-US"/>
              <a:t>I will be frail and dependent</a:t>
            </a:r>
          </a:p>
          <a:p>
            <a:pPr marL="171450" indent="-171450" algn="r">
              <a:spcAft>
                <a:spcPts val="600"/>
              </a:spcAft>
              <a:buClr>
                <a:srgbClr val="3E9A99"/>
              </a:buClr>
              <a:buFont typeface="Arial" panose="020B0604020202020204" pitchFamily="34" charset="0"/>
              <a:buChar char="•"/>
            </a:pPr>
            <a:r>
              <a:rPr lang="en-US"/>
              <a:t>Healthy food doesn’t taste good</a:t>
            </a:r>
          </a:p>
          <a:p>
            <a:pPr marL="171450" indent="-171450" algn="r">
              <a:spcAft>
                <a:spcPts val="600"/>
              </a:spcAft>
              <a:buClr>
                <a:srgbClr val="3E9A99"/>
              </a:buClr>
              <a:buFont typeface="Arial" panose="020B0604020202020204" pitchFamily="34" charset="0"/>
              <a:buChar char="•"/>
            </a:pPr>
            <a:r>
              <a:rPr lang="en-US"/>
              <a:t>Medications damage internal organs</a:t>
            </a:r>
          </a:p>
          <a:p>
            <a:pPr marL="171450" indent="-171450" algn="r">
              <a:spcAft>
                <a:spcPts val="600"/>
              </a:spcAft>
              <a:buClr>
                <a:srgbClr val="3E9A99"/>
              </a:buClr>
              <a:buFont typeface="Arial" panose="020B0604020202020204" pitchFamily="34" charset="0"/>
              <a:buChar char="•"/>
            </a:pPr>
            <a:r>
              <a:rPr lang="en-US"/>
              <a:t>I don’t have enough willpower</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8</a:t>
            </a:fld>
            <a:endParaRPr lang="en-US"/>
          </a:p>
        </p:txBody>
      </p:sp>
    </p:spTree>
    <p:extLst>
      <p:ext uri="{BB962C8B-B14F-4D97-AF65-F5344CB8AC3E}">
        <p14:creationId xmlns:p14="http://schemas.microsoft.com/office/powerpoint/2010/main" val="33319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Leilani Feedback (what was the patient’s feedback on their experience with the H2c)</a:t>
            </a:r>
          </a:p>
          <a:p>
            <a:pPr marL="171450" indent="-171450">
              <a:spcAft>
                <a:spcPts val="600"/>
              </a:spcAft>
              <a:buClr>
                <a:srgbClr val="3E9A99"/>
              </a:buClr>
              <a:buFont typeface="Arial" panose="020B0604020202020204" pitchFamily="34" charset="0"/>
              <a:buChar char="•"/>
            </a:pPr>
            <a:r>
              <a:rPr lang="en-US"/>
              <a:t>There is no time to exercise</a:t>
            </a:r>
          </a:p>
          <a:p>
            <a:pPr marL="171450" indent="-171450">
              <a:spcAft>
                <a:spcPts val="600"/>
              </a:spcAft>
              <a:buClr>
                <a:srgbClr val="3E9A99"/>
              </a:buClr>
              <a:buFont typeface="Arial" panose="020B0604020202020204" pitchFamily="34" charset="0"/>
              <a:buChar char="•"/>
            </a:pPr>
            <a:r>
              <a:rPr lang="en-US"/>
              <a:t>It is more expensive and time consuming to eat healthy</a:t>
            </a:r>
          </a:p>
          <a:p>
            <a:pPr marL="171450" indent="-171450">
              <a:spcAft>
                <a:spcPts val="600"/>
              </a:spcAft>
              <a:buClr>
                <a:srgbClr val="3E9A99"/>
              </a:buClr>
              <a:buFont typeface="Arial" panose="020B0604020202020204" pitchFamily="34" charset="0"/>
              <a:buChar char="•"/>
            </a:pPr>
            <a:r>
              <a:rPr lang="en-US"/>
              <a:t>“I love being happy”</a:t>
            </a:r>
          </a:p>
          <a:p>
            <a:pPr marL="171450" indent="-171450">
              <a:buFontTx/>
              <a:buChar char="-"/>
            </a:pPr>
            <a:endParaRPr lang="en-US"/>
          </a:p>
          <a:p>
            <a:pPr marL="171450" indent="-171450">
              <a:buFontTx/>
              <a:buChar char="-"/>
            </a:pPr>
            <a:endParaRPr lang="en-US"/>
          </a:p>
          <a:p>
            <a:pPr marL="171450" indent="-171450">
              <a:buFontTx/>
              <a:buChar char="-"/>
            </a:pPr>
            <a:endParaRPr lang="en-US"/>
          </a:p>
          <a:p>
            <a:pPr marL="171450" indent="-171450">
              <a:buFontTx/>
              <a:buChar char="-"/>
            </a:pPr>
            <a:r>
              <a:rPr lang="en-US"/>
              <a:t>Jon Feedback </a:t>
            </a:r>
          </a:p>
          <a:p>
            <a:pPr marL="171450" indent="-171450" algn="r">
              <a:spcAft>
                <a:spcPts val="600"/>
              </a:spcAft>
              <a:buClr>
                <a:srgbClr val="3E9A99"/>
              </a:buClr>
              <a:buFont typeface="Arial" panose="020B0604020202020204" pitchFamily="34" charset="0"/>
              <a:buChar char="•"/>
            </a:pPr>
            <a:r>
              <a:rPr lang="en-US"/>
              <a:t>I will be frail and dependent</a:t>
            </a:r>
          </a:p>
          <a:p>
            <a:pPr marL="171450" indent="-171450" algn="r">
              <a:spcAft>
                <a:spcPts val="600"/>
              </a:spcAft>
              <a:buClr>
                <a:srgbClr val="3E9A99"/>
              </a:buClr>
              <a:buFont typeface="Arial" panose="020B0604020202020204" pitchFamily="34" charset="0"/>
              <a:buChar char="•"/>
            </a:pPr>
            <a:r>
              <a:rPr lang="en-US"/>
              <a:t>Healthy food doesn’t taste good</a:t>
            </a:r>
          </a:p>
          <a:p>
            <a:pPr marL="171450" indent="-171450" algn="r">
              <a:spcAft>
                <a:spcPts val="600"/>
              </a:spcAft>
              <a:buClr>
                <a:srgbClr val="3E9A99"/>
              </a:buClr>
              <a:buFont typeface="Arial" panose="020B0604020202020204" pitchFamily="34" charset="0"/>
              <a:buChar char="•"/>
            </a:pPr>
            <a:r>
              <a:rPr lang="en-US"/>
              <a:t>Medications damage internal organs</a:t>
            </a:r>
          </a:p>
          <a:p>
            <a:pPr marL="171450" indent="-171450" algn="r">
              <a:spcAft>
                <a:spcPts val="600"/>
              </a:spcAft>
              <a:buClr>
                <a:srgbClr val="3E9A99"/>
              </a:buClr>
              <a:buFont typeface="Arial" panose="020B0604020202020204" pitchFamily="34" charset="0"/>
              <a:buChar char="•"/>
            </a:pPr>
            <a:r>
              <a:rPr lang="en-US"/>
              <a:t>I don’t have enough willpower</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9</a:t>
            </a:fld>
            <a:endParaRPr lang="en-US"/>
          </a:p>
        </p:txBody>
      </p:sp>
    </p:spTree>
    <p:extLst>
      <p:ext uri="{BB962C8B-B14F-4D97-AF65-F5344CB8AC3E}">
        <p14:creationId xmlns:p14="http://schemas.microsoft.com/office/powerpoint/2010/main" val="302746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0"/>
              </a:spcBef>
              <a:spcAft>
                <a:spcPts val="3000"/>
              </a:spcAft>
              <a:buFont typeface="Wingdings" panose="05000000000000000000" pitchFamily="2" charset="2"/>
              <a:buNone/>
            </a:pPr>
            <a:br>
              <a:rPr lang="en-US" sz="3600">
                <a:latin typeface="Calibri" panose="020F0502020204030204" pitchFamily="34" charset="0"/>
                <a:ea typeface="Calibri" panose="020F0502020204030204" pitchFamily="34" charset="0"/>
                <a:cs typeface="Times New Roman" panose="02020603050405020304" pitchFamily="18" charset="0"/>
              </a:rPr>
            </a:br>
            <a:br>
              <a:rPr lang="en-US" sz="3600">
                <a:latin typeface="Calibri" panose="020F0502020204030204" pitchFamily="34" charset="0"/>
                <a:ea typeface="Calibri" panose="020F0502020204030204" pitchFamily="34" charset="0"/>
                <a:cs typeface="Times New Roman" panose="02020603050405020304" pitchFamily="18" charset="0"/>
              </a:rPr>
            </a:br>
            <a:br>
              <a:rPr lang="en-US" sz="3600">
                <a:latin typeface="Calibri" panose="020F0502020204030204" pitchFamily="34" charset="0"/>
                <a:ea typeface="Calibri" panose="020F0502020204030204" pitchFamily="34" charset="0"/>
                <a:cs typeface="Times New Roman" panose="02020603050405020304" pitchFamily="18" charset="0"/>
              </a:rPr>
            </a:br>
            <a:r>
              <a:rPr lang="en-US" sz="3600">
                <a:latin typeface="Calibri" panose="020F0502020204030204" pitchFamily="34" charset="0"/>
                <a:ea typeface="Calibri" panose="020F0502020204030204" pitchFamily="34" charset="0"/>
                <a:cs typeface="Times New Roman" panose="02020603050405020304" pitchFamily="18" charset="0"/>
              </a:rPr>
              <a:t>Deleted slide 8 and contents below become talking points </a:t>
            </a:r>
          </a:p>
          <a:p>
            <a:pPr>
              <a:lnSpc>
                <a:spcPct val="90000"/>
              </a:lnSpc>
              <a:spcBef>
                <a:spcPts val="0"/>
              </a:spcBef>
              <a:spcAft>
                <a:spcPts val="3000"/>
              </a:spcAft>
              <a:buFont typeface="Wingdings" panose="05000000000000000000" pitchFamily="2" charset="2"/>
              <a:buChar char="v"/>
            </a:pPr>
            <a:r>
              <a:rPr lang="en-US" sz="3600">
                <a:latin typeface="Calibri" panose="020F0502020204030204" pitchFamily="34" charset="0"/>
                <a:ea typeface="Calibri" panose="020F0502020204030204" pitchFamily="34" charset="0"/>
                <a:cs typeface="Times New Roman" panose="02020603050405020304" pitchFamily="18" charset="0"/>
              </a:rPr>
              <a:t>Evidence-basis</a:t>
            </a:r>
          </a:p>
          <a:p>
            <a:pPr>
              <a:lnSpc>
                <a:spcPct val="90000"/>
              </a:lnSpc>
              <a:spcBef>
                <a:spcPts val="0"/>
              </a:spcBef>
              <a:spcAft>
                <a:spcPts val="3000"/>
              </a:spcAft>
              <a:buFont typeface="Wingdings" panose="05000000000000000000" pitchFamily="2" charset="2"/>
              <a:buChar char="v"/>
            </a:pPr>
            <a:r>
              <a:rPr lang="en-US" sz="3600">
                <a:latin typeface="Calibri" panose="020F0502020204030204" pitchFamily="34" charset="0"/>
                <a:ea typeface="Calibri" panose="020F0502020204030204" pitchFamily="34" charset="0"/>
                <a:cs typeface="Times New Roman" panose="02020603050405020304" pitchFamily="18" charset="0"/>
              </a:rPr>
              <a:t> Patient Population</a:t>
            </a:r>
          </a:p>
          <a:p>
            <a:pPr>
              <a:lnSpc>
                <a:spcPct val="90000"/>
              </a:lnSpc>
              <a:spcBef>
                <a:spcPts val="0"/>
              </a:spcBef>
              <a:spcAft>
                <a:spcPts val="3000"/>
              </a:spcAft>
              <a:buFont typeface="Wingdings" panose="05000000000000000000" pitchFamily="2" charset="2"/>
              <a:buChar char="v"/>
            </a:pPr>
            <a:r>
              <a:rPr lang="en-US" sz="3600">
                <a:latin typeface="Calibri" panose="020F0502020204030204" pitchFamily="34" charset="0"/>
                <a:ea typeface="Calibri" panose="020F0502020204030204" pitchFamily="34" charset="0"/>
                <a:cs typeface="Times New Roman" panose="02020603050405020304" pitchFamily="18" charset="0"/>
              </a:rPr>
              <a:t> Patient Feedback Survey</a:t>
            </a:r>
          </a:p>
          <a:p>
            <a:pPr>
              <a:lnSpc>
                <a:spcPct val="90000"/>
              </a:lnSpc>
              <a:spcBef>
                <a:spcPts val="0"/>
              </a:spcBef>
              <a:spcAft>
                <a:spcPts val="1200"/>
              </a:spcAft>
              <a:buFont typeface="Wingdings" panose="05000000000000000000" pitchFamily="2" charset="2"/>
              <a:buChar char="v"/>
            </a:pPr>
            <a:r>
              <a:rPr lang="en-US" sz="3600">
                <a:latin typeface="Calibri" panose="020F0502020204030204" pitchFamily="34" charset="0"/>
                <a:ea typeface="Calibri" panose="020F0502020204030204" pitchFamily="34" charset="0"/>
                <a:cs typeface="Times New Roman" panose="02020603050405020304" pitchFamily="18" charset="0"/>
              </a:rPr>
              <a:t> Analysis</a:t>
            </a:r>
          </a:p>
          <a:p>
            <a:pPr lvl="1">
              <a:lnSpc>
                <a:spcPct val="90000"/>
              </a:lnSpc>
              <a:spcBef>
                <a:spcPts val="0"/>
              </a:spcBef>
              <a:spcAft>
                <a:spcPts val="1200"/>
              </a:spcAft>
              <a:buFont typeface="Courier New" panose="02070309020205020404" pitchFamily="49" charset="0"/>
              <a:buChar char="o"/>
            </a:pPr>
            <a:r>
              <a:rPr lang="en-US" sz="2400" i="1">
                <a:latin typeface="Calibri" panose="020F0502020204030204" pitchFamily="34" charset="0"/>
                <a:ea typeface="Calibri" panose="020F0502020204030204" pitchFamily="34" charset="0"/>
                <a:cs typeface="Times New Roman" panose="02020603050405020304" pitchFamily="18" charset="0"/>
              </a:rPr>
              <a:t>Presentation &amp; appendix has subset of analysis</a:t>
            </a:r>
          </a:p>
          <a:p>
            <a:pPr lvl="1">
              <a:lnSpc>
                <a:spcPct val="90000"/>
              </a:lnSpc>
              <a:spcBef>
                <a:spcPts val="0"/>
              </a:spcBef>
              <a:spcAft>
                <a:spcPts val="1200"/>
              </a:spcAft>
              <a:buFont typeface="Courier New" panose="02070309020205020404" pitchFamily="49" charset="0"/>
              <a:buChar char="o"/>
            </a:pPr>
            <a:r>
              <a:rPr lang="en-US" sz="2400" i="1">
                <a:latin typeface="Calibri" panose="020F0502020204030204" pitchFamily="34" charset="0"/>
                <a:ea typeface="Calibri" panose="020F0502020204030204" pitchFamily="34" charset="0"/>
                <a:cs typeface="Times New Roman" panose="02020603050405020304" pitchFamily="18" charset="0"/>
              </a:rPr>
              <a:t>Upcoming whitepaper includes additional analysis</a:t>
            </a:r>
          </a:p>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10</a:t>
            </a:fld>
            <a:endParaRPr lang="en-US"/>
          </a:p>
        </p:txBody>
      </p:sp>
    </p:spTree>
    <p:extLst>
      <p:ext uri="{BB962C8B-B14F-4D97-AF65-F5344CB8AC3E}">
        <p14:creationId xmlns:p14="http://schemas.microsoft.com/office/powerpoint/2010/main" val="282017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simple way to explain the vast roles that a care team can provide- I like this. </a:t>
            </a:r>
          </a:p>
          <a:p>
            <a:r>
              <a:rPr lang="en-US" dirty="0"/>
              <a:t>The focus of </a:t>
            </a:r>
            <a:r>
              <a:rPr lang="en-US" dirty="0" err="1"/>
              <a:t>Derigo’s</a:t>
            </a:r>
            <a:r>
              <a:rPr lang="en-US" dirty="0"/>
              <a:t> approach is to increase use of multidisciplinary care teams to address patients' social services and support needs and improve the management and treatment of hypertension and high cholesterol. </a:t>
            </a:r>
          </a:p>
        </p:txBody>
      </p:sp>
      <p:sp>
        <p:nvSpPr>
          <p:cNvPr id="4" name="Slide Number Placeholder 3"/>
          <p:cNvSpPr>
            <a:spLocks noGrp="1"/>
          </p:cNvSpPr>
          <p:nvPr>
            <p:ph type="sldNum" sz="quarter" idx="5"/>
          </p:nvPr>
        </p:nvSpPr>
        <p:spPr/>
        <p:txBody>
          <a:bodyPr/>
          <a:lstStyle/>
          <a:p>
            <a:fld id="{3D0AE1F0-2723-404F-8B9D-6FB122E60AAE}" type="slidenum">
              <a:rPr lang="en-US" smtClean="0"/>
              <a:t>11</a:t>
            </a:fld>
            <a:endParaRPr lang="en-US"/>
          </a:p>
        </p:txBody>
      </p:sp>
    </p:spTree>
    <p:extLst>
      <p:ext uri="{BB962C8B-B14F-4D97-AF65-F5344CB8AC3E}">
        <p14:creationId xmlns:p14="http://schemas.microsoft.com/office/powerpoint/2010/main" val="341404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Very simple way to explain the vast roles that a care team can provide- I like this. </a:t>
            </a:r>
          </a:p>
        </p:txBody>
      </p:sp>
      <p:sp>
        <p:nvSpPr>
          <p:cNvPr id="4" name="Slide Number Placeholder 3"/>
          <p:cNvSpPr>
            <a:spLocks noGrp="1"/>
          </p:cNvSpPr>
          <p:nvPr>
            <p:ph type="sldNum" sz="quarter" idx="5"/>
          </p:nvPr>
        </p:nvSpPr>
        <p:spPr/>
        <p:txBody>
          <a:bodyPr/>
          <a:lstStyle/>
          <a:p>
            <a:fld id="{3D0AE1F0-2723-404F-8B9D-6FB122E60AAE}" type="slidenum">
              <a:rPr lang="en-US" smtClean="0"/>
              <a:t>12</a:t>
            </a:fld>
            <a:endParaRPr lang="en-US"/>
          </a:p>
        </p:txBody>
      </p:sp>
    </p:spTree>
    <p:extLst>
      <p:ext uri="{BB962C8B-B14F-4D97-AF65-F5344CB8AC3E}">
        <p14:creationId xmlns:p14="http://schemas.microsoft.com/office/powerpoint/2010/main" val="241511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 and physician control</a:t>
            </a:r>
          </a:p>
          <a:p>
            <a:endParaRPr lang="en-US"/>
          </a:p>
          <a:p>
            <a:pPr>
              <a:lnSpc>
                <a:spcPct val="90000"/>
              </a:lnSpc>
              <a:spcBef>
                <a:spcPts val="0"/>
              </a:spcBef>
              <a:spcAft>
                <a:spcPts val="600"/>
              </a:spcAft>
              <a:buFont typeface="Wingdings" panose="05000000000000000000" pitchFamily="2" charset="2"/>
              <a:buChar char="v"/>
            </a:pPr>
            <a:r>
              <a:rPr lang="en-US" sz="2400" b="1">
                <a:solidFill>
                  <a:srgbClr val="2E9696"/>
                </a:solidFill>
                <a:latin typeface="Calibri" panose="020F0502020204030204" pitchFamily="34" charset="0"/>
                <a:cs typeface="Calibri" panose="020F0502020204030204" pitchFamily="34" charset="0"/>
              </a:rPr>
              <a:t>Accurate Blood Pressure Reading: </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Training and education materials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2 readings one minute apart</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Report time of day</a:t>
            </a:r>
          </a:p>
          <a:p>
            <a:pPr lvl="1">
              <a:lnSpc>
                <a:spcPct val="90000"/>
              </a:lnSpc>
              <a:spcBef>
                <a:spcPts val="0"/>
              </a:spcBef>
              <a:spcAft>
                <a:spcPts val="12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Transmitted to Health Coach Coordinator</a:t>
            </a:r>
          </a:p>
          <a:p>
            <a:pPr>
              <a:lnSpc>
                <a:spcPct val="90000"/>
              </a:lnSpc>
              <a:spcBef>
                <a:spcPts val="0"/>
              </a:spcBef>
              <a:spcAft>
                <a:spcPts val="1200"/>
              </a:spcAft>
              <a:buFont typeface="Wingdings" panose="05000000000000000000" pitchFamily="2" charset="2"/>
              <a:buChar char="v"/>
            </a:pPr>
            <a:r>
              <a:rPr lang="en-US" sz="2400">
                <a:latin typeface="Calibri" panose="020F0502020204030204" pitchFamily="34" charset="0"/>
                <a:cs typeface="Calibri" panose="020F0502020204030204" pitchFamily="34" charset="0"/>
              </a:rPr>
              <a:t>Omron 3 Series BP 7100 (</a:t>
            </a:r>
            <a:r>
              <a:rPr lang="en-US" sz="2400">
                <a:solidFill>
                  <a:srgbClr val="2E969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https://www.validatebp.org/</a:t>
            </a:r>
            <a:r>
              <a:rPr lang="en-US" sz="2400">
                <a:latin typeface="Calibri" panose="020F0502020204030204" pitchFamily="34" charset="0"/>
                <a:cs typeface="Calibri" panose="020F0502020204030204" pitchFamily="34" charset="0"/>
              </a:rPr>
              <a:t>) </a:t>
            </a:r>
          </a:p>
          <a:p>
            <a:pPr>
              <a:lnSpc>
                <a:spcPct val="90000"/>
              </a:lnSpc>
              <a:spcBef>
                <a:spcPts val="0"/>
              </a:spcBef>
              <a:spcAft>
                <a:spcPts val="600"/>
              </a:spcAft>
              <a:buFont typeface="Wingdings" panose="05000000000000000000" pitchFamily="2" charset="2"/>
              <a:buChar char="v"/>
            </a:pPr>
            <a:r>
              <a:rPr lang="en-US" sz="2400">
                <a:latin typeface="Calibri" panose="020F0502020204030204" pitchFamily="34" charset="0"/>
                <a:cs typeface="Calibri" panose="020F0502020204030204" pitchFamily="34" charset="0"/>
              </a:rPr>
              <a:t>Patient Dashboards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Graphical displays </a:t>
            </a:r>
          </a:p>
          <a:p>
            <a:pPr lvl="2">
              <a:lnSpc>
                <a:spcPct val="90000"/>
              </a:lnSpc>
              <a:spcBef>
                <a:spcPts val="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2 weeks of daily averages with time of day and med adherence</a:t>
            </a:r>
          </a:p>
          <a:p>
            <a:pPr lvl="2">
              <a:lnSpc>
                <a:spcPct val="90000"/>
              </a:lnSpc>
              <a:spcBef>
                <a:spcPts val="0"/>
              </a:spcBef>
              <a:spcAft>
                <a:spcPts val="600"/>
              </a:spcAft>
              <a:buFont typeface="Wingdings" panose="05000000000000000000" pitchFamily="2" charset="2"/>
              <a:buChar char="§"/>
            </a:pPr>
            <a:r>
              <a:rPr lang="en-US" sz="2000">
                <a:latin typeface="Calibri" panose="020F0502020204030204" pitchFamily="34" charset="0"/>
                <a:cs typeface="Calibri" panose="020F0502020204030204" pitchFamily="34" charset="0"/>
              </a:rPr>
              <a:t>21 days of 7-day averages</a:t>
            </a:r>
          </a:p>
          <a:p>
            <a:pPr lvl="1">
              <a:lnSpc>
                <a:spcPct val="90000"/>
              </a:lnSpc>
              <a:spcBef>
                <a:spcPts val="0"/>
              </a:spcBef>
              <a:spcAft>
                <a:spcPts val="600"/>
              </a:spcAft>
              <a:buFont typeface="Courier New" panose="02070309020205020404" pitchFamily="49" charset="0"/>
              <a:buChar char="o"/>
            </a:pPr>
            <a:r>
              <a:rPr lang="en-US" sz="2200">
                <a:latin typeface="Calibri" panose="020F0502020204030204" pitchFamily="34" charset="0"/>
                <a:cs typeface="Calibri" panose="020F0502020204030204" pitchFamily="34" charset="0"/>
              </a:rPr>
              <a:t>Office BPs – baseline and most recent</a:t>
            </a:r>
            <a:endParaRPr lang="en-US" sz="2400">
              <a:latin typeface="Calibri" panose="020F0502020204030204" pitchFamily="34" charset="0"/>
              <a:cs typeface="Calibri" panose="020F0502020204030204" pitchFamily="34" charset="0"/>
            </a:endParaRPr>
          </a:p>
          <a:p>
            <a:pPr>
              <a:lnSpc>
                <a:spcPct val="90000"/>
              </a:lnSpc>
              <a:spcBef>
                <a:spcPts val="0"/>
              </a:spcBef>
              <a:spcAft>
                <a:spcPts val="600"/>
              </a:spcAft>
              <a:buFont typeface="Wingdings" panose="05000000000000000000" pitchFamily="2" charset="2"/>
              <a:buChar char="v"/>
            </a:pPr>
            <a:r>
              <a:rPr lang="en-US" sz="2400">
                <a:latin typeface="Calibri" panose="020F0502020204030204" pitchFamily="34" charset="0"/>
                <a:cs typeface="Calibri" panose="020F0502020204030204" pitchFamily="34" charset="0"/>
              </a:rPr>
              <a:t>Patient Panel Dashboard</a:t>
            </a:r>
            <a:endParaRPr lang="en-US" sz="2200">
              <a:latin typeface="Calibri" panose="020F0502020204030204" pitchFamily="34" charset="0"/>
              <a:cs typeface="Calibri" panose="020F0502020204030204" pitchFamily="34" charset="0"/>
            </a:endParaRPr>
          </a:p>
          <a:p>
            <a:endParaRPr lang="en-US"/>
          </a:p>
          <a:p>
            <a:r>
              <a:rPr lang="en-US"/>
              <a:t>PHYSICIAN</a:t>
            </a:r>
          </a:p>
          <a:p>
            <a:r>
              <a:rPr lang="en-US"/>
              <a:t>Leads the Care Team</a:t>
            </a:r>
          </a:p>
          <a:p>
            <a:r>
              <a:rPr lang="en-US"/>
              <a:t>Selects/refers patients</a:t>
            </a:r>
          </a:p>
          <a:p>
            <a:r>
              <a:rPr lang="en-US"/>
              <a:t>Letter comes from the physician</a:t>
            </a:r>
          </a:p>
          <a:p>
            <a:r>
              <a:rPr lang="en-US"/>
              <a:t>Pre-authorizes and/or approves medication changes</a:t>
            </a:r>
          </a:p>
          <a:p>
            <a:endParaRPr lang="en-US"/>
          </a:p>
          <a:p>
            <a:r>
              <a:rPr lang="en-US"/>
              <a:t>JO ENROLLS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Endowment effect</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Best practice-based methodology</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Scripts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Established workflows</a:t>
            </a:r>
          </a:p>
          <a:p>
            <a:pPr marL="342900" marR="0" lvl="0" indent="-342900" algn="l" defTabSz="457200" rtl="0" eaLnBrk="1" fontAlgn="auto" latinLnBrk="0" hangingPunct="1">
              <a:lnSpc>
                <a:spcPct val="90000"/>
              </a:lnSpc>
              <a:spcBef>
                <a:spcPts val="300"/>
              </a:spcBef>
              <a:spcAft>
                <a:spcPts val="600"/>
              </a:spcAft>
              <a:buClr>
                <a:srgbClr val="208C8C"/>
              </a:buClr>
              <a:buSzPct val="80000"/>
              <a:buFont typeface="Wingdings" panose="05000000000000000000" pitchFamily="2" charset="2"/>
              <a:buChar char="v"/>
              <a:tabLst/>
              <a:defRPr/>
            </a:pPr>
            <a:r>
              <a:rPr kumimoji="0" lang="en-US" sz="1200" b="0" i="0" u="none" strike="noStrike" kern="1200" cap="none" spc="0" normalizeH="0" baseline="0" noProof="0">
                <a:ln>
                  <a:noFill/>
                </a:ln>
                <a:solidFill>
                  <a:prstClr val="black">
                    <a:lumMod val="75000"/>
                    <a:lumOff val="25000"/>
                  </a:prstClr>
                </a:solidFill>
                <a:effectLst/>
                <a:highlight>
                  <a:srgbClr val="FFFF00"/>
                </a:highlight>
                <a:uLnTx/>
                <a:uFillTx/>
                <a:latin typeface="Calibri" panose="020F0502020204030204" pitchFamily="34" charset="0"/>
                <a:ea typeface="+mn-ea"/>
                <a:cs typeface="Calibri" panose="020F0502020204030204" pitchFamily="34" charset="0"/>
              </a:rPr>
              <a:t>Training</a:t>
            </a:r>
          </a:p>
          <a:p>
            <a:endParaRPr lang="en-US"/>
          </a:p>
          <a:p>
            <a:endParaRPr lang="en-US"/>
          </a:p>
        </p:txBody>
      </p:sp>
      <p:sp>
        <p:nvSpPr>
          <p:cNvPr id="4" name="Slide Number Placeholder 3"/>
          <p:cNvSpPr>
            <a:spLocks noGrp="1"/>
          </p:cNvSpPr>
          <p:nvPr>
            <p:ph type="sldNum" sz="quarter" idx="5"/>
          </p:nvPr>
        </p:nvSpPr>
        <p:spPr/>
        <p:txBody>
          <a:bodyPr/>
          <a:lstStyle/>
          <a:p>
            <a:fld id="{3D0AE1F0-2723-404F-8B9D-6FB122E60AAE}" type="slidenum">
              <a:rPr lang="en-US" smtClean="0"/>
              <a:t>13</a:t>
            </a:fld>
            <a:endParaRPr lang="en-US"/>
          </a:p>
        </p:txBody>
      </p:sp>
    </p:spTree>
    <p:extLst>
      <p:ext uri="{BB962C8B-B14F-4D97-AF65-F5344CB8AC3E}">
        <p14:creationId xmlns:p14="http://schemas.microsoft.com/office/powerpoint/2010/main" val="21502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3051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602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5457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3440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472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6614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28064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0968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0739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5651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AC24A9-CCB6-4F8D-B8DB-C2F3692CFA5A}"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1099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AC24A9-CCB6-4F8D-B8DB-C2F3692CFA5A}" type="datetimeFigureOut">
              <a:rPr lang="en-US" smtClean="0"/>
              <a:t>4/24/23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109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2AC24A9-CCB6-4F8D-B8DB-C2F3692CFA5A}" type="datetimeFigureOut">
              <a:rPr lang="en-US" smtClean="0"/>
              <a:t>4/24/23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189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4/24/23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723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848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4/24/23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347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AC24A9-CCB6-4F8D-B8DB-C2F3692CFA5A}" type="datetimeFigureOut">
              <a:rPr lang="en-US" smtClean="0"/>
              <a:t>4/24/23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79333575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3.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mailto:carl.barton@derigohealth.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health.hawaii.gov/chronic-disease" TargetMode="External"/><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ama-assn.org/delivering-care/public-health/compendium-behavioral-health-integration-resources-bhi-basics" TargetMode="External"/><Relationship Id="rId4" Type="http://schemas.openxmlformats.org/officeDocument/2006/relationships/hyperlink" Target="https://www.ama-assn.org/delivering-care/public-health/what-behavioral-health"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3F04D0-90CE-4554-B84F-337ECC41585B}"/>
              </a:ext>
            </a:extLst>
          </p:cNvPr>
          <p:cNvPicPr>
            <a:picLocks noChangeAspect="1"/>
          </p:cNvPicPr>
          <p:nvPr/>
        </p:nvPicPr>
        <p:blipFill rotWithShape="1">
          <a:blip r:embed="rId3"/>
          <a:srcRect r="58046"/>
          <a:stretch/>
        </p:blipFill>
        <p:spPr>
          <a:xfrm rot="21181647" flipH="1">
            <a:off x="259450" y="485775"/>
            <a:ext cx="2620532" cy="2666235"/>
          </a:xfrm>
          <a:prstGeom prst="rect">
            <a:avLst/>
          </a:prstGeom>
        </p:spPr>
      </p:pic>
      <p:sp>
        <p:nvSpPr>
          <p:cNvPr id="3" name="Content Placeholder 2">
            <a:extLst>
              <a:ext uri="{FF2B5EF4-FFF2-40B4-BE49-F238E27FC236}">
                <a16:creationId xmlns:a16="http://schemas.microsoft.com/office/drawing/2014/main" id="{F8174337-27E4-D2E9-E1D1-07D9726572F4}"/>
              </a:ext>
            </a:extLst>
          </p:cNvPr>
          <p:cNvSpPr>
            <a:spLocks noGrp="1"/>
          </p:cNvSpPr>
          <p:nvPr>
            <p:ph idx="1"/>
          </p:nvPr>
        </p:nvSpPr>
        <p:spPr>
          <a:xfrm>
            <a:off x="2803783" y="903995"/>
            <a:ext cx="6092568" cy="1829794"/>
          </a:xfrm>
        </p:spPr>
        <p:txBody>
          <a:bodyPr>
            <a:normAutofit fontScale="92500"/>
          </a:bodyPr>
          <a:lstStyle/>
          <a:p>
            <a:pPr marL="0" indent="0">
              <a:spcBef>
                <a:spcPts val="0"/>
              </a:spcBef>
              <a:buNone/>
            </a:pPr>
            <a:r>
              <a:rPr lang="en-US" sz="3500">
                <a:solidFill>
                  <a:schemeClr val="accent4">
                    <a:lumMod val="75000"/>
                  </a:schemeClr>
                </a:solidFill>
                <a:latin typeface="Century Gothic" panose="020B0502020202020204" pitchFamily="34" charset="0"/>
              </a:rPr>
              <a:t>Carl Barton</a:t>
            </a:r>
          </a:p>
          <a:p>
            <a:pPr marL="0" indent="0">
              <a:spcBef>
                <a:spcPts val="900"/>
              </a:spcBef>
              <a:buNone/>
            </a:pPr>
            <a:r>
              <a:rPr lang="en-US" sz="3000" b="1">
                <a:latin typeface="Calibri" panose="020F0502020204030204" pitchFamily="34" charset="0"/>
              </a:rPr>
              <a:t>Principal and Founder of Derigo Health</a:t>
            </a:r>
          </a:p>
          <a:p>
            <a:pPr marL="0" indent="0">
              <a:spcBef>
                <a:spcPts val="0"/>
              </a:spcBef>
              <a:buNone/>
            </a:pPr>
            <a:r>
              <a:rPr lang="en-US" sz="3000" b="1">
                <a:latin typeface="Calibri" panose="020F0502020204030204" pitchFamily="34" charset="0"/>
              </a:rPr>
              <a:t>Executive Healthcare Consultant</a:t>
            </a:r>
          </a:p>
        </p:txBody>
      </p:sp>
      <p:pic>
        <p:nvPicPr>
          <p:cNvPr id="7" name="Picture 6">
            <a:extLst>
              <a:ext uri="{FF2B5EF4-FFF2-40B4-BE49-F238E27FC236}">
                <a16:creationId xmlns:a16="http://schemas.microsoft.com/office/drawing/2014/main" id="{75AD7BCA-5DAF-66D7-AF7F-936BCB508910}"/>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000"/>
                    </a14:imgEffect>
                    <a14:imgEffect>
                      <a14:brightnessContrast bright="7000" contrast="15000"/>
                    </a14:imgEffect>
                  </a14:imgLayer>
                </a14:imgProps>
              </a:ext>
            </a:extLst>
          </a:blip>
          <a:srcRect l="3438" t="9481" r="64262" b="6945"/>
          <a:stretch/>
        </p:blipFill>
        <p:spPr>
          <a:xfrm rot="365906">
            <a:off x="7170892" y="3152553"/>
            <a:ext cx="2265976" cy="2286000"/>
          </a:xfrm>
          <a:prstGeom prst="ellipse">
            <a:avLst/>
          </a:prstGeom>
          <a:ln w="127000" cap="rnd">
            <a:solidFill>
              <a:schemeClr val="bg1"/>
            </a:solid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D2293602-6288-EE63-BAB8-E1ACE2436403}"/>
              </a:ext>
            </a:extLst>
          </p:cNvPr>
          <p:cNvSpPr txBox="1"/>
          <p:nvPr/>
        </p:nvSpPr>
        <p:spPr>
          <a:xfrm>
            <a:off x="1485900" y="3545727"/>
            <a:ext cx="5485457" cy="1500411"/>
          </a:xfrm>
          <a:prstGeom prst="rect">
            <a:avLst/>
          </a:prstGeom>
          <a:noFill/>
        </p:spPr>
        <p:txBody>
          <a:bodyPr wrap="square" rtlCol="0">
            <a:spAutoFit/>
          </a:bodyPr>
          <a:lstStyle/>
          <a:p>
            <a:pPr marL="0" marR="0" algn="r">
              <a:spcBef>
                <a:spcPts val="0"/>
              </a:spcBef>
              <a:spcAft>
                <a:spcPts val="0"/>
              </a:spcAft>
            </a:pPr>
            <a:r>
              <a:rPr lang="en-US" sz="3200">
                <a:solidFill>
                  <a:schemeClr val="accent4">
                    <a:lumMod val="75000"/>
                  </a:schemeClr>
                </a:solidFill>
                <a:latin typeface="Century Gothic" panose="020B0502020202020204" pitchFamily="34" charset="0"/>
              </a:rPr>
              <a:t>Blair Grant</a:t>
            </a:r>
            <a:endParaRPr lang="en-US" sz="2400">
              <a:solidFill>
                <a:schemeClr val="accent4">
                  <a:lumMod val="75000"/>
                </a:schemeClr>
              </a:solidFill>
              <a:latin typeface="Century Gothic" panose="020B0502020202020204" pitchFamily="34" charset="0"/>
              <a:ea typeface="Calibri" panose="020F0502020204030204" pitchFamily="34" charset="0"/>
            </a:endParaRPr>
          </a:p>
          <a:p>
            <a:pPr marL="0" marR="0" algn="r">
              <a:spcBef>
                <a:spcPts val="0"/>
              </a:spcBef>
              <a:spcAft>
                <a:spcPts val="0"/>
              </a:spcAft>
            </a:pPr>
            <a:r>
              <a:rPr lang="en-US" sz="2400">
                <a:solidFill>
                  <a:schemeClr val="accent4">
                    <a:lumMod val="75000"/>
                  </a:schemeClr>
                </a:solidFill>
                <a:effectLst/>
                <a:latin typeface="Century Gothic" panose="020B0502020202020204" pitchFamily="34" charset="0"/>
                <a:ea typeface="Calibri" panose="020F0502020204030204" pitchFamily="34" charset="0"/>
              </a:rPr>
              <a:t>RN, MSN, FNP-BC, APRN-Rx </a:t>
            </a:r>
          </a:p>
          <a:p>
            <a:pPr algn="r">
              <a:spcBef>
                <a:spcPts val="900"/>
              </a:spcBef>
              <a:spcAft>
                <a:spcPts val="900"/>
              </a:spcAft>
            </a:pPr>
            <a:r>
              <a:rPr lang="en-US" sz="2800" b="1">
                <a:solidFill>
                  <a:schemeClr val="tx1">
                    <a:lumMod val="75000"/>
                    <a:lumOff val="25000"/>
                  </a:schemeClr>
                </a:solidFill>
                <a:latin typeface="Calibri" panose="020F0502020204030204" pitchFamily="34" charset="0"/>
              </a:rPr>
              <a:t>Clinical Transformation Consultant </a:t>
            </a:r>
          </a:p>
        </p:txBody>
      </p:sp>
    </p:spTree>
    <p:extLst>
      <p:ext uri="{BB962C8B-B14F-4D97-AF65-F5344CB8AC3E}">
        <p14:creationId xmlns:p14="http://schemas.microsoft.com/office/powerpoint/2010/main" val="128906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8" name="Partial Circle 7">
            <a:extLst>
              <a:ext uri="{FF2B5EF4-FFF2-40B4-BE49-F238E27FC236}">
                <a16:creationId xmlns:a16="http://schemas.microsoft.com/office/drawing/2014/main" id="{ABED0BC5-707D-3076-343C-60C9A86178E0}"/>
              </a:ext>
            </a:extLst>
          </p:cNvPr>
          <p:cNvSpPr/>
          <p:nvPr/>
        </p:nvSpPr>
        <p:spPr>
          <a:xfrm>
            <a:off x="2232268" y="1208801"/>
            <a:ext cx="7886792" cy="4945224"/>
          </a:xfrm>
          <a:prstGeom prst="pie">
            <a:avLst>
              <a:gd name="adj1" fmla="val 11521745"/>
              <a:gd name="adj2" fmla="val 20895044"/>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a:solidFill>
                  <a:schemeClr val="bg1"/>
                </a:solidFill>
              </a:rPr>
              <a:t>Physician</a:t>
            </a:r>
          </a:p>
        </p:txBody>
      </p:sp>
      <p:sp>
        <p:nvSpPr>
          <p:cNvPr id="9" name="Partial Circle 8">
            <a:extLst>
              <a:ext uri="{FF2B5EF4-FFF2-40B4-BE49-F238E27FC236}">
                <a16:creationId xmlns:a16="http://schemas.microsoft.com/office/drawing/2014/main" id="{F4CFE960-857F-22C3-D727-EB1B6B6AB5B9}"/>
              </a:ext>
            </a:extLst>
          </p:cNvPr>
          <p:cNvSpPr/>
          <p:nvPr/>
        </p:nvSpPr>
        <p:spPr>
          <a:xfrm>
            <a:off x="2260531" y="1160566"/>
            <a:ext cx="7866752" cy="5139824"/>
          </a:xfrm>
          <a:prstGeom prst="pie">
            <a:avLst>
              <a:gd name="adj1" fmla="val 20887859"/>
              <a:gd name="adj2" fmla="val 5435269"/>
            </a:avLst>
          </a:prstGeom>
          <a:solidFill>
            <a:srgbClr val="5FC2BF"/>
          </a:solidFill>
          <a:ln>
            <a:solidFill>
              <a:srgbClr val="23B2AF"/>
            </a:solid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nchorCtr="0"/>
          <a:lstStyle/>
          <a:p>
            <a:pPr algn="r"/>
            <a:endParaRPr lang="en-US" sz="4000" b="1">
              <a:solidFill>
                <a:schemeClr val="bg1"/>
              </a:solidFill>
            </a:endParaRPr>
          </a:p>
        </p:txBody>
      </p:sp>
      <p:sp>
        <p:nvSpPr>
          <p:cNvPr id="10" name="TextBox 9">
            <a:extLst>
              <a:ext uri="{FF2B5EF4-FFF2-40B4-BE49-F238E27FC236}">
                <a16:creationId xmlns:a16="http://schemas.microsoft.com/office/drawing/2014/main" id="{09BB3AE6-177E-3EB4-4CE7-88E9371087CF}"/>
              </a:ext>
            </a:extLst>
          </p:cNvPr>
          <p:cNvSpPr txBox="1"/>
          <p:nvPr/>
        </p:nvSpPr>
        <p:spPr>
          <a:xfrm>
            <a:off x="6201364" y="3936495"/>
            <a:ext cx="3109345" cy="1261884"/>
          </a:xfrm>
          <a:prstGeom prst="rect">
            <a:avLst/>
          </a:prstGeom>
          <a:noFill/>
        </p:spPr>
        <p:txBody>
          <a:bodyPr wrap="square" rtlCol="0">
            <a:spAutoFit/>
          </a:bodyPr>
          <a:lstStyle/>
          <a:p>
            <a:pPr algn="r"/>
            <a:r>
              <a:rPr lang="en-US" sz="3800" b="1">
                <a:solidFill>
                  <a:schemeClr val="bg1"/>
                </a:solidFill>
              </a:rPr>
              <a:t>Clinical </a:t>
            </a:r>
          </a:p>
          <a:p>
            <a:pPr algn="r"/>
            <a:r>
              <a:rPr lang="en-US" sz="3800" b="1">
                <a:solidFill>
                  <a:schemeClr val="bg1"/>
                </a:solidFill>
              </a:rPr>
              <a:t>Pharmacist</a:t>
            </a:r>
          </a:p>
        </p:txBody>
      </p:sp>
      <p:sp>
        <p:nvSpPr>
          <p:cNvPr id="11" name="Partial Circle 10">
            <a:extLst>
              <a:ext uri="{FF2B5EF4-FFF2-40B4-BE49-F238E27FC236}">
                <a16:creationId xmlns:a16="http://schemas.microsoft.com/office/drawing/2014/main" id="{D0CD4793-76C8-96BF-C9E6-78FCE8261D57}"/>
              </a:ext>
            </a:extLst>
          </p:cNvPr>
          <p:cNvSpPr/>
          <p:nvPr/>
        </p:nvSpPr>
        <p:spPr>
          <a:xfrm>
            <a:off x="2212290" y="1160566"/>
            <a:ext cx="7849781" cy="5139824"/>
          </a:xfrm>
          <a:prstGeom prst="pie">
            <a:avLst>
              <a:gd name="adj1" fmla="val 5447403"/>
              <a:gd name="adj2" fmla="val 11511530"/>
            </a:avLst>
          </a:prstGeom>
          <a:solidFill>
            <a:srgbClr val="A9A9A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0" rIns="0" rtlCol="0" anchor="ctr" anchorCtr="0"/>
          <a:lstStyle/>
          <a:p>
            <a:pPr algn="r"/>
            <a:endParaRPr lang="en-US" sz="4000" b="1">
              <a:solidFill>
                <a:schemeClr val="bg1"/>
              </a:solidFill>
            </a:endParaRPr>
          </a:p>
        </p:txBody>
      </p:sp>
      <p:pic>
        <p:nvPicPr>
          <p:cNvPr id="5" name="Picture 4">
            <a:extLst>
              <a:ext uri="{FF2B5EF4-FFF2-40B4-BE49-F238E27FC236}">
                <a16:creationId xmlns:a16="http://schemas.microsoft.com/office/drawing/2014/main" id="{BD7E83FE-E033-DCB3-22F4-0D58850D7FF9}"/>
              </a:ext>
            </a:extLst>
          </p:cNvPr>
          <p:cNvPicPr>
            <a:picLocks noChangeAspect="1"/>
          </p:cNvPicPr>
          <p:nvPr/>
        </p:nvPicPr>
        <p:blipFill rotWithShape="1">
          <a:blip r:embed="rId3">
            <a:extLst>
              <a:ext uri="{28A0092B-C50C-407E-A947-70E740481C1C}">
                <a14:useLocalDpi xmlns:a14="http://schemas.microsoft.com/office/drawing/2010/main" val="0"/>
              </a:ext>
            </a:extLst>
          </a:blip>
          <a:srcRect t="-5414" b="-277"/>
          <a:stretch/>
        </p:blipFill>
        <p:spPr>
          <a:xfrm rot="263724">
            <a:off x="6311114" y="2823694"/>
            <a:ext cx="1117554" cy="146304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55813306-E648-40E2-0E8E-3FC1C4989F24}"/>
              </a:ext>
            </a:extLst>
          </p:cNvPr>
          <p:cNvSpPr txBox="1"/>
          <p:nvPr/>
        </p:nvSpPr>
        <p:spPr>
          <a:xfrm>
            <a:off x="3196864" y="3483404"/>
            <a:ext cx="3109345" cy="1846659"/>
          </a:xfrm>
          <a:prstGeom prst="rect">
            <a:avLst/>
          </a:prstGeom>
          <a:noFill/>
        </p:spPr>
        <p:txBody>
          <a:bodyPr wrap="square" rtlCol="0">
            <a:spAutoFit/>
          </a:bodyPr>
          <a:lstStyle/>
          <a:p>
            <a:r>
              <a:rPr lang="en-US" sz="3800" b="1" dirty="0">
                <a:solidFill>
                  <a:schemeClr val="bg1"/>
                </a:solidFill>
              </a:rPr>
              <a:t>Health  </a:t>
            </a:r>
          </a:p>
          <a:p>
            <a:r>
              <a:rPr lang="en-US" sz="3800" b="1" dirty="0">
                <a:solidFill>
                  <a:schemeClr val="bg1"/>
                </a:solidFill>
              </a:rPr>
              <a:t>Coach</a:t>
            </a:r>
          </a:p>
          <a:p>
            <a:r>
              <a:rPr lang="en-US" sz="3800" b="1" dirty="0">
                <a:solidFill>
                  <a:schemeClr val="bg1"/>
                </a:solidFill>
              </a:rPr>
              <a:t>Coordinator</a:t>
            </a:r>
          </a:p>
        </p:txBody>
      </p:sp>
      <p:sp>
        <p:nvSpPr>
          <p:cNvPr id="13" name="Content Placeholder 2">
            <a:extLst>
              <a:ext uri="{FF2B5EF4-FFF2-40B4-BE49-F238E27FC236}">
                <a16:creationId xmlns:a16="http://schemas.microsoft.com/office/drawing/2014/main" id="{EA088E31-AA47-6AEC-B878-88EB7687932F}"/>
              </a:ext>
            </a:extLst>
          </p:cNvPr>
          <p:cNvSpPr>
            <a:spLocks noGrp="1"/>
          </p:cNvSpPr>
          <p:nvPr>
            <p:ph idx="1"/>
          </p:nvPr>
        </p:nvSpPr>
        <p:spPr>
          <a:xfrm>
            <a:off x="733651" y="614156"/>
            <a:ext cx="10657488" cy="662973"/>
          </a:xfrm>
        </p:spPr>
        <p:txBody>
          <a:bodyPr>
            <a:noAutofit/>
          </a:bodyPr>
          <a:lstStyle/>
          <a:p>
            <a:pPr marL="0" indent="0" algn="ctr">
              <a:lnSpc>
                <a:spcPct val="80000"/>
              </a:lnSpc>
              <a:spcBef>
                <a:spcPts val="0"/>
              </a:spcBef>
              <a:buNone/>
            </a:pPr>
            <a:r>
              <a:rPr lang="en-US" sz="4000" b="1">
                <a:solidFill>
                  <a:srgbClr val="245E64"/>
                </a:solidFill>
                <a:latin typeface="+mj-lt"/>
                <a:ea typeface="Calibri" panose="020F0502020204030204" pitchFamily="34" charset="0"/>
                <a:cs typeface="Arial" panose="020B0604020202020204" pitchFamily="34" charset="0"/>
              </a:rPr>
              <a:t> Care Team Members</a:t>
            </a:r>
          </a:p>
        </p:txBody>
      </p:sp>
      <p:pic>
        <p:nvPicPr>
          <p:cNvPr id="7" name="Picture 6" descr="A picture containing toy&#10;&#10;Description automatically generated">
            <a:extLst>
              <a:ext uri="{FF2B5EF4-FFF2-40B4-BE49-F238E27FC236}">
                <a16:creationId xmlns:a16="http://schemas.microsoft.com/office/drawing/2014/main" id="{DEBCB1BB-BC3F-1915-0295-F79B6701F9C1}"/>
              </a:ext>
            </a:extLst>
          </p:cNvPr>
          <p:cNvPicPr>
            <a:picLocks noChangeAspect="1"/>
          </p:cNvPicPr>
          <p:nvPr/>
        </p:nvPicPr>
        <p:blipFill rotWithShape="1">
          <a:blip r:embed="rId4">
            <a:extLst>
              <a:ext uri="{28A0092B-C50C-407E-A947-70E740481C1C}">
                <a14:useLocalDpi xmlns:a14="http://schemas.microsoft.com/office/drawing/2010/main" val="0"/>
              </a:ext>
            </a:extLst>
          </a:blip>
          <a:srcRect t="-5172" b="-5371"/>
          <a:stretch/>
        </p:blipFill>
        <p:spPr>
          <a:xfrm rot="21372835">
            <a:off x="4972670" y="2834833"/>
            <a:ext cx="1262231" cy="146304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339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itle 1">
            <a:extLst>
              <a:ext uri="{FF2B5EF4-FFF2-40B4-BE49-F238E27FC236}">
                <a16:creationId xmlns:a16="http://schemas.microsoft.com/office/drawing/2014/main" id="{0FD685A1-8D48-17F6-B642-DDEB459A1848}"/>
              </a:ext>
            </a:extLst>
          </p:cNvPr>
          <p:cNvSpPr>
            <a:spLocks noGrp="1"/>
          </p:cNvSpPr>
          <p:nvPr>
            <p:ph type="title"/>
          </p:nvPr>
        </p:nvSpPr>
        <p:spPr>
          <a:xfrm>
            <a:off x="1301161" y="3681413"/>
            <a:ext cx="9634663" cy="757473"/>
          </a:xfrm>
        </p:spPr>
        <p:txBody>
          <a:bodyPr>
            <a:noAutofit/>
          </a:bodyPr>
          <a:lstStyle/>
          <a:p>
            <a:br>
              <a:rPr lang="en-US" sz="4000" b="1">
                <a:solidFill>
                  <a:srgbClr val="245E64"/>
                </a:solidFill>
              </a:rPr>
            </a:br>
            <a:br>
              <a:rPr lang="en-US" sz="4000">
                <a:solidFill>
                  <a:srgbClr val="245E64"/>
                </a:solidFill>
              </a:rPr>
            </a:br>
            <a:endParaRPr lang="en-US" sz="4000" b="1">
              <a:solidFill>
                <a:srgbClr val="245E64"/>
              </a:solidFill>
            </a:endParaRPr>
          </a:p>
        </p:txBody>
      </p:sp>
      <p:sp>
        <p:nvSpPr>
          <p:cNvPr id="2" name="Content Placeholder 2">
            <a:extLst>
              <a:ext uri="{FF2B5EF4-FFF2-40B4-BE49-F238E27FC236}">
                <a16:creationId xmlns:a16="http://schemas.microsoft.com/office/drawing/2014/main" id="{7171DB55-EA07-CEC9-BC16-A14FB39D7CF4}"/>
              </a:ext>
            </a:extLst>
          </p:cNvPr>
          <p:cNvSpPr>
            <a:spLocks noGrp="1"/>
          </p:cNvSpPr>
          <p:nvPr>
            <p:ph idx="1"/>
          </p:nvPr>
        </p:nvSpPr>
        <p:spPr>
          <a:xfrm>
            <a:off x="528577" y="700100"/>
            <a:ext cx="10657488" cy="662973"/>
          </a:xfrm>
        </p:spPr>
        <p:txBody>
          <a:bodyPr>
            <a:noAutofit/>
          </a:bodyPr>
          <a:lstStyle/>
          <a:p>
            <a:pPr marL="0" indent="0" algn="ctr">
              <a:lnSpc>
                <a:spcPct val="80000"/>
              </a:lnSpc>
              <a:spcBef>
                <a:spcPts val="0"/>
              </a:spcBef>
              <a:spcAft>
                <a:spcPts val="600"/>
              </a:spcAft>
              <a:buNone/>
            </a:pPr>
            <a:r>
              <a:rPr lang="en-US" sz="4000" b="1" dirty="0">
                <a:solidFill>
                  <a:srgbClr val="245E64"/>
                </a:solidFill>
                <a:latin typeface="+mj-lt"/>
                <a:ea typeface="Calibri" panose="020F0502020204030204" pitchFamily="34" charset="0"/>
                <a:cs typeface="Arial" panose="020B0604020202020204" pitchFamily="34" charset="0"/>
              </a:rPr>
              <a:t> A Care Team Goal</a:t>
            </a:r>
          </a:p>
        </p:txBody>
      </p:sp>
      <p:sp>
        <p:nvSpPr>
          <p:cNvPr id="4" name="Rectangle: Rounded Corners 3">
            <a:extLst>
              <a:ext uri="{FF2B5EF4-FFF2-40B4-BE49-F238E27FC236}">
                <a16:creationId xmlns:a16="http://schemas.microsoft.com/office/drawing/2014/main" id="{5EFE4536-6B0A-DB4E-EC4F-17A11D14B704}"/>
              </a:ext>
            </a:extLst>
          </p:cNvPr>
          <p:cNvSpPr/>
          <p:nvPr/>
        </p:nvSpPr>
        <p:spPr>
          <a:xfrm>
            <a:off x="2768628" y="5130208"/>
            <a:ext cx="6699727" cy="7323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400" b="1"/>
              <a:t>DRIVERS OF HEALTH OUTCOMES</a:t>
            </a:r>
            <a:endParaRPr lang="en-US" sz="2200" i="1"/>
          </a:p>
        </p:txBody>
      </p:sp>
      <p:pic>
        <p:nvPicPr>
          <p:cNvPr id="7" name="Graphic 6" descr="Seesaw outline">
            <a:extLst>
              <a:ext uri="{FF2B5EF4-FFF2-40B4-BE49-F238E27FC236}">
                <a16:creationId xmlns:a16="http://schemas.microsoft.com/office/drawing/2014/main" id="{679FF37A-32A1-3084-15CF-E9EB27784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0673" y="2253692"/>
            <a:ext cx="8113924" cy="3738598"/>
          </a:xfrm>
          <a:prstGeom prst="rect">
            <a:avLst/>
          </a:prstGeom>
        </p:spPr>
      </p:pic>
      <p:sp>
        <p:nvSpPr>
          <p:cNvPr id="8" name="Flowchart: Connector 7">
            <a:extLst>
              <a:ext uri="{FF2B5EF4-FFF2-40B4-BE49-F238E27FC236}">
                <a16:creationId xmlns:a16="http://schemas.microsoft.com/office/drawing/2014/main" id="{3E7FC55C-A661-9A18-B0FB-963A5AFC6025}"/>
              </a:ext>
            </a:extLst>
          </p:cNvPr>
          <p:cNvSpPr/>
          <p:nvPr/>
        </p:nvSpPr>
        <p:spPr>
          <a:xfrm>
            <a:off x="988542" y="2247787"/>
            <a:ext cx="2467704" cy="2060309"/>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500" b="1"/>
              <a:t>Clinical</a:t>
            </a:r>
          </a:p>
        </p:txBody>
      </p:sp>
      <p:sp>
        <p:nvSpPr>
          <p:cNvPr id="10" name="Flowchart: Connector 9">
            <a:extLst>
              <a:ext uri="{FF2B5EF4-FFF2-40B4-BE49-F238E27FC236}">
                <a16:creationId xmlns:a16="http://schemas.microsoft.com/office/drawing/2014/main" id="{401235C6-8098-ED20-9481-B13CE7820687}"/>
              </a:ext>
            </a:extLst>
          </p:cNvPr>
          <p:cNvSpPr/>
          <p:nvPr/>
        </p:nvSpPr>
        <p:spPr>
          <a:xfrm>
            <a:off x="8517461" y="1266352"/>
            <a:ext cx="2447576" cy="2060309"/>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500" b="1"/>
              <a:t>Non-Clinical</a:t>
            </a:r>
          </a:p>
        </p:txBody>
      </p:sp>
      <p:sp>
        <p:nvSpPr>
          <p:cNvPr id="12" name="TextBox 11">
            <a:extLst>
              <a:ext uri="{FF2B5EF4-FFF2-40B4-BE49-F238E27FC236}">
                <a16:creationId xmlns:a16="http://schemas.microsoft.com/office/drawing/2014/main" id="{42A6695A-36F3-71A7-14D5-9EB8722B35AC}"/>
              </a:ext>
            </a:extLst>
          </p:cNvPr>
          <p:cNvSpPr txBox="1"/>
          <p:nvPr/>
        </p:nvSpPr>
        <p:spPr>
          <a:xfrm>
            <a:off x="3979564" y="2074057"/>
            <a:ext cx="3755514" cy="1477328"/>
          </a:xfrm>
          <a:prstGeom prst="rect">
            <a:avLst/>
          </a:prstGeom>
          <a:noFill/>
        </p:spPr>
        <p:txBody>
          <a:bodyPr wrap="square">
            <a:spAutoFit/>
          </a:bodyPr>
          <a:lstStyle/>
          <a:p>
            <a:pPr marL="0" marR="0" lvl="0" indent="0" algn="ctr" defTabSz="457200" rtl="0" eaLnBrk="1" fontAlgn="auto" latinLnBrk="0" hangingPunct="1">
              <a:spcBef>
                <a:spcPts val="0"/>
              </a:spcBef>
              <a:spcAft>
                <a:spcPts val="500"/>
              </a:spcAft>
              <a:buClr>
                <a:srgbClr val="208C8C"/>
              </a:buClr>
              <a:buSzPct val="80000"/>
              <a:buFont typeface="Wingdings 3" charset="2"/>
              <a:buNone/>
              <a:tabLst/>
              <a:defRPr/>
            </a:pPr>
            <a:r>
              <a:rPr kumimoji="0" lang="en-US" sz="3000" b="0" i="1" u="none" strike="noStrike" kern="1200" cap="none" spc="0" normalizeH="0" baseline="0" noProof="0" dirty="0">
                <a:ln>
                  <a:noFill/>
                </a:ln>
                <a:solidFill>
                  <a:srgbClr val="0C8381"/>
                </a:solidFill>
                <a:effectLst/>
                <a:uLnTx/>
                <a:uFillTx/>
                <a:latin typeface="Trebuchet MS" panose="020B0603020202020204"/>
                <a:ea typeface="+mn-ea"/>
                <a:cs typeface="+mn-cs"/>
              </a:rPr>
              <a:t>expand capability to simultaneously identify &amp; address</a:t>
            </a:r>
            <a:endParaRPr kumimoji="0" lang="en-US" sz="3000" b="0" i="1" u="none" strike="noStrike" kern="1200" cap="none" spc="0" normalizeH="0" baseline="0" noProof="0" dirty="0">
              <a:ln>
                <a:noFill/>
              </a:ln>
              <a:solidFill>
                <a:srgbClr val="0C8381"/>
              </a:solidFill>
              <a:effectLst/>
              <a:uLnTx/>
              <a:uFillTx/>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433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itle 1">
            <a:extLst>
              <a:ext uri="{FF2B5EF4-FFF2-40B4-BE49-F238E27FC236}">
                <a16:creationId xmlns:a16="http://schemas.microsoft.com/office/drawing/2014/main" id="{0FD685A1-8D48-17F6-B642-DDEB459A1848}"/>
              </a:ext>
            </a:extLst>
          </p:cNvPr>
          <p:cNvSpPr>
            <a:spLocks noGrp="1"/>
          </p:cNvSpPr>
          <p:nvPr>
            <p:ph type="title"/>
          </p:nvPr>
        </p:nvSpPr>
        <p:spPr>
          <a:xfrm>
            <a:off x="1301161" y="3681413"/>
            <a:ext cx="9634663" cy="757473"/>
          </a:xfrm>
        </p:spPr>
        <p:txBody>
          <a:bodyPr>
            <a:noAutofit/>
          </a:bodyPr>
          <a:lstStyle/>
          <a:p>
            <a:br>
              <a:rPr lang="en-US" sz="4000" b="1">
                <a:solidFill>
                  <a:srgbClr val="245E64"/>
                </a:solidFill>
              </a:rPr>
            </a:br>
            <a:br>
              <a:rPr lang="en-US" sz="4000">
                <a:solidFill>
                  <a:srgbClr val="245E64"/>
                </a:solidFill>
              </a:rPr>
            </a:br>
            <a:endParaRPr lang="en-US" sz="4000" b="1">
              <a:solidFill>
                <a:srgbClr val="245E64"/>
              </a:solidFill>
            </a:endParaRPr>
          </a:p>
        </p:txBody>
      </p:sp>
      <p:sp>
        <p:nvSpPr>
          <p:cNvPr id="4" name="Rectangle: Rounded Corners 3">
            <a:extLst>
              <a:ext uri="{FF2B5EF4-FFF2-40B4-BE49-F238E27FC236}">
                <a16:creationId xmlns:a16="http://schemas.microsoft.com/office/drawing/2014/main" id="{5EFE4536-6B0A-DB4E-EC4F-17A11D14B704}"/>
              </a:ext>
            </a:extLst>
          </p:cNvPr>
          <p:cNvSpPr/>
          <p:nvPr/>
        </p:nvSpPr>
        <p:spPr>
          <a:xfrm>
            <a:off x="2668219" y="5215855"/>
            <a:ext cx="7230078" cy="7323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400" b="1" dirty="0"/>
              <a:t>WITH MEDICAL &amp; SOCIAL SUPPORT</a:t>
            </a:r>
            <a:endParaRPr lang="en-US" sz="2200" i="1" dirty="0"/>
          </a:p>
        </p:txBody>
      </p:sp>
      <p:pic>
        <p:nvPicPr>
          <p:cNvPr id="7" name="Graphic 6" descr="Seesaw outline">
            <a:extLst>
              <a:ext uri="{FF2B5EF4-FFF2-40B4-BE49-F238E27FC236}">
                <a16:creationId xmlns:a16="http://schemas.microsoft.com/office/drawing/2014/main" id="{679FF37A-32A1-3084-15CF-E9EB277844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23377" y="3037014"/>
            <a:ext cx="6081581" cy="2802169"/>
          </a:xfrm>
          <a:prstGeom prst="rect">
            <a:avLst/>
          </a:prstGeom>
        </p:spPr>
      </p:pic>
      <p:sp>
        <p:nvSpPr>
          <p:cNvPr id="8" name="Flowchart: Connector 7">
            <a:extLst>
              <a:ext uri="{FF2B5EF4-FFF2-40B4-BE49-F238E27FC236}">
                <a16:creationId xmlns:a16="http://schemas.microsoft.com/office/drawing/2014/main" id="{3E7FC55C-A661-9A18-B0FB-963A5AFC6025}"/>
              </a:ext>
            </a:extLst>
          </p:cNvPr>
          <p:cNvSpPr/>
          <p:nvPr/>
        </p:nvSpPr>
        <p:spPr>
          <a:xfrm>
            <a:off x="868276" y="2106981"/>
            <a:ext cx="2921908" cy="2557816"/>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100" b="1" dirty="0"/>
              <a:t>Lifestyle modification </a:t>
            </a:r>
          </a:p>
        </p:txBody>
      </p:sp>
      <p:sp>
        <p:nvSpPr>
          <p:cNvPr id="10" name="Flowchart: Connector 9">
            <a:extLst>
              <a:ext uri="{FF2B5EF4-FFF2-40B4-BE49-F238E27FC236}">
                <a16:creationId xmlns:a16="http://schemas.microsoft.com/office/drawing/2014/main" id="{401235C6-8098-ED20-9481-B13CE7820687}"/>
              </a:ext>
            </a:extLst>
          </p:cNvPr>
          <p:cNvSpPr/>
          <p:nvPr/>
        </p:nvSpPr>
        <p:spPr>
          <a:xfrm>
            <a:off x="8152346" y="1350292"/>
            <a:ext cx="2921908" cy="2557816"/>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100" b="1" dirty="0"/>
              <a:t>Pharmacologic intervention </a:t>
            </a:r>
          </a:p>
        </p:txBody>
      </p:sp>
      <p:sp>
        <p:nvSpPr>
          <p:cNvPr id="12" name="TextBox 11">
            <a:extLst>
              <a:ext uri="{FF2B5EF4-FFF2-40B4-BE49-F238E27FC236}">
                <a16:creationId xmlns:a16="http://schemas.microsoft.com/office/drawing/2014/main" id="{42A6695A-36F3-71A7-14D5-9EB8722B35AC}"/>
              </a:ext>
            </a:extLst>
          </p:cNvPr>
          <p:cNvSpPr txBox="1"/>
          <p:nvPr/>
        </p:nvSpPr>
        <p:spPr>
          <a:xfrm>
            <a:off x="3642553" y="2606353"/>
            <a:ext cx="4592184" cy="1477328"/>
          </a:xfrm>
          <a:prstGeom prst="rect">
            <a:avLst/>
          </a:prstGeom>
          <a:noFill/>
        </p:spPr>
        <p:txBody>
          <a:bodyPr wrap="square">
            <a:spAutoFit/>
          </a:bodyPr>
          <a:lstStyle/>
          <a:p>
            <a:pPr marL="0" marR="0" lvl="0" indent="0" algn="ctr" defTabSz="457200" rtl="0" eaLnBrk="1" fontAlgn="auto" latinLnBrk="0" hangingPunct="1">
              <a:spcBef>
                <a:spcPts val="0"/>
              </a:spcBef>
              <a:spcAft>
                <a:spcPts val="500"/>
              </a:spcAft>
              <a:buClr>
                <a:srgbClr val="208C8C"/>
              </a:buClr>
              <a:buSzPct val="80000"/>
              <a:buFont typeface="Wingdings 3" charset="2"/>
              <a:buNone/>
              <a:tabLst/>
              <a:defRPr/>
            </a:pPr>
            <a:r>
              <a:rPr kumimoji="0" lang="en-US" sz="3000" b="0" i="1" u="none" strike="noStrike" kern="1200" cap="none" spc="0" normalizeH="0" baseline="0" noProof="0" dirty="0">
                <a:ln>
                  <a:noFill/>
                </a:ln>
                <a:solidFill>
                  <a:srgbClr val="0C8381"/>
                </a:solidFill>
                <a:effectLst/>
                <a:uLnTx/>
                <a:uFillTx/>
                <a:latin typeface="Trebuchet MS" panose="020B0603020202020204"/>
                <a:ea typeface="+mn-ea"/>
                <a:cs typeface="+mn-cs"/>
              </a:rPr>
              <a:t>prevent and treat chronic cardiometabolic diseases </a:t>
            </a:r>
            <a:endParaRPr kumimoji="0" lang="en-US" sz="3000" b="0" i="1" u="none" strike="noStrike" kern="1200" cap="none" spc="0" normalizeH="0" baseline="0" noProof="0" dirty="0">
              <a:ln>
                <a:noFill/>
              </a:ln>
              <a:solidFill>
                <a:srgbClr val="0C8381"/>
              </a:solidFill>
              <a:effectLst/>
              <a:uLnTx/>
              <a:uFillTx/>
              <a:latin typeface="Trebuchet MS" panose="020B0603020202020204"/>
              <a:ea typeface="Calibri" panose="020F050202020403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1383F157-EB09-391B-AE92-72E7B9DB4117}"/>
              </a:ext>
            </a:extLst>
          </p:cNvPr>
          <p:cNvSpPr txBox="1">
            <a:spLocks/>
          </p:cNvSpPr>
          <p:nvPr/>
        </p:nvSpPr>
        <p:spPr>
          <a:xfrm>
            <a:off x="528577" y="700100"/>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spcAft>
                <a:spcPts val="600"/>
              </a:spcAft>
              <a:buFont typeface="Wingdings 3" charset="2"/>
              <a:buNone/>
            </a:pPr>
            <a:r>
              <a:rPr lang="en-US" sz="4000" b="1">
                <a:solidFill>
                  <a:srgbClr val="245E64"/>
                </a:solidFill>
                <a:latin typeface="+mj-lt"/>
                <a:ea typeface="Calibri" panose="020F0502020204030204" pitchFamily="34" charset="0"/>
                <a:cs typeface="Arial" panose="020B0604020202020204" pitchFamily="34" charset="0"/>
              </a:rPr>
              <a:t> A Care Team Goal</a:t>
            </a:r>
            <a:endParaRPr lang="en-US" sz="4000" b="1" dirty="0">
              <a:solidFill>
                <a:srgbClr val="245E64"/>
              </a:solidFill>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565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2" name="Group 21">
            <a:extLst>
              <a:ext uri="{FF2B5EF4-FFF2-40B4-BE49-F238E27FC236}">
                <a16:creationId xmlns:a16="http://schemas.microsoft.com/office/drawing/2014/main" id="{014C3FBA-7014-E778-C831-217B0E2FA8B9}"/>
              </a:ext>
            </a:extLst>
          </p:cNvPr>
          <p:cNvGrpSpPr/>
          <p:nvPr/>
        </p:nvGrpSpPr>
        <p:grpSpPr>
          <a:xfrm>
            <a:off x="6812734" y="1462554"/>
            <a:ext cx="4712354" cy="2101188"/>
            <a:chOff x="6583665" y="1538817"/>
            <a:chExt cx="4712354" cy="2101188"/>
          </a:xfrm>
        </p:grpSpPr>
        <p:sp>
          <p:nvSpPr>
            <p:cNvPr id="14" name="Rectangle 13">
              <a:extLst>
                <a:ext uri="{FF2B5EF4-FFF2-40B4-BE49-F238E27FC236}">
                  <a16:creationId xmlns:a16="http://schemas.microsoft.com/office/drawing/2014/main" id="{D7B617D1-8693-76FA-D000-55B6F1463441}"/>
                </a:ext>
              </a:extLst>
            </p:cNvPr>
            <p:cNvSpPr/>
            <p:nvPr/>
          </p:nvSpPr>
          <p:spPr>
            <a:xfrm>
              <a:off x="6583665" y="1538817"/>
              <a:ext cx="4712354" cy="2101188"/>
            </a:xfrm>
            <a:prstGeom prst="rect">
              <a:avLst/>
            </a:prstGeom>
            <a:solidFill>
              <a:schemeClr val="bg1"/>
            </a:solidFill>
            <a:ln>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5BBDC9-8F55-6FAD-318F-3EB82DDBBE5D}"/>
                </a:ext>
              </a:extLst>
            </p:cNvPr>
            <p:cNvSpPr txBox="1"/>
            <p:nvPr/>
          </p:nvSpPr>
          <p:spPr>
            <a:xfrm>
              <a:off x="6629871" y="1621763"/>
              <a:ext cx="1638301" cy="553998"/>
            </a:xfrm>
            <a:prstGeom prst="rect">
              <a:avLst/>
            </a:prstGeom>
            <a:noFill/>
            <a:ln>
              <a:noFill/>
            </a:ln>
          </p:spPr>
          <p:txBody>
            <a:bodyPr wrap="square" rtlCol="0">
              <a:spAutoFit/>
            </a:bodyPr>
            <a:lstStyle/>
            <a:p>
              <a:r>
                <a:rPr lang="en-US" sz="1000"/>
                <a:t>Nikki Inamine, MD</a:t>
              </a:r>
            </a:p>
            <a:p>
              <a:r>
                <a:rPr lang="en-US" sz="1000"/>
                <a:t>1660 S King St, Unit 101</a:t>
              </a:r>
            </a:p>
            <a:p>
              <a:r>
                <a:rPr lang="en-US" sz="1000"/>
                <a:t>Honolulu, Hawaii 96826 </a:t>
              </a:r>
            </a:p>
          </p:txBody>
        </p:sp>
        <p:sp>
          <p:nvSpPr>
            <p:cNvPr id="18" name="TextBox 17">
              <a:extLst>
                <a:ext uri="{FF2B5EF4-FFF2-40B4-BE49-F238E27FC236}">
                  <a16:creationId xmlns:a16="http://schemas.microsoft.com/office/drawing/2014/main" id="{993F2C0F-5DBA-576E-9188-C56F2E3B6062}"/>
                </a:ext>
              </a:extLst>
            </p:cNvPr>
            <p:cNvSpPr txBox="1"/>
            <p:nvPr/>
          </p:nvSpPr>
          <p:spPr>
            <a:xfrm>
              <a:off x="8538875" y="2584176"/>
              <a:ext cx="2107831" cy="646331"/>
            </a:xfrm>
            <a:prstGeom prst="rect">
              <a:avLst/>
            </a:prstGeom>
            <a:noFill/>
            <a:ln>
              <a:noFill/>
            </a:ln>
          </p:spPr>
          <p:txBody>
            <a:bodyPr wrap="square" rtlCol="0">
              <a:spAutoFit/>
            </a:bodyPr>
            <a:lstStyle/>
            <a:p>
              <a:r>
                <a:rPr lang="en-US" sz="1200"/>
                <a:t>John Doe</a:t>
              </a:r>
            </a:p>
            <a:p>
              <a:r>
                <a:rPr lang="en-US" sz="1200"/>
                <a:t>2333 Kapiolani Blvd.</a:t>
              </a:r>
            </a:p>
            <a:p>
              <a:r>
                <a:rPr lang="en-US" sz="1200"/>
                <a:t>Honolulu, Hawaii 96826 </a:t>
              </a:r>
            </a:p>
          </p:txBody>
        </p:sp>
        <p:pic>
          <p:nvPicPr>
            <p:cNvPr id="20" name="Picture 19">
              <a:extLst>
                <a:ext uri="{FF2B5EF4-FFF2-40B4-BE49-F238E27FC236}">
                  <a16:creationId xmlns:a16="http://schemas.microsoft.com/office/drawing/2014/main" id="{10304DAA-5B93-B4B3-AA1B-8415FE55118C}"/>
                </a:ext>
              </a:extLst>
            </p:cNvPr>
            <p:cNvPicPr>
              <a:picLocks noChangeAspect="1"/>
            </p:cNvPicPr>
            <p:nvPr/>
          </p:nvPicPr>
          <p:blipFill>
            <a:blip r:embed="rId3"/>
            <a:stretch>
              <a:fillRect/>
            </a:stretch>
          </p:blipFill>
          <p:spPr>
            <a:xfrm>
              <a:off x="10646706" y="1624479"/>
              <a:ext cx="584764" cy="640080"/>
            </a:xfrm>
            <a:prstGeom prst="rect">
              <a:avLst/>
            </a:prstGeom>
            <a:ln>
              <a:noFill/>
            </a:ln>
          </p:spPr>
        </p:pic>
      </p:gr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886289" y="840006"/>
            <a:ext cx="10657488" cy="662973"/>
          </a:xfrm>
        </p:spPr>
        <p:txBody>
          <a:bodyPr>
            <a:noAutofit/>
          </a:bodyPr>
          <a:lstStyle/>
          <a:p>
            <a:pPr marL="0" indent="0" algn="ctr">
              <a:lnSpc>
                <a:spcPct val="80000"/>
              </a:lnSpc>
              <a:spcBef>
                <a:spcPts val="0"/>
              </a:spcBef>
              <a:buNone/>
            </a:pPr>
            <a:r>
              <a:rPr lang="en-US" sz="4000" b="1">
                <a:solidFill>
                  <a:srgbClr val="245E64"/>
                </a:solidFill>
                <a:latin typeface="+mj-lt"/>
                <a:ea typeface="Calibri" panose="020F0502020204030204" pitchFamily="34" charset="0"/>
                <a:cs typeface="Arial" panose="020B0604020202020204" pitchFamily="34" charset="0"/>
              </a:rPr>
              <a:t>Patient Outreach &amp; Enrollment</a:t>
            </a:r>
          </a:p>
        </p:txBody>
      </p:sp>
      <p:pic>
        <p:nvPicPr>
          <p:cNvPr id="24" name="Picture 23">
            <a:extLst>
              <a:ext uri="{FF2B5EF4-FFF2-40B4-BE49-F238E27FC236}">
                <a16:creationId xmlns:a16="http://schemas.microsoft.com/office/drawing/2014/main" id="{D18633E2-4A9B-2097-D152-C9422A8B41FD}"/>
              </a:ext>
            </a:extLst>
          </p:cNvPr>
          <p:cNvPicPr>
            <a:picLocks noChangeAspect="1"/>
          </p:cNvPicPr>
          <p:nvPr/>
        </p:nvPicPr>
        <p:blipFill>
          <a:blip r:embed="rId4"/>
          <a:stretch>
            <a:fillRect/>
          </a:stretch>
        </p:blipFill>
        <p:spPr>
          <a:xfrm>
            <a:off x="4281969" y="2263551"/>
            <a:ext cx="2739192" cy="38934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26" name="Picture 25">
            <a:extLst>
              <a:ext uri="{FF2B5EF4-FFF2-40B4-BE49-F238E27FC236}">
                <a16:creationId xmlns:a16="http://schemas.microsoft.com/office/drawing/2014/main" id="{F2A3880F-4800-5839-5FCE-2F8FDAA96A31}"/>
              </a:ext>
            </a:extLst>
          </p:cNvPr>
          <p:cNvPicPr>
            <a:picLocks noChangeAspect="1"/>
          </p:cNvPicPr>
          <p:nvPr/>
        </p:nvPicPr>
        <p:blipFill rotWithShape="1">
          <a:blip r:embed="rId5"/>
          <a:srcRect b="1121"/>
          <a:stretch/>
        </p:blipFill>
        <p:spPr>
          <a:xfrm>
            <a:off x="705686" y="1528269"/>
            <a:ext cx="3500553" cy="46548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60000"/>
            </a:camera>
            <a:lightRig rig="twoPt" dir="t">
              <a:rot lat="0" lon="0" rev="7200000"/>
            </a:lightRig>
          </a:scene3d>
          <a:sp3d contourW="12700">
            <a:bevelT w="25400" h="19050"/>
            <a:contourClr>
              <a:srgbClr val="969696"/>
            </a:contourClr>
          </a:sp3d>
        </p:spPr>
      </p:pic>
      <p:pic>
        <p:nvPicPr>
          <p:cNvPr id="3" name="Picture 2" descr="A picture containing cup, indoor, coffee&#10;&#10;Description automatically generated">
            <a:extLst>
              <a:ext uri="{FF2B5EF4-FFF2-40B4-BE49-F238E27FC236}">
                <a16:creationId xmlns:a16="http://schemas.microsoft.com/office/drawing/2014/main" id="{197CCFBE-9AB9-FB2B-E43D-EA22D2B4E6CF}"/>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915905" y="3658440"/>
            <a:ext cx="2859188" cy="2590404"/>
          </a:xfrm>
          <a:prstGeom prst="rect">
            <a:avLst/>
          </a:prstGeom>
          <a:ln>
            <a:noFill/>
          </a:ln>
          <a:effectLst>
            <a:softEdge rad="38100"/>
          </a:effectLst>
        </p:spPr>
      </p:pic>
    </p:spTree>
    <p:extLst>
      <p:ext uri="{BB962C8B-B14F-4D97-AF65-F5344CB8AC3E}">
        <p14:creationId xmlns:p14="http://schemas.microsoft.com/office/powerpoint/2010/main" val="3693700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C91B6FB7-8BED-446B-99B3-0C5B0666ACAB}"/>
              </a:ext>
            </a:extLst>
          </p:cNvPr>
          <p:cNvPicPr>
            <a:picLocks noChangeAspect="1"/>
          </p:cNvPicPr>
          <p:nvPr/>
        </p:nvPicPr>
        <p:blipFill rotWithShape="1">
          <a:blip r:embed="rId4">
            <a:extLst>
              <a:ext uri="{28A0092B-C50C-407E-A947-70E740481C1C}">
                <a14:useLocalDpi xmlns:a14="http://schemas.microsoft.com/office/drawing/2010/main" val="0"/>
              </a:ext>
            </a:extLst>
          </a:blip>
          <a:srcRect t="-5414" b="-277"/>
          <a:stretch/>
        </p:blipFill>
        <p:spPr>
          <a:xfrm rot="263724">
            <a:off x="8346232" y="2576335"/>
            <a:ext cx="1117554" cy="146304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7" name="Picture 6" descr="A picture containing toy&#10;&#10;Description automatically generated">
            <a:extLst>
              <a:ext uri="{FF2B5EF4-FFF2-40B4-BE49-F238E27FC236}">
                <a16:creationId xmlns:a16="http://schemas.microsoft.com/office/drawing/2014/main" id="{67367780-46E4-0398-1170-B7E1ED6F3E21}"/>
              </a:ext>
            </a:extLst>
          </p:cNvPr>
          <p:cNvPicPr>
            <a:picLocks noChangeAspect="1"/>
          </p:cNvPicPr>
          <p:nvPr/>
        </p:nvPicPr>
        <p:blipFill rotWithShape="1">
          <a:blip r:embed="rId5">
            <a:extLst>
              <a:ext uri="{28A0092B-C50C-407E-A947-70E740481C1C}">
                <a14:useLocalDpi xmlns:a14="http://schemas.microsoft.com/office/drawing/2010/main" val="0"/>
              </a:ext>
            </a:extLst>
          </a:blip>
          <a:srcRect t="-5172" b="-5371"/>
          <a:stretch/>
        </p:blipFill>
        <p:spPr>
          <a:xfrm rot="21372835">
            <a:off x="7007788" y="2608022"/>
            <a:ext cx="1262231" cy="1463040"/>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40639" y="1319575"/>
            <a:ext cx="4565950" cy="4038208"/>
          </a:xfrm>
        </p:spPr>
        <p:txBody>
          <a:bodyPr anchor="ctr">
            <a:normAutofit/>
          </a:bodyPr>
          <a:lstStyle/>
          <a:p>
            <a:pPr algn="ctr">
              <a:spcBef>
                <a:spcPts val="3000"/>
              </a:spcBef>
              <a:spcAft>
                <a:spcPts val="3000"/>
              </a:spcAft>
            </a:pPr>
            <a:r>
              <a:rPr lang="en-US" sz="5800" b="1">
                <a:solidFill>
                  <a:srgbClr val="245E64"/>
                </a:solidFill>
              </a:rPr>
              <a:t>John</a:t>
            </a:r>
            <a:br>
              <a:rPr lang="en-US" sz="5800" b="1">
                <a:solidFill>
                  <a:srgbClr val="245E64"/>
                </a:solidFill>
              </a:rPr>
            </a:br>
            <a:r>
              <a:rPr lang="en-US" sz="2400" b="1">
                <a:solidFill>
                  <a:srgbClr val="245E64"/>
                </a:solidFill>
              </a:rPr>
              <a:t>&amp;</a:t>
            </a:r>
            <a:br>
              <a:rPr lang="en-US" sz="5800" b="1">
                <a:solidFill>
                  <a:srgbClr val="245E64"/>
                </a:solidFill>
              </a:rPr>
            </a:br>
            <a:r>
              <a:rPr lang="en-US" sz="5800" b="1">
                <a:solidFill>
                  <a:srgbClr val="245E64"/>
                </a:solidFill>
              </a:rPr>
              <a:t> Leilani’s </a:t>
            </a:r>
            <a:br>
              <a:rPr lang="en-US" sz="4000" b="1">
                <a:solidFill>
                  <a:srgbClr val="245E64"/>
                </a:solidFill>
              </a:rPr>
            </a:br>
            <a:r>
              <a:rPr lang="en-US" i="1">
                <a:solidFill>
                  <a:srgbClr val="2E9696"/>
                </a:solidFill>
              </a:rPr>
              <a:t>care team supported journey</a:t>
            </a:r>
            <a:endParaRPr lang="en-US" sz="5000">
              <a:solidFill>
                <a:srgbClr val="245E64"/>
              </a:solidFill>
            </a:endParaRPr>
          </a:p>
        </p:txBody>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465DD2F7-A691-6C75-1ACD-6AC40446D5FB}"/>
              </a:ext>
            </a:extLst>
          </p:cNvPr>
          <p:cNvGrpSpPr/>
          <p:nvPr/>
        </p:nvGrpSpPr>
        <p:grpSpPr>
          <a:xfrm>
            <a:off x="5040469" y="241749"/>
            <a:ext cx="6604540" cy="6385458"/>
            <a:chOff x="5040469" y="241749"/>
            <a:chExt cx="6604540" cy="6385458"/>
          </a:xfrm>
        </p:grpSpPr>
        <p:sp>
          <p:nvSpPr>
            <p:cNvPr id="12" name="Freeform: Shape 11">
              <a:extLst>
                <a:ext uri="{FF2B5EF4-FFF2-40B4-BE49-F238E27FC236}">
                  <a16:creationId xmlns:a16="http://schemas.microsoft.com/office/drawing/2014/main" id="{21A4A7AA-D477-11A2-81C0-7F529FDA774C}"/>
                </a:ext>
              </a:extLst>
            </p:cNvPr>
            <p:cNvSpPr/>
            <p:nvPr/>
          </p:nvSpPr>
          <p:spPr>
            <a:xfrm>
              <a:off x="7054026" y="241749"/>
              <a:ext cx="2371744" cy="2097904"/>
            </a:xfrm>
            <a:custGeom>
              <a:avLst/>
              <a:gdLst>
                <a:gd name="connsiteX0" fmla="*/ 0 w 2371744"/>
                <a:gd name="connsiteY0" fmla="*/ 1363638 h 2097904"/>
                <a:gd name="connsiteX1" fmla="*/ 592936 w 2371744"/>
                <a:gd name="connsiteY1" fmla="*/ 1363638 h 2097904"/>
                <a:gd name="connsiteX2" fmla="*/ 592936 w 2371744"/>
                <a:gd name="connsiteY2" fmla="*/ 0 h 2097904"/>
                <a:gd name="connsiteX3" fmla="*/ 1778808 w 2371744"/>
                <a:gd name="connsiteY3" fmla="*/ 0 h 2097904"/>
                <a:gd name="connsiteX4" fmla="*/ 1778808 w 2371744"/>
                <a:gd name="connsiteY4" fmla="*/ 1363638 h 2097904"/>
                <a:gd name="connsiteX5" fmla="*/ 2371744 w 2371744"/>
                <a:gd name="connsiteY5" fmla="*/ 1363638 h 2097904"/>
                <a:gd name="connsiteX6" fmla="*/ 1185872 w 2371744"/>
                <a:gd name="connsiteY6" fmla="*/ 2097904 h 2097904"/>
                <a:gd name="connsiteX7" fmla="*/ 0 w 2371744"/>
                <a:gd name="connsiteY7" fmla="*/ 1363638 h 209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1744" h="2097904">
                  <a:moveTo>
                    <a:pt x="0" y="1363638"/>
                  </a:moveTo>
                  <a:lnTo>
                    <a:pt x="592936" y="1363638"/>
                  </a:lnTo>
                  <a:lnTo>
                    <a:pt x="592936" y="0"/>
                  </a:lnTo>
                  <a:lnTo>
                    <a:pt x="1778808" y="0"/>
                  </a:lnTo>
                  <a:lnTo>
                    <a:pt x="1778808" y="1363638"/>
                  </a:lnTo>
                  <a:lnTo>
                    <a:pt x="2371744" y="1363638"/>
                  </a:lnTo>
                  <a:lnTo>
                    <a:pt x="1185872" y="2097904"/>
                  </a:lnTo>
                  <a:lnTo>
                    <a:pt x="0" y="13636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952" tIns="128016" rIns="720952" bIns="495149" numCol="1" spcCol="1270" anchor="ctr" anchorCtr="0">
              <a:noAutofit/>
            </a:bodyPr>
            <a:lstStyle/>
            <a:p>
              <a:pPr marL="0" lvl="0" indent="0" algn="ctr" defTabSz="800100">
                <a:lnSpc>
                  <a:spcPct val="90000"/>
                </a:lnSpc>
                <a:spcBef>
                  <a:spcPct val="0"/>
                </a:spcBef>
                <a:buNone/>
              </a:pPr>
              <a:r>
                <a:rPr lang="en-US" b="1" dirty="0"/>
                <a:t>social needs</a:t>
              </a:r>
            </a:p>
            <a:p>
              <a:pPr marL="0" lvl="0" indent="0" algn="ctr" defTabSz="800100">
                <a:lnSpc>
                  <a:spcPct val="90000"/>
                </a:lnSpc>
                <a:spcBef>
                  <a:spcPts val="300"/>
                </a:spcBef>
                <a:spcAft>
                  <a:spcPts val="300"/>
                </a:spcAft>
                <a:buNone/>
              </a:pPr>
              <a:r>
                <a:rPr lang="en-US" sz="1300" i="1" dirty="0"/>
                <a:t>and</a:t>
              </a:r>
            </a:p>
            <a:p>
              <a:pPr marL="0" lvl="0" indent="0" algn="ctr" defTabSz="800100">
                <a:lnSpc>
                  <a:spcPct val="90000"/>
                </a:lnSpc>
                <a:spcBef>
                  <a:spcPct val="0"/>
                </a:spcBef>
                <a:spcAft>
                  <a:spcPct val="35000"/>
                </a:spcAft>
                <a:buNone/>
              </a:pPr>
              <a:r>
                <a:rPr lang="en-US" b="1" dirty="0"/>
                <a:t> </a:t>
              </a:r>
              <a:r>
                <a:rPr lang="en-US" sz="1800" b="1" kern="1200" dirty="0"/>
                <a:t>SDOH</a:t>
              </a:r>
              <a:r>
                <a:rPr lang="en-US" sz="1800" kern="1200" dirty="0"/>
                <a:t> </a:t>
              </a:r>
            </a:p>
          </p:txBody>
        </p:sp>
        <p:sp>
          <p:nvSpPr>
            <p:cNvPr id="13" name="Freeform: Shape 12">
              <a:extLst>
                <a:ext uri="{FF2B5EF4-FFF2-40B4-BE49-F238E27FC236}">
                  <a16:creationId xmlns:a16="http://schemas.microsoft.com/office/drawing/2014/main" id="{35A4A4A0-A225-D288-74C7-631A151DF0AF}"/>
                </a:ext>
              </a:extLst>
            </p:cNvPr>
            <p:cNvSpPr/>
            <p:nvPr/>
          </p:nvSpPr>
          <p:spPr>
            <a:xfrm rot="-1800000">
              <a:off x="9017131" y="1188013"/>
              <a:ext cx="2627878" cy="2097905"/>
            </a:xfrm>
            <a:custGeom>
              <a:avLst/>
              <a:gdLst>
                <a:gd name="connsiteX0" fmla="*/ 0 w 2097904"/>
                <a:gd name="connsiteY0" fmla="*/ 1893611 h 2627877"/>
                <a:gd name="connsiteX1" fmla="*/ 524476 w 2097904"/>
                <a:gd name="connsiteY1" fmla="*/ 1893611 h 2627877"/>
                <a:gd name="connsiteX2" fmla="*/ 524476 w 2097904"/>
                <a:gd name="connsiteY2" fmla="*/ 0 h 2627877"/>
                <a:gd name="connsiteX3" fmla="*/ 1573428 w 2097904"/>
                <a:gd name="connsiteY3" fmla="*/ 0 h 2627877"/>
                <a:gd name="connsiteX4" fmla="*/ 1573428 w 2097904"/>
                <a:gd name="connsiteY4" fmla="*/ 1893611 h 2627877"/>
                <a:gd name="connsiteX5" fmla="*/ 2097904 w 2097904"/>
                <a:gd name="connsiteY5" fmla="*/ 1893611 h 2627877"/>
                <a:gd name="connsiteX6" fmla="*/ 1048952 w 2097904"/>
                <a:gd name="connsiteY6" fmla="*/ 2627877 h 2627877"/>
                <a:gd name="connsiteX7" fmla="*/ 0 w 2097904"/>
                <a:gd name="connsiteY7" fmla="*/ 1893611 h 26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904" h="2627877">
                  <a:moveTo>
                    <a:pt x="586184" y="1"/>
                  </a:moveTo>
                  <a:lnTo>
                    <a:pt x="586184" y="656970"/>
                  </a:lnTo>
                  <a:lnTo>
                    <a:pt x="2097904" y="656970"/>
                  </a:lnTo>
                  <a:lnTo>
                    <a:pt x="2097904" y="1970907"/>
                  </a:lnTo>
                  <a:lnTo>
                    <a:pt x="586184" y="1970907"/>
                  </a:lnTo>
                  <a:lnTo>
                    <a:pt x="586184" y="2627876"/>
                  </a:lnTo>
                  <a:lnTo>
                    <a:pt x="0" y="1313939"/>
                  </a:lnTo>
                  <a:lnTo>
                    <a:pt x="586184"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9373" tIns="666716" rIns="142240" bIns="666716" numCol="1" spcCol="1270" anchor="ctr" anchorCtr="0">
              <a:noAutofit/>
            </a:bodyPr>
            <a:lstStyle/>
            <a:p>
              <a:pPr marL="0" lvl="0" indent="0" algn="ctr" defTabSz="889000">
                <a:lnSpc>
                  <a:spcPct val="90000"/>
                </a:lnSpc>
                <a:spcBef>
                  <a:spcPct val="0"/>
                </a:spcBef>
                <a:spcAft>
                  <a:spcPct val="35000"/>
                </a:spcAft>
                <a:buNone/>
              </a:pPr>
              <a:r>
                <a:rPr lang="en-US" sz="2000" b="1"/>
                <a:t>curiosity</a:t>
              </a:r>
              <a:endParaRPr lang="en-US" sz="2000" b="1" kern="1200"/>
            </a:p>
          </p:txBody>
        </p:sp>
        <p:sp>
          <p:nvSpPr>
            <p:cNvPr id="15" name="Freeform: Shape 14">
              <a:extLst>
                <a:ext uri="{FF2B5EF4-FFF2-40B4-BE49-F238E27FC236}">
                  <a16:creationId xmlns:a16="http://schemas.microsoft.com/office/drawing/2014/main" id="{C4FA8C88-ACE0-34F5-8C56-7C437763A46A}"/>
                </a:ext>
              </a:extLst>
            </p:cNvPr>
            <p:cNvSpPr/>
            <p:nvPr/>
          </p:nvSpPr>
          <p:spPr>
            <a:xfrm rot="21600000">
              <a:off x="7024556" y="4529302"/>
              <a:ext cx="2449011" cy="2097905"/>
            </a:xfrm>
            <a:custGeom>
              <a:avLst/>
              <a:gdLst>
                <a:gd name="connsiteX0" fmla="*/ 0 w 2449010"/>
                <a:gd name="connsiteY0" fmla="*/ 1363638 h 2097904"/>
                <a:gd name="connsiteX1" fmla="*/ 612253 w 2449010"/>
                <a:gd name="connsiteY1" fmla="*/ 1363638 h 2097904"/>
                <a:gd name="connsiteX2" fmla="*/ 612253 w 2449010"/>
                <a:gd name="connsiteY2" fmla="*/ 0 h 2097904"/>
                <a:gd name="connsiteX3" fmla="*/ 1836758 w 2449010"/>
                <a:gd name="connsiteY3" fmla="*/ 0 h 2097904"/>
                <a:gd name="connsiteX4" fmla="*/ 1836758 w 2449010"/>
                <a:gd name="connsiteY4" fmla="*/ 1363638 h 2097904"/>
                <a:gd name="connsiteX5" fmla="*/ 2449010 w 2449010"/>
                <a:gd name="connsiteY5" fmla="*/ 1363638 h 2097904"/>
                <a:gd name="connsiteX6" fmla="*/ 1224505 w 2449010"/>
                <a:gd name="connsiteY6" fmla="*/ 2097904 h 2097904"/>
                <a:gd name="connsiteX7" fmla="*/ 0 w 2449010"/>
                <a:gd name="connsiteY7" fmla="*/ 1363638 h 209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9010" h="2097904">
                  <a:moveTo>
                    <a:pt x="2449010" y="734266"/>
                  </a:moveTo>
                  <a:lnTo>
                    <a:pt x="1836757" y="734266"/>
                  </a:lnTo>
                  <a:lnTo>
                    <a:pt x="1836757" y="2097904"/>
                  </a:lnTo>
                  <a:lnTo>
                    <a:pt x="612252" y="2097904"/>
                  </a:lnTo>
                  <a:lnTo>
                    <a:pt x="612252" y="734266"/>
                  </a:lnTo>
                  <a:lnTo>
                    <a:pt x="0" y="734266"/>
                  </a:lnTo>
                  <a:lnTo>
                    <a:pt x="1224505" y="0"/>
                  </a:lnTo>
                  <a:lnTo>
                    <a:pt x="2449010" y="734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3196" tIns="808078" rIns="1053198" bIns="440944" numCol="1" spcCol="1270" anchor="ctr" anchorCtr="0">
              <a:noAutofit/>
            </a:bodyPr>
            <a:lstStyle/>
            <a:p>
              <a:pPr marL="0" lvl="0" indent="0" algn="ctr" defTabSz="2755900">
                <a:lnSpc>
                  <a:spcPct val="90000"/>
                </a:lnSpc>
                <a:spcBef>
                  <a:spcPct val="0"/>
                </a:spcBef>
                <a:spcAft>
                  <a:spcPct val="35000"/>
                </a:spcAft>
                <a:buNone/>
              </a:pPr>
              <a:endParaRPr lang="en-US" sz="6200" kern="1200"/>
            </a:p>
          </p:txBody>
        </p:sp>
        <p:sp>
          <p:nvSpPr>
            <p:cNvPr id="16" name="Freeform: Shape 15">
              <a:extLst>
                <a:ext uri="{FF2B5EF4-FFF2-40B4-BE49-F238E27FC236}">
                  <a16:creationId xmlns:a16="http://schemas.microsoft.com/office/drawing/2014/main" id="{D87D57AA-0377-0109-E494-4D36A49F27EE}"/>
                </a:ext>
              </a:extLst>
            </p:cNvPr>
            <p:cNvSpPr/>
            <p:nvPr/>
          </p:nvSpPr>
          <p:spPr>
            <a:xfrm rot="19800000">
              <a:off x="5123268" y="3476010"/>
              <a:ext cx="2317032" cy="2097905"/>
            </a:xfrm>
            <a:custGeom>
              <a:avLst/>
              <a:gdLst>
                <a:gd name="connsiteX0" fmla="*/ 0 w 2097904"/>
                <a:gd name="connsiteY0" fmla="*/ 1582765 h 2317031"/>
                <a:gd name="connsiteX1" fmla="*/ 524476 w 2097904"/>
                <a:gd name="connsiteY1" fmla="*/ 1582765 h 2317031"/>
                <a:gd name="connsiteX2" fmla="*/ 524476 w 2097904"/>
                <a:gd name="connsiteY2" fmla="*/ 0 h 2317031"/>
                <a:gd name="connsiteX3" fmla="*/ 1573428 w 2097904"/>
                <a:gd name="connsiteY3" fmla="*/ 0 h 2317031"/>
                <a:gd name="connsiteX4" fmla="*/ 1573428 w 2097904"/>
                <a:gd name="connsiteY4" fmla="*/ 1582765 h 2317031"/>
                <a:gd name="connsiteX5" fmla="*/ 2097904 w 2097904"/>
                <a:gd name="connsiteY5" fmla="*/ 1582765 h 2317031"/>
                <a:gd name="connsiteX6" fmla="*/ 1048952 w 2097904"/>
                <a:gd name="connsiteY6" fmla="*/ 2317031 h 2317031"/>
                <a:gd name="connsiteX7" fmla="*/ 0 w 2097904"/>
                <a:gd name="connsiteY7" fmla="*/ 1582765 h 231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904" h="2317031">
                  <a:moveTo>
                    <a:pt x="1433079" y="2317030"/>
                  </a:moveTo>
                  <a:lnTo>
                    <a:pt x="1433079" y="1737773"/>
                  </a:lnTo>
                  <a:lnTo>
                    <a:pt x="0" y="1737773"/>
                  </a:lnTo>
                  <a:lnTo>
                    <a:pt x="0" y="579258"/>
                  </a:lnTo>
                  <a:lnTo>
                    <a:pt x="1433079" y="579258"/>
                  </a:lnTo>
                  <a:lnTo>
                    <a:pt x="1433079" y="1"/>
                  </a:lnTo>
                  <a:lnTo>
                    <a:pt x="2097904" y="1158516"/>
                  </a:lnTo>
                  <a:lnTo>
                    <a:pt x="1433079" y="23170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666716" rIns="509373" bIns="666716" numCol="1" spcCol="1270" anchor="ctr" anchorCtr="0">
              <a:noAutofit/>
            </a:bodyPr>
            <a:lstStyle/>
            <a:p>
              <a:pPr marL="0" lvl="0" indent="0" algn="ctr" defTabSz="866775">
                <a:lnSpc>
                  <a:spcPct val="90000"/>
                </a:lnSpc>
                <a:spcBef>
                  <a:spcPct val="0"/>
                </a:spcBef>
                <a:spcAft>
                  <a:spcPct val="35000"/>
                </a:spcAft>
                <a:buNone/>
              </a:pPr>
              <a:r>
                <a:rPr lang="en-US" sz="1950" b="1" kern="1200">
                  <a:solidFill>
                    <a:schemeClr val="bg1"/>
                  </a:solidFill>
                </a:rPr>
                <a:t>accountability</a:t>
              </a:r>
            </a:p>
          </p:txBody>
        </p:sp>
        <p:sp>
          <p:nvSpPr>
            <p:cNvPr id="18" name="Freeform: Shape 17">
              <a:extLst>
                <a:ext uri="{FF2B5EF4-FFF2-40B4-BE49-F238E27FC236}">
                  <a16:creationId xmlns:a16="http://schemas.microsoft.com/office/drawing/2014/main" id="{8B7828DA-3CC2-B6F4-3A80-020B2F11E194}"/>
                </a:ext>
              </a:extLst>
            </p:cNvPr>
            <p:cNvSpPr/>
            <p:nvPr/>
          </p:nvSpPr>
          <p:spPr>
            <a:xfrm rot="23400000">
              <a:off x="5040469" y="1239963"/>
              <a:ext cx="2414144" cy="2097905"/>
            </a:xfrm>
            <a:custGeom>
              <a:avLst/>
              <a:gdLst>
                <a:gd name="connsiteX0" fmla="*/ 0 w 2097904"/>
                <a:gd name="connsiteY0" fmla="*/ 1679877 h 2414143"/>
                <a:gd name="connsiteX1" fmla="*/ 524476 w 2097904"/>
                <a:gd name="connsiteY1" fmla="*/ 1679877 h 2414143"/>
                <a:gd name="connsiteX2" fmla="*/ 524476 w 2097904"/>
                <a:gd name="connsiteY2" fmla="*/ 0 h 2414143"/>
                <a:gd name="connsiteX3" fmla="*/ 1573428 w 2097904"/>
                <a:gd name="connsiteY3" fmla="*/ 0 h 2414143"/>
                <a:gd name="connsiteX4" fmla="*/ 1573428 w 2097904"/>
                <a:gd name="connsiteY4" fmla="*/ 1679877 h 2414143"/>
                <a:gd name="connsiteX5" fmla="*/ 2097904 w 2097904"/>
                <a:gd name="connsiteY5" fmla="*/ 1679877 h 2414143"/>
                <a:gd name="connsiteX6" fmla="*/ 1048952 w 2097904"/>
                <a:gd name="connsiteY6" fmla="*/ 2414143 h 2414143"/>
                <a:gd name="connsiteX7" fmla="*/ 0 w 2097904"/>
                <a:gd name="connsiteY7" fmla="*/ 1679877 h 24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904" h="2414143">
                  <a:moveTo>
                    <a:pt x="1459822" y="2414142"/>
                  </a:moveTo>
                  <a:lnTo>
                    <a:pt x="1459822" y="1810607"/>
                  </a:lnTo>
                  <a:lnTo>
                    <a:pt x="0" y="1810607"/>
                  </a:lnTo>
                  <a:lnTo>
                    <a:pt x="0" y="603536"/>
                  </a:lnTo>
                  <a:lnTo>
                    <a:pt x="1459822" y="603536"/>
                  </a:lnTo>
                  <a:lnTo>
                    <a:pt x="1459822" y="1"/>
                  </a:lnTo>
                  <a:lnTo>
                    <a:pt x="2097904" y="1207072"/>
                  </a:lnTo>
                  <a:lnTo>
                    <a:pt x="1459822" y="241414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666716" rIns="509373" bIns="666716" numCol="1" spcCol="1270" anchor="ctr" anchorCtr="0">
              <a:noAutofit/>
            </a:bodyPr>
            <a:lstStyle/>
            <a:p>
              <a:pPr marL="0" lvl="0" indent="0" algn="ctr" defTabSz="889000">
                <a:lnSpc>
                  <a:spcPct val="90000"/>
                </a:lnSpc>
                <a:spcBef>
                  <a:spcPct val="0"/>
                </a:spcBef>
                <a:spcAft>
                  <a:spcPct val="35000"/>
                </a:spcAft>
                <a:buNone/>
              </a:pPr>
              <a:r>
                <a:rPr lang="en-US" sz="2000" b="1" kern="1200"/>
                <a:t>healthy habits</a:t>
              </a:r>
            </a:p>
          </p:txBody>
        </p:sp>
        <p:sp>
          <p:nvSpPr>
            <p:cNvPr id="14" name="Freeform: Shape 13">
              <a:extLst>
                <a:ext uri="{FF2B5EF4-FFF2-40B4-BE49-F238E27FC236}">
                  <a16:creationId xmlns:a16="http://schemas.microsoft.com/office/drawing/2014/main" id="{D4C4194E-CA32-C1E1-48C6-C0C4E44B6F4D}"/>
                </a:ext>
              </a:extLst>
            </p:cNvPr>
            <p:cNvSpPr/>
            <p:nvPr/>
          </p:nvSpPr>
          <p:spPr>
            <a:xfrm rot="1800000">
              <a:off x="8985528" y="3575802"/>
              <a:ext cx="2624122" cy="2097904"/>
            </a:xfrm>
            <a:custGeom>
              <a:avLst/>
              <a:gdLst>
                <a:gd name="connsiteX0" fmla="*/ 0 w 2097904"/>
                <a:gd name="connsiteY0" fmla="*/ 1889856 h 2624122"/>
                <a:gd name="connsiteX1" fmla="*/ 524476 w 2097904"/>
                <a:gd name="connsiteY1" fmla="*/ 1889856 h 2624122"/>
                <a:gd name="connsiteX2" fmla="*/ 524476 w 2097904"/>
                <a:gd name="connsiteY2" fmla="*/ 0 h 2624122"/>
                <a:gd name="connsiteX3" fmla="*/ 1573428 w 2097904"/>
                <a:gd name="connsiteY3" fmla="*/ 0 h 2624122"/>
                <a:gd name="connsiteX4" fmla="*/ 1573428 w 2097904"/>
                <a:gd name="connsiteY4" fmla="*/ 1889856 h 2624122"/>
                <a:gd name="connsiteX5" fmla="*/ 2097904 w 2097904"/>
                <a:gd name="connsiteY5" fmla="*/ 1889856 h 2624122"/>
                <a:gd name="connsiteX6" fmla="*/ 1048952 w 2097904"/>
                <a:gd name="connsiteY6" fmla="*/ 2624122 h 2624122"/>
                <a:gd name="connsiteX7" fmla="*/ 0 w 2097904"/>
                <a:gd name="connsiteY7" fmla="*/ 1889856 h 262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7904" h="2624122">
                  <a:moveTo>
                    <a:pt x="587023" y="0"/>
                  </a:moveTo>
                  <a:lnTo>
                    <a:pt x="587023" y="656031"/>
                  </a:lnTo>
                  <a:lnTo>
                    <a:pt x="2097904" y="656030"/>
                  </a:lnTo>
                  <a:lnTo>
                    <a:pt x="2097904" y="1968091"/>
                  </a:lnTo>
                  <a:lnTo>
                    <a:pt x="587023" y="1968092"/>
                  </a:lnTo>
                  <a:lnTo>
                    <a:pt x="587023" y="2624122"/>
                  </a:lnTo>
                  <a:lnTo>
                    <a:pt x="0" y="1312061"/>
                  </a:lnTo>
                  <a:lnTo>
                    <a:pt x="58702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09373" tIns="666715" rIns="142239" bIns="666716" numCol="1" spcCol="1270" anchor="ctr" anchorCtr="0">
              <a:noAutofit/>
            </a:bodyPr>
            <a:lstStyle/>
            <a:p>
              <a:pPr marL="0" lvl="0" indent="0" algn="ctr" defTabSz="889000">
                <a:lnSpc>
                  <a:spcPct val="90000"/>
                </a:lnSpc>
                <a:spcBef>
                  <a:spcPct val="0"/>
                </a:spcBef>
                <a:buNone/>
              </a:pPr>
              <a:r>
                <a:rPr lang="en-US" sz="2000" b="1" dirty="0">
                  <a:solidFill>
                    <a:schemeClr val="bg1"/>
                  </a:solidFill>
                </a:rPr>
                <a:t>e</a:t>
              </a:r>
              <a:r>
                <a:rPr lang="en-US" sz="2000" b="1" kern="1200" dirty="0">
                  <a:solidFill>
                    <a:schemeClr val="bg1"/>
                  </a:solidFill>
                </a:rPr>
                <a:t>ngagement </a:t>
              </a:r>
            </a:p>
            <a:p>
              <a:pPr marL="0" lvl="0" indent="0" algn="ctr" defTabSz="889000">
                <a:lnSpc>
                  <a:spcPct val="90000"/>
                </a:lnSpc>
                <a:spcBef>
                  <a:spcPts val="300"/>
                </a:spcBef>
                <a:spcAft>
                  <a:spcPts val="300"/>
                </a:spcAft>
                <a:buNone/>
              </a:pPr>
              <a:r>
                <a:rPr lang="en-US" sz="1300" i="1" dirty="0">
                  <a:solidFill>
                    <a:schemeClr val="bg1"/>
                  </a:solidFill>
                </a:rPr>
                <a:t>and</a:t>
              </a:r>
              <a:r>
                <a:rPr lang="en-US" sz="1500" b="1" dirty="0">
                  <a:solidFill>
                    <a:schemeClr val="bg1"/>
                  </a:solidFill>
                </a:rPr>
                <a:t> </a:t>
              </a:r>
            </a:p>
            <a:p>
              <a:pPr marL="0" lvl="0" indent="0" algn="ctr" defTabSz="889000">
                <a:lnSpc>
                  <a:spcPct val="90000"/>
                </a:lnSpc>
                <a:spcBef>
                  <a:spcPct val="0"/>
                </a:spcBef>
                <a:spcAft>
                  <a:spcPct val="35000"/>
                </a:spcAft>
                <a:buNone/>
              </a:pPr>
              <a:r>
                <a:rPr lang="en-US" sz="2000" b="1" kern="1200" dirty="0">
                  <a:solidFill>
                    <a:schemeClr val="bg1"/>
                  </a:solidFill>
                </a:rPr>
                <a:t>health literacy</a:t>
              </a:r>
            </a:p>
          </p:txBody>
        </p:sp>
      </p:grpSp>
      <p:sp>
        <p:nvSpPr>
          <p:cNvPr id="4" name="TextBox 3">
            <a:extLst>
              <a:ext uri="{FF2B5EF4-FFF2-40B4-BE49-F238E27FC236}">
                <a16:creationId xmlns:a16="http://schemas.microsoft.com/office/drawing/2014/main" id="{1754F7C3-446F-174A-5B0B-32890B3C700A}"/>
              </a:ext>
            </a:extLst>
          </p:cNvPr>
          <p:cNvSpPr txBox="1"/>
          <p:nvPr/>
        </p:nvSpPr>
        <p:spPr>
          <a:xfrm>
            <a:off x="6780981" y="5540662"/>
            <a:ext cx="3057236" cy="677108"/>
          </a:xfrm>
          <a:prstGeom prst="rect">
            <a:avLst/>
          </a:prstGeom>
          <a:solidFill>
            <a:srgbClr val="245E64"/>
          </a:solidFill>
          <a:ln w="38100">
            <a:solidFill>
              <a:srgbClr val="2E9696"/>
            </a:solidFill>
          </a:ln>
        </p:spPr>
        <p:txBody>
          <a:bodyPr wrap="square" rtlCol="0">
            <a:spAutoFit/>
          </a:bodyPr>
          <a:lstStyle/>
          <a:p>
            <a:pPr algn="ctr"/>
            <a:r>
              <a:rPr lang="en-US" sz="1900" b="1" dirty="0">
                <a:solidFill>
                  <a:schemeClr val="bg1"/>
                </a:solidFill>
              </a:rPr>
              <a:t>empowered to prioritize needs &amp; health </a:t>
            </a:r>
          </a:p>
        </p:txBody>
      </p:sp>
    </p:spTree>
    <p:extLst>
      <p:ext uri="{BB962C8B-B14F-4D97-AF65-F5344CB8AC3E}">
        <p14:creationId xmlns:p14="http://schemas.microsoft.com/office/powerpoint/2010/main" val="36757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itle 1">
            <a:extLst>
              <a:ext uri="{FF2B5EF4-FFF2-40B4-BE49-F238E27FC236}">
                <a16:creationId xmlns:a16="http://schemas.microsoft.com/office/drawing/2014/main" id="{0FD685A1-8D48-17F6-B642-DDEB459A1848}"/>
              </a:ext>
            </a:extLst>
          </p:cNvPr>
          <p:cNvSpPr>
            <a:spLocks noGrp="1"/>
          </p:cNvSpPr>
          <p:nvPr>
            <p:ph type="title"/>
          </p:nvPr>
        </p:nvSpPr>
        <p:spPr>
          <a:xfrm>
            <a:off x="639873" y="632700"/>
            <a:ext cx="3782087" cy="757473"/>
          </a:xfrm>
        </p:spPr>
        <p:txBody>
          <a:bodyPr>
            <a:noAutofit/>
          </a:bodyPr>
          <a:lstStyle/>
          <a:p>
            <a:r>
              <a:rPr lang="en-US" sz="4000" b="1">
                <a:solidFill>
                  <a:srgbClr val="245E64"/>
                </a:solidFill>
              </a:rPr>
              <a:t>Patient Role</a:t>
            </a:r>
            <a:br>
              <a:rPr lang="en-US" sz="4000" b="1">
                <a:solidFill>
                  <a:srgbClr val="245E64"/>
                </a:solidFill>
              </a:rPr>
            </a:br>
            <a:r>
              <a:rPr lang="en-US" sz="2000" i="1">
                <a:solidFill>
                  <a:srgbClr val="245E64"/>
                </a:solidFill>
              </a:rPr>
              <a:t>What is the responsibility </a:t>
            </a:r>
            <a:br>
              <a:rPr lang="en-US" sz="2000" i="1">
                <a:solidFill>
                  <a:srgbClr val="245E64"/>
                </a:solidFill>
              </a:rPr>
            </a:br>
            <a:r>
              <a:rPr lang="en-US" sz="2000" i="1">
                <a:solidFill>
                  <a:srgbClr val="245E64"/>
                </a:solidFill>
              </a:rPr>
              <a:t>of the patient?</a:t>
            </a:r>
            <a:br>
              <a:rPr lang="en-US" sz="4000">
                <a:solidFill>
                  <a:srgbClr val="245E64"/>
                </a:solidFill>
              </a:rPr>
            </a:br>
            <a:endParaRPr lang="en-US" sz="4000" b="1">
              <a:solidFill>
                <a:srgbClr val="245E64"/>
              </a:solidFill>
            </a:endParaRPr>
          </a:p>
        </p:txBody>
      </p:sp>
      <p:cxnSp>
        <p:nvCxnSpPr>
          <p:cNvPr id="9" name="Straight Connector 8">
            <a:extLst>
              <a:ext uri="{FF2B5EF4-FFF2-40B4-BE49-F238E27FC236}">
                <a16:creationId xmlns:a16="http://schemas.microsoft.com/office/drawing/2014/main" id="{69496B70-B287-7EA5-F011-E163BBFC743B}"/>
              </a:ext>
            </a:extLst>
          </p:cNvPr>
          <p:cNvCxnSpPr/>
          <p:nvPr/>
        </p:nvCxnSpPr>
        <p:spPr>
          <a:xfrm>
            <a:off x="6312761" y="1551040"/>
            <a:ext cx="3317448"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BDAF80-D963-84A8-2A50-0E9AD428ED15}"/>
              </a:ext>
            </a:extLst>
          </p:cNvPr>
          <p:cNvGrpSpPr/>
          <p:nvPr/>
        </p:nvGrpSpPr>
        <p:grpSpPr>
          <a:xfrm>
            <a:off x="1147782" y="1582764"/>
            <a:ext cx="5260418" cy="4521148"/>
            <a:chOff x="1147782" y="1420839"/>
            <a:chExt cx="5260418" cy="4521148"/>
          </a:xfrm>
        </p:grpSpPr>
        <p:sp>
          <p:nvSpPr>
            <p:cNvPr id="4" name="Arc 3">
              <a:extLst>
                <a:ext uri="{FF2B5EF4-FFF2-40B4-BE49-F238E27FC236}">
                  <a16:creationId xmlns:a16="http://schemas.microsoft.com/office/drawing/2014/main" id="{BC549C42-86B9-6757-5BCC-AB4223182297}"/>
                </a:ext>
              </a:extLst>
            </p:cNvPr>
            <p:cNvSpPr/>
            <p:nvPr/>
          </p:nvSpPr>
          <p:spPr>
            <a:xfrm>
              <a:off x="2511159" y="1420839"/>
              <a:ext cx="3897041" cy="4521148"/>
            </a:xfrm>
            <a:prstGeom prst="arc">
              <a:avLst>
                <a:gd name="adj1" fmla="val 8972186"/>
                <a:gd name="adj2" fmla="val 1610927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3C9AD56C-BBC5-C9BA-5B88-E993FE848400}"/>
                </a:ext>
              </a:extLst>
            </p:cNvPr>
            <p:cNvSpPr txBox="1"/>
            <p:nvPr/>
          </p:nvSpPr>
          <p:spPr>
            <a:xfrm>
              <a:off x="1557383" y="2274570"/>
              <a:ext cx="2286000" cy="640080"/>
            </a:xfrm>
            <a:prstGeom prst="roundRect">
              <a:avLst>
                <a:gd name="adj" fmla="val 14152"/>
              </a:avLst>
            </a:prstGeom>
            <a:solidFill>
              <a:srgbClr val="208C8C">
                <a:hueOff val="0"/>
                <a:satOff val="0"/>
                <a:lumOff val="0"/>
                <a:alphaOff val="0"/>
              </a:srgbClr>
            </a:solidFill>
            <a:ln w="19050" cap="rnd" cmpd="sng" algn="ctr">
              <a:solidFill>
                <a:prstClr val="white">
                  <a:hueOff val="0"/>
                  <a:satOff val="0"/>
                  <a:lumOff val="0"/>
                  <a:alphaOff val="0"/>
                </a:prstClr>
              </a:solidFill>
              <a:prstDash val="solid"/>
            </a:ln>
            <a:effectLst/>
          </p:spPr>
          <p:txBody>
            <a:bodyPr spcFirstLastPara="0" vert="horz" wrap="square" lIns="32385" tIns="21590" rIns="32385" bIns="21590" numCol="1" spcCol="1270" anchor="ctr" anchorCtr="0">
              <a:noAutofit/>
            </a:bodyPr>
            <a:lstStyle/>
            <a:p>
              <a:pPr algn="ctr"/>
              <a:r>
                <a:rPr lang="en-US" sz="1900">
                  <a:solidFill>
                    <a:schemeClr val="bg1"/>
                  </a:solidFill>
                </a:rPr>
                <a:t>First link in </a:t>
              </a:r>
            </a:p>
            <a:p>
              <a:pPr algn="ctr"/>
              <a:r>
                <a:rPr lang="en-US" sz="1900">
                  <a:solidFill>
                    <a:schemeClr val="bg1"/>
                  </a:solidFill>
                </a:rPr>
                <a:t>team-based care</a:t>
              </a:r>
            </a:p>
          </p:txBody>
        </p:sp>
        <p:sp>
          <p:nvSpPr>
            <p:cNvPr id="10" name="TextBox 9">
              <a:extLst>
                <a:ext uri="{FF2B5EF4-FFF2-40B4-BE49-F238E27FC236}">
                  <a16:creationId xmlns:a16="http://schemas.microsoft.com/office/drawing/2014/main" id="{21FED1DD-4CD0-6626-044C-D74923F12D87}"/>
                </a:ext>
              </a:extLst>
            </p:cNvPr>
            <p:cNvSpPr txBox="1"/>
            <p:nvPr/>
          </p:nvSpPr>
          <p:spPr>
            <a:xfrm>
              <a:off x="1147782" y="3380528"/>
              <a:ext cx="2286000" cy="640080"/>
            </a:xfrm>
            <a:prstGeom prst="roundRect">
              <a:avLst/>
            </a:prstGeom>
            <a:solidFill>
              <a:srgbClr val="208C8C">
                <a:hueOff val="0"/>
                <a:satOff val="0"/>
                <a:lumOff val="0"/>
                <a:alphaOff val="0"/>
              </a:srgbClr>
            </a:solidFill>
            <a:ln w="19050" cap="rnd" cmpd="sng" algn="ctr">
              <a:solidFill>
                <a:prstClr val="white">
                  <a:hueOff val="0"/>
                  <a:satOff val="0"/>
                  <a:lumOff val="0"/>
                  <a:alphaOff val="0"/>
                </a:prstClr>
              </a:solidFill>
              <a:prstDash val="solid"/>
            </a:ln>
            <a:effectLst/>
          </p:spPr>
          <p:txBody>
            <a:bodyPr spcFirstLastPara="0" vert="horz" wrap="square" lIns="32385" tIns="21590" rIns="32385" bIns="21590" numCol="1" spcCol="1270" anchor="ctr" anchorCtr="0">
              <a:noAutofit/>
            </a:bodyPr>
            <a:lstStyle>
              <a:defPPr>
                <a:defRPr lang="en-US"/>
              </a:defPPr>
              <a:lvl1pPr algn="ctr">
                <a:defRPr>
                  <a:solidFill>
                    <a:schemeClr val="bg1"/>
                  </a:solidFill>
                </a:defRPr>
              </a:lvl1pPr>
            </a:lstStyle>
            <a:p>
              <a:r>
                <a:rPr lang="en-US" sz="1900"/>
                <a:t>Connect health to </a:t>
              </a:r>
            </a:p>
            <a:p>
              <a:r>
                <a:rPr lang="en-US" sz="1900"/>
                <a:t>what matters most</a:t>
              </a:r>
            </a:p>
          </p:txBody>
        </p:sp>
        <p:sp>
          <p:nvSpPr>
            <p:cNvPr id="12" name="TextBox 11">
              <a:extLst>
                <a:ext uri="{FF2B5EF4-FFF2-40B4-BE49-F238E27FC236}">
                  <a16:creationId xmlns:a16="http://schemas.microsoft.com/office/drawing/2014/main" id="{49D73494-9B87-F409-A875-AADBD94ABD4C}"/>
                </a:ext>
              </a:extLst>
            </p:cNvPr>
            <p:cNvSpPr txBox="1"/>
            <p:nvPr/>
          </p:nvSpPr>
          <p:spPr>
            <a:xfrm>
              <a:off x="1764785" y="4486486"/>
              <a:ext cx="2286000" cy="640080"/>
            </a:xfrm>
            <a:prstGeom prst="roundRect">
              <a:avLst/>
            </a:prstGeom>
            <a:solidFill>
              <a:srgbClr val="208C8C">
                <a:hueOff val="0"/>
                <a:satOff val="0"/>
                <a:lumOff val="0"/>
                <a:alphaOff val="0"/>
              </a:srgbClr>
            </a:solidFill>
            <a:ln w="19050" cap="rnd" cmpd="sng" algn="ctr">
              <a:solidFill>
                <a:prstClr val="white">
                  <a:hueOff val="0"/>
                  <a:satOff val="0"/>
                  <a:lumOff val="0"/>
                  <a:alphaOff val="0"/>
                </a:prstClr>
              </a:solidFill>
              <a:prstDash val="solid"/>
            </a:ln>
            <a:effectLst/>
          </p:spPr>
          <p:txBody>
            <a:bodyPr spcFirstLastPara="0" vert="horz" wrap="square" lIns="32385" tIns="21590" rIns="32385" bIns="21590" numCol="1" spcCol="1270" anchor="ctr" anchorCtr="0">
              <a:noAutofit/>
            </a:bodyPr>
            <a:lstStyle>
              <a:defPPr>
                <a:defRPr lang="en-US"/>
              </a:defPPr>
              <a:lvl1pPr algn="ctr">
                <a:defRPr>
                  <a:solidFill>
                    <a:schemeClr val="bg1"/>
                  </a:solidFill>
                </a:defRPr>
              </a:lvl1pPr>
            </a:lstStyle>
            <a:p>
              <a:r>
                <a:rPr lang="en-US" sz="1900"/>
                <a:t>Improve health literacy</a:t>
              </a:r>
            </a:p>
          </p:txBody>
        </p:sp>
      </p:grpSp>
      <p:graphicFrame>
        <p:nvGraphicFramePr>
          <p:cNvPr id="3" name="Diagram 2">
            <a:extLst>
              <a:ext uri="{FF2B5EF4-FFF2-40B4-BE49-F238E27FC236}">
                <a16:creationId xmlns:a16="http://schemas.microsoft.com/office/drawing/2014/main" id="{FAC3BA3F-D6F9-DC7C-B36B-7E0B1F0EABB1}"/>
              </a:ext>
            </a:extLst>
          </p:cNvPr>
          <p:cNvGraphicFramePr/>
          <p:nvPr>
            <p:extLst>
              <p:ext uri="{D42A27DB-BD31-4B8C-83A1-F6EECF244321}">
                <p14:modId xmlns:p14="http://schemas.microsoft.com/office/powerpoint/2010/main" val="3407596190"/>
              </p:ext>
            </p:extLst>
          </p:nvPr>
        </p:nvGraphicFramePr>
        <p:xfrm>
          <a:off x="4228396" y="984779"/>
          <a:ext cx="7411154" cy="54006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9551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733651" y="747718"/>
            <a:ext cx="10657488" cy="662973"/>
          </a:xfrm>
        </p:spPr>
        <p:txBody>
          <a:bodyPr>
            <a:noAutofit/>
          </a:bodyPr>
          <a:lstStyle/>
          <a:p>
            <a:pPr marL="0" indent="0" algn="ctr">
              <a:lnSpc>
                <a:spcPct val="80000"/>
              </a:lnSpc>
              <a:spcBef>
                <a:spcPts val="0"/>
              </a:spcBef>
              <a:buNone/>
            </a:pPr>
            <a:r>
              <a:rPr lang="en-US" sz="4000" b="1" dirty="0">
                <a:solidFill>
                  <a:srgbClr val="245E64"/>
                </a:solidFill>
                <a:latin typeface="+mj-lt"/>
                <a:ea typeface="Calibri" panose="020F0502020204030204" pitchFamily="34" charset="0"/>
                <a:cs typeface="Arial" panose="020B0604020202020204" pitchFamily="34" charset="0"/>
              </a:rPr>
              <a:t> Health Coach Coordinator (H2c)</a:t>
            </a:r>
          </a:p>
        </p:txBody>
      </p:sp>
      <p:pic>
        <p:nvPicPr>
          <p:cNvPr id="27" name="Picture 26" descr="A picture containing shape&#10;&#10;Description automatically generated">
            <a:extLst>
              <a:ext uri="{FF2B5EF4-FFF2-40B4-BE49-F238E27FC236}">
                <a16:creationId xmlns:a16="http://schemas.microsoft.com/office/drawing/2014/main" id="{B6C07753-2736-47C1-9518-5B3C72BBE2FB}"/>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flipH="1">
            <a:off x="601757" y="2313526"/>
            <a:ext cx="2487373" cy="2168147"/>
          </a:xfrm>
          <a:prstGeom prst="rect">
            <a:avLst/>
          </a:prstGeom>
        </p:spPr>
      </p:pic>
      <p:sp>
        <p:nvSpPr>
          <p:cNvPr id="3" name="Rectangle: Rounded Corners 2">
            <a:extLst>
              <a:ext uri="{FF2B5EF4-FFF2-40B4-BE49-F238E27FC236}">
                <a16:creationId xmlns:a16="http://schemas.microsoft.com/office/drawing/2014/main" id="{A9FB5C0D-E80E-D9FB-B9BF-9282BC602FF3}"/>
              </a:ext>
            </a:extLst>
          </p:cNvPr>
          <p:cNvSpPr/>
          <p:nvPr/>
        </p:nvSpPr>
        <p:spPr>
          <a:xfrm>
            <a:off x="3125642" y="1612849"/>
            <a:ext cx="5618510" cy="10203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400" b="1"/>
              <a:t>listening</a:t>
            </a:r>
          </a:p>
          <a:p>
            <a:pPr algn="ctr"/>
            <a:r>
              <a:rPr lang="en-US" sz="2200" i="1"/>
              <a:t>with curiosity and empathy</a:t>
            </a:r>
          </a:p>
        </p:txBody>
      </p:sp>
      <p:sp>
        <p:nvSpPr>
          <p:cNvPr id="7" name="Rectangle: Rounded Corners 6">
            <a:extLst>
              <a:ext uri="{FF2B5EF4-FFF2-40B4-BE49-F238E27FC236}">
                <a16:creationId xmlns:a16="http://schemas.microsoft.com/office/drawing/2014/main" id="{38783735-7AC4-53CB-8A93-26488340184B}"/>
              </a:ext>
            </a:extLst>
          </p:cNvPr>
          <p:cNvSpPr/>
          <p:nvPr/>
        </p:nvSpPr>
        <p:spPr>
          <a:xfrm>
            <a:off x="3159564" y="2721700"/>
            <a:ext cx="5618510" cy="1020323"/>
          </a:xfrm>
          <a:prstGeom prst="roundRect">
            <a:avLst/>
          </a:prstGeom>
          <a:solidFill>
            <a:srgbClr val="5FC2B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400" b="1" dirty="0"/>
              <a:t>identifying</a:t>
            </a:r>
          </a:p>
          <a:p>
            <a:pPr algn="ctr"/>
            <a:r>
              <a:rPr lang="en-US" sz="2200" i="1" dirty="0"/>
              <a:t>what matters, challenges &amp; strengths</a:t>
            </a:r>
          </a:p>
        </p:txBody>
      </p:sp>
      <p:sp>
        <p:nvSpPr>
          <p:cNvPr id="9" name="Rectangle: Rounded Corners 8">
            <a:extLst>
              <a:ext uri="{FF2B5EF4-FFF2-40B4-BE49-F238E27FC236}">
                <a16:creationId xmlns:a16="http://schemas.microsoft.com/office/drawing/2014/main" id="{06926ED6-3EC4-BF06-CDA8-D902C3FC1FE0}"/>
              </a:ext>
            </a:extLst>
          </p:cNvPr>
          <p:cNvSpPr/>
          <p:nvPr/>
        </p:nvSpPr>
        <p:spPr>
          <a:xfrm>
            <a:off x="3159564" y="3851893"/>
            <a:ext cx="5618510" cy="10203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400" b="1"/>
              <a:t>facilitating</a:t>
            </a:r>
          </a:p>
          <a:p>
            <a:pPr algn="ctr"/>
            <a:r>
              <a:rPr lang="en-US" sz="2200" i="1"/>
              <a:t>creation of SMART goals</a:t>
            </a:r>
          </a:p>
        </p:txBody>
      </p:sp>
      <p:sp>
        <p:nvSpPr>
          <p:cNvPr id="12" name="Content Placeholder 2">
            <a:extLst>
              <a:ext uri="{FF2B5EF4-FFF2-40B4-BE49-F238E27FC236}">
                <a16:creationId xmlns:a16="http://schemas.microsoft.com/office/drawing/2014/main" id="{7D8CCF5F-F2DD-65C9-DCF7-3BB89AEB4D92}"/>
              </a:ext>
            </a:extLst>
          </p:cNvPr>
          <p:cNvSpPr txBox="1">
            <a:spLocks/>
          </p:cNvSpPr>
          <p:nvPr/>
        </p:nvSpPr>
        <p:spPr>
          <a:xfrm>
            <a:off x="765732" y="5115086"/>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1200"/>
              </a:spcBef>
              <a:buFont typeface="Wingdings 3" charset="2"/>
              <a:buNone/>
            </a:pPr>
            <a:r>
              <a:rPr lang="en-US" sz="4000" b="1" dirty="0">
                <a:solidFill>
                  <a:srgbClr val="2E9696"/>
                </a:solidFill>
                <a:latin typeface="+mj-lt"/>
                <a:ea typeface="Calibri" panose="020F0502020204030204" pitchFamily="34" charset="0"/>
                <a:cs typeface="Arial" panose="020B0604020202020204" pitchFamily="34" charset="0"/>
              </a:rPr>
              <a:t>Addressing challenges &amp; celebrating wins! </a:t>
            </a:r>
          </a:p>
          <a:p>
            <a:pPr marL="0" indent="0" algn="ctr">
              <a:lnSpc>
                <a:spcPct val="80000"/>
              </a:lnSpc>
              <a:spcBef>
                <a:spcPts val="600"/>
              </a:spcBef>
              <a:buFont typeface="Wingdings 3" charset="2"/>
              <a:buNone/>
            </a:pPr>
            <a:r>
              <a:rPr lang="en-US" sz="3000" i="1" dirty="0">
                <a:solidFill>
                  <a:srgbClr val="2E9696"/>
                </a:solidFill>
                <a:latin typeface="+mj-lt"/>
                <a:ea typeface="Calibri" panose="020F0502020204030204" pitchFamily="34" charset="0"/>
                <a:cs typeface="Arial" panose="020B0604020202020204" pitchFamily="34" charset="0"/>
              </a:rPr>
              <a:t>together</a:t>
            </a:r>
          </a:p>
        </p:txBody>
      </p:sp>
      <p:pic>
        <p:nvPicPr>
          <p:cNvPr id="2" name="Picture 1">
            <a:extLst>
              <a:ext uri="{FF2B5EF4-FFF2-40B4-BE49-F238E27FC236}">
                <a16:creationId xmlns:a16="http://schemas.microsoft.com/office/drawing/2014/main" id="{DEA44ED6-EDAB-FE1B-1E29-4A4934AEFCF6}"/>
              </a:ext>
            </a:extLst>
          </p:cNvPr>
          <p:cNvPicPr>
            <a:picLocks noChangeAspect="1"/>
          </p:cNvPicPr>
          <p:nvPr/>
        </p:nvPicPr>
        <p:blipFill rotWithShape="1">
          <a:blip r:embed="rId6">
            <a:extLst>
              <a:ext uri="{28A0092B-C50C-407E-A947-70E740481C1C}">
                <a14:useLocalDpi xmlns:a14="http://schemas.microsoft.com/office/drawing/2010/main" val="0"/>
              </a:ext>
            </a:extLst>
          </a:blip>
          <a:srcRect t="-5414" b="-277"/>
          <a:stretch/>
        </p:blipFill>
        <p:spPr>
          <a:xfrm rot="263724">
            <a:off x="10040400" y="3222517"/>
            <a:ext cx="1227807" cy="1607377"/>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descr="A picture containing toy&#10;&#10;Description automatically generated">
            <a:extLst>
              <a:ext uri="{FF2B5EF4-FFF2-40B4-BE49-F238E27FC236}">
                <a16:creationId xmlns:a16="http://schemas.microsoft.com/office/drawing/2014/main" id="{D3E51ABF-88D0-764F-466F-8C4CC2F7AFD7}"/>
              </a:ext>
            </a:extLst>
          </p:cNvPr>
          <p:cNvPicPr>
            <a:picLocks noChangeAspect="1"/>
          </p:cNvPicPr>
          <p:nvPr/>
        </p:nvPicPr>
        <p:blipFill rotWithShape="1">
          <a:blip r:embed="rId7">
            <a:extLst>
              <a:ext uri="{28A0092B-C50C-407E-A947-70E740481C1C}">
                <a14:useLocalDpi xmlns:a14="http://schemas.microsoft.com/office/drawing/2010/main" val="0"/>
              </a:ext>
            </a:extLst>
          </a:blip>
          <a:srcRect t="-5172" b="-5371"/>
          <a:stretch/>
        </p:blipFill>
        <p:spPr>
          <a:xfrm rot="21372835">
            <a:off x="9113269" y="1528985"/>
            <a:ext cx="1365739" cy="1583016"/>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8151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2476072" y="747718"/>
            <a:ext cx="7263830" cy="662973"/>
          </a:xfrm>
        </p:spPr>
        <p:txBody>
          <a:bodyPr>
            <a:noAutofit/>
          </a:bodyPr>
          <a:lstStyle/>
          <a:p>
            <a:pPr marL="0" indent="0" algn="ctr">
              <a:lnSpc>
                <a:spcPct val="80000"/>
              </a:lnSpc>
              <a:spcBef>
                <a:spcPts val="0"/>
              </a:spcBef>
              <a:buNone/>
            </a:pPr>
            <a:r>
              <a:rPr lang="en-US" sz="4000" b="1" dirty="0">
                <a:solidFill>
                  <a:srgbClr val="245E64"/>
                </a:solidFill>
                <a:latin typeface="+mj-lt"/>
                <a:ea typeface="Calibri" panose="020F0502020204030204" pitchFamily="34" charset="0"/>
                <a:cs typeface="Arial" panose="020B0604020202020204" pitchFamily="34" charset="0"/>
              </a:rPr>
              <a:t>Clinical Pharmacist (CP)</a:t>
            </a:r>
          </a:p>
        </p:txBody>
      </p:sp>
      <p:sp>
        <p:nvSpPr>
          <p:cNvPr id="3" name="Rectangle: Rounded Corners 2">
            <a:extLst>
              <a:ext uri="{FF2B5EF4-FFF2-40B4-BE49-F238E27FC236}">
                <a16:creationId xmlns:a16="http://schemas.microsoft.com/office/drawing/2014/main" id="{A9FB5C0D-E80E-D9FB-B9BF-9282BC602FF3}"/>
              </a:ext>
            </a:extLst>
          </p:cNvPr>
          <p:cNvSpPr/>
          <p:nvPr/>
        </p:nvSpPr>
        <p:spPr>
          <a:xfrm>
            <a:off x="3125642" y="1612849"/>
            <a:ext cx="5618510" cy="102032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400" b="1" dirty="0"/>
              <a:t>medication </a:t>
            </a:r>
          </a:p>
          <a:p>
            <a:pPr algn="ctr"/>
            <a:r>
              <a:rPr lang="en-US" sz="2200" i="1" dirty="0"/>
              <a:t>medication therapy management</a:t>
            </a:r>
          </a:p>
        </p:txBody>
      </p:sp>
      <p:sp>
        <p:nvSpPr>
          <p:cNvPr id="7" name="Rectangle: Rounded Corners 6">
            <a:extLst>
              <a:ext uri="{FF2B5EF4-FFF2-40B4-BE49-F238E27FC236}">
                <a16:creationId xmlns:a16="http://schemas.microsoft.com/office/drawing/2014/main" id="{38783735-7AC4-53CB-8A93-26488340184B}"/>
              </a:ext>
            </a:extLst>
          </p:cNvPr>
          <p:cNvSpPr/>
          <p:nvPr/>
        </p:nvSpPr>
        <p:spPr>
          <a:xfrm>
            <a:off x="3159564" y="2721700"/>
            <a:ext cx="5618510" cy="1020323"/>
          </a:xfrm>
          <a:prstGeom prst="roundRect">
            <a:avLst/>
          </a:prstGeom>
          <a:solidFill>
            <a:srgbClr val="5FC2B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400" b="1" dirty="0"/>
              <a:t>clinical partner </a:t>
            </a:r>
          </a:p>
          <a:p>
            <a:pPr algn="ctr"/>
            <a:r>
              <a:rPr lang="en-US" sz="2200" i="1" dirty="0"/>
              <a:t>for health coach</a:t>
            </a:r>
          </a:p>
        </p:txBody>
      </p:sp>
      <p:sp>
        <p:nvSpPr>
          <p:cNvPr id="9" name="Rectangle: Rounded Corners 8">
            <a:extLst>
              <a:ext uri="{FF2B5EF4-FFF2-40B4-BE49-F238E27FC236}">
                <a16:creationId xmlns:a16="http://schemas.microsoft.com/office/drawing/2014/main" id="{06926ED6-3EC4-BF06-CDA8-D902C3FC1FE0}"/>
              </a:ext>
            </a:extLst>
          </p:cNvPr>
          <p:cNvSpPr/>
          <p:nvPr/>
        </p:nvSpPr>
        <p:spPr>
          <a:xfrm>
            <a:off x="3159564" y="3851893"/>
            <a:ext cx="5618510" cy="10203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400" b="1" dirty="0"/>
              <a:t>disease-related education</a:t>
            </a:r>
          </a:p>
          <a:p>
            <a:pPr algn="ctr"/>
            <a:r>
              <a:rPr lang="en-US" sz="2200" i="1" dirty="0"/>
              <a:t>lifestyle change</a:t>
            </a:r>
          </a:p>
        </p:txBody>
      </p:sp>
      <p:pic>
        <p:nvPicPr>
          <p:cNvPr id="2" name="Picture 1">
            <a:extLst>
              <a:ext uri="{FF2B5EF4-FFF2-40B4-BE49-F238E27FC236}">
                <a16:creationId xmlns:a16="http://schemas.microsoft.com/office/drawing/2014/main" id="{DEA44ED6-EDAB-FE1B-1E29-4A4934AEFCF6}"/>
              </a:ext>
            </a:extLst>
          </p:cNvPr>
          <p:cNvPicPr>
            <a:picLocks noChangeAspect="1"/>
          </p:cNvPicPr>
          <p:nvPr/>
        </p:nvPicPr>
        <p:blipFill rotWithShape="1">
          <a:blip r:embed="rId4">
            <a:extLst>
              <a:ext uri="{28A0092B-C50C-407E-A947-70E740481C1C}">
                <a14:useLocalDpi xmlns:a14="http://schemas.microsoft.com/office/drawing/2010/main" val="0"/>
              </a:ext>
            </a:extLst>
          </a:blip>
          <a:srcRect t="-5414" b="-277"/>
          <a:stretch/>
        </p:blipFill>
        <p:spPr>
          <a:xfrm rot="263724">
            <a:off x="10040400" y="3222517"/>
            <a:ext cx="1227807" cy="1607377"/>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4" descr="A picture containing toy&#10;&#10;Description automatically generated">
            <a:extLst>
              <a:ext uri="{FF2B5EF4-FFF2-40B4-BE49-F238E27FC236}">
                <a16:creationId xmlns:a16="http://schemas.microsoft.com/office/drawing/2014/main" id="{D3E51ABF-88D0-764F-466F-8C4CC2F7AFD7}"/>
              </a:ext>
            </a:extLst>
          </p:cNvPr>
          <p:cNvPicPr>
            <a:picLocks noChangeAspect="1"/>
          </p:cNvPicPr>
          <p:nvPr/>
        </p:nvPicPr>
        <p:blipFill rotWithShape="1">
          <a:blip r:embed="rId5">
            <a:extLst>
              <a:ext uri="{28A0092B-C50C-407E-A947-70E740481C1C}">
                <a14:useLocalDpi xmlns:a14="http://schemas.microsoft.com/office/drawing/2010/main" val="0"/>
              </a:ext>
            </a:extLst>
          </a:blip>
          <a:srcRect t="-5172" b="-5371"/>
          <a:stretch/>
        </p:blipFill>
        <p:spPr>
          <a:xfrm rot="21372835">
            <a:off x="9113269" y="1528985"/>
            <a:ext cx="1365739" cy="1583016"/>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597FBE7C-9814-546B-5655-79B9DFA47419}"/>
              </a:ext>
            </a:extLst>
          </p:cNvPr>
          <p:cNvGrpSpPr/>
          <p:nvPr/>
        </p:nvGrpSpPr>
        <p:grpSpPr>
          <a:xfrm>
            <a:off x="503527" y="1191802"/>
            <a:ext cx="2269045" cy="4798181"/>
            <a:chOff x="503527" y="1191802"/>
            <a:chExt cx="2269045" cy="4798181"/>
          </a:xfrm>
        </p:grpSpPr>
        <p:pic>
          <p:nvPicPr>
            <p:cNvPr id="4" name="Picture 3" descr="A picture containing text, doll&#10;&#10;Description automatically generated">
              <a:extLst>
                <a:ext uri="{FF2B5EF4-FFF2-40B4-BE49-F238E27FC236}">
                  <a16:creationId xmlns:a16="http://schemas.microsoft.com/office/drawing/2014/main" id="{F4EEDBD1-3B03-0DE3-C07A-672BAB64ABAC}"/>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03527" y="1191802"/>
              <a:ext cx="2094391" cy="4586257"/>
            </a:xfrm>
            <a:prstGeom prst="rect">
              <a:avLst/>
            </a:prstGeom>
          </p:spPr>
        </p:pic>
        <p:sp>
          <p:nvSpPr>
            <p:cNvPr id="6" name="Rectangle 5">
              <a:extLst>
                <a:ext uri="{FF2B5EF4-FFF2-40B4-BE49-F238E27FC236}">
                  <a16:creationId xmlns:a16="http://schemas.microsoft.com/office/drawing/2014/main" id="{9AE2D6E1-F7E8-FFBD-7F87-F4067797AC2B}"/>
                </a:ext>
              </a:extLst>
            </p:cNvPr>
            <p:cNvSpPr/>
            <p:nvPr/>
          </p:nvSpPr>
          <p:spPr>
            <a:xfrm>
              <a:off x="742122" y="4333461"/>
              <a:ext cx="2030450" cy="1656522"/>
            </a:xfrm>
            <a:prstGeom prst="rect">
              <a:avLst/>
            </a:prstGeom>
            <a:gradFill>
              <a:gsLst>
                <a:gs pos="0">
                  <a:schemeClr val="accent1">
                    <a:lumMod val="5000"/>
                    <a:lumOff val="95000"/>
                    <a:alpha val="0"/>
                  </a:schemeClr>
                </a:gs>
                <a:gs pos="62000">
                  <a:schemeClr val="bg1">
                    <a:alpha val="9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2">
            <a:extLst>
              <a:ext uri="{FF2B5EF4-FFF2-40B4-BE49-F238E27FC236}">
                <a16:creationId xmlns:a16="http://schemas.microsoft.com/office/drawing/2014/main" id="{7D8CCF5F-F2DD-65C9-DCF7-3BB89AEB4D92}"/>
              </a:ext>
            </a:extLst>
          </p:cNvPr>
          <p:cNvSpPr txBox="1">
            <a:spLocks/>
          </p:cNvSpPr>
          <p:nvPr/>
        </p:nvSpPr>
        <p:spPr>
          <a:xfrm>
            <a:off x="925745" y="5115086"/>
            <a:ext cx="10497475"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1200"/>
              </a:spcBef>
              <a:buFont typeface="Wingdings 3" charset="2"/>
              <a:buNone/>
            </a:pPr>
            <a:r>
              <a:rPr lang="en-US" sz="3600" b="1" dirty="0">
                <a:solidFill>
                  <a:srgbClr val="2E9696"/>
                </a:solidFill>
                <a:latin typeface="+mj-lt"/>
                <a:ea typeface="Calibri" panose="020F0502020204030204" pitchFamily="34" charset="0"/>
                <a:cs typeface="Arial" panose="020B0604020202020204" pitchFamily="34" charset="0"/>
              </a:rPr>
              <a:t>Improving therapeutic &amp; humanistic outcomes!  </a:t>
            </a:r>
          </a:p>
          <a:p>
            <a:pPr marL="0" indent="0" algn="ctr">
              <a:lnSpc>
                <a:spcPct val="80000"/>
              </a:lnSpc>
              <a:spcBef>
                <a:spcPts val="600"/>
              </a:spcBef>
              <a:buFont typeface="Wingdings 3" charset="2"/>
              <a:buNone/>
            </a:pPr>
            <a:r>
              <a:rPr lang="en-US" sz="3000" i="1" dirty="0">
                <a:solidFill>
                  <a:srgbClr val="2E9696"/>
                </a:solidFill>
                <a:latin typeface="+mj-lt"/>
                <a:ea typeface="Calibri" panose="020F0502020204030204" pitchFamily="34" charset="0"/>
                <a:cs typeface="Arial" panose="020B0604020202020204" pitchFamily="34" charset="0"/>
              </a:rPr>
              <a:t>together</a:t>
            </a:r>
          </a:p>
        </p:txBody>
      </p:sp>
    </p:spTree>
    <p:extLst>
      <p:ext uri="{BB962C8B-B14F-4D97-AF65-F5344CB8AC3E}">
        <p14:creationId xmlns:p14="http://schemas.microsoft.com/office/powerpoint/2010/main" val="307383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1" name="Straight Connector 10">
            <a:extLst>
              <a:ext uri="{FF2B5EF4-FFF2-40B4-BE49-F238E27FC236}">
                <a16:creationId xmlns:a16="http://schemas.microsoft.com/office/drawing/2014/main" id="{75020E17-EC3B-F2E5-28E9-E554B940907A}"/>
              </a:ext>
            </a:extLst>
          </p:cNvPr>
          <p:cNvCxnSpPr>
            <a:cxnSpLocks/>
          </p:cNvCxnSpPr>
          <p:nvPr/>
        </p:nvCxnSpPr>
        <p:spPr>
          <a:xfrm>
            <a:off x="6114577" y="1907586"/>
            <a:ext cx="0" cy="3270509"/>
          </a:xfrm>
          <a:prstGeom prst="line">
            <a:avLst/>
          </a:prstGeom>
          <a:ln>
            <a:headEnd type="diamond"/>
            <a:tailEnd type="diamon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699FC63-50EC-697A-BDC2-9AA9591773AC}"/>
              </a:ext>
            </a:extLst>
          </p:cNvPr>
          <p:cNvSpPr txBox="1"/>
          <p:nvPr/>
        </p:nvSpPr>
        <p:spPr>
          <a:xfrm>
            <a:off x="1345116" y="3708395"/>
            <a:ext cx="4530955" cy="2092881"/>
          </a:xfrm>
          <a:prstGeom prst="rect">
            <a:avLst/>
          </a:prstGeom>
          <a:noFill/>
        </p:spPr>
        <p:txBody>
          <a:bodyPr wrap="square" rtlCol="0">
            <a:spAutoFit/>
          </a:bodyPr>
          <a:lstStyle/>
          <a:p>
            <a:pPr marL="171450" indent="-171450">
              <a:spcAft>
                <a:spcPts val="1200"/>
              </a:spcAft>
              <a:buClr>
                <a:srgbClr val="3E9A99"/>
              </a:buClr>
              <a:buFont typeface="Arial" panose="020B0604020202020204" pitchFamily="34" charset="0"/>
              <a:buChar char="•"/>
            </a:pPr>
            <a:r>
              <a:rPr lang="en-US" sz="2300" dirty="0"/>
              <a:t>After achieving several small wins, she declared to her H2c, “I love being happy!” </a:t>
            </a:r>
          </a:p>
          <a:p>
            <a:pPr marL="171450" indent="-171450">
              <a:spcAft>
                <a:spcPts val="600"/>
              </a:spcAft>
              <a:buClr>
                <a:srgbClr val="3E9A99"/>
              </a:buClr>
              <a:buFont typeface="Arial" panose="020B0604020202020204" pitchFamily="34" charset="0"/>
              <a:buChar char="•"/>
            </a:pPr>
            <a:r>
              <a:rPr lang="en-US" sz="2300" dirty="0"/>
              <a:t>The H2c was an integral part of her health transformation</a:t>
            </a:r>
          </a:p>
        </p:txBody>
      </p:sp>
      <p:grpSp>
        <p:nvGrpSpPr>
          <p:cNvPr id="14" name="Group 13">
            <a:extLst>
              <a:ext uri="{FF2B5EF4-FFF2-40B4-BE49-F238E27FC236}">
                <a16:creationId xmlns:a16="http://schemas.microsoft.com/office/drawing/2014/main" id="{8806CBE7-FC22-B0BC-B99B-D51C2A30C09F}"/>
              </a:ext>
            </a:extLst>
          </p:cNvPr>
          <p:cNvGrpSpPr/>
          <p:nvPr/>
        </p:nvGrpSpPr>
        <p:grpSpPr>
          <a:xfrm>
            <a:off x="9767413" y="767810"/>
            <a:ext cx="1746504" cy="2311729"/>
            <a:chOff x="3597515" y="3251621"/>
            <a:chExt cx="1746504" cy="2311729"/>
          </a:xfrm>
        </p:grpSpPr>
        <p:sp>
          <p:nvSpPr>
            <p:cNvPr id="13" name="Oval 12">
              <a:extLst>
                <a:ext uri="{FF2B5EF4-FFF2-40B4-BE49-F238E27FC236}">
                  <a16:creationId xmlns:a16="http://schemas.microsoft.com/office/drawing/2014/main" id="{B398E7C8-54EA-444D-EAD7-6B393DFFD3A0}"/>
                </a:ext>
              </a:extLst>
            </p:cNvPr>
            <p:cNvSpPr/>
            <p:nvPr/>
          </p:nvSpPr>
          <p:spPr>
            <a:xfrm rot="379669">
              <a:off x="3597515" y="4484358"/>
              <a:ext cx="1746504" cy="1078992"/>
            </a:xfrm>
            <a:prstGeom prst="ellipse">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219B0C8-FE5D-DE74-200B-D527CCFF90B7}"/>
                </a:ext>
              </a:extLst>
            </p:cNvPr>
            <p:cNvSpPr txBox="1">
              <a:spLocks/>
            </p:cNvSpPr>
            <p:nvPr/>
          </p:nvSpPr>
          <p:spPr>
            <a:xfrm rot="270158">
              <a:off x="3673325" y="4993971"/>
              <a:ext cx="1538962" cy="54093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2600" b="1">
                  <a:solidFill>
                    <a:schemeClr val="bg1"/>
                  </a:solidFill>
                  <a:latin typeface="Century Gothic" panose="020B0502020202020204" pitchFamily="34" charset="0"/>
                </a:rPr>
                <a:t>John</a:t>
              </a:r>
            </a:p>
          </p:txBody>
        </p:sp>
        <p:pic>
          <p:nvPicPr>
            <p:cNvPr id="12" name="Picture 11">
              <a:extLst>
                <a:ext uri="{FF2B5EF4-FFF2-40B4-BE49-F238E27FC236}">
                  <a16:creationId xmlns:a16="http://schemas.microsoft.com/office/drawing/2014/main" id="{E4ECAD67-E473-38A0-14CD-F05815514470}"/>
                </a:ext>
              </a:extLst>
            </p:cNvPr>
            <p:cNvPicPr>
              <a:picLocks noChangeAspect="1"/>
            </p:cNvPicPr>
            <p:nvPr/>
          </p:nvPicPr>
          <p:blipFill rotWithShape="1">
            <a:blip r:embed="rId4">
              <a:extLst>
                <a:ext uri="{28A0092B-C50C-407E-A947-70E740481C1C}">
                  <a14:useLocalDpi xmlns:a14="http://schemas.microsoft.com/office/drawing/2010/main" val="0"/>
                </a:ext>
              </a:extLst>
            </a:blip>
            <a:srcRect t="-5414" b="-277"/>
            <a:stretch/>
          </p:blipFill>
          <p:spPr>
            <a:xfrm rot="263724">
              <a:off x="3929114" y="3251621"/>
              <a:ext cx="1246868" cy="1632331"/>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7" name="TextBox 6">
            <a:extLst>
              <a:ext uri="{FF2B5EF4-FFF2-40B4-BE49-F238E27FC236}">
                <a16:creationId xmlns:a16="http://schemas.microsoft.com/office/drawing/2014/main" id="{5647793A-07CF-5144-4EC5-8801F5B74324}"/>
              </a:ext>
            </a:extLst>
          </p:cNvPr>
          <p:cNvSpPr txBox="1"/>
          <p:nvPr/>
        </p:nvSpPr>
        <p:spPr>
          <a:xfrm>
            <a:off x="6421437" y="3761463"/>
            <a:ext cx="4347403" cy="1862048"/>
          </a:xfrm>
          <a:prstGeom prst="rect">
            <a:avLst/>
          </a:prstGeom>
          <a:noFill/>
        </p:spPr>
        <p:txBody>
          <a:bodyPr wrap="square" rtlCol="0">
            <a:spAutoFit/>
          </a:bodyPr>
          <a:lstStyle/>
          <a:p>
            <a:pPr marL="231775" indent="-231775">
              <a:spcAft>
                <a:spcPts val="1200"/>
              </a:spcAft>
              <a:buClr>
                <a:srgbClr val="3E9A99"/>
              </a:buClr>
              <a:buFont typeface="Arial" panose="020B0604020202020204" pitchFamily="34" charset="0"/>
              <a:buChar char="•"/>
            </a:pPr>
            <a:r>
              <a:rPr lang="en-US" sz="2300" dirty="0"/>
              <a:t>It was a wake-up call to take better care of himself. At one point, he expressed to the H2c, “the care team’s support saved my life.” </a:t>
            </a:r>
          </a:p>
        </p:txBody>
      </p:sp>
      <p:sp>
        <p:nvSpPr>
          <p:cNvPr id="3" name="Content Placeholder 2">
            <a:extLst>
              <a:ext uri="{FF2B5EF4-FFF2-40B4-BE49-F238E27FC236}">
                <a16:creationId xmlns:a16="http://schemas.microsoft.com/office/drawing/2014/main" id="{8C1A59A8-49CA-33A8-2AD7-710E2B0E3F0A}"/>
              </a:ext>
            </a:extLst>
          </p:cNvPr>
          <p:cNvSpPr>
            <a:spLocks noGrp="1"/>
          </p:cNvSpPr>
          <p:nvPr>
            <p:ph idx="1"/>
          </p:nvPr>
        </p:nvSpPr>
        <p:spPr>
          <a:xfrm>
            <a:off x="3560170" y="739208"/>
            <a:ext cx="5147470" cy="662973"/>
          </a:xfrm>
        </p:spPr>
        <p:txBody>
          <a:bodyPr>
            <a:noAutofit/>
          </a:bodyPr>
          <a:lstStyle/>
          <a:p>
            <a:pPr marL="0" indent="0" algn="ctr">
              <a:lnSpc>
                <a:spcPct val="80000"/>
              </a:lnSpc>
              <a:spcBef>
                <a:spcPts val="0"/>
              </a:spcBef>
              <a:spcAft>
                <a:spcPts val="600"/>
              </a:spcAft>
              <a:buNone/>
            </a:pPr>
            <a:r>
              <a:rPr lang="en-US" sz="4000" b="1" dirty="0">
                <a:solidFill>
                  <a:srgbClr val="245E64"/>
                </a:solidFill>
                <a:latin typeface="+mj-lt"/>
                <a:ea typeface="Calibri" panose="020F0502020204030204" pitchFamily="34" charset="0"/>
                <a:cs typeface="Arial" panose="020B0604020202020204" pitchFamily="34" charset="0"/>
              </a:rPr>
              <a:t> Patient Feedback</a:t>
            </a:r>
          </a:p>
        </p:txBody>
      </p:sp>
      <p:grpSp>
        <p:nvGrpSpPr>
          <p:cNvPr id="2" name="Group 1">
            <a:extLst>
              <a:ext uri="{FF2B5EF4-FFF2-40B4-BE49-F238E27FC236}">
                <a16:creationId xmlns:a16="http://schemas.microsoft.com/office/drawing/2014/main" id="{F5854E7B-FF38-3B07-5F2C-2AC9C78A0E21}"/>
              </a:ext>
            </a:extLst>
          </p:cNvPr>
          <p:cNvGrpSpPr/>
          <p:nvPr/>
        </p:nvGrpSpPr>
        <p:grpSpPr>
          <a:xfrm>
            <a:off x="732655" y="814254"/>
            <a:ext cx="1750006" cy="2282803"/>
            <a:chOff x="4531034" y="914424"/>
            <a:chExt cx="1750006" cy="2282803"/>
          </a:xfrm>
        </p:grpSpPr>
        <p:grpSp>
          <p:nvGrpSpPr>
            <p:cNvPr id="6" name="Group 5">
              <a:extLst>
                <a:ext uri="{FF2B5EF4-FFF2-40B4-BE49-F238E27FC236}">
                  <a16:creationId xmlns:a16="http://schemas.microsoft.com/office/drawing/2014/main" id="{D28B5346-ABEB-67EB-871C-180F364B8E65}"/>
                </a:ext>
              </a:extLst>
            </p:cNvPr>
            <p:cNvGrpSpPr/>
            <p:nvPr/>
          </p:nvGrpSpPr>
          <p:grpSpPr>
            <a:xfrm>
              <a:off x="4531034" y="2121101"/>
              <a:ext cx="1750006" cy="1076126"/>
              <a:chOff x="2061398" y="4514694"/>
              <a:chExt cx="1750006" cy="1076126"/>
            </a:xfrm>
          </p:grpSpPr>
          <p:sp>
            <p:nvSpPr>
              <p:cNvPr id="9" name="Oval 8">
                <a:extLst>
                  <a:ext uri="{FF2B5EF4-FFF2-40B4-BE49-F238E27FC236}">
                    <a16:creationId xmlns:a16="http://schemas.microsoft.com/office/drawing/2014/main" id="{40454277-41BA-E6AC-3570-03682717D346}"/>
                  </a:ext>
                </a:extLst>
              </p:cNvPr>
              <p:cNvSpPr/>
              <p:nvPr/>
            </p:nvSpPr>
            <p:spPr>
              <a:xfrm rot="21349466">
                <a:off x="2061398" y="4514694"/>
                <a:ext cx="1750006" cy="1076126"/>
              </a:xfrm>
              <a:prstGeom prst="ellipse">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FE67E13-2C46-7A88-B8F5-6E643F642BF9}"/>
                  </a:ext>
                </a:extLst>
              </p:cNvPr>
              <p:cNvSpPr txBox="1">
                <a:spLocks/>
              </p:cNvSpPr>
              <p:nvPr/>
            </p:nvSpPr>
            <p:spPr>
              <a:xfrm rot="21392148">
                <a:off x="2325084" y="5033881"/>
                <a:ext cx="1310720" cy="51781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2600" b="1" dirty="0">
                    <a:solidFill>
                      <a:schemeClr val="bg1"/>
                    </a:solidFill>
                    <a:latin typeface="Century Gothic" panose="020B0502020202020204" pitchFamily="34" charset="0"/>
                  </a:rPr>
                  <a:t>Leilani</a:t>
                </a:r>
              </a:p>
            </p:txBody>
          </p:sp>
        </p:grpSp>
        <p:pic>
          <p:nvPicPr>
            <p:cNvPr id="8" name="Picture 7" descr="A picture containing toy&#10;&#10;Description automatically generated">
              <a:extLst>
                <a:ext uri="{FF2B5EF4-FFF2-40B4-BE49-F238E27FC236}">
                  <a16:creationId xmlns:a16="http://schemas.microsoft.com/office/drawing/2014/main" id="{0AA5DAA6-5CAF-4876-CFBA-B26ED2F9E857}"/>
                </a:ext>
              </a:extLst>
            </p:cNvPr>
            <p:cNvPicPr>
              <a:picLocks noChangeAspect="1"/>
            </p:cNvPicPr>
            <p:nvPr/>
          </p:nvPicPr>
          <p:blipFill rotWithShape="1">
            <a:blip r:embed="rId5">
              <a:extLst>
                <a:ext uri="{28A0092B-C50C-407E-A947-70E740481C1C}">
                  <a14:useLocalDpi xmlns:a14="http://schemas.microsoft.com/office/drawing/2010/main" val="0"/>
                </a:ext>
              </a:extLst>
            </a:blip>
            <a:srcRect t="-5172" b="-5371"/>
            <a:stretch/>
          </p:blipFill>
          <p:spPr>
            <a:xfrm rot="21372835">
              <a:off x="4646747" y="914424"/>
              <a:ext cx="1365739" cy="1583016"/>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21" name="TextBox 20">
            <a:extLst>
              <a:ext uri="{FF2B5EF4-FFF2-40B4-BE49-F238E27FC236}">
                <a16:creationId xmlns:a16="http://schemas.microsoft.com/office/drawing/2014/main" id="{309862A3-BB97-7F24-72A8-CCFDC0027BF5}"/>
              </a:ext>
            </a:extLst>
          </p:cNvPr>
          <p:cNvSpPr txBox="1"/>
          <p:nvPr/>
        </p:nvSpPr>
        <p:spPr>
          <a:xfrm>
            <a:off x="6423096" y="1410465"/>
            <a:ext cx="3247486" cy="2215991"/>
          </a:xfrm>
          <a:prstGeom prst="rect">
            <a:avLst/>
          </a:prstGeom>
          <a:noFill/>
        </p:spPr>
        <p:txBody>
          <a:bodyPr wrap="square" rtlCol="0">
            <a:spAutoFit/>
          </a:bodyPr>
          <a:lstStyle/>
          <a:p>
            <a:pPr marL="231775" indent="-231775">
              <a:spcAft>
                <a:spcPts val="600"/>
              </a:spcAft>
              <a:buClr>
                <a:srgbClr val="3E9A99"/>
              </a:buClr>
              <a:buFont typeface="Arial" panose="020B0604020202020204" pitchFamily="34" charset="0"/>
              <a:buChar char="•"/>
            </a:pPr>
            <a:r>
              <a:rPr lang="en-US" sz="2300" dirty="0"/>
              <a:t>John appreciated the accountability that the team created for him and appreciated the H2c’s patience with him </a:t>
            </a:r>
          </a:p>
        </p:txBody>
      </p:sp>
      <p:sp>
        <p:nvSpPr>
          <p:cNvPr id="22" name="TextBox 21">
            <a:extLst>
              <a:ext uri="{FF2B5EF4-FFF2-40B4-BE49-F238E27FC236}">
                <a16:creationId xmlns:a16="http://schemas.microsoft.com/office/drawing/2014/main" id="{6FFBE32F-0E8F-78B2-BC9D-6B67B3531BC5}"/>
              </a:ext>
            </a:extLst>
          </p:cNvPr>
          <p:cNvSpPr txBox="1"/>
          <p:nvPr/>
        </p:nvSpPr>
        <p:spPr>
          <a:xfrm>
            <a:off x="2521418" y="1432047"/>
            <a:ext cx="3550470" cy="2215991"/>
          </a:xfrm>
          <a:prstGeom prst="rect">
            <a:avLst/>
          </a:prstGeom>
          <a:noFill/>
        </p:spPr>
        <p:txBody>
          <a:bodyPr wrap="square" rtlCol="0">
            <a:spAutoFit/>
          </a:bodyPr>
          <a:lstStyle/>
          <a:p>
            <a:pPr marL="231775" indent="-231775">
              <a:spcAft>
                <a:spcPts val="600"/>
              </a:spcAft>
              <a:buClr>
                <a:srgbClr val="3E9A99"/>
              </a:buClr>
              <a:buFont typeface="Arial" panose="020B0604020202020204" pitchFamily="34" charset="0"/>
              <a:buChar char="•"/>
            </a:pPr>
            <a:r>
              <a:rPr lang="en-US" sz="2300" dirty="0"/>
              <a:t>With support, Leilani was empowered to prioritize her own health starting with small achievable “baby” steps. </a:t>
            </a:r>
          </a:p>
        </p:txBody>
      </p:sp>
    </p:spTree>
    <p:extLst>
      <p:ext uri="{BB962C8B-B14F-4D97-AF65-F5344CB8AC3E}">
        <p14:creationId xmlns:p14="http://schemas.microsoft.com/office/powerpoint/2010/main" val="39616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1" name="Straight Connector 10">
            <a:extLst>
              <a:ext uri="{FF2B5EF4-FFF2-40B4-BE49-F238E27FC236}">
                <a16:creationId xmlns:a16="http://schemas.microsoft.com/office/drawing/2014/main" id="{75020E17-EC3B-F2E5-28E9-E554B940907A}"/>
              </a:ext>
            </a:extLst>
          </p:cNvPr>
          <p:cNvCxnSpPr>
            <a:cxnSpLocks/>
          </p:cNvCxnSpPr>
          <p:nvPr/>
        </p:nvCxnSpPr>
        <p:spPr>
          <a:xfrm>
            <a:off x="6114577" y="1907586"/>
            <a:ext cx="0" cy="3270509"/>
          </a:xfrm>
          <a:prstGeom prst="line">
            <a:avLst/>
          </a:prstGeom>
          <a:ln>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806CBE7-FC22-B0BC-B99B-D51C2A30C09F}"/>
              </a:ext>
            </a:extLst>
          </p:cNvPr>
          <p:cNvGrpSpPr/>
          <p:nvPr/>
        </p:nvGrpSpPr>
        <p:grpSpPr>
          <a:xfrm>
            <a:off x="9795373" y="770890"/>
            <a:ext cx="1746504" cy="2311729"/>
            <a:chOff x="3597515" y="3251621"/>
            <a:chExt cx="1746504" cy="2311729"/>
          </a:xfrm>
        </p:grpSpPr>
        <p:sp>
          <p:nvSpPr>
            <p:cNvPr id="13" name="Oval 12">
              <a:extLst>
                <a:ext uri="{FF2B5EF4-FFF2-40B4-BE49-F238E27FC236}">
                  <a16:creationId xmlns:a16="http://schemas.microsoft.com/office/drawing/2014/main" id="{B398E7C8-54EA-444D-EAD7-6B393DFFD3A0}"/>
                </a:ext>
              </a:extLst>
            </p:cNvPr>
            <p:cNvSpPr/>
            <p:nvPr/>
          </p:nvSpPr>
          <p:spPr>
            <a:xfrm rot="379669">
              <a:off x="3597515" y="4484358"/>
              <a:ext cx="1746504" cy="1078992"/>
            </a:xfrm>
            <a:prstGeom prst="ellipse">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5219B0C8-FE5D-DE74-200B-D527CCFF90B7}"/>
                </a:ext>
              </a:extLst>
            </p:cNvPr>
            <p:cNvSpPr txBox="1">
              <a:spLocks/>
            </p:cNvSpPr>
            <p:nvPr/>
          </p:nvSpPr>
          <p:spPr>
            <a:xfrm rot="270158">
              <a:off x="3673325" y="4993971"/>
              <a:ext cx="1538962" cy="54093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2600" b="1">
                  <a:solidFill>
                    <a:schemeClr val="bg1"/>
                  </a:solidFill>
                  <a:latin typeface="Century Gothic" panose="020B0502020202020204" pitchFamily="34" charset="0"/>
                </a:rPr>
                <a:t>John</a:t>
              </a:r>
            </a:p>
          </p:txBody>
        </p:sp>
        <p:pic>
          <p:nvPicPr>
            <p:cNvPr id="12" name="Picture 11">
              <a:extLst>
                <a:ext uri="{FF2B5EF4-FFF2-40B4-BE49-F238E27FC236}">
                  <a16:creationId xmlns:a16="http://schemas.microsoft.com/office/drawing/2014/main" id="{E4ECAD67-E473-38A0-14CD-F05815514470}"/>
                </a:ext>
              </a:extLst>
            </p:cNvPr>
            <p:cNvPicPr>
              <a:picLocks noChangeAspect="1"/>
            </p:cNvPicPr>
            <p:nvPr/>
          </p:nvPicPr>
          <p:blipFill rotWithShape="1">
            <a:blip r:embed="rId4">
              <a:extLst>
                <a:ext uri="{28A0092B-C50C-407E-A947-70E740481C1C}">
                  <a14:useLocalDpi xmlns:a14="http://schemas.microsoft.com/office/drawing/2010/main" val="0"/>
                </a:ext>
              </a:extLst>
            </a:blip>
            <a:srcRect t="-5414" b="-277"/>
            <a:stretch/>
          </p:blipFill>
          <p:spPr>
            <a:xfrm rot="263724">
              <a:off x="3929114" y="3251621"/>
              <a:ext cx="1246868" cy="1632331"/>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3" name="Content Placeholder 2">
            <a:extLst>
              <a:ext uri="{FF2B5EF4-FFF2-40B4-BE49-F238E27FC236}">
                <a16:creationId xmlns:a16="http://schemas.microsoft.com/office/drawing/2014/main" id="{8C1A59A8-49CA-33A8-2AD7-710E2B0E3F0A}"/>
              </a:ext>
            </a:extLst>
          </p:cNvPr>
          <p:cNvSpPr>
            <a:spLocks noGrp="1"/>
          </p:cNvSpPr>
          <p:nvPr>
            <p:ph idx="1"/>
          </p:nvPr>
        </p:nvSpPr>
        <p:spPr>
          <a:xfrm>
            <a:off x="3191139" y="745457"/>
            <a:ext cx="5796489" cy="662973"/>
          </a:xfrm>
        </p:spPr>
        <p:txBody>
          <a:bodyPr>
            <a:noAutofit/>
          </a:bodyPr>
          <a:lstStyle/>
          <a:p>
            <a:pPr marL="0" indent="0" algn="ctr">
              <a:lnSpc>
                <a:spcPct val="80000"/>
              </a:lnSpc>
              <a:spcBef>
                <a:spcPts val="0"/>
              </a:spcBef>
              <a:spcAft>
                <a:spcPts val="600"/>
              </a:spcAft>
              <a:buNone/>
            </a:pPr>
            <a:r>
              <a:rPr lang="en-US" sz="4000" b="1" dirty="0">
                <a:solidFill>
                  <a:srgbClr val="245E64"/>
                </a:solidFill>
                <a:latin typeface="+mj-lt"/>
                <a:ea typeface="Calibri" panose="020F0502020204030204" pitchFamily="34" charset="0"/>
                <a:cs typeface="Arial" panose="020B0604020202020204" pitchFamily="34" charset="0"/>
              </a:rPr>
              <a:t>H2c Perspective</a:t>
            </a:r>
          </a:p>
        </p:txBody>
      </p:sp>
      <p:grpSp>
        <p:nvGrpSpPr>
          <p:cNvPr id="2" name="Group 1">
            <a:extLst>
              <a:ext uri="{FF2B5EF4-FFF2-40B4-BE49-F238E27FC236}">
                <a16:creationId xmlns:a16="http://schemas.microsoft.com/office/drawing/2014/main" id="{F5854E7B-FF38-3B07-5F2C-2AC9C78A0E21}"/>
              </a:ext>
            </a:extLst>
          </p:cNvPr>
          <p:cNvGrpSpPr/>
          <p:nvPr/>
        </p:nvGrpSpPr>
        <p:grpSpPr>
          <a:xfrm>
            <a:off x="732655" y="814254"/>
            <a:ext cx="1750006" cy="2282803"/>
            <a:chOff x="4531034" y="914424"/>
            <a:chExt cx="1750006" cy="2282803"/>
          </a:xfrm>
        </p:grpSpPr>
        <p:grpSp>
          <p:nvGrpSpPr>
            <p:cNvPr id="6" name="Group 5">
              <a:extLst>
                <a:ext uri="{FF2B5EF4-FFF2-40B4-BE49-F238E27FC236}">
                  <a16:creationId xmlns:a16="http://schemas.microsoft.com/office/drawing/2014/main" id="{D28B5346-ABEB-67EB-871C-180F364B8E65}"/>
                </a:ext>
              </a:extLst>
            </p:cNvPr>
            <p:cNvGrpSpPr/>
            <p:nvPr/>
          </p:nvGrpSpPr>
          <p:grpSpPr>
            <a:xfrm>
              <a:off x="4531034" y="2121101"/>
              <a:ext cx="1750006" cy="1076126"/>
              <a:chOff x="2061398" y="4514694"/>
              <a:chExt cx="1750006" cy="1076126"/>
            </a:xfrm>
          </p:grpSpPr>
          <p:sp>
            <p:nvSpPr>
              <p:cNvPr id="9" name="Oval 8">
                <a:extLst>
                  <a:ext uri="{FF2B5EF4-FFF2-40B4-BE49-F238E27FC236}">
                    <a16:creationId xmlns:a16="http://schemas.microsoft.com/office/drawing/2014/main" id="{40454277-41BA-E6AC-3570-03682717D346}"/>
                  </a:ext>
                </a:extLst>
              </p:cNvPr>
              <p:cNvSpPr/>
              <p:nvPr/>
            </p:nvSpPr>
            <p:spPr>
              <a:xfrm rot="21349466">
                <a:off x="2061398" y="4514694"/>
                <a:ext cx="1750006" cy="1076126"/>
              </a:xfrm>
              <a:prstGeom prst="ellipse">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FE67E13-2C46-7A88-B8F5-6E643F642BF9}"/>
                  </a:ext>
                </a:extLst>
              </p:cNvPr>
              <p:cNvSpPr txBox="1">
                <a:spLocks/>
              </p:cNvSpPr>
              <p:nvPr/>
            </p:nvSpPr>
            <p:spPr>
              <a:xfrm rot="21392148">
                <a:off x="2325084" y="5033881"/>
                <a:ext cx="1310720" cy="51781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2600" b="1" dirty="0">
                    <a:solidFill>
                      <a:schemeClr val="bg1"/>
                    </a:solidFill>
                    <a:latin typeface="Century Gothic" panose="020B0502020202020204" pitchFamily="34" charset="0"/>
                  </a:rPr>
                  <a:t>Leilani</a:t>
                </a:r>
              </a:p>
            </p:txBody>
          </p:sp>
        </p:grpSp>
        <p:pic>
          <p:nvPicPr>
            <p:cNvPr id="8" name="Picture 7" descr="A picture containing toy&#10;&#10;Description automatically generated">
              <a:extLst>
                <a:ext uri="{FF2B5EF4-FFF2-40B4-BE49-F238E27FC236}">
                  <a16:creationId xmlns:a16="http://schemas.microsoft.com/office/drawing/2014/main" id="{0AA5DAA6-5CAF-4876-CFBA-B26ED2F9E857}"/>
                </a:ext>
              </a:extLst>
            </p:cNvPr>
            <p:cNvPicPr>
              <a:picLocks noChangeAspect="1"/>
            </p:cNvPicPr>
            <p:nvPr/>
          </p:nvPicPr>
          <p:blipFill rotWithShape="1">
            <a:blip r:embed="rId5">
              <a:extLst>
                <a:ext uri="{28A0092B-C50C-407E-A947-70E740481C1C}">
                  <a14:useLocalDpi xmlns:a14="http://schemas.microsoft.com/office/drawing/2010/main" val="0"/>
                </a:ext>
              </a:extLst>
            </a:blip>
            <a:srcRect t="-5172" b="-5371"/>
            <a:stretch/>
          </p:blipFill>
          <p:spPr>
            <a:xfrm rot="21372835">
              <a:off x="4646747" y="914424"/>
              <a:ext cx="1365739" cy="1583016"/>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4" name="TextBox 3">
            <a:extLst>
              <a:ext uri="{FF2B5EF4-FFF2-40B4-BE49-F238E27FC236}">
                <a16:creationId xmlns:a16="http://schemas.microsoft.com/office/drawing/2014/main" id="{4451AF35-5234-3304-A509-E1F6B3BBA012}"/>
              </a:ext>
            </a:extLst>
          </p:cNvPr>
          <p:cNvSpPr txBox="1"/>
          <p:nvPr/>
        </p:nvSpPr>
        <p:spPr>
          <a:xfrm>
            <a:off x="2512061" y="1546190"/>
            <a:ext cx="3497519" cy="1631216"/>
          </a:xfrm>
          <a:prstGeom prst="rect">
            <a:avLst/>
          </a:prstGeom>
          <a:noFill/>
        </p:spPr>
        <p:txBody>
          <a:bodyPr wrap="square" rtlCol="0">
            <a:spAutoFit/>
          </a:bodyPr>
          <a:lstStyle/>
          <a:p>
            <a:pPr algn="r">
              <a:spcAft>
                <a:spcPts val="1200"/>
              </a:spcAft>
              <a:buClr>
                <a:srgbClr val="3E9A99"/>
              </a:buClr>
            </a:pPr>
            <a:r>
              <a:rPr lang="en-US" sz="2000" dirty="0"/>
              <a:t>The H2c acted as a sounding board for Leilani and asked simple questions to support progress towards her health goals. </a:t>
            </a:r>
          </a:p>
        </p:txBody>
      </p:sp>
      <p:sp>
        <p:nvSpPr>
          <p:cNvPr id="5" name="TextBox 4">
            <a:extLst>
              <a:ext uri="{FF2B5EF4-FFF2-40B4-BE49-F238E27FC236}">
                <a16:creationId xmlns:a16="http://schemas.microsoft.com/office/drawing/2014/main" id="{8261721A-0349-489F-5E03-8AD790393462}"/>
              </a:ext>
            </a:extLst>
          </p:cNvPr>
          <p:cNvSpPr txBox="1"/>
          <p:nvPr/>
        </p:nvSpPr>
        <p:spPr>
          <a:xfrm>
            <a:off x="6246908" y="1535425"/>
            <a:ext cx="3497518" cy="1631216"/>
          </a:xfrm>
          <a:prstGeom prst="rect">
            <a:avLst/>
          </a:prstGeom>
          <a:noFill/>
        </p:spPr>
        <p:txBody>
          <a:bodyPr wrap="square" rtlCol="0">
            <a:spAutoFit/>
          </a:bodyPr>
          <a:lstStyle/>
          <a:p>
            <a:pPr>
              <a:spcAft>
                <a:spcPts val="600"/>
              </a:spcAft>
              <a:buClr>
                <a:srgbClr val="3E9A99"/>
              </a:buClr>
            </a:pPr>
            <a:r>
              <a:rPr lang="en-US" sz="2000" dirty="0"/>
              <a:t>John needed support with a change in perspective to restore his hope that when it comes to his health – he has options, and he has control. </a:t>
            </a:r>
          </a:p>
        </p:txBody>
      </p:sp>
      <p:sp>
        <p:nvSpPr>
          <p:cNvPr id="15" name="TextBox 14">
            <a:extLst>
              <a:ext uri="{FF2B5EF4-FFF2-40B4-BE49-F238E27FC236}">
                <a16:creationId xmlns:a16="http://schemas.microsoft.com/office/drawing/2014/main" id="{E2D2D917-2220-F572-CD2E-1E8DB3F504AD}"/>
              </a:ext>
            </a:extLst>
          </p:cNvPr>
          <p:cNvSpPr txBox="1"/>
          <p:nvPr/>
        </p:nvSpPr>
        <p:spPr>
          <a:xfrm>
            <a:off x="900091" y="3424299"/>
            <a:ext cx="5137974" cy="2708434"/>
          </a:xfrm>
          <a:prstGeom prst="rect">
            <a:avLst/>
          </a:prstGeom>
          <a:noFill/>
        </p:spPr>
        <p:txBody>
          <a:bodyPr wrap="square" rtlCol="0">
            <a:spAutoFit/>
          </a:bodyPr>
          <a:lstStyle/>
          <a:p>
            <a:pPr algn="r">
              <a:spcAft>
                <a:spcPts val="1200"/>
              </a:spcAft>
              <a:buClr>
                <a:srgbClr val="3E9A99"/>
              </a:buClr>
            </a:pPr>
            <a:r>
              <a:rPr lang="en-US" sz="2000" dirty="0"/>
              <a:t>Created a space for her to share authentically, feel comfortable with being vulnerable and to say things out loud instead of internalizing her feelings. </a:t>
            </a:r>
          </a:p>
          <a:p>
            <a:pPr algn="r">
              <a:spcAft>
                <a:spcPts val="1200"/>
              </a:spcAft>
              <a:buClr>
                <a:srgbClr val="3E9A99"/>
              </a:buClr>
            </a:pPr>
            <a:r>
              <a:rPr lang="en-US" sz="2000" dirty="0"/>
              <a:t>As she reconnected with friends and found ways to make exercise and healthy eating more enjoyable, her fitness, resilience, and quality of life improved. </a:t>
            </a:r>
          </a:p>
        </p:txBody>
      </p:sp>
      <p:sp>
        <p:nvSpPr>
          <p:cNvPr id="16" name="TextBox 15">
            <a:extLst>
              <a:ext uri="{FF2B5EF4-FFF2-40B4-BE49-F238E27FC236}">
                <a16:creationId xmlns:a16="http://schemas.microsoft.com/office/drawing/2014/main" id="{1D32DCEC-B083-2233-CE57-D748255854E3}"/>
              </a:ext>
            </a:extLst>
          </p:cNvPr>
          <p:cNvSpPr txBox="1"/>
          <p:nvPr/>
        </p:nvSpPr>
        <p:spPr>
          <a:xfrm>
            <a:off x="6246908" y="3424299"/>
            <a:ext cx="5059482" cy="2400657"/>
          </a:xfrm>
          <a:prstGeom prst="rect">
            <a:avLst/>
          </a:prstGeom>
          <a:noFill/>
        </p:spPr>
        <p:txBody>
          <a:bodyPr wrap="square" rtlCol="0">
            <a:spAutoFit/>
          </a:bodyPr>
          <a:lstStyle/>
          <a:p>
            <a:pPr>
              <a:spcAft>
                <a:spcPts val="1200"/>
              </a:spcAft>
              <a:buClr>
                <a:srgbClr val="3E9A99"/>
              </a:buClr>
            </a:pPr>
            <a:r>
              <a:rPr lang="en-US" sz="2000" dirty="0"/>
              <a:t>Education improved his understanding of overall health impact of blood pressure and the role of his medication.</a:t>
            </a:r>
          </a:p>
          <a:p>
            <a:pPr>
              <a:spcAft>
                <a:spcPts val="1200"/>
              </a:spcAft>
              <a:buClr>
                <a:srgbClr val="3E9A99"/>
              </a:buClr>
            </a:pPr>
            <a:r>
              <a:rPr lang="en-US" sz="2000" dirty="0"/>
              <a:t>Instead on relying on willpower, H2c worked with John on strategies and tools to help make the healthier choice simple and easier to achieve.</a:t>
            </a:r>
          </a:p>
        </p:txBody>
      </p:sp>
    </p:spTree>
    <p:extLst>
      <p:ext uri="{BB962C8B-B14F-4D97-AF65-F5344CB8AC3E}">
        <p14:creationId xmlns:p14="http://schemas.microsoft.com/office/powerpoint/2010/main" val="225853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F4C9-AA16-99EE-8230-2BD19B4BFB0D}"/>
              </a:ext>
            </a:extLst>
          </p:cNvPr>
          <p:cNvSpPr>
            <a:spLocks noGrp="1"/>
          </p:cNvSpPr>
          <p:nvPr>
            <p:ph type="title"/>
          </p:nvPr>
        </p:nvSpPr>
        <p:spPr>
          <a:xfrm>
            <a:off x="677334" y="282982"/>
            <a:ext cx="8596668" cy="757473"/>
          </a:xfrm>
        </p:spPr>
        <p:txBody>
          <a:bodyPr>
            <a:noAutofit/>
          </a:bodyPr>
          <a:lstStyle/>
          <a:p>
            <a:r>
              <a:rPr lang="en-US" sz="5000" b="1">
                <a:solidFill>
                  <a:srgbClr val="245E64"/>
                </a:solidFill>
              </a:rPr>
              <a:t>Objectives</a:t>
            </a:r>
          </a:p>
        </p:txBody>
      </p:sp>
      <p:sp>
        <p:nvSpPr>
          <p:cNvPr id="3" name="Content Placeholder 2">
            <a:extLst>
              <a:ext uri="{FF2B5EF4-FFF2-40B4-BE49-F238E27FC236}">
                <a16:creationId xmlns:a16="http://schemas.microsoft.com/office/drawing/2014/main" id="{4A31F582-FFD5-66CF-E219-EA8B2A6FA29E}"/>
              </a:ext>
            </a:extLst>
          </p:cNvPr>
          <p:cNvSpPr>
            <a:spLocks noGrp="1"/>
          </p:cNvSpPr>
          <p:nvPr>
            <p:ph idx="1"/>
          </p:nvPr>
        </p:nvSpPr>
        <p:spPr>
          <a:xfrm>
            <a:off x="577745" y="1367073"/>
            <a:ext cx="9281479" cy="3880773"/>
          </a:xfrm>
        </p:spPr>
        <p:txBody>
          <a:bodyPr>
            <a:noAutofit/>
          </a:bodyPr>
          <a:lstStyle/>
          <a:p>
            <a:pPr marL="0" indent="0">
              <a:buNone/>
            </a:pPr>
            <a:r>
              <a:rPr lang="en-US" sz="2500" dirty="0"/>
              <a:t>Describe the general components of a care team deployed in Hawaii primary care practices and </a:t>
            </a:r>
          </a:p>
          <a:p>
            <a:pPr>
              <a:buFont typeface="Wingdings" panose="05000000000000000000" pitchFamily="2" charset="2"/>
              <a:buChar char="v"/>
            </a:pPr>
            <a:r>
              <a:rPr lang="en-US" sz="2500" dirty="0"/>
              <a:t>Describe how the team operates as integrated primary care</a:t>
            </a:r>
          </a:p>
          <a:p>
            <a:pPr>
              <a:buFont typeface="Wingdings" panose="05000000000000000000" pitchFamily="2" charset="2"/>
              <a:buChar char="v"/>
            </a:pPr>
            <a:r>
              <a:rPr lang="en-US" sz="2500" dirty="0"/>
              <a:t>Understand how the team supported patients with chronic diseases (such as hypertension &amp; diabetes) to navigate life stressors and crises and stress related health issues  </a:t>
            </a:r>
          </a:p>
          <a:p>
            <a:pPr>
              <a:buFont typeface="Wingdings" panose="05000000000000000000" pitchFamily="2" charset="2"/>
              <a:buChar char="v"/>
            </a:pPr>
            <a:r>
              <a:rPr lang="en-US" sz="2500" dirty="0"/>
              <a:t>Describe how the team led patients to become more engaged in their care, self-management, and shared decision-making</a:t>
            </a:r>
          </a:p>
          <a:p>
            <a:endParaRPr lang="en-US" sz="2200" dirty="0"/>
          </a:p>
        </p:txBody>
      </p:sp>
    </p:spTree>
    <p:extLst>
      <p:ext uri="{BB962C8B-B14F-4D97-AF65-F5344CB8AC3E}">
        <p14:creationId xmlns:p14="http://schemas.microsoft.com/office/powerpoint/2010/main" val="1612364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Content Placeholder 2">
            <a:extLst>
              <a:ext uri="{FF2B5EF4-FFF2-40B4-BE49-F238E27FC236}">
                <a16:creationId xmlns:a16="http://schemas.microsoft.com/office/drawing/2014/main" id="{BD6A574C-736B-D270-4AD9-AB1546B4F645}"/>
              </a:ext>
            </a:extLst>
          </p:cNvPr>
          <p:cNvSpPr>
            <a:spLocks noGrp="1"/>
          </p:cNvSpPr>
          <p:nvPr>
            <p:ph idx="1"/>
          </p:nvPr>
        </p:nvSpPr>
        <p:spPr>
          <a:xfrm>
            <a:off x="0" y="-8467"/>
            <a:ext cx="12192000" cy="7148309"/>
          </a:xfrm>
          <a:blipFill>
            <a:blip r:embed="rId3"/>
            <a:tile tx="0" ty="0" sx="100000" sy="100000" flip="none" algn="tl"/>
          </a:blipFill>
        </p:spPr>
        <p:txBody>
          <a:bodyPr tIns="182880" anchor="t" anchorCtr="0">
            <a:noAutofit/>
          </a:bodyPr>
          <a:lstStyle/>
          <a:p>
            <a:pPr marL="0" indent="0" algn="ctr">
              <a:lnSpc>
                <a:spcPct val="80000"/>
              </a:lnSpc>
              <a:spcBef>
                <a:spcPts val="0"/>
              </a:spcBef>
              <a:buNone/>
            </a:pPr>
            <a:r>
              <a:rPr lang="en-US" sz="4000" b="1" dirty="0">
                <a:solidFill>
                  <a:srgbClr val="245E64"/>
                </a:solidFill>
                <a:latin typeface="+mj-lt"/>
                <a:ea typeface="Calibri" panose="020F0502020204030204" pitchFamily="34" charset="0"/>
                <a:cs typeface="Arial" panose="020B0604020202020204" pitchFamily="34" charset="0"/>
              </a:rPr>
              <a:t> </a:t>
            </a:r>
            <a:r>
              <a:rPr lang="en-US" sz="6000" b="1" dirty="0">
                <a:solidFill>
                  <a:srgbClr val="245E64"/>
                </a:solidFill>
                <a:latin typeface="+mj-lt"/>
                <a:ea typeface="Calibri" panose="020F0502020204030204" pitchFamily="34" charset="0"/>
                <a:cs typeface="Arial" panose="020B0604020202020204" pitchFamily="34" charset="0"/>
              </a:rPr>
              <a:t>Team-based Care Components</a:t>
            </a:r>
          </a:p>
        </p:txBody>
      </p:sp>
      <p:graphicFrame>
        <p:nvGraphicFramePr>
          <p:cNvPr id="8" name="Diagram 7">
            <a:extLst>
              <a:ext uri="{FF2B5EF4-FFF2-40B4-BE49-F238E27FC236}">
                <a16:creationId xmlns:a16="http://schemas.microsoft.com/office/drawing/2014/main" id="{F88D3EC5-C9AC-CDEC-493C-6523AF03C5D0}"/>
              </a:ext>
            </a:extLst>
          </p:cNvPr>
          <p:cNvGraphicFramePr/>
          <p:nvPr>
            <p:extLst>
              <p:ext uri="{D42A27DB-BD31-4B8C-83A1-F6EECF244321}">
                <p14:modId xmlns:p14="http://schemas.microsoft.com/office/powerpoint/2010/main" val="2312146705"/>
              </p:ext>
            </p:extLst>
          </p:nvPr>
        </p:nvGraphicFramePr>
        <p:xfrm>
          <a:off x="5671130" y="1027642"/>
          <a:ext cx="8058526" cy="5654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F57B0129-2856-9927-B7A3-BF338233BC14}"/>
              </a:ext>
            </a:extLst>
          </p:cNvPr>
          <p:cNvGraphicFramePr/>
          <p:nvPr>
            <p:extLst>
              <p:ext uri="{D42A27DB-BD31-4B8C-83A1-F6EECF244321}">
                <p14:modId xmlns:p14="http://schemas.microsoft.com/office/powerpoint/2010/main" val="3463629919"/>
              </p:ext>
            </p:extLst>
          </p:nvPr>
        </p:nvGraphicFramePr>
        <p:xfrm>
          <a:off x="-1254320" y="1027642"/>
          <a:ext cx="8676413" cy="58388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TextBox 1">
            <a:extLst>
              <a:ext uri="{FF2B5EF4-FFF2-40B4-BE49-F238E27FC236}">
                <a16:creationId xmlns:a16="http://schemas.microsoft.com/office/drawing/2014/main" id="{FADAF7BC-A74C-359D-C56A-1B78CD75DB11}"/>
              </a:ext>
            </a:extLst>
          </p:cNvPr>
          <p:cNvSpPr txBox="1"/>
          <p:nvPr/>
        </p:nvSpPr>
        <p:spPr>
          <a:xfrm>
            <a:off x="5501672" y="3672946"/>
            <a:ext cx="2592871" cy="1015663"/>
          </a:xfrm>
          <a:prstGeom prst="rect">
            <a:avLst/>
          </a:prstGeom>
          <a:noFill/>
        </p:spPr>
        <p:txBody>
          <a:bodyPr wrap="square" rtlCol="0">
            <a:spAutoFit/>
          </a:bodyPr>
          <a:lstStyle/>
          <a:p>
            <a:pPr algn="ctr"/>
            <a:r>
              <a:rPr lang="en-US" sz="2000" b="1" dirty="0">
                <a:solidFill>
                  <a:srgbClr val="0C8381"/>
                </a:solidFill>
              </a:rPr>
              <a:t>Patient Reported Measures &amp; </a:t>
            </a:r>
          </a:p>
          <a:p>
            <a:pPr algn="ctr"/>
            <a:r>
              <a:rPr lang="en-US" sz="2000" b="1" dirty="0">
                <a:solidFill>
                  <a:srgbClr val="0C8381"/>
                </a:solidFill>
              </a:rPr>
              <a:t>Outcomes</a:t>
            </a:r>
          </a:p>
        </p:txBody>
      </p:sp>
    </p:spTree>
    <p:extLst>
      <p:ext uri="{BB962C8B-B14F-4D97-AF65-F5344CB8AC3E}">
        <p14:creationId xmlns:p14="http://schemas.microsoft.com/office/powerpoint/2010/main" val="148926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741545BD-F254-BDD0-A98C-B243D6C5BF9A}"/>
              </a:ext>
            </a:extLst>
          </p:cNvPr>
          <p:cNvSpPr txBox="1"/>
          <p:nvPr/>
        </p:nvSpPr>
        <p:spPr>
          <a:xfrm>
            <a:off x="485245" y="492204"/>
            <a:ext cx="5544429" cy="5885736"/>
          </a:xfrm>
          <a:prstGeom prst="rect">
            <a:avLst/>
          </a:prstGeom>
          <a:blipFill>
            <a:blip r:embed="rId3"/>
            <a:tile tx="0" ty="0" sx="100000" sy="100000" flip="none" algn="tl"/>
          </a:blipFill>
        </p:spPr>
        <p:txBody>
          <a:bodyPr wrap="square" rtlCol="0">
            <a:spAutoFit/>
          </a:bodyPr>
          <a:lstStyle/>
          <a:p>
            <a:endParaRPr lang="en-US"/>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560093" y="1897001"/>
            <a:ext cx="5387389" cy="662973"/>
          </a:xfrm>
        </p:spPr>
        <p:txBody>
          <a:bodyPr>
            <a:noAutofit/>
          </a:bodyPr>
          <a:lstStyle/>
          <a:p>
            <a:pPr marL="0" indent="0" algn="ctr">
              <a:lnSpc>
                <a:spcPct val="80000"/>
              </a:lnSpc>
              <a:spcBef>
                <a:spcPts val="0"/>
              </a:spcBef>
              <a:spcAft>
                <a:spcPts val="600"/>
              </a:spcAft>
              <a:buNone/>
            </a:pPr>
            <a:r>
              <a:rPr lang="en-US" sz="6800" b="1" dirty="0">
                <a:solidFill>
                  <a:srgbClr val="245E64"/>
                </a:solidFill>
                <a:latin typeface="+mj-lt"/>
                <a:ea typeface="Calibri" panose="020F0502020204030204" pitchFamily="34" charset="0"/>
                <a:cs typeface="Arial" panose="020B0604020202020204" pitchFamily="34" charset="0"/>
              </a:rPr>
              <a:t>Case Studies</a:t>
            </a:r>
          </a:p>
          <a:p>
            <a:pPr marL="0" indent="0" algn="ctr">
              <a:lnSpc>
                <a:spcPct val="80000"/>
              </a:lnSpc>
              <a:spcBef>
                <a:spcPts val="1800"/>
              </a:spcBef>
              <a:spcAft>
                <a:spcPts val="1800"/>
              </a:spcAft>
              <a:buNone/>
            </a:pPr>
            <a:r>
              <a:rPr lang="en-US" sz="4000" b="1" i="1" dirty="0">
                <a:solidFill>
                  <a:srgbClr val="3E9A99"/>
                </a:solidFill>
                <a:latin typeface="+mj-lt"/>
                <a:ea typeface="Calibri" panose="020F0502020204030204" pitchFamily="34" charset="0"/>
                <a:cs typeface="Arial" panose="020B0604020202020204" pitchFamily="34" charset="0"/>
              </a:rPr>
              <a:t>Leilani and John </a:t>
            </a:r>
          </a:p>
          <a:p>
            <a:pPr marL="0" indent="0" algn="ctr">
              <a:lnSpc>
                <a:spcPct val="80000"/>
              </a:lnSpc>
              <a:spcBef>
                <a:spcPts val="1200"/>
              </a:spcBef>
              <a:spcAft>
                <a:spcPts val="1200"/>
              </a:spcAft>
              <a:buNone/>
            </a:pPr>
            <a:r>
              <a:rPr lang="en-US" sz="2200" i="1" dirty="0">
                <a:solidFill>
                  <a:srgbClr val="3E9A99"/>
                </a:solidFill>
                <a:latin typeface="+mj-lt"/>
                <a:ea typeface="Calibri" panose="020F0502020204030204" pitchFamily="34" charset="0"/>
                <a:cs typeface="Arial" panose="020B0604020202020204" pitchFamily="34" charset="0"/>
              </a:rPr>
              <a:t>NOTE: additional available and all case studies included in upcoming whitepaper</a:t>
            </a:r>
          </a:p>
          <a:p>
            <a:pPr marL="0" indent="0" algn="ctr">
              <a:lnSpc>
                <a:spcPct val="80000"/>
              </a:lnSpc>
              <a:spcBef>
                <a:spcPts val="0"/>
              </a:spcBef>
              <a:spcAft>
                <a:spcPts val="1800"/>
              </a:spcAft>
              <a:buNone/>
            </a:pPr>
            <a:endParaRPr lang="en-US" sz="3000" i="1" dirty="0">
              <a:solidFill>
                <a:srgbClr val="245E64"/>
              </a:solidFill>
              <a:latin typeface="+mj-lt"/>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77593C1B-713F-700B-5218-8E83FDE1F6A0}"/>
              </a:ext>
            </a:extLst>
          </p:cNvPr>
          <p:cNvSpPr txBox="1">
            <a:spLocks/>
          </p:cNvSpPr>
          <p:nvPr/>
        </p:nvSpPr>
        <p:spPr>
          <a:xfrm>
            <a:off x="6106121" y="4769973"/>
            <a:ext cx="5507202" cy="152912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spcBef>
                <a:spcPts val="0"/>
              </a:spcBef>
              <a:buNone/>
            </a:pPr>
            <a:r>
              <a:rPr lang="en-US" sz="4000" b="1">
                <a:solidFill>
                  <a:srgbClr val="245E64"/>
                </a:solidFill>
                <a:latin typeface="Calibri" panose="020F0502020204030204" pitchFamily="34" charset="0"/>
                <a:ea typeface="Calibri" panose="020F0502020204030204" pitchFamily="34" charset="0"/>
                <a:cs typeface="Times New Roman" panose="02020603050405020304" pitchFamily="18" charset="0"/>
              </a:rPr>
              <a:t>e-mail</a:t>
            </a:r>
          </a:p>
          <a:p>
            <a:pPr marL="0" indent="0" algn="ctr">
              <a:lnSpc>
                <a:spcPct val="90000"/>
              </a:lnSpc>
              <a:spcBef>
                <a:spcPts val="0"/>
              </a:spcBef>
              <a:buNone/>
            </a:pPr>
            <a:r>
              <a:rPr lang="en-US" sz="2600" b="1" i="1">
                <a:solidFill>
                  <a:srgbClr val="3E9A99"/>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carl.barton@derigohealth.com</a:t>
            </a:r>
            <a:r>
              <a:rPr lang="en-US" sz="2600" b="1" i="1">
                <a:solidFill>
                  <a:srgbClr val="3E9A99"/>
                </a:solidFill>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90000"/>
              </a:lnSpc>
              <a:spcBef>
                <a:spcPts val="0"/>
              </a:spcBef>
              <a:spcAft>
                <a:spcPts val="3600"/>
              </a:spcAft>
              <a:buNone/>
            </a:pPr>
            <a:r>
              <a:rPr lang="en-US" sz="2600" i="1">
                <a:latin typeface="Calibri" panose="020F0502020204030204" pitchFamily="34" charset="0"/>
                <a:ea typeface="Calibri" panose="020F0502020204030204" pitchFamily="34" charset="0"/>
                <a:cs typeface="Times New Roman" panose="02020603050405020304" pitchFamily="18" charset="0"/>
              </a:rPr>
              <a:t>to receive case studies and whitepaper</a:t>
            </a:r>
          </a:p>
        </p:txBody>
      </p:sp>
      <p:grpSp>
        <p:nvGrpSpPr>
          <p:cNvPr id="14" name="Group 13">
            <a:extLst>
              <a:ext uri="{FF2B5EF4-FFF2-40B4-BE49-F238E27FC236}">
                <a16:creationId xmlns:a16="http://schemas.microsoft.com/office/drawing/2014/main" id="{3E85D3B2-4D59-83BA-7716-3A2E14F41A5E}"/>
              </a:ext>
            </a:extLst>
          </p:cNvPr>
          <p:cNvGrpSpPr/>
          <p:nvPr/>
        </p:nvGrpSpPr>
        <p:grpSpPr>
          <a:xfrm rot="415239">
            <a:off x="8646183" y="884699"/>
            <a:ext cx="2789579" cy="3534049"/>
            <a:chOff x="9004172" y="881313"/>
            <a:chExt cx="2600216" cy="3412069"/>
          </a:xfrm>
        </p:grpSpPr>
        <p:pic>
          <p:nvPicPr>
            <p:cNvPr id="9" name="Picture 8">
              <a:extLst>
                <a:ext uri="{FF2B5EF4-FFF2-40B4-BE49-F238E27FC236}">
                  <a16:creationId xmlns:a16="http://schemas.microsoft.com/office/drawing/2014/main" id="{05DD892C-E351-0385-04CB-A630083D6484}"/>
                </a:ext>
              </a:extLst>
            </p:cNvPr>
            <p:cNvPicPr>
              <a:picLocks noChangeAspect="1"/>
            </p:cNvPicPr>
            <p:nvPr/>
          </p:nvPicPr>
          <p:blipFill>
            <a:blip r:embed="rId5"/>
            <a:stretch>
              <a:fillRect/>
            </a:stretch>
          </p:blipFill>
          <p:spPr>
            <a:xfrm rot="356972">
              <a:off x="9276413" y="1061751"/>
              <a:ext cx="2327975" cy="3231631"/>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FC89FB16-F2C7-CE7A-41C2-34CB52DFB4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82667">
              <a:off x="9004172" y="881313"/>
              <a:ext cx="2484684" cy="3283984"/>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grpSp>
        <p:nvGrpSpPr>
          <p:cNvPr id="15" name="Group 14">
            <a:extLst>
              <a:ext uri="{FF2B5EF4-FFF2-40B4-BE49-F238E27FC236}">
                <a16:creationId xmlns:a16="http://schemas.microsoft.com/office/drawing/2014/main" id="{EB74A748-9310-C545-F9A9-7307089D6DF5}"/>
              </a:ext>
            </a:extLst>
          </p:cNvPr>
          <p:cNvGrpSpPr/>
          <p:nvPr/>
        </p:nvGrpSpPr>
        <p:grpSpPr>
          <a:xfrm>
            <a:off x="6059201" y="1023954"/>
            <a:ext cx="2786108" cy="3447774"/>
            <a:chOff x="5668713" y="1168181"/>
            <a:chExt cx="2550177" cy="3155812"/>
          </a:xfrm>
        </p:grpSpPr>
        <p:pic>
          <p:nvPicPr>
            <p:cNvPr id="13" name="Picture 12">
              <a:extLst>
                <a:ext uri="{FF2B5EF4-FFF2-40B4-BE49-F238E27FC236}">
                  <a16:creationId xmlns:a16="http://schemas.microsoft.com/office/drawing/2014/main" id="{72072224-A39F-EAFC-A612-1C9006581017}"/>
                </a:ext>
              </a:extLst>
            </p:cNvPr>
            <p:cNvPicPr>
              <a:picLocks noChangeAspect="1"/>
            </p:cNvPicPr>
            <p:nvPr/>
          </p:nvPicPr>
          <p:blipFill>
            <a:blip r:embed="rId7"/>
            <a:stretch>
              <a:fillRect/>
            </a:stretch>
          </p:blipFill>
          <p:spPr>
            <a:xfrm rot="270796">
              <a:off x="5824371" y="1168181"/>
              <a:ext cx="2394519" cy="3155812"/>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213AC5C8-F473-888F-3F7E-1C6A519D0E8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668713" y="1332020"/>
              <a:ext cx="2533063" cy="2961661"/>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Tree>
    <p:extLst>
      <p:ext uri="{BB962C8B-B14F-4D97-AF65-F5344CB8AC3E}">
        <p14:creationId xmlns:p14="http://schemas.microsoft.com/office/powerpoint/2010/main" val="120785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17DB8A89-74CC-D508-903D-BC7B5C721D0A}"/>
              </a:ext>
            </a:extLst>
          </p:cNvPr>
          <p:cNvSpPr txBox="1"/>
          <p:nvPr/>
        </p:nvSpPr>
        <p:spPr>
          <a:xfrm>
            <a:off x="6339219" y="480059"/>
            <a:ext cx="5375769" cy="5897880"/>
          </a:xfrm>
          <a:prstGeom prst="rect">
            <a:avLst/>
          </a:prstGeom>
          <a:blipFill>
            <a:blip r:embed="rId2"/>
            <a:tile tx="0" ty="0" sx="100000" sy="100000" flip="none" algn="tl"/>
          </a:blipFill>
        </p:spPr>
        <p:txBody>
          <a:bodyPr wrap="square" rtlCol="0">
            <a:spAutoFit/>
          </a:bodyPr>
          <a:lstStyle/>
          <a:p>
            <a:endParaRPr lang="en-US"/>
          </a:p>
        </p:txBody>
      </p:sp>
      <p:pic>
        <p:nvPicPr>
          <p:cNvPr id="26" name="Picture 25" descr="A picture containing drawing&#10;&#10;Description automatically generated">
            <a:extLst>
              <a:ext uri="{FF2B5EF4-FFF2-40B4-BE49-F238E27FC236}">
                <a16:creationId xmlns:a16="http://schemas.microsoft.com/office/drawing/2014/main" id="{6541DE19-B907-4AEE-98EB-591D24BA0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494" y="731032"/>
            <a:ext cx="1863597" cy="888074"/>
          </a:xfrm>
          <a:prstGeom prst="rect">
            <a:avLst/>
          </a:prstGeom>
        </p:spPr>
      </p:pic>
      <p:pic>
        <p:nvPicPr>
          <p:cNvPr id="5" name="Picture 4" descr="Text&#10;&#10;Description automatically generated">
            <a:extLst>
              <a:ext uri="{FF2B5EF4-FFF2-40B4-BE49-F238E27FC236}">
                <a16:creationId xmlns:a16="http://schemas.microsoft.com/office/drawing/2014/main" id="{3E00DBF0-30DD-592E-B65B-93DA6E44A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04" y="2111196"/>
            <a:ext cx="5221792" cy="1404417"/>
          </a:xfrm>
          <a:prstGeom prst="rect">
            <a:avLst/>
          </a:prstGeom>
        </p:spPr>
      </p:pic>
      <p:pic>
        <p:nvPicPr>
          <p:cNvPr id="7" name="Picture 6" descr="Logo&#10;&#10;Description automatically generated">
            <a:extLst>
              <a:ext uri="{FF2B5EF4-FFF2-40B4-BE49-F238E27FC236}">
                <a16:creationId xmlns:a16="http://schemas.microsoft.com/office/drawing/2014/main" id="{17BC1CA3-590A-4496-A477-260F27ABF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708" y="3702391"/>
            <a:ext cx="2321252" cy="2210887"/>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1B5FA1D1-4249-4E72-8922-A7F45E8460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498" y="3702391"/>
            <a:ext cx="1796102" cy="1791610"/>
          </a:xfrm>
          <a:prstGeom prst="rect">
            <a:avLst/>
          </a:prstGeom>
        </p:spPr>
      </p:pic>
      <p:pic>
        <p:nvPicPr>
          <p:cNvPr id="11" name="image2.png">
            <a:extLst>
              <a:ext uri="{FF2B5EF4-FFF2-40B4-BE49-F238E27FC236}">
                <a16:creationId xmlns:a16="http://schemas.microsoft.com/office/drawing/2014/main" id="{FE94C624-917F-0552-379A-CB1557036365}"/>
              </a:ext>
            </a:extLst>
          </p:cNvPr>
          <p:cNvPicPr>
            <a:picLocks noChangeAspect="1"/>
          </p:cNvPicPr>
          <p:nvPr/>
        </p:nvPicPr>
        <p:blipFill>
          <a:blip r:embed="rId7" cstate="print"/>
          <a:stretch>
            <a:fillRect/>
          </a:stretch>
        </p:blipFill>
        <p:spPr>
          <a:xfrm>
            <a:off x="8096513" y="2005575"/>
            <a:ext cx="1926984" cy="1889452"/>
          </a:xfrm>
          <a:prstGeom prst="rect">
            <a:avLst/>
          </a:prstGeom>
        </p:spPr>
      </p:pic>
      <p:sp>
        <p:nvSpPr>
          <p:cNvPr id="13" name="TextBox 12">
            <a:extLst>
              <a:ext uri="{FF2B5EF4-FFF2-40B4-BE49-F238E27FC236}">
                <a16:creationId xmlns:a16="http://schemas.microsoft.com/office/drawing/2014/main" id="{DBAB2B5C-942F-6E90-76B2-884648A1CF5E}"/>
              </a:ext>
            </a:extLst>
          </p:cNvPr>
          <p:cNvSpPr txBox="1"/>
          <p:nvPr/>
        </p:nvSpPr>
        <p:spPr>
          <a:xfrm>
            <a:off x="6539073" y="681399"/>
            <a:ext cx="5035663" cy="1231106"/>
          </a:xfrm>
          <a:prstGeom prst="rect">
            <a:avLst/>
          </a:prstGeom>
          <a:noFill/>
        </p:spPr>
        <p:txBody>
          <a:bodyPr wrap="square">
            <a:spAutoFit/>
          </a:bodyPr>
          <a:lstStyle/>
          <a:p>
            <a:pPr algn="ctr"/>
            <a:r>
              <a:rPr lang="en-US" sz="4200" b="1" i="0">
                <a:solidFill>
                  <a:srgbClr val="79482A"/>
                </a:solidFill>
                <a:effectLst/>
                <a:latin typeface="OpenSansRegular"/>
              </a:rPr>
              <a:t>State of Hawaiʻi </a:t>
            </a:r>
          </a:p>
          <a:p>
            <a:pPr algn="ctr"/>
            <a:r>
              <a:rPr lang="en-US" sz="3200" i="0">
                <a:solidFill>
                  <a:srgbClr val="79482A"/>
                </a:solidFill>
                <a:effectLst/>
                <a:latin typeface="OpenSansRegular"/>
              </a:rPr>
              <a:t>Department of Health</a:t>
            </a:r>
            <a:endParaRPr lang="en-US" sz="3200"/>
          </a:p>
        </p:txBody>
      </p:sp>
      <p:sp>
        <p:nvSpPr>
          <p:cNvPr id="16" name="TextBox 15">
            <a:extLst>
              <a:ext uri="{FF2B5EF4-FFF2-40B4-BE49-F238E27FC236}">
                <a16:creationId xmlns:a16="http://schemas.microsoft.com/office/drawing/2014/main" id="{3D83FFC5-F500-890F-EA98-118812B9CFCD}"/>
              </a:ext>
            </a:extLst>
          </p:cNvPr>
          <p:cNvSpPr txBox="1"/>
          <p:nvPr/>
        </p:nvSpPr>
        <p:spPr>
          <a:xfrm>
            <a:off x="6379775" y="4057765"/>
            <a:ext cx="5375770" cy="1692771"/>
          </a:xfrm>
          <a:prstGeom prst="rect">
            <a:avLst/>
          </a:prstGeom>
          <a:noFill/>
        </p:spPr>
        <p:txBody>
          <a:bodyPr wrap="square">
            <a:spAutoFit/>
          </a:bodyPr>
          <a:lstStyle/>
          <a:p>
            <a:pPr algn="ctr" fontAlgn="base"/>
            <a:r>
              <a:rPr lang="en-US" sz="2600" i="0" u="none" strike="noStrike">
                <a:solidFill>
                  <a:srgbClr val="3E9A99"/>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Chronic Disease Prevention </a:t>
            </a:r>
          </a:p>
          <a:p>
            <a:pPr algn="ctr" fontAlgn="base"/>
            <a:r>
              <a:rPr lang="en-US" sz="2600" i="0" u="none" strike="noStrike">
                <a:solidFill>
                  <a:srgbClr val="3E9A99"/>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&amp; </a:t>
            </a:r>
          </a:p>
          <a:p>
            <a:pPr algn="ctr" fontAlgn="base"/>
            <a:r>
              <a:rPr lang="en-US" sz="2600" i="0" u="none" strike="noStrike">
                <a:solidFill>
                  <a:srgbClr val="3E9A99"/>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Health Promotion Division</a:t>
            </a:r>
            <a:r>
              <a:rPr lang="en-US" sz="2600" i="0" u="none" strike="noStrike">
                <a:solidFill>
                  <a:srgbClr val="3E9A99"/>
                </a:solidFill>
                <a:effectLst/>
                <a:latin typeface="Open Sans" panose="020B0606030504020204" pitchFamily="34" charset="0"/>
              </a:rPr>
              <a:t> (CDPHPD)</a:t>
            </a:r>
            <a:endParaRPr lang="en-US" sz="2600" i="0">
              <a:solidFill>
                <a:srgbClr val="3E9A99"/>
              </a:solidFill>
              <a:effectLst/>
              <a:latin typeface="Open Sans" panose="020B0606030504020204" pitchFamily="34" charset="0"/>
            </a:endParaRPr>
          </a:p>
        </p:txBody>
      </p:sp>
    </p:spTree>
    <p:extLst>
      <p:ext uri="{BB962C8B-B14F-4D97-AF65-F5344CB8AC3E}">
        <p14:creationId xmlns:p14="http://schemas.microsoft.com/office/powerpoint/2010/main" val="125725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Title 2">
            <a:extLst>
              <a:ext uri="{FF2B5EF4-FFF2-40B4-BE49-F238E27FC236}">
                <a16:creationId xmlns:a16="http://schemas.microsoft.com/office/drawing/2014/main" id="{B3757127-D060-339D-56AF-72052B06C37C}"/>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A3220613-DE23-AA60-1341-3334DB959C4C}"/>
              </a:ext>
            </a:extLst>
          </p:cNvPr>
          <p:cNvSpPr txBox="1">
            <a:spLocks/>
          </p:cNvSpPr>
          <p:nvPr/>
        </p:nvSpPr>
        <p:spPr>
          <a:xfrm>
            <a:off x="448732" y="480060"/>
            <a:ext cx="11266255" cy="5897880"/>
          </a:xfrm>
          <a:prstGeom prst="rect">
            <a:avLst/>
          </a:prstGeom>
          <a:blipFill>
            <a:blip r:embed="rId2"/>
            <a:tile tx="0" ty="0" sx="100000" sy="100000" flip="none" algn="tl"/>
          </a:blip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200"/>
              </a:spcBef>
            </a:pPr>
            <a:r>
              <a:rPr lang="en-US" sz="9000" b="1" dirty="0">
                <a:solidFill>
                  <a:srgbClr val="245E64"/>
                </a:solidFill>
              </a:rPr>
              <a:t>Additional Slides</a:t>
            </a:r>
            <a:br>
              <a:rPr lang="en-US" sz="5000" dirty="0">
                <a:solidFill>
                  <a:srgbClr val="245E64"/>
                </a:solidFill>
              </a:rPr>
            </a:br>
            <a:endParaRPr lang="en-US" sz="5000" dirty="0">
              <a:solidFill>
                <a:srgbClr val="245E64"/>
              </a:solidFill>
            </a:endParaRPr>
          </a:p>
        </p:txBody>
      </p:sp>
    </p:spTree>
    <p:extLst>
      <p:ext uri="{BB962C8B-B14F-4D97-AF65-F5344CB8AC3E}">
        <p14:creationId xmlns:p14="http://schemas.microsoft.com/office/powerpoint/2010/main" val="4125585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3828CA7D-68D8-646C-136D-5D31B314406F}"/>
              </a:ext>
            </a:extLst>
          </p:cNvPr>
          <p:cNvPicPr>
            <a:picLocks noChangeAspect="1"/>
          </p:cNvPicPr>
          <p:nvPr/>
        </p:nvPicPr>
        <p:blipFill>
          <a:blip r:embed="rId3"/>
          <a:stretch>
            <a:fillRect/>
          </a:stretch>
        </p:blipFill>
        <p:spPr>
          <a:xfrm>
            <a:off x="448733" y="527604"/>
            <a:ext cx="10999928" cy="6169411"/>
          </a:xfrm>
          <a:prstGeom prst="rect">
            <a:avLst/>
          </a:prstGeom>
        </p:spPr>
      </p:pic>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1" y="0"/>
            <a:ext cx="12192000" cy="2211355"/>
          </a:xfrm>
          <a:noFill/>
        </p:spPr>
        <p:txBody>
          <a:bodyPr anchor="ctr">
            <a:normAutofit/>
          </a:bodyPr>
          <a:lstStyle/>
          <a:p>
            <a:pPr algn="ctr">
              <a:spcBef>
                <a:spcPts val="1200"/>
              </a:spcBef>
              <a:spcAft>
                <a:spcPts val="600"/>
              </a:spcAft>
            </a:pPr>
            <a:r>
              <a:rPr lang="en-US" sz="5500" b="1" dirty="0">
                <a:solidFill>
                  <a:srgbClr val="245E64"/>
                </a:solidFill>
              </a:rPr>
              <a:t>Population</a:t>
            </a:r>
            <a:br>
              <a:rPr lang="en-US" sz="5500" b="1" dirty="0">
                <a:solidFill>
                  <a:srgbClr val="245E64"/>
                </a:solidFill>
              </a:rPr>
            </a:br>
            <a:br>
              <a:rPr lang="en-US" sz="1200" b="1" dirty="0">
                <a:solidFill>
                  <a:srgbClr val="245E64"/>
                </a:solidFill>
              </a:rPr>
            </a:br>
            <a:br>
              <a:rPr lang="en-US" sz="600" b="1" dirty="0">
                <a:solidFill>
                  <a:srgbClr val="245E64"/>
                </a:solidFill>
              </a:rPr>
            </a:br>
            <a:endParaRPr lang="en-US" sz="5000" dirty="0">
              <a:solidFill>
                <a:srgbClr val="245E64"/>
              </a:solidFill>
            </a:endParaRPr>
          </a:p>
        </p:txBody>
      </p:sp>
    </p:spTree>
    <p:extLst>
      <p:ext uri="{BB962C8B-B14F-4D97-AF65-F5344CB8AC3E}">
        <p14:creationId xmlns:p14="http://schemas.microsoft.com/office/powerpoint/2010/main" val="2689999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B76E8779-B333-8F02-A236-0A832E0C86E5}"/>
              </a:ext>
            </a:extLst>
          </p:cNvPr>
          <p:cNvPicPr>
            <a:picLocks noChangeAspect="1"/>
          </p:cNvPicPr>
          <p:nvPr/>
        </p:nvPicPr>
        <p:blipFill>
          <a:blip r:embed="rId3"/>
          <a:stretch>
            <a:fillRect/>
          </a:stretch>
        </p:blipFill>
        <p:spPr>
          <a:xfrm>
            <a:off x="815813" y="479877"/>
            <a:ext cx="10533591" cy="5534286"/>
          </a:xfrm>
          <a:prstGeom prst="rect">
            <a:avLst/>
          </a:prstGeom>
        </p:spPr>
      </p:pic>
    </p:spTree>
    <p:extLst>
      <p:ext uri="{BB962C8B-B14F-4D97-AF65-F5344CB8AC3E}">
        <p14:creationId xmlns:p14="http://schemas.microsoft.com/office/powerpoint/2010/main" val="151840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18274F3C-DCF0-9846-1E82-B959C726B8AE}"/>
              </a:ext>
            </a:extLst>
          </p:cNvPr>
          <p:cNvSpPr txBox="1"/>
          <p:nvPr/>
        </p:nvSpPr>
        <p:spPr>
          <a:xfrm>
            <a:off x="2090056" y="0"/>
            <a:ext cx="8406883" cy="1528624"/>
          </a:xfrm>
          <a:prstGeom prst="rect">
            <a:avLst/>
          </a:prstGeom>
          <a:solidFill>
            <a:schemeClr val="bg1">
              <a:lumMod val="95000"/>
            </a:schemeClr>
          </a:solidFill>
          <a:ln w="25400">
            <a:solidFill>
              <a:srgbClr val="3E9A99"/>
            </a:solidFill>
          </a:ln>
        </p:spPr>
        <p:txBody>
          <a:bodyPr wrap="square" rtlCol="0">
            <a:spAutoFit/>
          </a:bodyPr>
          <a:lstStyle/>
          <a:p>
            <a:pPr marL="0" marR="0" lvl="0" indent="0" algn="ctr" defTabSz="457200" rtl="0" eaLnBrk="1" fontAlgn="auto" latinLnBrk="0" hangingPunct="1">
              <a:lnSpc>
                <a:spcPct val="100000"/>
              </a:lnSpc>
              <a:spcBef>
                <a:spcPts val="1800"/>
              </a:spcBef>
              <a:spcAft>
                <a:spcPts val="400"/>
              </a:spcAft>
              <a:buClrTx/>
              <a:buSzTx/>
              <a:buFontTx/>
              <a:buNone/>
              <a:tabLst/>
              <a:defRPr/>
            </a:pPr>
            <a:r>
              <a:rPr kumimoji="0" lang="en-US" sz="3000" b="1" i="0" u="none" strike="noStrike" kern="1200" cap="none" spc="0" normalizeH="0" baseline="0" noProof="0" dirty="0">
                <a:ln>
                  <a:noFill/>
                </a:ln>
                <a:solidFill>
                  <a:srgbClr val="245E64"/>
                </a:solidFill>
                <a:effectLst/>
                <a:uLnTx/>
                <a:uFillTx/>
                <a:latin typeface="Calibri" panose="020F0502020204030204" pitchFamily="34" charset="0"/>
                <a:ea typeface="+mn-ea"/>
                <a:cs typeface="Calibri" panose="020F0502020204030204" pitchFamily="34" charset="0"/>
              </a:rPr>
              <a:t>Health Coach Coordinator (H2c)</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Joined Clinical Pharmacist (CP) Consults with patient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Scheduled all visits with patients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Gathered information for CP, had case reviews with CP</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D8B8945E-8D11-B834-0156-BB8F3D37204F}"/>
              </a:ext>
            </a:extLst>
          </p:cNvPr>
          <p:cNvPicPr>
            <a:picLocks noChangeAspect="1"/>
          </p:cNvPicPr>
          <p:nvPr/>
        </p:nvPicPr>
        <p:blipFill>
          <a:blip r:embed="rId2"/>
          <a:stretch>
            <a:fillRect/>
          </a:stretch>
        </p:blipFill>
        <p:spPr>
          <a:xfrm>
            <a:off x="842597" y="1528624"/>
            <a:ext cx="10169395" cy="5350384"/>
          </a:xfrm>
          <a:prstGeom prst="rect">
            <a:avLst/>
          </a:prstGeom>
        </p:spPr>
      </p:pic>
    </p:spTree>
    <p:extLst>
      <p:ext uri="{BB962C8B-B14F-4D97-AF65-F5344CB8AC3E}">
        <p14:creationId xmlns:p14="http://schemas.microsoft.com/office/powerpoint/2010/main" val="141503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67F62272-1912-FF65-9256-8ADE3CF6DAEF}"/>
              </a:ext>
            </a:extLst>
          </p:cNvPr>
          <p:cNvPicPr>
            <a:picLocks noChangeAspect="1"/>
          </p:cNvPicPr>
          <p:nvPr/>
        </p:nvPicPr>
        <p:blipFill>
          <a:blip r:embed="rId2"/>
          <a:stretch>
            <a:fillRect/>
          </a:stretch>
        </p:blipFill>
        <p:spPr>
          <a:xfrm>
            <a:off x="842597" y="463637"/>
            <a:ext cx="10900670" cy="5798440"/>
          </a:xfrm>
          <a:prstGeom prst="rect">
            <a:avLst/>
          </a:prstGeom>
        </p:spPr>
      </p:pic>
    </p:spTree>
    <p:extLst>
      <p:ext uri="{BB962C8B-B14F-4D97-AF65-F5344CB8AC3E}">
        <p14:creationId xmlns:p14="http://schemas.microsoft.com/office/powerpoint/2010/main" val="22259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EAD79125-0E39-0DD6-06FD-7C0D52031964}"/>
              </a:ext>
            </a:extLst>
          </p:cNvPr>
          <p:cNvPicPr>
            <a:picLocks noChangeAspect="1"/>
          </p:cNvPicPr>
          <p:nvPr/>
        </p:nvPicPr>
        <p:blipFill>
          <a:blip r:embed="rId2"/>
          <a:stretch>
            <a:fillRect/>
          </a:stretch>
        </p:blipFill>
        <p:spPr>
          <a:xfrm>
            <a:off x="991812" y="1558606"/>
            <a:ext cx="9878351" cy="5287682"/>
          </a:xfrm>
          <a:prstGeom prst="rect">
            <a:avLst/>
          </a:prstGeom>
        </p:spPr>
      </p:pic>
      <p:sp>
        <p:nvSpPr>
          <p:cNvPr id="14" name="TextBox 13">
            <a:extLst>
              <a:ext uri="{FF2B5EF4-FFF2-40B4-BE49-F238E27FC236}">
                <a16:creationId xmlns:a16="http://schemas.microsoft.com/office/drawing/2014/main" id="{B653FD0A-4935-9B69-0F71-AE3F15A375C1}"/>
              </a:ext>
            </a:extLst>
          </p:cNvPr>
          <p:cNvSpPr txBox="1"/>
          <p:nvPr/>
        </p:nvSpPr>
        <p:spPr>
          <a:xfrm>
            <a:off x="2808306" y="0"/>
            <a:ext cx="6575388" cy="1723549"/>
          </a:xfrm>
          <a:prstGeom prst="rect">
            <a:avLst/>
          </a:prstGeom>
          <a:solidFill>
            <a:schemeClr val="bg1">
              <a:lumMod val="95000"/>
            </a:schemeClr>
          </a:solidFill>
          <a:ln w="25400">
            <a:solidFill>
              <a:srgbClr val="3E9A99"/>
            </a:solidFill>
          </a:ln>
        </p:spPr>
        <p:txBody>
          <a:bodyPr wrap="square" rtlCol="0">
            <a:spAutoFit/>
          </a:bodyPr>
          <a:lstStyle/>
          <a:p>
            <a:pPr marL="0" marR="0" lvl="0" indent="0" algn="ctr" defTabSz="457200" rtl="0" eaLnBrk="1" fontAlgn="auto" latinLnBrk="0" hangingPunct="1">
              <a:lnSpc>
                <a:spcPct val="100000"/>
              </a:lnSpc>
              <a:spcBef>
                <a:spcPts val="1200"/>
              </a:spcBef>
              <a:spcAft>
                <a:spcPts val="400"/>
              </a:spcAft>
              <a:buClrTx/>
              <a:buSzTx/>
              <a:buFontTx/>
              <a:buNone/>
              <a:tabLst/>
              <a:defRPr/>
            </a:pPr>
            <a:r>
              <a:rPr kumimoji="0" lang="en-US" sz="3000" b="1" i="0" u="none" strike="noStrike" kern="1200" cap="none" spc="0" normalizeH="0" baseline="0" noProof="0" dirty="0">
                <a:ln>
                  <a:noFill/>
                </a:ln>
                <a:solidFill>
                  <a:srgbClr val="245E64"/>
                </a:solidFill>
                <a:effectLst/>
                <a:uLnTx/>
                <a:uFillTx/>
                <a:latin typeface="Calibri" panose="020F0502020204030204" pitchFamily="34" charset="0"/>
                <a:ea typeface="+mn-ea"/>
                <a:cs typeface="Calibri" panose="020F0502020204030204" pitchFamily="34" charset="0"/>
              </a:rPr>
              <a:t>Clinical Pharmacist (CP)</a:t>
            </a:r>
          </a:p>
          <a:p>
            <a:pPr marL="342900" marR="0" lvl="0" indent="-34290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22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Provided direct care </a:t>
            </a:r>
          </a:p>
          <a:p>
            <a:pPr marL="342900" marR="0" lvl="0" indent="-342900" algn="l" defTabSz="4572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en-US" sz="22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Medication Therapy Management (MTM)</a:t>
            </a:r>
          </a:p>
          <a:p>
            <a:pPr marL="342900" marR="0" lvl="0" indent="-342900" algn="l" defTabSz="4572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0" lang="en-US" sz="22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Comprehensive Medication Management (CMM)</a:t>
            </a:r>
          </a:p>
        </p:txBody>
      </p:sp>
    </p:spTree>
    <p:extLst>
      <p:ext uri="{BB962C8B-B14F-4D97-AF65-F5344CB8AC3E}">
        <p14:creationId xmlns:p14="http://schemas.microsoft.com/office/powerpoint/2010/main" val="2213243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D14715B-30D4-824A-ED57-DB3489E244FC}"/>
              </a:ext>
            </a:extLst>
          </p:cNvPr>
          <p:cNvPicPr>
            <a:picLocks noChangeAspect="1"/>
          </p:cNvPicPr>
          <p:nvPr/>
        </p:nvPicPr>
        <p:blipFill>
          <a:blip r:embed="rId2"/>
          <a:stretch>
            <a:fillRect/>
          </a:stretch>
        </p:blipFill>
        <p:spPr>
          <a:xfrm>
            <a:off x="761190" y="521612"/>
            <a:ext cx="10912215" cy="5740465"/>
          </a:xfrm>
          <a:prstGeom prst="rect">
            <a:avLst/>
          </a:prstGeom>
        </p:spPr>
      </p:pic>
    </p:spTree>
    <p:extLst>
      <p:ext uri="{BB962C8B-B14F-4D97-AF65-F5344CB8AC3E}">
        <p14:creationId xmlns:p14="http://schemas.microsoft.com/office/powerpoint/2010/main" val="156926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D0EE952B-90F1-0F3C-48DB-AD773A8A8A2E}"/>
              </a:ext>
            </a:extLst>
          </p:cNvPr>
          <p:cNvSpPr txBox="1"/>
          <p:nvPr/>
        </p:nvSpPr>
        <p:spPr>
          <a:xfrm>
            <a:off x="1857060" y="5587670"/>
            <a:ext cx="884622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rgbClr val="0F3DCF"/>
                </a:solidFill>
                <a:hlinkClick r:id="rId4">
                  <a:extLst>
                    <a:ext uri="{A12FA001-AC4F-418D-AE19-62706E023703}">
                      <ahyp:hlinkClr xmlns:ahyp="http://schemas.microsoft.com/office/drawing/2018/hyperlinkcolor" val="tx"/>
                    </a:ext>
                  </a:extLst>
                </a:hlinkClick>
              </a:rPr>
              <a:t>What is behavioral health? | American Medical Association (ama-assn.org)</a:t>
            </a:r>
            <a:endParaRPr kumimoji="0" lang="en-US" sz="2000" b="0" i="0" u="none" strike="noStrike" kern="1200" cap="none" spc="0" normalizeH="0" baseline="0" noProof="0">
              <a:ln>
                <a:noFill/>
              </a:ln>
              <a:solidFill>
                <a:srgbClr val="0F3DCF"/>
              </a:solidFill>
              <a:effectLst/>
              <a:uLnTx/>
              <a:uFillTx/>
              <a:latin typeface="Trebuchet MS" panose="020B0603020202020204"/>
              <a:ea typeface="+mn-ea"/>
              <a:cs typeface="+mn-cs"/>
            </a:endParaRPr>
          </a:p>
        </p:txBody>
      </p:sp>
      <p:sp>
        <p:nvSpPr>
          <p:cNvPr id="10" name="Title 1">
            <a:extLst>
              <a:ext uri="{FF2B5EF4-FFF2-40B4-BE49-F238E27FC236}">
                <a16:creationId xmlns:a16="http://schemas.microsoft.com/office/drawing/2014/main" id="{CA02687F-7879-D488-880D-87D1D009F158}"/>
              </a:ext>
            </a:extLst>
          </p:cNvPr>
          <p:cNvSpPr>
            <a:spLocks noGrp="1"/>
          </p:cNvSpPr>
          <p:nvPr>
            <p:ph type="title"/>
          </p:nvPr>
        </p:nvSpPr>
        <p:spPr>
          <a:xfrm>
            <a:off x="852515" y="627821"/>
            <a:ext cx="5881660" cy="757473"/>
          </a:xfrm>
        </p:spPr>
        <p:txBody>
          <a:bodyPr>
            <a:noAutofit/>
          </a:bodyPr>
          <a:lstStyle/>
          <a:p>
            <a:r>
              <a:rPr lang="en-US" sz="4000" b="1">
                <a:solidFill>
                  <a:srgbClr val="245E64"/>
                </a:solidFill>
              </a:rPr>
              <a:t>AMA Behavioral Health</a:t>
            </a:r>
          </a:p>
        </p:txBody>
      </p:sp>
      <p:grpSp>
        <p:nvGrpSpPr>
          <p:cNvPr id="13" name="Group 12">
            <a:extLst>
              <a:ext uri="{FF2B5EF4-FFF2-40B4-BE49-F238E27FC236}">
                <a16:creationId xmlns:a16="http://schemas.microsoft.com/office/drawing/2014/main" id="{84BB259C-CB6E-331E-232C-38E424C7621D}"/>
              </a:ext>
            </a:extLst>
          </p:cNvPr>
          <p:cNvGrpSpPr/>
          <p:nvPr/>
        </p:nvGrpSpPr>
        <p:grpSpPr>
          <a:xfrm>
            <a:off x="1905519" y="1769612"/>
            <a:ext cx="8443723" cy="3366364"/>
            <a:chOff x="1905519" y="1769612"/>
            <a:chExt cx="8443723" cy="3366364"/>
          </a:xfrm>
        </p:grpSpPr>
        <p:sp>
          <p:nvSpPr>
            <p:cNvPr id="2" name="TextBox 1">
              <a:extLst>
                <a:ext uri="{FF2B5EF4-FFF2-40B4-BE49-F238E27FC236}">
                  <a16:creationId xmlns:a16="http://schemas.microsoft.com/office/drawing/2014/main" id="{F30BDBC5-8817-A394-1EA3-88913471052A}"/>
                </a:ext>
              </a:extLst>
            </p:cNvPr>
            <p:cNvSpPr txBox="1"/>
            <p:nvPr/>
          </p:nvSpPr>
          <p:spPr>
            <a:xfrm>
              <a:off x="1938229" y="2147493"/>
              <a:ext cx="8411013"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i="1">
                  <a:solidFill>
                    <a:srgbClr val="0F3DCF"/>
                  </a:solidFill>
                  <a:latin typeface="myriad-pro"/>
                  <a:hlinkClick r:id="rId5">
                    <a:extLst>
                      <a:ext uri="{A12FA001-AC4F-418D-AE19-62706E023703}">
                        <ahyp:hlinkClr xmlns:ahyp="http://schemas.microsoft.com/office/drawing/2018/hyperlinkcolor" val="tx"/>
                      </a:ext>
                    </a:extLst>
                  </a:hlinkClick>
                </a:rPr>
                <a:t>Behavioral health</a:t>
              </a:r>
              <a:r>
                <a:rPr lang="en-US" sz="3200" i="1">
                  <a:solidFill>
                    <a:srgbClr val="0F3DCF"/>
                  </a:solidFill>
                  <a:latin typeface="myriad-pro"/>
                </a:rPr>
                <a:t> </a:t>
              </a:r>
              <a:r>
                <a:rPr lang="en-US" sz="3200" b="0" i="1">
                  <a:solidFill>
                    <a:srgbClr val="000000"/>
                  </a:solidFill>
                  <a:effectLst/>
                  <a:latin typeface="myriad-pro"/>
                </a:rPr>
                <a:t>generally refers to mental health and substance use disorders, life stressors and crises, and stress-related physical symptoms. Behavioral health care refers to the prevention, diagnosis and treatment of those conditions</a:t>
              </a:r>
              <a:r>
                <a:rPr lang="en-US" sz="3200" i="1">
                  <a:solidFill>
                    <a:srgbClr val="000000"/>
                  </a:solidFill>
                  <a:latin typeface="myriad-pro"/>
                </a:rPr>
                <a:t>.</a:t>
              </a:r>
              <a:endParaRPr lang="en-US" sz="3200" b="0" i="1">
                <a:solidFill>
                  <a:srgbClr val="000000"/>
                </a:solidFill>
                <a:effectLst/>
                <a:latin typeface="myriad-pro"/>
              </a:endParaRPr>
            </a:p>
          </p:txBody>
        </p:sp>
        <p:sp>
          <p:nvSpPr>
            <p:cNvPr id="11" name="Right Brace 10">
              <a:extLst>
                <a:ext uri="{FF2B5EF4-FFF2-40B4-BE49-F238E27FC236}">
                  <a16:creationId xmlns:a16="http://schemas.microsoft.com/office/drawing/2014/main" id="{77A87942-F81F-2815-BA52-0F946EACB9A4}"/>
                </a:ext>
              </a:extLst>
            </p:cNvPr>
            <p:cNvSpPr/>
            <p:nvPr/>
          </p:nvSpPr>
          <p:spPr>
            <a:xfrm rot="16200000">
              <a:off x="5906189" y="-2231058"/>
              <a:ext cx="275701" cy="8277042"/>
            </a:xfrm>
            <a:prstGeom prst="rightBrace">
              <a:avLst>
                <a:gd name="adj1" fmla="val 174532"/>
                <a:gd name="adj2" fmla="val 50000"/>
              </a:avLst>
            </a:prstGeom>
            <a:ln>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DB300AB2-63EB-FA4E-CD83-2DD3402737DA}"/>
                </a:ext>
              </a:extLst>
            </p:cNvPr>
            <p:cNvSpPr/>
            <p:nvPr/>
          </p:nvSpPr>
          <p:spPr>
            <a:xfrm rot="5400000" flipV="1">
              <a:off x="5906189" y="859605"/>
              <a:ext cx="275701" cy="8277042"/>
            </a:xfrm>
            <a:prstGeom prst="rightBrace">
              <a:avLst>
                <a:gd name="adj1" fmla="val 174532"/>
                <a:gd name="adj2" fmla="val 50000"/>
              </a:avLst>
            </a:prstGeom>
            <a:ln>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42943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2">
            <a:extLst>
              <a:ext uri="{FF2B5EF4-FFF2-40B4-BE49-F238E27FC236}">
                <a16:creationId xmlns:a16="http://schemas.microsoft.com/office/drawing/2014/main" id="{EF110FB3-69FF-4281-978C-4B030466810B}"/>
              </a:ext>
            </a:extLst>
          </p:cNvPr>
          <p:cNvSpPr>
            <a:spLocks noGrp="1"/>
          </p:cNvSpPr>
          <p:nvPr>
            <p:ph idx="1"/>
          </p:nvPr>
        </p:nvSpPr>
        <p:spPr>
          <a:xfrm>
            <a:off x="1396314" y="879895"/>
            <a:ext cx="9535296" cy="1166188"/>
          </a:xfrm>
        </p:spPr>
        <p:txBody>
          <a:bodyPr>
            <a:normAutofit/>
          </a:bodyPr>
          <a:lstStyle/>
          <a:p>
            <a:pPr marL="0" indent="0" algn="ctr">
              <a:buNone/>
            </a:pPr>
            <a:endParaRPr lang="en-US" sz="2800" i="1">
              <a:solidFill>
                <a:srgbClr val="2E9696"/>
              </a:solidFill>
              <a:effectLst/>
              <a:latin typeface="Calibri" panose="020F0502020204030204" pitchFamily="34" charset="0"/>
              <a:ea typeface="Calibri" panose="020F0502020204030204" pitchFamily="34" charset="0"/>
            </a:endParaRPr>
          </a:p>
          <a:p>
            <a:pPr marL="0" indent="0" algn="ctr">
              <a:buNone/>
            </a:pPr>
            <a:endParaRPr lang="en-US" sz="2400">
              <a:solidFill>
                <a:srgbClr val="245E64"/>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7369497-BB1B-6B9E-5E9D-0699BC2525B5}"/>
              </a:ext>
            </a:extLst>
          </p:cNvPr>
          <p:cNvPicPr>
            <a:picLocks noChangeAspect="1"/>
          </p:cNvPicPr>
          <p:nvPr/>
        </p:nvPicPr>
        <p:blipFill>
          <a:blip r:embed="rId2"/>
          <a:stretch>
            <a:fillRect/>
          </a:stretch>
        </p:blipFill>
        <p:spPr>
          <a:xfrm>
            <a:off x="5274318" y="3918971"/>
            <a:ext cx="706604" cy="1105407"/>
          </a:xfrm>
          <a:prstGeom prst="rect">
            <a:avLst/>
          </a:prstGeom>
        </p:spPr>
      </p:pic>
      <p:pic>
        <p:nvPicPr>
          <p:cNvPr id="20" name="Picture 19">
            <a:extLst>
              <a:ext uri="{FF2B5EF4-FFF2-40B4-BE49-F238E27FC236}">
                <a16:creationId xmlns:a16="http://schemas.microsoft.com/office/drawing/2014/main" id="{9F2D3880-23B8-B6C8-AA6D-E2F5EEED55F6}"/>
              </a:ext>
            </a:extLst>
          </p:cNvPr>
          <p:cNvPicPr>
            <a:picLocks noChangeAspect="1"/>
          </p:cNvPicPr>
          <p:nvPr/>
        </p:nvPicPr>
        <p:blipFill>
          <a:blip r:embed="rId2"/>
          <a:stretch>
            <a:fillRect/>
          </a:stretch>
        </p:blipFill>
        <p:spPr>
          <a:xfrm>
            <a:off x="6861757" y="3694475"/>
            <a:ext cx="723900" cy="1114425"/>
          </a:xfrm>
          <a:prstGeom prst="rect">
            <a:avLst/>
          </a:prstGeom>
        </p:spPr>
      </p:pic>
      <p:pic>
        <p:nvPicPr>
          <p:cNvPr id="22" name="Picture 21">
            <a:extLst>
              <a:ext uri="{FF2B5EF4-FFF2-40B4-BE49-F238E27FC236}">
                <a16:creationId xmlns:a16="http://schemas.microsoft.com/office/drawing/2014/main" id="{DA9C138D-63CC-9E96-0A3B-C75DF75740A6}"/>
              </a:ext>
            </a:extLst>
          </p:cNvPr>
          <p:cNvPicPr>
            <a:picLocks noChangeAspect="1"/>
          </p:cNvPicPr>
          <p:nvPr/>
        </p:nvPicPr>
        <p:blipFill>
          <a:blip r:embed="rId2"/>
          <a:stretch>
            <a:fillRect/>
          </a:stretch>
        </p:blipFill>
        <p:spPr>
          <a:xfrm>
            <a:off x="5155357" y="5024378"/>
            <a:ext cx="573721" cy="405277"/>
          </a:xfrm>
          <a:prstGeom prst="rect">
            <a:avLst/>
          </a:prstGeom>
        </p:spPr>
      </p:pic>
      <p:pic>
        <p:nvPicPr>
          <p:cNvPr id="24" name="Picture 23">
            <a:extLst>
              <a:ext uri="{FF2B5EF4-FFF2-40B4-BE49-F238E27FC236}">
                <a16:creationId xmlns:a16="http://schemas.microsoft.com/office/drawing/2014/main" id="{9B72277E-68CE-23F2-0EBA-2865CC988411}"/>
              </a:ext>
            </a:extLst>
          </p:cNvPr>
          <p:cNvPicPr>
            <a:picLocks noChangeAspect="1"/>
          </p:cNvPicPr>
          <p:nvPr/>
        </p:nvPicPr>
        <p:blipFill>
          <a:blip r:embed="rId2"/>
          <a:stretch>
            <a:fillRect/>
          </a:stretch>
        </p:blipFill>
        <p:spPr>
          <a:xfrm>
            <a:off x="6655727" y="3942610"/>
            <a:ext cx="723900" cy="1114425"/>
          </a:xfrm>
          <a:prstGeom prst="rect">
            <a:avLst/>
          </a:prstGeom>
        </p:spPr>
      </p:pic>
      <p:pic>
        <p:nvPicPr>
          <p:cNvPr id="5" name="Picture 4">
            <a:extLst>
              <a:ext uri="{FF2B5EF4-FFF2-40B4-BE49-F238E27FC236}">
                <a16:creationId xmlns:a16="http://schemas.microsoft.com/office/drawing/2014/main" id="{AB6A2AFF-784B-D603-693B-69B5FA50DFC6}"/>
              </a:ext>
            </a:extLst>
          </p:cNvPr>
          <p:cNvPicPr>
            <a:picLocks noChangeAspect="1"/>
          </p:cNvPicPr>
          <p:nvPr/>
        </p:nvPicPr>
        <p:blipFill>
          <a:blip r:embed="rId3"/>
          <a:stretch>
            <a:fillRect/>
          </a:stretch>
        </p:blipFill>
        <p:spPr>
          <a:xfrm>
            <a:off x="1364544" y="1849177"/>
            <a:ext cx="9014180" cy="4557449"/>
          </a:xfrm>
          <a:prstGeom prst="rect">
            <a:avLst/>
          </a:prstGeom>
        </p:spPr>
      </p:pic>
      <p:sp>
        <p:nvSpPr>
          <p:cNvPr id="2" name="TextBox 1">
            <a:extLst>
              <a:ext uri="{FF2B5EF4-FFF2-40B4-BE49-F238E27FC236}">
                <a16:creationId xmlns:a16="http://schemas.microsoft.com/office/drawing/2014/main" id="{6DE30C6D-6B0B-A93B-3CF4-E88F0E9BC12A}"/>
              </a:ext>
            </a:extLst>
          </p:cNvPr>
          <p:cNvSpPr txBox="1"/>
          <p:nvPr/>
        </p:nvSpPr>
        <p:spPr>
          <a:xfrm>
            <a:off x="2088861" y="8630"/>
            <a:ext cx="8150202" cy="1928733"/>
          </a:xfrm>
          <a:prstGeom prst="rect">
            <a:avLst/>
          </a:prstGeom>
          <a:solidFill>
            <a:schemeClr val="bg1">
              <a:lumMod val="95000"/>
            </a:schemeClr>
          </a:solidFill>
          <a:ln w="25400">
            <a:solidFill>
              <a:srgbClr val="3E9A99"/>
            </a:solidFill>
          </a:ln>
        </p:spPr>
        <p:txBody>
          <a:bodyPr wrap="square" rtlCol="0">
            <a:spAutoFit/>
          </a:bodyPr>
          <a:lstStyle/>
          <a:p>
            <a:pPr marL="0" marR="0" lvl="0" indent="0" algn="ctr" defTabSz="457200" rtl="0" eaLnBrk="1" fontAlgn="auto" latinLnBrk="0" hangingPunct="1">
              <a:lnSpc>
                <a:spcPct val="100000"/>
              </a:lnSpc>
              <a:spcBef>
                <a:spcPts val="1200"/>
              </a:spcBef>
              <a:spcAft>
                <a:spcPts val="400"/>
              </a:spcAft>
              <a:buClrTx/>
              <a:buSzTx/>
              <a:buFontTx/>
              <a:buNone/>
              <a:tabLst/>
              <a:defRPr/>
            </a:pPr>
            <a:r>
              <a:rPr kumimoji="0" lang="en-US" sz="2600" b="1" i="0" u="none" strike="noStrike" kern="1200" cap="none" spc="0" normalizeH="0" baseline="0" noProof="0" dirty="0">
                <a:ln>
                  <a:noFill/>
                </a:ln>
                <a:solidFill>
                  <a:srgbClr val="245E64"/>
                </a:solidFill>
                <a:effectLst/>
                <a:uLnTx/>
                <a:uFillTx/>
                <a:latin typeface="Calibri" panose="020F0502020204030204" pitchFamily="34" charset="0"/>
                <a:ea typeface="+mn-ea"/>
                <a:cs typeface="Calibri" panose="020F0502020204030204" pitchFamily="34" charset="0"/>
              </a:rPr>
              <a:t>Self-Measured Blood Pressure</a:t>
            </a: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Submitted remotely by patients </a:t>
            </a: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Engaged patients in self-care and drove accountability</a:t>
            </a: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Monitored by H2c and supported </a:t>
            </a:r>
            <a:r>
              <a:rPr lang="en-US" sz="2000" i="1" dirty="0">
                <a:solidFill>
                  <a:srgbClr val="3E9A99"/>
                </a:solidFill>
                <a:latin typeface="Calibri" panose="020F0502020204030204" pitchFamily="34" charset="0"/>
                <a:cs typeface="Calibri" panose="020F0502020204030204" pitchFamily="34" charset="0"/>
              </a:rPr>
              <a:t>health coaching</a:t>
            </a:r>
            <a:endParaRPr kumimoji="0" lang="en-US" sz="20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3E9A99"/>
                </a:solidFill>
                <a:effectLst/>
                <a:uLnTx/>
                <a:uFillTx/>
                <a:latin typeface="Calibri" panose="020F0502020204030204" pitchFamily="34" charset="0"/>
                <a:ea typeface="+mn-ea"/>
                <a:cs typeface="Calibri" panose="020F0502020204030204" pitchFamily="34" charset="0"/>
              </a:rPr>
              <a:t>Supported CP clinical decision making</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8663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0" y="-1"/>
            <a:ext cx="4656669" cy="6858000"/>
          </a:xfrm>
          <a:blipFill>
            <a:blip r:embed="rId2"/>
            <a:tile tx="0" ty="0" sx="100000" sy="100000" flip="none" algn="tl"/>
          </a:blipFill>
        </p:spPr>
        <p:txBody>
          <a:bodyPr anchor="ctr">
            <a:normAutofit/>
          </a:bodyPr>
          <a:lstStyle/>
          <a:p>
            <a:pPr algn="ctr">
              <a:spcBef>
                <a:spcPts val="1200"/>
              </a:spcBef>
              <a:spcAft>
                <a:spcPts val="2400"/>
              </a:spcAft>
            </a:pPr>
            <a:r>
              <a:rPr lang="en-US" sz="3800" b="1" dirty="0">
                <a:solidFill>
                  <a:srgbClr val="245E64"/>
                </a:solidFill>
              </a:rPr>
              <a:t>Preliminary  </a:t>
            </a:r>
            <a:br>
              <a:rPr lang="en-US" sz="3800" b="1" dirty="0">
                <a:solidFill>
                  <a:srgbClr val="245E64"/>
                </a:solidFill>
              </a:rPr>
            </a:br>
            <a:r>
              <a:rPr lang="en-US" sz="3800" b="1" dirty="0">
                <a:solidFill>
                  <a:srgbClr val="245E64"/>
                </a:solidFill>
              </a:rPr>
              <a:t>BP Outcomes</a:t>
            </a:r>
            <a:br>
              <a:rPr lang="en-US" sz="3500" b="1" dirty="0">
                <a:solidFill>
                  <a:srgbClr val="245E64"/>
                </a:solidFill>
              </a:rPr>
            </a:br>
            <a:r>
              <a:rPr lang="en-US" sz="2800" i="1" dirty="0">
                <a:solidFill>
                  <a:srgbClr val="3E9A99"/>
                </a:solidFill>
              </a:rPr>
              <a:t>data still being analyzed, final results may have small variances</a:t>
            </a:r>
            <a:br>
              <a:rPr lang="en-US" sz="5000" dirty="0">
                <a:solidFill>
                  <a:srgbClr val="245E64"/>
                </a:solidFill>
              </a:rPr>
            </a:br>
            <a:endParaRPr lang="en-US" sz="5000" dirty="0">
              <a:solidFill>
                <a:srgbClr val="245E64"/>
              </a:solidFill>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D16FD0B-A849-471F-9350-5A6983CE147C}"/>
              </a:ext>
            </a:extLst>
          </p:cNvPr>
          <p:cNvSpPr txBox="1"/>
          <p:nvPr/>
        </p:nvSpPr>
        <p:spPr>
          <a:xfrm>
            <a:off x="4803374" y="1442595"/>
            <a:ext cx="6207915" cy="432426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600"/>
              </a:spcAft>
              <a:buClr>
                <a:srgbClr val="2E9696"/>
              </a:buClr>
              <a:buSzTx/>
              <a:buFont typeface="Wingdings" panose="05000000000000000000" pitchFamily="2" charset="2"/>
              <a:buChar char="v"/>
              <a:tabLst/>
              <a:defRPr/>
            </a:pPr>
            <a:r>
              <a:rPr kumimoji="0" lang="en-US" sz="2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patients uncontrolled at baseline (CMS 165 &gt;= 140/90) achieving control </a:t>
            </a:r>
          </a:p>
          <a:p>
            <a:pPr marL="914400" marR="0" lvl="1" indent="-457200" algn="l" defTabSz="457200" rtl="0" eaLnBrk="1" fontAlgn="auto" latinLnBrk="0" hangingPunct="1">
              <a:lnSpc>
                <a:spcPct val="100000"/>
              </a:lnSpc>
              <a:spcBef>
                <a:spcPts val="0"/>
              </a:spcBef>
              <a:spcAft>
                <a:spcPts val="600"/>
              </a:spcAft>
              <a:buClr>
                <a:srgbClr val="2E9696"/>
              </a:buClr>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&gt; 70% based on office and telehealth BPs with a clinician</a:t>
            </a:r>
          </a:p>
          <a:p>
            <a:pPr marL="914400" marR="0" lvl="1" indent="-457200" algn="l" defTabSz="457200" rtl="0" eaLnBrk="1" fontAlgn="auto" latinLnBrk="0" hangingPunct="1">
              <a:lnSpc>
                <a:spcPct val="100000"/>
              </a:lnSpc>
              <a:spcBef>
                <a:spcPts val="0"/>
              </a:spcBef>
              <a:spcAft>
                <a:spcPts val="600"/>
              </a:spcAft>
              <a:buClr>
                <a:srgbClr val="2E9696"/>
              </a:buClr>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&gt; 85% with a medical policy that measures patient’s remotely submitted BP</a:t>
            </a:r>
          </a:p>
          <a:p>
            <a:pPr marL="457200" marR="0" lvl="0" indent="-457200" algn="l" defTabSz="457200" rtl="0" eaLnBrk="1" fontAlgn="auto" latinLnBrk="0" hangingPunct="1">
              <a:lnSpc>
                <a:spcPct val="100000"/>
              </a:lnSpc>
              <a:spcBef>
                <a:spcPts val="0"/>
              </a:spcBef>
              <a:spcAft>
                <a:spcPts val="1200"/>
              </a:spcAft>
              <a:buClr>
                <a:srgbClr val="2E9696"/>
              </a:buClr>
              <a:buSzTx/>
              <a:buFont typeface="Wingdings" panose="05000000000000000000" pitchFamily="2" charset="2"/>
              <a:buChar char="v"/>
              <a:tabLst/>
              <a:defRPr/>
            </a:pPr>
            <a:r>
              <a:rPr kumimoji="0" lang="en-US" sz="2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With the support of the care team, health risks that indicated rising risk were identified and addressed with 6 patients</a:t>
            </a:r>
          </a:p>
        </p:txBody>
      </p:sp>
    </p:spTree>
    <p:extLst>
      <p:ext uri="{BB962C8B-B14F-4D97-AF65-F5344CB8AC3E}">
        <p14:creationId xmlns:p14="http://schemas.microsoft.com/office/powerpoint/2010/main" val="248804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C04E6D02-B8D1-4D18-BF93-64C8DFBC3ED8}"/>
              </a:ext>
            </a:extLst>
          </p:cNvPr>
          <p:cNvSpPr>
            <a:spLocks noGrp="1"/>
          </p:cNvSpPr>
          <p:nvPr>
            <p:ph type="title"/>
          </p:nvPr>
        </p:nvSpPr>
        <p:spPr>
          <a:xfrm>
            <a:off x="0" y="-1"/>
            <a:ext cx="4656669" cy="6858000"/>
          </a:xfrm>
          <a:blipFill>
            <a:blip r:embed="rId2"/>
            <a:tile tx="0" ty="0" sx="100000" sy="100000" flip="none" algn="tl"/>
          </a:blipFill>
        </p:spPr>
        <p:txBody>
          <a:bodyPr anchor="ctr">
            <a:normAutofit/>
          </a:bodyPr>
          <a:lstStyle/>
          <a:p>
            <a:pPr algn="ctr">
              <a:spcBef>
                <a:spcPts val="1200"/>
              </a:spcBef>
              <a:spcAft>
                <a:spcPts val="2400"/>
              </a:spcAft>
            </a:pPr>
            <a:r>
              <a:rPr lang="en-US" sz="6700" b="1">
                <a:solidFill>
                  <a:srgbClr val="245E64"/>
                </a:solidFill>
              </a:rPr>
              <a:t>Patient </a:t>
            </a:r>
            <a:br>
              <a:rPr lang="en-US" sz="6700" b="1">
                <a:solidFill>
                  <a:srgbClr val="245E64"/>
                </a:solidFill>
              </a:rPr>
            </a:br>
            <a:r>
              <a:rPr lang="en-US" sz="6700" b="1">
                <a:solidFill>
                  <a:srgbClr val="245E64"/>
                </a:solidFill>
              </a:rPr>
              <a:t>Feedback</a:t>
            </a:r>
            <a:br>
              <a:rPr lang="en-US" sz="6700" b="1">
                <a:solidFill>
                  <a:srgbClr val="245E64"/>
                </a:solidFill>
              </a:rPr>
            </a:br>
            <a:r>
              <a:rPr lang="en-US" sz="6700" b="1">
                <a:solidFill>
                  <a:srgbClr val="245E64"/>
                </a:solidFill>
              </a:rPr>
              <a:t>Survey</a:t>
            </a:r>
            <a:br>
              <a:rPr lang="en-US" sz="5000">
                <a:solidFill>
                  <a:srgbClr val="245E64"/>
                </a:solidFill>
              </a:rPr>
            </a:br>
            <a:endParaRPr lang="en-US" sz="5000">
              <a:solidFill>
                <a:srgbClr val="245E64"/>
              </a:solidFill>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BD16FD0B-A849-471F-9350-5A6983CE147C}"/>
              </a:ext>
            </a:extLst>
          </p:cNvPr>
          <p:cNvSpPr txBox="1"/>
          <p:nvPr/>
        </p:nvSpPr>
        <p:spPr>
          <a:xfrm>
            <a:off x="4831560" y="1212829"/>
            <a:ext cx="6207915" cy="4755148"/>
          </a:xfrm>
          <a:prstGeom prst="rect">
            <a:avLst/>
          </a:prstGeom>
          <a:noFill/>
        </p:spPr>
        <p:txBody>
          <a:bodyPr wrap="square" rtlCol="0">
            <a:spAutoFit/>
          </a:bodyPr>
          <a:lstStyle/>
          <a:p>
            <a:pPr marL="457200" indent="-457200">
              <a:spcAft>
                <a:spcPts val="600"/>
              </a:spcAft>
              <a:buClr>
                <a:srgbClr val="2E9696"/>
              </a:buClr>
              <a:buFont typeface="Wingdings" panose="05000000000000000000" pitchFamily="2" charset="2"/>
              <a:buChar char="v"/>
              <a:defRPr/>
            </a:pPr>
            <a:r>
              <a:rPr kumimoji="0" lang="en-US" sz="3200" b="1" i="1" u="none" strike="noStrike" kern="1200" cap="none" spc="0" normalizeH="0" baseline="0" noProof="0">
                <a:ln>
                  <a:noFill/>
                </a:ln>
                <a:solidFill>
                  <a:srgbClr val="2E9696"/>
                </a:solidFill>
                <a:effectLst/>
                <a:uLnTx/>
                <a:uFillTx/>
                <a:latin typeface="Trebuchet MS" panose="020B0603020202020204"/>
                <a:ea typeface="+mn-ea"/>
                <a:cs typeface="+mn-cs"/>
              </a:rPr>
              <a:t>Likert scale</a:t>
            </a:r>
            <a:r>
              <a:rPr kumimoji="0" lang="en-US" sz="3200" b="1" u="none" strike="noStrike" kern="1200" cap="none" spc="0" normalizeH="0" baseline="0" noProof="0">
                <a:ln>
                  <a:noFill/>
                </a:ln>
                <a:solidFill>
                  <a:srgbClr val="2E9696"/>
                </a:solidFill>
                <a:effectLst/>
                <a:uLnTx/>
                <a:uFillTx/>
                <a:latin typeface="Trebuchet MS" panose="020B0603020202020204"/>
                <a:ea typeface="+mn-ea"/>
                <a:cs typeface="+mn-cs"/>
              </a:rPr>
              <a:t> </a:t>
            </a:r>
          </a:p>
          <a:p>
            <a:pPr marL="914400" lvl="1" indent="-457200">
              <a:spcAft>
                <a:spcPts val="600"/>
              </a:spcAft>
              <a:buClr>
                <a:srgbClr val="2E9696"/>
              </a:buClr>
              <a:buFont typeface="Courier New" panose="02070309020205020404" pitchFamily="49" charset="0"/>
              <a:buChar char="o"/>
              <a:defRPr/>
            </a:pPr>
            <a:r>
              <a:rPr kumimoji="0" lang="en-US"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18 questions</a:t>
            </a:r>
          </a:p>
          <a:p>
            <a:pPr marL="914400" lvl="1" indent="-457200">
              <a:spcAft>
                <a:spcPts val="600"/>
              </a:spcAft>
              <a:buClr>
                <a:srgbClr val="2E9696"/>
              </a:buClr>
              <a:buFont typeface="Courier New" panose="02070309020205020404" pitchFamily="49" charset="0"/>
              <a:buChar char="o"/>
              <a:defRPr/>
            </a:pPr>
            <a:r>
              <a:rPr kumimoji="0" lang="en-US"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3 domains</a:t>
            </a:r>
          </a:p>
          <a:p>
            <a:pPr marL="1371600" lvl="2" indent="-457200">
              <a:spcAft>
                <a:spcPts val="600"/>
              </a:spcAft>
              <a:buClr>
                <a:srgbClr val="2E9696"/>
              </a:buClr>
              <a:buFont typeface="Wingdings" panose="05000000000000000000" pitchFamily="2" charset="2"/>
              <a:buChar char="§"/>
              <a:defRPr/>
            </a:pPr>
            <a:r>
              <a:rPr kumimoji="0" lang="en-US" sz="2400" b="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Care team</a:t>
            </a:r>
          </a:p>
          <a:p>
            <a:pPr marL="1371600" lvl="2" indent="-457200">
              <a:spcAft>
                <a:spcPts val="600"/>
              </a:spcAft>
              <a:buClr>
                <a:srgbClr val="2E9696"/>
              </a:buClr>
              <a:buFont typeface="Wingdings" panose="05000000000000000000" pitchFamily="2" charset="2"/>
              <a:buChar char="§"/>
              <a:defRPr/>
            </a:pPr>
            <a:r>
              <a:rPr kumimoji="0" lang="en-US" sz="2400" b="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Ability to self manage</a:t>
            </a:r>
          </a:p>
          <a:p>
            <a:pPr marL="1371600" lvl="2" indent="-457200">
              <a:spcAft>
                <a:spcPts val="1800"/>
              </a:spcAft>
              <a:buClr>
                <a:srgbClr val="2E9696"/>
              </a:buClr>
              <a:buFont typeface="Wingdings" panose="05000000000000000000" pitchFamily="2" charset="2"/>
              <a:buChar char="§"/>
              <a:defRPr/>
            </a:pPr>
            <a:r>
              <a:rPr kumimoji="0" lang="en-US" sz="2400" b="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Value of SMBP</a:t>
            </a:r>
          </a:p>
          <a:p>
            <a:pPr marL="457200" indent="-457200">
              <a:spcAft>
                <a:spcPts val="1200"/>
              </a:spcAft>
              <a:buClr>
                <a:srgbClr val="2E9696"/>
              </a:buClr>
              <a:buFont typeface="Wingdings" panose="05000000000000000000" pitchFamily="2" charset="2"/>
              <a:buChar char="v"/>
              <a:defRPr/>
            </a:pPr>
            <a:r>
              <a:rPr kumimoji="0" lang="en-US" sz="3200" b="1" i="1" u="none" strike="noStrike" kern="1200" cap="none" spc="0" normalizeH="0" baseline="0" noProof="0">
                <a:ln>
                  <a:noFill/>
                </a:ln>
                <a:solidFill>
                  <a:srgbClr val="2E9696"/>
                </a:solidFill>
                <a:effectLst/>
                <a:uLnTx/>
                <a:uFillTx/>
                <a:latin typeface="Trebuchet MS" panose="020B0603020202020204"/>
                <a:ea typeface="+mn-ea"/>
                <a:cs typeface="+mn-cs"/>
              </a:rPr>
              <a:t>Open ended feedback </a:t>
            </a:r>
          </a:p>
          <a:p>
            <a:pPr marL="571500">
              <a:spcAft>
                <a:spcPts val="1800"/>
              </a:spcAft>
              <a:buClr>
                <a:srgbClr val="2E9696"/>
              </a:buClr>
              <a:defRPr/>
            </a:pPr>
            <a:r>
              <a:rPr lang="en-US" sz="2800">
                <a:solidFill>
                  <a:prstClr val="black">
                    <a:lumMod val="75000"/>
                    <a:lumOff val="25000"/>
                  </a:prstClr>
                </a:solidFill>
                <a:latin typeface="Trebuchet MS" panose="020B0603020202020204"/>
              </a:rPr>
              <a:t>Provide</a:t>
            </a:r>
            <a:r>
              <a:rPr kumimoji="0" lang="en-US" sz="28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any additional feedback on your experience</a:t>
            </a:r>
          </a:p>
        </p:txBody>
      </p:sp>
    </p:spTree>
    <p:extLst>
      <p:ext uri="{BB962C8B-B14F-4D97-AF65-F5344CB8AC3E}">
        <p14:creationId xmlns:p14="http://schemas.microsoft.com/office/powerpoint/2010/main" val="3090907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D91A4D89-20EF-4731-8E5D-D75C12E8E6BE}"/>
              </a:ext>
            </a:extLst>
          </p:cNvPr>
          <p:cNvPicPr>
            <a:picLocks noChangeAspect="1"/>
          </p:cNvPicPr>
          <p:nvPr/>
        </p:nvPicPr>
        <p:blipFill rotWithShape="1">
          <a:blip r:embed="rId3"/>
          <a:srcRect r="1739"/>
          <a:stretch/>
        </p:blipFill>
        <p:spPr>
          <a:xfrm>
            <a:off x="2345673" y="527882"/>
            <a:ext cx="7514126" cy="3464758"/>
          </a:xfrm>
          <a:prstGeom prst="rect">
            <a:avLst/>
          </a:prstGeom>
        </p:spPr>
      </p:pic>
      <p:graphicFrame>
        <p:nvGraphicFramePr>
          <p:cNvPr id="6" name="Table 5">
            <a:extLst>
              <a:ext uri="{FF2B5EF4-FFF2-40B4-BE49-F238E27FC236}">
                <a16:creationId xmlns:a16="http://schemas.microsoft.com/office/drawing/2014/main" id="{09A25098-10F1-43E9-B8CA-4A20761075A1}"/>
              </a:ext>
            </a:extLst>
          </p:cNvPr>
          <p:cNvGraphicFramePr>
            <a:graphicFrameLocks noGrp="1"/>
          </p:cNvGraphicFramePr>
          <p:nvPr>
            <p:extLst>
              <p:ext uri="{D42A27DB-BD31-4B8C-83A1-F6EECF244321}">
                <p14:modId xmlns:p14="http://schemas.microsoft.com/office/powerpoint/2010/main" val="2385126752"/>
              </p:ext>
            </p:extLst>
          </p:nvPr>
        </p:nvGraphicFramePr>
        <p:xfrm>
          <a:off x="757251" y="4335041"/>
          <a:ext cx="5096342" cy="1682663"/>
        </p:xfrm>
        <a:graphic>
          <a:graphicData uri="http://schemas.openxmlformats.org/drawingml/2006/table">
            <a:tbl>
              <a:tblPr>
                <a:tableStyleId>{5C22544A-7EE6-4342-B048-85BDC9FD1C3A}</a:tableStyleId>
              </a:tblPr>
              <a:tblGrid>
                <a:gridCol w="297248">
                  <a:extLst>
                    <a:ext uri="{9D8B030D-6E8A-4147-A177-3AD203B41FA5}">
                      <a16:colId xmlns:a16="http://schemas.microsoft.com/office/drawing/2014/main" val="2956953139"/>
                    </a:ext>
                  </a:extLst>
                </a:gridCol>
                <a:gridCol w="4799094">
                  <a:extLst>
                    <a:ext uri="{9D8B030D-6E8A-4147-A177-3AD203B41FA5}">
                      <a16:colId xmlns:a16="http://schemas.microsoft.com/office/drawing/2014/main" val="2039049194"/>
                    </a:ext>
                  </a:extLst>
                </a:gridCol>
              </a:tblGrid>
              <a:tr h="658657">
                <a:tc>
                  <a:txBody>
                    <a:bodyPr/>
                    <a:lstStyle/>
                    <a:p>
                      <a:pPr algn="ctr" fontAlgn="ctr"/>
                      <a:r>
                        <a:rPr lang="en-US" sz="1600" b="1" u="none" strike="noStrike">
                          <a:effectLst/>
                        </a:rPr>
                        <a:t>1.</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spcAft>
                          <a:spcPts val="1200"/>
                        </a:spcAft>
                      </a:pPr>
                      <a:r>
                        <a:rPr lang="en-US" sz="1500" u="none" strike="noStrike">
                          <a:effectLst/>
                        </a:rPr>
                        <a:t>I would recommend my physician’s care team to a friend or family member who has high blood pressure</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3991857796"/>
                  </a:ext>
                </a:extLst>
              </a:tr>
              <a:tr h="441713">
                <a:tc>
                  <a:txBody>
                    <a:bodyPr/>
                    <a:lstStyle/>
                    <a:p>
                      <a:pPr algn="ctr" fontAlgn="ctr"/>
                      <a:r>
                        <a:rPr lang="en-US" sz="1600" b="1" u="none" strike="noStrike">
                          <a:effectLst/>
                        </a:rPr>
                        <a:t>2.</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spcAft>
                          <a:spcPts val="1200"/>
                        </a:spcAft>
                      </a:pPr>
                      <a:r>
                        <a:rPr lang="en-US" sz="1500" u="none" strike="noStrike">
                          <a:effectLst/>
                        </a:rPr>
                        <a:t>I was treated with respect, and I felt my opinions mattered</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198933595"/>
                  </a:ext>
                </a:extLst>
              </a:tr>
              <a:tr h="279005">
                <a:tc>
                  <a:txBody>
                    <a:bodyPr/>
                    <a:lstStyle/>
                    <a:p>
                      <a:pPr algn="ctr" fontAlgn="ctr"/>
                      <a:r>
                        <a:rPr lang="en-US" sz="1600" b="1" u="none" strike="noStrike">
                          <a:effectLst/>
                        </a:rPr>
                        <a:t>3.</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spcAft>
                          <a:spcPts val="1200"/>
                        </a:spcAft>
                      </a:pPr>
                      <a:r>
                        <a:rPr lang="en-US" sz="1500" u="none" strike="noStrike">
                          <a:effectLst/>
                        </a:rPr>
                        <a:t>The visits were convenient and fit my schedule</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4112597714"/>
                  </a:ext>
                </a:extLst>
              </a:tr>
              <a:tr h="279005">
                <a:tc>
                  <a:txBody>
                    <a:bodyPr/>
                    <a:lstStyle/>
                    <a:p>
                      <a:pPr algn="ctr" fontAlgn="ctr"/>
                      <a:r>
                        <a:rPr lang="en-US" sz="1600" b="1" u="none" strike="noStrike">
                          <a:effectLst/>
                        </a:rPr>
                        <a:t>4.</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spcAft>
                          <a:spcPts val="1200"/>
                        </a:spcAft>
                      </a:pPr>
                      <a:r>
                        <a:rPr lang="en-US" sz="1500" u="none" strike="noStrike">
                          <a:effectLst/>
                        </a:rPr>
                        <a:t>The pharmacist visits were valuable to me</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3243805759"/>
                  </a:ext>
                </a:extLst>
              </a:tr>
            </a:tbl>
          </a:graphicData>
        </a:graphic>
      </p:graphicFrame>
      <p:graphicFrame>
        <p:nvGraphicFramePr>
          <p:cNvPr id="7" name="Table 6">
            <a:extLst>
              <a:ext uri="{FF2B5EF4-FFF2-40B4-BE49-F238E27FC236}">
                <a16:creationId xmlns:a16="http://schemas.microsoft.com/office/drawing/2014/main" id="{665AAE2E-D429-4E82-A49B-FB7D0BA98237}"/>
              </a:ext>
            </a:extLst>
          </p:cNvPr>
          <p:cNvGraphicFramePr>
            <a:graphicFrameLocks noGrp="1"/>
          </p:cNvGraphicFramePr>
          <p:nvPr>
            <p:extLst>
              <p:ext uri="{D42A27DB-BD31-4B8C-83A1-F6EECF244321}">
                <p14:modId xmlns:p14="http://schemas.microsoft.com/office/powerpoint/2010/main" val="2140166643"/>
              </p:ext>
            </p:extLst>
          </p:nvPr>
        </p:nvGraphicFramePr>
        <p:xfrm>
          <a:off x="6102736" y="4343959"/>
          <a:ext cx="5435080" cy="1682662"/>
        </p:xfrm>
        <a:graphic>
          <a:graphicData uri="http://schemas.openxmlformats.org/drawingml/2006/table">
            <a:tbl>
              <a:tblPr>
                <a:tableStyleId>{5C22544A-7EE6-4342-B048-85BDC9FD1C3A}</a:tableStyleId>
              </a:tblPr>
              <a:tblGrid>
                <a:gridCol w="220284">
                  <a:extLst>
                    <a:ext uri="{9D8B030D-6E8A-4147-A177-3AD203B41FA5}">
                      <a16:colId xmlns:a16="http://schemas.microsoft.com/office/drawing/2014/main" val="2058065424"/>
                    </a:ext>
                  </a:extLst>
                </a:gridCol>
                <a:gridCol w="5214796">
                  <a:extLst>
                    <a:ext uri="{9D8B030D-6E8A-4147-A177-3AD203B41FA5}">
                      <a16:colId xmlns:a16="http://schemas.microsoft.com/office/drawing/2014/main" val="912751016"/>
                    </a:ext>
                  </a:extLst>
                </a:gridCol>
              </a:tblGrid>
              <a:tr h="351164">
                <a:tc>
                  <a:txBody>
                    <a:bodyPr/>
                    <a:lstStyle/>
                    <a:p>
                      <a:pPr algn="l" fontAlgn="ctr"/>
                      <a:r>
                        <a:rPr lang="en-US" sz="1600" b="1" u="none" strike="noStrike">
                          <a:effectLst/>
                        </a:rPr>
                        <a:t>5.</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r>
                        <a:rPr lang="en-US" sz="1500" u="none" strike="noStrike">
                          <a:effectLst/>
                        </a:rPr>
                        <a:t>The care coordinator visits were valuable to me</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862378744"/>
                  </a:ext>
                </a:extLst>
              </a:tr>
              <a:tr h="534617">
                <a:tc>
                  <a:txBody>
                    <a:bodyPr/>
                    <a:lstStyle/>
                    <a:p>
                      <a:pPr algn="l" fontAlgn="ctr"/>
                      <a:r>
                        <a:rPr lang="en-US" sz="1600" b="1" u="none" strike="noStrike">
                          <a:effectLst/>
                        </a:rPr>
                        <a:t>6.</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r>
                        <a:rPr lang="en-US" sz="1500" u="none" strike="noStrike">
                          <a:effectLst/>
                        </a:rPr>
                        <a:t>The care team helped me work toward achieving one or more of my health goals</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1649293279"/>
                  </a:ext>
                </a:extLst>
              </a:tr>
              <a:tr h="796881">
                <a:tc>
                  <a:txBody>
                    <a:bodyPr/>
                    <a:lstStyle/>
                    <a:p>
                      <a:pPr algn="l" fontAlgn="ctr"/>
                      <a:r>
                        <a:rPr lang="en-US" sz="1600" b="1" u="none" strike="noStrike">
                          <a:effectLst/>
                        </a:rPr>
                        <a:t>7.</a:t>
                      </a:r>
                      <a:endParaRPr lang="en-US" sz="1600" b="1" i="0" u="none" strike="noStrike">
                        <a:solidFill>
                          <a:srgbClr val="000000"/>
                        </a:solidFill>
                        <a:effectLst/>
                        <a:latin typeface="Calibri" panose="020F0502020204030204" pitchFamily="34" charset="0"/>
                      </a:endParaRPr>
                    </a:p>
                  </a:txBody>
                  <a:tcPr marL="8796" marR="8796" marT="8796" marB="0">
                    <a:solidFill>
                      <a:schemeClr val="bg1"/>
                    </a:solidFill>
                  </a:tcPr>
                </a:tc>
                <a:tc>
                  <a:txBody>
                    <a:bodyPr/>
                    <a:lstStyle/>
                    <a:p>
                      <a:pPr algn="l" fontAlgn="ctr"/>
                      <a:r>
                        <a:rPr lang="en-US" sz="1500" u="none" strike="noStrike">
                          <a:effectLst/>
                        </a:rPr>
                        <a:t>I feel that the care coordinator and pharmacist communicated with my physician about the care I was receiving.</a:t>
                      </a:r>
                      <a:endParaRPr lang="en-US" sz="1500" b="0" i="0" u="none" strike="noStrike">
                        <a:solidFill>
                          <a:srgbClr val="000000"/>
                        </a:solidFill>
                        <a:effectLst/>
                        <a:latin typeface="Calibri" panose="020F0502020204030204" pitchFamily="34" charset="0"/>
                      </a:endParaRPr>
                    </a:p>
                  </a:txBody>
                  <a:tcPr marL="79161" marR="8796" marT="8796" marB="0">
                    <a:solidFill>
                      <a:schemeClr val="bg1"/>
                    </a:solidFill>
                  </a:tcPr>
                </a:tc>
                <a:extLst>
                  <a:ext uri="{0D108BD9-81ED-4DB2-BD59-A6C34878D82A}">
                    <a16:rowId xmlns:a16="http://schemas.microsoft.com/office/drawing/2014/main" val="3448232100"/>
                  </a:ext>
                </a:extLst>
              </a:tr>
            </a:tbl>
          </a:graphicData>
        </a:graphic>
      </p:graphicFrame>
    </p:spTree>
    <p:extLst>
      <p:ext uri="{BB962C8B-B14F-4D97-AF65-F5344CB8AC3E}">
        <p14:creationId xmlns:p14="http://schemas.microsoft.com/office/powerpoint/2010/main" val="1910633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C17A6823-F110-45D9-BDB4-17308940C7F8}"/>
              </a:ext>
            </a:extLst>
          </p:cNvPr>
          <p:cNvPicPr>
            <a:picLocks noChangeAspect="1"/>
          </p:cNvPicPr>
          <p:nvPr/>
        </p:nvPicPr>
        <p:blipFill>
          <a:blip r:embed="rId3"/>
          <a:stretch>
            <a:fillRect/>
          </a:stretch>
        </p:blipFill>
        <p:spPr>
          <a:xfrm>
            <a:off x="2882294" y="605071"/>
            <a:ext cx="6604933" cy="3598841"/>
          </a:xfrm>
          <a:prstGeom prst="rect">
            <a:avLst/>
          </a:prstGeom>
        </p:spPr>
      </p:pic>
      <p:graphicFrame>
        <p:nvGraphicFramePr>
          <p:cNvPr id="2" name="Table 1">
            <a:extLst>
              <a:ext uri="{FF2B5EF4-FFF2-40B4-BE49-F238E27FC236}">
                <a16:creationId xmlns:a16="http://schemas.microsoft.com/office/drawing/2014/main" id="{DB60F6CF-FDF0-4A88-A8C2-79658D2E2BB8}"/>
              </a:ext>
            </a:extLst>
          </p:cNvPr>
          <p:cNvGraphicFramePr>
            <a:graphicFrameLocks noGrp="1"/>
          </p:cNvGraphicFramePr>
          <p:nvPr>
            <p:extLst>
              <p:ext uri="{D42A27DB-BD31-4B8C-83A1-F6EECF244321}">
                <p14:modId xmlns:p14="http://schemas.microsoft.com/office/powerpoint/2010/main" val="466096558"/>
              </p:ext>
            </p:extLst>
          </p:nvPr>
        </p:nvGraphicFramePr>
        <p:xfrm>
          <a:off x="925745" y="4496281"/>
          <a:ext cx="4953996" cy="1614807"/>
        </p:xfrm>
        <a:graphic>
          <a:graphicData uri="http://schemas.openxmlformats.org/drawingml/2006/table">
            <a:tbl>
              <a:tblPr>
                <a:tableStyleId>{5C22544A-7EE6-4342-B048-85BDC9FD1C3A}</a:tableStyleId>
              </a:tblPr>
              <a:tblGrid>
                <a:gridCol w="393375">
                  <a:extLst>
                    <a:ext uri="{9D8B030D-6E8A-4147-A177-3AD203B41FA5}">
                      <a16:colId xmlns:a16="http://schemas.microsoft.com/office/drawing/2014/main" val="3863120646"/>
                    </a:ext>
                  </a:extLst>
                </a:gridCol>
                <a:gridCol w="4560621">
                  <a:extLst>
                    <a:ext uri="{9D8B030D-6E8A-4147-A177-3AD203B41FA5}">
                      <a16:colId xmlns:a16="http://schemas.microsoft.com/office/drawing/2014/main" val="608467830"/>
                    </a:ext>
                  </a:extLst>
                </a:gridCol>
              </a:tblGrid>
              <a:tr h="336102">
                <a:tc>
                  <a:txBody>
                    <a:bodyPr/>
                    <a:lstStyle/>
                    <a:p>
                      <a:pPr algn="l" fontAlgn="ctr"/>
                      <a:r>
                        <a:rPr lang="en-US" sz="1600" b="1" u="none" strike="noStrike">
                          <a:effectLst/>
                        </a:rPr>
                        <a:t>8.</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have a better understanding of my health</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2542378595"/>
                  </a:ext>
                </a:extLst>
              </a:tr>
              <a:tr h="619136">
                <a:tc>
                  <a:txBody>
                    <a:bodyPr/>
                    <a:lstStyle/>
                    <a:p>
                      <a:pPr algn="l" fontAlgn="ctr"/>
                      <a:r>
                        <a:rPr lang="en-US" sz="1600" b="1" u="none" strike="noStrike">
                          <a:effectLst/>
                        </a:rPr>
                        <a:t>9.</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feel I have gained knowledge and skills to improve my health</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1183851337"/>
                  </a:ext>
                </a:extLst>
              </a:tr>
              <a:tr h="659569">
                <a:tc>
                  <a:txBody>
                    <a:bodyPr/>
                    <a:lstStyle/>
                    <a:p>
                      <a:pPr algn="l" fontAlgn="ctr"/>
                      <a:r>
                        <a:rPr lang="en-US" sz="1600" b="1" u="none" strike="noStrike">
                          <a:effectLst/>
                        </a:rPr>
                        <a:t>10.</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feel motivated or empowered to improve my health</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1081016857"/>
                  </a:ext>
                </a:extLst>
              </a:tr>
            </a:tbl>
          </a:graphicData>
        </a:graphic>
      </p:graphicFrame>
      <p:graphicFrame>
        <p:nvGraphicFramePr>
          <p:cNvPr id="4" name="Table 3">
            <a:extLst>
              <a:ext uri="{FF2B5EF4-FFF2-40B4-BE49-F238E27FC236}">
                <a16:creationId xmlns:a16="http://schemas.microsoft.com/office/drawing/2014/main" id="{4837C284-C96B-4A21-9413-0E26D78942DB}"/>
              </a:ext>
            </a:extLst>
          </p:cNvPr>
          <p:cNvGraphicFramePr>
            <a:graphicFrameLocks noGrp="1"/>
          </p:cNvGraphicFramePr>
          <p:nvPr>
            <p:extLst>
              <p:ext uri="{D42A27DB-BD31-4B8C-83A1-F6EECF244321}">
                <p14:modId xmlns:p14="http://schemas.microsoft.com/office/powerpoint/2010/main" val="3669875222"/>
              </p:ext>
            </p:extLst>
          </p:nvPr>
        </p:nvGraphicFramePr>
        <p:xfrm>
          <a:off x="6221756" y="4520619"/>
          <a:ext cx="5151217" cy="1406627"/>
        </p:xfrm>
        <a:graphic>
          <a:graphicData uri="http://schemas.openxmlformats.org/drawingml/2006/table">
            <a:tbl>
              <a:tblPr>
                <a:tableStyleId>{5C22544A-7EE6-4342-B048-85BDC9FD1C3A}</a:tableStyleId>
              </a:tblPr>
              <a:tblGrid>
                <a:gridCol w="396129">
                  <a:extLst>
                    <a:ext uri="{9D8B030D-6E8A-4147-A177-3AD203B41FA5}">
                      <a16:colId xmlns:a16="http://schemas.microsoft.com/office/drawing/2014/main" val="3690992898"/>
                    </a:ext>
                  </a:extLst>
                </a:gridCol>
                <a:gridCol w="4755088">
                  <a:extLst>
                    <a:ext uri="{9D8B030D-6E8A-4147-A177-3AD203B41FA5}">
                      <a16:colId xmlns:a16="http://schemas.microsoft.com/office/drawing/2014/main" val="3028503335"/>
                    </a:ext>
                  </a:extLst>
                </a:gridCol>
              </a:tblGrid>
              <a:tr h="581153">
                <a:tc>
                  <a:txBody>
                    <a:bodyPr/>
                    <a:lstStyle/>
                    <a:p>
                      <a:pPr algn="l" fontAlgn="ctr"/>
                      <a:r>
                        <a:rPr lang="en-US" sz="1600" b="1" u="none" strike="noStrike">
                          <a:effectLst/>
                        </a:rPr>
                        <a:t>11.</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have a better understanding of my role in improving or maintaining my health</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2141236433"/>
                  </a:ext>
                </a:extLst>
              </a:tr>
              <a:tr h="412737">
                <a:tc>
                  <a:txBody>
                    <a:bodyPr/>
                    <a:lstStyle/>
                    <a:p>
                      <a:pPr algn="l" fontAlgn="ctr"/>
                      <a:r>
                        <a:rPr lang="en-US" sz="1600" b="1" u="none" strike="noStrike">
                          <a:effectLst/>
                        </a:rPr>
                        <a:t>12.</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have a better understanding of my medications</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2128445302"/>
                  </a:ext>
                </a:extLst>
              </a:tr>
              <a:tr h="412737">
                <a:tc>
                  <a:txBody>
                    <a:bodyPr/>
                    <a:lstStyle/>
                    <a:p>
                      <a:pPr algn="l" fontAlgn="ctr"/>
                      <a:r>
                        <a:rPr lang="en-US" sz="1600" b="1" u="none" strike="noStrike">
                          <a:effectLst/>
                        </a:rPr>
                        <a:t>13.</a:t>
                      </a:r>
                      <a:endParaRPr lang="en-US" sz="1600" b="1" i="0" u="none" strike="noStrike">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ctr"/>
                      <a:r>
                        <a:rPr lang="en-US" sz="1500" u="none" strike="noStrike">
                          <a:effectLst/>
                        </a:rPr>
                        <a:t>I take my medications more consistently</a:t>
                      </a:r>
                      <a:endParaRPr lang="en-US" sz="1500" b="0" i="0" u="none" strike="noStrike">
                        <a:solidFill>
                          <a:srgbClr val="000000"/>
                        </a:solidFill>
                        <a:effectLst/>
                        <a:latin typeface="Calibri" panose="020F0502020204030204" pitchFamily="34" charset="0"/>
                      </a:endParaRPr>
                    </a:p>
                  </a:txBody>
                  <a:tcPr marL="85725" marR="9525" marT="9525" marB="0">
                    <a:solidFill>
                      <a:schemeClr val="bg1"/>
                    </a:solidFill>
                  </a:tcPr>
                </a:tc>
                <a:extLst>
                  <a:ext uri="{0D108BD9-81ED-4DB2-BD59-A6C34878D82A}">
                    <a16:rowId xmlns:a16="http://schemas.microsoft.com/office/drawing/2014/main" val="3520567240"/>
                  </a:ext>
                </a:extLst>
              </a:tr>
            </a:tbl>
          </a:graphicData>
        </a:graphic>
      </p:graphicFrame>
    </p:spTree>
    <p:extLst>
      <p:ext uri="{BB962C8B-B14F-4D97-AF65-F5344CB8AC3E}">
        <p14:creationId xmlns:p14="http://schemas.microsoft.com/office/powerpoint/2010/main" val="339907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FC0F83EC-22C6-49B8-9EBC-AE029988F561}"/>
              </a:ext>
            </a:extLst>
          </p:cNvPr>
          <p:cNvPicPr>
            <a:picLocks noChangeAspect="1"/>
          </p:cNvPicPr>
          <p:nvPr/>
        </p:nvPicPr>
        <p:blipFill rotWithShape="1">
          <a:blip r:embed="rId3"/>
          <a:srcRect t="241" b="-132"/>
          <a:stretch/>
        </p:blipFill>
        <p:spPr>
          <a:xfrm>
            <a:off x="2756284" y="617438"/>
            <a:ext cx="6460469" cy="3743163"/>
          </a:xfrm>
          <a:prstGeom prst="rect">
            <a:avLst/>
          </a:prstGeom>
        </p:spPr>
      </p:pic>
      <p:graphicFrame>
        <p:nvGraphicFramePr>
          <p:cNvPr id="2" name="Table 1">
            <a:extLst>
              <a:ext uri="{FF2B5EF4-FFF2-40B4-BE49-F238E27FC236}">
                <a16:creationId xmlns:a16="http://schemas.microsoft.com/office/drawing/2014/main" id="{1B16ECE5-8C6F-44B5-8177-FD223186774B}"/>
              </a:ext>
            </a:extLst>
          </p:cNvPr>
          <p:cNvGraphicFramePr>
            <a:graphicFrameLocks noGrp="1"/>
          </p:cNvGraphicFramePr>
          <p:nvPr>
            <p:extLst>
              <p:ext uri="{D42A27DB-BD31-4B8C-83A1-F6EECF244321}">
                <p14:modId xmlns:p14="http://schemas.microsoft.com/office/powerpoint/2010/main" val="2458912830"/>
              </p:ext>
            </p:extLst>
          </p:nvPr>
        </p:nvGraphicFramePr>
        <p:xfrm>
          <a:off x="757252" y="4502056"/>
          <a:ext cx="5227089" cy="1734429"/>
        </p:xfrm>
        <a:graphic>
          <a:graphicData uri="http://schemas.openxmlformats.org/drawingml/2006/table">
            <a:tbl>
              <a:tblPr>
                <a:tableStyleId>{5C22544A-7EE6-4342-B048-85BDC9FD1C3A}</a:tableStyleId>
              </a:tblPr>
              <a:tblGrid>
                <a:gridCol w="411145">
                  <a:extLst>
                    <a:ext uri="{9D8B030D-6E8A-4147-A177-3AD203B41FA5}">
                      <a16:colId xmlns:a16="http://schemas.microsoft.com/office/drawing/2014/main" val="2570715882"/>
                    </a:ext>
                  </a:extLst>
                </a:gridCol>
                <a:gridCol w="4815944">
                  <a:extLst>
                    <a:ext uri="{9D8B030D-6E8A-4147-A177-3AD203B41FA5}">
                      <a16:colId xmlns:a16="http://schemas.microsoft.com/office/drawing/2014/main" val="1656211266"/>
                    </a:ext>
                  </a:extLst>
                </a:gridCol>
              </a:tblGrid>
              <a:tr h="578143">
                <a:tc>
                  <a:txBody>
                    <a:bodyPr/>
                    <a:lstStyle/>
                    <a:p>
                      <a:pPr algn="l" fontAlgn="ctr"/>
                      <a:r>
                        <a:rPr lang="en-US" sz="1600" b="1" u="none" strike="noStrike">
                          <a:effectLst/>
                        </a:rPr>
                        <a:t>14.</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I was provided with everything I needed to measure and report my own blood pressure easily and accurately</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543191981"/>
                  </a:ext>
                </a:extLst>
              </a:tr>
              <a:tr h="578143">
                <a:tc>
                  <a:txBody>
                    <a:bodyPr/>
                    <a:lstStyle/>
                    <a:p>
                      <a:pPr algn="l" fontAlgn="ctr"/>
                      <a:r>
                        <a:rPr lang="en-US" sz="1600" b="1" u="none" strike="noStrike">
                          <a:effectLst/>
                        </a:rPr>
                        <a:t>15.</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Measuring my own blood pressure was upsetting or frustrating to me</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4008278759"/>
                  </a:ext>
                </a:extLst>
              </a:tr>
              <a:tr h="578143">
                <a:tc>
                  <a:txBody>
                    <a:bodyPr/>
                    <a:lstStyle/>
                    <a:p>
                      <a:pPr algn="l" fontAlgn="ctr"/>
                      <a:r>
                        <a:rPr lang="en-US" sz="1600" b="1" u="none" strike="noStrike">
                          <a:effectLst/>
                        </a:rPr>
                        <a:t>16.</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Measuring my own blood pressure helped me be more aware of my health</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1931896216"/>
                  </a:ext>
                </a:extLst>
              </a:tr>
            </a:tbl>
          </a:graphicData>
        </a:graphic>
      </p:graphicFrame>
      <p:graphicFrame>
        <p:nvGraphicFramePr>
          <p:cNvPr id="28" name="Table 27">
            <a:extLst>
              <a:ext uri="{FF2B5EF4-FFF2-40B4-BE49-F238E27FC236}">
                <a16:creationId xmlns:a16="http://schemas.microsoft.com/office/drawing/2014/main" id="{CCDAEED4-28A4-43E4-AAA5-EF2A54356128}"/>
              </a:ext>
            </a:extLst>
          </p:cNvPr>
          <p:cNvGraphicFramePr>
            <a:graphicFrameLocks noGrp="1"/>
          </p:cNvGraphicFramePr>
          <p:nvPr>
            <p:extLst>
              <p:ext uri="{D42A27DB-BD31-4B8C-83A1-F6EECF244321}">
                <p14:modId xmlns:p14="http://schemas.microsoft.com/office/powerpoint/2010/main" val="2565274394"/>
              </p:ext>
            </p:extLst>
          </p:nvPr>
        </p:nvGraphicFramePr>
        <p:xfrm>
          <a:off x="6216771" y="4502056"/>
          <a:ext cx="5010920" cy="1578526"/>
        </p:xfrm>
        <a:graphic>
          <a:graphicData uri="http://schemas.openxmlformats.org/drawingml/2006/table">
            <a:tbl>
              <a:tblPr>
                <a:tableStyleId>{5C22544A-7EE6-4342-B048-85BDC9FD1C3A}</a:tableStyleId>
              </a:tblPr>
              <a:tblGrid>
                <a:gridCol w="384599">
                  <a:extLst>
                    <a:ext uri="{9D8B030D-6E8A-4147-A177-3AD203B41FA5}">
                      <a16:colId xmlns:a16="http://schemas.microsoft.com/office/drawing/2014/main" val="2570715882"/>
                    </a:ext>
                  </a:extLst>
                </a:gridCol>
                <a:gridCol w="4626321">
                  <a:extLst>
                    <a:ext uri="{9D8B030D-6E8A-4147-A177-3AD203B41FA5}">
                      <a16:colId xmlns:a16="http://schemas.microsoft.com/office/drawing/2014/main" val="1656211266"/>
                    </a:ext>
                  </a:extLst>
                </a:gridCol>
              </a:tblGrid>
              <a:tr h="633579">
                <a:tc>
                  <a:txBody>
                    <a:bodyPr/>
                    <a:lstStyle/>
                    <a:p>
                      <a:pPr algn="l" fontAlgn="ctr"/>
                      <a:r>
                        <a:rPr lang="en-US" sz="1600" b="1" u="none" strike="noStrike">
                          <a:effectLst/>
                        </a:rPr>
                        <a:t>17.</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Measuring my own blood pressure motivated me to adopt or continue healthy behaviors</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3027551489"/>
                  </a:ext>
                </a:extLst>
              </a:tr>
              <a:tr h="944947">
                <a:tc>
                  <a:txBody>
                    <a:bodyPr/>
                    <a:lstStyle/>
                    <a:p>
                      <a:pPr algn="l" fontAlgn="ctr"/>
                      <a:r>
                        <a:rPr lang="en-US" sz="1600" b="1" u="none" strike="noStrike">
                          <a:effectLst/>
                        </a:rPr>
                        <a:t>18.</a:t>
                      </a:r>
                      <a:endParaRPr lang="en-US" sz="1600" b="1" i="0" u="none" strike="noStrike">
                        <a:solidFill>
                          <a:srgbClr val="000000"/>
                        </a:solidFill>
                        <a:effectLst/>
                        <a:latin typeface="Calibri" panose="020F0502020204030204" pitchFamily="34" charset="0"/>
                      </a:endParaRPr>
                    </a:p>
                  </a:txBody>
                  <a:tcPr marL="7960" marR="7960" marT="7960" marB="0">
                    <a:solidFill>
                      <a:schemeClr val="bg1"/>
                    </a:solidFill>
                  </a:tcPr>
                </a:tc>
                <a:tc>
                  <a:txBody>
                    <a:bodyPr/>
                    <a:lstStyle/>
                    <a:p>
                      <a:pPr algn="l" fontAlgn="ctr"/>
                      <a:r>
                        <a:rPr lang="en-US" sz="1500" u="none" strike="noStrike">
                          <a:effectLst/>
                        </a:rPr>
                        <a:t>I feel the care team used blood pressure readings I reported to make more informed decisions about my care</a:t>
                      </a:r>
                      <a:endParaRPr lang="en-US" sz="1500" b="0" i="0" u="none" strike="noStrike">
                        <a:solidFill>
                          <a:srgbClr val="000000"/>
                        </a:solidFill>
                        <a:effectLst/>
                        <a:latin typeface="Calibri" panose="020F0502020204030204" pitchFamily="34" charset="0"/>
                      </a:endParaRPr>
                    </a:p>
                  </a:txBody>
                  <a:tcPr marL="7960" marR="7960" marT="7960" marB="0">
                    <a:solidFill>
                      <a:schemeClr val="bg1"/>
                    </a:solidFill>
                  </a:tcPr>
                </a:tc>
                <a:extLst>
                  <a:ext uri="{0D108BD9-81ED-4DB2-BD59-A6C34878D82A}">
                    <a16:rowId xmlns:a16="http://schemas.microsoft.com/office/drawing/2014/main" val="427559023"/>
                  </a:ext>
                </a:extLst>
              </a:tr>
            </a:tbl>
          </a:graphicData>
        </a:graphic>
      </p:graphicFrame>
    </p:spTree>
    <p:extLst>
      <p:ext uri="{BB962C8B-B14F-4D97-AF65-F5344CB8AC3E}">
        <p14:creationId xmlns:p14="http://schemas.microsoft.com/office/powerpoint/2010/main" val="1571973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1775DEDF-6603-3BEF-4330-CB5C6303D5F6}"/>
              </a:ext>
            </a:extLst>
          </p:cNvPr>
          <p:cNvSpPr txBox="1">
            <a:spLocks/>
          </p:cNvSpPr>
          <p:nvPr/>
        </p:nvSpPr>
        <p:spPr>
          <a:xfrm>
            <a:off x="842597" y="300362"/>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5000" b="1">
                <a:solidFill>
                  <a:srgbClr val="245E64"/>
                </a:solidFill>
                <a:latin typeface="+mj-lt"/>
                <a:ea typeface="Calibri" panose="020F0502020204030204" pitchFamily="34" charset="0"/>
                <a:cs typeface="Arial" panose="020B0604020202020204" pitchFamily="34" charset="0"/>
              </a:rPr>
              <a:t>Patient Feedback </a:t>
            </a:r>
            <a:r>
              <a:rPr lang="en-US" sz="35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3500" b="1">
                <a:solidFill>
                  <a:srgbClr val="245E64"/>
                </a:solidFill>
                <a:latin typeface="+mj-lt"/>
                <a:ea typeface="Calibri" panose="020F0502020204030204" pitchFamily="34" charset="0"/>
                <a:cs typeface="Arial" panose="020B0604020202020204" pitchFamily="34" charset="0"/>
              </a:rPr>
              <a:t> </a:t>
            </a:r>
            <a:r>
              <a:rPr lang="en-US" sz="3500" i="1">
                <a:solidFill>
                  <a:srgbClr val="2E9696"/>
                </a:solidFill>
                <a:latin typeface="+mj-lt"/>
                <a:ea typeface="Calibri" panose="020F0502020204030204" pitchFamily="34" charset="0"/>
                <a:cs typeface="Arial" panose="020B0604020202020204" pitchFamily="34" charset="0"/>
              </a:rPr>
              <a:t>medication change</a:t>
            </a:r>
          </a:p>
        </p:txBody>
      </p:sp>
      <p:sp>
        <p:nvSpPr>
          <p:cNvPr id="5" name="TextBox 4">
            <a:extLst>
              <a:ext uri="{FF2B5EF4-FFF2-40B4-BE49-F238E27FC236}">
                <a16:creationId xmlns:a16="http://schemas.microsoft.com/office/drawing/2014/main" id="{597143D1-C37D-6DA2-17BA-8271ADB953CD}"/>
              </a:ext>
            </a:extLst>
          </p:cNvPr>
          <p:cNvSpPr txBox="1"/>
          <p:nvPr/>
        </p:nvSpPr>
        <p:spPr>
          <a:xfrm>
            <a:off x="1417458" y="1544062"/>
            <a:ext cx="6113609" cy="4733211"/>
          </a:xfrm>
          <a:prstGeom prst="wedgeRoundRectCallout">
            <a:avLst>
              <a:gd name="adj1" fmla="val 68594"/>
              <a:gd name="adj2" fmla="val -19102"/>
              <a:gd name="adj3" fmla="val 16667"/>
            </a:avLst>
          </a:prstGeom>
          <a:solidFill>
            <a:srgbClr val="DEEBF7"/>
          </a:solidFill>
          <a:ln>
            <a:solidFill>
              <a:schemeClr val="bg1">
                <a:lumMod val="75000"/>
              </a:schemeClr>
            </a:solidFill>
          </a:ln>
        </p:spPr>
        <p:txBody>
          <a:bodyPr wrap="square">
            <a:spAutoFit/>
          </a:bodyPr>
          <a:lstStyle/>
          <a:p>
            <a:r>
              <a:rPr lang="en-US" sz="3400">
                <a:effectLst/>
                <a:latin typeface="Calibri" panose="020F0502020204030204" pitchFamily="34" charset="0"/>
                <a:ea typeface="Calibri" panose="020F0502020204030204" pitchFamily="34" charset="0"/>
                <a:cs typeface="Arial" panose="020B0604020202020204" pitchFamily="34" charset="0"/>
              </a:rPr>
              <a:t>This experience was very useful for me, and I was able to decrease the amount of medication I was on before I started this program. I am more aware of what I can do for myself as far as taking control of my health.</a:t>
            </a:r>
            <a:endParaRPr lang="en-US" sz="3400"/>
          </a:p>
        </p:txBody>
      </p:sp>
      <p:pic>
        <p:nvPicPr>
          <p:cNvPr id="4" name="Picture 3" descr="Icon&#10;&#10;Description automatically generated">
            <a:extLst>
              <a:ext uri="{FF2B5EF4-FFF2-40B4-BE49-F238E27FC236}">
                <a16:creationId xmlns:a16="http://schemas.microsoft.com/office/drawing/2014/main" id="{50A88294-398B-FF53-0163-C9BDE44682EA}"/>
              </a:ext>
            </a:extLst>
          </p:cNvPr>
          <p:cNvPicPr>
            <a:picLocks noChangeAspect="1"/>
          </p:cNvPicPr>
          <p:nvPr/>
        </p:nvPicPr>
        <p:blipFill rotWithShape="1">
          <a:blip r:embed="rId4">
            <a:extLst>
              <a:ext uri="{28A0092B-C50C-407E-A947-70E740481C1C}">
                <a14:useLocalDpi xmlns:a14="http://schemas.microsoft.com/office/drawing/2010/main" val="0"/>
              </a:ext>
            </a:extLst>
          </a:blip>
          <a:srcRect l="10823" t="4852" r="10981" b="4406"/>
          <a:stretch/>
        </p:blipFill>
        <p:spPr>
          <a:xfrm>
            <a:off x="8881217" y="2573937"/>
            <a:ext cx="1715579" cy="1987662"/>
          </a:xfrm>
          <a:prstGeom prst="rect">
            <a:avLst/>
          </a:prstGeom>
        </p:spPr>
      </p:pic>
    </p:spTree>
    <p:extLst>
      <p:ext uri="{BB962C8B-B14F-4D97-AF65-F5344CB8AC3E}">
        <p14:creationId xmlns:p14="http://schemas.microsoft.com/office/powerpoint/2010/main" val="721931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88AD53CA-9FE9-4F6F-F83B-D6D3F8798495}"/>
              </a:ext>
            </a:extLst>
          </p:cNvPr>
          <p:cNvPicPr>
            <a:picLocks noChangeAspect="1"/>
          </p:cNvPicPr>
          <p:nvPr/>
        </p:nvPicPr>
        <p:blipFill>
          <a:blip r:embed="rId4"/>
          <a:stretch>
            <a:fillRect/>
          </a:stretch>
        </p:blipFill>
        <p:spPr>
          <a:xfrm>
            <a:off x="2767413" y="3896283"/>
            <a:ext cx="669618" cy="2409825"/>
          </a:xfrm>
          <a:prstGeom prst="rect">
            <a:avLst/>
          </a:prstGeom>
          <a:blipFill>
            <a:blip r:embed="rId3"/>
            <a:tile tx="0" ty="0" sx="100000" sy="100000" flip="none" algn="tl"/>
          </a:blipFill>
        </p:spPr>
      </p:pic>
      <p:pic>
        <p:nvPicPr>
          <p:cNvPr id="9" name="Picture 8" descr="Icon&#10;&#10;Description automatically generated">
            <a:extLst>
              <a:ext uri="{FF2B5EF4-FFF2-40B4-BE49-F238E27FC236}">
                <a16:creationId xmlns:a16="http://schemas.microsoft.com/office/drawing/2014/main" id="{7C0EEE9F-2021-08FA-04F3-CA8E00FB2FBF}"/>
              </a:ext>
            </a:extLst>
          </p:cNvPr>
          <p:cNvPicPr>
            <a:picLocks noChangeAspect="1"/>
          </p:cNvPicPr>
          <p:nvPr/>
        </p:nvPicPr>
        <p:blipFill rotWithShape="1">
          <a:blip r:embed="rId5">
            <a:extLst>
              <a:ext uri="{28A0092B-C50C-407E-A947-70E740481C1C}">
                <a14:useLocalDpi xmlns:a14="http://schemas.microsoft.com/office/drawing/2010/main" val="0"/>
              </a:ext>
            </a:extLst>
          </a:blip>
          <a:srcRect l="10823" t="4852" r="10981" b="4406"/>
          <a:stretch/>
        </p:blipFill>
        <p:spPr>
          <a:xfrm>
            <a:off x="9905874" y="4147704"/>
            <a:ext cx="1715579" cy="1906985"/>
          </a:xfrm>
          <a:prstGeom prst="rect">
            <a:avLst/>
          </a:prstGeom>
        </p:spPr>
      </p:pic>
      <p:sp>
        <p:nvSpPr>
          <p:cNvPr id="15" name="Content Placeholder 2">
            <a:extLst>
              <a:ext uri="{FF2B5EF4-FFF2-40B4-BE49-F238E27FC236}">
                <a16:creationId xmlns:a16="http://schemas.microsoft.com/office/drawing/2014/main" id="{51200552-C402-B69C-DFEA-5E3734A5C93D}"/>
              </a:ext>
            </a:extLst>
          </p:cNvPr>
          <p:cNvSpPr txBox="1">
            <a:spLocks/>
          </p:cNvSpPr>
          <p:nvPr/>
        </p:nvSpPr>
        <p:spPr>
          <a:xfrm>
            <a:off x="842597" y="300362"/>
            <a:ext cx="10657488"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5000" b="1">
                <a:solidFill>
                  <a:srgbClr val="245E64"/>
                </a:solidFill>
                <a:latin typeface="+mj-lt"/>
                <a:ea typeface="Calibri" panose="020F0502020204030204" pitchFamily="34" charset="0"/>
                <a:cs typeface="Arial" panose="020B0604020202020204" pitchFamily="34" charset="0"/>
              </a:rPr>
              <a:t>Patient Feedback </a:t>
            </a:r>
            <a:r>
              <a:rPr lang="en-US" sz="35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3500" b="1">
                <a:solidFill>
                  <a:srgbClr val="245E64"/>
                </a:solidFill>
                <a:latin typeface="+mj-lt"/>
                <a:ea typeface="Calibri" panose="020F0502020204030204" pitchFamily="34" charset="0"/>
                <a:cs typeface="Arial" panose="020B0604020202020204" pitchFamily="34" charset="0"/>
              </a:rPr>
              <a:t> </a:t>
            </a:r>
            <a:r>
              <a:rPr lang="en-US" sz="3500" i="1">
                <a:solidFill>
                  <a:srgbClr val="2E9696"/>
                </a:solidFill>
                <a:latin typeface="+mj-lt"/>
                <a:ea typeface="Calibri" panose="020F0502020204030204" pitchFamily="34" charset="0"/>
                <a:cs typeface="Arial" panose="020B0604020202020204" pitchFamily="34" charset="0"/>
              </a:rPr>
              <a:t>accountability</a:t>
            </a:r>
          </a:p>
        </p:txBody>
      </p:sp>
      <p:sp>
        <p:nvSpPr>
          <p:cNvPr id="7" name="TextBox 6">
            <a:extLst>
              <a:ext uri="{FF2B5EF4-FFF2-40B4-BE49-F238E27FC236}">
                <a16:creationId xmlns:a16="http://schemas.microsoft.com/office/drawing/2014/main" id="{E09FC5A6-2958-4FA9-043B-653F41C9D4C4}"/>
              </a:ext>
            </a:extLst>
          </p:cNvPr>
          <p:cNvSpPr txBox="1"/>
          <p:nvPr/>
        </p:nvSpPr>
        <p:spPr>
          <a:xfrm>
            <a:off x="895701" y="1263697"/>
            <a:ext cx="3766717" cy="2417683"/>
          </a:xfrm>
          <a:prstGeom prst="wedgeRoundRectCallout">
            <a:avLst>
              <a:gd name="adj1" fmla="val -1263"/>
              <a:gd name="adj2" fmla="val 62856"/>
              <a:gd name="adj3" fmla="val 16667"/>
            </a:avLst>
          </a:prstGeom>
          <a:solidFill>
            <a:schemeClr val="accent5">
              <a:lumMod val="20000"/>
              <a:lumOff val="80000"/>
            </a:schemeClr>
          </a:solidFill>
          <a:ln>
            <a:solidFill>
              <a:schemeClr val="bg1">
                <a:lumMod val="75000"/>
              </a:schemeClr>
            </a:solidFill>
          </a:ln>
        </p:spPr>
        <p:txBody>
          <a:bodyPr wrap="square">
            <a:spAutoFit/>
          </a:bodyPr>
          <a:lstStyle/>
          <a:p>
            <a:r>
              <a:rPr lang="en-US" sz="3400">
                <a:effectLst/>
                <a:latin typeface="Calibri" panose="020F0502020204030204" pitchFamily="34" charset="0"/>
                <a:ea typeface="Calibri" panose="020F0502020204030204" pitchFamily="34" charset="0"/>
                <a:cs typeface="Times New Roman" panose="02020603050405020304" pitchFamily="18" charset="0"/>
              </a:rPr>
              <a:t>This program helps to hold you accountable for your health/life.</a:t>
            </a:r>
            <a:endParaRPr lang="en-US" sz="3400"/>
          </a:p>
        </p:txBody>
      </p:sp>
      <p:sp>
        <p:nvSpPr>
          <p:cNvPr id="13" name="TextBox 12">
            <a:extLst>
              <a:ext uri="{FF2B5EF4-FFF2-40B4-BE49-F238E27FC236}">
                <a16:creationId xmlns:a16="http://schemas.microsoft.com/office/drawing/2014/main" id="{7C2F68AC-F4E7-2880-0EAC-6679E7CDF430}"/>
              </a:ext>
            </a:extLst>
          </p:cNvPr>
          <p:cNvSpPr txBox="1"/>
          <p:nvPr/>
        </p:nvSpPr>
        <p:spPr>
          <a:xfrm>
            <a:off x="5187000" y="1865802"/>
            <a:ext cx="4597060" cy="4691836"/>
          </a:xfrm>
          <a:prstGeom prst="wedgeRoundRectCallout">
            <a:avLst>
              <a:gd name="adj1" fmla="val 64358"/>
              <a:gd name="adj2" fmla="val -1241"/>
              <a:gd name="adj3" fmla="val 16667"/>
            </a:avLst>
          </a:prstGeom>
          <a:solidFill>
            <a:srgbClr val="E2F0D9"/>
          </a:solidFill>
          <a:ln>
            <a:solidFill>
              <a:srgbClr val="92D050"/>
            </a:solidFill>
          </a:ln>
        </p:spPr>
        <p:txBody>
          <a:bodyPr wrap="square">
            <a:spAutoFit/>
          </a:bodyPr>
          <a:lstStyle/>
          <a:p>
            <a:r>
              <a:rPr lang="en-US" sz="3400">
                <a:effectLst/>
                <a:latin typeface="Calibri" panose="020F0502020204030204" pitchFamily="34" charset="0"/>
                <a:ea typeface="Calibri" panose="020F0502020204030204" pitchFamily="34" charset="0"/>
                <a:cs typeface="Arial" panose="020B0604020202020204" pitchFamily="34" charset="0"/>
              </a:rPr>
              <a:t>Knowing that I would be discussing the BP readings held me accountable.  Otherwise, I probably would not have taken the readings as often as I did. </a:t>
            </a:r>
            <a:endParaRPr lang="en-US" sz="3400"/>
          </a:p>
        </p:txBody>
      </p:sp>
    </p:spTree>
    <p:extLst>
      <p:ext uri="{BB962C8B-B14F-4D97-AF65-F5344CB8AC3E}">
        <p14:creationId xmlns:p14="http://schemas.microsoft.com/office/powerpoint/2010/main" val="316191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E04702FC-7BFE-4CAA-79E6-3408DD441859}"/>
              </a:ext>
            </a:extLst>
          </p:cNvPr>
          <p:cNvPicPr>
            <a:picLocks noChangeAspect="1"/>
          </p:cNvPicPr>
          <p:nvPr/>
        </p:nvPicPr>
        <p:blipFill>
          <a:blip r:embed="rId4"/>
          <a:stretch>
            <a:fillRect/>
          </a:stretch>
        </p:blipFill>
        <p:spPr>
          <a:xfrm>
            <a:off x="2175851" y="2617767"/>
            <a:ext cx="627719" cy="2259037"/>
          </a:xfrm>
          <a:prstGeom prst="rect">
            <a:avLst/>
          </a:prstGeom>
        </p:spPr>
      </p:pic>
      <p:sp>
        <p:nvSpPr>
          <p:cNvPr id="11" name="Content Placeholder 2">
            <a:extLst>
              <a:ext uri="{FF2B5EF4-FFF2-40B4-BE49-F238E27FC236}">
                <a16:creationId xmlns:a16="http://schemas.microsoft.com/office/drawing/2014/main" id="{57E5B0E2-8563-0743-79BA-386F561FCD89}"/>
              </a:ext>
            </a:extLst>
          </p:cNvPr>
          <p:cNvSpPr>
            <a:spLocks noGrp="1"/>
          </p:cNvSpPr>
          <p:nvPr>
            <p:ph idx="1"/>
          </p:nvPr>
        </p:nvSpPr>
        <p:spPr>
          <a:xfrm>
            <a:off x="964188" y="314424"/>
            <a:ext cx="10657488" cy="662973"/>
          </a:xfrm>
        </p:spPr>
        <p:txBody>
          <a:bodyPr>
            <a:noAutofit/>
          </a:bodyPr>
          <a:lstStyle/>
          <a:p>
            <a:pPr marL="0" indent="0" algn="ctr">
              <a:lnSpc>
                <a:spcPct val="80000"/>
              </a:lnSpc>
              <a:spcBef>
                <a:spcPts val="0"/>
              </a:spcBef>
              <a:buNone/>
            </a:pPr>
            <a:r>
              <a:rPr lang="en-US" sz="5000" b="1">
                <a:solidFill>
                  <a:srgbClr val="245E64"/>
                </a:solidFill>
                <a:latin typeface="+mj-lt"/>
                <a:ea typeface="Calibri" panose="020F0502020204030204" pitchFamily="34" charset="0"/>
                <a:cs typeface="Arial" panose="020B0604020202020204" pitchFamily="34" charset="0"/>
              </a:rPr>
              <a:t>Patient Feedback </a:t>
            </a:r>
            <a:r>
              <a:rPr lang="en-US" sz="30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5000" b="1" i="1">
                <a:solidFill>
                  <a:srgbClr val="245E64"/>
                </a:solidFill>
                <a:latin typeface="+mj-lt"/>
                <a:ea typeface="Calibri" panose="020F0502020204030204" pitchFamily="34" charset="0"/>
                <a:cs typeface="Arial" panose="020B0604020202020204" pitchFamily="34" charset="0"/>
              </a:rPr>
              <a:t> </a:t>
            </a:r>
            <a:r>
              <a:rPr lang="en-US" sz="3500" i="1">
                <a:solidFill>
                  <a:srgbClr val="2E9696"/>
                </a:solidFill>
                <a:latin typeface="+mj-lt"/>
                <a:ea typeface="Calibri" panose="020F0502020204030204" pitchFamily="34" charset="0"/>
                <a:cs typeface="Arial" panose="020B0604020202020204" pitchFamily="34" charset="0"/>
              </a:rPr>
              <a:t>adopt healthy habits</a:t>
            </a:r>
          </a:p>
        </p:txBody>
      </p:sp>
      <p:sp>
        <p:nvSpPr>
          <p:cNvPr id="3" name="TextBox 2">
            <a:extLst>
              <a:ext uri="{FF2B5EF4-FFF2-40B4-BE49-F238E27FC236}">
                <a16:creationId xmlns:a16="http://schemas.microsoft.com/office/drawing/2014/main" id="{DC953245-E4A4-D170-062E-559AFC7B20AE}"/>
              </a:ext>
            </a:extLst>
          </p:cNvPr>
          <p:cNvSpPr txBox="1"/>
          <p:nvPr/>
        </p:nvSpPr>
        <p:spPr>
          <a:xfrm>
            <a:off x="3740727" y="1768971"/>
            <a:ext cx="7652203" cy="3575447"/>
          </a:xfrm>
          <a:prstGeom prst="wedgeRoundRectCallout">
            <a:avLst>
              <a:gd name="adj1" fmla="val -60931"/>
              <a:gd name="adj2" fmla="val -13415"/>
              <a:gd name="adj3" fmla="val 16667"/>
            </a:avLst>
          </a:prstGeom>
          <a:solidFill>
            <a:srgbClr val="FFF2CC"/>
          </a:solidFill>
          <a:ln>
            <a:solidFill>
              <a:srgbClr val="FF9933"/>
            </a:solidFill>
          </a:ln>
        </p:spPr>
        <p:txBody>
          <a:bodyPr wrap="square">
            <a:spAutoFit/>
          </a:bodyPr>
          <a:lstStyle/>
          <a:p>
            <a:r>
              <a:rPr lang="en-US" sz="3400">
                <a:effectLst/>
                <a:latin typeface="Calibri" panose="020F0502020204030204" pitchFamily="34" charset="0"/>
                <a:ea typeface="Calibri" panose="020F0502020204030204" pitchFamily="34" charset="0"/>
                <a:cs typeface="Arial" panose="020B0604020202020204" pitchFamily="34" charset="0"/>
              </a:rPr>
              <a:t>This experience taught me to be more aware of myself and my health, looking at my diet and increasing my exercise. Tried new methods in my diet and exercise to assist in improving my health and how to stay motivated! </a:t>
            </a:r>
            <a:endParaRPr lang="en-US" sz="3400"/>
          </a:p>
        </p:txBody>
      </p:sp>
    </p:spTree>
    <p:extLst>
      <p:ext uri="{BB962C8B-B14F-4D97-AF65-F5344CB8AC3E}">
        <p14:creationId xmlns:p14="http://schemas.microsoft.com/office/powerpoint/2010/main" val="1481457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0DAC2CCB-C9A5-0057-3C87-DE5046C689F1}"/>
              </a:ext>
            </a:extLst>
          </p:cNvPr>
          <p:cNvPicPr>
            <a:picLocks noChangeAspect="1"/>
          </p:cNvPicPr>
          <p:nvPr/>
        </p:nvPicPr>
        <p:blipFill rotWithShape="1">
          <a:blip r:embed="rId4">
            <a:extLst>
              <a:ext uri="{28A0092B-C50C-407E-A947-70E740481C1C}">
                <a14:useLocalDpi xmlns:a14="http://schemas.microsoft.com/office/drawing/2010/main" val="0"/>
              </a:ext>
            </a:extLst>
          </a:blip>
          <a:srcRect l="28179" r="26433"/>
          <a:stretch/>
        </p:blipFill>
        <p:spPr>
          <a:xfrm>
            <a:off x="6311833" y="3934288"/>
            <a:ext cx="1204805" cy="2654441"/>
          </a:xfrm>
          <a:prstGeom prst="rect">
            <a:avLst/>
          </a:prstGeom>
        </p:spPr>
      </p:pic>
      <p:sp>
        <p:nvSpPr>
          <p:cNvPr id="6" name="Content Placeholder 2">
            <a:extLst>
              <a:ext uri="{FF2B5EF4-FFF2-40B4-BE49-F238E27FC236}">
                <a16:creationId xmlns:a16="http://schemas.microsoft.com/office/drawing/2014/main" id="{246C5961-005D-14F8-1BB9-798ADD12D260}"/>
              </a:ext>
            </a:extLst>
          </p:cNvPr>
          <p:cNvSpPr txBox="1">
            <a:spLocks/>
          </p:cNvSpPr>
          <p:nvPr/>
        </p:nvSpPr>
        <p:spPr>
          <a:xfrm>
            <a:off x="842597" y="369525"/>
            <a:ext cx="10657488" cy="11515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5000" b="1">
                <a:solidFill>
                  <a:srgbClr val="245E64"/>
                </a:solidFill>
                <a:latin typeface="+mj-lt"/>
                <a:ea typeface="Calibri" panose="020F0502020204030204" pitchFamily="34" charset="0"/>
                <a:cs typeface="Arial" panose="020B0604020202020204" pitchFamily="34" charset="0"/>
              </a:rPr>
              <a:t>Dr. Inamine’s Feedback</a:t>
            </a:r>
          </a:p>
          <a:p>
            <a:pPr marL="0" indent="0" algn="ctr">
              <a:lnSpc>
                <a:spcPct val="80000"/>
              </a:lnSpc>
              <a:spcBef>
                <a:spcPts val="600"/>
              </a:spcBef>
              <a:spcAft>
                <a:spcPts val="1200"/>
              </a:spcAft>
              <a:buFont typeface="Wingdings 3" charset="2"/>
              <a:buNone/>
            </a:pPr>
            <a:r>
              <a:rPr lang="en-US" sz="2800" i="1">
                <a:solidFill>
                  <a:srgbClr val="2E9696"/>
                </a:solidFill>
                <a:latin typeface="+mj-lt"/>
                <a:ea typeface="Calibri" panose="020F0502020204030204" pitchFamily="34" charset="0"/>
                <a:cs typeface="Arial" panose="020B0604020202020204" pitchFamily="34" charset="0"/>
              </a:rPr>
              <a:t>pharmacist recommendations </a:t>
            </a:r>
            <a:r>
              <a:rPr lang="en-US" sz="28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a:solidFill>
                  <a:srgbClr val="2E9696"/>
                </a:solidFill>
                <a:latin typeface="+mj-lt"/>
                <a:ea typeface="Calibri" panose="020F0502020204030204" pitchFamily="34" charset="0"/>
                <a:cs typeface="Arial" panose="020B0604020202020204" pitchFamily="34" charset="0"/>
              </a:rPr>
              <a:t> expanding CPA scope</a:t>
            </a:r>
          </a:p>
          <a:p>
            <a:pPr marL="0" indent="0" algn="ctr">
              <a:lnSpc>
                <a:spcPct val="80000"/>
              </a:lnSpc>
              <a:spcBef>
                <a:spcPts val="0"/>
              </a:spcBef>
              <a:spcAft>
                <a:spcPts val="1200"/>
              </a:spcAft>
              <a:buFont typeface="Wingdings 3" charset="2"/>
              <a:buNone/>
            </a:pPr>
            <a:r>
              <a:rPr lang="en-US" sz="3200" i="1">
                <a:solidFill>
                  <a:srgbClr val="245E64"/>
                </a:solidFill>
                <a:latin typeface="+mj-lt"/>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EBC21761-3648-6F3F-D5B0-C39BCE4300F4}"/>
              </a:ext>
            </a:extLst>
          </p:cNvPr>
          <p:cNvSpPr txBox="1"/>
          <p:nvPr/>
        </p:nvSpPr>
        <p:spPr>
          <a:xfrm>
            <a:off x="553292" y="1763331"/>
            <a:ext cx="4881154" cy="4852392"/>
          </a:xfrm>
          <a:prstGeom prst="wedgeRoundRectCallout">
            <a:avLst>
              <a:gd name="adj1" fmla="val 68438"/>
              <a:gd name="adj2" fmla="val 6882"/>
              <a:gd name="adj3" fmla="val 16667"/>
            </a:avLst>
          </a:prstGeom>
          <a:solidFill>
            <a:srgbClr val="DEEBF7"/>
          </a:solidFill>
          <a:ln>
            <a:solidFill>
              <a:schemeClr val="bg1">
                <a:lumMod val="75000"/>
              </a:schemeClr>
            </a:solidFill>
          </a:ln>
        </p:spPr>
        <p:txBody>
          <a:bodyPr wrap="square">
            <a:spAutoFit/>
          </a:bodyPr>
          <a:lstStyle/>
          <a:p>
            <a:r>
              <a:rPr lang="en-US" sz="3100">
                <a:effectLst/>
                <a:latin typeface="Calibri" panose="020F0502020204030204" pitchFamily="34" charset="0"/>
                <a:ea typeface="Calibri" panose="020F0502020204030204" pitchFamily="34" charset="0"/>
                <a:cs typeface="Arial" panose="020B0604020202020204" pitchFamily="34" charset="0"/>
              </a:rPr>
              <a:t>When the medication changes were outside of the scope of the CPA, pharmacists made recommendations for medication changes in the EHR note. It was easy for me to see and act upon the recommendations.</a:t>
            </a:r>
            <a:endParaRPr lang="en-US" sz="3100"/>
          </a:p>
        </p:txBody>
      </p:sp>
      <p:sp>
        <p:nvSpPr>
          <p:cNvPr id="9" name="TextBox 8">
            <a:extLst>
              <a:ext uri="{FF2B5EF4-FFF2-40B4-BE49-F238E27FC236}">
                <a16:creationId xmlns:a16="http://schemas.microsoft.com/office/drawing/2014/main" id="{4E30A478-03B6-0F31-60CA-369785F8504E}"/>
              </a:ext>
            </a:extLst>
          </p:cNvPr>
          <p:cNvSpPr txBox="1"/>
          <p:nvPr/>
        </p:nvSpPr>
        <p:spPr>
          <a:xfrm>
            <a:off x="7730837" y="2158189"/>
            <a:ext cx="3831594" cy="4248983"/>
          </a:xfrm>
          <a:prstGeom prst="wedgeRoundRectCallout">
            <a:avLst>
              <a:gd name="adj1" fmla="val -67197"/>
              <a:gd name="adj2" fmla="val -987"/>
              <a:gd name="adj3" fmla="val 16667"/>
            </a:avLst>
          </a:prstGeom>
          <a:solidFill>
            <a:schemeClr val="accent5">
              <a:lumMod val="20000"/>
              <a:lumOff val="80000"/>
            </a:schemeClr>
          </a:solidFill>
          <a:ln>
            <a:solidFill>
              <a:schemeClr val="bg1">
                <a:lumMod val="75000"/>
              </a:schemeClr>
            </a:solidFill>
          </a:ln>
        </p:spPr>
        <p:txBody>
          <a:bodyPr wrap="square">
            <a:spAutoFit/>
          </a:bodyPr>
          <a:lstStyle/>
          <a:p>
            <a:r>
              <a:rPr lang="en-US" sz="3100">
                <a:effectLst/>
                <a:latin typeface="Calibri" panose="020F0502020204030204" pitchFamily="34" charset="0"/>
                <a:ea typeface="Calibri" panose="020F0502020204030204" pitchFamily="34" charset="0"/>
                <a:cs typeface="Times New Roman" panose="02020603050405020304" pitchFamily="18" charset="0"/>
              </a:rPr>
              <a:t>I see the benefits of increasing the scope of the CPA, so the pharmacists have more autonomy to manage chronic disease under my leadership</a:t>
            </a:r>
            <a:r>
              <a:rPr lang="en-US" sz="3100">
                <a:effectLst/>
                <a:latin typeface="Calibri" panose="020F0502020204030204" pitchFamily="34" charset="0"/>
                <a:ea typeface="Calibri" panose="020F0502020204030204" pitchFamily="34" charset="0"/>
                <a:cs typeface="Arial" panose="020B0604020202020204" pitchFamily="34" charset="0"/>
              </a:rPr>
              <a:t>.  </a:t>
            </a:r>
            <a:endParaRPr lang="en-US" sz="3100"/>
          </a:p>
        </p:txBody>
      </p:sp>
    </p:spTree>
    <p:extLst>
      <p:ext uri="{BB962C8B-B14F-4D97-AF65-F5344CB8AC3E}">
        <p14:creationId xmlns:p14="http://schemas.microsoft.com/office/powerpoint/2010/main" val="114830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306436F9-89FB-E0D1-C529-E25F62D9A01F}"/>
              </a:ext>
            </a:extLst>
          </p:cNvPr>
          <p:cNvSpPr txBox="1"/>
          <p:nvPr/>
        </p:nvSpPr>
        <p:spPr>
          <a:xfrm>
            <a:off x="448733" y="1442595"/>
            <a:ext cx="3896270" cy="3785652"/>
          </a:xfrm>
          <a:prstGeom prst="rect">
            <a:avLst/>
          </a:prstGeom>
          <a:solidFill>
            <a:schemeClr val="bg1"/>
          </a:solid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500" i="1" dirty="0" err="1">
                <a:effectLst/>
                <a:latin typeface="Calibri" panose="020F0502020204030204" pitchFamily="34" charset="0"/>
                <a:ea typeface="Calibri" panose="020F0502020204030204" pitchFamily="34" charset="0"/>
                <a:cs typeface="Calibri" panose="020F0502020204030204" pitchFamily="34" charset="0"/>
              </a:rPr>
              <a:t>Milaneschi</a:t>
            </a:r>
            <a:r>
              <a:rPr lang="en-US" sz="1500" i="1" dirty="0">
                <a:effectLst/>
                <a:latin typeface="Calibri" panose="020F0502020204030204" pitchFamily="34" charset="0"/>
                <a:ea typeface="Calibri" panose="020F0502020204030204" pitchFamily="34" charset="0"/>
                <a:cs typeface="Calibri" panose="020F0502020204030204" pitchFamily="34" charset="0"/>
              </a:rPr>
              <a:t> Y, Simmons WK, van Rossum EF, </a:t>
            </a:r>
            <a:r>
              <a:rPr lang="en-US" sz="1500" i="1" dirty="0" err="1">
                <a:effectLst/>
                <a:latin typeface="Calibri" panose="020F0502020204030204" pitchFamily="34" charset="0"/>
                <a:ea typeface="Calibri" panose="020F0502020204030204" pitchFamily="34" charset="0"/>
                <a:cs typeface="Calibri" panose="020F0502020204030204" pitchFamily="34" charset="0"/>
              </a:rPr>
              <a:t>Penninx</a:t>
            </a:r>
            <a:r>
              <a:rPr lang="en-US" sz="1500" i="1" dirty="0">
                <a:effectLst/>
                <a:latin typeface="Calibri" panose="020F0502020204030204" pitchFamily="34" charset="0"/>
                <a:ea typeface="Calibri" panose="020F0502020204030204" pitchFamily="34" charset="0"/>
                <a:cs typeface="Calibri" panose="020F0502020204030204" pitchFamily="34" charset="0"/>
              </a:rPr>
              <a:t> BW. Depression and obesity: evidence of shared biological mechanisms. Molecular psychiatry. 2019;24:18-33.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sz="1500" i="1" dirty="0">
                <a:effectLst/>
                <a:latin typeface="Calibri" panose="020F0502020204030204" pitchFamily="34" charset="0"/>
                <a:ea typeface="Calibri" panose="020F0502020204030204" pitchFamily="34" charset="0"/>
                <a:cs typeface="Calibri" panose="020F0502020204030204" pitchFamily="34" charset="0"/>
              </a:rPr>
              <a:t>Meng L, Chen D, Yang Y, Zheng Y, Hui R. Depression increases the risk of hypertension incidence: a meta-analysis of prospective cohort studies. Journal of hypertension. 2012;30:842-851.</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5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Egede</a:t>
            </a:r>
            <a:r>
              <a:rPr kumimoji="0" lang="en-US" sz="15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LE. Effect of comorbid chronic diseases on prevalence and odds of depression in adults with diabetes. Psychosomatic Medicine. 2005;67:46-51.</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5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Carney RM, Freedland KE. Depression and coronary heart disease. Nature Reviews Cardiology. 2017;14:145-155.</a:t>
            </a:r>
          </a:p>
        </p:txBody>
      </p:sp>
      <p:sp>
        <p:nvSpPr>
          <p:cNvPr id="4" name="Title 1">
            <a:extLst>
              <a:ext uri="{FF2B5EF4-FFF2-40B4-BE49-F238E27FC236}">
                <a16:creationId xmlns:a16="http://schemas.microsoft.com/office/drawing/2014/main" id="{0FE2D600-9677-07BF-3085-175966682001}"/>
              </a:ext>
            </a:extLst>
          </p:cNvPr>
          <p:cNvSpPr txBox="1">
            <a:spLocks/>
          </p:cNvSpPr>
          <p:nvPr/>
        </p:nvSpPr>
        <p:spPr>
          <a:xfrm>
            <a:off x="0" y="0"/>
            <a:ext cx="12191999" cy="1297982"/>
          </a:xfrm>
          <a:prstGeom prst="rect">
            <a:avLst/>
          </a:prstGeom>
          <a:blipFill>
            <a:blip r:embed="rId2"/>
            <a:tile tx="0" ty="0" sx="100000" sy="100000" flip="none" algn="tl"/>
          </a:blipFill>
        </p:spPr>
        <p:txBody>
          <a:bodyPr vert="horz" lIns="73152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2400"/>
              </a:spcAft>
              <a:defRPr/>
            </a:pPr>
            <a:r>
              <a:rPr kumimoji="0" lang="en-US" sz="4000" b="1" i="0" u="none" strike="noStrike" kern="1200" cap="none" spc="0" normalizeH="0" baseline="0" noProof="0" dirty="0">
                <a:ln>
                  <a:noFill/>
                </a:ln>
                <a:solidFill>
                  <a:srgbClr val="245E64"/>
                </a:solidFill>
                <a:effectLst/>
                <a:uLnTx/>
                <a:uFillTx/>
                <a:latin typeface="Trebuchet MS" panose="020B0603020202020204"/>
                <a:ea typeface="+mj-ea"/>
                <a:cs typeface="+mj-cs"/>
              </a:rPr>
              <a:t>Chronic Disease &amp; Behavioral Health</a:t>
            </a:r>
            <a:endParaRPr kumimoji="0" lang="en-US" sz="2500" b="0" i="1" u="none" strike="noStrike" kern="1200" cap="none" spc="0" normalizeH="0" baseline="0" noProof="0" dirty="0">
              <a:ln>
                <a:noFill/>
              </a:ln>
              <a:solidFill>
                <a:srgbClr val="3E9A99"/>
              </a:solidFill>
              <a:effectLst/>
              <a:uLnTx/>
              <a:uFillTx/>
              <a:latin typeface="Trebuchet MS" panose="020B0603020202020204"/>
              <a:ea typeface="+mj-ea"/>
              <a:cs typeface="+mj-cs"/>
            </a:endParaRPr>
          </a:p>
        </p:txBody>
      </p:sp>
      <p:sp>
        <p:nvSpPr>
          <p:cNvPr id="6" name="Content Placeholder 2">
            <a:extLst>
              <a:ext uri="{FF2B5EF4-FFF2-40B4-BE49-F238E27FC236}">
                <a16:creationId xmlns:a16="http://schemas.microsoft.com/office/drawing/2014/main" id="{7EAAB169-9F2B-A60A-F51F-DAB9837710D7}"/>
              </a:ext>
            </a:extLst>
          </p:cNvPr>
          <p:cNvSpPr txBox="1">
            <a:spLocks/>
          </p:cNvSpPr>
          <p:nvPr/>
        </p:nvSpPr>
        <p:spPr>
          <a:xfrm>
            <a:off x="4848408" y="1442595"/>
            <a:ext cx="6515731" cy="35866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spcBef>
                <a:spcPts val="0"/>
              </a:spcBef>
              <a:spcAft>
                <a:spcPts val="1200"/>
              </a:spcAft>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rPr>
              <a:t>Depression is associated risk factors for chronic cardiometabolic conditions (i.e., obesity, hypertension)</a:t>
            </a:r>
            <a:r>
              <a:rPr lang="en-US" sz="2500" baseline="30000" dirty="0">
                <a:latin typeface="Calibri" panose="020F0502020204030204" pitchFamily="34" charset="0"/>
                <a:ea typeface="Calibri" panose="020F0502020204030204" pitchFamily="34" charset="0"/>
                <a:cs typeface="Calibri" panose="020F0502020204030204" pitchFamily="34" charset="0"/>
              </a:rPr>
              <a:t>1,2</a:t>
            </a:r>
            <a:endParaRPr lang="en-US" sz="25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spcAft>
                <a:spcPts val="1200"/>
              </a:spcAft>
              <a:buFont typeface="Wingdings" panose="05000000000000000000" pitchFamily="2" charset="2"/>
              <a:buChar char="v"/>
            </a:pPr>
            <a:r>
              <a:rPr lang="en-US" sz="2500" kern="100" dirty="0">
                <a:latin typeface="Calibri" panose="020F0502020204030204" pitchFamily="34" charset="0"/>
                <a:ea typeface="Calibri" panose="020F0502020204030204" pitchFamily="34" charset="0"/>
                <a:cs typeface="Calibri" panose="020F0502020204030204" pitchFamily="34" charset="0"/>
              </a:rPr>
              <a:t>Increasing number of comorbid chronic conditions was associated with increased odds of depression</a:t>
            </a:r>
            <a:r>
              <a:rPr lang="en-US" sz="2500" kern="100" baseline="30000" dirty="0">
                <a:latin typeface="Calibri" panose="020F0502020204030204" pitchFamily="34" charset="0"/>
                <a:ea typeface="Calibri" panose="020F0502020204030204" pitchFamily="34" charset="0"/>
                <a:cs typeface="Calibri" panose="020F0502020204030204" pitchFamily="34" charset="0"/>
              </a:rPr>
              <a:t>3</a:t>
            </a:r>
            <a:r>
              <a:rPr lang="en-US" sz="2500" kern="100" dirty="0">
                <a:latin typeface="Calibri" panose="020F0502020204030204" pitchFamily="34" charset="0"/>
                <a:ea typeface="Calibri" panose="020F0502020204030204" pitchFamily="34" charset="0"/>
                <a:cs typeface="Calibri" panose="020F0502020204030204" pitchFamily="34" charset="0"/>
              </a:rPr>
              <a:t> </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Bef>
                <a:spcPts val="0"/>
              </a:spcBef>
              <a:spcAft>
                <a:spcPts val="1200"/>
              </a:spcAft>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rPr>
              <a:t>Individuals with CVD are more likely to develop depression compared to those without CVD</a:t>
            </a:r>
            <a:r>
              <a:rPr lang="en-US" sz="2500" baseline="30000" dirty="0">
                <a:latin typeface="Calibri" panose="020F0502020204030204" pitchFamily="34" charset="0"/>
                <a:ea typeface="Calibri" panose="020F0502020204030204" pitchFamily="34" charset="0"/>
                <a:cs typeface="Calibri" panose="020F0502020204030204" pitchFamily="34" charset="0"/>
              </a:rPr>
              <a:t>4</a:t>
            </a:r>
            <a:endParaRPr lang="en-US" sz="2500" dirty="0">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spcAft>
                <a:spcPts val="1200"/>
              </a:spcAft>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Calibri" panose="020F0502020204030204" pitchFamily="34" charset="0"/>
              </a:rPr>
              <a:t>Individuals with a history of depression are more likely to develop incident CVD compared to those without depression</a:t>
            </a:r>
            <a:r>
              <a:rPr lang="en-US" sz="2500" baseline="30000" dirty="0">
                <a:latin typeface="Calibri" panose="020F0502020204030204" pitchFamily="34" charset="0"/>
                <a:ea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953334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6547A74D-8981-28C7-9859-D599783C08AC}"/>
              </a:ext>
            </a:extLst>
          </p:cNvPr>
          <p:cNvSpPr txBox="1"/>
          <p:nvPr/>
        </p:nvSpPr>
        <p:spPr>
          <a:xfrm>
            <a:off x="683911" y="1626687"/>
            <a:ext cx="4381796" cy="3371136"/>
          </a:xfrm>
          <a:prstGeom prst="wedgeRoundRectCallout">
            <a:avLst>
              <a:gd name="adj1" fmla="val 58522"/>
              <a:gd name="adj2" fmla="val 33702"/>
              <a:gd name="adj3" fmla="val 16667"/>
            </a:avLst>
          </a:prstGeom>
          <a:solidFill>
            <a:schemeClr val="accent6">
              <a:lumMod val="20000"/>
              <a:lumOff val="80000"/>
            </a:schemeClr>
          </a:solidFill>
          <a:ln>
            <a:solidFill>
              <a:schemeClr val="bg1">
                <a:lumMod val="75000"/>
              </a:schemeClr>
            </a:solidFill>
          </a:ln>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The care coordinator and pharmacists had access to my practice’s Epic Electronic Health Record (EHR) which was essential. </a:t>
            </a:r>
            <a:endParaRPr lang="en-US" sz="3200"/>
          </a:p>
        </p:txBody>
      </p:sp>
      <p:pic>
        <p:nvPicPr>
          <p:cNvPr id="13" name="Picture 12">
            <a:extLst>
              <a:ext uri="{FF2B5EF4-FFF2-40B4-BE49-F238E27FC236}">
                <a16:creationId xmlns:a16="http://schemas.microsoft.com/office/drawing/2014/main" id="{0DAC2CCB-C9A5-0057-3C87-DE5046C689F1}"/>
              </a:ext>
            </a:extLst>
          </p:cNvPr>
          <p:cNvPicPr>
            <a:picLocks noChangeAspect="1"/>
          </p:cNvPicPr>
          <p:nvPr/>
        </p:nvPicPr>
        <p:blipFill rotWithShape="1">
          <a:blip r:embed="rId4">
            <a:extLst>
              <a:ext uri="{28A0092B-C50C-407E-A947-70E740481C1C}">
                <a14:useLocalDpi xmlns:a14="http://schemas.microsoft.com/office/drawing/2010/main" val="0"/>
              </a:ext>
            </a:extLst>
          </a:blip>
          <a:srcRect l="28179" r="26433"/>
          <a:stretch/>
        </p:blipFill>
        <p:spPr>
          <a:xfrm>
            <a:off x="5414309" y="4058669"/>
            <a:ext cx="1204805" cy="2654441"/>
          </a:xfrm>
          <a:prstGeom prst="rect">
            <a:avLst/>
          </a:prstGeom>
        </p:spPr>
      </p:pic>
      <p:sp>
        <p:nvSpPr>
          <p:cNvPr id="3" name="TextBox 2">
            <a:extLst>
              <a:ext uri="{FF2B5EF4-FFF2-40B4-BE49-F238E27FC236}">
                <a16:creationId xmlns:a16="http://schemas.microsoft.com/office/drawing/2014/main" id="{7598C375-065A-2369-28D7-5D135A794A1B}"/>
              </a:ext>
            </a:extLst>
          </p:cNvPr>
          <p:cNvSpPr txBox="1"/>
          <p:nvPr/>
        </p:nvSpPr>
        <p:spPr>
          <a:xfrm>
            <a:off x="6619114" y="1472110"/>
            <a:ext cx="5339406" cy="4460796"/>
          </a:xfrm>
          <a:prstGeom prst="wedgeRoundRectCallout">
            <a:avLst>
              <a:gd name="adj1" fmla="val -58335"/>
              <a:gd name="adj2" fmla="val 17972"/>
              <a:gd name="adj3" fmla="val 16667"/>
            </a:avLst>
          </a:prstGeom>
          <a:solidFill>
            <a:srgbClr val="FFF2CC"/>
          </a:solidFill>
          <a:ln>
            <a:solidFill>
              <a:srgbClr val="FF9933"/>
            </a:solidFill>
          </a:ln>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The clinical documentation in my practice’s EHR gave me confidence that the care team was delivering patient care consistent with my standard of care and adhering to my care plan for each patient.  </a:t>
            </a:r>
            <a:endParaRPr lang="en-US" sz="3200"/>
          </a:p>
        </p:txBody>
      </p:sp>
      <p:sp>
        <p:nvSpPr>
          <p:cNvPr id="6" name="Content Placeholder 2">
            <a:extLst>
              <a:ext uri="{FF2B5EF4-FFF2-40B4-BE49-F238E27FC236}">
                <a16:creationId xmlns:a16="http://schemas.microsoft.com/office/drawing/2014/main" id="{246C5961-005D-14F8-1BB9-798ADD12D260}"/>
              </a:ext>
            </a:extLst>
          </p:cNvPr>
          <p:cNvSpPr txBox="1">
            <a:spLocks/>
          </p:cNvSpPr>
          <p:nvPr/>
        </p:nvSpPr>
        <p:spPr>
          <a:xfrm>
            <a:off x="842597" y="262121"/>
            <a:ext cx="10963770"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spcAft>
                <a:spcPts val="600"/>
              </a:spcAft>
              <a:buFont typeface="Wingdings 3" charset="2"/>
              <a:buNone/>
            </a:pPr>
            <a:r>
              <a:rPr lang="en-US" sz="4500" b="1">
                <a:solidFill>
                  <a:srgbClr val="245E64"/>
                </a:solidFill>
                <a:latin typeface="+mj-lt"/>
                <a:ea typeface="Calibri" panose="020F0502020204030204" pitchFamily="34" charset="0"/>
                <a:cs typeface="Arial" panose="020B0604020202020204" pitchFamily="34" charset="0"/>
              </a:rPr>
              <a:t>Dr. Inamine’s Feedback </a:t>
            </a:r>
            <a:r>
              <a:rPr lang="en-US" sz="4500" b="1" i="1">
                <a:solidFill>
                  <a:srgbClr val="245E64"/>
                </a:solidFill>
                <a:latin typeface="+mj-lt"/>
                <a:ea typeface="Calibri" panose="020F0502020204030204" pitchFamily="34" charset="0"/>
                <a:cs typeface="Arial" panose="020B0604020202020204" pitchFamily="34" charset="0"/>
              </a:rPr>
              <a:t> </a:t>
            </a:r>
          </a:p>
          <a:p>
            <a:pPr marL="0" indent="0" algn="ctr">
              <a:lnSpc>
                <a:spcPct val="80000"/>
              </a:lnSpc>
              <a:spcBef>
                <a:spcPts val="600"/>
              </a:spcBef>
              <a:spcAft>
                <a:spcPts val="600"/>
              </a:spcAft>
              <a:buFont typeface="Wingdings 3" charset="2"/>
              <a:buNone/>
            </a:pPr>
            <a:r>
              <a:rPr lang="en-US" sz="2800" i="1">
                <a:solidFill>
                  <a:srgbClr val="2E9696"/>
                </a:solidFill>
                <a:latin typeface="+mj-lt"/>
                <a:ea typeface="Calibri" panose="020F0502020204030204" pitchFamily="34" charset="0"/>
                <a:cs typeface="Arial" panose="020B0604020202020204" pitchFamily="34" charset="0"/>
              </a:rPr>
              <a:t>physician-led care team </a:t>
            </a:r>
            <a:r>
              <a:rPr lang="en-US" sz="28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a:solidFill>
                  <a:srgbClr val="2E9696"/>
                </a:solidFill>
                <a:latin typeface="Calibri" panose="020F0502020204030204" pitchFamily="34" charset="0"/>
                <a:ea typeface="Calibri" panose="020F0502020204030204" pitchFamily="34" charset="0"/>
                <a:cs typeface="Calibri" panose="020F0502020204030204" pitchFamily="34" charset="0"/>
              </a:rPr>
              <a:t> </a:t>
            </a:r>
            <a:r>
              <a:rPr lang="en-US" sz="2800" i="1">
                <a:solidFill>
                  <a:srgbClr val="2E9696"/>
                </a:solidFill>
                <a:latin typeface="+mj-lt"/>
                <a:ea typeface="Calibri" panose="020F0502020204030204" pitchFamily="34" charset="0"/>
                <a:cs typeface="Arial" panose="020B0604020202020204" pitchFamily="34" charset="0"/>
              </a:rPr>
              <a:t>integrated care </a:t>
            </a:r>
            <a:r>
              <a:rPr lang="en-US" sz="28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a:solidFill>
                  <a:srgbClr val="2E9696"/>
                </a:solidFill>
                <a:latin typeface="+mj-lt"/>
                <a:ea typeface="Calibri" panose="020F0502020204030204" pitchFamily="34" charset="0"/>
                <a:cs typeface="Arial" panose="020B0604020202020204" pitchFamily="34" charset="0"/>
              </a:rPr>
              <a:t> EHR documentation</a:t>
            </a:r>
          </a:p>
        </p:txBody>
      </p:sp>
    </p:spTree>
    <p:extLst>
      <p:ext uri="{BB962C8B-B14F-4D97-AF65-F5344CB8AC3E}">
        <p14:creationId xmlns:p14="http://schemas.microsoft.com/office/powerpoint/2010/main" val="1014367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0DAC2CCB-C9A5-0057-3C87-DE5046C689F1}"/>
              </a:ext>
            </a:extLst>
          </p:cNvPr>
          <p:cNvPicPr>
            <a:picLocks noChangeAspect="1"/>
          </p:cNvPicPr>
          <p:nvPr/>
        </p:nvPicPr>
        <p:blipFill rotWithShape="1">
          <a:blip r:embed="rId4">
            <a:extLst>
              <a:ext uri="{28A0092B-C50C-407E-A947-70E740481C1C}">
                <a14:useLocalDpi xmlns:a14="http://schemas.microsoft.com/office/drawing/2010/main" val="0"/>
              </a:ext>
            </a:extLst>
          </a:blip>
          <a:srcRect l="28179" r="26433"/>
          <a:stretch/>
        </p:blipFill>
        <p:spPr>
          <a:xfrm>
            <a:off x="1834744" y="3708171"/>
            <a:ext cx="1204805" cy="2654441"/>
          </a:xfrm>
          <a:prstGeom prst="rect">
            <a:avLst/>
          </a:prstGeom>
        </p:spPr>
      </p:pic>
      <p:sp>
        <p:nvSpPr>
          <p:cNvPr id="6" name="Content Placeholder 2">
            <a:extLst>
              <a:ext uri="{FF2B5EF4-FFF2-40B4-BE49-F238E27FC236}">
                <a16:creationId xmlns:a16="http://schemas.microsoft.com/office/drawing/2014/main" id="{246C5961-005D-14F8-1BB9-798ADD12D260}"/>
              </a:ext>
            </a:extLst>
          </p:cNvPr>
          <p:cNvSpPr txBox="1">
            <a:spLocks/>
          </p:cNvSpPr>
          <p:nvPr/>
        </p:nvSpPr>
        <p:spPr>
          <a:xfrm>
            <a:off x="842597" y="332454"/>
            <a:ext cx="10963770"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5000" b="1">
                <a:solidFill>
                  <a:srgbClr val="245E64"/>
                </a:solidFill>
                <a:latin typeface="+mj-lt"/>
                <a:ea typeface="Calibri" panose="020F0502020204030204" pitchFamily="34" charset="0"/>
                <a:cs typeface="Arial" panose="020B0604020202020204" pitchFamily="34" charset="0"/>
              </a:rPr>
              <a:t>Dr. Inamine’s Feedback </a:t>
            </a:r>
            <a:r>
              <a:rPr lang="en-US" sz="5000" b="1" i="1">
                <a:solidFill>
                  <a:srgbClr val="245E64"/>
                </a:solidFill>
                <a:latin typeface="+mj-lt"/>
                <a:ea typeface="Calibri" panose="020F0502020204030204" pitchFamily="34" charset="0"/>
                <a:cs typeface="Arial" panose="020B0604020202020204" pitchFamily="34" charset="0"/>
              </a:rPr>
              <a:t> </a:t>
            </a:r>
          </a:p>
          <a:p>
            <a:pPr marL="0" indent="0" algn="ctr">
              <a:lnSpc>
                <a:spcPct val="80000"/>
              </a:lnSpc>
              <a:spcBef>
                <a:spcPts val="600"/>
              </a:spcBef>
              <a:spcAft>
                <a:spcPts val="600"/>
              </a:spcAft>
              <a:buFont typeface="Wingdings 3" charset="2"/>
              <a:buNone/>
            </a:pPr>
            <a:r>
              <a:rPr lang="en-US" sz="2800" i="1">
                <a:solidFill>
                  <a:srgbClr val="2E9696"/>
                </a:solidFill>
              </a:rPr>
              <a:t>Pharmacist MTM/CMM </a:t>
            </a:r>
            <a:r>
              <a:rPr lang="en-US" sz="2800" i="1">
                <a:solidFill>
                  <a:srgbClr val="3E9A99"/>
                </a:solidFill>
                <a:latin typeface="Calibri" panose="020F0502020204030204" pitchFamily="34" charset="0"/>
                <a:ea typeface="Calibri" panose="020F0502020204030204" pitchFamily="34" charset="0"/>
                <a:cs typeface="Calibri" panose="020F0502020204030204" pitchFamily="34" charset="0"/>
              </a:rPr>
              <a:t>•</a:t>
            </a:r>
            <a:r>
              <a:rPr lang="en-US" sz="2800" i="1">
                <a:solidFill>
                  <a:srgbClr val="2E9696"/>
                </a:solidFill>
                <a:latin typeface="Calibri" panose="020F0502020204030204" pitchFamily="34" charset="0"/>
                <a:ea typeface="Calibri" panose="020F0502020204030204" pitchFamily="34" charset="0"/>
                <a:cs typeface="Calibri" panose="020F0502020204030204" pitchFamily="34" charset="0"/>
              </a:rPr>
              <a:t> </a:t>
            </a:r>
            <a:r>
              <a:rPr lang="en-US" sz="2800" i="1">
                <a:solidFill>
                  <a:srgbClr val="2E9696"/>
                </a:solidFill>
              </a:rPr>
              <a:t>Collaborative Practice Agreement (CPA)</a:t>
            </a:r>
            <a:endParaRPr lang="en-US" sz="2800" i="1">
              <a:solidFill>
                <a:srgbClr val="2E9696"/>
              </a:solidFill>
              <a:latin typeface="+mj-l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903EE8-F25D-7EB7-E1EE-D5CF207E35CC}"/>
              </a:ext>
            </a:extLst>
          </p:cNvPr>
          <p:cNvSpPr txBox="1"/>
          <p:nvPr/>
        </p:nvSpPr>
        <p:spPr>
          <a:xfrm>
            <a:off x="3757296" y="1750188"/>
            <a:ext cx="7278615" cy="3915966"/>
          </a:xfrm>
          <a:prstGeom prst="wedgeRoundRectCallout">
            <a:avLst>
              <a:gd name="adj1" fmla="val -66955"/>
              <a:gd name="adj2" fmla="val 12232"/>
              <a:gd name="adj3" fmla="val 16667"/>
            </a:avLst>
          </a:prstGeom>
          <a:solidFill>
            <a:srgbClr val="E2F0D9"/>
          </a:solidFill>
          <a:ln>
            <a:solidFill>
              <a:srgbClr val="92D050"/>
            </a:solidFill>
          </a:ln>
        </p:spPr>
        <p:txBody>
          <a:bodyPr wrap="square">
            <a:spAutoFit/>
          </a:bodyPr>
          <a:lstStyle/>
          <a:p>
            <a:r>
              <a:rPr lang="en-US" sz="3200">
                <a:effectLst/>
                <a:latin typeface="Calibri" panose="020F0502020204030204" pitchFamily="34" charset="0"/>
                <a:ea typeface="Calibri" panose="020F0502020204030204" pitchFamily="34" charset="0"/>
                <a:cs typeface="Arial" panose="020B0604020202020204" pitchFamily="34" charset="0"/>
              </a:rPr>
              <a:t>The pharmacists were able to work with autonomy under the scope of practice defined in a Collaborative Practice Agreement (CPA), sending prescriptions to the pharmacy directly from the EHR and documenting in an EHR note that was routed to me. </a:t>
            </a:r>
            <a:endParaRPr lang="en-US" sz="3200"/>
          </a:p>
        </p:txBody>
      </p:sp>
    </p:spTree>
    <p:extLst>
      <p:ext uri="{BB962C8B-B14F-4D97-AF65-F5344CB8AC3E}">
        <p14:creationId xmlns:p14="http://schemas.microsoft.com/office/powerpoint/2010/main" val="228598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1000">
              <a:srgbClr val="0C8381"/>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Content Placeholder 2">
            <a:extLst>
              <a:ext uri="{FF2B5EF4-FFF2-40B4-BE49-F238E27FC236}">
                <a16:creationId xmlns:a16="http://schemas.microsoft.com/office/drawing/2014/main" id="{E0019F80-137E-4A0A-ACD3-2E2952D81B70}"/>
              </a:ext>
            </a:extLst>
          </p:cNvPr>
          <p:cNvSpPr>
            <a:spLocks noGrp="1"/>
          </p:cNvSpPr>
          <p:nvPr>
            <p:ph idx="1"/>
          </p:nvPr>
        </p:nvSpPr>
        <p:spPr>
          <a:xfrm>
            <a:off x="866930" y="612207"/>
            <a:ext cx="10657488" cy="662973"/>
          </a:xfrm>
        </p:spPr>
        <p:txBody>
          <a:bodyPr>
            <a:noAutofit/>
          </a:bodyPr>
          <a:lstStyle/>
          <a:p>
            <a:pPr marL="0" indent="0" algn="ctr">
              <a:spcBef>
                <a:spcPts val="0"/>
              </a:spcBef>
              <a:buNone/>
            </a:pPr>
            <a:r>
              <a:rPr lang="en-US" sz="4000" dirty="0">
                <a:solidFill>
                  <a:srgbClr val="245E64"/>
                </a:solidFill>
                <a:latin typeface="+mj-lt"/>
                <a:ea typeface="Calibri" panose="020F0502020204030204" pitchFamily="34" charset="0"/>
                <a:cs typeface="Arial" panose="020B0604020202020204" pitchFamily="34" charset="0"/>
              </a:rPr>
              <a:t>Proportion of Hawaii residents with Depression by Diabetes Status</a:t>
            </a:r>
          </a:p>
        </p:txBody>
      </p:sp>
      <p:pic>
        <p:nvPicPr>
          <p:cNvPr id="2" name="Picture 1">
            <a:extLst>
              <a:ext uri="{FF2B5EF4-FFF2-40B4-BE49-F238E27FC236}">
                <a16:creationId xmlns:a16="http://schemas.microsoft.com/office/drawing/2014/main" id="{919A6E50-EF44-2327-0D1C-B041D2C36F90}"/>
              </a:ext>
            </a:extLst>
          </p:cNvPr>
          <p:cNvPicPr>
            <a:picLocks noChangeAspect="1"/>
          </p:cNvPicPr>
          <p:nvPr/>
        </p:nvPicPr>
        <p:blipFill>
          <a:blip r:embed="rId3"/>
          <a:stretch>
            <a:fillRect/>
          </a:stretch>
        </p:blipFill>
        <p:spPr>
          <a:xfrm>
            <a:off x="2288838" y="2016529"/>
            <a:ext cx="7611276" cy="3146675"/>
          </a:xfrm>
          <a:prstGeom prst="rect">
            <a:avLst/>
          </a:prstGeom>
        </p:spPr>
      </p:pic>
      <p:sp>
        <p:nvSpPr>
          <p:cNvPr id="4" name="TextBox 3">
            <a:extLst>
              <a:ext uri="{FF2B5EF4-FFF2-40B4-BE49-F238E27FC236}">
                <a16:creationId xmlns:a16="http://schemas.microsoft.com/office/drawing/2014/main" id="{9E7C7E46-1572-E7FA-7BC6-13AF47D649FF}"/>
              </a:ext>
            </a:extLst>
          </p:cNvPr>
          <p:cNvSpPr txBox="1"/>
          <p:nvPr/>
        </p:nvSpPr>
        <p:spPr>
          <a:xfrm>
            <a:off x="2286554" y="5269706"/>
            <a:ext cx="6642605" cy="40011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SOURCE: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Hawaii Health Data Warehouse </a:t>
            </a:r>
            <a:endParaRPr kumimoji="0" lang="en-US" sz="2000" b="0" i="1"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0756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Isosceles Triangle 18">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1" name="Straight Connector 20">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2">
            <a:extLst>
              <a:ext uri="{FF2B5EF4-FFF2-40B4-BE49-F238E27FC236}">
                <a16:creationId xmlns:a16="http://schemas.microsoft.com/office/drawing/2014/main" id="{824BAA69-CF9D-4202-83FC-D74AAEBF31A8}"/>
              </a:ext>
            </a:extLst>
          </p:cNvPr>
          <p:cNvSpPr>
            <a:spLocks noGrp="1"/>
          </p:cNvSpPr>
          <p:nvPr>
            <p:ph idx="1"/>
          </p:nvPr>
        </p:nvSpPr>
        <p:spPr>
          <a:xfrm>
            <a:off x="4848408" y="1442595"/>
            <a:ext cx="6515731" cy="3586605"/>
          </a:xfrm>
        </p:spPr>
        <p:txBody>
          <a:bodyPr>
            <a:noAutofit/>
          </a:bodyPr>
          <a:lstStyle/>
          <a:p>
            <a:pPr>
              <a:lnSpc>
                <a:spcPct val="90000"/>
              </a:lnSpc>
              <a:spcBef>
                <a:spcPts val="0"/>
              </a:spcBef>
              <a:spcAft>
                <a:spcPts val="300"/>
              </a:spcAft>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Times New Roman" panose="02020603050405020304" pitchFamily="18" charset="0"/>
              </a:rPr>
              <a:t>Associated with greater reductions in </a:t>
            </a:r>
          </a:p>
          <a:p>
            <a:pPr lvl="1">
              <a:lnSpc>
                <a:spcPct val="90000"/>
              </a:lnSpc>
              <a:spcBef>
                <a:spcPts val="0"/>
              </a:spcBef>
              <a:spcAft>
                <a:spcPts val="300"/>
              </a:spcAft>
              <a:buFont typeface="Courier New" panose="02070309020205020404" pitchFamily="49" charset="0"/>
              <a:buChar char="o"/>
            </a:pPr>
            <a:r>
              <a:rPr lang="en-US" sz="2300" dirty="0">
                <a:latin typeface="Calibri" panose="020F0502020204030204" pitchFamily="34" charset="0"/>
                <a:ea typeface="Calibri" panose="020F0502020204030204" pitchFamily="34" charset="0"/>
                <a:cs typeface="Times New Roman" panose="02020603050405020304" pitchFamily="18" charset="0"/>
              </a:rPr>
              <a:t>blood glucose levels,</a:t>
            </a:r>
          </a:p>
          <a:p>
            <a:pPr lvl="1">
              <a:lnSpc>
                <a:spcPct val="90000"/>
              </a:lnSpc>
              <a:spcBef>
                <a:spcPts val="0"/>
              </a:spcBef>
              <a:spcAft>
                <a:spcPts val="300"/>
              </a:spcAft>
              <a:buFont typeface="Courier New" panose="02070309020205020404" pitchFamily="49" charset="0"/>
              <a:buChar char="o"/>
            </a:pPr>
            <a:r>
              <a:rPr lang="en-US" sz="2300" dirty="0">
                <a:latin typeface="Calibri" panose="020F0502020204030204" pitchFamily="34" charset="0"/>
                <a:ea typeface="Calibri" panose="020F0502020204030204" pitchFamily="34" charset="0"/>
                <a:cs typeface="Times New Roman" panose="02020603050405020304" pitchFamily="18" charset="0"/>
              </a:rPr>
              <a:t>blood pressure, and </a:t>
            </a:r>
          </a:p>
          <a:p>
            <a:pPr lvl="1">
              <a:lnSpc>
                <a:spcPct val="90000"/>
              </a:lnSpc>
              <a:spcBef>
                <a:spcPts val="0"/>
              </a:spcBef>
              <a:spcAft>
                <a:spcPts val="600"/>
              </a:spcAft>
              <a:buFont typeface="Courier New" panose="02070309020205020404" pitchFamily="49" charset="0"/>
              <a:buChar char="o"/>
            </a:pPr>
            <a:r>
              <a:rPr lang="en-US" sz="2300" dirty="0">
                <a:latin typeface="Calibri" panose="020F0502020204030204" pitchFamily="34" charset="0"/>
                <a:ea typeface="Calibri" panose="020F0502020204030204" pitchFamily="34" charset="0"/>
                <a:cs typeface="Times New Roman" panose="02020603050405020304" pitchFamily="18" charset="0"/>
              </a:rPr>
              <a:t>lipid levels </a:t>
            </a:r>
          </a:p>
          <a:p>
            <a:pPr>
              <a:lnSpc>
                <a:spcPct val="90000"/>
              </a:lnSpc>
              <a:spcBef>
                <a:spcPts val="0"/>
              </a:spcBef>
              <a:spcAft>
                <a:spcPts val="300"/>
              </a:spcAft>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Times New Roman" panose="02020603050405020304" pitchFamily="18" charset="0"/>
              </a:rPr>
              <a:t>Most care teams included the patient, a primary care physician and </a:t>
            </a:r>
            <a:r>
              <a:rPr lang="en-US" sz="2500" b="1" u="sng" dirty="0">
                <a:latin typeface="Calibri" panose="020F0502020204030204" pitchFamily="34" charset="0"/>
                <a:ea typeface="Calibri" panose="020F0502020204030204" pitchFamily="34" charset="0"/>
                <a:cs typeface="Times New Roman" panose="02020603050405020304" pitchFamily="18" charset="0"/>
              </a:rPr>
              <a:t>1-2 additional members </a:t>
            </a:r>
            <a:r>
              <a:rPr lang="en-US" sz="2500" dirty="0">
                <a:latin typeface="Calibri" panose="020F0502020204030204" pitchFamily="34" charset="0"/>
                <a:ea typeface="Calibri" panose="020F0502020204030204" pitchFamily="34" charset="0"/>
                <a:cs typeface="Times New Roman" panose="02020603050405020304" pitchFamily="18" charset="0"/>
              </a:rPr>
              <a:t>and members were most often nurses (RNs and NPs) or pharmacists</a:t>
            </a:r>
          </a:p>
          <a:p>
            <a:pPr>
              <a:lnSpc>
                <a:spcPct val="90000"/>
              </a:lnSpc>
              <a:spcBef>
                <a:spcPts val="600"/>
              </a:spcBef>
              <a:spcAft>
                <a:spcPts val="300"/>
              </a:spcAft>
              <a:buFont typeface="Wingdings" panose="05000000000000000000" pitchFamily="2" charset="2"/>
              <a:buChar char="v"/>
            </a:pPr>
            <a:r>
              <a:rPr lang="en-US" sz="2500" dirty="0">
                <a:latin typeface="Calibri" panose="020F0502020204030204" pitchFamily="34" charset="0"/>
                <a:ea typeface="Calibri" panose="020F0502020204030204" pitchFamily="34" charset="0"/>
                <a:cs typeface="Times New Roman" panose="02020603050405020304" pitchFamily="18" charset="0"/>
              </a:rPr>
              <a:t>Greater reductions when team included a pharmacist</a:t>
            </a:r>
          </a:p>
          <a:p>
            <a:pPr>
              <a:lnSpc>
                <a:spcPct val="90000"/>
              </a:lnSpc>
              <a:spcBef>
                <a:spcPts val="600"/>
              </a:spcBef>
              <a:spcAft>
                <a:spcPts val="300"/>
              </a:spcAft>
              <a:buFont typeface="Wingdings" panose="05000000000000000000" pitchFamily="2" charset="2"/>
              <a:buChar char="v"/>
            </a:pPr>
            <a:r>
              <a:rPr lang="en-US" sz="2500" dirty="0">
                <a:latin typeface="Calibri" panose="020F0502020204030204" pitchFamily="34" charset="0"/>
                <a:cs typeface="Times New Roman" panose="02020603050405020304" pitchFamily="18" charset="0"/>
              </a:rPr>
              <a:t>Improved results with active communication among team compared to passive communication</a:t>
            </a:r>
          </a:p>
        </p:txBody>
      </p:sp>
      <p:sp>
        <p:nvSpPr>
          <p:cNvPr id="3" name="TextBox 2">
            <a:extLst>
              <a:ext uri="{FF2B5EF4-FFF2-40B4-BE49-F238E27FC236}">
                <a16:creationId xmlns:a16="http://schemas.microsoft.com/office/drawing/2014/main" id="{306436F9-89FB-E0D1-C529-E25F62D9A01F}"/>
              </a:ext>
            </a:extLst>
          </p:cNvPr>
          <p:cNvSpPr txBox="1"/>
          <p:nvPr/>
        </p:nvSpPr>
        <p:spPr>
          <a:xfrm>
            <a:off x="664532" y="1399592"/>
            <a:ext cx="3896270" cy="212365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3E9A99"/>
                </a:solidFill>
                <a:effectLst/>
                <a:uLnTx/>
                <a:uFillTx/>
                <a:latin typeface="Trebuchet MS" panose="020B0603020202020204"/>
                <a:ea typeface="+mn-ea"/>
                <a:cs typeface="+mn-cs"/>
              </a:rPr>
              <a:t>Meta-analysis published 2019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SOURCE: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Levengood TW, Peng Y, </a:t>
            </a:r>
            <a:r>
              <a:rPr kumimoji="0" lang="en-US" sz="16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Xiong</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KZ, Song Z, Elder R, Ali MK, Chin MH, </a:t>
            </a:r>
            <a:r>
              <a:rPr kumimoji="0" lang="en-US" sz="1600" b="0" i="1"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Allweiss</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P, Hunter CM, Becenti A. Team-based care to improve diabetes management: a community guide meta-analysis. American journal of preventive medicine. 2019;57:e17-e26.</a:t>
            </a:r>
            <a:endParaRPr kumimoji="0" lang="en-US" sz="1600" b="0" i="1"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itle 1">
            <a:extLst>
              <a:ext uri="{FF2B5EF4-FFF2-40B4-BE49-F238E27FC236}">
                <a16:creationId xmlns:a16="http://schemas.microsoft.com/office/drawing/2014/main" id="{0FE2D600-9677-07BF-3085-175966682001}"/>
              </a:ext>
            </a:extLst>
          </p:cNvPr>
          <p:cNvSpPr txBox="1">
            <a:spLocks/>
          </p:cNvSpPr>
          <p:nvPr/>
        </p:nvSpPr>
        <p:spPr>
          <a:xfrm>
            <a:off x="0" y="0"/>
            <a:ext cx="12191999" cy="1297982"/>
          </a:xfrm>
          <a:prstGeom prst="rect">
            <a:avLst/>
          </a:prstGeom>
          <a:blipFill>
            <a:blip r:embed="rId2"/>
            <a:tile tx="0" ty="0" sx="100000" sy="100000" flip="none" algn="tl"/>
          </a:blipFill>
        </p:spPr>
        <p:txBody>
          <a:bodyPr vert="horz" lIns="73152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ts val="0"/>
              </a:spcBef>
              <a:spcAft>
                <a:spcPts val="2400"/>
              </a:spcAft>
              <a:buClrTx/>
              <a:buSzTx/>
              <a:buFontTx/>
              <a:buNone/>
              <a:tabLst/>
              <a:defRPr/>
            </a:pPr>
            <a:r>
              <a:rPr kumimoji="0" lang="en-US" sz="4000" b="1" i="0" u="none" strike="noStrike" kern="1200" cap="none" spc="0" normalizeH="0" baseline="0" noProof="0" dirty="0">
                <a:ln>
                  <a:noFill/>
                </a:ln>
                <a:solidFill>
                  <a:srgbClr val="245E64"/>
                </a:solidFill>
                <a:effectLst/>
                <a:uLnTx/>
                <a:uFillTx/>
                <a:latin typeface="Trebuchet MS" panose="020B0603020202020204"/>
                <a:ea typeface="+mj-ea"/>
                <a:cs typeface="+mj-cs"/>
              </a:rPr>
              <a:t>Physician-led team-based care</a:t>
            </a:r>
            <a:br>
              <a:rPr kumimoji="0" lang="en-US" sz="4000" b="0" i="0" u="none" strike="noStrike" kern="1200" cap="none" spc="0" normalizeH="0" baseline="0" noProof="0" dirty="0">
                <a:ln>
                  <a:noFill/>
                </a:ln>
                <a:solidFill>
                  <a:srgbClr val="245E64"/>
                </a:solidFill>
                <a:effectLst/>
                <a:uLnTx/>
                <a:uFillTx/>
                <a:latin typeface="Trebuchet MS" panose="020B0603020202020204"/>
                <a:ea typeface="+mj-ea"/>
                <a:cs typeface="+mj-cs"/>
              </a:rPr>
            </a:br>
            <a:r>
              <a:rPr kumimoji="0" lang="en-US" sz="2500" b="0" i="1" u="none" strike="noStrike" kern="1200" cap="none" spc="0" normalizeH="0" baseline="0" noProof="0" dirty="0">
                <a:ln>
                  <a:noFill/>
                </a:ln>
                <a:solidFill>
                  <a:srgbClr val="3E9A99"/>
                </a:solidFill>
                <a:effectLst/>
                <a:uLnTx/>
                <a:uFillTx/>
                <a:latin typeface="Trebuchet MS" panose="020B0603020202020204"/>
                <a:ea typeface="+mj-ea"/>
                <a:cs typeface="+mj-cs"/>
              </a:rPr>
              <a:t>compared to standard care among patients with diabetes</a:t>
            </a:r>
          </a:p>
        </p:txBody>
      </p:sp>
    </p:spTree>
    <p:extLst>
      <p:ext uri="{BB962C8B-B14F-4D97-AF65-F5344CB8AC3E}">
        <p14:creationId xmlns:p14="http://schemas.microsoft.com/office/powerpoint/2010/main" val="417373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Title 2">
            <a:extLst>
              <a:ext uri="{FF2B5EF4-FFF2-40B4-BE49-F238E27FC236}">
                <a16:creationId xmlns:a16="http://schemas.microsoft.com/office/drawing/2014/main" id="{B3757127-D060-339D-56AF-72052B06C37C}"/>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A3220613-DE23-AA60-1341-3334DB959C4C}"/>
              </a:ext>
            </a:extLst>
          </p:cNvPr>
          <p:cNvSpPr txBox="1">
            <a:spLocks/>
          </p:cNvSpPr>
          <p:nvPr/>
        </p:nvSpPr>
        <p:spPr>
          <a:xfrm>
            <a:off x="477012" y="480060"/>
            <a:ext cx="11266255" cy="5897880"/>
          </a:xfrm>
          <a:prstGeom prst="rect">
            <a:avLst/>
          </a:prstGeom>
          <a:blipFill>
            <a:blip r:embed="rId2"/>
            <a:tile tx="0" ty="0" sx="100000" sy="100000" flip="none" algn="tl"/>
          </a:blip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en-US" sz="7000" b="1" i="0" u="none" strike="noStrike" kern="1200" cap="none" spc="0" normalizeH="0" baseline="0" noProof="0" dirty="0">
                <a:ln>
                  <a:noFill/>
                </a:ln>
                <a:solidFill>
                  <a:srgbClr val="245E64"/>
                </a:solidFill>
                <a:effectLst/>
                <a:uLnTx/>
                <a:uFillTx/>
                <a:latin typeface="Trebuchet MS" panose="020B0603020202020204"/>
                <a:ea typeface="+mj-ea"/>
                <a:cs typeface="+mj-cs"/>
              </a:rPr>
              <a:t>Care Team</a:t>
            </a:r>
            <a:endParaRPr kumimoji="0" lang="en-US" sz="7000" i="0" u="none" strike="noStrike" kern="1200" cap="none" spc="0" normalizeH="0" baseline="0" noProof="0" dirty="0">
              <a:ln>
                <a:noFill/>
              </a:ln>
              <a:solidFill>
                <a:srgbClr val="245E64"/>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i="1" u="none" strike="noStrike" kern="1200" cap="none" spc="0" normalizeH="0" baseline="0" noProof="0" dirty="0">
                <a:ln>
                  <a:noFill/>
                </a:ln>
                <a:solidFill>
                  <a:srgbClr val="245E64"/>
                </a:solidFill>
                <a:effectLst/>
                <a:uLnTx/>
                <a:uFillTx/>
                <a:latin typeface="Trebuchet MS" panose="020B0603020202020204"/>
                <a:ea typeface="+mj-ea"/>
                <a:cs typeface="+mj-cs"/>
              </a:rPr>
              <a:t>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45E64"/>
                </a:solidFill>
                <a:effectLst/>
                <a:uLnTx/>
                <a:uFillTx/>
                <a:latin typeface="Trebuchet MS" panose="020B0603020202020204"/>
                <a:ea typeface="+mj-ea"/>
                <a:cs typeface="+mj-cs"/>
              </a:rPr>
              <a:t>Patient Cases</a:t>
            </a:r>
            <a:br>
              <a:rPr kumimoji="0" lang="en-US" sz="5000" b="0" i="0" u="none" strike="noStrike" kern="1200" cap="none" spc="0" normalizeH="0" baseline="0" noProof="0" dirty="0">
                <a:ln>
                  <a:noFill/>
                </a:ln>
                <a:solidFill>
                  <a:srgbClr val="245E64"/>
                </a:solidFill>
                <a:effectLst/>
                <a:uLnTx/>
                <a:uFillTx/>
                <a:latin typeface="Trebuchet MS" panose="020B0603020202020204"/>
                <a:ea typeface="+mj-ea"/>
                <a:cs typeface="+mj-cs"/>
              </a:rPr>
            </a:br>
            <a:endParaRPr kumimoji="0" lang="en-US" sz="5000" b="0" i="0" u="none" strike="noStrike" kern="1200" cap="none" spc="0" normalizeH="0" baseline="0" noProof="0" dirty="0">
              <a:ln>
                <a:noFill/>
              </a:ln>
              <a:solidFill>
                <a:srgbClr val="245E64"/>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344065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 name="Group 1">
            <a:extLst>
              <a:ext uri="{FF2B5EF4-FFF2-40B4-BE49-F238E27FC236}">
                <a16:creationId xmlns:a16="http://schemas.microsoft.com/office/drawing/2014/main" id="{F5854E7B-FF38-3B07-5F2C-2AC9C78A0E21}"/>
              </a:ext>
            </a:extLst>
          </p:cNvPr>
          <p:cNvGrpSpPr/>
          <p:nvPr/>
        </p:nvGrpSpPr>
        <p:grpSpPr>
          <a:xfrm>
            <a:off x="732655" y="814254"/>
            <a:ext cx="1750006" cy="2282803"/>
            <a:chOff x="4531034" y="914424"/>
            <a:chExt cx="1750006" cy="2282803"/>
          </a:xfrm>
        </p:grpSpPr>
        <p:grpSp>
          <p:nvGrpSpPr>
            <p:cNvPr id="6" name="Group 5">
              <a:extLst>
                <a:ext uri="{FF2B5EF4-FFF2-40B4-BE49-F238E27FC236}">
                  <a16:creationId xmlns:a16="http://schemas.microsoft.com/office/drawing/2014/main" id="{D28B5346-ABEB-67EB-871C-180F364B8E65}"/>
                </a:ext>
              </a:extLst>
            </p:cNvPr>
            <p:cNvGrpSpPr/>
            <p:nvPr/>
          </p:nvGrpSpPr>
          <p:grpSpPr>
            <a:xfrm>
              <a:off x="4531034" y="2121101"/>
              <a:ext cx="1750006" cy="1076126"/>
              <a:chOff x="2061398" y="4514694"/>
              <a:chExt cx="1750006" cy="1076126"/>
            </a:xfrm>
          </p:grpSpPr>
          <p:sp>
            <p:nvSpPr>
              <p:cNvPr id="9" name="Oval 8">
                <a:extLst>
                  <a:ext uri="{FF2B5EF4-FFF2-40B4-BE49-F238E27FC236}">
                    <a16:creationId xmlns:a16="http://schemas.microsoft.com/office/drawing/2014/main" id="{40454277-41BA-E6AC-3570-03682717D346}"/>
                  </a:ext>
                </a:extLst>
              </p:cNvPr>
              <p:cNvSpPr/>
              <p:nvPr/>
            </p:nvSpPr>
            <p:spPr>
              <a:xfrm rot="21349466">
                <a:off x="2061398" y="4514694"/>
                <a:ext cx="1750006" cy="1076126"/>
              </a:xfrm>
              <a:prstGeom prst="ellipse">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0FE67E13-2C46-7A88-B8F5-6E643F642BF9}"/>
                  </a:ext>
                </a:extLst>
              </p:cNvPr>
              <p:cNvSpPr txBox="1">
                <a:spLocks/>
              </p:cNvSpPr>
              <p:nvPr/>
            </p:nvSpPr>
            <p:spPr>
              <a:xfrm rot="21392148">
                <a:off x="2325084" y="5033881"/>
                <a:ext cx="1310720" cy="51781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2600" b="1">
                    <a:solidFill>
                      <a:schemeClr val="bg1"/>
                    </a:solidFill>
                    <a:latin typeface="Century Gothic" panose="020B0502020202020204" pitchFamily="34" charset="0"/>
                  </a:rPr>
                  <a:t>Leilani</a:t>
                </a:r>
              </a:p>
            </p:txBody>
          </p:sp>
        </p:grpSp>
        <p:pic>
          <p:nvPicPr>
            <p:cNvPr id="8" name="Picture 7" descr="A picture containing toy&#10;&#10;Description automatically generated">
              <a:extLst>
                <a:ext uri="{FF2B5EF4-FFF2-40B4-BE49-F238E27FC236}">
                  <a16:creationId xmlns:a16="http://schemas.microsoft.com/office/drawing/2014/main" id="{0AA5DAA6-5CAF-4876-CFBA-B26ED2F9E857}"/>
                </a:ext>
              </a:extLst>
            </p:cNvPr>
            <p:cNvPicPr>
              <a:picLocks noChangeAspect="1"/>
            </p:cNvPicPr>
            <p:nvPr/>
          </p:nvPicPr>
          <p:blipFill rotWithShape="1">
            <a:blip r:embed="rId4">
              <a:extLst>
                <a:ext uri="{28A0092B-C50C-407E-A947-70E740481C1C}">
                  <a14:useLocalDpi xmlns:a14="http://schemas.microsoft.com/office/drawing/2010/main" val="0"/>
                </a:ext>
              </a:extLst>
            </a:blip>
            <a:srcRect t="-5172" b="-5371"/>
            <a:stretch/>
          </p:blipFill>
          <p:spPr>
            <a:xfrm rot="21372835">
              <a:off x="4646747" y="914424"/>
              <a:ext cx="1365739" cy="1583016"/>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sp>
        <p:nvSpPr>
          <p:cNvPr id="5" name="TextBox 4">
            <a:extLst>
              <a:ext uri="{FF2B5EF4-FFF2-40B4-BE49-F238E27FC236}">
                <a16:creationId xmlns:a16="http://schemas.microsoft.com/office/drawing/2014/main" id="{50BDDFD9-6D90-9B38-18BA-1CB4A4EB7417}"/>
              </a:ext>
            </a:extLst>
          </p:cNvPr>
          <p:cNvSpPr txBox="1"/>
          <p:nvPr/>
        </p:nvSpPr>
        <p:spPr>
          <a:xfrm>
            <a:off x="6355127" y="3413914"/>
            <a:ext cx="5095522" cy="2616101"/>
          </a:xfrm>
          <a:prstGeom prst="rect">
            <a:avLst/>
          </a:prstGeom>
          <a:noFill/>
        </p:spPr>
        <p:txBody>
          <a:bodyPr wrap="square" rtlCol="0">
            <a:spAutoFit/>
          </a:bodyPr>
          <a:lstStyle/>
          <a:p>
            <a:pPr>
              <a:spcAft>
                <a:spcPts val="600"/>
              </a:spcAft>
              <a:buClr>
                <a:srgbClr val="3E9A99"/>
              </a:buClr>
            </a:pPr>
            <a:r>
              <a:rPr lang="en-US" sz="2200" b="1" dirty="0"/>
              <a:t>Additional Considerations</a:t>
            </a:r>
          </a:p>
          <a:p>
            <a:pPr marL="285750" indent="-285750">
              <a:spcAft>
                <a:spcPts val="300"/>
              </a:spcAft>
              <a:buClr>
                <a:srgbClr val="3E9A99"/>
              </a:buClr>
              <a:buFont typeface="Arial" panose="020B0604020202020204" pitchFamily="34" charset="0"/>
              <a:buChar char="•"/>
            </a:pPr>
            <a:r>
              <a:rPr lang="en-US" sz="2200" dirty="0"/>
              <a:t>Lack of time for self care and healthy socialization</a:t>
            </a:r>
          </a:p>
          <a:p>
            <a:pPr marL="285750" indent="-285750">
              <a:spcAft>
                <a:spcPts val="300"/>
              </a:spcAft>
              <a:buClr>
                <a:srgbClr val="3E9A99"/>
              </a:buClr>
              <a:buFont typeface="Arial" panose="020B0604020202020204" pitchFamily="34" charset="0"/>
              <a:buChar char="•"/>
            </a:pPr>
            <a:r>
              <a:rPr lang="en-US" sz="2200" dirty="0"/>
              <a:t>Stress eating, food intake consisting of fast food and take out</a:t>
            </a:r>
          </a:p>
          <a:p>
            <a:pPr marL="285750" indent="-285750">
              <a:spcAft>
                <a:spcPts val="300"/>
              </a:spcAft>
              <a:buClr>
                <a:srgbClr val="3E9A99"/>
              </a:buClr>
              <a:buFont typeface="Arial" panose="020B0604020202020204" pitchFamily="34" charset="0"/>
              <a:buChar char="•"/>
            </a:pPr>
            <a:r>
              <a:rPr lang="en-US" sz="2200" dirty="0"/>
              <a:t>Under care of a psychologist and rheumatologist</a:t>
            </a:r>
          </a:p>
        </p:txBody>
      </p:sp>
      <p:sp>
        <p:nvSpPr>
          <p:cNvPr id="15" name="TextBox 14">
            <a:extLst>
              <a:ext uri="{FF2B5EF4-FFF2-40B4-BE49-F238E27FC236}">
                <a16:creationId xmlns:a16="http://schemas.microsoft.com/office/drawing/2014/main" id="{1C41DFA4-0FBF-51CF-633E-410CEB1C534D}"/>
              </a:ext>
            </a:extLst>
          </p:cNvPr>
          <p:cNvSpPr txBox="1"/>
          <p:nvPr/>
        </p:nvSpPr>
        <p:spPr>
          <a:xfrm>
            <a:off x="1325028" y="3411315"/>
            <a:ext cx="4895628" cy="3262432"/>
          </a:xfrm>
          <a:prstGeom prst="rect">
            <a:avLst/>
          </a:prstGeom>
          <a:noFill/>
        </p:spPr>
        <p:txBody>
          <a:bodyPr wrap="square" rtlCol="0">
            <a:spAutoFit/>
          </a:bodyPr>
          <a:lstStyle/>
          <a:p>
            <a:pPr>
              <a:spcAft>
                <a:spcPts val="600"/>
              </a:spcAft>
              <a:buClr>
                <a:srgbClr val="3E9A99"/>
              </a:buClr>
            </a:pPr>
            <a:r>
              <a:rPr lang="en-US" sz="2200" b="1" dirty="0"/>
              <a:t>Work and life stressors </a:t>
            </a:r>
          </a:p>
          <a:p>
            <a:pPr marL="285750" indent="-285750">
              <a:spcAft>
                <a:spcPts val="600"/>
              </a:spcAft>
              <a:buClr>
                <a:srgbClr val="3E9A99"/>
              </a:buClr>
              <a:buFont typeface="Arial" panose="020B0604020202020204" pitchFamily="34" charset="0"/>
              <a:buChar char="•"/>
            </a:pPr>
            <a:r>
              <a:rPr lang="en-US" sz="2200" dirty="0"/>
              <a:t>Divorce, joint custody of children</a:t>
            </a:r>
          </a:p>
          <a:p>
            <a:pPr marL="285750" indent="-285750">
              <a:spcAft>
                <a:spcPts val="600"/>
              </a:spcAft>
              <a:buClr>
                <a:srgbClr val="3E9A99"/>
              </a:buClr>
              <a:buFont typeface="Arial" panose="020B0604020202020204" pitchFamily="34" charset="0"/>
              <a:buChar char="•"/>
            </a:pPr>
            <a:r>
              <a:rPr lang="en-US" sz="2200" dirty="0"/>
              <a:t>Caring for father on dialysis </a:t>
            </a:r>
          </a:p>
          <a:p>
            <a:pPr marL="285750" indent="-285750">
              <a:spcAft>
                <a:spcPts val="600"/>
              </a:spcAft>
              <a:buClr>
                <a:srgbClr val="3E9A99"/>
              </a:buClr>
              <a:buFont typeface="Arial" panose="020B0604020202020204" pitchFamily="34" charset="0"/>
              <a:buChar char="•"/>
            </a:pPr>
            <a:r>
              <a:rPr lang="en-US" sz="2200" dirty="0"/>
              <a:t>Grieving mother’s death</a:t>
            </a:r>
          </a:p>
          <a:p>
            <a:pPr marL="285750" indent="-285750">
              <a:spcAft>
                <a:spcPts val="600"/>
              </a:spcAft>
              <a:buClr>
                <a:srgbClr val="3E9A99"/>
              </a:buClr>
              <a:buFont typeface="Arial" panose="020B0604020202020204" pitchFamily="34" charset="0"/>
              <a:buChar char="•"/>
            </a:pPr>
            <a:r>
              <a:rPr lang="en-US" sz="2200" dirty="0"/>
              <a:t>Crisis projects at work, long hours</a:t>
            </a:r>
          </a:p>
          <a:p>
            <a:pPr marL="285750" indent="-285750">
              <a:spcAft>
                <a:spcPts val="600"/>
              </a:spcAft>
              <a:buClr>
                <a:srgbClr val="3E9A99"/>
              </a:buClr>
              <a:buFont typeface="Arial" panose="020B0604020202020204" pitchFamily="34" charset="0"/>
              <a:buChar char="•"/>
            </a:pPr>
            <a:r>
              <a:rPr lang="en-US" sz="2200" dirty="0"/>
              <a:t>Frequent illness: rash, allergies, bronchitis</a:t>
            </a:r>
          </a:p>
          <a:p>
            <a:pPr marL="285750" indent="-285750">
              <a:spcAft>
                <a:spcPts val="600"/>
              </a:spcAft>
              <a:buClr>
                <a:srgbClr val="3E9A99"/>
              </a:buClr>
              <a:buFont typeface="Arial" panose="020B0604020202020204" pitchFamily="34" charset="0"/>
              <a:buChar char="•"/>
            </a:pPr>
            <a:endParaRPr lang="en-US" sz="2200" dirty="0"/>
          </a:p>
        </p:txBody>
      </p:sp>
      <p:sp>
        <p:nvSpPr>
          <p:cNvPr id="16" name="Content Placeholder 2">
            <a:extLst>
              <a:ext uri="{FF2B5EF4-FFF2-40B4-BE49-F238E27FC236}">
                <a16:creationId xmlns:a16="http://schemas.microsoft.com/office/drawing/2014/main" id="{C4174535-A05D-7FD9-47CD-7DB2BFB0D13D}"/>
              </a:ext>
            </a:extLst>
          </p:cNvPr>
          <p:cNvSpPr txBox="1">
            <a:spLocks/>
          </p:cNvSpPr>
          <p:nvPr/>
        </p:nvSpPr>
        <p:spPr>
          <a:xfrm>
            <a:off x="2560526" y="2612041"/>
            <a:ext cx="7163411"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spcAft>
                <a:spcPts val="600"/>
              </a:spcAft>
              <a:buFont typeface="Wingdings 3" charset="2"/>
              <a:buNone/>
            </a:pPr>
            <a:r>
              <a:rPr lang="en-US" sz="4000" b="1" dirty="0">
                <a:solidFill>
                  <a:srgbClr val="245E64"/>
                </a:solidFill>
                <a:latin typeface="+mj-lt"/>
                <a:ea typeface="Calibri" panose="020F0502020204030204" pitchFamily="34" charset="0"/>
                <a:cs typeface="Arial" panose="020B0604020202020204" pitchFamily="34" charset="0"/>
              </a:rPr>
              <a:t> </a:t>
            </a:r>
            <a:r>
              <a:rPr lang="en-US" sz="3200" b="1" dirty="0">
                <a:solidFill>
                  <a:srgbClr val="245E64"/>
                </a:solidFill>
                <a:latin typeface="+mj-lt"/>
                <a:ea typeface="Calibri" panose="020F0502020204030204" pitchFamily="34" charset="0"/>
                <a:cs typeface="Arial" panose="020B0604020202020204" pitchFamily="34" charset="0"/>
              </a:rPr>
              <a:t>Behavioral health considerations</a:t>
            </a:r>
          </a:p>
          <a:p>
            <a:pPr marL="0" indent="0" algn="ctr">
              <a:lnSpc>
                <a:spcPct val="80000"/>
              </a:lnSpc>
              <a:spcBef>
                <a:spcPts val="0"/>
              </a:spcBef>
              <a:spcAft>
                <a:spcPts val="600"/>
              </a:spcAft>
              <a:buFont typeface="Wingdings 3" charset="2"/>
              <a:buNone/>
            </a:pPr>
            <a:endParaRPr lang="en-US" sz="3200" b="1" dirty="0">
              <a:solidFill>
                <a:srgbClr val="245E64"/>
              </a:solidFill>
              <a:latin typeface="+mj-lt"/>
              <a:ea typeface="Calibri" panose="020F0502020204030204" pitchFamily="34" charset="0"/>
              <a:cs typeface="Arial" panose="020B0604020202020204" pitchFamily="34" charset="0"/>
            </a:endParaRPr>
          </a:p>
        </p:txBody>
      </p:sp>
      <p:graphicFrame>
        <p:nvGraphicFramePr>
          <p:cNvPr id="20" name="Diagram 19">
            <a:extLst>
              <a:ext uri="{FF2B5EF4-FFF2-40B4-BE49-F238E27FC236}">
                <a16:creationId xmlns:a16="http://schemas.microsoft.com/office/drawing/2014/main" id="{8BC2473C-00B7-DEE5-CB09-49D8D94F84A6}"/>
              </a:ext>
            </a:extLst>
          </p:cNvPr>
          <p:cNvGraphicFramePr/>
          <p:nvPr>
            <p:extLst>
              <p:ext uri="{D42A27DB-BD31-4B8C-83A1-F6EECF244321}">
                <p14:modId xmlns:p14="http://schemas.microsoft.com/office/powerpoint/2010/main" val="659161439"/>
              </p:ext>
            </p:extLst>
          </p:nvPr>
        </p:nvGraphicFramePr>
        <p:xfrm>
          <a:off x="2279334" y="728183"/>
          <a:ext cx="7418480" cy="1495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395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6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0" name="Rectangle 6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72" name="Group 7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50BDDFD9-6D90-9B38-18BA-1CB4A4EB7417}"/>
              </a:ext>
            </a:extLst>
          </p:cNvPr>
          <p:cNvSpPr txBox="1"/>
          <p:nvPr/>
        </p:nvSpPr>
        <p:spPr>
          <a:xfrm>
            <a:off x="6318718" y="3443481"/>
            <a:ext cx="3519854" cy="1523494"/>
          </a:xfrm>
          <a:prstGeom prst="rect">
            <a:avLst/>
          </a:prstGeom>
          <a:noFill/>
        </p:spPr>
        <p:txBody>
          <a:bodyPr wrap="square" rtlCol="0">
            <a:spAutoFit/>
          </a:bodyPr>
          <a:lstStyle/>
          <a:p>
            <a:pPr marL="285750" indent="-285750">
              <a:spcAft>
                <a:spcPts val="600"/>
              </a:spcAft>
              <a:buClr>
                <a:srgbClr val="3E9A99"/>
              </a:buClr>
              <a:buFont typeface="Arial" panose="020B0604020202020204" pitchFamily="34" charset="0"/>
              <a:buChar char="•"/>
            </a:pPr>
            <a:r>
              <a:rPr lang="en-US" sz="2200"/>
              <a:t>Multiple friends passing from heart disease</a:t>
            </a:r>
          </a:p>
          <a:p>
            <a:pPr marL="285750" indent="-285750">
              <a:spcAft>
                <a:spcPts val="600"/>
              </a:spcAft>
              <a:buClr>
                <a:srgbClr val="3E9A99"/>
              </a:buClr>
              <a:buFont typeface="Arial" panose="020B0604020202020204" pitchFamily="34" charset="0"/>
              <a:buChar char="•"/>
            </a:pPr>
            <a:r>
              <a:rPr lang="en-US" sz="2200"/>
              <a:t>Some ROM limitations to exercise</a:t>
            </a:r>
          </a:p>
        </p:txBody>
      </p:sp>
      <p:sp>
        <p:nvSpPr>
          <p:cNvPr id="15" name="TextBox 14">
            <a:extLst>
              <a:ext uri="{FF2B5EF4-FFF2-40B4-BE49-F238E27FC236}">
                <a16:creationId xmlns:a16="http://schemas.microsoft.com/office/drawing/2014/main" id="{1C41DFA4-0FBF-51CF-633E-410CEB1C534D}"/>
              </a:ext>
            </a:extLst>
          </p:cNvPr>
          <p:cNvSpPr txBox="1"/>
          <p:nvPr/>
        </p:nvSpPr>
        <p:spPr>
          <a:xfrm>
            <a:off x="1895758" y="3443481"/>
            <a:ext cx="4895628" cy="1261884"/>
          </a:xfrm>
          <a:prstGeom prst="rect">
            <a:avLst/>
          </a:prstGeom>
          <a:noFill/>
        </p:spPr>
        <p:txBody>
          <a:bodyPr wrap="square" rtlCol="0">
            <a:spAutoFit/>
          </a:bodyPr>
          <a:lstStyle/>
          <a:p>
            <a:pPr marL="285750" indent="-285750">
              <a:spcAft>
                <a:spcPts val="600"/>
              </a:spcAft>
              <a:buClr>
                <a:srgbClr val="3E9A99"/>
              </a:buClr>
              <a:buFont typeface="Arial" panose="020B0604020202020204" pitchFamily="34" charset="0"/>
              <a:buChar char="•"/>
            </a:pPr>
            <a:r>
              <a:rPr lang="en-US" sz="2200"/>
              <a:t>Pessimistic about health</a:t>
            </a:r>
          </a:p>
          <a:p>
            <a:pPr marL="285750" indent="-285750">
              <a:spcAft>
                <a:spcPts val="600"/>
              </a:spcAft>
              <a:buClr>
                <a:srgbClr val="3E9A99"/>
              </a:buClr>
              <a:buFont typeface="Arial" panose="020B0604020202020204" pitchFamily="34" charset="0"/>
              <a:buChar char="•"/>
            </a:pPr>
            <a:r>
              <a:rPr lang="en-US" sz="2200"/>
              <a:t>Lack of purpose, meaning</a:t>
            </a:r>
          </a:p>
          <a:p>
            <a:pPr marL="285750" indent="-285750">
              <a:spcAft>
                <a:spcPts val="600"/>
              </a:spcAft>
              <a:buClr>
                <a:srgbClr val="3E9A99"/>
              </a:buClr>
              <a:buFont typeface="Arial" panose="020B0604020202020204" pitchFamily="34" charset="0"/>
              <a:buChar char="•"/>
            </a:pPr>
            <a:r>
              <a:rPr lang="en-US" sz="2200"/>
              <a:t>Lack of healthy socialization</a:t>
            </a:r>
          </a:p>
        </p:txBody>
      </p:sp>
      <p:grpSp>
        <p:nvGrpSpPr>
          <p:cNvPr id="3" name="Group 2">
            <a:extLst>
              <a:ext uri="{FF2B5EF4-FFF2-40B4-BE49-F238E27FC236}">
                <a16:creationId xmlns:a16="http://schemas.microsoft.com/office/drawing/2014/main" id="{7E952648-B506-EDB5-0998-26018135792C}"/>
              </a:ext>
            </a:extLst>
          </p:cNvPr>
          <p:cNvGrpSpPr/>
          <p:nvPr/>
        </p:nvGrpSpPr>
        <p:grpSpPr>
          <a:xfrm>
            <a:off x="9767413" y="767810"/>
            <a:ext cx="1746504" cy="2311729"/>
            <a:chOff x="3597515" y="3251621"/>
            <a:chExt cx="1746504" cy="2311729"/>
          </a:xfrm>
        </p:grpSpPr>
        <p:sp>
          <p:nvSpPr>
            <p:cNvPr id="4" name="Oval 3">
              <a:extLst>
                <a:ext uri="{FF2B5EF4-FFF2-40B4-BE49-F238E27FC236}">
                  <a16:creationId xmlns:a16="http://schemas.microsoft.com/office/drawing/2014/main" id="{2DB613B2-E1DE-B223-2CEC-D7D352B13975}"/>
                </a:ext>
              </a:extLst>
            </p:cNvPr>
            <p:cNvSpPr/>
            <p:nvPr/>
          </p:nvSpPr>
          <p:spPr>
            <a:xfrm rot="379669">
              <a:off x="3597515" y="4484358"/>
              <a:ext cx="1746504" cy="1078992"/>
            </a:xfrm>
            <a:prstGeom prst="ellipse">
              <a:avLst/>
            </a:prstGeom>
            <a:effectLst>
              <a:outerShdw blurRad="50800" dist="38100" dir="5400000" algn="t"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EF312B54-4C70-F76D-E9C7-5BCB3F1A19A8}"/>
                </a:ext>
              </a:extLst>
            </p:cNvPr>
            <p:cNvSpPr txBox="1">
              <a:spLocks/>
            </p:cNvSpPr>
            <p:nvPr/>
          </p:nvSpPr>
          <p:spPr>
            <a:xfrm rot="270158">
              <a:off x="3673325" y="4993971"/>
              <a:ext cx="1538962" cy="540932"/>
            </a:xfrm>
            <a:prstGeom prst="rect">
              <a:avLst/>
            </a:prstGeom>
            <a:effectLst>
              <a:outerShdw blurRad="50800" dist="38100" dir="5400000" algn="t" rotWithShape="0">
                <a:prstClr val="black">
                  <a:alpha val="40000"/>
                </a:prst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buFont typeface="Wingdings 3" charset="2"/>
                <a:buNone/>
              </a:pPr>
              <a:r>
                <a:rPr lang="en-US" sz="2600" b="1">
                  <a:solidFill>
                    <a:schemeClr val="bg1"/>
                  </a:solidFill>
                  <a:latin typeface="Century Gothic" panose="020B0502020202020204" pitchFamily="34" charset="0"/>
                </a:rPr>
                <a:t>John</a:t>
              </a:r>
            </a:p>
          </p:txBody>
        </p:sp>
        <p:pic>
          <p:nvPicPr>
            <p:cNvPr id="11" name="Picture 10">
              <a:extLst>
                <a:ext uri="{FF2B5EF4-FFF2-40B4-BE49-F238E27FC236}">
                  <a16:creationId xmlns:a16="http://schemas.microsoft.com/office/drawing/2014/main" id="{FEDFCBF6-04FF-D614-CA9F-20356DEDFC5F}"/>
                </a:ext>
              </a:extLst>
            </p:cNvPr>
            <p:cNvPicPr>
              <a:picLocks noChangeAspect="1"/>
            </p:cNvPicPr>
            <p:nvPr/>
          </p:nvPicPr>
          <p:blipFill rotWithShape="1">
            <a:blip r:embed="rId4">
              <a:extLst>
                <a:ext uri="{28A0092B-C50C-407E-A947-70E740481C1C}">
                  <a14:useLocalDpi xmlns:a14="http://schemas.microsoft.com/office/drawing/2010/main" val="0"/>
                </a:ext>
              </a:extLst>
            </a:blip>
            <a:srcRect t="-5414" b="-277"/>
            <a:stretch/>
          </p:blipFill>
          <p:spPr>
            <a:xfrm rot="263724">
              <a:off x="3929114" y="3251621"/>
              <a:ext cx="1246868" cy="1632331"/>
            </a:xfrm>
            <a:prstGeom prst="rect">
              <a:avLst/>
            </a:prstGeom>
            <a:solidFill>
              <a:srgbClr val="FFFFFF">
                <a:shade val="85000"/>
              </a:srgbClr>
            </a:solidFill>
            <a:ln w="88900" cap="sq">
              <a:solidFill>
                <a:srgbClr val="FFFFFF"/>
              </a:solidFill>
              <a:miter lim="800000"/>
            </a:ln>
            <a:effectLst>
              <a:outerShdw blurRad="50800" dist="762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grpSp>
      <p:graphicFrame>
        <p:nvGraphicFramePr>
          <p:cNvPr id="12" name="Diagram 11">
            <a:extLst>
              <a:ext uri="{FF2B5EF4-FFF2-40B4-BE49-F238E27FC236}">
                <a16:creationId xmlns:a16="http://schemas.microsoft.com/office/drawing/2014/main" id="{D39D89F4-FF73-6130-C128-6E9A504DEDB8}"/>
              </a:ext>
            </a:extLst>
          </p:cNvPr>
          <p:cNvGraphicFramePr/>
          <p:nvPr>
            <p:extLst>
              <p:ext uri="{D42A27DB-BD31-4B8C-83A1-F6EECF244321}">
                <p14:modId xmlns:p14="http://schemas.microsoft.com/office/powerpoint/2010/main" val="2800524429"/>
              </p:ext>
            </p:extLst>
          </p:nvPr>
        </p:nvGraphicFramePr>
        <p:xfrm>
          <a:off x="2279334" y="728183"/>
          <a:ext cx="7418480" cy="1495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Content Placeholder 2">
            <a:extLst>
              <a:ext uri="{FF2B5EF4-FFF2-40B4-BE49-F238E27FC236}">
                <a16:creationId xmlns:a16="http://schemas.microsoft.com/office/drawing/2014/main" id="{7F409ECB-25ED-D56D-5884-E5872FED2F7D}"/>
              </a:ext>
            </a:extLst>
          </p:cNvPr>
          <p:cNvSpPr txBox="1">
            <a:spLocks/>
          </p:cNvSpPr>
          <p:nvPr/>
        </p:nvSpPr>
        <p:spPr>
          <a:xfrm>
            <a:off x="2560526" y="2612041"/>
            <a:ext cx="7163411" cy="6629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spcBef>
                <a:spcPts val="0"/>
              </a:spcBef>
              <a:spcAft>
                <a:spcPts val="600"/>
              </a:spcAft>
              <a:buFont typeface="Wingdings 3" charset="2"/>
              <a:buNone/>
            </a:pPr>
            <a:r>
              <a:rPr lang="en-US" sz="4000" b="1">
                <a:solidFill>
                  <a:srgbClr val="245E64"/>
                </a:solidFill>
                <a:latin typeface="+mj-lt"/>
                <a:ea typeface="Calibri" panose="020F0502020204030204" pitchFamily="34" charset="0"/>
                <a:cs typeface="Arial" panose="020B0604020202020204" pitchFamily="34" charset="0"/>
              </a:rPr>
              <a:t> </a:t>
            </a:r>
            <a:r>
              <a:rPr lang="en-US" sz="3200" b="1">
                <a:solidFill>
                  <a:srgbClr val="245E64"/>
                </a:solidFill>
                <a:latin typeface="+mj-lt"/>
                <a:ea typeface="Calibri" panose="020F0502020204030204" pitchFamily="34" charset="0"/>
                <a:cs typeface="Arial" panose="020B0604020202020204" pitchFamily="34" charset="0"/>
              </a:rPr>
              <a:t>Behavioral health considerations</a:t>
            </a:r>
          </a:p>
          <a:p>
            <a:pPr marL="0" indent="0" algn="ctr">
              <a:lnSpc>
                <a:spcPct val="80000"/>
              </a:lnSpc>
              <a:spcBef>
                <a:spcPts val="0"/>
              </a:spcBef>
              <a:spcAft>
                <a:spcPts val="600"/>
              </a:spcAft>
              <a:buFont typeface="Wingdings 3" charset="2"/>
              <a:buNone/>
            </a:pPr>
            <a:endParaRPr lang="en-US" sz="3200" b="1">
              <a:solidFill>
                <a:srgbClr val="245E64"/>
              </a:solidFill>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4113214"/>
      </p:ext>
    </p:extLst>
  </p:cSld>
  <p:clrMapOvr>
    <a:masterClrMapping/>
  </p:clrMapOvr>
</p:sld>
</file>

<file path=ppt/theme/theme1.xml><?xml version="1.0" encoding="utf-8"?>
<a:theme xmlns:a="http://schemas.openxmlformats.org/drawingml/2006/main" name="Facet">
  <a:themeElements>
    <a:clrScheme name="Custom 5">
      <a:dk1>
        <a:sysClr val="windowText" lastClr="000000"/>
      </a:dk1>
      <a:lt1>
        <a:sysClr val="window" lastClr="FFFFFF"/>
      </a:lt1>
      <a:dk2>
        <a:srgbClr val="2C3C43"/>
      </a:dk2>
      <a:lt2>
        <a:srgbClr val="EBEBEB"/>
      </a:lt2>
      <a:accent1>
        <a:srgbClr val="208C8C"/>
      </a:accent1>
      <a:accent2>
        <a:srgbClr val="A9A9A9"/>
      </a:accent2>
      <a:accent3>
        <a:srgbClr val="5FC2BF"/>
      </a:accent3>
      <a:accent4>
        <a:srgbClr val="0C8381"/>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959798372094888EC045EE5F9A48C" ma:contentTypeVersion="15" ma:contentTypeDescription="Create a new document." ma:contentTypeScope="" ma:versionID="ca0745a46fec7705b020973374f5127a">
  <xsd:schema xmlns:xsd="http://www.w3.org/2001/XMLSchema" xmlns:xs="http://www.w3.org/2001/XMLSchema" xmlns:p="http://schemas.microsoft.com/office/2006/metadata/properties" xmlns:ns2="44778771-35e1-447d-9e7e-d8ba937c1dce" xmlns:ns3="2b45cd12-7520-4629-b220-cdd6e4b1db71" targetNamespace="http://schemas.microsoft.com/office/2006/metadata/properties" ma:root="true" ma:fieldsID="68af044c7e104dc50b599a27ee2ca40d" ns2:_="" ns3:_="">
    <xsd:import namespace="44778771-35e1-447d-9e7e-d8ba937c1dce"/>
    <xsd:import namespace="2b45cd12-7520-4629-b220-cdd6e4b1d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78771-35e1-447d-9e7e-d8ba937c1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7b44d6-de9a-41d4-bf45-91cc891eaa7a"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45cd12-7520-4629-b220-cdd6e4b1db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942fd5a-9de0-4ae7-a1af-ea18a9dc6b06}" ma:internalName="TaxCatchAll" ma:showField="CatchAllData" ma:web="2b45cd12-7520-4629-b220-cdd6e4b1db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b45cd12-7520-4629-b220-cdd6e4b1db71">
      <UserInfo>
        <DisplayName>JoAnn Marabella</DisplayName>
        <AccountId>12</AccountId>
        <AccountType/>
      </UserInfo>
      <UserInfo>
        <DisplayName>Blair Grant</DisplayName>
        <AccountId>13</AccountId>
        <AccountType/>
      </UserInfo>
      <UserInfo>
        <DisplayName>Carl Barton</DisplayName>
        <AccountId>9</AccountId>
        <AccountType/>
      </UserInfo>
      <UserInfo>
        <DisplayName>Leslie Rose</DisplayName>
        <AccountId>29</AccountId>
        <AccountType/>
      </UserInfo>
    </SharedWithUsers>
    <MediaLengthInSeconds xmlns="44778771-35e1-447d-9e7e-d8ba937c1dce" xsi:nil="true"/>
    <TaxCatchAll xmlns="2b45cd12-7520-4629-b220-cdd6e4b1db71" xsi:nil="true"/>
    <lcf76f155ced4ddcb4097134ff3c332f xmlns="44778771-35e1-447d-9e7e-d8ba937c1d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2A1190-9466-4FBE-B6B3-5B68DE0051A5}">
  <ds:schemaRefs>
    <ds:schemaRef ds:uri="http://schemas.microsoft.com/sharepoint/v3/contenttype/forms"/>
  </ds:schemaRefs>
</ds:datastoreItem>
</file>

<file path=customXml/itemProps2.xml><?xml version="1.0" encoding="utf-8"?>
<ds:datastoreItem xmlns:ds="http://schemas.openxmlformats.org/officeDocument/2006/customXml" ds:itemID="{BE77136B-D15D-4FFD-94AA-1F4679E6F5CF}">
  <ds:schemaRefs>
    <ds:schemaRef ds:uri="2b45cd12-7520-4629-b220-cdd6e4b1db71"/>
    <ds:schemaRef ds:uri="44778771-35e1-447d-9e7e-d8ba937c1d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F3D14F-87CA-4E9D-8D93-C4118DAD3CAD}">
  <ds:schemaRefs>
    <ds:schemaRef ds:uri="2b45cd12-7520-4629-b220-cdd6e4b1db71"/>
    <ds:schemaRef ds:uri="3836b36a-48ea-45cb-a400-943a56bbdde4"/>
    <ds:schemaRef ds:uri="44778771-35e1-447d-9e7e-d8ba937c1dce"/>
    <ds:schemaRef ds:uri="7979a025-c32b-47cb-8bf4-699db9b5332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560</TotalTime>
  <Words>3649</Words>
  <Application>Microsoft Macintosh PowerPoint</Application>
  <PresentationFormat>Widescreen</PresentationFormat>
  <Paragraphs>471</Paragraphs>
  <Slides>41</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Century Gothic</vt:lpstr>
      <vt:lpstr>Courier New</vt:lpstr>
      <vt:lpstr>myriad-pro</vt:lpstr>
      <vt:lpstr>Open Sans</vt:lpstr>
      <vt:lpstr>OpenSansRegular</vt:lpstr>
      <vt:lpstr>Trebuchet MS</vt:lpstr>
      <vt:lpstr>Wingdings</vt:lpstr>
      <vt:lpstr>Wingdings 3</vt:lpstr>
      <vt:lpstr>Facet</vt:lpstr>
      <vt:lpstr>PowerPoint Presentation</vt:lpstr>
      <vt:lpstr>Objectives</vt:lpstr>
      <vt:lpstr>AMA Behavioral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John &amp;  Leilani’s  care team supported journey</vt:lpstr>
      <vt:lpstr>Patient Role What is the responsibility  of the patient?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vt:lpstr>
      <vt:lpstr>PowerPoint Presentation</vt:lpstr>
      <vt:lpstr>PowerPoint Presentation</vt:lpstr>
      <vt:lpstr>PowerPoint Presentation</vt:lpstr>
      <vt:lpstr>PowerPoint Presentation</vt:lpstr>
      <vt:lpstr>PowerPoint Presentation</vt:lpstr>
      <vt:lpstr>PowerPoint Presentation</vt:lpstr>
      <vt:lpstr>Preliminary   BP Outcomes data still being analyzed, final results may have small variances </vt:lpstr>
      <vt:lpstr>Patient  Feedback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PHARMACIST INTEGRATION IN PRIMARY CARE DEMONSTRATION PROJECT</dc:title>
  <dc:creator>Charles Barton</dc:creator>
  <cp:lastModifiedBy>Summer Mochida-Meek</cp:lastModifiedBy>
  <cp:revision>2</cp:revision>
  <dcterms:created xsi:type="dcterms:W3CDTF">2020-11-25T22:15:20Z</dcterms:created>
  <dcterms:modified xsi:type="dcterms:W3CDTF">2023-04-25T09:18:19Z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0x010100D70959798372094888EC045EE5F9A48C</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