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 id="2147483757" r:id="rId2"/>
    <p:sldMasterId id="2147483774" r:id="rId3"/>
    <p:sldMasterId id="2147483882" r:id="rId4"/>
    <p:sldMasterId id="2147483912" r:id="rId5"/>
  </p:sldMasterIdLst>
  <p:notesMasterIdLst>
    <p:notesMasterId r:id="rId43"/>
  </p:notesMasterIdLst>
  <p:handoutMasterIdLst>
    <p:handoutMasterId r:id="rId44"/>
  </p:handoutMasterIdLst>
  <p:sldIdLst>
    <p:sldId id="371" r:id="rId6"/>
    <p:sldId id="458" r:id="rId7"/>
    <p:sldId id="298" r:id="rId8"/>
    <p:sldId id="419" r:id="rId9"/>
    <p:sldId id="421" r:id="rId10"/>
    <p:sldId id="422" r:id="rId11"/>
    <p:sldId id="423" r:id="rId12"/>
    <p:sldId id="408" r:id="rId13"/>
    <p:sldId id="409" r:id="rId14"/>
    <p:sldId id="543" r:id="rId15"/>
    <p:sldId id="554" r:id="rId16"/>
    <p:sldId id="547" r:id="rId17"/>
    <p:sldId id="556" r:id="rId18"/>
    <p:sldId id="426" r:id="rId19"/>
    <p:sldId id="266" r:id="rId20"/>
    <p:sldId id="427" r:id="rId21"/>
    <p:sldId id="416" r:id="rId22"/>
    <p:sldId id="257" r:id="rId23"/>
    <p:sldId id="529" r:id="rId24"/>
    <p:sldId id="256" r:id="rId25"/>
    <p:sldId id="457" r:id="rId26"/>
    <p:sldId id="259" r:id="rId27"/>
    <p:sldId id="269" r:id="rId28"/>
    <p:sldId id="260" r:id="rId29"/>
    <p:sldId id="270" r:id="rId30"/>
    <p:sldId id="261" r:id="rId31"/>
    <p:sldId id="258" r:id="rId32"/>
    <p:sldId id="428" r:id="rId33"/>
    <p:sldId id="302" r:id="rId34"/>
    <p:sldId id="303" r:id="rId35"/>
    <p:sldId id="452" r:id="rId36"/>
    <p:sldId id="431" r:id="rId37"/>
    <p:sldId id="432" r:id="rId38"/>
    <p:sldId id="433" r:id="rId39"/>
    <p:sldId id="406" r:id="rId40"/>
    <p:sldId id="456" r:id="rId41"/>
    <p:sldId id="299"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25DD80-5336-4636-ADD7-1A2923E058E7}" v="2" dt="2023-03-21T21:27:11.4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2324" autoAdjust="0"/>
  </p:normalViewPr>
  <p:slideViewPr>
    <p:cSldViewPr>
      <p:cViewPr varScale="1">
        <p:scale>
          <a:sx n="113" d="100"/>
          <a:sy n="113" d="100"/>
        </p:scale>
        <p:origin x="1600" y="184"/>
      </p:cViewPr>
      <p:guideLst>
        <p:guide orient="horz" pos="2160"/>
        <p:guide pos="2880"/>
      </p:guideLst>
    </p:cSldViewPr>
  </p:slideViewPr>
  <p:notesTextViewPr>
    <p:cViewPr>
      <p:scale>
        <a:sx n="1" d="1"/>
        <a:sy n="1" d="1"/>
      </p:scale>
      <p:origin x="0" y="0"/>
    </p:cViewPr>
  </p:notesTextViewPr>
  <p:sorterViewPr>
    <p:cViewPr varScale="1">
      <p:scale>
        <a:sx n="1" d="1"/>
        <a:sy n="1" d="1"/>
      </p:scale>
      <p:origin x="0" y="-567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8">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8">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8">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5085FD-EAFE-4077-BB81-2A15E8CE29BA}" type="doc">
      <dgm:prSet loTypeId="urn:microsoft.com/office/officeart/2005/8/layout/cycle1" loCatId="cycle" qsTypeId="urn:microsoft.com/office/officeart/2005/8/quickstyle/simple1#8" qsCatId="simple" csTypeId="urn:microsoft.com/office/officeart/2005/8/colors/accent1_2#8" csCatId="accent1" phldr="1"/>
      <dgm:spPr/>
    </dgm:pt>
    <dgm:pt modelId="{DD6AC707-E7A3-4366-98CC-1A8D67891B85}">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Arial" pitchFamily="34" charset="0"/>
            </a:rPr>
            <a:t>Animal mechanistic study </a:t>
          </a:r>
          <a:endParaRPr kumimoji="0" lang="en-US" sz="1400" b="0" i="0" u="none" strike="noStrike" cap="none" normalizeH="0" baseline="0" dirty="0">
            <a:ln>
              <a:noFill/>
            </a:ln>
            <a:solidFill>
              <a:schemeClr val="tx1"/>
            </a:solidFill>
            <a:effectLst/>
            <a:latin typeface="+mn-lt"/>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dgm:t>
    </dgm:pt>
    <dgm:pt modelId="{C4B6D5EC-83A0-4FC4-BA70-F01CC77F39FD}" type="parTrans" cxnId="{3C799463-1285-4023-9E0B-4C7144C5594B}">
      <dgm:prSet/>
      <dgm:spPr/>
      <dgm:t>
        <a:bodyPr/>
        <a:lstStyle/>
        <a:p>
          <a:endParaRPr lang="en-US"/>
        </a:p>
      </dgm:t>
    </dgm:pt>
    <dgm:pt modelId="{71DDC239-D802-411B-9746-A804B43444B1}" type="sibTrans" cxnId="{3C799463-1285-4023-9E0B-4C7144C5594B}">
      <dgm:prSet/>
      <dgm:spPr/>
      <dgm:t>
        <a:bodyPr/>
        <a:lstStyle/>
        <a:p>
          <a:endParaRPr lang="en-US"/>
        </a:p>
      </dgm:t>
    </dgm:pt>
    <dgm:pt modelId="{C5EFC6B7-9F36-4D2B-91B3-97F16D079C0A}">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Arial" pitchFamily="34" charset="0"/>
            </a:rPr>
            <a:t>Clinical trial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itchFamily="34" charset="0"/>
            </a:rPr>
            <a:t>???</a:t>
          </a:r>
        </a:p>
      </dgm:t>
    </dgm:pt>
    <dgm:pt modelId="{DC5A0C3E-92B4-42C7-89E6-D8394946DDEA}" type="parTrans" cxnId="{D3E230F9-DB26-4554-8013-66137AB1A91C}">
      <dgm:prSet/>
      <dgm:spPr/>
      <dgm:t>
        <a:bodyPr/>
        <a:lstStyle/>
        <a:p>
          <a:endParaRPr lang="en-US"/>
        </a:p>
      </dgm:t>
    </dgm:pt>
    <dgm:pt modelId="{27807618-5B3D-4318-9B4F-12A6402CE8DF}" type="sibTrans" cxnId="{D3E230F9-DB26-4554-8013-66137AB1A91C}">
      <dgm:prSet/>
      <dgm:spPr/>
      <dgm:t>
        <a:bodyPr/>
        <a:lstStyle/>
        <a:p>
          <a:endParaRPr lang="en-US"/>
        </a:p>
      </dgm:t>
    </dgm:pt>
    <dgm:pt modelId="{4EEDACC1-7151-4C48-851B-A45186A7E9FF}">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Arial" pitchFamily="34" charset="0"/>
            </a:rPr>
            <a:t>Human Study –genome –wide transcriptomics </a:t>
          </a:r>
          <a:endParaRPr kumimoji="0" lang="en-US" sz="1400" b="0" i="0" u="none" strike="noStrike" cap="none" normalizeH="0" baseline="0" dirty="0">
            <a:ln>
              <a:noFill/>
            </a:ln>
            <a:solidFill>
              <a:schemeClr val="tx1"/>
            </a:solidFill>
            <a:effectLst/>
            <a:latin typeface="+mn-lt"/>
            <a:cs typeface="Arial" pitchFamily="34" charset="0"/>
          </a:endParaRPr>
        </a:p>
      </dgm:t>
    </dgm:pt>
    <dgm:pt modelId="{EE90BC9F-AF06-4589-9510-E79ACE27E577}" type="parTrans" cxnId="{69D35062-2DB2-4978-9B9C-AA47BDC043B2}">
      <dgm:prSet/>
      <dgm:spPr/>
      <dgm:t>
        <a:bodyPr/>
        <a:lstStyle/>
        <a:p>
          <a:endParaRPr lang="en-US"/>
        </a:p>
      </dgm:t>
    </dgm:pt>
    <dgm:pt modelId="{5421AEA2-3F68-4708-8133-84BF748734FE}" type="sibTrans" cxnId="{69D35062-2DB2-4978-9B9C-AA47BDC043B2}">
      <dgm:prSet/>
      <dgm:spPr/>
      <dgm:t>
        <a:bodyPr/>
        <a:lstStyle/>
        <a:p>
          <a:endParaRPr lang="en-US"/>
        </a:p>
      </dgm:t>
    </dgm:pt>
    <dgm:pt modelId="{7928A0A9-24D7-4F4E-8ED9-95DCB0D38012}">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Arial" pitchFamily="34" charset="0"/>
            </a:rPr>
            <a:t>Human Studies-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Arial" pitchFamily="34" charset="0"/>
            </a:rPr>
            <a:t>Data minding </a:t>
          </a:r>
        </a:p>
      </dgm:t>
    </dgm:pt>
    <dgm:pt modelId="{D93ABC23-B79D-499C-B728-BA9502F78EA1}" type="sibTrans" cxnId="{D1AF83CD-A6A1-4976-A965-B208F741C925}">
      <dgm:prSet/>
      <dgm:spPr/>
      <dgm:t>
        <a:bodyPr/>
        <a:lstStyle/>
        <a:p>
          <a:endParaRPr lang="en-US"/>
        </a:p>
      </dgm:t>
    </dgm:pt>
    <dgm:pt modelId="{26573490-0F9B-4806-87BA-935C01E9196A}" type="parTrans" cxnId="{D1AF83CD-A6A1-4976-A965-B208F741C925}">
      <dgm:prSet/>
      <dgm:spPr/>
      <dgm:t>
        <a:bodyPr/>
        <a:lstStyle/>
        <a:p>
          <a:endParaRPr lang="en-US"/>
        </a:p>
      </dgm:t>
    </dgm:pt>
    <dgm:pt modelId="{7EC3AAA1-2EA1-464B-AD90-504CBCB0DFDB}" type="pres">
      <dgm:prSet presAssocID="{005085FD-EAFE-4077-BB81-2A15E8CE29BA}" presName="cycle" presStyleCnt="0">
        <dgm:presLayoutVars>
          <dgm:dir/>
          <dgm:resizeHandles val="exact"/>
        </dgm:presLayoutVars>
      </dgm:prSet>
      <dgm:spPr/>
    </dgm:pt>
    <dgm:pt modelId="{FFDDCC48-5B17-4EA6-890D-0D3768928032}" type="pres">
      <dgm:prSet presAssocID="{DD6AC707-E7A3-4366-98CC-1A8D67891B85}" presName="dummy" presStyleCnt="0"/>
      <dgm:spPr/>
    </dgm:pt>
    <dgm:pt modelId="{003AD5DC-5702-46C3-A9BA-FCB5E30FBFA9}" type="pres">
      <dgm:prSet presAssocID="{DD6AC707-E7A3-4366-98CC-1A8D67891B85}" presName="node" presStyleLbl="revTx" presStyleIdx="0" presStyleCnt="4">
        <dgm:presLayoutVars>
          <dgm:bulletEnabled val="1"/>
        </dgm:presLayoutVars>
      </dgm:prSet>
      <dgm:spPr/>
    </dgm:pt>
    <dgm:pt modelId="{19D56787-54D7-42F5-B91C-0D73D450D57D}" type="pres">
      <dgm:prSet presAssocID="{71DDC239-D802-411B-9746-A804B43444B1}" presName="sibTrans" presStyleLbl="node1" presStyleIdx="0" presStyleCnt="4"/>
      <dgm:spPr/>
    </dgm:pt>
    <dgm:pt modelId="{0BDC7403-7459-48C2-B9F6-E9AFF1F306F9}" type="pres">
      <dgm:prSet presAssocID="{7928A0A9-24D7-4F4E-8ED9-95DCB0D38012}" presName="dummy" presStyleCnt="0"/>
      <dgm:spPr/>
    </dgm:pt>
    <dgm:pt modelId="{9C0DDF83-F414-4977-B9CF-D6199F8456CF}" type="pres">
      <dgm:prSet presAssocID="{7928A0A9-24D7-4F4E-8ED9-95DCB0D38012}" presName="node" presStyleLbl="revTx" presStyleIdx="1" presStyleCnt="4">
        <dgm:presLayoutVars>
          <dgm:bulletEnabled val="1"/>
        </dgm:presLayoutVars>
      </dgm:prSet>
      <dgm:spPr/>
    </dgm:pt>
    <dgm:pt modelId="{5CF07E74-39EC-413A-87F8-D5C8A37624AC}" type="pres">
      <dgm:prSet presAssocID="{D93ABC23-B79D-499C-B728-BA9502F78EA1}" presName="sibTrans" presStyleLbl="node1" presStyleIdx="1" presStyleCnt="4"/>
      <dgm:spPr/>
    </dgm:pt>
    <dgm:pt modelId="{E7E0D5AD-6346-48A2-9F3D-5C227B3535B8}" type="pres">
      <dgm:prSet presAssocID="{C5EFC6B7-9F36-4D2B-91B3-97F16D079C0A}" presName="dummy" presStyleCnt="0"/>
      <dgm:spPr/>
    </dgm:pt>
    <dgm:pt modelId="{750341D5-008B-4E32-B748-978CE20B51B9}" type="pres">
      <dgm:prSet presAssocID="{C5EFC6B7-9F36-4D2B-91B3-97F16D079C0A}" presName="node" presStyleLbl="revTx" presStyleIdx="2" presStyleCnt="4">
        <dgm:presLayoutVars>
          <dgm:bulletEnabled val="1"/>
        </dgm:presLayoutVars>
      </dgm:prSet>
      <dgm:spPr/>
    </dgm:pt>
    <dgm:pt modelId="{D7487873-E7E2-413A-9FDC-389D5C693CC7}" type="pres">
      <dgm:prSet presAssocID="{27807618-5B3D-4318-9B4F-12A6402CE8DF}" presName="sibTrans" presStyleLbl="node1" presStyleIdx="2" presStyleCnt="4"/>
      <dgm:spPr/>
    </dgm:pt>
    <dgm:pt modelId="{F6C49C2D-00D5-466E-8C17-7B89AE8BA540}" type="pres">
      <dgm:prSet presAssocID="{4EEDACC1-7151-4C48-851B-A45186A7E9FF}" presName="dummy" presStyleCnt="0"/>
      <dgm:spPr/>
    </dgm:pt>
    <dgm:pt modelId="{3602629C-81BA-44E0-B28A-ADFAF8E88920}" type="pres">
      <dgm:prSet presAssocID="{4EEDACC1-7151-4C48-851B-A45186A7E9FF}" presName="node" presStyleLbl="revTx" presStyleIdx="3" presStyleCnt="4" custScaleX="134455">
        <dgm:presLayoutVars>
          <dgm:bulletEnabled val="1"/>
        </dgm:presLayoutVars>
      </dgm:prSet>
      <dgm:spPr/>
    </dgm:pt>
    <dgm:pt modelId="{32F8E1E7-F084-478C-A78B-FA6A4E7E5A30}" type="pres">
      <dgm:prSet presAssocID="{5421AEA2-3F68-4708-8133-84BF748734FE}" presName="sibTrans" presStyleLbl="node1" presStyleIdx="3" presStyleCnt="4"/>
      <dgm:spPr/>
    </dgm:pt>
  </dgm:ptLst>
  <dgm:cxnLst>
    <dgm:cxn modelId="{8A5D770F-BCEA-4E2E-90BA-14D10D3078E1}" type="presOf" srcId="{7928A0A9-24D7-4F4E-8ED9-95DCB0D38012}" destId="{9C0DDF83-F414-4977-B9CF-D6199F8456CF}" srcOrd="0" destOrd="0" presId="urn:microsoft.com/office/officeart/2005/8/layout/cycle1"/>
    <dgm:cxn modelId="{E50A5617-F5B2-4837-9CA3-301847151A50}" type="presOf" srcId="{DD6AC707-E7A3-4366-98CC-1A8D67891B85}" destId="{003AD5DC-5702-46C3-A9BA-FCB5E30FBFA9}" srcOrd="0" destOrd="0" presId="urn:microsoft.com/office/officeart/2005/8/layout/cycle1"/>
    <dgm:cxn modelId="{DFB21029-2B18-4DF2-8FB9-E4A50DDD43AB}" type="presOf" srcId="{5421AEA2-3F68-4708-8133-84BF748734FE}" destId="{32F8E1E7-F084-478C-A78B-FA6A4E7E5A30}" srcOrd="0" destOrd="0" presId="urn:microsoft.com/office/officeart/2005/8/layout/cycle1"/>
    <dgm:cxn modelId="{2B94E73F-9E61-4833-9F39-C4E3742355A8}" type="presOf" srcId="{27807618-5B3D-4318-9B4F-12A6402CE8DF}" destId="{D7487873-E7E2-413A-9FDC-389D5C693CC7}" srcOrd="0" destOrd="0" presId="urn:microsoft.com/office/officeart/2005/8/layout/cycle1"/>
    <dgm:cxn modelId="{69D35062-2DB2-4978-9B9C-AA47BDC043B2}" srcId="{005085FD-EAFE-4077-BB81-2A15E8CE29BA}" destId="{4EEDACC1-7151-4C48-851B-A45186A7E9FF}" srcOrd="3" destOrd="0" parTransId="{EE90BC9F-AF06-4589-9510-E79ACE27E577}" sibTransId="{5421AEA2-3F68-4708-8133-84BF748734FE}"/>
    <dgm:cxn modelId="{3C799463-1285-4023-9E0B-4C7144C5594B}" srcId="{005085FD-EAFE-4077-BB81-2A15E8CE29BA}" destId="{DD6AC707-E7A3-4366-98CC-1A8D67891B85}" srcOrd="0" destOrd="0" parTransId="{C4B6D5EC-83A0-4FC4-BA70-F01CC77F39FD}" sibTransId="{71DDC239-D802-411B-9746-A804B43444B1}"/>
    <dgm:cxn modelId="{2853F985-0BDD-41EC-A50E-27B4DAA2224B}" type="presOf" srcId="{C5EFC6B7-9F36-4D2B-91B3-97F16D079C0A}" destId="{750341D5-008B-4E32-B748-978CE20B51B9}" srcOrd="0" destOrd="0" presId="urn:microsoft.com/office/officeart/2005/8/layout/cycle1"/>
    <dgm:cxn modelId="{CDCC518F-D4AC-482D-B4DC-42FBA3441FF5}" type="presOf" srcId="{D93ABC23-B79D-499C-B728-BA9502F78EA1}" destId="{5CF07E74-39EC-413A-87F8-D5C8A37624AC}" srcOrd="0" destOrd="0" presId="urn:microsoft.com/office/officeart/2005/8/layout/cycle1"/>
    <dgm:cxn modelId="{F95CC49E-98EF-4BEA-A8AF-54B152455BFD}" type="presOf" srcId="{005085FD-EAFE-4077-BB81-2A15E8CE29BA}" destId="{7EC3AAA1-2EA1-464B-AD90-504CBCB0DFDB}" srcOrd="0" destOrd="0" presId="urn:microsoft.com/office/officeart/2005/8/layout/cycle1"/>
    <dgm:cxn modelId="{D1AF83CD-A6A1-4976-A965-B208F741C925}" srcId="{005085FD-EAFE-4077-BB81-2A15E8CE29BA}" destId="{7928A0A9-24D7-4F4E-8ED9-95DCB0D38012}" srcOrd="1" destOrd="0" parTransId="{26573490-0F9B-4806-87BA-935C01E9196A}" sibTransId="{D93ABC23-B79D-499C-B728-BA9502F78EA1}"/>
    <dgm:cxn modelId="{2B652BDB-65E3-4B63-866B-E7CB7AC94D73}" type="presOf" srcId="{4EEDACC1-7151-4C48-851B-A45186A7E9FF}" destId="{3602629C-81BA-44E0-B28A-ADFAF8E88920}" srcOrd="0" destOrd="0" presId="urn:microsoft.com/office/officeart/2005/8/layout/cycle1"/>
    <dgm:cxn modelId="{EE3A00E5-A042-452F-AAE4-AFCEF17E6A12}" type="presOf" srcId="{71DDC239-D802-411B-9746-A804B43444B1}" destId="{19D56787-54D7-42F5-B91C-0D73D450D57D}" srcOrd="0" destOrd="0" presId="urn:microsoft.com/office/officeart/2005/8/layout/cycle1"/>
    <dgm:cxn modelId="{D3E230F9-DB26-4554-8013-66137AB1A91C}" srcId="{005085FD-EAFE-4077-BB81-2A15E8CE29BA}" destId="{C5EFC6B7-9F36-4D2B-91B3-97F16D079C0A}" srcOrd="2" destOrd="0" parTransId="{DC5A0C3E-92B4-42C7-89E6-D8394946DDEA}" sibTransId="{27807618-5B3D-4318-9B4F-12A6402CE8DF}"/>
    <dgm:cxn modelId="{38C7CE97-D38A-4DE6-9999-78D9519DA5D5}" type="presParOf" srcId="{7EC3AAA1-2EA1-464B-AD90-504CBCB0DFDB}" destId="{FFDDCC48-5B17-4EA6-890D-0D3768928032}" srcOrd="0" destOrd="0" presId="urn:microsoft.com/office/officeart/2005/8/layout/cycle1"/>
    <dgm:cxn modelId="{9F61C341-5675-45E5-A4CB-A76F824D6CF4}" type="presParOf" srcId="{7EC3AAA1-2EA1-464B-AD90-504CBCB0DFDB}" destId="{003AD5DC-5702-46C3-A9BA-FCB5E30FBFA9}" srcOrd="1" destOrd="0" presId="urn:microsoft.com/office/officeart/2005/8/layout/cycle1"/>
    <dgm:cxn modelId="{5E19FF2A-6CAC-48B4-814E-D348CC5AD9AC}" type="presParOf" srcId="{7EC3AAA1-2EA1-464B-AD90-504CBCB0DFDB}" destId="{19D56787-54D7-42F5-B91C-0D73D450D57D}" srcOrd="2" destOrd="0" presId="urn:microsoft.com/office/officeart/2005/8/layout/cycle1"/>
    <dgm:cxn modelId="{BA069357-EDD4-4379-83FE-7C842237B830}" type="presParOf" srcId="{7EC3AAA1-2EA1-464B-AD90-504CBCB0DFDB}" destId="{0BDC7403-7459-48C2-B9F6-E9AFF1F306F9}" srcOrd="3" destOrd="0" presId="urn:microsoft.com/office/officeart/2005/8/layout/cycle1"/>
    <dgm:cxn modelId="{1467BE4E-0594-4E20-9B5E-9FECE17F3C67}" type="presParOf" srcId="{7EC3AAA1-2EA1-464B-AD90-504CBCB0DFDB}" destId="{9C0DDF83-F414-4977-B9CF-D6199F8456CF}" srcOrd="4" destOrd="0" presId="urn:microsoft.com/office/officeart/2005/8/layout/cycle1"/>
    <dgm:cxn modelId="{3F7282D2-2B5A-432F-9180-55F8E5EAF94B}" type="presParOf" srcId="{7EC3AAA1-2EA1-464B-AD90-504CBCB0DFDB}" destId="{5CF07E74-39EC-413A-87F8-D5C8A37624AC}" srcOrd="5" destOrd="0" presId="urn:microsoft.com/office/officeart/2005/8/layout/cycle1"/>
    <dgm:cxn modelId="{9D6BB5F9-FD57-41B4-94BF-B510D2FDE34F}" type="presParOf" srcId="{7EC3AAA1-2EA1-464B-AD90-504CBCB0DFDB}" destId="{E7E0D5AD-6346-48A2-9F3D-5C227B3535B8}" srcOrd="6" destOrd="0" presId="urn:microsoft.com/office/officeart/2005/8/layout/cycle1"/>
    <dgm:cxn modelId="{3CF85C4C-EEDD-4CE8-B864-DC9FD912B802}" type="presParOf" srcId="{7EC3AAA1-2EA1-464B-AD90-504CBCB0DFDB}" destId="{750341D5-008B-4E32-B748-978CE20B51B9}" srcOrd="7" destOrd="0" presId="urn:microsoft.com/office/officeart/2005/8/layout/cycle1"/>
    <dgm:cxn modelId="{D52F3BFA-801C-4946-B38A-233B5A1A6198}" type="presParOf" srcId="{7EC3AAA1-2EA1-464B-AD90-504CBCB0DFDB}" destId="{D7487873-E7E2-413A-9FDC-389D5C693CC7}" srcOrd="8" destOrd="0" presId="urn:microsoft.com/office/officeart/2005/8/layout/cycle1"/>
    <dgm:cxn modelId="{A38FF4F3-1D9C-48C1-81C7-8C1B29FC22A5}" type="presParOf" srcId="{7EC3AAA1-2EA1-464B-AD90-504CBCB0DFDB}" destId="{F6C49C2D-00D5-466E-8C17-7B89AE8BA540}" srcOrd="9" destOrd="0" presId="urn:microsoft.com/office/officeart/2005/8/layout/cycle1"/>
    <dgm:cxn modelId="{B19AC624-D1A6-40C1-BA86-EEA46D249567}" type="presParOf" srcId="{7EC3AAA1-2EA1-464B-AD90-504CBCB0DFDB}" destId="{3602629C-81BA-44E0-B28A-ADFAF8E88920}" srcOrd="10" destOrd="0" presId="urn:microsoft.com/office/officeart/2005/8/layout/cycle1"/>
    <dgm:cxn modelId="{2436A344-0ACA-4390-B527-C538AD77CC45}" type="presParOf" srcId="{7EC3AAA1-2EA1-464B-AD90-504CBCB0DFDB}" destId="{32F8E1E7-F084-478C-A78B-FA6A4E7E5A30}" srcOrd="11"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5085FD-EAFE-4077-BB81-2A15E8CE29BA}" type="doc">
      <dgm:prSet loTypeId="urn:microsoft.com/office/officeart/2005/8/layout/cycle1" loCatId="cycle" qsTypeId="urn:microsoft.com/office/officeart/2005/8/quickstyle/simple1#8" qsCatId="simple" csTypeId="urn:microsoft.com/office/officeart/2005/8/colors/accent1_2#8" csCatId="accent1" phldr="1"/>
      <dgm:spPr/>
    </dgm:pt>
    <dgm:pt modelId="{DD6AC707-E7A3-4366-98CC-1A8D67891B85}">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Arial" pitchFamily="34" charset="0"/>
            </a:rPr>
            <a:t>Animal mechanistic study </a:t>
          </a:r>
          <a:endParaRPr kumimoji="0" lang="en-US" sz="1400" b="0" i="0" u="none" strike="noStrike" cap="none" normalizeH="0" baseline="0" dirty="0">
            <a:ln>
              <a:noFill/>
            </a:ln>
            <a:solidFill>
              <a:schemeClr val="tx1"/>
            </a:solidFill>
            <a:effectLst/>
            <a:latin typeface="+mn-lt"/>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dgm:t>
    </dgm:pt>
    <dgm:pt modelId="{C4B6D5EC-83A0-4FC4-BA70-F01CC77F39FD}" type="parTrans" cxnId="{3C799463-1285-4023-9E0B-4C7144C5594B}">
      <dgm:prSet/>
      <dgm:spPr/>
      <dgm:t>
        <a:bodyPr/>
        <a:lstStyle/>
        <a:p>
          <a:endParaRPr lang="en-US"/>
        </a:p>
      </dgm:t>
    </dgm:pt>
    <dgm:pt modelId="{71DDC239-D802-411B-9746-A804B43444B1}" type="sibTrans" cxnId="{3C799463-1285-4023-9E0B-4C7144C5594B}">
      <dgm:prSet/>
      <dgm:spPr/>
      <dgm:t>
        <a:bodyPr/>
        <a:lstStyle/>
        <a:p>
          <a:endParaRPr lang="en-US"/>
        </a:p>
      </dgm:t>
    </dgm:pt>
    <dgm:pt modelId="{C5EFC6B7-9F36-4D2B-91B3-97F16D079C0A}">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Arial" pitchFamily="34" charset="0"/>
            </a:rPr>
            <a:t>Clinical trial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itchFamily="34" charset="0"/>
            </a:rPr>
            <a:t>???</a:t>
          </a:r>
        </a:p>
      </dgm:t>
    </dgm:pt>
    <dgm:pt modelId="{DC5A0C3E-92B4-42C7-89E6-D8394946DDEA}" type="parTrans" cxnId="{D3E230F9-DB26-4554-8013-66137AB1A91C}">
      <dgm:prSet/>
      <dgm:spPr/>
      <dgm:t>
        <a:bodyPr/>
        <a:lstStyle/>
        <a:p>
          <a:endParaRPr lang="en-US"/>
        </a:p>
      </dgm:t>
    </dgm:pt>
    <dgm:pt modelId="{27807618-5B3D-4318-9B4F-12A6402CE8DF}" type="sibTrans" cxnId="{D3E230F9-DB26-4554-8013-66137AB1A91C}">
      <dgm:prSet/>
      <dgm:spPr/>
      <dgm:t>
        <a:bodyPr/>
        <a:lstStyle/>
        <a:p>
          <a:endParaRPr lang="en-US"/>
        </a:p>
      </dgm:t>
    </dgm:pt>
    <dgm:pt modelId="{4EEDACC1-7151-4C48-851B-A45186A7E9FF}">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Arial" pitchFamily="34" charset="0"/>
            </a:rPr>
            <a:t>Human Study –genome –wide transcriptomics </a:t>
          </a:r>
          <a:endParaRPr kumimoji="0" lang="en-US" sz="1400" b="0" i="0" u="none" strike="noStrike" cap="none" normalizeH="0" baseline="0" dirty="0">
            <a:ln>
              <a:noFill/>
            </a:ln>
            <a:solidFill>
              <a:schemeClr val="tx1"/>
            </a:solidFill>
            <a:effectLst/>
            <a:latin typeface="+mn-lt"/>
            <a:cs typeface="Arial" pitchFamily="34" charset="0"/>
          </a:endParaRPr>
        </a:p>
      </dgm:t>
    </dgm:pt>
    <dgm:pt modelId="{EE90BC9F-AF06-4589-9510-E79ACE27E577}" type="parTrans" cxnId="{69D35062-2DB2-4978-9B9C-AA47BDC043B2}">
      <dgm:prSet/>
      <dgm:spPr/>
      <dgm:t>
        <a:bodyPr/>
        <a:lstStyle/>
        <a:p>
          <a:endParaRPr lang="en-US"/>
        </a:p>
      </dgm:t>
    </dgm:pt>
    <dgm:pt modelId="{5421AEA2-3F68-4708-8133-84BF748734FE}" type="sibTrans" cxnId="{69D35062-2DB2-4978-9B9C-AA47BDC043B2}">
      <dgm:prSet/>
      <dgm:spPr/>
      <dgm:t>
        <a:bodyPr/>
        <a:lstStyle/>
        <a:p>
          <a:endParaRPr lang="en-US"/>
        </a:p>
      </dgm:t>
    </dgm:pt>
    <dgm:pt modelId="{7928A0A9-24D7-4F4E-8ED9-95DCB0D38012}">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Arial" pitchFamily="34" charset="0"/>
            </a:rPr>
            <a:t>Human Studies-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Arial" pitchFamily="34" charset="0"/>
            </a:rPr>
            <a:t>Data minding </a:t>
          </a:r>
        </a:p>
      </dgm:t>
    </dgm:pt>
    <dgm:pt modelId="{D93ABC23-B79D-499C-B728-BA9502F78EA1}" type="sibTrans" cxnId="{D1AF83CD-A6A1-4976-A965-B208F741C925}">
      <dgm:prSet/>
      <dgm:spPr/>
      <dgm:t>
        <a:bodyPr/>
        <a:lstStyle/>
        <a:p>
          <a:endParaRPr lang="en-US"/>
        </a:p>
      </dgm:t>
    </dgm:pt>
    <dgm:pt modelId="{26573490-0F9B-4806-87BA-935C01E9196A}" type="parTrans" cxnId="{D1AF83CD-A6A1-4976-A965-B208F741C925}">
      <dgm:prSet/>
      <dgm:spPr/>
      <dgm:t>
        <a:bodyPr/>
        <a:lstStyle/>
        <a:p>
          <a:endParaRPr lang="en-US"/>
        </a:p>
      </dgm:t>
    </dgm:pt>
    <dgm:pt modelId="{7EC3AAA1-2EA1-464B-AD90-504CBCB0DFDB}" type="pres">
      <dgm:prSet presAssocID="{005085FD-EAFE-4077-BB81-2A15E8CE29BA}" presName="cycle" presStyleCnt="0">
        <dgm:presLayoutVars>
          <dgm:dir/>
          <dgm:resizeHandles val="exact"/>
        </dgm:presLayoutVars>
      </dgm:prSet>
      <dgm:spPr/>
    </dgm:pt>
    <dgm:pt modelId="{FFDDCC48-5B17-4EA6-890D-0D3768928032}" type="pres">
      <dgm:prSet presAssocID="{DD6AC707-E7A3-4366-98CC-1A8D67891B85}" presName="dummy" presStyleCnt="0"/>
      <dgm:spPr/>
    </dgm:pt>
    <dgm:pt modelId="{003AD5DC-5702-46C3-A9BA-FCB5E30FBFA9}" type="pres">
      <dgm:prSet presAssocID="{DD6AC707-E7A3-4366-98CC-1A8D67891B85}" presName="node" presStyleLbl="revTx" presStyleIdx="0" presStyleCnt="4">
        <dgm:presLayoutVars>
          <dgm:bulletEnabled val="1"/>
        </dgm:presLayoutVars>
      </dgm:prSet>
      <dgm:spPr/>
    </dgm:pt>
    <dgm:pt modelId="{19D56787-54D7-42F5-B91C-0D73D450D57D}" type="pres">
      <dgm:prSet presAssocID="{71DDC239-D802-411B-9746-A804B43444B1}" presName="sibTrans" presStyleLbl="node1" presStyleIdx="0" presStyleCnt="4"/>
      <dgm:spPr/>
    </dgm:pt>
    <dgm:pt modelId="{0BDC7403-7459-48C2-B9F6-E9AFF1F306F9}" type="pres">
      <dgm:prSet presAssocID="{7928A0A9-24D7-4F4E-8ED9-95DCB0D38012}" presName="dummy" presStyleCnt="0"/>
      <dgm:spPr/>
    </dgm:pt>
    <dgm:pt modelId="{9C0DDF83-F414-4977-B9CF-D6199F8456CF}" type="pres">
      <dgm:prSet presAssocID="{7928A0A9-24D7-4F4E-8ED9-95DCB0D38012}" presName="node" presStyleLbl="revTx" presStyleIdx="1" presStyleCnt="4">
        <dgm:presLayoutVars>
          <dgm:bulletEnabled val="1"/>
        </dgm:presLayoutVars>
      </dgm:prSet>
      <dgm:spPr/>
    </dgm:pt>
    <dgm:pt modelId="{5CF07E74-39EC-413A-87F8-D5C8A37624AC}" type="pres">
      <dgm:prSet presAssocID="{D93ABC23-B79D-499C-B728-BA9502F78EA1}" presName="sibTrans" presStyleLbl="node1" presStyleIdx="1" presStyleCnt="4"/>
      <dgm:spPr/>
    </dgm:pt>
    <dgm:pt modelId="{E7E0D5AD-6346-48A2-9F3D-5C227B3535B8}" type="pres">
      <dgm:prSet presAssocID="{C5EFC6B7-9F36-4D2B-91B3-97F16D079C0A}" presName="dummy" presStyleCnt="0"/>
      <dgm:spPr/>
    </dgm:pt>
    <dgm:pt modelId="{750341D5-008B-4E32-B748-978CE20B51B9}" type="pres">
      <dgm:prSet presAssocID="{C5EFC6B7-9F36-4D2B-91B3-97F16D079C0A}" presName="node" presStyleLbl="revTx" presStyleIdx="2" presStyleCnt="4">
        <dgm:presLayoutVars>
          <dgm:bulletEnabled val="1"/>
        </dgm:presLayoutVars>
      </dgm:prSet>
      <dgm:spPr/>
    </dgm:pt>
    <dgm:pt modelId="{D7487873-E7E2-413A-9FDC-389D5C693CC7}" type="pres">
      <dgm:prSet presAssocID="{27807618-5B3D-4318-9B4F-12A6402CE8DF}" presName="sibTrans" presStyleLbl="node1" presStyleIdx="2" presStyleCnt="4"/>
      <dgm:spPr/>
    </dgm:pt>
    <dgm:pt modelId="{F6C49C2D-00D5-466E-8C17-7B89AE8BA540}" type="pres">
      <dgm:prSet presAssocID="{4EEDACC1-7151-4C48-851B-A45186A7E9FF}" presName="dummy" presStyleCnt="0"/>
      <dgm:spPr/>
    </dgm:pt>
    <dgm:pt modelId="{3602629C-81BA-44E0-B28A-ADFAF8E88920}" type="pres">
      <dgm:prSet presAssocID="{4EEDACC1-7151-4C48-851B-A45186A7E9FF}" presName="node" presStyleLbl="revTx" presStyleIdx="3" presStyleCnt="4" custScaleX="134455">
        <dgm:presLayoutVars>
          <dgm:bulletEnabled val="1"/>
        </dgm:presLayoutVars>
      </dgm:prSet>
      <dgm:spPr/>
    </dgm:pt>
    <dgm:pt modelId="{32F8E1E7-F084-478C-A78B-FA6A4E7E5A30}" type="pres">
      <dgm:prSet presAssocID="{5421AEA2-3F68-4708-8133-84BF748734FE}" presName="sibTrans" presStyleLbl="node1" presStyleIdx="3" presStyleCnt="4"/>
      <dgm:spPr/>
    </dgm:pt>
  </dgm:ptLst>
  <dgm:cxnLst>
    <dgm:cxn modelId="{8A5D770F-BCEA-4E2E-90BA-14D10D3078E1}" type="presOf" srcId="{7928A0A9-24D7-4F4E-8ED9-95DCB0D38012}" destId="{9C0DDF83-F414-4977-B9CF-D6199F8456CF}" srcOrd="0" destOrd="0" presId="urn:microsoft.com/office/officeart/2005/8/layout/cycle1"/>
    <dgm:cxn modelId="{E50A5617-F5B2-4837-9CA3-301847151A50}" type="presOf" srcId="{DD6AC707-E7A3-4366-98CC-1A8D67891B85}" destId="{003AD5DC-5702-46C3-A9BA-FCB5E30FBFA9}" srcOrd="0" destOrd="0" presId="urn:microsoft.com/office/officeart/2005/8/layout/cycle1"/>
    <dgm:cxn modelId="{DFB21029-2B18-4DF2-8FB9-E4A50DDD43AB}" type="presOf" srcId="{5421AEA2-3F68-4708-8133-84BF748734FE}" destId="{32F8E1E7-F084-478C-A78B-FA6A4E7E5A30}" srcOrd="0" destOrd="0" presId="urn:microsoft.com/office/officeart/2005/8/layout/cycle1"/>
    <dgm:cxn modelId="{2B94E73F-9E61-4833-9F39-C4E3742355A8}" type="presOf" srcId="{27807618-5B3D-4318-9B4F-12A6402CE8DF}" destId="{D7487873-E7E2-413A-9FDC-389D5C693CC7}" srcOrd="0" destOrd="0" presId="urn:microsoft.com/office/officeart/2005/8/layout/cycle1"/>
    <dgm:cxn modelId="{69D35062-2DB2-4978-9B9C-AA47BDC043B2}" srcId="{005085FD-EAFE-4077-BB81-2A15E8CE29BA}" destId="{4EEDACC1-7151-4C48-851B-A45186A7E9FF}" srcOrd="3" destOrd="0" parTransId="{EE90BC9F-AF06-4589-9510-E79ACE27E577}" sibTransId="{5421AEA2-3F68-4708-8133-84BF748734FE}"/>
    <dgm:cxn modelId="{3C799463-1285-4023-9E0B-4C7144C5594B}" srcId="{005085FD-EAFE-4077-BB81-2A15E8CE29BA}" destId="{DD6AC707-E7A3-4366-98CC-1A8D67891B85}" srcOrd="0" destOrd="0" parTransId="{C4B6D5EC-83A0-4FC4-BA70-F01CC77F39FD}" sibTransId="{71DDC239-D802-411B-9746-A804B43444B1}"/>
    <dgm:cxn modelId="{2853F985-0BDD-41EC-A50E-27B4DAA2224B}" type="presOf" srcId="{C5EFC6B7-9F36-4D2B-91B3-97F16D079C0A}" destId="{750341D5-008B-4E32-B748-978CE20B51B9}" srcOrd="0" destOrd="0" presId="urn:microsoft.com/office/officeart/2005/8/layout/cycle1"/>
    <dgm:cxn modelId="{CDCC518F-D4AC-482D-B4DC-42FBA3441FF5}" type="presOf" srcId="{D93ABC23-B79D-499C-B728-BA9502F78EA1}" destId="{5CF07E74-39EC-413A-87F8-D5C8A37624AC}" srcOrd="0" destOrd="0" presId="urn:microsoft.com/office/officeart/2005/8/layout/cycle1"/>
    <dgm:cxn modelId="{F95CC49E-98EF-4BEA-A8AF-54B152455BFD}" type="presOf" srcId="{005085FD-EAFE-4077-BB81-2A15E8CE29BA}" destId="{7EC3AAA1-2EA1-464B-AD90-504CBCB0DFDB}" srcOrd="0" destOrd="0" presId="urn:microsoft.com/office/officeart/2005/8/layout/cycle1"/>
    <dgm:cxn modelId="{D1AF83CD-A6A1-4976-A965-B208F741C925}" srcId="{005085FD-EAFE-4077-BB81-2A15E8CE29BA}" destId="{7928A0A9-24D7-4F4E-8ED9-95DCB0D38012}" srcOrd="1" destOrd="0" parTransId="{26573490-0F9B-4806-87BA-935C01E9196A}" sibTransId="{D93ABC23-B79D-499C-B728-BA9502F78EA1}"/>
    <dgm:cxn modelId="{2B652BDB-65E3-4B63-866B-E7CB7AC94D73}" type="presOf" srcId="{4EEDACC1-7151-4C48-851B-A45186A7E9FF}" destId="{3602629C-81BA-44E0-B28A-ADFAF8E88920}" srcOrd="0" destOrd="0" presId="urn:microsoft.com/office/officeart/2005/8/layout/cycle1"/>
    <dgm:cxn modelId="{EE3A00E5-A042-452F-AAE4-AFCEF17E6A12}" type="presOf" srcId="{71DDC239-D802-411B-9746-A804B43444B1}" destId="{19D56787-54D7-42F5-B91C-0D73D450D57D}" srcOrd="0" destOrd="0" presId="urn:microsoft.com/office/officeart/2005/8/layout/cycle1"/>
    <dgm:cxn modelId="{D3E230F9-DB26-4554-8013-66137AB1A91C}" srcId="{005085FD-EAFE-4077-BB81-2A15E8CE29BA}" destId="{C5EFC6B7-9F36-4D2B-91B3-97F16D079C0A}" srcOrd="2" destOrd="0" parTransId="{DC5A0C3E-92B4-42C7-89E6-D8394946DDEA}" sibTransId="{27807618-5B3D-4318-9B4F-12A6402CE8DF}"/>
    <dgm:cxn modelId="{38C7CE97-D38A-4DE6-9999-78D9519DA5D5}" type="presParOf" srcId="{7EC3AAA1-2EA1-464B-AD90-504CBCB0DFDB}" destId="{FFDDCC48-5B17-4EA6-890D-0D3768928032}" srcOrd="0" destOrd="0" presId="urn:microsoft.com/office/officeart/2005/8/layout/cycle1"/>
    <dgm:cxn modelId="{9F61C341-5675-45E5-A4CB-A76F824D6CF4}" type="presParOf" srcId="{7EC3AAA1-2EA1-464B-AD90-504CBCB0DFDB}" destId="{003AD5DC-5702-46C3-A9BA-FCB5E30FBFA9}" srcOrd="1" destOrd="0" presId="urn:microsoft.com/office/officeart/2005/8/layout/cycle1"/>
    <dgm:cxn modelId="{5E19FF2A-6CAC-48B4-814E-D348CC5AD9AC}" type="presParOf" srcId="{7EC3AAA1-2EA1-464B-AD90-504CBCB0DFDB}" destId="{19D56787-54D7-42F5-B91C-0D73D450D57D}" srcOrd="2" destOrd="0" presId="urn:microsoft.com/office/officeart/2005/8/layout/cycle1"/>
    <dgm:cxn modelId="{BA069357-EDD4-4379-83FE-7C842237B830}" type="presParOf" srcId="{7EC3AAA1-2EA1-464B-AD90-504CBCB0DFDB}" destId="{0BDC7403-7459-48C2-B9F6-E9AFF1F306F9}" srcOrd="3" destOrd="0" presId="urn:microsoft.com/office/officeart/2005/8/layout/cycle1"/>
    <dgm:cxn modelId="{1467BE4E-0594-4E20-9B5E-9FECE17F3C67}" type="presParOf" srcId="{7EC3AAA1-2EA1-464B-AD90-504CBCB0DFDB}" destId="{9C0DDF83-F414-4977-B9CF-D6199F8456CF}" srcOrd="4" destOrd="0" presId="urn:microsoft.com/office/officeart/2005/8/layout/cycle1"/>
    <dgm:cxn modelId="{3F7282D2-2B5A-432F-9180-55F8E5EAF94B}" type="presParOf" srcId="{7EC3AAA1-2EA1-464B-AD90-504CBCB0DFDB}" destId="{5CF07E74-39EC-413A-87F8-D5C8A37624AC}" srcOrd="5" destOrd="0" presId="urn:microsoft.com/office/officeart/2005/8/layout/cycle1"/>
    <dgm:cxn modelId="{9D6BB5F9-FD57-41B4-94BF-B510D2FDE34F}" type="presParOf" srcId="{7EC3AAA1-2EA1-464B-AD90-504CBCB0DFDB}" destId="{E7E0D5AD-6346-48A2-9F3D-5C227B3535B8}" srcOrd="6" destOrd="0" presId="urn:microsoft.com/office/officeart/2005/8/layout/cycle1"/>
    <dgm:cxn modelId="{3CF85C4C-EEDD-4CE8-B864-DC9FD912B802}" type="presParOf" srcId="{7EC3AAA1-2EA1-464B-AD90-504CBCB0DFDB}" destId="{750341D5-008B-4E32-B748-978CE20B51B9}" srcOrd="7" destOrd="0" presId="urn:microsoft.com/office/officeart/2005/8/layout/cycle1"/>
    <dgm:cxn modelId="{D52F3BFA-801C-4946-B38A-233B5A1A6198}" type="presParOf" srcId="{7EC3AAA1-2EA1-464B-AD90-504CBCB0DFDB}" destId="{D7487873-E7E2-413A-9FDC-389D5C693CC7}" srcOrd="8" destOrd="0" presId="urn:microsoft.com/office/officeart/2005/8/layout/cycle1"/>
    <dgm:cxn modelId="{A38FF4F3-1D9C-48C1-81C7-8C1B29FC22A5}" type="presParOf" srcId="{7EC3AAA1-2EA1-464B-AD90-504CBCB0DFDB}" destId="{F6C49C2D-00D5-466E-8C17-7B89AE8BA540}" srcOrd="9" destOrd="0" presId="urn:microsoft.com/office/officeart/2005/8/layout/cycle1"/>
    <dgm:cxn modelId="{B19AC624-D1A6-40C1-BA86-EEA46D249567}" type="presParOf" srcId="{7EC3AAA1-2EA1-464B-AD90-504CBCB0DFDB}" destId="{3602629C-81BA-44E0-B28A-ADFAF8E88920}" srcOrd="10" destOrd="0" presId="urn:microsoft.com/office/officeart/2005/8/layout/cycle1"/>
    <dgm:cxn modelId="{2436A344-0ACA-4390-B527-C538AD77CC45}" type="presParOf" srcId="{7EC3AAA1-2EA1-464B-AD90-504CBCB0DFDB}" destId="{32F8E1E7-F084-478C-A78B-FA6A4E7E5A30}" srcOrd="11"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5085FD-EAFE-4077-BB81-2A15E8CE29BA}" type="doc">
      <dgm:prSet loTypeId="urn:microsoft.com/office/officeart/2005/8/layout/cycle1" loCatId="cycle" qsTypeId="urn:microsoft.com/office/officeart/2005/8/quickstyle/simple1#8" qsCatId="simple" csTypeId="urn:microsoft.com/office/officeart/2005/8/colors/accent1_2#8" csCatId="accent1" phldr="1"/>
      <dgm:spPr/>
    </dgm:pt>
    <dgm:pt modelId="{DD6AC707-E7A3-4366-98CC-1A8D67891B85}">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Arial" pitchFamily="34" charset="0"/>
            </a:rPr>
            <a:t>Animal mechanistic study </a:t>
          </a:r>
          <a:endParaRPr kumimoji="0" lang="en-US" sz="1400" b="0" i="0" u="none" strike="noStrike" cap="none" normalizeH="0" baseline="0" dirty="0">
            <a:ln>
              <a:noFill/>
            </a:ln>
            <a:solidFill>
              <a:schemeClr val="tx1"/>
            </a:solidFill>
            <a:effectLst/>
            <a:latin typeface="+mn-lt"/>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dgm:t>
    </dgm:pt>
    <dgm:pt modelId="{C4B6D5EC-83A0-4FC4-BA70-F01CC77F39FD}" type="parTrans" cxnId="{3C799463-1285-4023-9E0B-4C7144C5594B}">
      <dgm:prSet/>
      <dgm:spPr/>
      <dgm:t>
        <a:bodyPr/>
        <a:lstStyle/>
        <a:p>
          <a:endParaRPr lang="en-US"/>
        </a:p>
      </dgm:t>
    </dgm:pt>
    <dgm:pt modelId="{71DDC239-D802-411B-9746-A804B43444B1}" type="sibTrans" cxnId="{3C799463-1285-4023-9E0B-4C7144C5594B}">
      <dgm:prSet/>
      <dgm:spPr/>
      <dgm:t>
        <a:bodyPr/>
        <a:lstStyle/>
        <a:p>
          <a:endParaRPr lang="en-US"/>
        </a:p>
      </dgm:t>
    </dgm:pt>
    <dgm:pt modelId="{C5EFC6B7-9F36-4D2B-91B3-97F16D079C0A}">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Arial" pitchFamily="34" charset="0"/>
            </a:rPr>
            <a:t>Clinical trial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itchFamily="34" charset="0"/>
            </a:rPr>
            <a:t>???</a:t>
          </a:r>
        </a:p>
      </dgm:t>
    </dgm:pt>
    <dgm:pt modelId="{DC5A0C3E-92B4-42C7-89E6-D8394946DDEA}" type="parTrans" cxnId="{D3E230F9-DB26-4554-8013-66137AB1A91C}">
      <dgm:prSet/>
      <dgm:spPr/>
      <dgm:t>
        <a:bodyPr/>
        <a:lstStyle/>
        <a:p>
          <a:endParaRPr lang="en-US"/>
        </a:p>
      </dgm:t>
    </dgm:pt>
    <dgm:pt modelId="{27807618-5B3D-4318-9B4F-12A6402CE8DF}" type="sibTrans" cxnId="{D3E230F9-DB26-4554-8013-66137AB1A91C}">
      <dgm:prSet/>
      <dgm:spPr/>
      <dgm:t>
        <a:bodyPr/>
        <a:lstStyle/>
        <a:p>
          <a:endParaRPr lang="en-US"/>
        </a:p>
      </dgm:t>
    </dgm:pt>
    <dgm:pt modelId="{4EEDACC1-7151-4C48-851B-A45186A7E9FF}">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Arial" pitchFamily="34" charset="0"/>
            </a:rPr>
            <a:t>Human Study –genome –wide transcriptomics </a:t>
          </a:r>
          <a:endParaRPr kumimoji="0" lang="en-US" sz="1400" b="0" i="0" u="none" strike="noStrike" cap="none" normalizeH="0" baseline="0" dirty="0">
            <a:ln>
              <a:noFill/>
            </a:ln>
            <a:solidFill>
              <a:schemeClr val="tx1"/>
            </a:solidFill>
            <a:effectLst/>
            <a:latin typeface="+mn-lt"/>
            <a:cs typeface="Arial" pitchFamily="34" charset="0"/>
          </a:endParaRPr>
        </a:p>
      </dgm:t>
    </dgm:pt>
    <dgm:pt modelId="{EE90BC9F-AF06-4589-9510-E79ACE27E577}" type="parTrans" cxnId="{69D35062-2DB2-4978-9B9C-AA47BDC043B2}">
      <dgm:prSet/>
      <dgm:spPr/>
      <dgm:t>
        <a:bodyPr/>
        <a:lstStyle/>
        <a:p>
          <a:endParaRPr lang="en-US"/>
        </a:p>
      </dgm:t>
    </dgm:pt>
    <dgm:pt modelId="{5421AEA2-3F68-4708-8133-84BF748734FE}" type="sibTrans" cxnId="{69D35062-2DB2-4978-9B9C-AA47BDC043B2}">
      <dgm:prSet/>
      <dgm:spPr/>
      <dgm:t>
        <a:bodyPr/>
        <a:lstStyle/>
        <a:p>
          <a:endParaRPr lang="en-US"/>
        </a:p>
      </dgm:t>
    </dgm:pt>
    <dgm:pt modelId="{7928A0A9-24D7-4F4E-8ED9-95DCB0D38012}">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Arial" pitchFamily="34" charset="0"/>
            </a:rPr>
            <a:t>Human Studies-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Arial" pitchFamily="34" charset="0"/>
            </a:rPr>
            <a:t>Data minding </a:t>
          </a:r>
        </a:p>
      </dgm:t>
    </dgm:pt>
    <dgm:pt modelId="{D93ABC23-B79D-499C-B728-BA9502F78EA1}" type="sibTrans" cxnId="{D1AF83CD-A6A1-4976-A965-B208F741C925}">
      <dgm:prSet/>
      <dgm:spPr/>
      <dgm:t>
        <a:bodyPr/>
        <a:lstStyle/>
        <a:p>
          <a:endParaRPr lang="en-US"/>
        </a:p>
      </dgm:t>
    </dgm:pt>
    <dgm:pt modelId="{26573490-0F9B-4806-87BA-935C01E9196A}" type="parTrans" cxnId="{D1AF83CD-A6A1-4976-A965-B208F741C925}">
      <dgm:prSet/>
      <dgm:spPr/>
      <dgm:t>
        <a:bodyPr/>
        <a:lstStyle/>
        <a:p>
          <a:endParaRPr lang="en-US"/>
        </a:p>
      </dgm:t>
    </dgm:pt>
    <dgm:pt modelId="{7EC3AAA1-2EA1-464B-AD90-504CBCB0DFDB}" type="pres">
      <dgm:prSet presAssocID="{005085FD-EAFE-4077-BB81-2A15E8CE29BA}" presName="cycle" presStyleCnt="0">
        <dgm:presLayoutVars>
          <dgm:dir/>
          <dgm:resizeHandles val="exact"/>
        </dgm:presLayoutVars>
      </dgm:prSet>
      <dgm:spPr/>
    </dgm:pt>
    <dgm:pt modelId="{FFDDCC48-5B17-4EA6-890D-0D3768928032}" type="pres">
      <dgm:prSet presAssocID="{DD6AC707-E7A3-4366-98CC-1A8D67891B85}" presName="dummy" presStyleCnt="0"/>
      <dgm:spPr/>
    </dgm:pt>
    <dgm:pt modelId="{003AD5DC-5702-46C3-A9BA-FCB5E30FBFA9}" type="pres">
      <dgm:prSet presAssocID="{DD6AC707-E7A3-4366-98CC-1A8D67891B85}" presName="node" presStyleLbl="revTx" presStyleIdx="0" presStyleCnt="4">
        <dgm:presLayoutVars>
          <dgm:bulletEnabled val="1"/>
        </dgm:presLayoutVars>
      </dgm:prSet>
      <dgm:spPr/>
    </dgm:pt>
    <dgm:pt modelId="{19D56787-54D7-42F5-B91C-0D73D450D57D}" type="pres">
      <dgm:prSet presAssocID="{71DDC239-D802-411B-9746-A804B43444B1}" presName="sibTrans" presStyleLbl="node1" presStyleIdx="0" presStyleCnt="4"/>
      <dgm:spPr/>
    </dgm:pt>
    <dgm:pt modelId="{0BDC7403-7459-48C2-B9F6-E9AFF1F306F9}" type="pres">
      <dgm:prSet presAssocID="{7928A0A9-24D7-4F4E-8ED9-95DCB0D38012}" presName="dummy" presStyleCnt="0"/>
      <dgm:spPr/>
    </dgm:pt>
    <dgm:pt modelId="{9C0DDF83-F414-4977-B9CF-D6199F8456CF}" type="pres">
      <dgm:prSet presAssocID="{7928A0A9-24D7-4F4E-8ED9-95DCB0D38012}" presName="node" presStyleLbl="revTx" presStyleIdx="1" presStyleCnt="4">
        <dgm:presLayoutVars>
          <dgm:bulletEnabled val="1"/>
        </dgm:presLayoutVars>
      </dgm:prSet>
      <dgm:spPr/>
    </dgm:pt>
    <dgm:pt modelId="{5CF07E74-39EC-413A-87F8-D5C8A37624AC}" type="pres">
      <dgm:prSet presAssocID="{D93ABC23-B79D-499C-B728-BA9502F78EA1}" presName="sibTrans" presStyleLbl="node1" presStyleIdx="1" presStyleCnt="4"/>
      <dgm:spPr/>
    </dgm:pt>
    <dgm:pt modelId="{E7E0D5AD-6346-48A2-9F3D-5C227B3535B8}" type="pres">
      <dgm:prSet presAssocID="{C5EFC6B7-9F36-4D2B-91B3-97F16D079C0A}" presName="dummy" presStyleCnt="0"/>
      <dgm:spPr/>
    </dgm:pt>
    <dgm:pt modelId="{750341D5-008B-4E32-B748-978CE20B51B9}" type="pres">
      <dgm:prSet presAssocID="{C5EFC6B7-9F36-4D2B-91B3-97F16D079C0A}" presName="node" presStyleLbl="revTx" presStyleIdx="2" presStyleCnt="4">
        <dgm:presLayoutVars>
          <dgm:bulletEnabled val="1"/>
        </dgm:presLayoutVars>
      </dgm:prSet>
      <dgm:spPr/>
    </dgm:pt>
    <dgm:pt modelId="{D7487873-E7E2-413A-9FDC-389D5C693CC7}" type="pres">
      <dgm:prSet presAssocID="{27807618-5B3D-4318-9B4F-12A6402CE8DF}" presName="sibTrans" presStyleLbl="node1" presStyleIdx="2" presStyleCnt="4"/>
      <dgm:spPr/>
    </dgm:pt>
    <dgm:pt modelId="{F6C49C2D-00D5-466E-8C17-7B89AE8BA540}" type="pres">
      <dgm:prSet presAssocID="{4EEDACC1-7151-4C48-851B-A45186A7E9FF}" presName="dummy" presStyleCnt="0"/>
      <dgm:spPr/>
    </dgm:pt>
    <dgm:pt modelId="{3602629C-81BA-44E0-B28A-ADFAF8E88920}" type="pres">
      <dgm:prSet presAssocID="{4EEDACC1-7151-4C48-851B-A45186A7E9FF}" presName="node" presStyleLbl="revTx" presStyleIdx="3" presStyleCnt="4" custScaleX="134455">
        <dgm:presLayoutVars>
          <dgm:bulletEnabled val="1"/>
        </dgm:presLayoutVars>
      </dgm:prSet>
      <dgm:spPr/>
    </dgm:pt>
    <dgm:pt modelId="{32F8E1E7-F084-478C-A78B-FA6A4E7E5A30}" type="pres">
      <dgm:prSet presAssocID="{5421AEA2-3F68-4708-8133-84BF748734FE}" presName="sibTrans" presStyleLbl="node1" presStyleIdx="3" presStyleCnt="4"/>
      <dgm:spPr/>
    </dgm:pt>
  </dgm:ptLst>
  <dgm:cxnLst>
    <dgm:cxn modelId="{8A5D770F-BCEA-4E2E-90BA-14D10D3078E1}" type="presOf" srcId="{7928A0A9-24D7-4F4E-8ED9-95DCB0D38012}" destId="{9C0DDF83-F414-4977-B9CF-D6199F8456CF}" srcOrd="0" destOrd="0" presId="urn:microsoft.com/office/officeart/2005/8/layout/cycle1"/>
    <dgm:cxn modelId="{E50A5617-F5B2-4837-9CA3-301847151A50}" type="presOf" srcId="{DD6AC707-E7A3-4366-98CC-1A8D67891B85}" destId="{003AD5DC-5702-46C3-A9BA-FCB5E30FBFA9}" srcOrd="0" destOrd="0" presId="urn:microsoft.com/office/officeart/2005/8/layout/cycle1"/>
    <dgm:cxn modelId="{DFB21029-2B18-4DF2-8FB9-E4A50DDD43AB}" type="presOf" srcId="{5421AEA2-3F68-4708-8133-84BF748734FE}" destId="{32F8E1E7-F084-478C-A78B-FA6A4E7E5A30}" srcOrd="0" destOrd="0" presId="urn:microsoft.com/office/officeart/2005/8/layout/cycle1"/>
    <dgm:cxn modelId="{2B94E73F-9E61-4833-9F39-C4E3742355A8}" type="presOf" srcId="{27807618-5B3D-4318-9B4F-12A6402CE8DF}" destId="{D7487873-E7E2-413A-9FDC-389D5C693CC7}" srcOrd="0" destOrd="0" presId="urn:microsoft.com/office/officeart/2005/8/layout/cycle1"/>
    <dgm:cxn modelId="{69D35062-2DB2-4978-9B9C-AA47BDC043B2}" srcId="{005085FD-EAFE-4077-BB81-2A15E8CE29BA}" destId="{4EEDACC1-7151-4C48-851B-A45186A7E9FF}" srcOrd="3" destOrd="0" parTransId="{EE90BC9F-AF06-4589-9510-E79ACE27E577}" sibTransId="{5421AEA2-3F68-4708-8133-84BF748734FE}"/>
    <dgm:cxn modelId="{3C799463-1285-4023-9E0B-4C7144C5594B}" srcId="{005085FD-EAFE-4077-BB81-2A15E8CE29BA}" destId="{DD6AC707-E7A3-4366-98CC-1A8D67891B85}" srcOrd="0" destOrd="0" parTransId="{C4B6D5EC-83A0-4FC4-BA70-F01CC77F39FD}" sibTransId="{71DDC239-D802-411B-9746-A804B43444B1}"/>
    <dgm:cxn modelId="{2853F985-0BDD-41EC-A50E-27B4DAA2224B}" type="presOf" srcId="{C5EFC6B7-9F36-4D2B-91B3-97F16D079C0A}" destId="{750341D5-008B-4E32-B748-978CE20B51B9}" srcOrd="0" destOrd="0" presId="urn:microsoft.com/office/officeart/2005/8/layout/cycle1"/>
    <dgm:cxn modelId="{CDCC518F-D4AC-482D-B4DC-42FBA3441FF5}" type="presOf" srcId="{D93ABC23-B79D-499C-B728-BA9502F78EA1}" destId="{5CF07E74-39EC-413A-87F8-D5C8A37624AC}" srcOrd="0" destOrd="0" presId="urn:microsoft.com/office/officeart/2005/8/layout/cycle1"/>
    <dgm:cxn modelId="{F95CC49E-98EF-4BEA-A8AF-54B152455BFD}" type="presOf" srcId="{005085FD-EAFE-4077-BB81-2A15E8CE29BA}" destId="{7EC3AAA1-2EA1-464B-AD90-504CBCB0DFDB}" srcOrd="0" destOrd="0" presId="urn:microsoft.com/office/officeart/2005/8/layout/cycle1"/>
    <dgm:cxn modelId="{D1AF83CD-A6A1-4976-A965-B208F741C925}" srcId="{005085FD-EAFE-4077-BB81-2A15E8CE29BA}" destId="{7928A0A9-24D7-4F4E-8ED9-95DCB0D38012}" srcOrd="1" destOrd="0" parTransId="{26573490-0F9B-4806-87BA-935C01E9196A}" sibTransId="{D93ABC23-B79D-499C-B728-BA9502F78EA1}"/>
    <dgm:cxn modelId="{2B652BDB-65E3-4B63-866B-E7CB7AC94D73}" type="presOf" srcId="{4EEDACC1-7151-4C48-851B-A45186A7E9FF}" destId="{3602629C-81BA-44E0-B28A-ADFAF8E88920}" srcOrd="0" destOrd="0" presId="urn:microsoft.com/office/officeart/2005/8/layout/cycle1"/>
    <dgm:cxn modelId="{EE3A00E5-A042-452F-AAE4-AFCEF17E6A12}" type="presOf" srcId="{71DDC239-D802-411B-9746-A804B43444B1}" destId="{19D56787-54D7-42F5-B91C-0D73D450D57D}" srcOrd="0" destOrd="0" presId="urn:microsoft.com/office/officeart/2005/8/layout/cycle1"/>
    <dgm:cxn modelId="{D3E230F9-DB26-4554-8013-66137AB1A91C}" srcId="{005085FD-EAFE-4077-BB81-2A15E8CE29BA}" destId="{C5EFC6B7-9F36-4D2B-91B3-97F16D079C0A}" srcOrd="2" destOrd="0" parTransId="{DC5A0C3E-92B4-42C7-89E6-D8394946DDEA}" sibTransId="{27807618-5B3D-4318-9B4F-12A6402CE8DF}"/>
    <dgm:cxn modelId="{38C7CE97-D38A-4DE6-9999-78D9519DA5D5}" type="presParOf" srcId="{7EC3AAA1-2EA1-464B-AD90-504CBCB0DFDB}" destId="{FFDDCC48-5B17-4EA6-890D-0D3768928032}" srcOrd="0" destOrd="0" presId="urn:microsoft.com/office/officeart/2005/8/layout/cycle1"/>
    <dgm:cxn modelId="{9F61C341-5675-45E5-A4CB-A76F824D6CF4}" type="presParOf" srcId="{7EC3AAA1-2EA1-464B-AD90-504CBCB0DFDB}" destId="{003AD5DC-5702-46C3-A9BA-FCB5E30FBFA9}" srcOrd="1" destOrd="0" presId="urn:microsoft.com/office/officeart/2005/8/layout/cycle1"/>
    <dgm:cxn modelId="{5E19FF2A-6CAC-48B4-814E-D348CC5AD9AC}" type="presParOf" srcId="{7EC3AAA1-2EA1-464B-AD90-504CBCB0DFDB}" destId="{19D56787-54D7-42F5-B91C-0D73D450D57D}" srcOrd="2" destOrd="0" presId="urn:microsoft.com/office/officeart/2005/8/layout/cycle1"/>
    <dgm:cxn modelId="{BA069357-EDD4-4379-83FE-7C842237B830}" type="presParOf" srcId="{7EC3AAA1-2EA1-464B-AD90-504CBCB0DFDB}" destId="{0BDC7403-7459-48C2-B9F6-E9AFF1F306F9}" srcOrd="3" destOrd="0" presId="urn:microsoft.com/office/officeart/2005/8/layout/cycle1"/>
    <dgm:cxn modelId="{1467BE4E-0594-4E20-9B5E-9FECE17F3C67}" type="presParOf" srcId="{7EC3AAA1-2EA1-464B-AD90-504CBCB0DFDB}" destId="{9C0DDF83-F414-4977-B9CF-D6199F8456CF}" srcOrd="4" destOrd="0" presId="urn:microsoft.com/office/officeart/2005/8/layout/cycle1"/>
    <dgm:cxn modelId="{3F7282D2-2B5A-432F-9180-55F8E5EAF94B}" type="presParOf" srcId="{7EC3AAA1-2EA1-464B-AD90-504CBCB0DFDB}" destId="{5CF07E74-39EC-413A-87F8-D5C8A37624AC}" srcOrd="5" destOrd="0" presId="urn:microsoft.com/office/officeart/2005/8/layout/cycle1"/>
    <dgm:cxn modelId="{9D6BB5F9-FD57-41B4-94BF-B510D2FDE34F}" type="presParOf" srcId="{7EC3AAA1-2EA1-464B-AD90-504CBCB0DFDB}" destId="{E7E0D5AD-6346-48A2-9F3D-5C227B3535B8}" srcOrd="6" destOrd="0" presId="urn:microsoft.com/office/officeart/2005/8/layout/cycle1"/>
    <dgm:cxn modelId="{3CF85C4C-EEDD-4CE8-B864-DC9FD912B802}" type="presParOf" srcId="{7EC3AAA1-2EA1-464B-AD90-504CBCB0DFDB}" destId="{750341D5-008B-4E32-B748-978CE20B51B9}" srcOrd="7" destOrd="0" presId="urn:microsoft.com/office/officeart/2005/8/layout/cycle1"/>
    <dgm:cxn modelId="{D52F3BFA-801C-4946-B38A-233B5A1A6198}" type="presParOf" srcId="{7EC3AAA1-2EA1-464B-AD90-504CBCB0DFDB}" destId="{D7487873-E7E2-413A-9FDC-389D5C693CC7}" srcOrd="8" destOrd="0" presId="urn:microsoft.com/office/officeart/2005/8/layout/cycle1"/>
    <dgm:cxn modelId="{A38FF4F3-1D9C-48C1-81C7-8C1B29FC22A5}" type="presParOf" srcId="{7EC3AAA1-2EA1-464B-AD90-504CBCB0DFDB}" destId="{F6C49C2D-00D5-466E-8C17-7B89AE8BA540}" srcOrd="9" destOrd="0" presId="urn:microsoft.com/office/officeart/2005/8/layout/cycle1"/>
    <dgm:cxn modelId="{B19AC624-D1A6-40C1-BA86-EEA46D249567}" type="presParOf" srcId="{7EC3AAA1-2EA1-464B-AD90-504CBCB0DFDB}" destId="{3602629C-81BA-44E0-B28A-ADFAF8E88920}" srcOrd="10" destOrd="0" presId="urn:microsoft.com/office/officeart/2005/8/layout/cycle1"/>
    <dgm:cxn modelId="{2436A344-0ACA-4390-B527-C538AD77CC45}" type="presParOf" srcId="{7EC3AAA1-2EA1-464B-AD90-504CBCB0DFDB}" destId="{32F8E1E7-F084-478C-A78B-FA6A4E7E5A30}" srcOrd="11"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3AD5DC-5702-46C3-A9BA-FCB5E30FBFA9}">
      <dsp:nvSpPr>
        <dsp:cNvPr id="0" name=""/>
        <dsp:cNvSpPr/>
      </dsp:nvSpPr>
      <dsp:spPr>
        <a:xfrm>
          <a:off x="5654488" y="100644"/>
          <a:ext cx="1588418" cy="1588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a:ln>
                <a:noFill/>
              </a:ln>
              <a:solidFill>
                <a:schemeClr val="tx1"/>
              </a:solidFill>
              <a:effectLst/>
              <a:latin typeface="+mn-lt"/>
              <a:cs typeface="Arial" pitchFamily="34" charset="0"/>
            </a:rPr>
            <a:t>Animal mechanistic study </a:t>
          </a:r>
          <a:endParaRPr kumimoji="0" lang="en-US" sz="1400" b="0" i="0" u="none" strike="noStrike" kern="1200" cap="none" normalizeH="0" baseline="0" dirty="0">
            <a:ln>
              <a:noFill/>
            </a:ln>
            <a:solidFill>
              <a:schemeClr val="tx1"/>
            </a:solidFill>
            <a:effectLst/>
            <a:latin typeface="+mn-lt"/>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kern="1200" cap="none" normalizeH="0" baseline="0" dirty="0">
            <a:ln>
              <a:noFill/>
            </a:ln>
            <a:solidFill>
              <a:schemeClr val="tx1"/>
            </a:solidFill>
            <a:effectLst/>
            <a:latin typeface="Arial" pitchFamily="34" charset="0"/>
            <a:cs typeface="Arial" pitchFamily="34" charset="0"/>
          </a:endParaRPr>
        </a:p>
      </dsp:txBody>
      <dsp:txXfrm>
        <a:off x="5654488" y="100644"/>
        <a:ext cx="1588418" cy="1588418"/>
      </dsp:txXfrm>
    </dsp:sp>
    <dsp:sp modelId="{19D56787-54D7-42F5-B91C-0D73D450D57D}">
      <dsp:nvSpPr>
        <dsp:cNvPr id="0" name=""/>
        <dsp:cNvSpPr/>
      </dsp:nvSpPr>
      <dsp:spPr>
        <a:xfrm>
          <a:off x="2857925" y="793"/>
          <a:ext cx="4484833" cy="4484833"/>
        </a:xfrm>
        <a:prstGeom prst="circularArrow">
          <a:avLst>
            <a:gd name="adj1" fmla="val 6906"/>
            <a:gd name="adj2" fmla="val 465698"/>
            <a:gd name="adj3" fmla="val 547957"/>
            <a:gd name="adj4" fmla="val 20586344"/>
            <a:gd name="adj5" fmla="val 805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0DDF83-F414-4977-B9CF-D6199F8456CF}">
      <dsp:nvSpPr>
        <dsp:cNvPr id="0" name=""/>
        <dsp:cNvSpPr/>
      </dsp:nvSpPr>
      <dsp:spPr>
        <a:xfrm>
          <a:off x="5654488" y="2797356"/>
          <a:ext cx="1588418" cy="1588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a:ln>
                <a:noFill/>
              </a:ln>
              <a:solidFill>
                <a:schemeClr val="tx1"/>
              </a:solidFill>
              <a:effectLst/>
              <a:latin typeface="+mn-lt"/>
              <a:cs typeface="Arial" pitchFamily="34" charset="0"/>
            </a:rPr>
            <a:t>Human Studies-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a:ln>
                <a:noFill/>
              </a:ln>
              <a:solidFill>
                <a:schemeClr val="tx1"/>
              </a:solidFill>
              <a:effectLst/>
              <a:latin typeface="+mn-lt"/>
              <a:cs typeface="Arial" pitchFamily="34" charset="0"/>
            </a:rPr>
            <a:t>Data minding </a:t>
          </a:r>
        </a:p>
      </dsp:txBody>
      <dsp:txXfrm>
        <a:off x="5654488" y="2797356"/>
        <a:ext cx="1588418" cy="1588418"/>
      </dsp:txXfrm>
    </dsp:sp>
    <dsp:sp modelId="{5CF07E74-39EC-413A-87F8-D5C8A37624AC}">
      <dsp:nvSpPr>
        <dsp:cNvPr id="0" name=""/>
        <dsp:cNvSpPr/>
      </dsp:nvSpPr>
      <dsp:spPr>
        <a:xfrm>
          <a:off x="2857925" y="793"/>
          <a:ext cx="4484833" cy="4484833"/>
        </a:xfrm>
        <a:prstGeom prst="circularArrow">
          <a:avLst>
            <a:gd name="adj1" fmla="val 6906"/>
            <a:gd name="adj2" fmla="val 465698"/>
            <a:gd name="adj3" fmla="val 5947957"/>
            <a:gd name="adj4" fmla="val 4386344"/>
            <a:gd name="adj5" fmla="val 805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0341D5-008B-4E32-B748-978CE20B51B9}">
      <dsp:nvSpPr>
        <dsp:cNvPr id="0" name=""/>
        <dsp:cNvSpPr/>
      </dsp:nvSpPr>
      <dsp:spPr>
        <a:xfrm>
          <a:off x="2957776" y="2797356"/>
          <a:ext cx="1588418" cy="1588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a:ln>
                <a:noFill/>
              </a:ln>
              <a:solidFill>
                <a:schemeClr val="tx1"/>
              </a:solidFill>
              <a:effectLst/>
              <a:latin typeface="+mn-lt"/>
              <a:cs typeface="Arial" pitchFamily="34" charset="0"/>
            </a:rPr>
            <a:t>Clinical trial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dirty="0">
              <a:ln>
                <a:noFill/>
              </a:ln>
              <a:solidFill>
                <a:schemeClr val="tx1"/>
              </a:solidFill>
              <a:effectLst/>
              <a:latin typeface="+mn-lt"/>
              <a:cs typeface="Arial" pitchFamily="34" charset="0"/>
            </a:rPr>
            <a:t>???</a:t>
          </a:r>
        </a:p>
      </dsp:txBody>
      <dsp:txXfrm>
        <a:off x="2957776" y="2797356"/>
        <a:ext cx="1588418" cy="1588418"/>
      </dsp:txXfrm>
    </dsp:sp>
    <dsp:sp modelId="{D7487873-E7E2-413A-9FDC-389D5C693CC7}">
      <dsp:nvSpPr>
        <dsp:cNvPr id="0" name=""/>
        <dsp:cNvSpPr/>
      </dsp:nvSpPr>
      <dsp:spPr>
        <a:xfrm>
          <a:off x="2857925" y="793"/>
          <a:ext cx="4484833" cy="4484833"/>
        </a:xfrm>
        <a:prstGeom prst="circularArrow">
          <a:avLst>
            <a:gd name="adj1" fmla="val 6906"/>
            <a:gd name="adj2" fmla="val 465698"/>
            <a:gd name="adj3" fmla="val 11347957"/>
            <a:gd name="adj4" fmla="val 9786344"/>
            <a:gd name="adj5" fmla="val 805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02629C-81BA-44E0-B28A-ADFAF8E88920}">
      <dsp:nvSpPr>
        <dsp:cNvPr id="0" name=""/>
        <dsp:cNvSpPr/>
      </dsp:nvSpPr>
      <dsp:spPr>
        <a:xfrm>
          <a:off x="2684131" y="100644"/>
          <a:ext cx="2135708" cy="1588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a:ln>
                <a:noFill/>
              </a:ln>
              <a:solidFill>
                <a:schemeClr val="tx1"/>
              </a:solidFill>
              <a:effectLst/>
              <a:latin typeface="+mn-lt"/>
              <a:cs typeface="Arial" pitchFamily="34" charset="0"/>
            </a:rPr>
            <a:t>Human Study –genome –wide transcriptomics </a:t>
          </a:r>
          <a:endParaRPr kumimoji="0" lang="en-US" sz="1400" b="0" i="0" u="none" strike="noStrike" kern="1200" cap="none" normalizeH="0" baseline="0" dirty="0">
            <a:ln>
              <a:noFill/>
            </a:ln>
            <a:solidFill>
              <a:schemeClr val="tx1"/>
            </a:solidFill>
            <a:effectLst/>
            <a:latin typeface="+mn-lt"/>
            <a:cs typeface="Arial" pitchFamily="34" charset="0"/>
          </a:endParaRPr>
        </a:p>
      </dsp:txBody>
      <dsp:txXfrm>
        <a:off x="2684131" y="100644"/>
        <a:ext cx="2135708" cy="1588418"/>
      </dsp:txXfrm>
    </dsp:sp>
    <dsp:sp modelId="{32F8E1E7-F084-478C-A78B-FA6A4E7E5A30}">
      <dsp:nvSpPr>
        <dsp:cNvPr id="0" name=""/>
        <dsp:cNvSpPr/>
      </dsp:nvSpPr>
      <dsp:spPr>
        <a:xfrm>
          <a:off x="2857925" y="793"/>
          <a:ext cx="4484833" cy="4484833"/>
        </a:xfrm>
        <a:prstGeom prst="circularArrow">
          <a:avLst>
            <a:gd name="adj1" fmla="val 6906"/>
            <a:gd name="adj2" fmla="val 465698"/>
            <a:gd name="adj3" fmla="val 16747957"/>
            <a:gd name="adj4" fmla="val 15692462"/>
            <a:gd name="adj5" fmla="val 805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3AD5DC-5702-46C3-A9BA-FCB5E30FBFA9}">
      <dsp:nvSpPr>
        <dsp:cNvPr id="0" name=""/>
        <dsp:cNvSpPr/>
      </dsp:nvSpPr>
      <dsp:spPr>
        <a:xfrm>
          <a:off x="5654488" y="100644"/>
          <a:ext cx="1588418" cy="1588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a:ln>
                <a:noFill/>
              </a:ln>
              <a:solidFill>
                <a:schemeClr val="tx1"/>
              </a:solidFill>
              <a:effectLst/>
              <a:latin typeface="+mn-lt"/>
              <a:cs typeface="Arial" pitchFamily="34" charset="0"/>
            </a:rPr>
            <a:t>Animal mechanistic study </a:t>
          </a:r>
          <a:endParaRPr kumimoji="0" lang="en-US" sz="1400" b="0" i="0" u="none" strike="noStrike" kern="1200" cap="none" normalizeH="0" baseline="0" dirty="0">
            <a:ln>
              <a:noFill/>
            </a:ln>
            <a:solidFill>
              <a:schemeClr val="tx1"/>
            </a:solidFill>
            <a:effectLst/>
            <a:latin typeface="+mn-lt"/>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kern="1200" cap="none" normalizeH="0" baseline="0" dirty="0">
            <a:ln>
              <a:noFill/>
            </a:ln>
            <a:solidFill>
              <a:schemeClr val="tx1"/>
            </a:solidFill>
            <a:effectLst/>
            <a:latin typeface="Arial" pitchFamily="34" charset="0"/>
            <a:cs typeface="Arial" pitchFamily="34" charset="0"/>
          </a:endParaRPr>
        </a:p>
      </dsp:txBody>
      <dsp:txXfrm>
        <a:off x="5654488" y="100644"/>
        <a:ext cx="1588418" cy="1588418"/>
      </dsp:txXfrm>
    </dsp:sp>
    <dsp:sp modelId="{19D56787-54D7-42F5-B91C-0D73D450D57D}">
      <dsp:nvSpPr>
        <dsp:cNvPr id="0" name=""/>
        <dsp:cNvSpPr/>
      </dsp:nvSpPr>
      <dsp:spPr>
        <a:xfrm>
          <a:off x="2857925" y="793"/>
          <a:ext cx="4484833" cy="4484833"/>
        </a:xfrm>
        <a:prstGeom prst="circularArrow">
          <a:avLst>
            <a:gd name="adj1" fmla="val 6906"/>
            <a:gd name="adj2" fmla="val 465698"/>
            <a:gd name="adj3" fmla="val 547957"/>
            <a:gd name="adj4" fmla="val 20586344"/>
            <a:gd name="adj5" fmla="val 805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0DDF83-F414-4977-B9CF-D6199F8456CF}">
      <dsp:nvSpPr>
        <dsp:cNvPr id="0" name=""/>
        <dsp:cNvSpPr/>
      </dsp:nvSpPr>
      <dsp:spPr>
        <a:xfrm>
          <a:off x="5654488" y="2797356"/>
          <a:ext cx="1588418" cy="1588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a:ln>
                <a:noFill/>
              </a:ln>
              <a:solidFill>
                <a:schemeClr val="tx1"/>
              </a:solidFill>
              <a:effectLst/>
              <a:latin typeface="+mn-lt"/>
              <a:cs typeface="Arial" pitchFamily="34" charset="0"/>
            </a:rPr>
            <a:t>Human Studies-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a:ln>
                <a:noFill/>
              </a:ln>
              <a:solidFill>
                <a:schemeClr val="tx1"/>
              </a:solidFill>
              <a:effectLst/>
              <a:latin typeface="+mn-lt"/>
              <a:cs typeface="Arial" pitchFamily="34" charset="0"/>
            </a:rPr>
            <a:t>Data minding </a:t>
          </a:r>
        </a:p>
      </dsp:txBody>
      <dsp:txXfrm>
        <a:off x="5654488" y="2797356"/>
        <a:ext cx="1588418" cy="1588418"/>
      </dsp:txXfrm>
    </dsp:sp>
    <dsp:sp modelId="{5CF07E74-39EC-413A-87F8-D5C8A37624AC}">
      <dsp:nvSpPr>
        <dsp:cNvPr id="0" name=""/>
        <dsp:cNvSpPr/>
      </dsp:nvSpPr>
      <dsp:spPr>
        <a:xfrm>
          <a:off x="2857925" y="793"/>
          <a:ext cx="4484833" cy="4484833"/>
        </a:xfrm>
        <a:prstGeom prst="circularArrow">
          <a:avLst>
            <a:gd name="adj1" fmla="val 6906"/>
            <a:gd name="adj2" fmla="val 465698"/>
            <a:gd name="adj3" fmla="val 5947957"/>
            <a:gd name="adj4" fmla="val 4386344"/>
            <a:gd name="adj5" fmla="val 805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0341D5-008B-4E32-B748-978CE20B51B9}">
      <dsp:nvSpPr>
        <dsp:cNvPr id="0" name=""/>
        <dsp:cNvSpPr/>
      </dsp:nvSpPr>
      <dsp:spPr>
        <a:xfrm>
          <a:off x="2957776" y="2797356"/>
          <a:ext cx="1588418" cy="1588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a:ln>
                <a:noFill/>
              </a:ln>
              <a:solidFill>
                <a:schemeClr val="tx1"/>
              </a:solidFill>
              <a:effectLst/>
              <a:latin typeface="+mn-lt"/>
              <a:cs typeface="Arial" pitchFamily="34" charset="0"/>
            </a:rPr>
            <a:t>Clinical trial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dirty="0">
              <a:ln>
                <a:noFill/>
              </a:ln>
              <a:solidFill>
                <a:schemeClr val="tx1"/>
              </a:solidFill>
              <a:effectLst/>
              <a:latin typeface="+mn-lt"/>
              <a:cs typeface="Arial" pitchFamily="34" charset="0"/>
            </a:rPr>
            <a:t>???</a:t>
          </a:r>
        </a:p>
      </dsp:txBody>
      <dsp:txXfrm>
        <a:off x="2957776" y="2797356"/>
        <a:ext cx="1588418" cy="1588418"/>
      </dsp:txXfrm>
    </dsp:sp>
    <dsp:sp modelId="{D7487873-E7E2-413A-9FDC-389D5C693CC7}">
      <dsp:nvSpPr>
        <dsp:cNvPr id="0" name=""/>
        <dsp:cNvSpPr/>
      </dsp:nvSpPr>
      <dsp:spPr>
        <a:xfrm>
          <a:off x="2857925" y="793"/>
          <a:ext cx="4484833" cy="4484833"/>
        </a:xfrm>
        <a:prstGeom prst="circularArrow">
          <a:avLst>
            <a:gd name="adj1" fmla="val 6906"/>
            <a:gd name="adj2" fmla="val 465698"/>
            <a:gd name="adj3" fmla="val 11347957"/>
            <a:gd name="adj4" fmla="val 9786344"/>
            <a:gd name="adj5" fmla="val 805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02629C-81BA-44E0-B28A-ADFAF8E88920}">
      <dsp:nvSpPr>
        <dsp:cNvPr id="0" name=""/>
        <dsp:cNvSpPr/>
      </dsp:nvSpPr>
      <dsp:spPr>
        <a:xfrm>
          <a:off x="2684131" y="100644"/>
          <a:ext cx="2135708" cy="1588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a:ln>
                <a:noFill/>
              </a:ln>
              <a:solidFill>
                <a:schemeClr val="tx1"/>
              </a:solidFill>
              <a:effectLst/>
              <a:latin typeface="+mn-lt"/>
              <a:cs typeface="Arial" pitchFamily="34" charset="0"/>
            </a:rPr>
            <a:t>Human Study –genome –wide transcriptomics </a:t>
          </a:r>
          <a:endParaRPr kumimoji="0" lang="en-US" sz="1400" b="0" i="0" u="none" strike="noStrike" kern="1200" cap="none" normalizeH="0" baseline="0" dirty="0">
            <a:ln>
              <a:noFill/>
            </a:ln>
            <a:solidFill>
              <a:schemeClr val="tx1"/>
            </a:solidFill>
            <a:effectLst/>
            <a:latin typeface="+mn-lt"/>
            <a:cs typeface="Arial" pitchFamily="34" charset="0"/>
          </a:endParaRPr>
        </a:p>
      </dsp:txBody>
      <dsp:txXfrm>
        <a:off x="2684131" y="100644"/>
        <a:ext cx="2135708" cy="1588418"/>
      </dsp:txXfrm>
    </dsp:sp>
    <dsp:sp modelId="{32F8E1E7-F084-478C-A78B-FA6A4E7E5A30}">
      <dsp:nvSpPr>
        <dsp:cNvPr id="0" name=""/>
        <dsp:cNvSpPr/>
      </dsp:nvSpPr>
      <dsp:spPr>
        <a:xfrm>
          <a:off x="2857925" y="793"/>
          <a:ext cx="4484833" cy="4484833"/>
        </a:xfrm>
        <a:prstGeom prst="circularArrow">
          <a:avLst>
            <a:gd name="adj1" fmla="val 6906"/>
            <a:gd name="adj2" fmla="val 465698"/>
            <a:gd name="adj3" fmla="val 16747957"/>
            <a:gd name="adj4" fmla="val 15692462"/>
            <a:gd name="adj5" fmla="val 805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3AD5DC-5702-46C3-A9BA-FCB5E30FBFA9}">
      <dsp:nvSpPr>
        <dsp:cNvPr id="0" name=""/>
        <dsp:cNvSpPr/>
      </dsp:nvSpPr>
      <dsp:spPr>
        <a:xfrm>
          <a:off x="5654488" y="100644"/>
          <a:ext cx="1588418" cy="1588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a:ln>
                <a:noFill/>
              </a:ln>
              <a:solidFill>
                <a:schemeClr val="tx1"/>
              </a:solidFill>
              <a:effectLst/>
              <a:latin typeface="+mn-lt"/>
              <a:cs typeface="Arial" pitchFamily="34" charset="0"/>
            </a:rPr>
            <a:t>Animal mechanistic study </a:t>
          </a:r>
          <a:endParaRPr kumimoji="0" lang="en-US" sz="1400" b="0" i="0" u="none" strike="noStrike" kern="1200" cap="none" normalizeH="0" baseline="0" dirty="0">
            <a:ln>
              <a:noFill/>
            </a:ln>
            <a:solidFill>
              <a:schemeClr val="tx1"/>
            </a:solidFill>
            <a:effectLst/>
            <a:latin typeface="+mn-lt"/>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kern="1200" cap="none" normalizeH="0" baseline="0" dirty="0">
            <a:ln>
              <a:noFill/>
            </a:ln>
            <a:solidFill>
              <a:schemeClr val="tx1"/>
            </a:solidFill>
            <a:effectLst/>
            <a:latin typeface="Arial" pitchFamily="34" charset="0"/>
            <a:cs typeface="Arial" pitchFamily="34" charset="0"/>
          </a:endParaRPr>
        </a:p>
      </dsp:txBody>
      <dsp:txXfrm>
        <a:off x="5654488" y="100644"/>
        <a:ext cx="1588418" cy="1588418"/>
      </dsp:txXfrm>
    </dsp:sp>
    <dsp:sp modelId="{19D56787-54D7-42F5-B91C-0D73D450D57D}">
      <dsp:nvSpPr>
        <dsp:cNvPr id="0" name=""/>
        <dsp:cNvSpPr/>
      </dsp:nvSpPr>
      <dsp:spPr>
        <a:xfrm>
          <a:off x="2857925" y="793"/>
          <a:ext cx="4484833" cy="4484833"/>
        </a:xfrm>
        <a:prstGeom prst="circularArrow">
          <a:avLst>
            <a:gd name="adj1" fmla="val 6906"/>
            <a:gd name="adj2" fmla="val 465698"/>
            <a:gd name="adj3" fmla="val 547957"/>
            <a:gd name="adj4" fmla="val 20586344"/>
            <a:gd name="adj5" fmla="val 805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0DDF83-F414-4977-B9CF-D6199F8456CF}">
      <dsp:nvSpPr>
        <dsp:cNvPr id="0" name=""/>
        <dsp:cNvSpPr/>
      </dsp:nvSpPr>
      <dsp:spPr>
        <a:xfrm>
          <a:off x="5654488" y="2797356"/>
          <a:ext cx="1588418" cy="1588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a:ln>
                <a:noFill/>
              </a:ln>
              <a:solidFill>
                <a:schemeClr val="tx1"/>
              </a:solidFill>
              <a:effectLst/>
              <a:latin typeface="+mn-lt"/>
              <a:cs typeface="Arial" pitchFamily="34" charset="0"/>
            </a:rPr>
            <a:t>Human Studies-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a:ln>
                <a:noFill/>
              </a:ln>
              <a:solidFill>
                <a:schemeClr val="tx1"/>
              </a:solidFill>
              <a:effectLst/>
              <a:latin typeface="+mn-lt"/>
              <a:cs typeface="Arial" pitchFamily="34" charset="0"/>
            </a:rPr>
            <a:t>Data minding </a:t>
          </a:r>
        </a:p>
      </dsp:txBody>
      <dsp:txXfrm>
        <a:off x="5654488" y="2797356"/>
        <a:ext cx="1588418" cy="1588418"/>
      </dsp:txXfrm>
    </dsp:sp>
    <dsp:sp modelId="{5CF07E74-39EC-413A-87F8-D5C8A37624AC}">
      <dsp:nvSpPr>
        <dsp:cNvPr id="0" name=""/>
        <dsp:cNvSpPr/>
      </dsp:nvSpPr>
      <dsp:spPr>
        <a:xfrm>
          <a:off x="2857925" y="793"/>
          <a:ext cx="4484833" cy="4484833"/>
        </a:xfrm>
        <a:prstGeom prst="circularArrow">
          <a:avLst>
            <a:gd name="adj1" fmla="val 6906"/>
            <a:gd name="adj2" fmla="val 465698"/>
            <a:gd name="adj3" fmla="val 5947957"/>
            <a:gd name="adj4" fmla="val 4386344"/>
            <a:gd name="adj5" fmla="val 805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0341D5-008B-4E32-B748-978CE20B51B9}">
      <dsp:nvSpPr>
        <dsp:cNvPr id="0" name=""/>
        <dsp:cNvSpPr/>
      </dsp:nvSpPr>
      <dsp:spPr>
        <a:xfrm>
          <a:off x="2957776" y="2797356"/>
          <a:ext cx="1588418" cy="1588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a:ln>
                <a:noFill/>
              </a:ln>
              <a:solidFill>
                <a:schemeClr val="tx1"/>
              </a:solidFill>
              <a:effectLst/>
              <a:latin typeface="+mn-lt"/>
              <a:cs typeface="Arial" pitchFamily="34" charset="0"/>
            </a:rPr>
            <a:t>Clinical trial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dirty="0">
              <a:ln>
                <a:noFill/>
              </a:ln>
              <a:solidFill>
                <a:schemeClr val="tx1"/>
              </a:solidFill>
              <a:effectLst/>
              <a:latin typeface="+mn-lt"/>
              <a:cs typeface="Arial" pitchFamily="34" charset="0"/>
            </a:rPr>
            <a:t>???</a:t>
          </a:r>
        </a:p>
      </dsp:txBody>
      <dsp:txXfrm>
        <a:off x="2957776" y="2797356"/>
        <a:ext cx="1588418" cy="1588418"/>
      </dsp:txXfrm>
    </dsp:sp>
    <dsp:sp modelId="{D7487873-E7E2-413A-9FDC-389D5C693CC7}">
      <dsp:nvSpPr>
        <dsp:cNvPr id="0" name=""/>
        <dsp:cNvSpPr/>
      </dsp:nvSpPr>
      <dsp:spPr>
        <a:xfrm>
          <a:off x="2857925" y="793"/>
          <a:ext cx="4484833" cy="4484833"/>
        </a:xfrm>
        <a:prstGeom prst="circularArrow">
          <a:avLst>
            <a:gd name="adj1" fmla="val 6906"/>
            <a:gd name="adj2" fmla="val 465698"/>
            <a:gd name="adj3" fmla="val 11347957"/>
            <a:gd name="adj4" fmla="val 9786344"/>
            <a:gd name="adj5" fmla="val 805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02629C-81BA-44E0-B28A-ADFAF8E88920}">
      <dsp:nvSpPr>
        <dsp:cNvPr id="0" name=""/>
        <dsp:cNvSpPr/>
      </dsp:nvSpPr>
      <dsp:spPr>
        <a:xfrm>
          <a:off x="2684131" y="100644"/>
          <a:ext cx="2135708" cy="1588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a:ln>
                <a:noFill/>
              </a:ln>
              <a:solidFill>
                <a:schemeClr val="tx1"/>
              </a:solidFill>
              <a:effectLst/>
              <a:latin typeface="+mn-lt"/>
              <a:cs typeface="Arial" pitchFamily="34" charset="0"/>
            </a:rPr>
            <a:t>Human Study –genome –wide transcriptomics </a:t>
          </a:r>
          <a:endParaRPr kumimoji="0" lang="en-US" sz="1400" b="0" i="0" u="none" strike="noStrike" kern="1200" cap="none" normalizeH="0" baseline="0" dirty="0">
            <a:ln>
              <a:noFill/>
            </a:ln>
            <a:solidFill>
              <a:schemeClr val="tx1"/>
            </a:solidFill>
            <a:effectLst/>
            <a:latin typeface="+mn-lt"/>
            <a:cs typeface="Arial" pitchFamily="34" charset="0"/>
          </a:endParaRPr>
        </a:p>
      </dsp:txBody>
      <dsp:txXfrm>
        <a:off x="2684131" y="100644"/>
        <a:ext cx="2135708" cy="1588418"/>
      </dsp:txXfrm>
    </dsp:sp>
    <dsp:sp modelId="{32F8E1E7-F084-478C-A78B-FA6A4E7E5A30}">
      <dsp:nvSpPr>
        <dsp:cNvPr id="0" name=""/>
        <dsp:cNvSpPr/>
      </dsp:nvSpPr>
      <dsp:spPr>
        <a:xfrm>
          <a:off x="2857925" y="793"/>
          <a:ext cx="4484833" cy="4484833"/>
        </a:xfrm>
        <a:prstGeom prst="circularArrow">
          <a:avLst>
            <a:gd name="adj1" fmla="val 6906"/>
            <a:gd name="adj2" fmla="val 465698"/>
            <a:gd name="adj3" fmla="val 16747957"/>
            <a:gd name="adj4" fmla="val 15692462"/>
            <a:gd name="adj5" fmla="val 805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8">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8">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8">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8DA572C-3AF0-4459-8D21-47BBA4B8241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CBA93651-5AFA-49C2-A01B-921F66ECD91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E62B9B9-A619-4FAD-A3FF-93DB790CB948}" type="datetimeFigureOut">
              <a:rPr lang="en-CA" smtClean="0"/>
              <a:t>2023-04-01</a:t>
            </a:fld>
            <a:endParaRPr lang="en-CA"/>
          </a:p>
        </p:txBody>
      </p:sp>
      <p:sp>
        <p:nvSpPr>
          <p:cNvPr id="4" name="Footer Placeholder 3">
            <a:extLst>
              <a:ext uri="{FF2B5EF4-FFF2-40B4-BE49-F238E27FC236}">
                <a16:creationId xmlns:a16="http://schemas.microsoft.com/office/drawing/2014/main" id="{5DF6AE05-C0BC-4F53-BB12-28CCF2304EA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617E1D42-778E-41EE-A33F-5C42B4486DA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501C79-F0EA-4A12-BB09-7C2559CA9D7D}" type="slidenum">
              <a:rPr lang="en-CA" smtClean="0"/>
              <a:t>‹#›</a:t>
            </a:fld>
            <a:endParaRPr lang="en-CA"/>
          </a:p>
        </p:txBody>
      </p:sp>
    </p:spTree>
    <p:extLst>
      <p:ext uri="{BB962C8B-B14F-4D97-AF65-F5344CB8AC3E}">
        <p14:creationId xmlns:p14="http://schemas.microsoft.com/office/powerpoint/2010/main" val="237865762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EFB98E-7B51-4DEB-ACAD-CFA29DE64366}" type="datetimeFigureOut">
              <a:rPr lang="en-US" smtClean="0"/>
              <a:t>4/1/23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4FED18-6D6E-423E-8C6F-815937508308}" type="slidenum">
              <a:rPr lang="en-US" smtClean="0"/>
              <a:t>‹#›</a:t>
            </a:fld>
            <a:endParaRPr lang="en-US"/>
          </a:p>
        </p:txBody>
      </p:sp>
    </p:spTree>
    <p:extLst>
      <p:ext uri="{BB962C8B-B14F-4D97-AF65-F5344CB8AC3E}">
        <p14:creationId xmlns:p14="http://schemas.microsoft.com/office/powerpoint/2010/main" val="242327969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 used three different mouse pain assays, Chronic constriction</a:t>
            </a:r>
            <a:r>
              <a:rPr lang="en-US" baseline="0" dirty="0"/>
              <a:t> injury (CCI), Complete </a:t>
            </a:r>
            <a:r>
              <a:rPr lang="en-US" baseline="0" dirty="0" err="1"/>
              <a:t>freund</a:t>
            </a:r>
            <a:r>
              <a:rPr lang="en-US" baseline="0" dirty="0"/>
              <a:t> adjuvant-induced inflammatory pain (CFA model) and Nerve growth factor injection in the lower back muscles (low back pain model). We then treated these mice with </a:t>
            </a:r>
            <a:r>
              <a:rPr lang="en-US" baseline="0" dirty="0" err="1"/>
              <a:t>dexamethasone</a:t>
            </a:r>
            <a:r>
              <a:rPr lang="en-US" baseline="0" dirty="0"/>
              <a:t>, </a:t>
            </a:r>
            <a:r>
              <a:rPr lang="en-US" dirty="0"/>
              <a:t>a classic steroidal anti-inflammatory drug,</a:t>
            </a:r>
            <a:r>
              <a:rPr lang="en-US" baseline="0" dirty="0"/>
              <a:t> for 6 days and measured their paw withdrawal thresholds with the von </a:t>
            </a:r>
            <a:r>
              <a:rPr lang="en-US" baseline="0" dirty="0" err="1"/>
              <a:t>frey</a:t>
            </a:r>
            <a:r>
              <a:rPr lang="en-US" baseline="0" dirty="0"/>
              <a:t> test for several weeks.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47355A-F2CF-496C-9BCB-79C62D80E4B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6553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Dexamethasone, had a strong anti-allodynic effect during the treatment period in the CFA and NGF, but not CCI injured mice but significantly delayed paw sensitivity recovery in all groups, specially in the CFA group, which had a two-fold delay in recovery when compared to saline-treated controls.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47355A-F2CF-496C-9BCB-79C62D80E4B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75288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Next we tested the </a:t>
            </a:r>
            <a:r>
              <a:rPr lang="en-CA" sz="1200" kern="1200" dirty="0">
                <a:solidFill>
                  <a:schemeClr val="tx1"/>
                </a:solidFill>
                <a:latin typeface="+mn-lt"/>
                <a:ea typeface="+mn-ea"/>
                <a:cs typeface="+mn-cs"/>
              </a:rPr>
              <a:t>NSAID </a:t>
            </a:r>
            <a:r>
              <a:rPr lang="en-CA" sz="1200" kern="1200" dirty="0" err="1">
                <a:solidFill>
                  <a:schemeClr val="tx1"/>
                </a:solidFill>
                <a:latin typeface="+mn-lt"/>
                <a:ea typeface="+mn-ea"/>
                <a:cs typeface="+mn-cs"/>
              </a:rPr>
              <a:t>diclofenac</a:t>
            </a:r>
            <a:r>
              <a:rPr lang="en-CA" sz="1200" kern="1200" dirty="0">
                <a:solidFill>
                  <a:schemeClr val="tx1"/>
                </a:solidFill>
                <a:latin typeface="+mn-lt"/>
                <a:ea typeface="+mn-ea"/>
                <a:cs typeface="+mn-cs"/>
              </a:rPr>
              <a:t>, and three analgesics with no known anti-inflammatory action, systemically administered gabapentin and morphine, and peripherally administered </a:t>
            </a:r>
            <a:r>
              <a:rPr lang="en-CA" sz="1200" kern="1200" dirty="0" err="1">
                <a:solidFill>
                  <a:schemeClr val="tx1"/>
                </a:solidFill>
                <a:latin typeface="+mn-lt"/>
                <a:ea typeface="+mn-ea"/>
                <a:cs typeface="+mn-cs"/>
              </a:rPr>
              <a:t>lidocaine</a:t>
            </a:r>
            <a:r>
              <a:rPr lang="en-CA" sz="1200" kern="1200" dirty="0">
                <a:solidFill>
                  <a:schemeClr val="tx1"/>
                </a:solidFill>
                <a:latin typeface="+mn-lt"/>
                <a:ea typeface="+mn-ea"/>
                <a:cs typeface="+mn-cs"/>
              </a:rPr>
              <a:t>,</a:t>
            </a:r>
            <a:r>
              <a:rPr lang="en-CA" sz="1200" kern="1200" baseline="0" dirty="0">
                <a:solidFill>
                  <a:schemeClr val="tx1"/>
                </a:solidFill>
                <a:latin typeface="+mn-lt"/>
                <a:ea typeface="+mn-ea"/>
                <a:cs typeface="+mn-cs"/>
              </a:rPr>
              <a:t> in the CFA model</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47355A-F2CF-496C-9BCB-79C62D80E4B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37857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latin typeface="+mn-lt"/>
                <a:ea typeface="+mn-ea"/>
                <a:cs typeface="+mn-cs"/>
              </a:rPr>
              <a:t>All four drugs reduced allodynia during their administration period,</a:t>
            </a:r>
            <a:r>
              <a:rPr lang="en-CA" sz="1200" kern="1200" baseline="0" dirty="0">
                <a:solidFill>
                  <a:schemeClr val="tx1"/>
                </a:solidFill>
                <a:latin typeface="+mn-lt"/>
                <a:ea typeface="+mn-ea"/>
                <a:cs typeface="+mn-cs"/>
              </a:rPr>
              <a:t> </a:t>
            </a:r>
            <a:r>
              <a:rPr lang="en-CA" sz="1200" kern="1200" dirty="0">
                <a:solidFill>
                  <a:schemeClr val="tx1"/>
                </a:solidFill>
                <a:latin typeface="+mn-lt"/>
                <a:ea typeface="+mn-ea"/>
                <a:cs typeface="+mn-cs"/>
              </a:rPr>
              <a:t>but only </a:t>
            </a:r>
            <a:r>
              <a:rPr lang="en-CA" sz="1200" kern="1200" dirty="0" err="1">
                <a:solidFill>
                  <a:schemeClr val="tx1"/>
                </a:solidFill>
                <a:latin typeface="+mn-lt"/>
                <a:ea typeface="+mn-ea"/>
                <a:cs typeface="+mn-cs"/>
              </a:rPr>
              <a:t>diclofenac</a:t>
            </a:r>
            <a:r>
              <a:rPr lang="en-CA" sz="1200" kern="1200" dirty="0">
                <a:solidFill>
                  <a:schemeClr val="tx1"/>
                </a:solidFill>
                <a:latin typeface="+mn-lt"/>
                <a:ea typeface="+mn-ea"/>
                <a:cs typeface="+mn-cs"/>
              </a:rPr>
              <a:t> significantly prolonged the duration of the overall allodynia. Suggesting that </a:t>
            </a:r>
            <a:r>
              <a:rPr lang="en-CA" sz="1200" kern="1200" dirty="0">
                <a:solidFill>
                  <a:srgbClr val="002060"/>
                </a:solidFill>
                <a:latin typeface="+mn-lt"/>
                <a:ea typeface="+mn-ea"/>
                <a:cs typeface="+mn-cs"/>
              </a:rPr>
              <a:t>the</a:t>
            </a:r>
            <a:r>
              <a:rPr lang="en-CA" sz="1200" kern="1200" baseline="0" dirty="0">
                <a:solidFill>
                  <a:srgbClr val="002060"/>
                </a:solidFill>
                <a:latin typeface="+mn-lt"/>
                <a:ea typeface="+mn-ea"/>
                <a:cs typeface="+mn-cs"/>
              </a:rPr>
              <a:t> d</a:t>
            </a:r>
            <a:r>
              <a:rPr lang="en-CA" dirty="0">
                <a:solidFill>
                  <a:srgbClr val="002060"/>
                </a:solidFill>
              </a:rPr>
              <a:t>elay in recovery is due to the reduction of inflammation and independent from analgesic effects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47355A-F2CF-496C-9BCB-79C62D80E4B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85561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We them investigated the hypothesis that neutrophils are responsible for these effects. First, we depleted neutrophils using an anti-Ly6G antibody, which causes specific but incomplete depletion of neutrophils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47355A-F2CF-496C-9BCB-79C62D80E4B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49374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That mimicked the </a:t>
            </a:r>
            <a:r>
              <a:rPr lang="en-US" sz="1200" kern="1200" dirty="0" err="1">
                <a:solidFill>
                  <a:schemeClr val="tx1"/>
                </a:solidFill>
                <a:latin typeface="+mn-lt"/>
                <a:ea typeface="+mn-ea"/>
                <a:cs typeface="+mn-cs"/>
              </a:rPr>
              <a:t>dexamethasone</a:t>
            </a:r>
            <a:r>
              <a:rPr lang="en-US" sz="1200" kern="1200" dirty="0">
                <a:solidFill>
                  <a:schemeClr val="tx1"/>
                </a:solidFill>
                <a:latin typeface="+mn-lt"/>
                <a:ea typeface="+mn-ea"/>
                <a:cs typeface="+mn-cs"/>
              </a:rPr>
              <a:t> experiment, as </a:t>
            </a:r>
            <a:r>
              <a:rPr lang="en-CA" sz="1200" kern="1200" dirty="0">
                <a:solidFill>
                  <a:schemeClr val="tx1"/>
                </a:solidFill>
                <a:latin typeface="+mn-lt"/>
                <a:ea typeface="+mn-ea"/>
                <a:cs typeface="+mn-cs"/>
              </a:rPr>
              <a:t>prolonged administration of the antibody exacerbated allodynia and prolonged its duration.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47355A-F2CF-496C-9BCB-79C62D80E4B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20301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Next tried to determine whether the </a:t>
            </a:r>
            <a:r>
              <a:rPr lang="en-US" sz="1200" kern="1200" dirty="0" err="1">
                <a:solidFill>
                  <a:schemeClr val="tx1"/>
                </a:solidFill>
                <a:latin typeface="+mn-lt"/>
                <a:ea typeface="+mn-ea"/>
                <a:cs typeface="+mn-cs"/>
              </a:rPr>
              <a:t>dexamethasone</a:t>
            </a:r>
            <a:r>
              <a:rPr lang="en-US" sz="1200" kern="1200" dirty="0">
                <a:solidFill>
                  <a:schemeClr val="tx1"/>
                </a:solidFill>
                <a:latin typeface="+mn-lt"/>
                <a:ea typeface="+mn-ea"/>
                <a:cs typeface="+mn-cs"/>
              </a:rPr>
              <a:t> effect was </a:t>
            </a:r>
            <a:r>
              <a:rPr lang="en-US" sz="1200" kern="1200" dirty="0" err="1">
                <a:solidFill>
                  <a:schemeClr val="tx1"/>
                </a:solidFill>
                <a:latin typeface="+mn-lt"/>
                <a:ea typeface="+mn-ea"/>
                <a:cs typeface="+mn-cs"/>
              </a:rPr>
              <a:t>neutrophil</a:t>
            </a:r>
            <a:r>
              <a:rPr lang="en-US" sz="1200" kern="1200" dirty="0">
                <a:solidFill>
                  <a:schemeClr val="tx1"/>
                </a:solidFill>
                <a:latin typeface="+mn-lt"/>
                <a:ea typeface="+mn-ea"/>
                <a:cs typeface="+mn-cs"/>
              </a:rPr>
              <a:t>-dependent by injecting neutrophils isolated from peripheral blood or the </a:t>
            </a:r>
            <a:r>
              <a:rPr lang="en-US" sz="1200" kern="1200" dirty="0" err="1">
                <a:solidFill>
                  <a:schemeClr val="tx1"/>
                </a:solidFill>
                <a:latin typeface="+mn-lt"/>
                <a:ea typeface="+mn-ea"/>
                <a:cs typeface="+mn-cs"/>
              </a:rPr>
              <a:t>neutrophil</a:t>
            </a:r>
            <a:r>
              <a:rPr lang="en-US" sz="1200" kern="1200" dirty="0">
                <a:solidFill>
                  <a:schemeClr val="tx1"/>
                </a:solidFill>
                <a:latin typeface="+mn-lt"/>
                <a:ea typeface="+mn-ea"/>
                <a:cs typeface="+mn-cs"/>
              </a:rPr>
              <a:t>-released proteins S100A8 or S100A9 into the hind paw (ipsilateral to CFA injection) of </a:t>
            </a:r>
            <a:r>
              <a:rPr lang="en-US" sz="1200" kern="1200" dirty="0" err="1">
                <a:solidFill>
                  <a:schemeClr val="tx1"/>
                </a:solidFill>
                <a:latin typeface="+mn-lt"/>
                <a:ea typeface="+mn-ea"/>
                <a:cs typeface="+mn-cs"/>
              </a:rPr>
              <a:t>dexamethasone</a:t>
            </a:r>
            <a:r>
              <a:rPr lang="en-US" sz="1200" kern="1200" dirty="0">
                <a:solidFill>
                  <a:schemeClr val="tx1"/>
                </a:solidFill>
                <a:latin typeface="+mn-lt"/>
                <a:ea typeface="+mn-ea"/>
                <a:cs typeface="+mn-cs"/>
              </a:rPr>
              <a:t>-treated mice.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47355A-F2CF-496C-9BCB-79C62D80E4B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0836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latin typeface="+mn-lt"/>
                <a:ea typeface="+mn-ea"/>
                <a:cs typeface="+mn-cs"/>
              </a:rPr>
              <a:t>Neutrophil</a:t>
            </a:r>
            <a:r>
              <a:rPr lang="en-US" sz="1200" kern="1200" dirty="0">
                <a:solidFill>
                  <a:schemeClr val="tx1"/>
                </a:solidFill>
                <a:latin typeface="+mn-lt"/>
                <a:ea typeface="+mn-ea"/>
                <a:cs typeface="+mn-cs"/>
              </a:rPr>
              <a:t> injection, or injection of S100A8 or S100A9 completely prevented the development </a:t>
            </a:r>
            <a:r>
              <a:rPr lang="en-US" sz="1200" kern="1200" dirty="0" err="1">
                <a:solidFill>
                  <a:schemeClr val="tx1"/>
                </a:solidFill>
                <a:latin typeface="+mn-lt"/>
                <a:ea typeface="+mn-ea"/>
                <a:cs typeface="+mn-cs"/>
              </a:rPr>
              <a:t>dexamethasone</a:t>
            </a:r>
            <a:r>
              <a:rPr lang="en-US" sz="1200" kern="1200" dirty="0">
                <a:solidFill>
                  <a:schemeClr val="tx1"/>
                </a:solidFill>
                <a:latin typeface="+mn-lt"/>
                <a:ea typeface="+mn-ea"/>
                <a:cs typeface="+mn-cs"/>
              </a:rPr>
              <a:t>-induced allodynia. </a:t>
            </a:r>
            <a:r>
              <a:rPr lang="en-CA" sz="1200" kern="1200" dirty="0">
                <a:solidFill>
                  <a:schemeClr val="tx1"/>
                </a:solidFill>
                <a:latin typeface="+mn-lt"/>
                <a:ea typeface="+mn-ea"/>
                <a:cs typeface="+mn-cs"/>
              </a:rPr>
              <a:t>These experiments indicate that </a:t>
            </a:r>
            <a:r>
              <a:rPr lang="en-CA" dirty="0">
                <a:solidFill>
                  <a:srgbClr val="002060"/>
                </a:solidFill>
              </a:rPr>
              <a:t>Neutrophils are involved in the resolution of pain after injury.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47355A-F2CF-496C-9BCB-79C62D80E4B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22775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9700" y="1160463"/>
            <a:ext cx="4178300" cy="3133725"/>
          </a:xfrm>
        </p:spPr>
      </p:sp>
      <p:sp>
        <p:nvSpPr>
          <p:cNvPr id="3" name="Notes Placeholder 2"/>
          <p:cNvSpPr>
            <a:spLocks noGrp="1"/>
          </p:cNvSpPr>
          <p:nvPr>
            <p:ph type="body" idx="1"/>
          </p:nvPr>
        </p:nvSpPr>
        <p:spPr/>
        <p:txBody>
          <a:bodyPr lIns="91431" tIns="45716" rIns="91431" bIns="45716"/>
          <a:lstStyle/>
          <a:p>
            <a:pPr defTabSz="930135">
              <a:defRPr/>
            </a:pPr>
            <a:r>
              <a:rPr lang="fr-CA" dirty="0"/>
              <a:t>To </a:t>
            </a:r>
            <a:r>
              <a:rPr lang="fr-CA" dirty="0" err="1"/>
              <a:t>understand</a:t>
            </a:r>
            <a:r>
              <a:rPr lang="fr-CA" dirty="0"/>
              <a:t> the </a:t>
            </a:r>
            <a:r>
              <a:rPr lang="fr-CA" dirty="0" err="1"/>
              <a:t>underlying</a:t>
            </a:r>
            <a:r>
              <a:rPr lang="fr-CA" dirty="0"/>
              <a:t> </a:t>
            </a:r>
            <a:r>
              <a:rPr lang="fr-CA" dirty="0" err="1"/>
              <a:t>genetic</a:t>
            </a:r>
            <a:r>
              <a:rPr lang="fr-CA" dirty="0"/>
              <a:t> architecture of </a:t>
            </a:r>
            <a:r>
              <a:rPr lang="fr-CA" dirty="0" err="1"/>
              <a:t>chronic</a:t>
            </a:r>
            <a:r>
              <a:rPr lang="fr-CA" dirty="0"/>
              <a:t> pain conditions, </a:t>
            </a:r>
            <a:r>
              <a:rPr lang="fr-CA" dirty="0" err="1"/>
              <a:t>we</a:t>
            </a:r>
            <a:r>
              <a:rPr lang="fr-CA" dirty="0"/>
              <a:t> </a:t>
            </a:r>
            <a:r>
              <a:rPr lang="fr-CA" dirty="0" err="1"/>
              <a:t>conducted</a:t>
            </a:r>
            <a:r>
              <a:rPr lang="fr-CA" dirty="0"/>
              <a:t> 8 </a:t>
            </a:r>
            <a:r>
              <a:rPr lang="fr-CA" dirty="0" err="1"/>
              <a:t>genome-wide</a:t>
            </a:r>
            <a:r>
              <a:rPr lang="fr-CA" dirty="0"/>
              <a:t> association analyses in a large </a:t>
            </a:r>
            <a:r>
              <a:rPr lang="fr-CA" dirty="0" err="1"/>
              <a:t>community</a:t>
            </a:r>
            <a:r>
              <a:rPr lang="fr-CA" dirty="0"/>
              <a:t> </a:t>
            </a:r>
            <a:r>
              <a:rPr lang="fr-CA" dirty="0" err="1"/>
              <a:t>cohort</a:t>
            </a:r>
            <a:r>
              <a:rPr lang="fr-CA" dirty="0"/>
              <a:t>, the </a:t>
            </a:r>
            <a:r>
              <a:rPr lang="fr-CA" dirty="0" err="1"/>
              <a:t>UKbiobank</a:t>
            </a:r>
            <a:endParaRPr lang="en-CA" dirty="0"/>
          </a:p>
          <a:p>
            <a:endParaRPr lang="en-US" dirty="0"/>
          </a:p>
        </p:txBody>
      </p:sp>
      <p:sp>
        <p:nvSpPr>
          <p:cNvPr id="4" name="Slide Number Placeholder 3"/>
          <p:cNvSpPr>
            <a:spLocks noGrp="1"/>
          </p:cNvSpPr>
          <p:nvPr>
            <p:ph type="sldNum" sz="quarter" idx="10"/>
          </p:nvPr>
        </p:nvSpPr>
        <p:spPr>
          <a:xfrm>
            <a:off x="3963989" y="8818563"/>
            <a:ext cx="3032125" cy="463550"/>
          </a:xfrm>
          <a:prstGeom prst="rect">
            <a:avLst/>
          </a:prstGeom>
        </p:spPr>
        <p:txBody>
          <a:bodyPr lIns="91431" tIns="45716" rIns="91431" bIns="45716"/>
          <a:lstStyle/>
          <a:p>
            <a:pPr marL="0" marR="0" lvl="0" indent="0" algn="r" defTabSz="914400" rtl="0" eaLnBrk="1" fontAlgn="auto" latinLnBrk="0" hangingPunct="1">
              <a:lnSpc>
                <a:spcPct val="100000"/>
              </a:lnSpc>
              <a:spcBef>
                <a:spcPts val="0"/>
              </a:spcBef>
              <a:spcAft>
                <a:spcPts val="0"/>
              </a:spcAft>
              <a:buClrTx/>
              <a:buSzTx/>
              <a:buFontTx/>
              <a:buNone/>
              <a:tabLst/>
              <a:defRPr/>
            </a:pPr>
            <a:fld id="{5CE1F6A8-4EC3-47F7-B63A-9E8E4CD5A7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A8F54531-4905-4EDF-9B0F-195A72452940}"/>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537941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986C349-F953-49AF-B36D-66D42C01409F}" type="datetimeFigureOut">
              <a:rPr lang="en-US">
                <a:solidFill>
                  <a:prstClr val="black">
                    <a:tint val="75000"/>
                  </a:prstClr>
                </a:solidFill>
              </a:rPr>
              <a:pPr>
                <a:defRPr/>
              </a:pPr>
              <a:t>4/1/23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D42790F-F211-42BC-AAB3-A1CF9F343DD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55613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28182D4-DEE4-459D-A2D6-E56379E23970}" type="datetimeFigureOut">
              <a:rPr lang="en-US">
                <a:solidFill>
                  <a:prstClr val="black">
                    <a:tint val="75000"/>
                  </a:prstClr>
                </a:solidFill>
              </a:rPr>
              <a:pPr>
                <a:defRPr/>
              </a:pPr>
              <a:t>4/1/23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2C7C156-CE6A-43D5-B8D8-5EA0B1AA80D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38032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51C3695-373E-431D-B35E-C3E6F9ABA423}" type="datetimeFigureOut">
              <a:rPr lang="en-US">
                <a:solidFill>
                  <a:prstClr val="black">
                    <a:tint val="75000"/>
                  </a:prstClr>
                </a:solidFill>
              </a:rPr>
              <a:pPr>
                <a:defRPr/>
              </a:pPr>
              <a:t>4/1/23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23474D7-9D65-4D63-843D-214D599FEEA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71502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0"/>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a:spLocks noGrp="1"/>
          </p:cNvSpPr>
          <p:nvPr>
            <p:ph type="dt" sz="half" idx="10"/>
          </p:nvPr>
        </p:nvSpPr>
        <p:spPr/>
        <p:txBody>
          <a:bodyPr/>
          <a:lstStyle>
            <a:lvl1pPr>
              <a:defRPr/>
            </a:lvl1pPr>
          </a:lstStyle>
          <a:p>
            <a:pPr>
              <a:defRPr/>
            </a:pPr>
            <a:fld id="{2F6F9743-4A93-44FF-A75C-D0A92C23B2DA}" type="datetimeFigureOut">
              <a:rPr lang="en-US">
                <a:solidFill>
                  <a:prstClr val="black">
                    <a:tint val="75000"/>
                  </a:prstClr>
                </a:solidFill>
              </a:rPr>
              <a:pPr>
                <a:defRPr/>
              </a:pPr>
              <a:t>4/1/23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D731477-D799-4E00-BAFC-7A1B504062E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062048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hart Placeholder 2"/>
          <p:cNvSpPr>
            <a:spLocks noGrp="1"/>
          </p:cNvSpPr>
          <p:nvPr>
            <p:ph type="chart" idx="1"/>
          </p:nvPr>
        </p:nvSpPr>
        <p:spPr>
          <a:xfrm>
            <a:off x="457200" y="1600202"/>
            <a:ext cx="8229600" cy="4525963"/>
          </a:xfrm>
        </p:spPr>
        <p:txBody>
          <a:bodyPr/>
          <a:lstStyle/>
          <a:p>
            <a:pPr lvl="0"/>
            <a:r>
              <a:rPr lang="en-US" noProof="0"/>
              <a:t>Click icon to add chart</a:t>
            </a:r>
          </a:p>
        </p:txBody>
      </p:sp>
      <p:sp>
        <p:nvSpPr>
          <p:cNvPr id="4" name="Date Placeholder 3"/>
          <p:cNvSpPr>
            <a:spLocks noGrp="1"/>
          </p:cNvSpPr>
          <p:nvPr>
            <p:ph type="dt" sz="half" idx="10"/>
          </p:nvPr>
        </p:nvSpPr>
        <p:spPr/>
        <p:txBody>
          <a:bodyPr/>
          <a:lstStyle>
            <a:lvl1pPr>
              <a:defRPr/>
            </a:lvl1pPr>
          </a:lstStyle>
          <a:p>
            <a:pPr>
              <a:defRPr/>
            </a:pPr>
            <a:fld id="{9D3EBE23-58D4-44FB-9AA0-9B3B799BDE17}" type="datetimeFigureOut">
              <a:rPr lang="en-US">
                <a:solidFill>
                  <a:prstClr val="black">
                    <a:tint val="75000"/>
                  </a:prstClr>
                </a:solidFill>
              </a:rPr>
              <a:pPr>
                <a:defRPr/>
              </a:pPr>
              <a:t>4/1/23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24D4FF2-10B8-4348-B4F1-753B335D02E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909850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2"/>
            <a:ext cx="8229600" cy="4525963"/>
          </a:xfrm>
        </p:spPr>
        <p:txBody>
          <a:bodyPr/>
          <a:lstStyle/>
          <a:p>
            <a:pPr lvl="0"/>
            <a:r>
              <a:rPr lang="en-US" noProof="0"/>
              <a:t>Click icon to add table</a:t>
            </a:r>
          </a:p>
        </p:txBody>
      </p:sp>
      <p:sp>
        <p:nvSpPr>
          <p:cNvPr id="4" name="Date Placeholder 3"/>
          <p:cNvSpPr>
            <a:spLocks noGrp="1"/>
          </p:cNvSpPr>
          <p:nvPr>
            <p:ph type="dt" sz="half" idx="10"/>
          </p:nvPr>
        </p:nvSpPr>
        <p:spPr/>
        <p:txBody>
          <a:bodyPr/>
          <a:lstStyle>
            <a:lvl1pPr>
              <a:defRPr/>
            </a:lvl1pPr>
          </a:lstStyle>
          <a:p>
            <a:pPr>
              <a:defRPr/>
            </a:pPr>
            <a:fld id="{93F492A8-867D-4600-BDE3-61FA62F0AD65}" type="datetimeFigureOut">
              <a:rPr lang="en-US">
                <a:solidFill>
                  <a:prstClr val="black">
                    <a:tint val="75000"/>
                  </a:prstClr>
                </a:solidFill>
              </a:rPr>
              <a:pPr>
                <a:defRPr/>
              </a:pPr>
              <a:t>4/1/23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F0EE7EF-BC6B-403F-903E-9B88C65F86C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928846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90"/>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90"/>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73FDDA2C-7ECD-4151-9959-65B58C3F87A5}" type="datetimeFigureOut">
              <a:rPr lang="en-US">
                <a:solidFill>
                  <a:prstClr val="black">
                    <a:tint val="75000"/>
                  </a:prstClr>
                </a:solidFill>
              </a:rPr>
              <a:pPr>
                <a:defRPr/>
              </a:pPr>
              <a:t>4/1/23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2D2697B-9C12-4912-BAA5-FF4F70D804B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728423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BB59FC7-AA00-47C8-AE47-6E31D8258045}" type="datetimeFigureOut">
              <a:rPr lang="en-US">
                <a:solidFill>
                  <a:prstClr val="black">
                    <a:tint val="75000"/>
                  </a:prstClr>
                </a:solidFill>
              </a:rPr>
              <a:pPr>
                <a:defRPr/>
              </a:pPr>
              <a:t>4/1/23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FFE4D7C-8178-4EDA-BB47-01974644943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554993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7F7CD14-0CDC-4D85-9796-A1B3E17FC7C4}" type="datetimeFigureOut">
              <a:rPr lang="en-US" smtClean="0">
                <a:solidFill>
                  <a:prstClr val="black">
                    <a:tint val="75000"/>
                  </a:prstClr>
                </a:solidFill>
              </a:rPr>
              <a:pPr>
                <a:defRPr/>
              </a:pPr>
              <a:t>4/1/23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4BD5E97-4B06-4EA9-997D-5657E35AC69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815685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9DD63DD-9D97-4636-A3F0-4D0DE98D22A8}" type="datetimeFigureOut">
              <a:rPr lang="en-US" smtClean="0">
                <a:solidFill>
                  <a:prstClr val="black">
                    <a:tint val="75000"/>
                  </a:prstClr>
                </a:solidFill>
              </a:rPr>
              <a:pPr>
                <a:defRPr/>
              </a:pPr>
              <a:t>4/1/23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0F56C94-4C51-45FA-84FE-DC607662AC3B}"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53384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D38471F-CE78-4B97-90EF-BA30E73F65C3}" type="datetimeFigureOut">
              <a:rPr lang="en-US" smtClean="0">
                <a:solidFill>
                  <a:prstClr val="black">
                    <a:tint val="75000"/>
                  </a:prstClr>
                </a:solidFill>
              </a:rPr>
              <a:pPr>
                <a:defRPr/>
              </a:pPr>
              <a:t>4/1/23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25C8545-08D2-4436-A1C5-B1B1430A9E2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51284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8691814-B279-40FD-AC1D-AB23E481E380}" type="datetimeFigureOut">
              <a:rPr lang="en-US">
                <a:solidFill>
                  <a:prstClr val="black">
                    <a:tint val="75000"/>
                  </a:prstClr>
                </a:solidFill>
              </a:rPr>
              <a:pPr>
                <a:defRPr/>
              </a:pPr>
              <a:t>4/1/23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CDAC5BF-D5C2-4D3D-A5CB-7D069B2E4BA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832413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2762248-409A-49E6-8BA7-9B4A83D8FC52}" type="datetimeFigureOut">
              <a:rPr lang="en-US" smtClean="0">
                <a:solidFill>
                  <a:prstClr val="black">
                    <a:tint val="75000"/>
                  </a:prstClr>
                </a:solidFill>
              </a:rPr>
              <a:pPr>
                <a:defRPr/>
              </a:pPr>
              <a:t>4/1/23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F1FA28C-A576-4C14-828F-55835556A49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516810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9A80CE36-93CD-460D-82CB-4EE449C4B2D4}" type="datetimeFigureOut">
              <a:rPr lang="en-US" smtClean="0">
                <a:solidFill>
                  <a:prstClr val="black">
                    <a:tint val="75000"/>
                  </a:prstClr>
                </a:solidFill>
              </a:rPr>
              <a:pPr>
                <a:defRPr/>
              </a:pPr>
              <a:t>4/1/23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6FDBAA95-F0B1-45BA-8673-B0D82247E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217862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1470DCE-7B19-490D-BA3F-AF8A4A3FE323}" type="datetimeFigureOut">
              <a:rPr lang="en-US" smtClean="0">
                <a:solidFill>
                  <a:prstClr val="black">
                    <a:tint val="75000"/>
                  </a:prstClr>
                </a:solidFill>
              </a:rPr>
              <a:pPr>
                <a:defRPr/>
              </a:pPr>
              <a:t>4/1/23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FFA91AEE-3475-4E7C-A99A-F1EFBC2A609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946920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94B5672-55C2-41E2-BFF5-E45D480CBF7E}" type="datetimeFigureOut">
              <a:rPr lang="en-US" smtClean="0">
                <a:solidFill>
                  <a:prstClr val="black">
                    <a:tint val="75000"/>
                  </a:prstClr>
                </a:solidFill>
              </a:rPr>
              <a:pPr>
                <a:defRPr/>
              </a:pPr>
              <a:t>4/1/23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28CFC617-A47A-45EA-8A02-F01BBB87B56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673851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EDD12EF-65FD-4E93-82A7-BF7D232EEFB2}" type="datetimeFigureOut">
              <a:rPr lang="en-US" smtClean="0">
                <a:solidFill>
                  <a:prstClr val="black">
                    <a:tint val="75000"/>
                  </a:prstClr>
                </a:solidFill>
              </a:rPr>
              <a:pPr>
                <a:defRPr/>
              </a:pPr>
              <a:t>4/1/23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348E30B-B041-4BA6-8C0B-A78EA2A938D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569572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0BDFCDC-E06E-4AA9-8462-B8258001C493}" type="datetimeFigureOut">
              <a:rPr lang="en-US" smtClean="0">
                <a:solidFill>
                  <a:prstClr val="black">
                    <a:tint val="75000"/>
                  </a:prstClr>
                </a:solidFill>
              </a:rPr>
              <a:pPr>
                <a:defRPr/>
              </a:pPr>
              <a:t>4/1/23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4840CC7-0431-41CA-AF51-F5FEEF0281A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278385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69C3D16-AA6B-41F8-A9FA-F0B68B29DCD5}" type="datetimeFigureOut">
              <a:rPr lang="en-US" smtClean="0">
                <a:solidFill>
                  <a:prstClr val="black">
                    <a:tint val="75000"/>
                  </a:prstClr>
                </a:solidFill>
              </a:rPr>
              <a:pPr>
                <a:defRPr/>
              </a:pPr>
              <a:t>4/1/23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E533A18-0F3E-4E79-A60F-E4F8DB8E9FE0}"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34516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004458A-7AD9-4B73-9EA2-14D9B79953DC}" type="datetimeFigureOut">
              <a:rPr lang="en-US" smtClean="0">
                <a:solidFill>
                  <a:prstClr val="black">
                    <a:tint val="75000"/>
                  </a:prstClr>
                </a:solidFill>
              </a:rPr>
              <a:pPr>
                <a:defRPr/>
              </a:pPr>
              <a:t>4/1/23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5B9C42E-7845-47EA-8224-3DD7D52DA84B}"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572588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0"/>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a:spLocks noGrp="1"/>
          </p:cNvSpPr>
          <p:nvPr>
            <p:ph type="dt" sz="half" idx="10"/>
          </p:nvPr>
        </p:nvSpPr>
        <p:spPr/>
        <p:txBody>
          <a:bodyPr/>
          <a:lstStyle>
            <a:lvl1pPr>
              <a:defRPr/>
            </a:lvl1pPr>
          </a:lstStyle>
          <a:p>
            <a:pPr>
              <a:defRPr/>
            </a:pPr>
            <a:fld id="{6385FD04-C346-48C4-B4F2-4178F7A18B58}" type="datetimeFigureOut">
              <a:rPr lang="en-US" smtClean="0">
                <a:solidFill>
                  <a:prstClr val="black">
                    <a:tint val="75000"/>
                  </a:prstClr>
                </a:solidFill>
              </a:rPr>
              <a:pPr>
                <a:defRPr/>
              </a:pPr>
              <a:t>4/1/23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B7F558F-C00F-40C4-9905-32984EB5C0D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761886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hart Placeholder 2"/>
          <p:cNvSpPr>
            <a:spLocks noGrp="1"/>
          </p:cNvSpPr>
          <p:nvPr>
            <p:ph type="chart" idx="1"/>
          </p:nvPr>
        </p:nvSpPr>
        <p:spPr>
          <a:xfrm>
            <a:off x="457200" y="1600202"/>
            <a:ext cx="8229600" cy="4525963"/>
          </a:xfrm>
        </p:spPr>
        <p:txBody>
          <a:bodyPr/>
          <a:lstStyle/>
          <a:p>
            <a:pPr lvl="0"/>
            <a:r>
              <a:rPr lang="en-US" noProof="0"/>
              <a:t>Click icon to add chart</a:t>
            </a:r>
          </a:p>
        </p:txBody>
      </p:sp>
      <p:sp>
        <p:nvSpPr>
          <p:cNvPr id="4" name="Date Placeholder 3"/>
          <p:cNvSpPr>
            <a:spLocks noGrp="1"/>
          </p:cNvSpPr>
          <p:nvPr>
            <p:ph type="dt" sz="half" idx="10"/>
          </p:nvPr>
        </p:nvSpPr>
        <p:spPr/>
        <p:txBody>
          <a:bodyPr/>
          <a:lstStyle>
            <a:lvl1pPr>
              <a:defRPr/>
            </a:lvl1pPr>
          </a:lstStyle>
          <a:p>
            <a:pPr>
              <a:defRPr/>
            </a:pPr>
            <a:fld id="{F6E59EEF-17A0-40E1-8296-DB6583058E91}" type="datetimeFigureOut">
              <a:rPr lang="en-US" smtClean="0">
                <a:solidFill>
                  <a:prstClr val="black">
                    <a:tint val="75000"/>
                  </a:prstClr>
                </a:solidFill>
              </a:rPr>
              <a:pPr>
                <a:defRPr/>
              </a:pPr>
              <a:t>4/1/23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B305E5E-00C5-4F98-AB1B-164DFA23F362}"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11008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9437574-796E-4A5E-8847-FB608E788833}" type="datetimeFigureOut">
              <a:rPr lang="en-US">
                <a:solidFill>
                  <a:prstClr val="black">
                    <a:tint val="75000"/>
                  </a:prstClr>
                </a:solidFill>
              </a:rPr>
              <a:pPr>
                <a:defRPr/>
              </a:pPr>
              <a:t>4/1/23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A843913-EECD-4EE6-9D10-F6985714622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784446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2"/>
            <a:ext cx="8229600" cy="4525963"/>
          </a:xfrm>
        </p:spPr>
        <p:txBody>
          <a:bodyPr/>
          <a:lstStyle/>
          <a:p>
            <a:pPr lvl="0"/>
            <a:r>
              <a:rPr lang="en-US" noProof="0"/>
              <a:t>Click icon to add table</a:t>
            </a:r>
          </a:p>
        </p:txBody>
      </p:sp>
      <p:sp>
        <p:nvSpPr>
          <p:cNvPr id="4" name="Date Placeholder 3"/>
          <p:cNvSpPr>
            <a:spLocks noGrp="1"/>
          </p:cNvSpPr>
          <p:nvPr>
            <p:ph type="dt" sz="half" idx="10"/>
          </p:nvPr>
        </p:nvSpPr>
        <p:spPr/>
        <p:txBody>
          <a:bodyPr/>
          <a:lstStyle>
            <a:lvl1pPr>
              <a:defRPr/>
            </a:lvl1pPr>
          </a:lstStyle>
          <a:p>
            <a:pPr>
              <a:defRPr/>
            </a:pPr>
            <a:fld id="{36190936-E936-4272-B2BF-4C74C2381444}" type="datetimeFigureOut">
              <a:rPr lang="en-US" smtClean="0">
                <a:solidFill>
                  <a:prstClr val="black">
                    <a:tint val="75000"/>
                  </a:prstClr>
                </a:solidFill>
              </a:rPr>
              <a:pPr>
                <a:defRPr/>
              </a:pPr>
              <a:t>4/1/23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27F0FE0-40C7-451B-9E80-8C74DCEB711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563234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90"/>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90"/>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637DD444-01AE-4B7A-BB43-0A3FF897B5D1}" type="datetimeFigureOut">
              <a:rPr lang="en-US" smtClean="0">
                <a:solidFill>
                  <a:prstClr val="black">
                    <a:tint val="75000"/>
                  </a:prstClr>
                </a:solidFill>
              </a:rPr>
              <a:pPr>
                <a:defRPr/>
              </a:pPr>
              <a:t>4/1/23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58A3DE5-A1C6-4EA3-84C6-C226F38AF40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589619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B896808-F6D3-4B00-85E4-6FEAC8070C4B}" type="datetimeFigureOut">
              <a:rPr lang="en-US" smtClean="0">
                <a:solidFill>
                  <a:prstClr val="black">
                    <a:tint val="75000"/>
                  </a:prstClr>
                </a:solidFill>
              </a:rPr>
              <a:pPr>
                <a:defRPr/>
              </a:pPr>
              <a:t>4/1/23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D3BF182-0887-44E5-8D48-655A25C8C5BB}"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844053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7B5C1899-A4DA-4C80-AF20-C329EE8A21B1}" type="datetimeFigureOut">
              <a:rPr lang="en-US">
                <a:solidFill>
                  <a:prstClr val="black">
                    <a:tint val="75000"/>
                  </a:prstClr>
                </a:solidFill>
              </a:rPr>
              <a:pPr>
                <a:defRPr/>
              </a:pPr>
              <a:t>4/1/23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18716CE-D0D1-4FE4-A493-C7ABBF17C95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618311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199DD78-81F2-40CD-AC9F-AB4F76E1BC27}" type="datetimeFigureOut">
              <a:rPr lang="en-US">
                <a:solidFill>
                  <a:prstClr val="black">
                    <a:tint val="75000"/>
                  </a:prstClr>
                </a:solidFill>
              </a:rPr>
              <a:pPr>
                <a:defRPr/>
              </a:pPr>
              <a:t>4/1/23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F936BE4-DAA4-446A-B42A-F0410F94372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409101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7C73BDB-25E8-4730-B25C-E21DC531935C}" type="datetimeFigureOut">
              <a:rPr lang="en-US">
                <a:solidFill>
                  <a:prstClr val="black">
                    <a:tint val="75000"/>
                  </a:prstClr>
                </a:solidFill>
              </a:rPr>
              <a:pPr>
                <a:defRPr/>
              </a:pPr>
              <a:t>4/1/23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33675B6-E18E-4679-94DE-A4F1291B9BD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125394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B9B7D38C-B725-4D55-AF35-D6E44F1E62F5}" type="datetimeFigureOut">
              <a:rPr lang="en-US">
                <a:solidFill>
                  <a:prstClr val="black">
                    <a:tint val="75000"/>
                  </a:prstClr>
                </a:solidFill>
              </a:rPr>
              <a:pPr>
                <a:defRPr/>
              </a:pPr>
              <a:t>4/1/23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D1CF03E-0535-46C9-9644-2CC63248B64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355488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E56153A6-3962-4870-BB0E-188DA25C4422}" type="datetimeFigureOut">
              <a:rPr lang="en-US">
                <a:solidFill>
                  <a:prstClr val="black">
                    <a:tint val="75000"/>
                  </a:prstClr>
                </a:solidFill>
              </a:rPr>
              <a:pPr>
                <a:defRPr/>
              </a:pPr>
              <a:t>4/1/23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953C7F46-85B9-470E-853C-3BF9CB9815F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982956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C782A1C0-BCD7-44CA-9D96-0D5DC2C8B63A}" type="datetimeFigureOut">
              <a:rPr lang="en-US">
                <a:solidFill>
                  <a:prstClr val="black">
                    <a:tint val="75000"/>
                  </a:prstClr>
                </a:solidFill>
              </a:rPr>
              <a:pPr>
                <a:defRPr/>
              </a:pPr>
              <a:t>4/1/23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D498062-B8FD-43F8-807E-2A165716531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469685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6E97C90-0A6E-4BA9-80E9-183634F42254}" type="datetimeFigureOut">
              <a:rPr lang="en-US">
                <a:solidFill>
                  <a:prstClr val="black">
                    <a:tint val="75000"/>
                  </a:prstClr>
                </a:solidFill>
              </a:rPr>
              <a:pPr>
                <a:defRPr/>
              </a:pPr>
              <a:t>4/1/23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20FADB3B-5687-40D3-BFD0-B5C906A57FC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58428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F39A2A5-6ED8-451E-8B71-F14F284C7C86}" type="datetimeFigureOut">
              <a:rPr lang="en-US">
                <a:solidFill>
                  <a:prstClr val="black">
                    <a:tint val="75000"/>
                  </a:prstClr>
                </a:solidFill>
              </a:rPr>
              <a:pPr>
                <a:defRPr/>
              </a:pPr>
              <a:t>4/1/23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98358B5-756D-4FF4-8122-4BD20D1640C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96649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4F0E1CD-A0CA-4584-A456-FF1C93138DAB}" type="datetimeFigureOut">
              <a:rPr lang="en-US">
                <a:solidFill>
                  <a:prstClr val="black">
                    <a:tint val="75000"/>
                  </a:prstClr>
                </a:solidFill>
              </a:rPr>
              <a:pPr>
                <a:defRPr/>
              </a:pPr>
              <a:t>4/1/23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629C932-39B3-4817-BDA1-AE8E1A27D7C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126776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07F4FAB-E076-46D4-BDE6-BCC95E259163}" type="datetimeFigureOut">
              <a:rPr lang="en-US">
                <a:solidFill>
                  <a:prstClr val="black">
                    <a:tint val="75000"/>
                  </a:prstClr>
                </a:solidFill>
              </a:rPr>
              <a:pPr>
                <a:defRPr/>
              </a:pPr>
              <a:t>4/1/23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0E0D7C4-176B-4C15-9B81-67F943C56BC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276693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1B90898-937B-4754-82D1-A7EED658E8BE}" type="datetimeFigureOut">
              <a:rPr lang="en-US">
                <a:solidFill>
                  <a:prstClr val="black">
                    <a:tint val="75000"/>
                  </a:prstClr>
                </a:solidFill>
              </a:rPr>
              <a:pPr>
                <a:defRPr/>
              </a:pPr>
              <a:t>4/1/23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1DADF58-9C5C-405D-AEB1-504EA94D522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876291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3131285-81A4-47B6-91A8-E3C5D29601C2}" type="datetimeFigureOut">
              <a:rPr lang="en-US">
                <a:solidFill>
                  <a:prstClr val="black">
                    <a:tint val="75000"/>
                  </a:prstClr>
                </a:solidFill>
              </a:rPr>
              <a:pPr>
                <a:defRPr/>
              </a:pPr>
              <a:t>4/1/23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1DC9028-A3BC-4754-BDB0-1DDADB0E1E5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90201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0"/>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a:spLocks noGrp="1"/>
          </p:cNvSpPr>
          <p:nvPr>
            <p:ph type="dt" sz="half" idx="10"/>
          </p:nvPr>
        </p:nvSpPr>
        <p:spPr/>
        <p:txBody>
          <a:bodyPr/>
          <a:lstStyle>
            <a:lvl1pPr>
              <a:defRPr/>
            </a:lvl1pPr>
          </a:lstStyle>
          <a:p>
            <a:pPr>
              <a:defRPr/>
            </a:pPr>
            <a:fld id="{18E161F4-961F-4C7A-AA96-FD7D6B58485D}" type="datetimeFigureOut">
              <a:rPr lang="en-US">
                <a:solidFill>
                  <a:prstClr val="black">
                    <a:tint val="75000"/>
                  </a:prstClr>
                </a:solidFill>
              </a:rPr>
              <a:pPr>
                <a:defRPr/>
              </a:pPr>
              <a:t>4/1/23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5BA24D5D-02E2-42CD-AAF7-96E76CB374F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280834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hart Placeholder 2"/>
          <p:cNvSpPr>
            <a:spLocks noGrp="1"/>
          </p:cNvSpPr>
          <p:nvPr>
            <p:ph type="chart" idx="1"/>
          </p:nvPr>
        </p:nvSpPr>
        <p:spPr>
          <a:xfrm>
            <a:off x="457200" y="1600202"/>
            <a:ext cx="8229600" cy="4525963"/>
          </a:xfrm>
        </p:spPr>
        <p:txBody>
          <a:bodyPr/>
          <a:lstStyle/>
          <a:p>
            <a:pPr lvl="0"/>
            <a:r>
              <a:rPr lang="en-US" noProof="0"/>
              <a:t>Click icon to add chart</a:t>
            </a:r>
          </a:p>
        </p:txBody>
      </p:sp>
      <p:sp>
        <p:nvSpPr>
          <p:cNvPr id="4" name="Date Placeholder 3"/>
          <p:cNvSpPr>
            <a:spLocks noGrp="1"/>
          </p:cNvSpPr>
          <p:nvPr>
            <p:ph type="dt" sz="half" idx="10"/>
          </p:nvPr>
        </p:nvSpPr>
        <p:spPr/>
        <p:txBody>
          <a:bodyPr/>
          <a:lstStyle>
            <a:lvl1pPr>
              <a:defRPr/>
            </a:lvl1pPr>
          </a:lstStyle>
          <a:p>
            <a:pPr>
              <a:defRPr/>
            </a:pPr>
            <a:fld id="{2A5E01DE-448F-470B-ADF1-95D1E37A13CF}" type="datetimeFigureOut">
              <a:rPr lang="en-US">
                <a:solidFill>
                  <a:prstClr val="black">
                    <a:tint val="75000"/>
                  </a:prstClr>
                </a:solidFill>
              </a:rPr>
              <a:pPr>
                <a:defRPr/>
              </a:pPr>
              <a:t>4/1/23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10409D6-098F-4F82-8CC9-E85D1D878F3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277072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2"/>
            <a:ext cx="8229600" cy="4525963"/>
          </a:xfrm>
        </p:spPr>
        <p:txBody>
          <a:bodyPr/>
          <a:lstStyle/>
          <a:p>
            <a:pPr lvl="0"/>
            <a:r>
              <a:rPr lang="en-US" noProof="0"/>
              <a:t>Click icon to add table</a:t>
            </a:r>
          </a:p>
        </p:txBody>
      </p:sp>
      <p:sp>
        <p:nvSpPr>
          <p:cNvPr id="4" name="Date Placeholder 3"/>
          <p:cNvSpPr>
            <a:spLocks noGrp="1"/>
          </p:cNvSpPr>
          <p:nvPr>
            <p:ph type="dt" sz="half" idx="10"/>
          </p:nvPr>
        </p:nvSpPr>
        <p:spPr/>
        <p:txBody>
          <a:bodyPr/>
          <a:lstStyle>
            <a:lvl1pPr>
              <a:defRPr/>
            </a:lvl1pPr>
          </a:lstStyle>
          <a:p>
            <a:pPr>
              <a:defRPr/>
            </a:pPr>
            <a:fld id="{5D8B9127-44E6-4EBE-BD01-B466819F618D}" type="datetimeFigureOut">
              <a:rPr lang="en-US">
                <a:solidFill>
                  <a:prstClr val="black">
                    <a:tint val="75000"/>
                  </a:prstClr>
                </a:solidFill>
              </a:rPr>
              <a:pPr>
                <a:defRPr/>
              </a:pPr>
              <a:t>4/1/23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F953053-4E71-4DB8-9818-983D0F05661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566847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90"/>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90"/>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F12AE58-4F17-44A6-A8ED-8775316FB10D}" type="datetimeFigureOut">
              <a:rPr lang="en-US">
                <a:solidFill>
                  <a:prstClr val="black">
                    <a:tint val="75000"/>
                  </a:prstClr>
                </a:solidFill>
              </a:rPr>
              <a:pPr>
                <a:defRPr/>
              </a:pPr>
              <a:t>4/1/23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64735FE3-143E-44AE-8987-B844875F59D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040049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1A6FDD65-526E-4EE4-8A69-8D6A261BD1AE}" type="datetimeFigureOut">
              <a:rPr lang="en-US">
                <a:solidFill>
                  <a:prstClr val="black">
                    <a:tint val="75000"/>
                  </a:prstClr>
                </a:solidFill>
              </a:rPr>
              <a:pPr>
                <a:defRPr/>
              </a:pPr>
              <a:t>4/1/23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AF90DBF-F031-4482-8CD0-9FC1A115E89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762848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986C349-F953-49AF-B36D-66D42C01409F}" type="datetimeFigureOut">
              <a:rPr lang="en-US">
                <a:solidFill>
                  <a:prstClr val="black">
                    <a:tint val="75000"/>
                  </a:prstClr>
                </a:solidFill>
              </a:rPr>
              <a:pPr>
                <a:defRPr/>
              </a:pPr>
              <a:t>4/1/23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D42790F-F211-42BC-AAB3-A1CF9F343DD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79961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395A37C-C4B3-49E0-AEEB-F17E8FD63977}" type="datetimeFigureOut">
              <a:rPr lang="en-US">
                <a:solidFill>
                  <a:prstClr val="black">
                    <a:tint val="75000"/>
                  </a:prstClr>
                </a:solidFill>
              </a:rPr>
              <a:pPr>
                <a:defRPr/>
              </a:pPr>
              <a:t>4/1/23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D85DB8FE-A2B3-4E72-AA96-8FEE04F8EB0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5951752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8691814-B279-40FD-AC1D-AB23E481E380}" type="datetimeFigureOut">
              <a:rPr lang="en-US">
                <a:solidFill>
                  <a:prstClr val="black">
                    <a:tint val="75000"/>
                  </a:prstClr>
                </a:solidFill>
              </a:rPr>
              <a:pPr>
                <a:defRPr/>
              </a:pPr>
              <a:t>4/1/23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CDAC5BF-D5C2-4D3D-A5CB-7D069B2E4BA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844108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9437574-796E-4A5E-8847-FB608E788833}" type="datetimeFigureOut">
              <a:rPr lang="en-US">
                <a:solidFill>
                  <a:prstClr val="black">
                    <a:tint val="75000"/>
                  </a:prstClr>
                </a:solidFill>
              </a:rPr>
              <a:pPr>
                <a:defRPr/>
              </a:pPr>
              <a:t>4/1/23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A843913-EECD-4EE6-9D10-F6985714622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406324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F39A2A5-6ED8-451E-8B71-F14F284C7C86}" type="datetimeFigureOut">
              <a:rPr lang="en-US">
                <a:solidFill>
                  <a:prstClr val="black">
                    <a:tint val="75000"/>
                  </a:prstClr>
                </a:solidFill>
              </a:rPr>
              <a:pPr>
                <a:defRPr/>
              </a:pPr>
              <a:t>4/1/23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98358B5-756D-4FF4-8122-4BD20D1640C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912511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395A37C-C4B3-49E0-AEEB-F17E8FD63977}" type="datetimeFigureOut">
              <a:rPr lang="en-US">
                <a:solidFill>
                  <a:prstClr val="black">
                    <a:tint val="75000"/>
                  </a:prstClr>
                </a:solidFill>
              </a:rPr>
              <a:pPr>
                <a:defRPr/>
              </a:pPr>
              <a:t>4/1/23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D85DB8FE-A2B3-4E72-AA96-8FEE04F8EB0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726460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3EE67C6-1119-4618-BD2B-35A346414E8A}" type="datetimeFigureOut">
              <a:rPr lang="en-US">
                <a:solidFill>
                  <a:prstClr val="black">
                    <a:tint val="75000"/>
                  </a:prstClr>
                </a:solidFill>
              </a:rPr>
              <a:pPr>
                <a:defRPr/>
              </a:pPr>
              <a:t>4/1/23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41324EA-D51E-49DF-8AD9-B13D9117628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220619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32F85B8-8DA0-4DDB-84A2-CC14A16052A9}" type="datetimeFigureOut">
              <a:rPr lang="en-US">
                <a:solidFill>
                  <a:prstClr val="black">
                    <a:tint val="75000"/>
                  </a:prstClr>
                </a:solidFill>
              </a:rPr>
              <a:pPr>
                <a:defRPr/>
              </a:pPr>
              <a:t>4/1/23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9251773-373B-427D-AA57-FC938BB4E63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162521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6F2653F-F686-4F40-8C1A-605ADF87DA44}" type="datetimeFigureOut">
              <a:rPr lang="en-US">
                <a:solidFill>
                  <a:prstClr val="black">
                    <a:tint val="75000"/>
                  </a:prstClr>
                </a:solidFill>
              </a:rPr>
              <a:pPr>
                <a:defRPr/>
              </a:pPr>
              <a:t>4/1/23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B7663B6-C887-4955-84A0-8BCB00E48F3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9033367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C653158-2677-4C91-9611-523AC39E2FB8}" type="datetimeFigureOut">
              <a:rPr lang="en-US">
                <a:solidFill>
                  <a:prstClr val="black">
                    <a:tint val="75000"/>
                  </a:prstClr>
                </a:solidFill>
              </a:rPr>
              <a:pPr>
                <a:defRPr/>
              </a:pPr>
              <a:t>4/1/23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2830449-9478-4BB8-B79B-AF849A092FA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0165780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28182D4-DEE4-459D-A2D6-E56379E23970}" type="datetimeFigureOut">
              <a:rPr lang="en-US">
                <a:solidFill>
                  <a:prstClr val="black">
                    <a:tint val="75000"/>
                  </a:prstClr>
                </a:solidFill>
              </a:rPr>
              <a:pPr>
                <a:defRPr/>
              </a:pPr>
              <a:t>4/1/23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2C7C156-CE6A-43D5-B8D8-5EA0B1AA80D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224430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51C3695-373E-431D-B35E-C3E6F9ABA423}" type="datetimeFigureOut">
              <a:rPr lang="en-US">
                <a:solidFill>
                  <a:prstClr val="black">
                    <a:tint val="75000"/>
                  </a:prstClr>
                </a:solidFill>
              </a:rPr>
              <a:pPr>
                <a:defRPr/>
              </a:pPr>
              <a:t>4/1/23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23474D7-9D65-4D63-843D-214D599FEEA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84565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3EE67C6-1119-4618-BD2B-35A346414E8A}" type="datetimeFigureOut">
              <a:rPr lang="en-US">
                <a:solidFill>
                  <a:prstClr val="black">
                    <a:tint val="75000"/>
                  </a:prstClr>
                </a:solidFill>
              </a:rPr>
              <a:pPr>
                <a:defRPr/>
              </a:pPr>
              <a:t>4/1/23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41324EA-D51E-49DF-8AD9-B13D9117628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4887557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9"/>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a:spLocks noGrp="1"/>
          </p:cNvSpPr>
          <p:nvPr>
            <p:ph type="dt" sz="half" idx="10"/>
          </p:nvPr>
        </p:nvSpPr>
        <p:spPr/>
        <p:txBody>
          <a:bodyPr/>
          <a:lstStyle>
            <a:lvl1pPr>
              <a:defRPr/>
            </a:lvl1pPr>
          </a:lstStyle>
          <a:p>
            <a:pPr>
              <a:defRPr/>
            </a:pPr>
            <a:fld id="{2F6F9743-4A93-44FF-A75C-D0A92C23B2DA}" type="datetimeFigureOut">
              <a:rPr lang="en-US">
                <a:solidFill>
                  <a:prstClr val="black">
                    <a:tint val="75000"/>
                  </a:prstClr>
                </a:solidFill>
              </a:rPr>
              <a:pPr>
                <a:defRPr/>
              </a:pPr>
              <a:t>4/1/23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D731477-D799-4E00-BAFC-7A1B504062E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2467309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hart Placeholder 2"/>
          <p:cNvSpPr>
            <a:spLocks noGrp="1"/>
          </p:cNvSpPr>
          <p:nvPr>
            <p:ph type="chart" idx="1"/>
          </p:nvPr>
        </p:nvSpPr>
        <p:spPr>
          <a:xfrm>
            <a:off x="457200" y="1600204"/>
            <a:ext cx="8229600" cy="4525963"/>
          </a:xfrm>
        </p:spPr>
        <p:txBody>
          <a:bodyPr/>
          <a:lstStyle/>
          <a:p>
            <a:pPr lvl="0"/>
            <a:r>
              <a:rPr lang="en-US" noProof="0"/>
              <a:t>Click icon to add chart</a:t>
            </a:r>
          </a:p>
        </p:txBody>
      </p:sp>
      <p:sp>
        <p:nvSpPr>
          <p:cNvPr id="4" name="Date Placeholder 3"/>
          <p:cNvSpPr>
            <a:spLocks noGrp="1"/>
          </p:cNvSpPr>
          <p:nvPr>
            <p:ph type="dt" sz="half" idx="10"/>
          </p:nvPr>
        </p:nvSpPr>
        <p:spPr/>
        <p:txBody>
          <a:bodyPr/>
          <a:lstStyle>
            <a:lvl1pPr>
              <a:defRPr/>
            </a:lvl1pPr>
          </a:lstStyle>
          <a:p>
            <a:pPr>
              <a:defRPr/>
            </a:pPr>
            <a:fld id="{9D3EBE23-58D4-44FB-9AA0-9B3B799BDE17}" type="datetimeFigureOut">
              <a:rPr lang="en-US">
                <a:solidFill>
                  <a:prstClr val="black">
                    <a:tint val="75000"/>
                  </a:prstClr>
                </a:solidFill>
              </a:rPr>
              <a:pPr>
                <a:defRPr/>
              </a:pPr>
              <a:t>4/1/23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24D4FF2-10B8-4348-B4F1-753B335D02E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900011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4"/>
            <a:ext cx="8229600" cy="4525963"/>
          </a:xfrm>
        </p:spPr>
        <p:txBody>
          <a:bodyPr/>
          <a:lstStyle/>
          <a:p>
            <a:pPr lvl="0"/>
            <a:r>
              <a:rPr lang="en-US" noProof="0"/>
              <a:t>Click icon to add table</a:t>
            </a:r>
          </a:p>
        </p:txBody>
      </p:sp>
      <p:sp>
        <p:nvSpPr>
          <p:cNvPr id="4" name="Date Placeholder 3"/>
          <p:cNvSpPr>
            <a:spLocks noGrp="1"/>
          </p:cNvSpPr>
          <p:nvPr>
            <p:ph type="dt" sz="half" idx="10"/>
          </p:nvPr>
        </p:nvSpPr>
        <p:spPr/>
        <p:txBody>
          <a:bodyPr/>
          <a:lstStyle>
            <a:lvl1pPr>
              <a:defRPr/>
            </a:lvl1pPr>
          </a:lstStyle>
          <a:p>
            <a:pPr>
              <a:defRPr/>
            </a:pPr>
            <a:fld id="{93F492A8-867D-4600-BDE3-61FA62F0AD65}" type="datetimeFigureOut">
              <a:rPr lang="en-US">
                <a:solidFill>
                  <a:prstClr val="black">
                    <a:tint val="75000"/>
                  </a:prstClr>
                </a:solidFill>
              </a:rPr>
              <a:pPr>
                <a:defRPr/>
              </a:pPr>
              <a:t>4/1/23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F0EE7EF-BC6B-403F-903E-9B88C65F86C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8344630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9"/>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9"/>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73FDDA2C-7ECD-4151-9959-65B58C3F87A5}" type="datetimeFigureOut">
              <a:rPr lang="en-US">
                <a:solidFill>
                  <a:prstClr val="black">
                    <a:tint val="75000"/>
                  </a:prstClr>
                </a:solidFill>
              </a:rPr>
              <a:pPr>
                <a:defRPr/>
              </a:pPr>
              <a:t>4/1/23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2D2697B-9C12-4912-BAA5-FF4F70D804B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4788271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4"/>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BB59FC7-AA00-47C8-AE47-6E31D8258045}" type="datetimeFigureOut">
              <a:rPr lang="en-US">
                <a:solidFill>
                  <a:prstClr val="black">
                    <a:tint val="75000"/>
                  </a:prstClr>
                </a:solidFill>
              </a:rPr>
              <a:pPr>
                <a:defRPr/>
              </a:pPr>
              <a:t>4/1/23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FFE4D7C-8178-4EDA-BB47-01974644943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6856129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8018" y="365126"/>
            <a:ext cx="7029855" cy="1325563"/>
          </a:xfrm>
        </p:spPr>
        <p:txBody>
          <a:bodyPr>
            <a:normAutofit/>
          </a:bodyPr>
          <a:lstStyle>
            <a:lvl1pPr>
              <a:defRPr sz="2500" b="1" i="0" cap="all" baseline="0">
                <a:solidFill>
                  <a:srgbClr val="DC3E33"/>
                </a:solidFill>
                <a:latin typeface="Montserrat ExtraBold" pitchFamily="2" charset="77"/>
              </a:defRPr>
            </a:lvl1pPr>
          </a:lstStyle>
          <a:p>
            <a:r>
              <a:rPr lang="fr-FR"/>
              <a:t>Modifiez le style du titre</a:t>
            </a:r>
            <a:endParaRPr lang="en-US" dirty="0"/>
          </a:p>
        </p:txBody>
      </p:sp>
      <p:sp>
        <p:nvSpPr>
          <p:cNvPr id="3" name="Content Placeholder 2"/>
          <p:cNvSpPr>
            <a:spLocks noGrp="1"/>
          </p:cNvSpPr>
          <p:nvPr>
            <p:ph idx="1" hasCustomPrompt="1"/>
          </p:nvPr>
        </p:nvSpPr>
        <p:spPr>
          <a:xfrm>
            <a:off x="428020" y="1825625"/>
            <a:ext cx="8347766" cy="3636460"/>
          </a:xfrm>
        </p:spPr>
        <p:txBody>
          <a:bodyPr/>
          <a:lstStyle>
            <a:lvl1pPr>
              <a:defRPr cap="none">
                <a:solidFill>
                  <a:srgbClr val="595A59"/>
                </a:solidFill>
              </a:defRPr>
            </a:lvl1pPr>
            <a:lvl2pPr>
              <a:spcBef>
                <a:spcPts val="600"/>
              </a:spcBef>
              <a:spcAft>
                <a:spcPts val="0"/>
              </a:spcAft>
              <a:defRPr cap="none">
                <a:solidFill>
                  <a:srgbClr val="595A59"/>
                </a:solidFill>
              </a:defRPr>
            </a:lvl2pPr>
            <a:lvl3pPr>
              <a:spcBef>
                <a:spcPts val="0"/>
              </a:spcBef>
              <a:spcAft>
                <a:spcPts val="0"/>
              </a:spcAft>
              <a:defRPr cap="none">
                <a:solidFill>
                  <a:srgbClr val="595A59"/>
                </a:solidFill>
              </a:defRPr>
            </a:lvl3pPr>
            <a:lvl4pPr>
              <a:spcBef>
                <a:spcPts val="0"/>
              </a:spcBef>
              <a:spcAft>
                <a:spcPts val="0"/>
              </a:spcAft>
              <a:defRPr cap="none">
                <a:solidFill>
                  <a:srgbClr val="595A59"/>
                </a:solidFill>
              </a:defRPr>
            </a:lvl4pPr>
            <a:lvl5pPr>
              <a:spcBef>
                <a:spcPts val="0"/>
              </a:spcBef>
              <a:spcAft>
                <a:spcPts val="0"/>
              </a:spcAft>
              <a:defRPr cap="none">
                <a:solidFill>
                  <a:srgbClr val="595A5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372275" y="6356359"/>
            <a:ext cx="403513" cy="365125"/>
          </a:xfrm>
        </p:spPr>
        <p:txBody>
          <a:bodyPr lIns="0" tIns="0" rIns="0" bIns="0"/>
          <a:lstStyle>
            <a:lvl1pPr>
              <a:defRPr b="0" i="0">
                <a:solidFill>
                  <a:schemeClr val="bg1"/>
                </a:solidFill>
                <a:latin typeface="Montserrat Medium" pitchFamily="2" charset="77"/>
              </a:defRPr>
            </a:lvl1pPr>
          </a:lstStyle>
          <a:p>
            <a:fld id="{F8852487-DB40-D245-BA82-909583EC609E}" type="slidenum">
              <a:rPr lang="en-US" smtClean="0">
                <a:solidFill>
                  <a:prstClr val="white"/>
                </a:solidFill>
              </a:rPr>
              <a:pPr/>
              <a:t>‹#›</a:t>
            </a:fld>
            <a:endParaRPr lang="en-US">
              <a:solidFill>
                <a:prstClr val="white"/>
              </a:solidFill>
            </a:endParaRPr>
          </a:p>
        </p:txBody>
      </p:sp>
      <p:pic>
        <p:nvPicPr>
          <p:cNvPr id="7" name="Picture 6">
            <a:extLst>
              <a:ext uri="{FF2B5EF4-FFF2-40B4-BE49-F238E27FC236}">
                <a16:creationId xmlns:a16="http://schemas.microsoft.com/office/drawing/2014/main" id="{9B37743C-5C17-AA46-BCF1-49FB0A353AD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80644" y="794871"/>
            <a:ext cx="1153511" cy="445755"/>
          </a:xfrm>
          <a:prstGeom prst="rect">
            <a:avLst/>
          </a:prstGeom>
        </p:spPr>
      </p:pic>
      <p:sp>
        <p:nvSpPr>
          <p:cNvPr id="10" name="Text Placeholder 7">
            <a:extLst>
              <a:ext uri="{FF2B5EF4-FFF2-40B4-BE49-F238E27FC236}">
                <a16:creationId xmlns:a16="http://schemas.microsoft.com/office/drawing/2014/main" id="{0258E19B-DC12-324A-9AD3-97EB5E36F619}"/>
              </a:ext>
            </a:extLst>
          </p:cNvPr>
          <p:cNvSpPr>
            <a:spLocks noGrp="1"/>
          </p:cNvSpPr>
          <p:nvPr>
            <p:ph type="body" sz="quarter" idx="16" hasCustomPrompt="1"/>
          </p:nvPr>
        </p:nvSpPr>
        <p:spPr>
          <a:xfrm>
            <a:off x="428625" y="5996423"/>
            <a:ext cx="5118287" cy="626549"/>
          </a:xfrm>
        </p:spPr>
        <p:txBody>
          <a:bodyPr anchor="b">
            <a:normAutofit/>
          </a:bodyPr>
          <a:lstStyle>
            <a:lvl1pPr>
              <a:spcBef>
                <a:spcPts val="0"/>
              </a:spcBef>
              <a:spcAft>
                <a:spcPts val="0"/>
              </a:spcAft>
              <a:defRPr sz="700" b="0" i="0" cap="none" baseline="0">
                <a:latin typeface="Montserrat" pitchFamily="2" charset="77"/>
              </a:defRPr>
            </a:lvl1pPr>
            <a:lvl2pPr>
              <a:spcBef>
                <a:spcPts val="0"/>
              </a:spcBef>
              <a:spcAft>
                <a:spcPts val="0"/>
              </a:spcAft>
              <a:defRPr sz="700"/>
            </a:lvl2pPr>
            <a:lvl3pPr>
              <a:spcAft>
                <a:spcPts val="0"/>
              </a:spcAft>
              <a:defRPr/>
            </a:lvl3pPr>
            <a:lvl4pPr>
              <a:spcAft>
                <a:spcPts val="0"/>
              </a:spcAft>
              <a:defRPr/>
            </a:lvl4pPr>
            <a:lvl5pPr>
              <a:spcAft>
                <a:spcPts val="0"/>
              </a:spcAft>
              <a:defRPr/>
            </a:lvl5pPr>
          </a:lstStyle>
          <a:p>
            <a:pPr lvl="0"/>
            <a:r>
              <a:rPr lang="en-US" dirty="0"/>
              <a:t>REFERENCES</a:t>
            </a:r>
          </a:p>
          <a:p>
            <a:pPr lvl="1"/>
            <a:r>
              <a:rPr lang="en-US" dirty="0"/>
              <a:t>Second level</a:t>
            </a:r>
          </a:p>
        </p:txBody>
      </p:sp>
    </p:spTree>
    <p:extLst>
      <p:ext uri="{BB962C8B-B14F-4D97-AF65-F5344CB8AC3E}">
        <p14:creationId xmlns:p14="http://schemas.microsoft.com/office/powerpoint/2010/main" val="222819490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4"/>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07955" indent="0" algn="ctr">
              <a:buNone/>
              <a:defRPr>
                <a:solidFill>
                  <a:schemeClr val="tx1">
                    <a:tint val="75000"/>
                  </a:schemeClr>
                </a:solidFill>
              </a:defRPr>
            </a:lvl2pPr>
            <a:lvl3pPr marL="815911" indent="0" algn="ctr">
              <a:buNone/>
              <a:defRPr>
                <a:solidFill>
                  <a:schemeClr val="tx1">
                    <a:tint val="75000"/>
                  </a:schemeClr>
                </a:solidFill>
              </a:defRPr>
            </a:lvl3pPr>
            <a:lvl4pPr marL="1223866" indent="0" algn="ctr">
              <a:buNone/>
              <a:defRPr>
                <a:solidFill>
                  <a:schemeClr val="tx1">
                    <a:tint val="75000"/>
                  </a:schemeClr>
                </a:solidFill>
              </a:defRPr>
            </a:lvl4pPr>
            <a:lvl5pPr marL="1631821" indent="0" algn="ctr">
              <a:buNone/>
              <a:defRPr>
                <a:solidFill>
                  <a:schemeClr val="tx1">
                    <a:tint val="75000"/>
                  </a:schemeClr>
                </a:solidFill>
              </a:defRPr>
            </a:lvl5pPr>
            <a:lvl6pPr marL="2039777" indent="0" algn="ctr">
              <a:buNone/>
              <a:defRPr>
                <a:solidFill>
                  <a:schemeClr val="tx1">
                    <a:tint val="75000"/>
                  </a:schemeClr>
                </a:solidFill>
              </a:defRPr>
            </a:lvl6pPr>
            <a:lvl7pPr marL="2447731" indent="0" algn="ctr">
              <a:buNone/>
              <a:defRPr>
                <a:solidFill>
                  <a:schemeClr val="tx1">
                    <a:tint val="75000"/>
                  </a:schemeClr>
                </a:solidFill>
              </a:defRPr>
            </a:lvl7pPr>
            <a:lvl8pPr marL="2855685" indent="0" algn="ctr">
              <a:buNone/>
              <a:defRPr>
                <a:solidFill>
                  <a:schemeClr val="tx1">
                    <a:tint val="75000"/>
                  </a:schemeClr>
                </a:solidFill>
              </a:defRPr>
            </a:lvl8pPr>
            <a:lvl9pPr marL="326363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986C349-F953-49AF-B36D-66D42C01409F}" type="datetimeFigureOut">
              <a:rPr lang="en-US">
                <a:solidFill>
                  <a:prstClr val="black">
                    <a:tint val="75000"/>
                  </a:prstClr>
                </a:solidFill>
              </a:rPr>
              <a:pPr>
                <a:defRPr/>
              </a:pPr>
              <a:t>4/1/23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D42790F-F211-42BC-AAB3-A1CF9F343DD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0363745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8691814-B279-40FD-AC1D-AB23E481E380}" type="datetimeFigureOut">
              <a:rPr lang="en-US">
                <a:solidFill>
                  <a:prstClr val="black">
                    <a:tint val="75000"/>
                  </a:prstClr>
                </a:solidFill>
              </a:rPr>
              <a:pPr>
                <a:defRPr/>
              </a:pPr>
              <a:t>4/1/23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CDAC5BF-D5C2-4D3D-A5CB-7D069B2E4BA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0983792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9"/>
            <a:ext cx="7772400" cy="1362075"/>
          </a:xfrm>
        </p:spPr>
        <p:txBody>
          <a:bodyPr anchor="t"/>
          <a:lstStyle>
            <a:lvl1pPr algn="l">
              <a:defRPr sz="3563"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800">
                <a:solidFill>
                  <a:schemeClr val="tx1">
                    <a:tint val="75000"/>
                  </a:schemeClr>
                </a:solidFill>
              </a:defRPr>
            </a:lvl1pPr>
            <a:lvl2pPr marL="407955" indent="0">
              <a:buNone/>
              <a:defRPr sz="1613">
                <a:solidFill>
                  <a:schemeClr val="tx1">
                    <a:tint val="75000"/>
                  </a:schemeClr>
                </a:solidFill>
              </a:defRPr>
            </a:lvl2pPr>
            <a:lvl3pPr marL="815911" indent="0">
              <a:buNone/>
              <a:defRPr sz="1425">
                <a:solidFill>
                  <a:schemeClr val="tx1">
                    <a:tint val="75000"/>
                  </a:schemeClr>
                </a:solidFill>
              </a:defRPr>
            </a:lvl3pPr>
            <a:lvl4pPr marL="1223866" indent="0">
              <a:buNone/>
              <a:defRPr sz="1238">
                <a:solidFill>
                  <a:schemeClr val="tx1">
                    <a:tint val="75000"/>
                  </a:schemeClr>
                </a:solidFill>
              </a:defRPr>
            </a:lvl4pPr>
            <a:lvl5pPr marL="1631821" indent="0">
              <a:buNone/>
              <a:defRPr sz="1238">
                <a:solidFill>
                  <a:schemeClr val="tx1">
                    <a:tint val="75000"/>
                  </a:schemeClr>
                </a:solidFill>
              </a:defRPr>
            </a:lvl5pPr>
            <a:lvl6pPr marL="2039777" indent="0">
              <a:buNone/>
              <a:defRPr sz="1238">
                <a:solidFill>
                  <a:schemeClr val="tx1">
                    <a:tint val="75000"/>
                  </a:schemeClr>
                </a:solidFill>
              </a:defRPr>
            </a:lvl6pPr>
            <a:lvl7pPr marL="2447731" indent="0">
              <a:buNone/>
              <a:defRPr sz="1238">
                <a:solidFill>
                  <a:schemeClr val="tx1">
                    <a:tint val="75000"/>
                  </a:schemeClr>
                </a:solidFill>
              </a:defRPr>
            </a:lvl7pPr>
            <a:lvl8pPr marL="2855685" indent="0">
              <a:buNone/>
              <a:defRPr sz="1238">
                <a:solidFill>
                  <a:schemeClr val="tx1">
                    <a:tint val="75000"/>
                  </a:schemeClr>
                </a:solidFill>
              </a:defRPr>
            </a:lvl8pPr>
            <a:lvl9pPr marL="3263632" indent="0">
              <a:buNone/>
              <a:defRPr sz="123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9437574-796E-4A5E-8847-FB608E788833}" type="datetimeFigureOut">
              <a:rPr lang="en-US">
                <a:solidFill>
                  <a:prstClr val="black">
                    <a:tint val="75000"/>
                  </a:prstClr>
                </a:solidFill>
              </a:rPr>
              <a:pPr>
                <a:defRPr/>
              </a:pPr>
              <a:t>4/1/23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A843913-EECD-4EE6-9D10-F6985714622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2458144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513"/>
            </a:lvl1pPr>
            <a:lvl2pPr>
              <a:defRPr sz="2138"/>
            </a:lvl2pPr>
            <a:lvl3pPr>
              <a:defRPr sz="1800"/>
            </a:lvl3pPr>
            <a:lvl4pPr>
              <a:defRPr sz="1613"/>
            </a:lvl4pPr>
            <a:lvl5pPr>
              <a:defRPr sz="1613"/>
            </a:lvl5pPr>
            <a:lvl6pPr>
              <a:defRPr sz="1613"/>
            </a:lvl6pPr>
            <a:lvl7pPr>
              <a:defRPr sz="1613"/>
            </a:lvl7pPr>
            <a:lvl8pPr>
              <a:defRPr sz="1613"/>
            </a:lvl8pPr>
            <a:lvl9pPr>
              <a:defRPr sz="16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513"/>
            </a:lvl1pPr>
            <a:lvl2pPr>
              <a:defRPr sz="2138"/>
            </a:lvl2pPr>
            <a:lvl3pPr>
              <a:defRPr sz="1800"/>
            </a:lvl3pPr>
            <a:lvl4pPr>
              <a:defRPr sz="1613"/>
            </a:lvl4pPr>
            <a:lvl5pPr>
              <a:defRPr sz="1613"/>
            </a:lvl5pPr>
            <a:lvl6pPr>
              <a:defRPr sz="1613"/>
            </a:lvl6pPr>
            <a:lvl7pPr>
              <a:defRPr sz="1613"/>
            </a:lvl7pPr>
            <a:lvl8pPr>
              <a:defRPr sz="1613"/>
            </a:lvl8pPr>
            <a:lvl9pPr>
              <a:defRPr sz="16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F39A2A5-6ED8-451E-8B71-F14F284C7C86}" type="datetimeFigureOut">
              <a:rPr lang="en-US">
                <a:solidFill>
                  <a:prstClr val="black">
                    <a:tint val="75000"/>
                  </a:prstClr>
                </a:solidFill>
              </a:rPr>
              <a:pPr>
                <a:defRPr/>
              </a:pPr>
              <a:t>4/1/23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98358B5-756D-4FF4-8122-4BD20D1640C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32202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32F85B8-8DA0-4DDB-84A2-CC14A16052A9}" type="datetimeFigureOut">
              <a:rPr lang="en-US">
                <a:solidFill>
                  <a:prstClr val="black">
                    <a:tint val="75000"/>
                  </a:prstClr>
                </a:solidFill>
              </a:rPr>
              <a:pPr>
                <a:defRPr/>
              </a:pPr>
              <a:t>4/1/23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9251773-373B-427D-AA57-FC938BB4E63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9424911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138" b="1"/>
            </a:lvl1pPr>
            <a:lvl2pPr marL="407955" indent="0">
              <a:buNone/>
              <a:defRPr sz="1800" b="1"/>
            </a:lvl2pPr>
            <a:lvl3pPr marL="815911" indent="0">
              <a:buNone/>
              <a:defRPr sz="1613" b="1"/>
            </a:lvl3pPr>
            <a:lvl4pPr marL="1223866" indent="0">
              <a:buNone/>
              <a:defRPr sz="1425" b="1"/>
            </a:lvl4pPr>
            <a:lvl5pPr marL="1631821" indent="0">
              <a:buNone/>
              <a:defRPr sz="1425" b="1"/>
            </a:lvl5pPr>
            <a:lvl6pPr marL="2039777" indent="0">
              <a:buNone/>
              <a:defRPr sz="1425" b="1"/>
            </a:lvl6pPr>
            <a:lvl7pPr marL="2447731" indent="0">
              <a:buNone/>
              <a:defRPr sz="1425" b="1"/>
            </a:lvl7pPr>
            <a:lvl8pPr marL="2855685" indent="0">
              <a:buNone/>
              <a:defRPr sz="1425" b="1"/>
            </a:lvl8pPr>
            <a:lvl9pPr marL="3263632" indent="0">
              <a:buNone/>
              <a:defRPr sz="1425"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138"/>
            </a:lvl1pPr>
            <a:lvl2pPr>
              <a:defRPr sz="1800"/>
            </a:lvl2pPr>
            <a:lvl3pPr>
              <a:defRPr sz="1613"/>
            </a:lvl3pPr>
            <a:lvl4pPr>
              <a:defRPr sz="1425"/>
            </a:lvl4pPr>
            <a:lvl5pPr>
              <a:defRPr sz="1425"/>
            </a:lvl5pPr>
            <a:lvl6pPr>
              <a:defRPr sz="1425"/>
            </a:lvl6pPr>
            <a:lvl7pPr>
              <a:defRPr sz="1425"/>
            </a:lvl7pPr>
            <a:lvl8pPr>
              <a:defRPr sz="1425"/>
            </a:lvl8pPr>
            <a:lvl9pPr>
              <a:defRPr sz="14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54" y="1535113"/>
            <a:ext cx="4041775" cy="639762"/>
          </a:xfrm>
        </p:spPr>
        <p:txBody>
          <a:bodyPr anchor="b"/>
          <a:lstStyle>
            <a:lvl1pPr marL="0" indent="0">
              <a:buNone/>
              <a:defRPr sz="2138" b="1"/>
            </a:lvl1pPr>
            <a:lvl2pPr marL="407955" indent="0">
              <a:buNone/>
              <a:defRPr sz="1800" b="1"/>
            </a:lvl2pPr>
            <a:lvl3pPr marL="815911" indent="0">
              <a:buNone/>
              <a:defRPr sz="1613" b="1"/>
            </a:lvl3pPr>
            <a:lvl4pPr marL="1223866" indent="0">
              <a:buNone/>
              <a:defRPr sz="1425" b="1"/>
            </a:lvl4pPr>
            <a:lvl5pPr marL="1631821" indent="0">
              <a:buNone/>
              <a:defRPr sz="1425" b="1"/>
            </a:lvl5pPr>
            <a:lvl6pPr marL="2039777" indent="0">
              <a:buNone/>
              <a:defRPr sz="1425" b="1"/>
            </a:lvl6pPr>
            <a:lvl7pPr marL="2447731" indent="0">
              <a:buNone/>
              <a:defRPr sz="1425" b="1"/>
            </a:lvl7pPr>
            <a:lvl8pPr marL="2855685" indent="0">
              <a:buNone/>
              <a:defRPr sz="1425" b="1"/>
            </a:lvl8pPr>
            <a:lvl9pPr marL="3263632" indent="0">
              <a:buNone/>
              <a:defRPr sz="1425" b="1"/>
            </a:lvl9pPr>
          </a:lstStyle>
          <a:p>
            <a:pPr lvl="0"/>
            <a:r>
              <a:rPr lang="en-US"/>
              <a:t>Click to edit Master text styles</a:t>
            </a:r>
          </a:p>
        </p:txBody>
      </p:sp>
      <p:sp>
        <p:nvSpPr>
          <p:cNvPr id="6" name="Content Placeholder 5"/>
          <p:cNvSpPr>
            <a:spLocks noGrp="1"/>
          </p:cNvSpPr>
          <p:nvPr>
            <p:ph sz="quarter" idx="4"/>
          </p:nvPr>
        </p:nvSpPr>
        <p:spPr>
          <a:xfrm>
            <a:off x="4645054" y="2174875"/>
            <a:ext cx="4041775" cy="3951288"/>
          </a:xfrm>
        </p:spPr>
        <p:txBody>
          <a:bodyPr/>
          <a:lstStyle>
            <a:lvl1pPr>
              <a:defRPr sz="2138"/>
            </a:lvl1pPr>
            <a:lvl2pPr>
              <a:defRPr sz="1800"/>
            </a:lvl2pPr>
            <a:lvl3pPr>
              <a:defRPr sz="1613"/>
            </a:lvl3pPr>
            <a:lvl4pPr>
              <a:defRPr sz="1425"/>
            </a:lvl4pPr>
            <a:lvl5pPr>
              <a:defRPr sz="1425"/>
            </a:lvl5pPr>
            <a:lvl6pPr>
              <a:defRPr sz="1425"/>
            </a:lvl6pPr>
            <a:lvl7pPr>
              <a:defRPr sz="1425"/>
            </a:lvl7pPr>
            <a:lvl8pPr>
              <a:defRPr sz="1425"/>
            </a:lvl8pPr>
            <a:lvl9pPr>
              <a:defRPr sz="14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395A37C-C4B3-49E0-AEEB-F17E8FD63977}" type="datetimeFigureOut">
              <a:rPr lang="en-US">
                <a:solidFill>
                  <a:prstClr val="black">
                    <a:tint val="75000"/>
                  </a:prstClr>
                </a:solidFill>
              </a:rPr>
              <a:pPr>
                <a:defRPr/>
              </a:pPr>
              <a:t>4/1/23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D85DB8FE-A2B3-4E72-AA96-8FEE04F8EB0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7876881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3EE67C6-1119-4618-BD2B-35A346414E8A}" type="datetimeFigureOut">
              <a:rPr lang="en-US">
                <a:solidFill>
                  <a:prstClr val="black">
                    <a:tint val="75000"/>
                  </a:prstClr>
                </a:solidFill>
              </a:rPr>
              <a:pPr>
                <a:defRPr/>
              </a:pPr>
              <a:t>4/1/23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41324EA-D51E-49DF-8AD9-B13D9117628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9966359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32F85B8-8DA0-4DDB-84A2-CC14A16052A9}" type="datetimeFigureOut">
              <a:rPr lang="en-US">
                <a:solidFill>
                  <a:prstClr val="black">
                    <a:tint val="75000"/>
                  </a:prstClr>
                </a:solidFill>
              </a:rPr>
              <a:pPr>
                <a:defRPr/>
              </a:pPr>
              <a:t>4/1/23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9251773-373B-427D-AA57-FC938BB4E63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7527006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1800" b="1"/>
            </a:lvl1pPr>
          </a:lstStyle>
          <a:p>
            <a:r>
              <a:rPr lang="en-US"/>
              <a:t>Click to edit Master title style</a:t>
            </a:r>
          </a:p>
        </p:txBody>
      </p:sp>
      <p:sp>
        <p:nvSpPr>
          <p:cNvPr id="3" name="Content Placeholder 2"/>
          <p:cNvSpPr>
            <a:spLocks noGrp="1"/>
          </p:cNvSpPr>
          <p:nvPr>
            <p:ph idx="1"/>
          </p:nvPr>
        </p:nvSpPr>
        <p:spPr>
          <a:xfrm>
            <a:off x="3575050" y="273063"/>
            <a:ext cx="5111750" cy="5853113"/>
          </a:xfrm>
        </p:spPr>
        <p:txBody>
          <a:bodyPr/>
          <a:lstStyle>
            <a:lvl1pPr>
              <a:defRPr sz="2850"/>
            </a:lvl1pPr>
            <a:lvl2pPr>
              <a:defRPr sz="2513"/>
            </a:lvl2pPr>
            <a:lvl3pPr>
              <a:defRPr sz="2138"/>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238"/>
            </a:lvl1pPr>
            <a:lvl2pPr marL="407955" indent="0">
              <a:buNone/>
              <a:defRPr sz="1088"/>
            </a:lvl2pPr>
            <a:lvl3pPr marL="815911" indent="0">
              <a:buNone/>
              <a:defRPr sz="900"/>
            </a:lvl3pPr>
            <a:lvl4pPr marL="1223866" indent="0">
              <a:buNone/>
              <a:defRPr sz="788"/>
            </a:lvl4pPr>
            <a:lvl5pPr marL="1631821" indent="0">
              <a:buNone/>
              <a:defRPr sz="788"/>
            </a:lvl5pPr>
            <a:lvl6pPr marL="2039777" indent="0">
              <a:buNone/>
              <a:defRPr sz="788"/>
            </a:lvl6pPr>
            <a:lvl7pPr marL="2447731" indent="0">
              <a:buNone/>
              <a:defRPr sz="788"/>
            </a:lvl7pPr>
            <a:lvl8pPr marL="2855685" indent="0">
              <a:buNone/>
              <a:defRPr sz="788"/>
            </a:lvl8pPr>
            <a:lvl9pPr marL="3263632" indent="0">
              <a:buNone/>
              <a:defRPr sz="788"/>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6F2653F-F686-4F40-8C1A-605ADF87DA44}" type="datetimeFigureOut">
              <a:rPr lang="en-US">
                <a:solidFill>
                  <a:prstClr val="black">
                    <a:tint val="75000"/>
                  </a:prstClr>
                </a:solidFill>
              </a:rPr>
              <a:pPr>
                <a:defRPr/>
              </a:pPr>
              <a:t>4/1/23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B7663B6-C887-4955-84A0-8BCB00E48F3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7003404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8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850"/>
            </a:lvl1pPr>
            <a:lvl2pPr marL="407955" indent="0">
              <a:buNone/>
              <a:defRPr sz="2513"/>
            </a:lvl2pPr>
            <a:lvl3pPr marL="815911" indent="0">
              <a:buNone/>
              <a:defRPr sz="2138"/>
            </a:lvl3pPr>
            <a:lvl4pPr marL="1223866" indent="0">
              <a:buNone/>
              <a:defRPr sz="1800"/>
            </a:lvl4pPr>
            <a:lvl5pPr marL="1631821" indent="0">
              <a:buNone/>
              <a:defRPr sz="1800"/>
            </a:lvl5pPr>
            <a:lvl6pPr marL="2039777" indent="0">
              <a:buNone/>
              <a:defRPr sz="1800"/>
            </a:lvl6pPr>
            <a:lvl7pPr marL="2447731" indent="0">
              <a:buNone/>
              <a:defRPr sz="1800"/>
            </a:lvl7pPr>
            <a:lvl8pPr marL="2855685" indent="0">
              <a:buNone/>
              <a:defRPr sz="1800"/>
            </a:lvl8pPr>
            <a:lvl9pPr marL="3263632" indent="0">
              <a:buNone/>
              <a:defRPr sz="18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238"/>
            </a:lvl1pPr>
            <a:lvl2pPr marL="407955" indent="0">
              <a:buNone/>
              <a:defRPr sz="1088"/>
            </a:lvl2pPr>
            <a:lvl3pPr marL="815911" indent="0">
              <a:buNone/>
              <a:defRPr sz="900"/>
            </a:lvl3pPr>
            <a:lvl4pPr marL="1223866" indent="0">
              <a:buNone/>
              <a:defRPr sz="788"/>
            </a:lvl4pPr>
            <a:lvl5pPr marL="1631821" indent="0">
              <a:buNone/>
              <a:defRPr sz="788"/>
            </a:lvl5pPr>
            <a:lvl6pPr marL="2039777" indent="0">
              <a:buNone/>
              <a:defRPr sz="788"/>
            </a:lvl6pPr>
            <a:lvl7pPr marL="2447731" indent="0">
              <a:buNone/>
              <a:defRPr sz="788"/>
            </a:lvl7pPr>
            <a:lvl8pPr marL="2855685" indent="0">
              <a:buNone/>
              <a:defRPr sz="788"/>
            </a:lvl8pPr>
            <a:lvl9pPr marL="3263632" indent="0">
              <a:buNone/>
              <a:defRPr sz="788"/>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C653158-2677-4C91-9611-523AC39E2FB8}" type="datetimeFigureOut">
              <a:rPr lang="en-US">
                <a:solidFill>
                  <a:prstClr val="black">
                    <a:tint val="75000"/>
                  </a:prstClr>
                </a:solidFill>
              </a:rPr>
              <a:pPr>
                <a:defRPr/>
              </a:pPr>
              <a:t>4/1/23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2830449-9478-4BB8-B79B-AF849A092FA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5321862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28182D4-DEE4-459D-A2D6-E56379E23970}" type="datetimeFigureOut">
              <a:rPr lang="en-US">
                <a:solidFill>
                  <a:prstClr val="black">
                    <a:tint val="75000"/>
                  </a:prstClr>
                </a:solidFill>
              </a:rPr>
              <a:pPr>
                <a:defRPr/>
              </a:pPr>
              <a:t>4/1/23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2C7C156-CE6A-43D5-B8D8-5EA0B1AA80D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5178376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51C3695-373E-431D-B35E-C3E6F9ABA423}" type="datetimeFigureOut">
              <a:rPr lang="en-US">
                <a:solidFill>
                  <a:prstClr val="black">
                    <a:tint val="75000"/>
                  </a:prstClr>
                </a:solidFill>
              </a:rPr>
              <a:pPr>
                <a:defRPr/>
              </a:pPr>
              <a:t>4/1/23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23474D7-9D65-4D63-843D-214D599FEEA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2657456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9"/>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a:spLocks noGrp="1"/>
          </p:cNvSpPr>
          <p:nvPr>
            <p:ph type="dt" sz="half" idx="10"/>
          </p:nvPr>
        </p:nvSpPr>
        <p:spPr/>
        <p:txBody>
          <a:bodyPr/>
          <a:lstStyle>
            <a:lvl1pPr>
              <a:defRPr/>
            </a:lvl1pPr>
          </a:lstStyle>
          <a:p>
            <a:pPr>
              <a:defRPr/>
            </a:pPr>
            <a:fld id="{2F6F9743-4A93-44FF-A75C-D0A92C23B2DA}" type="datetimeFigureOut">
              <a:rPr lang="en-US">
                <a:solidFill>
                  <a:prstClr val="black">
                    <a:tint val="75000"/>
                  </a:prstClr>
                </a:solidFill>
              </a:rPr>
              <a:pPr>
                <a:defRPr/>
              </a:pPr>
              <a:t>4/1/23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D731477-D799-4E00-BAFC-7A1B504062E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4902214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hart Placeholder 2"/>
          <p:cNvSpPr>
            <a:spLocks noGrp="1"/>
          </p:cNvSpPr>
          <p:nvPr>
            <p:ph type="chart" idx="1"/>
          </p:nvPr>
        </p:nvSpPr>
        <p:spPr>
          <a:xfrm>
            <a:off x="457200" y="1600206"/>
            <a:ext cx="8229600" cy="4525963"/>
          </a:xfrm>
        </p:spPr>
        <p:txBody>
          <a:bodyPr/>
          <a:lstStyle/>
          <a:p>
            <a:pPr lvl="0"/>
            <a:r>
              <a:rPr lang="en-US" noProof="0"/>
              <a:t>Click icon to add chart</a:t>
            </a:r>
          </a:p>
        </p:txBody>
      </p:sp>
      <p:sp>
        <p:nvSpPr>
          <p:cNvPr id="4" name="Date Placeholder 3"/>
          <p:cNvSpPr>
            <a:spLocks noGrp="1"/>
          </p:cNvSpPr>
          <p:nvPr>
            <p:ph type="dt" sz="half" idx="10"/>
          </p:nvPr>
        </p:nvSpPr>
        <p:spPr/>
        <p:txBody>
          <a:bodyPr/>
          <a:lstStyle>
            <a:lvl1pPr>
              <a:defRPr/>
            </a:lvl1pPr>
          </a:lstStyle>
          <a:p>
            <a:pPr>
              <a:defRPr/>
            </a:pPr>
            <a:fld id="{9D3EBE23-58D4-44FB-9AA0-9B3B799BDE17}" type="datetimeFigureOut">
              <a:rPr lang="en-US">
                <a:solidFill>
                  <a:prstClr val="black">
                    <a:tint val="75000"/>
                  </a:prstClr>
                </a:solidFill>
              </a:rPr>
              <a:pPr>
                <a:defRPr/>
              </a:pPr>
              <a:t>4/1/23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24D4FF2-10B8-4348-B4F1-753B335D02E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8357367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6"/>
            <a:ext cx="8229600" cy="4525963"/>
          </a:xfrm>
        </p:spPr>
        <p:txBody>
          <a:bodyPr/>
          <a:lstStyle/>
          <a:p>
            <a:pPr lvl="0"/>
            <a:r>
              <a:rPr lang="en-US" noProof="0"/>
              <a:t>Click icon to add table</a:t>
            </a:r>
          </a:p>
        </p:txBody>
      </p:sp>
      <p:sp>
        <p:nvSpPr>
          <p:cNvPr id="4" name="Date Placeholder 3"/>
          <p:cNvSpPr>
            <a:spLocks noGrp="1"/>
          </p:cNvSpPr>
          <p:nvPr>
            <p:ph type="dt" sz="half" idx="10"/>
          </p:nvPr>
        </p:nvSpPr>
        <p:spPr/>
        <p:txBody>
          <a:bodyPr/>
          <a:lstStyle>
            <a:lvl1pPr>
              <a:defRPr/>
            </a:lvl1pPr>
          </a:lstStyle>
          <a:p>
            <a:pPr>
              <a:defRPr/>
            </a:pPr>
            <a:fld id="{93F492A8-867D-4600-BDE3-61FA62F0AD65}" type="datetimeFigureOut">
              <a:rPr lang="en-US">
                <a:solidFill>
                  <a:prstClr val="black">
                    <a:tint val="75000"/>
                  </a:prstClr>
                </a:solidFill>
              </a:rPr>
              <a:pPr>
                <a:defRPr/>
              </a:pPr>
              <a:t>4/1/23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F0EE7EF-BC6B-403F-903E-9B88C65F86C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90652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6F2653F-F686-4F40-8C1A-605ADF87DA44}" type="datetimeFigureOut">
              <a:rPr lang="en-US">
                <a:solidFill>
                  <a:prstClr val="black">
                    <a:tint val="75000"/>
                  </a:prstClr>
                </a:solidFill>
              </a:rPr>
              <a:pPr>
                <a:defRPr/>
              </a:pPr>
              <a:t>4/1/23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B7663B6-C887-4955-84A0-8BCB00E48F3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2435161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600"/>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600"/>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73FDDA2C-7ECD-4151-9959-65B58C3F87A5}" type="datetimeFigureOut">
              <a:rPr lang="en-US">
                <a:solidFill>
                  <a:prstClr val="black">
                    <a:tint val="75000"/>
                  </a:prstClr>
                </a:solidFill>
              </a:rPr>
              <a:pPr>
                <a:defRPr/>
              </a:pPr>
              <a:t>4/1/23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2D2697B-9C12-4912-BAA5-FF4F70D804B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5071092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BB59FC7-AA00-47C8-AE47-6E31D8258045}" type="datetimeFigureOut">
              <a:rPr lang="en-US">
                <a:solidFill>
                  <a:prstClr val="black">
                    <a:tint val="75000"/>
                  </a:prstClr>
                </a:solidFill>
              </a:rPr>
              <a:pPr>
                <a:defRPr/>
              </a:pPr>
              <a:t>4/1/23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FFE4D7C-8178-4EDA-BB47-01974644943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18772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C653158-2677-4C91-9611-523AC39E2FB8}" type="datetimeFigureOut">
              <a:rPr lang="en-US">
                <a:solidFill>
                  <a:prstClr val="black">
                    <a:tint val="75000"/>
                  </a:prstClr>
                </a:solidFill>
              </a:rPr>
              <a:pPr>
                <a:defRPr/>
              </a:pPr>
              <a:t>4/1/23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2830449-9478-4BB8-B79B-AF849A092FA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11296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theme" Target="../theme/theme4.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theme" Target="../theme/theme5.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3315"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0140C53-87DA-4230-935F-7E06979C3A6D}" type="datetimeFigureOut">
              <a:rPr lang="en-US">
                <a:solidFill>
                  <a:prstClr val="black">
                    <a:tint val="75000"/>
                  </a:prstClr>
                </a:solidFill>
              </a:rPr>
              <a:pPr>
                <a:defRPr/>
              </a:pPr>
              <a:t>4/1/23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1DC8E19-998D-46B1-86BE-CA8B220D31A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9116315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43" name="Text Placeholder 2"/>
          <p:cNvSpPr>
            <a:spLocks noGrp="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C5CA5C4-9D14-4F83-8BCF-05369774CED5}" type="datetimeFigureOut">
              <a:rPr lang="en-US" smtClean="0">
                <a:solidFill>
                  <a:prstClr val="black">
                    <a:tint val="75000"/>
                  </a:prstClr>
                </a:solidFill>
              </a:rPr>
              <a:pPr>
                <a:defRPr/>
              </a:pPr>
              <a:t>4/1/23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E660030-4261-4510-BD5B-E083B5FB94E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88224918"/>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 id="2147483773" r:id="rId16"/>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EBC966F-FACC-4763-894A-45550CE5DFB1}" type="datetimeFigureOut">
              <a:rPr lang="en-US">
                <a:solidFill>
                  <a:prstClr val="black">
                    <a:tint val="75000"/>
                  </a:prstClr>
                </a:solidFill>
              </a:rPr>
              <a:pPr>
                <a:defRPr/>
              </a:pPr>
              <a:t>4/1/23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7343E1A-8535-4243-BEED-F1FDADF9CBC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22947158"/>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3315"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0140C53-87DA-4230-935F-7E06979C3A6D}" type="datetimeFigureOut">
              <a:rPr lang="en-US">
                <a:solidFill>
                  <a:prstClr val="black">
                    <a:tint val="75000"/>
                  </a:prstClr>
                </a:solidFill>
              </a:rPr>
              <a:pPr>
                <a:defRPr/>
              </a:pPr>
              <a:t>4/1/23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1DC8E19-998D-46B1-86BE-CA8B220D31A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79350593"/>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 id="2147483894" r:id="rId12"/>
    <p:sldLayoutId id="2147483895" r:id="rId13"/>
    <p:sldLayoutId id="2147483896" r:id="rId14"/>
    <p:sldLayoutId id="2147483897" r:id="rId15"/>
    <p:sldLayoutId id="2147483898" r:id="rId16"/>
    <p:sldLayoutId id="2147483899" r:id="rId17"/>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17576" tIns="108788" rIns="217576" bIns="108788" numCol="1" anchor="ctr" anchorCtr="0" compatLnSpc="1">
            <a:prstTxWarp prst="textNoShape">
              <a:avLst/>
            </a:prstTxWarp>
          </a:bodyPr>
          <a:lstStyle/>
          <a:p>
            <a:pPr lvl="0"/>
            <a:r>
              <a:rPr lang="en-US" altLang="en-US"/>
              <a:t>Click to edit Master title style</a:t>
            </a:r>
          </a:p>
        </p:txBody>
      </p:sp>
      <p:sp>
        <p:nvSpPr>
          <p:cNvPr id="13315"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17576" tIns="108788" rIns="217576" bIns="10878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79"/>
            <a:ext cx="2133600" cy="365125"/>
          </a:xfrm>
          <a:prstGeom prst="rect">
            <a:avLst/>
          </a:prstGeom>
        </p:spPr>
        <p:txBody>
          <a:bodyPr vert="horz" lIns="217576" tIns="108788" rIns="217576" bIns="108788" rtlCol="0" anchor="ctr"/>
          <a:lstStyle>
            <a:lvl1pPr algn="l" fontAlgn="auto">
              <a:spcBef>
                <a:spcPts val="0"/>
              </a:spcBef>
              <a:spcAft>
                <a:spcPts val="0"/>
              </a:spcAft>
              <a:defRPr sz="1088">
                <a:solidFill>
                  <a:schemeClr val="tx1">
                    <a:tint val="75000"/>
                  </a:schemeClr>
                </a:solidFill>
                <a:latin typeface="+mn-lt"/>
                <a:cs typeface="+mn-cs"/>
              </a:defRPr>
            </a:lvl1pPr>
          </a:lstStyle>
          <a:p>
            <a:pPr defTabSz="815911">
              <a:defRPr/>
            </a:pPr>
            <a:fld id="{20140C53-87DA-4230-935F-7E06979C3A6D}" type="datetimeFigureOut">
              <a:rPr lang="en-US" smtClean="0">
                <a:solidFill>
                  <a:prstClr val="black">
                    <a:tint val="75000"/>
                  </a:prstClr>
                </a:solidFill>
              </a:rPr>
              <a:pPr defTabSz="815911">
                <a:defRPr/>
              </a:pPr>
              <a:t>4/1/23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79"/>
            <a:ext cx="2895600" cy="365125"/>
          </a:xfrm>
          <a:prstGeom prst="rect">
            <a:avLst/>
          </a:prstGeom>
        </p:spPr>
        <p:txBody>
          <a:bodyPr vert="horz" lIns="217576" tIns="108788" rIns="217576" bIns="108788" rtlCol="0" anchor="ctr"/>
          <a:lstStyle>
            <a:lvl1pPr algn="ctr" fontAlgn="auto">
              <a:spcBef>
                <a:spcPts val="0"/>
              </a:spcBef>
              <a:spcAft>
                <a:spcPts val="0"/>
              </a:spcAft>
              <a:defRPr sz="1088">
                <a:solidFill>
                  <a:schemeClr val="tx1">
                    <a:tint val="75000"/>
                  </a:schemeClr>
                </a:solidFill>
                <a:latin typeface="+mn-lt"/>
                <a:cs typeface="+mn-cs"/>
              </a:defRPr>
            </a:lvl1pPr>
          </a:lstStyle>
          <a:p>
            <a:pPr defTabSz="815911">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79"/>
            <a:ext cx="2133600" cy="365125"/>
          </a:xfrm>
          <a:prstGeom prst="rect">
            <a:avLst/>
          </a:prstGeom>
        </p:spPr>
        <p:txBody>
          <a:bodyPr vert="horz" lIns="217576" tIns="108788" rIns="217576" bIns="108788" rtlCol="0" anchor="ctr"/>
          <a:lstStyle>
            <a:lvl1pPr algn="r" fontAlgn="auto">
              <a:spcBef>
                <a:spcPts val="0"/>
              </a:spcBef>
              <a:spcAft>
                <a:spcPts val="0"/>
              </a:spcAft>
              <a:defRPr sz="1088">
                <a:solidFill>
                  <a:schemeClr val="tx1">
                    <a:tint val="75000"/>
                  </a:schemeClr>
                </a:solidFill>
                <a:latin typeface="+mn-lt"/>
                <a:cs typeface="+mn-cs"/>
              </a:defRPr>
            </a:lvl1pPr>
          </a:lstStyle>
          <a:p>
            <a:pPr defTabSz="815911">
              <a:defRPr/>
            </a:pPr>
            <a:fld id="{51DC8E19-998D-46B1-86BE-CA8B220D31AB}" type="slidenum">
              <a:rPr lang="en-US" smtClean="0">
                <a:solidFill>
                  <a:prstClr val="black">
                    <a:tint val="75000"/>
                  </a:prstClr>
                </a:solidFill>
              </a:rPr>
              <a:pPr defTabSz="815911">
                <a:defRPr/>
              </a:pPr>
              <a:t>‹#›</a:t>
            </a:fld>
            <a:endParaRPr lang="en-US">
              <a:solidFill>
                <a:prstClr val="black">
                  <a:tint val="75000"/>
                </a:prstClr>
              </a:solidFill>
            </a:endParaRPr>
          </a:p>
        </p:txBody>
      </p:sp>
    </p:spTree>
    <p:extLst>
      <p:ext uri="{BB962C8B-B14F-4D97-AF65-F5344CB8AC3E}">
        <p14:creationId xmlns:p14="http://schemas.microsoft.com/office/powerpoint/2010/main" val="2644329088"/>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 id="2147483925" r:id="rId13"/>
    <p:sldLayoutId id="2147483926" r:id="rId14"/>
    <p:sldLayoutId id="2147483927" r:id="rId15"/>
    <p:sldLayoutId id="2147483928" r:id="rId16"/>
  </p:sldLayoutIdLst>
  <p:txStyles>
    <p:titleStyle>
      <a:lvl1pPr algn="ctr" rtl="0" eaLnBrk="0" fontAlgn="base" hangingPunct="0">
        <a:spcBef>
          <a:spcPct val="0"/>
        </a:spcBef>
        <a:spcAft>
          <a:spcPct val="0"/>
        </a:spcAft>
        <a:defRPr sz="3938" kern="1200">
          <a:solidFill>
            <a:schemeClr val="tx1"/>
          </a:solidFill>
          <a:latin typeface="+mj-lt"/>
          <a:ea typeface="+mj-ea"/>
          <a:cs typeface="+mj-cs"/>
        </a:defRPr>
      </a:lvl1pPr>
      <a:lvl2pPr algn="ctr" rtl="0" eaLnBrk="0" fontAlgn="base" hangingPunct="0">
        <a:spcBef>
          <a:spcPct val="0"/>
        </a:spcBef>
        <a:spcAft>
          <a:spcPct val="0"/>
        </a:spcAft>
        <a:defRPr sz="3938">
          <a:solidFill>
            <a:schemeClr val="tx1"/>
          </a:solidFill>
          <a:latin typeface="Calibri" pitchFamily="34" charset="0"/>
        </a:defRPr>
      </a:lvl2pPr>
      <a:lvl3pPr algn="ctr" rtl="0" eaLnBrk="0" fontAlgn="base" hangingPunct="0">
        <a:spcBef>
          <a:spcPct val="0"/>
        </a:spcBef>
        <a:spcAft>
          <a:spcPct val="0"/>
        </a:spcAft>
        <a:defRPr sz="3938">
          <a:solidFill>
            <a:schemeClr val="tx1"/>
          </a:solidFill>
          <a:latin typeface="Calibri" pitchFamily="34" charset="0"/>
        </a:defRPr>
      </a:lvl3pPr>
      <a:lvl4pPr algn="ctr" rtl="0" eaLnBrk="0" fontAlgn="base" hangingPunct="0">
        <a:spcBef>
          <a:spcPct val="0"/>
        </a:spcBef>
        <a:spcAft>
          <a:spcPct val="0"/>
        </a:spcAft>
        <a:defRPr sz="3938">
          <a:solidFill>
            <a:schemeClr val="tx1"/>
          </a:solidFill>
          <a:latin typeface="Calibri" pitchFamily="34" charset="0"/>
        </a:defRPr>
      </a:lvl4pPr>
      <a:lvl5pPr algn="ctr" rtl="0" eaLnBrk="0" fontAlgn="base" hangingPunct="0">
        <a:spcBef>
          <a:spcPct val="0"/>
        </a:spcBef>
        <a:spcAft>
          <a:spcPct val="0"/>
        </a:spcAft>
        <a:defRPr sz="3938">
          <a:solidFill>
            <a:schemeClr val="tx1"/>
          </a:solidFill>
          <a:latin typeface="Calibri" pitchFamily="34" charset="0"/>
        </a:defRPr>
      </a:lvl5pPr>
      <a:lvl6pPr marL="407955" algn="ctr" rtl="0" eaLnBrk="1" fontAlgn="base" hangingPunct="1">
        <a:spcBef>
          <a:spcPct val="0"/>
        </a:spcBef>
        <a:spcAft>
          <a:spcPct val="0"/>
        </a:spcAft>
        <a:defRPr sz="3938">
          <a:solidFill>
            <a:schemeClr val="tx1"/>
          </a:solidFill>
          <a:latin typeface="Calibri" pitchFamily="34" charset="0"/>
        </a:defRPr>
      </a:lvl6pPr>
      <a:lvl7pPr marL="815911" algn="ctr" rtl="0" eaLnBrk="1" fontAlgn="base" hangingPunct="1">
        <a:spcBef>
          <a:spcPct val="0"/>
        </a:spcBef>
        <a:spcAft>
          <a:spcPct val="0"/>
        </a:spcAft>
        <a:defRPr sz="3938">
          <a:solidFill>
            <a:schemeClr val="tx1"/>
          </a:solidFill>
          <a:latin typeface="Calibri" pitchFamily="34" charset="0"/>
        </a:defRPr>
      </a:lvl7pPr>
      <a:lvl8pPr marL="1223866" algn="ctr" rtl="0" eaLnBrk="1" fontAlgn="base" hangingPunct="1">
        <a:spcBef>
          <a:spcPct val="0"/>
        </a:spcBef>
        <a:spcAft>
          <a:spcPct val="0"/>
        </a:spcAft>
        <a:defRPr sz="3938">
          <a:solidFill>
            <a:schemeClr val="tx1"/>
          </a:solidFill>
          <a:latin typeface="Calibri" pitchFamily="34" charset="0"/>
        </a:defRPr>
      </a:lvl8pPr>
      <a:lvl9pPr marL="1631821" algn="ctr" rtl="0" eaLnBrk="1" fontAlgn="base" hangingPunct="1">
        <a:spcBef>
          <a:spcPct val="0"/>
        </a:spcBef>
        <a:spcAft>
          <a:spcPct val="0"/>
        </a:spcAft>
        <a:defRPr sz="3938">
          <a:solidFill>
            <a:schemeClr val="tx1"/>
          </a:solidFill>
          <a:latin typeface="Calibri" pitchFamily="34" charset="0"/>
        </a:defRPr>
      </a:lvl9pPr>
    </p:titleStyle>
    <p:bodyStyle>
      <a:lvl1pPr marL="305958" indent="-305958" algn="l" rtl="0" eaLnBrk="0" fontAlgn="base" hangingPunct="0">
        <a:spcBef>
          <a:spcPct val="20000"/>
        </a:spcBef>
        <a:spcAft>
          <a:spcPct val="0"/>
        </a:spcAft>
        <a:buFont typeface="Arial" pitchFamily="34" charset="0"/>
        <a:buChar char="•"/>
        <a:defRPr sz="2850" kern="1200">
          <a:solidFill>
            <a:schemeClr val="tx1"/>
          </a:solidFill>
          <a:latin typeface="+mn-lt"/>
          <a:ea typeface="+mn-ea"/>
          <a:cs typeface="+mn-cs"/>
        </a:defRPr>
      </a:lvl1pPr>
      <a:lvl2pPr marL="662930" indent="-254978" algn="l" rtl="0" eaLnBrk="0" fontAlgn="base" hangingPunct="0">
        <a:spcBef>
          <a:spcPct val="20000"/>
        </a:spcBef>
        <a:spcAft>
          <a:spcPct val="0"/>
        </a:spcAft>
        <a:buFont typeface="Arial" pitchFamily="34" charset="0"/>
        <a:buChar char="–"/>
        <a:defRPr sz="2513" kern="1200">
          <a:solidFill>
            <a:schemeClr val="tx1"/>
          </a:solidFill>
          <a:latin typeface="+mn-lt"/>
          <a:ea typeface="+mn-ea"/>
          <a:cs typeface="+mn-cs"/>
        </a:defRPr>
      </a:lvl2pPr>
      <a:lvl3pPr marL="1019888" indent="-203978" algn="l" rtl="0" eaLnBrk="0" fontAlgn="base" hangingPunct="0">
        <a:spcBef>
          <a:spcPct val="20000"/>
        </a:spcBef>
        <a:spcAft>
          <a:spcPct val="0"/>
        </a:spcAft>
        <a:buFont typeface="Arial" pitchFamily="34" charset="0"/>
        <a:buChar char="•"/>
        <a:defRPr sz="2138" kern="1200">
          <a:solidFill>
            <a:schemeClr val="tx1"/>
          </a:solidFill>
          <a:latin typeface="+mn-lt"/>
          <a:ea typeface="+mn-ea"/>
          <a:cs typeface="+mn-cs"/>
        </a:defRPr>
      </a:lvl3pPr>
      <a:lvl4pPr marL="1427844" indent="-203978" algn="l" rtl="0" eaLnBrk="0" fontAlgn="base" hangingPunct="0">
        <a:spcBef>
          <a:spcPct val="20000"/>
        </a:spcBef>
        <a:spcAft>
          <a:spcPct val="0"/>
        </a:spcAft>
        <a:buFont typeface="Arial" pitchFamily="34" charset="0"/>
        <a:buChar char="–"/>
        <a:defRPr sz="1800" kern="1200">
          <a:solidFill>
            <a:schemeClr val="tx1"/>
          </a:solidFill>
          <a:latin typeface="+mn-lt"/>
          <a:ea typeface="+mn-ea"/>
          <a:cs typeface="+mn-cs"/>
        </a:defRPr>
      </a:lvl4pPr>
      <a:lvl5pPr marL="1835799" indent="-203978" algn="l" rtl="0" eaLnBrk="0" fontAlgn="base" hangingPunct="0">
        <a:spcBef>
          <a:spcPct val="20000"/>
        </a:spcBef>
        <a:spcAft>
          <a:spcPct val="0"/>
        </a:spcAft>
        <a:buFont typeface="Arial" pitchFamily="34" charset="0"/>
        <a:buChar char="»"/>
        <a:defRPr sz="1800" kern="1200">
          <a:solidFill>
            <a:schemeClr val="tx1"/>
          </a:solidFill>
          <a:latin typeface="+mn-lt"/>
          <a:ea typeface="+mn-ea"/>
          <a:cs typeface="+mn-cs"/>
        </a:defRPr>
      </a:lvl5pPr>
      <a:lvl6pPr marL="2243753" indent="-203978" algn="l" defTabSz="815911"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1707" indent="-203978" algn="l" defTabSz="815911"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59651" indent="-203978" algn="l" defTabSz="815911"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7605" indent="-203978" algn="l" defTabSz="815911"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815911" rtl="0" eaLnBrk="1" latinLnBrk="0" hangingPunct="1">
        <a:defRPr sz="1613" kern="1200">
          <a:solidFill>
            <a:schemeClr val="tx1"/>
          </a:solidFill>
          <a:latin typeface="+mn-lt"/>
          <a:ea typeface="+mn-ea"/>
          <a:cs typeface="+mn-cs"/>
        </a:defRPr>
      </a:lvl1pPr>
      <a:lvl2pPr marL="407955" algn="l" defTabSz="815911" rtl="0" eaLnBrk="1" latinLnBrk="0" hangingPunct="1">
        <a:defRPr sz="1613" kern="1200">
          <a:solidFill>
            <a:schemeClr val="tx1"/>
          </a:solidFill>
          <a:latin typeface="+mn-lt"/>
          <a:ea typeface="+mn-ea"/>
          <a:cs typeface="+mn-cs"/>
        </a:defRPr>
      </a:lvl2pPr>
      <a:lvl3pPr marL="815911" algn="l" defTabSz="815911" rtl="0" eaLnBrk="1" latinLnBrk="0" hangingPunct="1">
        <a:defRPr sz="1613" kern="1200">
          <a:solidFill>
            <a:schemeClr val="tx1"/>
          </a:solidFill>
          <a:latin typeface="+mn-lt"/>
          <a:ea typeface="+mn-ea"/>
          <a:cs typeface="+mn-cs"/>
        </a:defRPr>
      </a:lvl3pPr>
      <a:lvl4pPr marL="1223866" algn="l" defTabSz="815911" rtl="0" eaLnBrk="1" latinLnBrk="0" hangingPunct="1">
        <a:defRPr sz="1613" kern="1200">
          <a:solidFill>
            <a:schemeClr val="tx1"/>
          </a:solidFill>
          <a:latin typeface="+mn-lt"/>
          <a:ea typeface="+mn-ea"/>
          <a:cs typeface="+mn-cs"/>
        </a:defRPr>
      </a:lvl4pPr>
      <a:lvl5pPr marL="1631821" algn="l" defTabSz="815911" rtl="0" eaLnBrk="1" latinLnBrk="0" hangingPunct="1">
        <a:defRPr sz="1613" kern="1200">
          <a:solidFill>
            <a:schemeClr val="tx1"/>
          </a:solidFill>
          <a:latin typeface="+mn-lt"/>
          <a:ea typeface="+mn-ea"/>
          <a:cs typeface="+mn-cs"/>
        </a:defRPr>
      </a:lvl5pPr>
      <a:lvl6pPr marL="2039777" algn="l" defTabSz="815911" rtl="0" eaLnBrk="1" latinLnBrk="0" hangingPunct="1">
        <a:defRPr sz="1613" kern="1200">
          <a:solidFill>
            <a:schemeClr val="tx1"/>
          </a:solidFill>
          <a:latin typeface="+mn-lt"/>
          <a:ea typeface="+mn-ea"/>
          <a:cs typeface="+mn-cs"/>
        </a:defRPr>
      </a:lvl6pPr>
      <a:lvl7pPr marL="2447731" algn="l" defTabSz="815911" rtl="0" eaLnBrk="1" latinLnBrk="0" hangingPunct="1">
        <a:defRPr sz="1613" kern="1200">
          <a:solidFill>
            <a:schemeClr val="tx1"/>
          </a:solidFill>
          <a:latin typeface="+mn-lt"/>
          <a:ea typeface="+mn-ea"/>
          <a:cs typeface="+mn-cs"/>
        </a:defRPr>
      </a:lvl7pPr>
      <a:lvl8pPr marL="2855685" algn="l" defTabSz="815911" rtl="0" eaLnBrk="1" latinLnBrk="0" hangingPunct="1">
        <a:defRPr sz="1613" kern="1200">
          <a:solidFill>
            <a:schemeClr val="tx1"/>
          </a:solidFill>
          <a:latin typeface="+mn-lt"/>
          <a:ea typeface="+mn-ea"/>
          <a:cs typeface="+mn-cs"/>
        </a:defRPr>
      </a:lvl8pPr>
      <a:lvl9pPr marL="3263632" algn="l" defTabSz="815911" rtl="0" eaLnBrk="1" latinLnBrk="0" hangingPunct="1">
        <a:defRPr sz="16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8.tiff"/><Relationship Id="rId3" Type="http://schemas.openxmlformats.org/officeDocument/2006/relationships/diagramLayout" Target="../diagrams/layout2.xml"/><Relationship Id="rId7" Type="http://schemas.openxmlformats.org/officeDocument/2006/relationships/image" Target="../media/image7.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11" Type="http://schemas.openxmlformats.org/officeDocument/2006/relationships/image" Target="../media/image12.jpeg"/><Relationship Id="rId5" Type="http://schemas.openxmlformats.org/officeDocument/2006/relationships/diagramColors" Target="../diagrams/colors2.xml"/><Relationship Id="rId10" Type="http://schemas.openxmlformats.org/officeDocument/2006/relationships/image" Target="../media/image10.png"/><Relationship Id="rId4" Type="http://schemas.openxmlformats.org/officeDocument/2006/relationships/diagramQuickStyle" Target="../diagrams/quickStyle2.xml"/><Relationship Id="rId9" Type="http://schemas.openxmlformats.org/officeDocument/2006/relationships/image" Target="../media/image45.jpeg"/></Relationships>
</file>

<file path=ppt/slides/_rels/slide15.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 Id="rId9" Type="http://schemas.openxmlformats.org/officeDocument/2006/relationships/image" Target="../media/image52.jpeg"/></Relationships>
</file>

<file path=ppt/slides/_rels/slide1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emf"/><Relationship Id="rId1" Type="http://schemas.openxmlformats.org/officeDocument/2006/relationships/slideLayout" Target="../slideLayouts/slideLayout6.xml"/><Relationship Id="rId5" Type="http://schemas.openxmlformats.org/officeDocument/2006/relationships/image" Target="../media/image52.jpeg"/><Relationship Id="rId4" Type="http://schemas.openxmlformats.org/officeDocument/2006/relationships/image" Target="../media/image51.jpe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52.jpeg"/><Relationship Id="rId2" Type="http://schemas.openxmlformats.org/officeDocument/2006/relationships/image" Target="../media/image54.png"/><Relationship Id="rId1" Type="http://schemas.openxmlformats.org/officeDocument/2006/relationships/slideLayout" Target="../slideLayouts/slideLayout6.xml"/><Relationship Id="rId6" Type="http://schemas.openxmlformats.org/officeDocument/2006/relationships/image" Target="../media/image51.jpeg"/><Relationship Id="rId5" Type="http://schemas.openxmlformats.org/officeDocument/2006/relationships/image" Target="../media/image56.png"/><Relationship Id="rId4" Type="http://schemas.openxmlformats.org/officeDocument/2006/relationships/image" Target="../media/image55.emf"/></Relationships>
</file>

<file path=ppt/slides/_rels/slide1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8.png"/></Relationships>
</file>

<file path=ppt/slides/_rels/slide1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png"/><Relationship Id="rId1" Type="http://schemas.openxmlformats.org/officeDocument/2006/relationships/slideLayout" Target="../slideLayouts/slideLayout6.xml"/><Relationship Id="rId4" Type="http://schemas.openxmlformats.org/officeDocument/2006/relationships/image" Target="../media/image61.jpeg"/></Relationships>
</file>

<file path=ppt/slides/_rels/slide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emf"/><Relationship Id="rId1" Type="http://schemas.openxmlformats.org/officeDocument/2006/relationships/slideLayout" Target="../slideLayouts/slideLayout1.xml"/><Relationship Id="rId5" Type="http://schemas.openxmlformats.org/officeDocument/2006/relationships/image" Target="../media/image52.jpeg"/><Relationship Id="rId4" Type="http://schemas.openxmlformats.org/officeDocument/2006/relationships/image" Target="../media/image51.jpeg"/></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48.png"/><Relationship Id="rId4" Type="http://schemas.openxmlformats.org/officeDocument/2006/relationships/image" Target="../media/image47.png"/></Relationships>
</file>

<file path=ppt/slides/_rels/slide2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64.png"/></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48.png"/><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7.png"/></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2.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48.png"/><Relationship Id="rId4" Type="http://schemas.openxmlformats.org/officeDocument/2006/relationships/image" Target="../media/image46.png"/></Relationships>
</file>

<file path=ppt/slides/_rels/slide26.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7.png"/></Relationships>
</file>

<file path=ppt/slides/_rels/slide2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57.png"/><Relationship Id="rId1" Type="http://schemas.openxmlformats.org/officeDocument/2006/relationships/slideLayout" Target="../slideLayouts/slideLayout2.xml"/><Relationship Id="rId5" Type="http://schemas.openxmlformats.org/officeDocument/2006/relationships/image" Target="../media/image52.jpeg"/><Relationship Id="rId4" Type="http://schemas.openxmlformats.org/officeDocument/2006/relationships/image" Target="../media/image51.jpeg"/></Relationships>
</file>

<file path=ppt/slides/_rels/slide28.xml.rels><?xml version="1.0" encoding="UTF-8" standalone="yes"?>
<Relationships xmlns="http://schemas.openxmlformats.org/package/2006/relationships"><Relationship Id="rId8" Type="http://schemas.openxmlformats.org/officeDocument/2006/relationships/image" Target="../media/image8.tiff"/><Relationship Id="rId3" Type="http://schemas.openxmlformats.org/officeDocument/2006/relationships/diagramLayout" Target="../diagrams/layout3.xml"/><Relationship Id="rId7" Type="http://schemas.openxmlformats.org/officeDocument/2006/relationships/image" Target="../media/image7.pn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11" Type="http://schemas.openxmlformats.org/officeDocument/2006/relationships/image" Target="../media/image12.jpeg"/><Relationship Id="rId5" Type="http://schemas.openxmlformats.org/officeDocument/2006/relationships/diagramColors" Target="../diagrams/colors3.xml"/><Relationship Id="rId10" Type="http://schemas.openxmlformats.org/officeDocument/2006/relationships/image" Target="../media/image10.png"/><Relationship Id="rId4" Type="http://schemas.openxmlformats.org/officeDocument/2006/relationships/diagramQuickStyle" Target="../diagrams/quickStyle3.xml"/><Relationship Id="rId9" Type="http://schemas.openxmlformats.org/officeDocument/2006/relationships/image" Target="../media/image45.jpeg"/></Relationships>
</file>

<file path=ppt/slides/_rels/slide2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tiff"/><Relationship Id="rId3" Type="http://schemas.openxmlformats.org/officeDocument/2006/relationships/diagramLayout" Target="../diagrams/layout1.xml"/><Relationship Id="rId7" Type="http://schemas.openxmlformats.org/officeDocument/2006/relationships/image" Target="../media/image7.png"/><Relationship Id="rId12" Type="http://schemas.openxmlformats.org/officeDocument/2006/relationships/image" Target="../media/image12.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openxmlformats.org/officeDocument/2006/relationships/image" Target="../media/image11.jpeg"/><Relationship Id="rId5" Type="http://schemas.openxmlformats.org/officeDocument/2006/relationships/diagramColors" Target="../diagrams/colors1.xml"/><Relationship Id="rId10" Type="http://schemas.openxmlformats.org/officeDocument/2006/relationships/image" Target="../media/image10.png"/><Relationship Id="rId4" Type="http://schemas.openxmlformats.org/officeDocument/2006/relationships/diagramQuickStyle" Target="../diagrams/quickStyle1.xml"/><Relationship Id="rId9" Type="http://schemas.openxmlformats.org/officeDocument/2006/relationships/image" Target="../media/image9.jpeg"/></Relationships>
</file>

<file path=ppt/slides/_rels/slide3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75.emf"/><Relationship Id="rId3" Type="http://schemas.openxmlformats.org/officeDocument/2006/relationships/image" Target="../media/image70.emf"/><Relationship Id="rId7" Type="http://schemas.openxmlformats.org/officeDocument/2006/relationships/image" Target="../media/image74.emf"/><Relationship Id="rId2" Type="http://schemas.openxmlformats.org/officeDocument/2006/relationships/image" Target="../media/image69.emf"/><Relationship Id="rId1" Type="http://schemas.openxmlformats.org/officeDocument/2006/relationships/slideLayout" Target="../slideLayouts/slideLayout6.xml"/><Relationship Id="rId6" Type="http://schemas.openxmlformats.org/officeDocument/2006/relationships/image" Target="../media/image73.emf"/><Relationship Id="rId11" Type="http://schemas.openxmlformats.org/officeDocument/2006/relationships/image" Target="../media/image78.jpeg"/><Relationship Id="rId5" Type="http://schemas.openxmlformats.org/officeDocument/2006/relationships/image" Target="../media/image72.emf"/><Relationship Id="rId10" Type="http://schemas.openxmlformats.org/officeDocument/2006/relationships/image" Target="../media/image77.jpeg"/><Relationship Id="rId4" Type="http://schemas.openxmlformats.org/officeDocument/2006/relationships/image" Target="../media/image71.emf"/><Relationship Id="rId9" Type="http://schemas.openxmlformats.org/officeDocument/2006/relationships/image" Target="../media/image76.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81.png"/><Relationship Id="rId7" Type="http://schemas.openxmlformats.org/officeDocument/2006/relationships/image" Target="../media/image85.png"/><Relationship Id="rId2" Type="http://schemas.openxmlformats.org/officeDocument/2006/relationships/image" Target="../media/image80.png"/><Relationship Id="rId1" Type="http://schemas.openxmlformats.org/officeDocument/2006/relationships/slideLayout" Target="../slideLayouts/slideLayout72.xml"/><Relationship Id="rId6" Type="http://schemas.openxmlformats.org/officeDocument/2006/relationships/image" Target="../media/image84.png"/><Relationship Id="rId11" Type="http://schemas.openxmlformats.org/officeDocument/2006/relationships/image" Target="../media/image89.png"/><Relationship Id="rId5" Type="http://schemas.openxmlformats.org/officeDocument/2006/relationships/image" Target="../media/image83.jpeg"/><Relationship Id="rId10" Type="http://schemas.openxmlformats.org/officeDocument/2006/relationships/image" Target="../media/image88.png"/><Relationship Id="rId4" Type="http://schemas.openxmlformats.org/officeDocument/2006/relationships/image" Target="../media/image82.png"/><Relationship Id="rId9" Type="http://schemas.openxmlformats.org/officeDocument/2006/relationships/image" Target="../media/image87.png"/></Relationships>
</file>

<file path=ppt/slides/_rels/slide37.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emf"/><Relationship Id="rId7" Type="http://schemas.openxmlformats.org/officeDocument/2006/relationships/image" Target="../media/image23.png"/><Relationship Id="rId12" Type="http://schemas.openxmlformats.org/officeDocument/2006/relationships/image" Target="../media/image28.emf"/><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22.emf"/><Relationship Id="rId11" Type="http://schemas.openxmlformats.org/officeDocument/2006/relationships/image" Target="../media/image27.emf"/><Relationship Id="rId5" Type="http://schemas.openxmlformats.org/officeDocument/2006/relationships/image" Target="../media/image21.emf"/><Relationship Id="rId10" Type="http://schemas.openxmlformats.org/officeDocument/2006/relationships/image" Target="../media/image26.emf"/><Relationship Id="rId4" Type="http://schemas.openxmlformats.org/officeDocument/2006/relationships/image" Target="../media/image20.emf"/><Relationship Id="rId9" Type="http://schemas.openxmlformats.org/officeDocument/2006/relationships/image" Target="../media/image25.emf"/><Relationship Id="rId14"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17.png"/><Relationship Id="rId1" Type="http://schemas.openxmlformats.org/officeDocument/2006/relationships/slideLayout" Target="../slideLayouts/slideLayout6.xml"/><Relationship Id="rId5" Type="http://schemas.openxmlformats.org/officeDocument/2006/relationships/image" Target="../media/image33.emf"/><Relationship Id="rId4" Type="http://schemas.openxmlformats.org/officeDocument/2006/relationships/image" Target="../media/image32.emf"/></Relationships>
</file>

<file path=ppt/slides/_rels/slide8.xml.rels><?xml version="1.0" encoding="UTF-8" standalone="yes"?>
<Relationships xmlns="http://schemas.openxmlformats.org/package/2006/relationships"><Relationship Id="rId8" Type="http://schemas.openxmlformats.org/officeDocument/2006/relationships/image" Target="../media/image39.emf"/><Relationship Id="rId3" Type="http://schemas.openxmlformats.org/officeDocument/2006/relationships/image" Target="../media/image34.emf"/><Relationship Id="rId7" Type="http://schemas.openxmlformats.org/officeDocument/2006/relationships/image" Target="../media/image38.emf"/><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37.emf"/><Relationship Id="rId5" Type="http://schemas.openxmlformats.org/officeDocument/2006/relationships/image" Target="../media/image36.emf"/><Relationship Id="rId4" Type="http://schemas.openxmlformats.org/officeDocument/2006/relationships/image" Target="../media/image35.emf"/></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7.png"/><Relationship Id="rId1" Type="http://schemas.openxmlformats.org/officeDocument/2006/relationships/slideLayout" Target="../slideLayouts/slideLayout6.xml"/><Relationship Id="rId5" Type="http://schemas.openxmlformats.org/officeDocument/2006/relationships/image" Target="../media/image42.png"/><Relationship Id="rId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ctrTitle"/>
          </p:nvPr>
        </p:nvSpPr>
        <p:spPr>
          <a:xfrm>
            <a:off x="304800" y="2133610"/>
            <a:ext cx="8763000" cy="1470025"/>
          </a:xfrm>
        </p:spPr>
        <p:txBody>
          <a:bodyPr>
            <a:noAutofit/>
          </a:bodyPr>
          <a:lstStyle/>
          <a:p>
            <a:pPr eaLnBrk="1" hangingPunct="1"/>
            <a:r>
              <a:rPr lang="en-US" altLang="en-US" sz="3200" b="1" dirty="0"/>
              <a:t>Acute Inflammatory Response via Neutrophil Activation Protects Against Chronic Pain Development</a:t>
            </a:r>
          </a:p>
        </p:txBody>
      </p:sp>
      <p:sp>
        <p:nvSpPr>
          <p:cNvPr id="18435" name="Subtitle 2"/>
          <p:cNvSpPr>
            <a:spLocks noGrp="1"/>
          </p:cNvSpPr>
          <p:nvPr>
            <p:ph type="subTitle" idx="1"/>
          </p:nvPr>
        </p:nvSpPr>
        <p:spPr>
          <a:xfrm>
            <a:off x="1157073" y="4114800"/>
            <a:ext cx="7682128" cy="1752600"/>
          </a:xfrm>
        </p:spPr>
        <p:txBody>
          <a:bodyPr/>
          <a:lstStyle/>
          <a:p>
            <a:pPr algn="r" eaLnBrk="1" hangingPunct="1"/>
            <a:r>
              <a:rPr lang="en-US" altLang="en-US" sz="2400" b="1" dirty="0">
                <a:solidFill>
                  <a:schemeClr val="tx1"/>
                </a:solidFill>
              </a:rPr>
              <a:t>Luda Diatchenko, MD, PhD</a:t>
            </a:r>
          </a:p>
          <a:p>
            <a:pPr algn="r" eaLnBrk="1" hangingPunct="1"/>
            <a:r>
              <a:rPr lang="en-US" altLang="en-US" sz="1600" dirty="0">
                <a:solidFill>
                  <a:schemeClr val="tx1"/>
                </a:solidFill>
              </a:rPr>
              <a:t>Alan Edwards Centre for Research on Pain,</a:t>
            </a:r>
          </a:p>
          <a:p>
            <a:pPr algn="r" eaLnBrk="1" hangingPunct="1"/>
            <a:r>
              <a:rPr lang="en-US" altLang="en-US" sz="1600" dirty="0">
                <a:solidFill>
                  <a:schemeClr val="tx1"/>
                </a:solidFill>
              </a:rPr>
              <a:t>Human Pain Genetics Program</a:t>
            </a:r>
          </a:p>
          <a:p>
            <a:pPr algn="r" eaLnBrk="1" hangingPunct="1"/>
            <a:r>
              <a:rPr lang="en-US" altLang="en-US" sz="1600" dirty="0">
                <a:solidFill>
                  <a:schemeClr val="tx1"/>
                </a:solidFill>
              </a:rPr>
              <a:t>McGill University, Montreal, Canada</a:t>
            </a:r>
          </a:p>
        </p:txBody>
      </p:sp>
      <p:pic>
        <p:nvPicPr>
          <p:cNvPr id="4" name="Picture 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110587"/>
            <a:ext cx="2523670" cy="1408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75" descr="http://www.ashestoflame.com/sites/default/files/imagecache/original/client/image/mcgill-pc-logo-jon-recomposedtrebuchetregular1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1467" y="90907"/>
            <a:ext cx="4456935" cy="1427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3596" y="110588"/>
            <a:ext cx="1084708" cy="1373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a:extLst>
              <a:ext uri="{FF2B5EF4-FFF2-40B4-BE49-F238E27FC236}">
                <a16:creationId xmlns:a16="http://schemas.microsoft.com/office/drawing/2014/main" id="{A0924B08-4FEF-4400-8F3E-70182CAD3B21}"/>
              </a:ext>
            </a:extLst>
          </p:cNvPr>
          <p:cNvSpPr txBox="1"/>
          <p:nvPr/>
        </p:nvSpPr>
        <p:spPr>
          <a:xfrm>
            <a:off x="3478608" y="6207584"/>
            <a:ext cx="2186816" cy="584775"/>
          </a:xfrm>
          <a:prstGeom prst="rect">
            <a:avLst/>
          </a:prstGeom>
          <a:noFill/>
        </p:spPr>
        <p:txBody>
          <a:bodyPr wrap="none" rtlCol="0">
            <a:spAutoFit/>
          </a:bodyPr>
          <a:lstStyle/>
          <a:p>
            <a:pPr algn="ctr"/>
            <a:r>
              <a:rPr lang="en-US" sz="1600" i="1" dirty="0">
                <a:effectLst/>
                <a:latin typeface="Calibri" panose="020F0502020204030204" pitchFamily="34" charset="0"/>
                <a:ea typeface="Calibri" panose="020F0502020204030204" pitchFamily="34" charset="0"/>
              </a:rPr>
              <a:t>Behavioral Health ECHO</a:t>
            </a:r>
          </a:p>
          <a:p>
            <a:pPr algn="ctr"/>
            <a:r>
              <a:rPr lang="en-US" sz="1600" i="1" dirty="0">
                <a:effectLst/>
                <a:latin typeface="Calibri" panose="020F0502020204030204" pitchFamily="34" charset="0"/>
                <a:ea typeface="Calibri" panose="020F0502020204030204" pitchFamily="34" charset="0"/>
              </a:rPr>
              <a:t>   April 4, 2023</a:t>
            </a:r>
          </a:p>
        </p:txBody>
      </p:sp>
    </p:spTree>
    <p:extLst>
      <p:ext uri="{BB962C8B-B14F-4D97-AF65-F5344CB8AC3E}">
        <p14:creationId xmlns:p14="http://schemas.microsoft.com/office/powerpoint/2010/main" val="3269791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Title 6">
            <a:extLst>
              <a:ext uri="{FF2B5EF4-FFF2-40B4-BE49-F238E27FC236}">
                <a16:creationId xmlns:a16="http://schemas.microsoft.com/office/drawing/2014/main" id="{4B345F2B-F2B0-AA49-A6AB-B22909C5266E}"/>
              </a:ext>
            </a:extLst>
          </p:cNvPr>
          <p:cNvSpPr txBox="1">
            <a:spLocks/>
          </p:cNvSpPr>
          <p:nvPr/>
        </p:nvSpPr>
        <p:spPr bwMode="auto">
          <a:xfrm>
            <a:off x="1223247" y="-106363"/>
            <a:ext cx="702985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Calibri"/>
                <a:ea typeface="+mj-ea"/>
                <a:cs typeface="+mj-cs"/>
              </a:rPr>
              <a:t>Pathways TMD cohort: Contrasting Inflammatory Pathways with HC</a:t>
            </a:r>
          </a:p>
        </p:txBody>
      </p:sp>
      <p:pic>
        <p:nvPicPr>
          <p:cNvPr id="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75"/>
            <a:ext cx="665562" cy="665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5" name="Group 54">
            <a:extLst>
              <a:ext uri="{FF2B5EF4-FFF2-40B4-BE49-F238E27FC236}">
                <a16:creationId xmlns:a16="http://schemas.microsoft.com/office/drawing/2014/main" id="{746A0F39-2152-40C0-A709-1846DA7B96E9}"/>
              </a:ext>
            </a:extLst>
          </p:cNvPr>
          <p:cNvGrpSpPr/>
          <p:nvPr/>
        </p:nvGrpSpPr>
        <p:grpSpPr>
          <a:xfrm>
            <a:off x="1044634" y="1813817"/>
            <a:ext cx="2036757" cy="1103264"/>
            <a:chOff x="1455689" y="740457"/>
            <a:chExt cx="2036757" cy="1103264"/>
          </a:xfrm>
        </p:grpSpPr>
        <p:grpSp>
          <p:nvGrpSpPr>
            <p:cNvPr id="56" name="Group 55">
              <a:extLst>
                <a:ext uri="{FF2B5EF4-FFF2-40B4-BE49-F238E27FC236}">
                  <a16:creationId xmlns:a16="http://schemas.microsoft.com/office/drawing/2014/main" id="{202132C0-B0B7-4E1E-989E-266F293B21CA}"/>
                </a:ext>
              </a:extLst>
            </p:cNvPr>
            <p:cNvGrpSpPr/>
            <p:nvPr/>
          </p:nvGrpSpPr>
          <p:grpSpPr>
            <a:xfrm>
              <a:off x="2578046" y="740457"/>
              <a:ext cx="914400" cy="1103264"/>
              <a:chOff x="1094725" y="2086094"/>
              <a:chExt cx="914400" cy="1103264"/>
            </a:xfrm>
          </p:grpSpPr>
          <p:sp>
            <p:nvSpPr>
              <p:cNvPr id="64" name="TextBox 63">
                <a:extLst>
                  <a:ext uri="{FF2B5EF4-FFF2-40B4-BE49-F238E27FC236}">
                    <a16:creationId xmlns:a16="http://schemas.microsoft.com/office/drawing/2014/main" id="{0DCA3771-96E7-4BE1-923C-8DDEF530ED2E}"/>
                  </a:ext>
                </a:extLst>
              </p:cNvPr>
              <p:cNvSpPr txBox="1"/>
              <p:nvPr/>
            </p:nvSpPr>
            <p:spPr>
              <a:xfrm>
                <a:off x="1302820" y="2789248"/>
                <a:ext cx="518091"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Arial" charset="0"/>
                    <a:ea typeface="Arial" charset="0"/>
                    <a:cs typeface="Arial" charset="0"/>
                  </a:rPr>
                  <a:t>in </a:t>
                </a:r>
                <a:r>
                  <a:rPr kumimoji="0" lang="en-US" sz="1000" b="0" i="0" u="none" strike="noStrike" kern="0" cap="none" spc="0" normalizeH="0" baseline="0" noProof="0" dirty="0">
                    <a:ln>
                      <a:noFill/>
                    </a:ln>
                    <a:solidFill>
                      <a:srgbClr val="00B050"/>
                    </a:solidFill>
                    <a:effectLst/>
                    <a:uLnTx/>
                    <a:uFillTx/>
                    <a:latin typeface="Arial" charset="0"/>
                    <a:ea typeface="Arial" charset="0"/>
                    <a:cs typeface="Arial" charset="0"/>
                  </a:rPr>
                  <a:t>R</a:t>
                </a:r>
                <a:endParaRPr kumimoji="0" lang="en-US" sz="1000" b="0" i="0" u="none" strike="noStrike" kern="0" cap="none" spc="0" normalizeH="0" baseline="-25000" noProof="0" dirty="0">
                  <a:ln>
                    <a:noFill/>
                  </a:ln>
                  <a:solidFill>
                    <a:prstClr val="black"/>
                  </a:solidFill>
                  <a:effectLst/>
                  <a:uLnTx/>
                  <a:uFillTx/>
                  <a:latin typeface="Arial" charset="0"/>
                  <a:ea typeface="Arial" charset="0"/>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Arial" charset="0"/>
                    <a:ea typeface="Arial" charset="0"/>
                    <a:cs typeface="Arial" charset="0"/>
                  </a:rPr>
                  <a:t>t</a:t>
                </a:r>
                <a:r>
                  <a:rPr kumimoji="0" lang="en-US" sz="1000" b="0" i="0" u="none" strike="noStrike" kern="0" cap="none" spc="0" normalizeH="0" baseline="-25000" noProof="0" dirty="0">
                    <a:ln>
                      <a:noFill/>
                    </a:ln>
                    <a:solidFill>
                      <a:prstClr val="black"/>
                    </a:solidFill>
                    <a:effectLst/>
                    <a:uLnTx/>
                    <a:uFillTx/>
                    <a:latin typeface="Arial" charset="0"/>
                    <a:ea typeface="Arial" charset="0"/>
                    <a:cs typeface="Arial" charset="0"/>
                  </a:rPr>
                  <a:t>1</a:t>
                </a:r>
                <a:r>
                  <a:rPr kumimoji="0" lang="en-US" sz="800" b="0" i="0" u="none" strike="noStrike" kern="0" cap="none" spc="0" normalizeH="0" baseline="0" noProof="0" dirty="0">
                    <a:ln>
                      <a:noFill/>
                    </a:ln>
                    <a:solidFill>
                      <a:prstClr val="black"/>
                    </a:solidFill>
                    <a:effectLst/>
                    <a:uLnTx/>
                    <a:uFillTx/>
                    <a:latin typeface="Arial" charset="0"/>
                    <a:ea typeface="Arial" charset="0"/>
                    <a:cs typeface="Arial" charset="0"/>
                  </a:rPr>
                  <a:t> vs </a:t>
                </a:r>
                <a:r>
                  <a:rPr kumimoji="0" lang="en-US" sz="1000" b="0" i="0" u="none" strike="noStrike" kern="0" cap="none" spc="0" normalizeH="0" baseline="0" noProof="0" dirty="0">
                    <a:ln>
                      <a:noFill/>
                    </a:ln>
                    <a:solidFill>
                      <a:prstClr val="black"/>
                    </a:solidFill>
                    <a:effectLst/>
                    <a:uLnTx/>
                    <a:uFillTx/>
                    <a:latin typeface="Arial" charset="0"/>
                    <a:ea typeface="Arial" charset="0"/>
                    <a:cs typeface="Arial" charset="0"/>
                  </a:rPr>
                  <a:t>t</a:t>
                </a:r>
                <a:r>
                  <a:rPr kumimoji="0" lang="en-US" sz="1000" b="0" i="0" u="none" strike="noStrike" kern="0" cap="none" spc="0" normalizeH="0" baseline="-25000" noProof="0" dirty="0">
                    <a:ln>
                      <a:noFill/>
                    </a:ln>
                    <a:solidFill>
                      <a:prstClr val="black"/>
                    </a:solidFill>
                    <a:effectLst/>
                    <a:uLnTx/>
                    <a:uFillTx/>
                    <a:latin typeface="Arial" charset="0"/>
                    <a:ea typeface="Arial" charset="0"/>
                    <a:cs typeface="Arial" charset="0"/>
                  </a:rPr>
                  <a:t>0</a:t>
                </a:r>
                <a:endParaRPr kumimoji="0" lang="en-US" sz="1000" b="0" i="0" u="none" strike="noStrike" kern="0" cap="none" spc="0" normalizeH="0" baseline="0" noProof="0" dirty="0">
                  <a:ln>
                    <a:noFill/>
                  </a:ln>
                  <a:solidFill>
                    <a:srgbClr val="00B050"/>
                  </a:solidFill>
                  <a:effectLst/>
                  <a:uLnTx/>
                  <a:uFillTx/>
                  <a:latin typeface="Arial" charset="0"/>
                  <a:ea typeface="Arial" charset="0"/>
                  <a:cs typeface="Arial" charset="0"/>
                </a:endParaRPr>
              </a:p>
            </p:txBody>
          </p:sp>
          <p:cxnSp>
            <p:nvCxnSpPr>
              <p:cNvPr id="75" name="Straight Connector 74">
                <a:extLst>
                  <a:ext uri="{FF2B5EF4-FFF2-40B4-BE49-F238E27FC236}">
                    <a16:creationId xmlns:a16="http://schemas.microsoft.com/office/drawing/2014/main" id="{813A74EE-49A5-4DAC-8E0C-86CD049285B4}"/>
                  </a:ext>
                </a:extLst>
              </p:cNvPr>
              <p:cNvCxnSpPr/>
              <p:nvPr/>
            </p:nvCxnSpPr>
            <p:spPr>
              <a:xfrm>
                <a:off x="1235697" y="2163974"/>
                <a:ext cx="0" cy="731520"/>
              </a:xfrm>
              <a:prstGeom prst="line">
                <a:avLst/>
              </a:prstGeom>
              <a:noFill/>
              <a:ln w="25400" cap="flat" cmpd="sng" algn="ctr">
                <a:solidFill>
                  <a:sysClr val="window" lastClr="FFFFFF">
                    <a:lumMod val="65000"/>
                  </a:sysClr>
                </a:solidFill>
                <a:prstDash val="sysDash"/>
                <a:miter lim="800000"/>
              </a:ln>
              <a:effectLst/>
            </p:spPr>
          </p:cxnSp>
          <p:cxnSp>
            <p:nvCxnSpPr>
              <p:cNvPr id="76" name="Straight Connector 75">
                <a:extLst>
                  <a:ext uri="{FF2B5EF4-FFF2-40B4-BE49-F238E27FC236}">
                    <a16:creationId xmlns:a16="http://schemas.microsoft.com/office/drawing/2014/main" id="{63FAB590-4A7D-4EDC-AFD8-062443B186E9}"/>
                  </a:ext>
                </a:extLst>
              </p:cNvPr>
              <p:cNvCxnSpPr/>
              <p:nvPr/>
            </p:nvCxnSpPr>
            <p:spPr>
              <a:xfrm>
                <a:off x="1872482" y="2163974"/>
                <a:ext cx="0" cy="731520"/>
              </a:xfrm>
              <a:prstGeom prst="line">
                <a:avLst/>
              </a:prstGeom>
              <a:noFill/>
              <a:ln w="25400" cap="flat" cmpd="sng" algn="ctr">
                <a:solidFill>
                  <a:sysClr val="window" lastClr="FFFFFF">
                    <a:lumMod val="65000"/>
                  </a:sysClr>
                </a:solidFill>
                <a:prstDash val="sysDash"/>
                <a:miter lim="800000"/>
              </a:ln>
              <a:effectLst/>
            </p:spPr>
          </p:cxnSp>
          <p:cxnSp>
            <p:nvCxnSpPr>
              <p:cNvPr id="77" name="Straight Arrow Connector 76">
                <a:extLst>
                  <a:ext uri="{FF2B5EF4-FFF2-40B4-BE49-F238E27FC236}">
                    <a16:creationId xmlns:a16="http://schemas.microsoft.com/office/drawing/2014/main" id="{E58D6EEE-A114-4315-9B36-32D4772A9270}"/>
                  </a:ext>
                </a:extLst>
              </p:cNvPr>
              <p:cNvCxnSpPr/>
              <p:nvPr/>
            </p:nvCxnSpPr>
            <p:spPr>
              <a:xfrm>
                <a:off x="1094725" y="2809316"/>
                <a:ext cx="914400" cy="0"/>
              </a:xfrm>
              <a:prstGeom prst="straightConnector1">
                <a:avLst/>
              </a:prstGeom>
              <a:noFill/>
              <a:ln w="25400" cap="flat" cmpd="sng" algn="ctr">
                <a:solidFill>
                  <a:sysClr val="windowText" lastClr="000000"/>
                </a:solidFill>
                <a:prstDash val="solid"/>
                <a:miter lim="800000"/>
                <a:tailEnd type="triangle"/>
              </a:ln>
              <a:effectLst/>
            </p:spPr>
          </p:cxnSp>
          <p:cxnSp>
            <p:nvCxnSpPr>
              <p:cNvPr id="78" name="Straight Arrow Connector 77">
                <a:extLst>
                  <a:ext uri="{FF2B5EF4-FFF2-40B4-BE49-F238E27FC236}">
                    <a16:creationId xmlns:a16="http://schemas.microsoft.com/office/drawing/2014/main" id="{EAD148AB-4926-4164-BDBE-0BDAE110FEC3}"/>
                  </a:ext>
                </a:extLst>
              </p:cNvPr>
              <p:cNvCxnSpPr/>
              <p:nvPr/>
            </p:nvCxnSpPr>
            <p:spPr>
              <a:xfrm rot="16200000">
                <a:off x="741520" y="2451854"/>
                <a:ext cx="731520" cy="0"/>
              </a:xfrm>
              <a:prstGeom prst="straightConnector1">
                <a:avLst/>
              </a:prstGeom>
              <a:noFill/>
              <a:ln w="25400" cap="flat" cmpd="sng" algn="ctr">
                <a:solidFill>
                  <a:sysClr val="windowText" lastClr="000000"/>
                </a:solidFill>
                <a:prstDash val="solid"/>
                <a:miter lim="800000"/>
                <a:tailEnd type="triangle"/>
              </a:ln>
              <a:effectLst/>
            </p:spPr>
          </p:cxnSp>
          <p:cxnSp>
            <p:nvCxnSpPr>
              <p:cNvPr id="79" name="Curved Connector 66">
                <a:extLst>
                  <a:ext uri="{FF2B5EF4-FFF2-40B4-BE49-F238E27FC236}">
                    <a16:creationId xmlns:a16="http://schemas.microsoft.com/office/drawing/2014/main" id="{33879908-4A7D-40C1-8607-00BD67192B7C}"/>
                  </a:ext>
                </a:extLst>
              </p:cNvPr>
              <p:cNvCxnSpPr/>
              <p:nvPr/>
            </p:nvCxnSpPr>
            <p:spPr>
              <a:xfrm>
                <a:off x="1233256" y="2332018"/>
                <a:ext cx="639226" cy="386444"/>
              </a:xfrm>
              <a:prstGeom prst="curvedConnector3">
                <a:avLst/>
              </a:prstGeom>
              <a:noFill/>
              <a:ln w="31750" cap="flat" cmpd="sng" algn="ctr">
                <a:solidFill>
                  <a:srgbClr val="00B050"/>
                </a:solidFill>
                <a:prstDash val="solid"/>
                <a:miter lim="800000"/>
                <a:headEnd type="oval" w="lg" len="lg"/>
                <a:tailEnd type="oval" w="lg" len="lg"/>
              </a:ln>
              <a:effectLst>
                <a:outerShdw blurRad="50800" dist="76200" dir="2700000" algn="tl" rotWithShape="0">
                  <a:prstClr val="black">
                    <a:alpha val="40000"/>
                  </a:prstClr>
                </a:outerShdw>
              </a:effectLst>
            </p:spPr>
          </p:cxnSp>
        </p:grpSp>
        <p:grpSp>
          <p:nvGrpSpPr>
            <p:cNvPr id="57" name="Group 56">
              <a:extLst>
                <a:ext uri="{FF2B5EF4-FFF2-40B4-BE49-F238E27FC236}">
                  <a16:creationId xmlns:a16="http://schemas.microsoft.com/office/drawing/2014/main" id="{94D454AC-3C9C-4C3A-81E2-C853E195FA27}"/>
                </a:ext>
              </a:extLst>
            </p:cNvPr>
            <p:cNvGrpSpPr/>
            <p:nvPr/>
          </p:nvGrpSpPr>
          <p:grpSpPr>
            <a:xfrm>
              <a:off x="1455689" y="740457"/>
              <a:ext cx="914400" cy="1103264"/>
              <a:chOff x="1094725" y="2086094"/>
              <a:chExt cx="914400" cy="1103264"/>
            </a:xfrm>
          </p:grpSpPr>
          <p:sp>
            <p:nvSpPr>
              <p:cNvPr id="58" name="TextBox 57">
                <a:extLst>
                  <a:ext uri="{FF2B5EF4-FFF2-40B4-BE49-F238E27FC236}">
                    <a16:creationId xmlns:a16="http://schemas.microsoft.com/office/drawing/2014/main" id="{83A8C4D1-4FB0-4FA8-ACC8-7D83D501D1EE}"/>
                  </a:ext>
                </a:extLst>
              </p:cNvPr>
              <p:cNvSpPr txBox="1"/>
              <p:nvPr/>
            </p:nvSpPr>
            <p:spPr>
              <a:xfrm>
                <a:off x="1299614" y="2789248"/>
                <a:ext cx="524503"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Arial" charset="0"/>
                    <a:ea typeface="Arial" charset="0"/>
                    <a:cs typeface="Arial" charset="0"/>
                  </a:rPr>
                  <a:t>in </a:t>
                </a:r>
                <a:r>
                  <a:rPr kumimoji="0" lang="en-US" sz="1000" b="0" i="0" u="none" strike="noStrike" kern="0" cap="none" spc="0" normalizeH="0" baseline="0" noProof="0" dirty="0">
                    <a:ln>
                      <a:noFill/>
                    </a:ln>
                    <a:solidFill>
                      <a:srgbClr val="FF0000"/>
                    </a:solidFill>
                    <a:effectLst/>
                    <a:uLnTx/>
                    <a:uFillTx/>
                    <a:latin typeface="Arial" charset="0"/>
                    <a:ea typeface="Arial" charset="0"/>
                    <a:cs typeface="Arial" charset="0"/>
                  </a:rPr>
                  <a:t>P</a:t>
                </a:r>
                <a:endParaRPr kumimoji="0" lang="en-US" sz="1000" b="0" i="0" u="none" strike="noStrike" kern="0" cap="none" spc="0" normalizeH="0" baseline="-25000" noProof="0" dirty="0">
                  <a:ln>
                    <a:noFill/>
                  </a:ln>
                  <a:solidFill>
                    <a:prstClr val="black"/>
                  </a:solidFill>
                  <a:effectLst/>
                  <a:uLnTx/>
                  <a:uFillTx/>
                  <a:latin typeface="Arial" charset="0"/>
                  <a:ea typeface="Arial" charset="0"/>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Arial" charset="0"/>
                    <a:ea typeface="Arial" charset="0"/>
                    <a:cs typeface="Arial" charset="0"/>
                  </a:rPr>
                  <a:t>t</a:t>
                </a:r>
                <a:r>
                  <a:rPr kumimoji="0" lang="en-US" sz="1000" b="0" i="0" u="none" strike="noStrike" kern="0" cap="none" spc="0" normalizeH="0" baseline="-25000" noProof="0" dirty="0">
                    <a:ln>
                      <a:noFill/>
                    </a:ln>
                    <a:solidFill>
                      <a:prstClr val="black"/>
                    </a:solidFill>
                    <a:effectLst/>
                    <a:uLnTx/>
                    <a:uFillTx/>
                    <a:latin typeface="Arial" charset="0"/>
                    <a:ea typeface="Arial" charset="0"/>
                    <a:cs typeface="Arial" charset="0"/>
                  </a:rPr>
                  <a:t>1</a:t>
                </a:r>
                <a:r>
                  <a:rPr kumimoji="0" lang="en-US" sz="1000" b="0" i="0" u="none" strike="noStrike" kern="0" cap="none" spc="0" normalizeH="0" baseline="0" noProof="0" dirty="0">
                    <a:ln>
                      <a:noFill/>
                    </a:ln>
                    <a:solidFill>
                      <a:prstClr val="black"/>
                    </a:solidFill>
                    <a:effectLst/>
                    <a:uLnTx/>
                    <a:uFillTx/>
                    <a:latin typeface="Arial" charset="0"/>
                    <a:ea typeface="Arial" charset="0"/>
                    <a:cs typeface="Arial" charset="0"/>
                  </a:rPr>
                  <a:t> </a:t>
                </a:r>
                <a:r>
                  <a:rPr kumimoji="0" lang="en-US" sz="800" b="0" i="0" u="none" strike="noStrike" kern="0" cap="none" spc="0" normalizeH="0" baseline="0" noProof="0" dirty="0">
                    <a:ln>
                      <a:noFill/>
                    </a:ln>
                    <a:solidFill>
                      <a:prstClr val="black"/>
                    </a:solidFill>
                    <a:effectLst/>
                    <a:uLnTx/>
                    <a:uFillTx/>
                    <a:latin typeface="Arial" charset="0"/>
                    <a:ea typeface="Arial" charset="0"/>
                    <a:cs typeface="Arial" charset="0"/>
                  </a:rPr>
                  <a:t>vs</a:t>
                </a:r>
                <a:r>
                  <a:rPr kumimoji="0" lang="en-US" sz="1000" b="0" i="0" u="none" strike="noStrike" kern="0" cap="none" spc="0" normalizeH="0" baseline="0" noProof="0" dirty="0">
                    <a:ln>
                      <a:noFill/>
                    </a:ln>
                    <a:solidFill>
                      <a:prstClr val="black"/>
                    </a:solidFill>
                    <a:effectLst/>
                    <a:uLnTx/>
                    <a:uFillTx/>
                    <a:latin typeface="Arial" charset="0"/>
                    <a:ea typeface="Arial" charset="0"/>
                    <a:cs typeface="Arial" charset="0"/>
                  </a:rPr>
                  <a:t> t</a:t>
                </a:r>
                <a:r>
                  <a:rPr kumimoji="0" lang="en-US" sz="1000" b="0" i="0" u="none" strike="noStrike" kern="0" cap="none" spc="0" normalizeH="0" baseline="-25000" noProof="0" dirty="0">
                    <a:ln>
                      <a:noFill/>
                    </a:ln>
                    <a:solidFill>
                      <a:prstClr val="black"/>
                    </a:solidFill>
                    <a:effectLst/>
                    <a:uLnTx/>
                    <a:uFillTx/>
                    <a:latin typeface="Arial" charset="0"/>
                    <a:ea typeface="Arial" charset="0"/>
                    <a:cs typeface="Arial" charset="0"/>
                  </a:rPr>
                  <a:t>0</a:t>
                </a:r>
                <a:endParaRPr kumimoji="0" lang="en-US" sz="1000" b="0" i="0" u="none" strike="noStrike" kern="0" cap="none" spc="0" normalizeH="0" baseline="0" noProof="0" dirty="0">
                  <a:ln>
                    <a:noFill/>
                  </a:ln>
                  <a:solidFill>
                    <a:srgbClr val="00B050"/>
                  </a:solidFill>
                  <a:effectLst/>
                  <a:uLnTx/>
                  <a:uFillTx/>
                  <a:latin typeface="Arial" charset="0"/>
                  <a:ea typeface="Arial" charset="0"/>
                  <a:cs typeface="Arial" charset="0"/>
                </a:endParaRPr>
              </a:p>
            </p:txBody>
          </p:sp>
          <p:cxnSp>
            <p:nvCxnSpPr>
              <p:cNvPr id="59" name="Straight Connector 58">
                <a:extLst>
                  <a:ext uri="{FF2B5EF4-FFF2-40B4-BE49-F238E27FC236}">
                    <a16:creationId xmlns:a16="http://schemas.microsoft.com/office/drawing/2014/main" id="{BA3439E1-B619-4C48-B4CB-B8C88020DACC}"/>
                  </a:ext>
                </a:extLst>
              </p:cNvPr>
              <p:cNvCxnSpPr/>
              <p:nvPr/>
            </p:nvCxnSpPr>
            <p:spPr>
              <a:xfrm>
                <a:off x="1235697" y="2163974"/>
                <a:ext cx="0" cy="731520"/>
              </a:xfrm>
              <a:prstGeom prst="line">
                <a:avLst/>
              </a:prstGeom>
              <a:noFill/>
              <a:ln w="25400" cap="flat" cmpd="sng" algn="ctr">
                <a:solidFill>
                  <a:sysClr val="window" lastClr="FFFFFF">
                    <a:lumMod val="65000"/>
                  </a:sysClr>
                </a:solidFill>
                <a:prstDash val="sysDash"/>
                <a:miter lim="800000"/>
              </a:ln>
              <a:effectLst/>
            </p:spPr>
          </p:cxnSp>
          <p:cxnSp>
            <p:nvCxnSpPr>
              <p:cNvPr id="60" name="Straight Connector 59">
                <a:extLst>
                  <a:ext uri="{FF2B5EF4-FFF2-40B4-BE49-F238E27FC236}">
                    <a16:creationId xmlns:a16="http://schemas.microsoft.com/office/drawing/2014/main" id="{187E5FF4-FBA4-4CED-BC75-4684AA126F43}"/>
                  </a:ext>
                </a:extLst>
              </p:cNvPr>
              <p:cNvCxnSpPr/>
              <p:nvPr/>
            </p:nvCxnSpPr>
            <p:spPr>
              <a:xfrm>
                <a:off x="1872482" y="2163974"/>
                <a:ext cx="0" cy="731520"/>
              </a:xfrm>
              <a:prstGeom prst="line">
                <a:avLst/>
              </a:prstGeom>
              <a:noFill/>
              <a:ln w="25400" cap="flat" cmpd="sng" algn="ctr">
                <a:solidFill>
                  <a:sysClr val="window" lastClr="FFFFFF">
                    <a:lumMod val="65000"/>
                  </a:sysClr>
                </a:solidFill>
                <a:prstDash val="sysDash"/>
                <a:miter lim="800000"/>
              </a:ln>
              <a:effectLst/>
            </p:spPr>
          </p:cxnSp>
          <p:cxnSp>
            <p:nvCxnSpPr>
              <p:cNvPr id="61" name="Straight Arrow Connector 60">
                <a:extLst>
                  <a:ext uri="{FF2B5EF4-FFF2-40B4-BE49-F238E27FC236}">
                    <a16:creationId xmlns:a16="http://schemas.microsoft.com/office/drawing/2014/main" id="{1967CE87-30E8-4862-A57E-F874FB287812}"/>
                  </a:ext>
                </a:extLst>
              </p:cNvPr>
              <p:cNvCxnSpPr/>
              <p:nvPr/>
            </p:nvCxnSpPr>
            <p:spPr>
              <a:xfrm>
                <a:off x="1233256" y="2226514"/>
                <a:ext cx="639226" cy="0"/>
              </a:xfrm>
              <a:prstGeom prst="straightConnector1">
                <a:avLst/>
              </a:prstGeom>
              <a:noFill/>
              <a:ln w="31750" cap="flat" cmpd="sng" algn="ctr">
                <a:solidFill>
                  <a:srgbClr val="FF0000"/>
                </a:solidFill>
                <a:prstDash val="solid"/>
                <a:miter lim="800000"/>
                <a:headEnd type="oval" w="lg" len="lg"/>
                <a:tailEnd type="oval" w="lg" len="lg"/>
              </a:ln>
              <a:effectLst>
                <a:outerShdw blurRad="50800" dist="76200" dir="2700000" algn="tl" rotWithShape="0">
                  <a:prstClr val="black">
                    <a:alpha val="40000"/>
                  </a:prstClr>
                </a:outerShdw>
              </a:effectLst>
            </p:spPr>
          </p:cxnSp>
          <p:cxnSp>
            <p:nvCxnSpPr>
              <p:cNvPr id="62" name="Straight Arrow Connector 61">
                <a:extLst>
                  <a:ext uri="{FF2B5EF4-FFF2-40B4-BE49-F238E27FC236}">
                    <a16:creationId xmlns:a16="http://schemas.microsoft.com/office/drawing/2014/main" id="{331BECED-E80D-4D9C-8AE0-8D7125D13C78}"/>
                  </a:ext>
                </a:extLst>
              </p:cNvPr>
              <p:cNvCxnSpPr/>
              <p:nvPr/>
            </p:nvCxnSpPr>
            <p:spPr>
              <a:xfrm>
                <a:off x="1094725" y="2809316"/>
                <a:ext cx="914400" cy="0"/>
              </a:xfrm>
              <a:prstGeom prst="straightConnector1">
                <a:avLst/>
              </a:prstGeom>
              <a:noFill/>
              <a:ln w="25400" cap="flat" cmpd="sng" algn="ctr">
                <a:solidFill>
                  <a:sysClr val="windowText" lastClr="000000"/>
                </a:solidFill>
                <a:prstDash val="solid"/>
                <a:miter lim="800000"/>
                <a:tailEnd type="triangle"/>
              </a:ln>
              <a:effectLst/>
            </p:spPr>
          </p:cxnSp>
          <p:cxnSp>
            <p:nvCxnSpPr>
              <p:cNvPr id="63" name="Straight Arrow Connector 62">
                <a:extLst>
                  <a:ext uri="{FF2B5EF4-FFF2-40B4-BE49-F238E27FC236}">
                    <a16:creationId xmlns:a16="http://schemas.microsoft.com/office/drawing/2014/main" id="{09B6163A-2D2E-4203-B517-55201C70F4F1}"/>
                  </a:ext>
                </a:extLst>
              </p:cNvPr>
              <p:cNvCxnSpPr/>
              <p:nvPr/>
            </p:nvCxnSpPr>
            <p:spPr>
              <a:xfrm rot="16200000">
                <a:off x="741520" y="2451854"/>
                <a:ext cx="731520" cy="0"/>
              </a:xfrm>
              <a:prstGeom prst="straightConnector1">
                <a:avLst/>
              </a:prstGeom>
              <a:noFill/>
              <a:ln w="25400" cap="flat" cmpd="sng" algn="ctr">
                <a:solidFill>
                  <a:sysClr val="windowText" lastClr="000000"/>
                </a:solidFill>
                <a:prstDash val="solid"/>
                <a:miter lim="800000"/>
                <a:tailEnd type="triangle"/>
              </a:ln>
              <a:effectLst/>
            </p:spPr>
          </p:cxnSp>
        </p:grpSp>
      </p:grpSp>
      <p:pic>
        <p:nvPicPr>
          <p:cNvPr id="7170" name="Picture 2" descr="In Remembrance of Dr. William Maixner - Duke Anesthesiology">
            <a:extLst>
              <a:ext uri="{FF2B5EF4-FFF2-40B4-BE49-F238E27FC236}">
                <a16:creationId xmlns:a16="http://schemas.microsoft.com/office/drawing/2014/main" id="{E0130EC2-37B0-4ABB-9CF3-6A772C803BA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6215" y="0"/>
            <a:ext cx="567787" cy="85323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a:extLst>
              <a:ext uri="{FF2B5EF4-FFF2-40B4-BE49-F238E27FC236}">
                <a16:creationId xmlns:a16="http://schemas.microsoft.com/office/drawing/2014/main" id="{685A19EB-84E8-9289-BA70-13289899BEB7}"/>
              </a:ext>
            </a:extLst>
          </p:cNvPr>
          <p:cNvGraphicFramePr>
            <a:graphicFrameLocks noGrp="1"/>
          </p:cNvGraphicFramePr>
          <p:nvPr/>
        </p:nvGraphicFramePr>
        <p:xfrm>
          <a:off x="665562" y="3661293"/>
          <a:ext cx="7772401" cy="2634937"/>
        </p:xfrm>
        <a:graphic>
          <a:graphicData uri="http://schemas.openxmlformats.org/drawingml/2006/table">
            <a:tbl>
              <a:tblPr firstRow="1" firstCol="1" bandRow="1">
                <a:tableStyleId>{5C22544A-7EE6-4342-B048-85BDC9FD1C3A}</a:tableStyleId>
              </a:tblPr>
              <a:tblGrid>
                <a:gridCol w="2640597">
                  <a:extLst>
                    <a:ext uri="{9D8B030D-6E8A-4147-A177-3AD203B41FA5}">
                      <a16:colId xmlns:a16="http://schemas.microsoft.com/office/drawing/2014/main" val="2012098781"/>
                    </a:ext>
                  </a:extLst>
                </a:gridCol>
                <a:gridCol w="998912">
                  <a:extLst>
                    <a:ext uri="{9D8B030D-6E8A-4147-A177-3AD203B41FA5}">
                      <a16:colId xmlns:a16="http://schemas.microsoft.com/office/drawing/2014/main" val="1876390198"/>
                    </a:ext>
                  </a:extLst>
                </a:gridCol>
                <a:gridCol w="998912">
                  <a:extLst>
                    <a:ext uri="{9D8B030D-6E8A-4147-A177-3AD203B41FA5}">
                      <a16:colId xmlns:a16="http://schemas.microsoft.com/office/drawing/2014/main" val="767499447"/>
                    </a:ext>
                  </a:extLst>
                </a:gridCol>
                <a:gridCol w="998912">
                  <a:extLst>
                    <a:ext uri="{9D8B030D-6E8A-4147-A177-3AD203B41FA5}">
                      <a16:colId xmlns:a16="http://schemas.microsoft.com/office/drawing/2014/main" val="1943067188"/>
                    </a:ext>
                  </a:extLst>
                </a:gridCol>
                <a:gridCol w="998912">
                  <a:extLst>
                    <a:ext uri="{9D8B030D-6E8A-4147-A177-3AD203B41FA5}">
                      <a16:colId xmlns:a16="http://schemas.microsoft.com/office/drawing/2014/main" val="2138281607"/>
                    </a:ext>
                  </a:extLst>
                </a:gridCol>
                <a:gridCol w="998912">
                  <a:extLst>
                    <a:ext uri="{9D8B030D-6E8A-4147-A177-3AD203B41FA5}">
                      <a16:colId xmlns:a16="http://schemas.microsoft.com/office/drawing/2014/main" val="4070694640"/>
                    </a:ext>
                  </a:extLst>
                </a:gridCol>
                <a:gridCol w="137244">
                  <a:extLst>
                    <a:ext uri="{9D8B030D-6E8A-4147-A177-3AD203B41FA5}">
                      <a16:colId xmlns:a16="http://schemas.microsoft.com/office/drawing/2014/main" val="1457581136"/>
                    </a:ext>
                  </a:extLst>
                </a:gridCol>
              </a:tblGrid>
              <a:tr h="312663">
                <a:tc gridSpan="7">
                  <a:txBody>
                    <a:bodyPr/>
                    <a:lstStyle/>
                    <a:p>
                      <a:pPr algn="just">
                        <a:lnSpc>
                          <a:spcPct val="107000"/>
                        </a:lnSpc>
                        <a:spcAft>
                          <a:spcPts val="600"/>
                        </a:spcAft>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2890362477"/>
                  </a:ext>
                </a:extLst>
              </a:tr>
              <a:tr h="581552">
                <a:tc>
                  <a:txBody>
                    <a:bodyPr/>
                    <a:lstStyle/>
                    <a:p>
                      <a:pPr algn="just">
                        <a:lnSpc>
                          <a:spcPct val="107000"/>
                        </a:lnSpc>
                        <a:spcAft>
                          <a:spcPts val="600"/>
                        </a:spcAft>
                      </a:pPr>
                      <a:r>
                        <a:rPr lang="en-US" sz="1600" dirty="0">
                          <a:effectLst/>
                        </a:rPr>
                        <a:t>Pathways</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tc>
                  <a:txBody>
                    <a:bodyPr/>
                    <a:lstStyle/>
                    <a:p>
                      <a:pPr algn="just">
                        <a:lnSpc>
                          <a:spcPct val="107000"/>
                        </a:lnSpc>
                        <a:spcAft>
                          <a:spcPts val="600"/>
                        </a:spcAft>
                      </a:pPr>
                      <a:r>
                        <a:rPr lang="en-US" sz="1600" dirty="0">
                          <a:effectLst/>
                        </a:rPr>
                        <a:t>R@t0</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tc>
                  <a:txBody>
                    <a:bodyPr/>
                    <a:lstStyle/>
                    <a:p>
                      <a:pPr algn="just">
                        <a:lnSpc>
                          <a:spcPct val="107000"/>
                        </a:lnSpc>
                        <a:spcAft>
                          <a:spcPts val="600"/>
                        </a:spcAft>
                      </a:pPr>
                      <a:r>
                        <a:rPr lang="en-US" sz="1600" dirty="0">
                          <a:effectLst/>
                        </a:rPr>
                        <a:t>R@t1</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tc>
                  <a:txBody>
                    <a:bodyPr/>
                    <a:lstStyle/>
                    <a:p>
                      <a:pPr algn="just">
                        <a:lnSpc>
                          <a:spcPct val="107000"/>
                        </a:lnSpc>
                        <a:spcAft>
                          <a:spcPts val="600"/>
                        </a:spcAft>
                      </a:pPr>
                      <a:r>
                        <a:rPr lang="en-US" sz="1600" dirty="0">
                          <a:effectLst/>
                        </a:rPr>
                        <a:t>P@t0</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tc>
                  <a:txBody>
                    <a:bodyPr/>
                    <a:lstStyle/>
                    <a:p>
                      <a:pPr algn="just">
                        <a:lnSpc>
                          <a:spcPct val="107000"/>
                        </a:lnSpc>
                        <a:spcAft>
                          <a:spcPts val="600"/>
                        </a:spcAft>
                      </a:pPr>
                      <a:r>
                        <a:rPr lang="en-US" sz="1600">
                          <a:effectLst/>
                        </a:rPr>
                        <a:t>P@</a:t>
                      </a:r>
                      <a:r>
                        <a:rPr lang="en-US" sz="1600" dirty="0">
                          <a:effectLst/>
                        </a:rPr>
                        <a:t>t1</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tc>
                  <a:txBody>
                    <a:bodyPr/>
                    <a:lstStyle/>
                    <a:p>
                      <a:pPr algn="just">
                        <a:lnSpc>
                          <a:spcPct val="107000"/>
                        </a:lnSpc>
                        <a:spcAft>
                          <a:spcPts val="600"/>
                        </a:spcAft>
                      </a:pPr>
                      <a:r>
                        <a:rPr lang="en-US" sz="1600" dirty="0">
                          <a:effectLst/>
                        </a:rPr>
                        <a:t>Chronic TMD</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tc>
                  <a:txBody>
                    <a:bodyPr/>
                    <a:lstStyle/>
                    <a:p>
                      <a:pPr algn="l">
                        <a:lnSpc>
                          <a:spcPct val="107000"/>
                        </a:lnSpc>
                        <a:spcAft>
                          <a:spcPts val="800"/>
                        </a:spcAft>
                      </a:pPr>
                      <a:r>
                        <a:rPr lang="en-CA" sz="1100">
                          <a:effectLst/>
                        </a:rPr>
                        <a:t> </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835102391"/>
                  </a:ext>
                </a:extLst>
              </a:tr>
              <a:tr h="438886">
                <a:tc>
                  <a:txBody>
                    <a:bodyPr/>
                    <a:lstStyle/>
                    <a:p>
                      <a:pPr algn="just">
                        <a:lnSpc>
                          <a:spcPct val="107000"/>
                        </a:lnSpc>
                        <a:spcAft>
                          <a:spcPts val="800"/>
                        </a:spcAft>
                      </a:pPr>
                      <a:r>
                        <a:rPr lang="en-US" sz="1600" dirty="0">
                          <a:effectLst/>
                        </a:rPr>
                        <a:t>Inflammatory response</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tc>
                  <a:txBody>
                    <a:bodyPr/>
                    <a:lstStyle/>
                    <a:p>
                      <a:pPr algn="ctr">
                        <a:lnSpc>
                          <a:spcPct val="107000"/>
                        </a:lnSpc>
                        <a:spcAft>
                          <a:spcPts val="800"/>
                        </a:spcAft>
                      </a:pPr>
                      <a:r>
                        <a:rPr lang="en-US" sz="1600">
                          <a:effectLst/>
                        </a:rPr>
                        <a:t>↑↑↑</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tc>
                  <a:txBody>
                    <a:bodyPr/>
                    <a:lstStyle/>
                    <a:p>
                      <a:pPr algn="ctr">
                        <a:lnSpc>
                          <a:spcPct val="107000"/>
                        </a:lnSpc>
                        <a:spcAft>
                          <a:spcPts val="800"/>
                        </a:spcAft>
                      </a:pPr>
                      <a:r>
                        <a:rPr lang="en-US" sz="1600" dirty="0">
                          <a:effectLst/>
                        </a:rPr>
                        <a:t>↓</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tc>
                  <a:txBody>
                    <a:bodyPr/>
                    <a:lstStyle/>
                    <a:p>
                      <a:pPr algn="ctr">
                        <a:lnSpc>
                          <a:spcPct val="107000"/>
                        </a:lnSpc>
                        <a:spcAft>
                          <a:spcPts val="800"/>
                        </a:spcAft>
                      </a:pP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tc>
                  <a:txBody>
                    <a:bodyPr/>
                    <a:lstStyle/>
                    <a:p>
                      <a:pPr algn="ctr">
                        <a:lnSpc>
                          <a:spcPct val="107000"/>
                        </a:lnSpc>
                        <a:spcAft>
                          <a:spcPts val="800"/>
                        </a:spcAft>
                      </a:pP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tc>
                  <a:txBody>
                    <a:bodyPr/>
                    <a:lstStyle/>
                    <a:p>
                      <a:pPr algn="ctr">
                        <a:lnSpc>
                          <a:spcPct val="107000"/>
                        </a:lnSpc>
                        <a:spcAft>
                          <a:spcPts val="800"/>
                        </a:spcAft>
                      </a:pP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tc>
                  <a:txBody>
                    <a:bodyPr/>
                    <a:lstStyle/>
                    <a:p>
                      <a:pPr algn="l">
                        <a:lnSpc>
                          <a:spcPct val="107000"/>
                        </a:lnSpc>
                        <a:spcAft>
                          <a:spcPts val="800"/>
                        </a:spcAft>
                      </a:pPr>
                      <a:r>
                        <a:rPr lang="en-CA" sz="1100">
                          <a:effectLst/>
                        </a:rPr>
                        <a:t> </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152599046"/>
                  </a:ext>
                </a:extLst>
              </a:tr>
              <a:tr h="407621">
                <a:tc>
                  <a:txBody>
                    <a:bodyPr/>
                    <a:lstStyle/>
                    <a:p>
                      <a:pPr algn="just">
                        <a:lnSpc>
                          <a:spcPct val="107000"/>
                        </a:lnSpc>
                        <a:spcAft>
                          <a:spcPts val="800"/>
                        </a:spcAft>
                      </a:pPr>
                      <a:r>
                        <a:rPr lang="en-US" sz="1600" dirty="0">
                          <a:effectLst/>
                        </a:rPr>
                        <a:t>Neutrophil activation</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tc>
                  <a:txBody>
                    <a:bodyPr/>
                    <a:lstStyle/>
                    <a:p>
                      <a:pPr algn="ctr">
                        <a:lnSpc>
                          <a:spcPct val="107000"/>
                        </a:lnSpc>
                        <a:spcAft>
                          <a:spcPts val="800"/>
                        </a:spcAft>
                      </a:pPr>
                      <a:r>
                        <a:rPr lang="en-US" sz="1600">
                          <a:effectLst/>
                        </a:rPr>
                        <a:t>↑↑↑</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tc>
                  <a:txBody>
                    <a:bodyPr/>
                    <a:lstStyle/>
                    <a:p>
                      <a:pPr algn="ctr">
                        <a:lnSpc>
                          <a:spcPct val="107000"/>
                        </a:lnSpc>
                        <a:spcAft>
                          <a:spcPts val="800"/>
                        </a:spcAft>
                      </a:pPr>
                      <a:r>
                        <a:rPr lang="en-US" sz="1600">
                          <a:effectLst/>
                        </a:rPr>
                        <a:t>↓</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tc>
                  <a:txBody>
                    <a:bodyPr/>
                    <a:lstStyle/>
                    <a:p>
                      <a:pPr algn="ctr">
                        <a:lnSpc>
                          <a:spcPct val="107000"/>
                        </a:lnSpc>
                        <a:spcAft>
                          <a:spcPts val="800"/>
                        </a:spcAft>
                      </a:pP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tc>
                  <a:txBody>
                    <a:bodyPr/>
                    <a:lstStyle/>
                    <a:p>
                      <a:pPr algn="ctr">
                        <a:lnSpc>
                          <a:spcPct val="107000"/>
                        </a:lnSpc>
                        <a:spcAft>
                          <a:spcPts val="800"/>
                        </a:spcAft>
                      </a:pP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tc>
                  <a:txBody>
                    <a:bodyPr/>
                    <a:lstStyle/>
                    <a:p>
                      <a:pPr algn="ctr">
                        <a:lnSpc>
                          <a:spcPct val="107000"/>
                        </a:lnSpc>
                        <a:spcAft>
                          <a:spcPts val="800"/>
                        </a:spcAft>
                      </a:pP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tc>
                  <a:txBody>
                    <a:bodyPr/>
                    <a:lstStyle/>
                    <a:p>
                      <a:pPr algn="l">
                        <a:lnSpc>
                          <a:spcPct val="107000"/>
                        </a:lnSpc>
                        <a:spcAft>
                          <a:spcPts val="800"/>
                        </a:spcAft>
                      </a:pPr>
                      <a:r>
                        <a:rPr lang="en-CA" sz="1100">
                          <a:effectLst/>
                        </a:rPr>
                        <a:t> </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93415756"/>
                  </a:ext>
                </a:extLst>
              </a:tr>
              <a:tr h="581552">
                <a:tc>
                  <a:txBody>
                    <a:bodyPr/>
                    <a:lstStyle/>
                    <a:p>
                      <a:pPr algn="just">
                        <a:lnSpc>
                          <a:spcPct val="107000"/>
                        </a:lnSpc>
                        <a:spcAft>
                          <a:spcPts val="600"/>
                        </a:spcAft>
                      </a:pPr>
                      <a:r>
                        <a:rPr lang="en-US" sz="1600" dirty="0">
                          <a:effectLst/>
                        </a:rPr>
                        <a:t>Neutrophil degranulation</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tc>
                  <a:txBody>
                    <a:bodyPr/>
                    <a:lstStyle/>
                    <a:p>
                      <a:pPr algn="ctr">
                        <a:lnSpc>
                          <a:spcPct val="107000"/>
                        </a:lnSpc>
                        <a:spcAft>
                          <a:spcPts val="600"/>
                        </a:spcAft>
                      </a:pPr>
                      <a:r>
                        <a:rPr lang="en-US" sz="1600" dirty="0">
                          <a:effectLst/>
                        </a:rPr>
                        <a:t>↑↑↑</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tc>
                  <a:txBody>
                    <a:bodyPr/>
                    <a:lstStyle/>
                    <a:p>
                      <a:pPr algn="ctr">
                        <a:lnSpc>
                          <a:spcPct val="107000"/>
                        </a:lnSpc>
                        <a:spcAft>
                          <a:spcPts val="600"/>
                        </a:spcAft>
                      </a:pPr>
                      <a:r>
                        <a:rPr lang="en-US" sz="1600" dirty="0">
                          <a:effectLst/>
                        </a:rPr>
                        <a:t>↓</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tc>
                  <a:txBody>
                    <a:bodyPr/>
                    <a:lstStyle/>
                    <a:p>
                      <a:pPr algn="ctr">
                        <a:lnSpc>
                          <a:spcPct val="107000"/>
                        </a:lnSpc>
                        <a:spcAft>
                          <a:spcPts val="600"/>
                        </a:spcAft>
                      </a:pP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tc>
                  <a:txBody>
                    <a:bodyPr/>
                    <a:lstStyle/>
                    <a:p>
                      <a:pPr algn="ctr">
                        <a:lnSpc>
                          <a:spcPct val="107000"/>
                        </a:lnSpc>
                        <a:spcAft>
                          <a:spcPts val="600"/>
                        </a:spcAft>
                      </a:pP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tc>
                  <a:txBody>
                    <a:bodyPr/>
                    <a:lstStyle/>
                    <a:p>
                      <a:pPr algn="ctr">
                        <a:lnSpc>
                          <a:spcPct val="107000"/>
                        </a:lnSpc>
                        <a:spcAft>
                          <a:spcPts val="600"/>
                        </a:spcAft>
                      </a:pP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tc>
                  <a:txBody>
                    <a:bodyPr/>
                    <a:lstStyle/>
                    <a:p>
                      <a:pPr algn="l">
                        <a:lnSpc>
                          <a:spcPct val="107000"/>
                        </a:lnSpc>
                        <a:spcAft>
                          <a:spcPts val="800"/>
                        </a:spcAft>
                      </a:pPr>
                      <a:r>
                        <a:rPr lang="en-CA" sz="1100">
                          <a:effectLst/>
                        </a:rPr>
                        <a:t> </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890088129"/>
                  </a:ext>
                </a:extLst>
              </a:tr>
              <a:tr h="312663">
                <a:tc>
                  <a:txBody>
                    <a:bodyPr/>
                    <a:lstStyle/>
                    <a:p>
                      <a:pPr algn="just">
                        <a:lnSpc>
                          <a:spcPct val="107000"/>
                        </a:lnSpc>
                        <a:spcAft>
                          <a:spcPts val="600"/>
                        </a:spcAft>
                      </a:pPr>
                      <a:r>
                        <a:rPr lang="en-US" sz="1600" dirty="0">
                          <a:effectLst/>
                        </a:rPr>
                        <a:t>Macrophage activation</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tc>
                  <a:txBody>
                    <a:bodyPr/>
                    <a:lstStyle/>
                    <a:p>
                      <a:pPr algn="ctr">
                        <a:lnSpc>
                          <a:spcPct val="107000"/>
                        </a:lnSpc>
                        <a:spcAft>
                          <a:spcPts val="600"/>
                        </a:spcAft>
                      </a:pPr>
                      <a:r>
                        <a:rPr lang="en-US" sz="1600">
                          <a:effectLst/>
                        </a:rPr>
                        <a:t>↑↑↑</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tc>
                  <a:txBody>
                    <a:bodyPr/>
                    <a:lstStyle/>
                    <a:p>
                      <a:pPr algn="ctr">
                        <a:lnSpc>
                          <a:spcPct val="107000"/>
                        </a:lnSpc>
                        <a:spcAft>
                          <a:spcPts val="600"/>
                        </a:spcAft>
                      </a:pPr>
                      <a:r>
                        <a:rPr lang="en-US" sz="1600" dirty="0">
                          <a:effectLst/>
                        </a:rPr>
                        <a:t>↓</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tc>
                  <a:txBody>
                    <a:bodyPr/>
                    <a:lstStyle/>
                    <a:p>
                      <a:pPr algn="ctr">
                        <a:lnSpc>
                          <a:spcPct val="107000"/>
                        </a:lnSpc>
                        <a:spcAft>
                          <a:spcPts val="600"/>
                        </a:spcAft>
                      </a:pP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tc>
                  <a:txBody>
                    <a:bodyPr/>
                    <a:lstStyle/>
                    <a:p>
                      <a:pPr algn="ctr">
                        <a:lnSpc>
                          <a:spcPct val="107000"/>
                        </a:lnSpc>
                        <a:spcAft>
                          <a:spcPts val="600"/>
                        </a:spcAft>
                      </a:pP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tc>
                  <a:txBody>
                    <a:bodyPr/>
                    <a:lstStyle/>
                    <a:p>
                      <a:pPr algn="ctr">
                        <a:lnSpc>
                          <a:spcPct val="107000"/>
                        </a:lnSpc>
                        <a:spcAft>
                          <a:spcPts val="600"/>
                        </a:spcAft>
                      </a:pP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tc>
                  <a:txBody>
                    <a:bodyPr/>
                    <a:lstStyle/>
                    <a:p>
                      <a:pPr algn="l">
                        <a:lnSpc>
                          <a:spcPct val="107000"/>
                        </a:lnSpc>
                        <a:spcAft>
                          <a:spcPts val="800"/>
                        </a:spcAft>
                      </a:pPr>
                      <a:r>
                        <a:rPr lang="en-CA" sz="1100" dirty="0">
                          <a:effectLst/>
                        </a:rPr>
                        <a:t>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084443166"/>
                  </a:ext>
                </a:extLst>
              </a:tr>
            </a:tbl>
          </a:graphicData>
        </a:graphic>
      </p:graphicFrame>
      <p:grpSp>
        <p:nvGrpSpPr>
          <p:cNvPr id="15" name="Group 14">
            <a:extLst>
              <a:ext uri="{FF2B5EF4-FFF2-40B4-BE49-F238E27FC236}">
                <a16:creationId xmlns:a16="http://schemas.microsoft.com/office/drawing/2014/main" id="{3058D86E-25B0-5F52-DE40-4409ED1CA292}"/>
              </a:ext>
            </a:extLst>
          </p:cNvPr>
          <p:cNvGrpSpPr/>
          <p:nvPr/>
        </p:nvGrpSpPr>
        <p:grpSpPr>
          <a:xfrm>
            <a:off x="3200400" y="1268444"/>
            <a:ext cx="4451396" cy="2248054"/>
            <a:chOff x="130471" y="1219365"/>
            <a:chExt cx="4451396" cy="2248054"/>
          </a:xfrm>
        </p:grpSpPr>
        <p:grpSp>
          <p:nvGrpSpPr>
            <p:cNvPr id="14" name="Group 13">
              <a:extLst>
                <a:ext uri="{FF2B5EF4-FFF2-40B4-BE49-F238E27FC236}">
                  <a16:creationId xmlns:a16="http://schemas.microsoft.com/office/drawing/2014/main" id="{E5CDBED7-96DC-2EFE-8BEE-6CB577A78C2D}"/>
                </a:ext>
              </a:extLst>
            </p:cNvPr>
            <p:cNvGrpSpPr/>
            <p:nvPr/>
          </p:nvGrpSpPr>
          <p:grpSpPr>
            <a:xfrm>
              <a:off x="880275" y="1219365"/>
              <a:ext cx="3701592" cy="2075020"/>
              <a:chOff x="914400" y="939025"/>
              <a:chExt cx="3701592" cy="2075020"/>
            </a:xfrm>
          </p:grpSpPr>
          <p:sp>
            <p:nvSpPr>
              <p:cNvPr id="5" name="TextBox 4">
                <a:extLst>
                  <a:ext uri="{FF2B5EF4-FFF2-40B4-BE49-F238E27FC236}">
                    <a16:creationId xmlns:a16="http://schemas.microsoft.com/office/drawing/2014/main" id="{D0D89E8B-CCA4-C39D-4267-AC3E6F05013B}"/>
                  </a:ext>
                </a:extLst>
              </p:cNvPr>
              <p:cNvSpPr txBox="1"/>
              <p:nvPr/>
            </p:nvSpPr>
            <p:spPr>
              <a:xfrm>
                <a:off x="914400" y="2767824"/>
                <a:ext cx="3701592"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charset="0"/>
                    <a:ea typeface="Arial" charset="0"/>
                    <a:cs typeface="Arial" charset="0"/>
                  </a:rPr>
                  <a:t>     Healthy        acute    persistent                 	chronic </a:t>
                </a:r>
                <a:endParaRPr kumimoji="0" lang="en-US" sz="1000" b="0" i="0" u="none" strike="noStrike" kern="1200" cap="none" spc="0" normalizeH="0" baseline="-25000" noProof="0" dirty="0">
                  <a:ln>
                    <a:noFill/>
                  </a:ln>
                  <a:solidFill>
                    <a:prstClr val="black"/>
                  </a:solidFill>
                  <a:effectLst/>
                  <a:uLnTx/>
                  <a:uFillTx/>
                  <a:latin typeface="Arial" charset="0"/>
                  <a:ea typeface="Arial" charset="0"/>
                  <a:cs typeface="Arial" charset="0"/>
                </a:endParaRPr>
              </a:p>
            </p:txBody>
          </p:sp>
          <p:cxnSp>
            <p:nvCxnSpPr>
              <p:cNvPr id="6" name="Straight Connector 5">
                <a:extLst>
                  <a:ext uri="{FF2B5EF4-FFF2-40B4-BE49-F238E27FC236}">
                    <a16:creationId xmlns:a16="http://schemas.microsoft.com/office/drawing/2014/main" id="{0A800025-7D58-C795-DD34-C99C93574991}"/>
                  </a:ext>
                </a:extLst>
              </p:cNvPr>
              <p:cNvCxnSpPr/>
              <p:nvPr/>
            </p:nvCxnSpPr>
            <p:spPr>
              <a:xfrm>
                <a:off x="2227161" y="1113496"/>
                <a:ext cx="0" cy="1559034"/>
              </a:xfrm>
              <a:prstGeom prst="line">
                <a:avLst/>
              </a:prstGeom>
              <a:ln w="254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77021765-15B8-D0A5-0D48-0D4910A851C2}"/>
                  </a:ext>
                </a:extLst>
              </p:cNvPr>
              <p:cNvCxnSpPr>
                <a:cxnSpLocks/>
              </p:cNvCxnSpPr>
              <p:nvPr/>
            </p:nvCxnSpPr>
            <p:spPr>
              <a:xfrm flipV="1">
                <a:off x="1572884" y="1794625"/>
                <a:ext cx="2870154" cy="723153"/>
              </a:xfrm>
              <a:prstGeom prst="straightConnector1">
                <a:avLst/>
              </a:prstGeom>
              <a:ln w="31750">
                <a:solidFill>
                  <a:srgbClr val="FF00FF"/>
                </a:solidFill>
                <a:headEnd type="oval" w="med" len="med"/>
                <a:tailEnd type="none" w="lg" len="lg"/>
              </a:ln>
              <a:effectLst>
                <a:outerShdw blurRad="50800" dist="762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E09F1503-394C-537D-7C49-6007746B63AC}"/>
                  </a:ext>
                </a:extLst>
              </p:cNvPr>
              <p:cNvCxnSpPr/>
              <p:nvPr/>
            </p:nvCxnSpPr>
            <p:spPr>
              <a:xfrm>
                <a:off x="1572884" y="2537315"/>
                <a:ext cx="3030272" cy="2221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24E63E3E-5B86-7325-0933-5834066976B4}"/>
                  </a:ext>
                </a:extLst>
              </p:cNvPr>
              <p:cNvCxnSpPr/>
              <p:nvPr/>
            </p:nvCxnSpPr>
            <p:spPr>
              <a:xfrm rot="16200000">
                <a:off x="781425" y="1794740"/>
                <a:ext cx="1559035"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7E568F9-0244-E3CB-E79B-C7825782B858}"/>
                  </a:ext>
                </a:extLst>
              </p:cNvPr>
              <p:cNvCxnSpPr/>
              <p:nvPr/>
            </p:nvCxnSpPr>
            <p:spPr>
              <a:xfrm>
                <a:off x="2753992" y="1113496"/>
                <a:ext cx="0" cy="1559034"/>
              </a:xfrm>
              <a:prstGeom prst="line">
                <a:avLst/>
              </a:prstGeom>
              <a:ln w="254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A65B672-ED75-E016-4DCD-78513DF19DCB}"/>
                  </a:ext>
                </a:extLst>
              </p:cNvPr>
              <p:cNvCxnSpPr/>
              <p:nvPr/>
            </p:nvCxnSpPr>
            <p:spPr>
              <a:xfrm>
                <a:off x="4243447" y="1111664"/>
                <a:ext cx="0" cy="1559034"/>
              </a:xfrm>
              <a:prstGeom prst="line">
                <a:avLst/>
              </a:prstGeom>
              <a:ln w="254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335F7AB-48E4-C615-631E-02716CFFE95C}"/>
                  </a:ext>
                </a:extLst>
              </p:cNvPr>
              <p:cNvSpPr txBox="1"/>
              <p:nvPr/>
            </p:nvSpPr>
            <p:spPr>
              <a:xfrm rot="16200000">
                <a:off x="496170" y="1681491"/>
                <a:ext cx="1731154"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060"/>
                    </a:solidFill>
                    <a:effectLst/>
                    <a:uLnTx/>
                    <a:uFillTx/>
                    <a:latin typeface="Arial" charset="0"/>
                    <a:ea typeface="Arial" charset="0"/>
                    <a:cs typeface="Arial" charset="0"/>
                  </a:rPr>
                  <a:t>Disease development </a:t>
                </a:r>
              </a:p>
            </p:txBody>
          </p:sp>
        </p:grpSp>
        <p:sp>
          <p:nvSpPr>
            <p:cNvPr id="13" name="TextBox 12">
              <a:extLst>
                <a:ext uri="{FF2B5EF4-FFF2-40B4-BE49-F238E27FC236}">
                  <a16:creationId xmlns:a16="http://schemas.microsoft.com/office/drawing/2014/main" id="{BB1B4C9A-5990-D014-34AC-4DFDC1F6B10B}"/>
                </a:ext>
              </a:extLst>
            </p:cNvPr>
            <p:cNvSpPr txBox="1"/>
            <p:nvPr/>
          </p:nvSpPr>
          <p:spPr>
            <a:xfrm>
              <a:off x="130471" y="3221198"/>
              <a:ext cx="402542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charset="0"/>
                  <a:ea typeface="Arial" charset="0"/>
                  <a:cs typeface="Arial" charset="0"/>
                </a:rPr>
                <a:t>Controls                t0           t1                           </a:t>
              </a:r>
              <a:endParaRPr kumimoji="0" lang="en-US" sz="1000" b="0" i="0" u="none" strike="noStrike" kern="1200" cap="none" spc="0" normalizeH="0" baseline="-25000" noProof="0" dirty="0">
                <a:ln>
                  <a:noFill/>
                </a:ln>
                <a:solidFill>
                  <a:prstClr val="black"/>
                </a:solidFill>
                <a:effectLst/>
                <a:uLnTx/>
                <a:uFillTx/>
                <a:latin typeface="Arial" charset="0"/>
                <a:ea typeface="Arial" charset="0"/>
                <a:cs typeface="Arial" charset="0"/>
              </a:endParaRPr>
            </a:p>
          </p:txBody>
        </p:sp>
      </p:grpSp>
    </p:spTree>
    <p:extLst>
      <p:ext uri="{BB962C8B-B14F-4D97-AF65-F5344CB8AC3E}">
        <p14:creationId xmlns:p14="http://schemas.microsoft.com/office/powerpoint/2010/main" val="1033950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Title 6">
            <a:extLst>
              <a:ext uri="{FF2B5EF4-FFF2-40B4-BE49-F238E27FC236}">
                <a16:creationId xmlns:a16="http://schemas.microsoft.com/office/drawing/2014/main" id="{4B345F2B-F2B0-AA49-A6AB-B22909C5266E}"/>
              </a:ext>
            </a:extLst>
          </p:cNvPr>
          <p:cNvSpPr txBox="1">
            <a:spLocks/>
          </p:cNvSpPr>
          <p:nvPr/>
        </p:nvSpPr>
        <p:spPr bwMode="auto">
          <a:xfrm>
            <a:off x="1223247" y="-106363"/>
            <a:ext cx="702985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Calibri"/>
                <a:ea typeface="+mj-ea"/>
                <a:cs typeface="+mj-cs"/>
              </a:rPr>
              <a:t>Pathways TMD cohort: Contrasting Inflammatory Pathways with HC</a:t>
            </a:r>
          </a:p>
        </p:txBody>
      </p:sp>
      <p:pic>
        <p:nvPicPr>
          <p:cNvPr id="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75"/>
            <a:ext cx="665562" cy="665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5" name="Group 54">
            <a:extLst>
              <a:ext uri="{FF2B5EF4-FFF2-40B4-BE49-F238E27FC236}">
                <a16:creationId xmlns:a16="http://schemas.microsoft.com/office/drawing/2014/main" id="{746A0F39-2152-40C0-A709-1846DA7B96E9}"/>
              </a:ext>
            </a:extLst>
          </p:cNvPr>
          <p:cNvGrpSpPr/>
          <p:nvPr/>
        </p:nvGrpSpPr>
        <p:grpSpPr>
          <a:xfrm>
            <a:off x="1044634" y="1813817"/>
            <a:ext cx="2036757" cy="1103264"/>
            <a:chOff x="1455689" y="740457"/>
            <a:chExt cx="2036757" cy="1103264"/>
          </a:xfrm>
        </p:grpSpPr>
        <p:grpSp>
          <p:nvGrpSpPr>
            <p:cNvPr id="56" name="Group 55">
              <a:extLst>
                <a:ext uri="{FF2B5EF4-FFF2-40B4-BE49-F238E27FC236}">
                  <a16:creationId xmlns:a16="http://schemas.microsoft.com/office/drawing/2014/main" id="{202132C0-B0B7-4E1E-989E-266F293B21CA}"/>
                </a:ext>
              </a:extLst>
            </p:cNvPr>
            <p:cNvGrpSpPr/>
            <p:nvPr/>
          </p:nvGrpSpPr>
          <p:grpSpPr>
            <a:xfrm>
              <a:off x="2578046" y="740457"/>
              <a:ext cx="914400" cy="1103264"/>
              <a:chOff x="1094725" y="2086094"/>
              <a:chExt cx="914400" cy="1103264"/>
            </a:xfrm>
          </p:grpSpPr>
          <p:sp>
            <p:nvSpPr>
              <p:cNvPr id="64" name="TextBox 63">
                <a:extLst>
                  <a:ext uri="{FF2B5EF4-FFF2-40B4-BE49-F238E27FC236}">
                    <a16:creationId xmlns:a16="http://schemas.microsoft.com/office/drawing/2014/main" id="{0DCA3771-96E7-4BE1-923C-8DDEF530ED2E}"/>
                  </a:ext>
                </a:extLst>
              </p:cNvPr>
              <p:cNvSpPr txBox="1"/>
              <p:nvPr/>
            </p:nvSpPr>
            <p:spPr>
              <a:xfrm>
                <a:off x="1302820" y="2789248"/>
                <a:ext cx="518091"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Arial" charset="0"/>
                    <a:ea typeface="Arial" charset="0"/>
                    <a:cs typeface="Arial" charset="0"/>
                  </a:rPr>
                  <a:t>in </a:t>
                </a:r>
                <a:r>
                  <a:rPr kumimoji="0" lang="en-US" sz="1000" b="0" i="0" u="none" strike="noStrike" kern="0" cap="none" spc="0" normalizeH="0" baseline="0" noProof="0" dirty="0">
                    <a:ln>
                      <a:noFill/>
                    </a:ln>
                    <a:solidFill>
                      <a:srgbClr val="00B050"/>
                    </a:solidFill>
                    <a:effectLst/>
                    <a:uLnTx/>
                    <a:uFillTx/>
                    <a:latin typeface="Arial" charset="0"/>
                    <a:ea typeface="Arial" charset="0"/>
                    <a:cs typeface="Arial" charset="0"/>
                  </a:rPr>
                  <a:t>R</a:t>
                </a:r>
                <a:endParaRPr kumimoji="0" lang="en-US" sz="1000" b="0" i="0" u="none" strike="noStrike" kern="0" cap="none" spc="0" normalizeH="0" baseline="-25000" noProof="0" dirty="0">
                  <a:ln>
                    <a:noFill/>
                  </a:ln>
                  <a:solidFill>
                    <a:prstClr val="black"/>
                  </a:solidFill>
                  <a:effectLst/>
                  <a:uLnTx/>
                  <a:uFillTx/>
                  <a:latin typeface="Arial" charset="0"/>
                  <a:ea typeface="Arial" charset="0"/>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Arial" charset="0"/>
                    <a:ea typeface="Arial" charset="0"/>
                    <a:cs typeface="Arial" charset="0"/>
                  </a:rPr>
                  <a:t>t</a:t>
                </a:r>
                <a:r>
                  <a:rPr kumimoji="0" lang="en-US" sz="1000" b="0" i="0" u="none" strike="noStrike" kern="0" cap="none" spc="0" normalizeH="0" baseline="-25000" noProof="0" dirty="0">
                    <a:ln>
                      <a:noFill/>
                    </a:ln>
                    <a:solidFill>
                      <a:prstClr val="black"/>
                    </a:solidFill>
                    <a:effectLst/>
                    <a:uLnTx/>
                    <a:uFillTx/>
                    <a:latin typeface="Arial" charset="0"/>
                    <a:ea typeface="Arial" charset="0"/>
                    <a:cs typeface="Arial" charset="0"/>
                  </a:rPr>
                  <a:t>1</a:t>
                </a:r>
                <a:r>
                  <a:rPr kumimoji="0" lang="en-US" sz="800" b="0" i="0" u="none" strike="noStrike" kern="0" cap="none" spc="0" normalizeH="0" baseline="0" noProof="0" dirty="0">
                    <a:ln>
                      <a:noFill/>
                    </a:ln>
                    <a:solidFill>
                      <a:prstClr val="black"/>
                    </a:solidFill>
                    <a:effectLst/>
                    <a:uLnTx/>
                    <a:uFillTx/>
                    <a:latin typeface="Arial" charset="0"/>
                    <a:ea typeface="Arial" charset="0"/>
                    <a:cs typeface="Arial" charset="0"/>
                  </a:rPr>
                  <a:t> vs </a:t>
                </a:r>
                <a:r>
                  <a:rPr kumimoji="0" lang="en-US" sz="1000" b="0" i="0" u="none" strike="noStrike" kern="0" cap="none" spc="0" normalizeH="0" baseline="0" noProof="0" dirty="0">
                    <a:ln>
                      <a:noFill/>
                    </a:ln>
                    <a:solidFill>
                      <a:prstClr val="black"/>
                    </a:solidFill>
                    <a:effectLst/>
                    <a:uLnTx/>
                    <a:uFillTx/>
                    <a:latin typeface="Arial" charset="0"/>
                    <a:ea typeface="Arial" charset="0"/>
                    <a:cs typeface="Arial" charset="0"/>
                  </a:rPr>
                  <a:t>t</a:t>
                </a:r>
                <a:r>
                  <a:rPr kumimoji="0" lang="en-US" sz="1000" b="0" i="0" u="none" strike="noStrike" kern="0" cap="none" spc="0" normalizeH="0" baseline="-25000" noProof="0" dirty="0">
                    <a:ln>
                      <a:noFill/>
                    </a:ln>
                    <a:solidFill>
                      <a:prstClr val="black"/>
                    </a:solidFill>
                    <a:effectLst/>
                    <a:uLnTx/>
                    <a:uFillTx/>
                    <a:latin typeface="Arial" charset="0"/>
                    <a:ea typeface="Arial" charset="0"/>
                    <a:cs typeface="Arial" charset="0"/>
                  </a:rPr>
                  <a:t>0</a:t>
                </a:r>
                <a:endParaRPr kumimoji="0" lang="en-US" sz="1000" b="0" i="0" u="none" strike="noStrike" kern="0" cap="none" spc="0" normalizeH="0" baseline="0" noProof="0" dirty="0">
                  <a:ln>
                    <a:noFill/>
                  </a:ln>
                  <a:solidFill>
                    <a:srgbClr val="00B050"/>
                  </a:solidFill>
                  <a:effectLst/>
                  <a:uLnTx/>
                  <a:uFillTx/>
                  <a:latin typeface="Arial" charset="0"/>
                  <a:ea typeface="Arial" charset="0"/>
                  <a:cs typeface="Arial" charset="0"/>
                </a:endParaRPr>
              </a:p>
            </p:txBody>
          </p:sp>
          <p:cxnSp>
            <p:nvCxnSpPr>
              <p:cNvPr id="75" name="Straight Connector 74">
                <a:extLst>
                  <a:ext uri="{FF2B5EF4-FFF2-40B4-BE49-F238E27FC236}">
                    <a16:creationId xmlns:a16="http://schemas.microsoft.com/office/drawing/2014/main" id="{813A74EE-49A5-4DAC-8E0C-86CD049285B4}"/>
                  </a:ext>
                </a:extLst>
              </p:cNvPr>
              <p:cNvCxnSpPr/>
              <p:nvPr/>
            </p:nvCxnSpPr>
            <p:spPr>
              <a:xfrm>
                <a:off x="1235697" y="2163974"/>
                <a:ext cx="0" cy="731520"/>
              </a:xfrm>
              <a:prstGeom prst="line">
                <a:avLst/>
              </a:prstGeom>
              <a:noFill/>
              <a:ln w="25400" cap="flat" cmpd="sng" algn="ctr">
                <a:solidFill>
                  <a:sysClr val="window" lastClr="FFFFFF">
                    <a:lumMod val="65000"/>
                  </a:sysClr>
                </a:solidFill>
                <a:prstDash val="sysDash"/>
                <a:miter lim="800000"/>
              </a:ln>
              <a:effectLst/>
            </p:spPr>
          </p:cxnSp>
          <p:cxnSp>
            <p:nvCxnSpPr>
              <p:cNvPr id="76" name="Straight Connector 75">
                <a:extLst>
                  <a:ext uri="{FF2B5EF4-FFF2-40B4-BE49-F238E27FC236}">
                    <a16:creationId xmlns:a16="http://schemas.microsoft.com/office/drawing/2014/main" id="{63FAB590-4A7D-4EDC-AFD8-062443B186E9}"/>
                  </a:ext>
                </a:extLst>
              </p:cNvPr>
              <p:cNvCxnSpPr/>
              <p:nvPr/>
            </p:nvCxnSpPr>
            <p:spPr>
              <a:xfrm>
                <a:off x="1872482" y="2163974"/>
                <a:ext cx="0" cy="731520"/>
              </a:xfrm>
              <a:prstGeom prst="line">
                <a:avLst/>
              </a:prstGeom>
              <a:noFill/>
              <a:ln w="25400" cap="flat" cmpd="sng" algn="ctr">
                <a:solidFill>
                  <a:sysClr val="window" lastClr="FFFFFF">
                    <a:lumMod val="65000"/>
                  </a:sysClr>
                </a:solidFill>
                <a:prstDash val="sysDash"/>
                <a:miter lim="800000"/>
              </a:ln>
              <a:effectLst/>
            </p:spPr>
          </p:cxnSp>
          <p:cxnSp>
            <p:nvCxnSpPr>
              <p:cNvPr id="77" name="Straight Arrow Connector 76">
                <a:extLst>
                  <a:ext uri="{FF2B5EF4-FFF2-40B4-BE49-F238E27FC236}">
                    <a16:creationId xmlns:a16="http://schemas.microsoft.com/office/drawing/2014/main" id="{E58D6EEE-A114-4315-9B36-32D4772A9270}"/>
                  </a:ext>
                </a:extLst>
              </p:cNvPr>
              <p:cNvCxnSpPr/>
              <p:nvPr/>
            </p:nvCxnSpPr>
            <p:spPr>
              <a:xfrm>
                <a:off x="1094725" y="2809316"/>
                <a:ext cx="914400" cy="0"/>
              </a:xfrm>
              <a:prstGeom prst="straightConnector1">
                <a:avLst/>
              </a:prstGeom>
              <a:noFill/>
              <a:ln w="25400" cap="flat" cmpd="sng" algn="ctr">
                <a:solidFill>
                  <a:sysClr val="windowText" lastClr="000000"/>
                </a:solidFill>
                <a:prstDash val="solid"/>
                <a:miter lim="800000"/>
                <a:tailEnd type="triangle"/>
              </a:ln>
              <a:effectLst/>
            </p:spPr>
          </p:cxnSp>
          <p:cxnSp>
            <p:nvCxnSpPr>
              <p:cNvPr id="78" name="Straight Arrow Connector 77">
                <a:extLst>
                  <a:ext uri="{FF2B5EF4-FFF2-40B4-BE49-F238E27FC236}">
                    <a16:creationId xmlns:a16="http://schemas.microsoft.com/office/drawing/2014/main" id="{EAD148AB-4926-4164-BDBE-0BDAE110FEC3}"/>
                  </a:ext>
                </a:extLst>
              </p:cNvPr>
              <p:cNvCxnSpPr/>
              <p:nvPr/>
            </p:nvCxnSpPr>
            <p:spPr>
              <a:xfrm rot="16200000">
                <a:off x="741520" y="2451854"/>
                <a:ext cx="731520" cy="0"/>
              </a:xfrm>
              <a:prstGeom prst="straightConnector1">
                <a:avLst/>
              </a:prstGeom>
              <a:noFill/>
              <a:ln w="25400" cap="flat" cmpd="sng" algn="ctr">
                <a:solidFill>
                  <a:sysClr val="windowText" lastClr="000000"/>
                </a:solidFill>
                <a:prstDash val="solid"/>
                <a:miter lim="800000"/>
                <a:tailEnd type="triangle"/>
              </a:ln>
              <a:effectLst/>
            </p:spPr>
          </p:cxnSp>
          <p:cxnSp>
            <p:nvCxnSpPr>
              <p:cNvPr id="79" name="Curved Connector 66">
                <a:extLst>
                  <a:ext uri="{FF2B5EF4-FFF2-40B4-BE49-F238E27FC236}">
                    <a16:creationId xmlns:a16="http://schemas.microsoft.com/office/drawing/2014/main" id="{33879908-4A7D-40C1-8607-00BD67192B7C}"/>
                  </a:ext>
                </a:extLst>
              </p:cNvPr>
              <p:cNvCxnSpPr/>
              <p:nvPr/>
            </p:nvCxnSpPr>
            <p:spPr>
              <a:xfrm>
                <a:off x="1233256" y="2332018"/>
                <a:ext cx="639226" cy="386444"/>
              </a:xfrm>
              <a:prstGeom prst="curvedConnector3">
                <a:avLst/>
              </a:prstGeom>
              <a:noFill/>
              <a:ln w="31750" cap="flat" cmpd="sng" algn="ctr">
                <a:solidFill>
                  <a:srgbClr val="00B050"/>
                </a:solidFill>
                <a:prstDash val="solid"/>
                <a:miter lim="800000"/>
                <a:headEnd type="oval" w="lg" len="lg"/>
                <a:tailEnd type="oval" w="lg" len="lg"/>
              </a:ln>
              <a:effectLst>
                <a:outerShdw blurRad="50800" dist="76200" dir="2700000" algn="tl" rotWithShape="0">
                  <a:prstClr val="black">
                    <a:alpha val="40000"/>
                  </a:prstClr>
                </a:outerShdw>
              </a:effectLst>
            </p:spPr>
          </p:cxnSp>
        </p:grpSp>
        <p:grpSp>
          <p:nvGrpSpPr>
            <p:cNvPr id="57" name="Group 56">
              <a:extLst>
                <a:ext uri="{FF2B5EF4-FFF2-40B4-BE49-F238E27FC236}">
                  <a16:creationId xmlns:a16="http://schemas.microsoft.com/office/drawing/2014/main" id="{94D454AC-3C9C-4C3A-81E2-C853E195FA27}"/>
                </a:ext>
              </a:extLst>
            </p:cNvPr>
            <p:cNvGrpSpPr/>
            <p:nvPr/>
          </p:nvGrpSpPr>
          <p:grpSpPr>
            <a:xfrm>
              <a:off x="1455689" y="740457"/>
              <a:ext cx="914400" cy="1103264"/>
              <a:chOff x="1094725" y="2086094"/>
              <a:chExt cx="914400" cy="1103264"/>
            </a:xfrm>
          </p:grpSpPr>
          <p:sp>
            <p:nvSpPr>
              <p:cNvPr id="58" name="TextBox 57">
                <a:extLst>
                  <a:ext uri="{FF2B5EF4-FFF2-40B4-BE49-F238E27FC236}">
                    <a16:creationId xmlns:a16="http://schemas.microsoft.com/office/drawing/2014/main" id="{83A8C4D1-4FB0-4FA8-ACC8-7D83D501D1EE}"/>
                  </a:ext>
                </a:extLst>
              </p:cNvPr>
              <p:cNvSpPr txBox="1"/>
              <p:nvPr/>
            </p:nvSpPr>
            <p:spPr>
              <a:xfrm>
                <a:off x="1299614" y="2789248"/>
                <a:ext cx="524503"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Arial" charset="0"/>
                    <a:ea typeface="Arial" charset="0"/>
                    <a:cs typeface="Arial" charset="0"/>
                  </a:rPr>
                  <a:t>in </a:t>
                </a:r>
                <a:r>
                  <a:rPr kumimoji="0" lang="en-US" sz="1000" b="0" i="0" u="none" strike="noStrike" kern="0" cap="none" spc="0" normalizeH="0" baseline="0" noProof="0" dirty="0">
                    <a:ln>
                      <a:noFill/>
                    </a:ln>
                    <a:solidFill>
                      <a:srgbClr val="FF0000"/>
                    </a:solidFill>
                    <a:effectLst/>
                    <a:uLnTx/>
                    <a:uFillTx/>
                    <a:latin typeface="Arial" charset="0"/>
                    <a:ea typeface="Arial" charset="0"/>
                    <a:cs typeface="Arial" charset="0"/>
                  </a:rPr>
                  <a:t>P</a:t>
                </a:r>
                <a:endParaRPr kumimoji="0" lang="en-US" sz="1000" b="0" i="0" u="none" strike="noStrike" kern="0" cap="none" spc="0" normalizeH="0" baseline="-25000" noProof="0" dirty="0">
                  <a:ln>
                    <a:noFill/>
                  </a:ln>
                  <a:solidFill>
                    <a:prstClr val="black"/>
                  </a:solidFill>
                  <a:effectLst/>
                  <a:uLnTx/>
                  <a:uFillTx/>
                  <a:latin typeface="Arial" charset="0"/>
                  <a:ea typeface="Arial" charset="0"/>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Arial" charset="0"/>
                    <a:ea typeface="Arial" charset="0"/>
                    <a:cs typeface="Arial" charset="0"/>
                  </a:rPr>
                  <a:t>t</a:t>
                </a:r>
                <a:r>
                  <a:rPr kumimoji="0" lang="en-US" sz="1000" b="0" i="0" u="none" strike="noStrike" kern="0" cap="none" spc="0" normalizeH="0" baseline="-25000" noProof="0" dirty="0">
                    <a:ln>
                      <a:noFill/>
                    </a:ln>
                    <a:solidFill>
                      <a:prstClr val="black"/>
                    </a:solidFill>
                    <a:effectLst/>
                    <a:uLnTx/>
                    <a:uFillTx/>
                    <a:latin typeface="Arial" charset="0"/>
                    <a:ea typeface="Arial" charset="0"/>
                    <a:cs typeface="Arial" charset="0"/>
                  </a:rPr>
                  <a:t>1</a:t>
                </a:r>
                <a:r>
                  <a:rPr kumimoji="0" lang="en-US" sz="1000" b="0" i="0" u="none" strike="noStrike" kern="0" cap="none" spc="0" normalizeH="0" baseline="0" noProof="0" dirty="0">
                    <a:ln>
                      <a:noFill/>
                    </a:ln>
                    <a:solidFill>
                      <a:prstClr val="black"/>
                    </a:solidFill>
                    <a:effectLst/>
                    <a:uLnTx/>
                    <a:uFillTx/>
                    <a:latin typeface="Arial" charset="0"/>
                    <a:ea typeface="Arial" charset="0"/>
                    <a:cs typeface="Arial" charset="0"/>
                  </a:rPr>
                  <a:t> </a:t>
                </a:r>
                <a:r>
                  <a:rPr kumimoji="0" lang="en-US" sz="800" b="0" i="0" u="none" strike="noStrike" kern="0" cap="none" spc="0" normalizeH="0" baseline="0" noProof="0" dirty="0">
                    <a:ln>
                      <a:noFill/>
                    </a:ln>
                    <a:solidFill>
                      <a:prstClr val="black"/>
                    </a:solidFill>
                    <a:effectLst/>
                    <a:uLnTx/>
                    <a:uFillTx/>
                    <a:latin typeface="Arial" charset="0"/>
                    <a:ea typeface="Arial" charset="0"/>
                    <a:cs typeface="Arial" charset="0"/>
                  </a:rPr>
                  <a:t>vs</a:t>
                </a:r>
                <a:r>
                  <a:rPr kumimoji="0" lang="en-US" sz="1000" b="0" i="0" u="none" strike="noStrike" kern="0" cap="none" spc="0" normalizeH="0" baseline="0" noProof="0" dirty="0">
                    <a:ln>
                      <a:noFill/>
                    </a:ln>
                    <a:solidFill>
                      <a:prstClr val="black"/>
                    </a:solidFill>
                    <a:effectLst/>
                    <a:uLnTx/>
                    <a:uFillTx/>
                    <a:latin typeface="Arial" charset="0"/>
                    <a:ea typeface="Arial" charset="0"/>
                    <a:cs typeface="Arial" charset="0"/>
                  </a:rPr>
                  <a:t> t</a:t>
                </a:r>
                <a:r>
                  <a:rPr kumimoji="0" lang="en-US" sz="1000" b="0" i="0" u="none" strike="noStrike" kern="0" cap="none" spc="0" normalizeH="0" baseline="-25000" noProof="0" dirty="0">
                    <a:ln>
                      <a:noFill/>
                    </a:ln>
                    <a:solidFill>
                      <a:prstClr val="black"/>
                    </a:solidFill>
                    <a:effectLst/>
                    <a:uLnTx/>
                    <a:uFillTx/>
                    <a:latin typeface="Arial" charset="0"/>
                    <a:ea typeface="Arial" charset="0"/>
                    <a:cs typeface="Arial" charset="0"/>
                  </a:rPr>
                  <a:t>0</a:t>
                </a:r>
                <a:endParaRPr kumimoji="0" lang="en-US" sz="1000" b="0" i="0" u="none" strike="noStrike" kern="0" cap="none" spc="0" normalizeH="0" baseline="0" noProof="0" dirty="0">
                  <a:ln>
                    <a:noFill/>
                  </a:ln>
                  <a:solidFill>
                    <a:srgbClr val="00B050"/>
                  </a:solidFill>
                  <a:effectLst/>
                  <a:uLnTx/>
                  <a:uFillTx/>
                  <a:latin typeface="Arial" charset="0"/>
                  <a:ea typeface="Arial" charset="0"/>
                  <a:cs typeface="Arial" charset="0"/>
                </a:endParaRPr>
              </a:p>
            </p:txBody>
          </p:sp>
          <p:cxnSp>
            <p:nvCxnSpPr>
              <p:cNvPr id="59" name="Straight Connector 58">
                <a:extLst>
                  <a:ext uri="{FF2B5EF4-FFF2-40B4-BE49-F238E27FC236}">
                    <a16:creationId xmlns:a16="http://schemas.microsoft.com/office/drawing/2014/main" id="{BA3439E1-B619-4C48-B4CB-B8C88020DACC}"/>
                  </a:ext>
                </a:extLst>
              </p:cNvPr>
              <p:cNvCxnSpPr/>
              <p:nvPr/>
            </p:nvCxnSpPr>
            <p:spPr>
              <a:xfrm>
                <a:off x="1235697" y="2163974"/>
                <a:ext cx="0" cy="731520"/>
              </a:xfrm>
              <a:prstGeom prst="line">
                <a:avLst/>
              </a:prstGeom>
              <a:noFill/>
              <a:ln w="25400" cap="flat" cmpd="sng" algn="ctr">
                <a:solidFill>
                  <a:sysClr val="window" lastClr="FFFFFF">
                    <a:lumMod val="65000"/>
                  </a:sysClr>
                </a:solidFill>
                <a:prstDash val="sysDash"/>
                <a:miter lim="800000"/>
              </a:ln>
              <a:effectLst/>
            </p:spPr>
          </p:cxnSp>
          <p:cxnSp>
            <p:nvCxnSpPr>
              <p:cNvPr id="60" name="Straight Connector 59">
                <a:extLst>
                  <a:ext uri="{FF2B5EF4-FFF2-40B4-BE49-F238E27FC236}">
                    <a16:creationId xmlns:a16="http://schemas.microsoft.com/office/drawing/2014/main" id="{187E5FF4-FBA4-4CED-BC75-4684AA126F43}"/>
                  </a:ext>
                </a:extLst>
              </p:cNvPr>
              <p:cNvCxnSpPr/>
              <p:nvPr/>
            </p:nvCxnSpPr>
            <p:spPr>
              <a:xfrm>
                <a:off x="1872482" y="2163974"/>
                <a:ext cx="0" cy="731520"/>
              </a:xfrm>
              <a:prstGeom prst="line">
                <a:avLst/>
              </a:prstGeom>
              <a:noFill/>
              <a:ln w="25400" cap="flat" cmpd="sng" algn="ctr">
                <a:solidFill>
                  <a:sysClr val="window" lastClr="FFFFFF">
                    <a:lumMod val="65000"/>
                  </a:sysClr>
                </a:solidFill>
                <a:prstDash val="sysDash"/>
                <a:miter lim="800000"/>
              </a:ln>
              <a:effectLst/>
            </p:spPr>
          </p:cxnSp>
          <p:cxnSp>
            <p:nvCxnSpPr>
              <p:cNvPr id="61" name="Straight Arrow Connector 60">
                <a:extLst>
                  <a:ext uri="{FF2B5EF4-FFF2-40B4-BE49-F238E27FC236}">
                    <a16:creationId xmlns:a16="http://schemas.microsoft.com/office/drawing/2014/main" id="{1967CE87-30E8-4862-A57E-F874FB287812}"/>
                  </a:ext>
                </a:extLst>
              </p:cNvPr>
              <p:cNvCxnSpPr/>
              <p:nvPr/>
            </p:nvCxnSpPr>
            <p:spPr>
              <a:xfrm>
                <a:off x="1233256" y="2226514"/>
                <a:ext cx="639226" cy="0"/>
              </a:xfrm>
              <a:prstGeom prst="straightConnector1">
                <a:avLst/>
              </a:prstGeom>
              <a:noFill/>
              <a:ln w="31750" cap="flat" cmpd="sng" algn="ctr">
                <a:solidFill>
                  <a:srgbClr val="FF0000"/>
                </a:solidFill>
                <a:prstDash val="solid"/>
                <a:miter lim="800000"/>
                <a:headEnd type="oval" w="lg" len="lg"/>
                <a:tailEnd type="oval" w="lg" len="lg"/>
              </a:ln>
              <a:effectLst>
                <a:outerShdw blurRad="50800" dist="76200" dir="2700000" algn="tl" rotWithShape="0">
                  <a:prstClr val="black">
                    <a:alpha val="40000"/>
                  </a:prstClr>
                </a:outerShdw>
              </a:effectLst>
            </p:spPr>
          </p:cxnSp>
          <p:cxnSp>
            <p:nvCxnSpPr>
              <p:cNvPr id="62" name="Straight Arrow Connector 61">
                <a:extLst>
                  <a:ext uri="{FF2B5EF4-FFF2-40B4-BE49-F238E27FC236}">
                    <a16:creationId xmlns:a16="http://schemas.microsoft.com/office/drawing/2014/main" id="{331BECED-E80D-4D9C-8AE0-8D7125D13C78}"/>
                  </a:ext>
                </a:extLst>
              </p:cNvPr>
              <p:cNvCxnSpPr/>
              <p:nvPr/>
            </p:nvCxnSpPr>
            <p:spPr>
              <a:xfrm>
                <a:off x="1094725" y="2809316"/>
                <a:ext cx="914400" cy="0"/>
              </a:xfrm>
              <a:prstGeom prst="straightConnector1">
                <a:avLst/>
              </a:prstGeom>
              <a:noFill/>
              <a:ln w="25400" cap="flat" cmpd="sng" algn="ctr">
                <a:solidFill>
                  <a:sysClr val="windowText" lastClr="000000"/>
                </a:solidFill>
                <a:prstDash val="solid"/>
                <a:miter lim="800000"/>
                <a:tailEnd type="triangle"/>
              </a:ln>
              <a:effectLst/>
            </p:spPr>
          </p:cxnSp>
          <p:cxnSp>
            <p:nvCxnSpPr>
              <p:cNvPr id="63" name="Straight Arrow Connector 62">
                <a:extLst>
                  <a:ext uri="{FF2B5EF4-FFF2-40B4-BE49-F238E27FC236}">
                    <a16:creationId xmlns:a16="http://schemas.microsoft.com/office/drawing/2014/main" id="{09B6163A-2D2E-4203-B517-55201C70F4F1}"/>
                  </a:ext>
                </a:extLst>
              </p:cNvPr>
              <p:cNvCxnSpPr/>
              <p:nvPr/>
            </p:nvCxnSpPr>
            <p:spPr>
              <a:xfrm rot="16200000">
                <a:off x="741520" y="2451854"/>
                <a:ext cx="731520" cy="0"/>
              </a:xfrm>
              <a:prstGeom prst="straightConnector1">
                <a:avLst/>
              </a:prstGeom>
              <a:noFill/>
              <a:ln w="25400" cap="flat" cmpd="sng" algn="ctr">
                <a:solidFill>
                  <a:sysClr val="windowText" lastClr="000000"/>
                </a:solidFill>
                <a:prstDash val="solid"/>
                <a:miter lim="800000"/>
                <a:tailEnd type="triangle"/>
              </a:ln>
              <a:effectLst/>
            </p:spPr>
          </p:cxnSp>
        </p:grpSp>
      </p:grpSp>
      <p:pic>
        <p:nvPicPr>
          <p:cNvPr id="7170" name="Picture 2" descr="In Remembrance of Dr. William Maixner - Duke Anesthesiology">
            <a:extLst>
              <a:ext uri="{FF2B5EF4-FFF2-40B4-BE49-F238E27FC236}">
                <a16:creationId xmlns:a16="http://schemas.microsoft.com/office/drawing/2014/main" id="{E0130EC2-37B0-4ABB-9CF3-6A772C803BA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6215" y="0"/>
            <a:ext cx="567787" cy="85323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a:extLst>
              <a:ext uri="{FF2B5EF4-FFF2-40B4-BE49-F238E27FC236}">
                <a16:creationId xmlns:a16="http://schemas.microsoft.com/office/drawing/2014/main" id="{685A19EB-84E8-9289-BA70-13289899BEB7}"/>
              </a:ext>
            </a:extLst>
          </p:cNvPr>
          <p:cNvGraphicFramePr>
            <a:graphicFrameLocks noGrp="1"/>
          </p:cNvGraphicFramePr>
          <p:nvPr/>
        </p:nvGraphicFramePr>
        <p:xfrm>
          <a:off x="665562" y="3661293"/>
          <a:ext cx="7772401" cy="2634937"/>
        </p:xfrm>
        <a:graphic>
          <a:graphicData uri="http://schemas.openxmlformats.org/drawingml/2006/table">
            <a:tbl>
              <a:tblPr firstRow="1" firstCol="1" bandRow="1">
                <a:tableStyleId>{5C22544A-7EE6-4342-B048-85BDC9FD1C3A}</a:tableStyleId>
              </a:tblPr>
              <a:tblGrid>
                <a:gridCol w="2640597">
                  <a:extLst>
                    <a:ext uri="{9D8B030D-6E8A-4147-A177-3AD203B41FA5}">
                      <a16:colId xmlns:a16="http://schemas.microsoft.com/office/drawing/2014/main" val="2012098781"/>
                    </a:ext>
                  </a:extLst>
                </a:gridCol>
                <a:gridCol w="998912">
                  <a:extLst>
                    <a:ext uri="{9D8B030D-6E8A-4147-A177-3AD203B41FA5}">
                      <a16:colId xmlns:a16="http://schemas.microsoft.com/office/drawing/2014/main" val="1876390198"/>
                    </a:ext>
                  </a:extLst>
                </a:gridCol>
                <a:gridCol w="998912">
                  <a:extLst>
                    <a:ext uri="{9D8B030D-6E8A-4147-A177-3AD203B41FA5}">
                      <a16:colId xmlns:a16="http://schemas.microsoft.com/office/drawing/2014/main" val="767499447"/>
                    </a:ext>
                  </a:extLst>
                </a:gridCol>
                <a:gridCol w="998912">
                  <a:extLst>
                    <a:ext uri="{9D8B030D-6E8A-4147-A177-3AD203B41FA5}">
                      <a16:colId xmlns:a16="http://schemas.microsoft.com/office/drawing/2014/main" val="1943067188"/>
                    </a:ext>
                  </a:extLst>
                </a:gridCol>
                <a:gridCol w="998912">
                  <a:extLst>
                    <a:ext uri="{9D8B030D-6E8A-4147-A177-3AD203B41FA5}">
                      <a16:colId xmlns:a16="http://schemas.microsoft.com/office/drawing/2014/main" val="2138281607"/>
                    </a:ext>
                  </a:extLst>
                </a:gridCol>
                <a:gridCol w="998912">
                  <a:extLst>
                    <a:ext uri="{9D8B030D-6E8A-4147-A177-3AD203B41FA5}">
                      <a16:colId xmlns:a16="http://schemas.microsoft.com/office/drawing/2014/main" val="4070694640"/>
                    </a:ext>
                  </a:extLst>
                </a:gridCol>
                <a:gridCol w="137244">
                  <a:extLst>
                    <a:ext uri="{9D8B030D-6E8A-4147-A177-3AD203B41FA5}">
                      <a16:colId xmlns:a16="http://schemas.microsoft.com/office/drawing/2014/main" val="1457581136"/>
                    </a:ext>
                  </a:extLst>
                </a:gridCol>
              </a:tblGrid>
              <a:tr h="312663">
                <a:tc gridSpan="7">
                  <a:txBody>
                    <a:bodyPr/>
                    <a:lstStyle/>
                    <a:p>
                      <a:pPr algn="just">
                        <a:lnSpc>
                          <a:spcPct val="107000"/>
                        </a:lnSpc>
                        <a:spcAft>
                          <a:spcPts val="600"/>
                        </a:spcAft>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2890362477"/>
                  </a:ext>
                </a:extLst>
              </a:tr>
              <a:tr h="581552">
                <a:tc>
                  <a:txBody>
                    <a:bodyPr/>
                    <a:lstStyle/>
                    <a:p>
                      <a:pPr algn="just">
                        <a:lnSpc>
                          <a:spcPct val="107000"/>
                        </a:lnSpc>
                        <a:spcAft>
                          <a:spcPts val="600"/>
                        </a:spcAft>
                      </a:pPr>
                      <a:r>
                        <a:rPr lang="en-US" sz="1600" dirty="0">
                          <a:effectLst/>
                        </a:rPr>
                        <a:t>Pathways</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tc>
                  <a:txBody>
                    <a:bodyPr/>
                    <a:lstStyle/>
                    <a:p>
                      <a:pPr algn="just">
                        <a:lnSpc>
                          <a:spcPct val="107000"/>
                        </a:lnSpc>
                        <a:spcAft>
                          <a:spcPts val="600"/>
                        </a:spcAft>
                      </a:pPr>
                      <a:r>
                        <a:rPr lang="en-US" sz="1600" dirty="0">
                          <a:effectLst/>
                        </a:rPr>
                        <a:t>R@t0</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tc>
                  <a:txBody>
                    <a:bodyPr/>
                    <a:lstStyle/>
                    <a:p>
                      <a:pPr algn="just">
                        <a:lnSpc>
                          <a:spcPct val="107000"/>
                        </a:lnSpc>
                        <a:spcAft>
                          <a:spcPts val="600"/>
                        </a:spcAft>
                      </a:pPr>
                      <a:r>
                        <a:rPr lang="en-US" sz="1600" dirty="0">
                          <a:effectLst/>
                        </a:rPr>
                        <a:t>R@t1</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tc>
                  <a:txBody>
                    <a:bodyPr/>
                    <a:lstStyle/>
                    <a:p>
                      <a:pPr algn="just">
                        <a:lnSpc>
                          <a:spcPct val="107000"/>
                        </a:lnSpc>
                        <a:spcAft>
                          <a:spcPts val="600"/>
                        </a:spcAft>
                      </a:pPr>
                      <a:r>
                        <a:rPr lang="en-US" sz="1600" dirty="0">
                          <a:effectLst/>
                        </a:rPr>
                        <a:t>P@t0</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tc>
                  <a:txBody>
                    <a:bodyPr/>
                    <a:lstStyle/>
                    <a:p>
                      <a:pPr algn="just">
                        <a:lnSpc>
                          <a:spcPct val="107000"/>
                        </a:lnSpc>
                        <a:spcAft>
                          <a:spcPts val="600"/>
                        </a:spcAft>
                      </a:pPr>
                      <a:r>
                        <a:rPr lang="en-US" sz="1600">
                          <a:effectLst/>
                        </a:rPr>
                        <a:t>P@</a:t>
                      </a:r>
                      <a:r>
                        <a:rPr lang="en-US" sz="1600" dirty="0">
                          <a:effectLst/>
                        </a:rPr>
                        <a:t>t1</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tc>
                  <a:txBody>
                    <a:bodyPr/>
                    <a:lstStyle/>
                    <a:p>
                      <a:pPr algn="just">
                        <a:lnSpc>
                          <a:spcPct val="107000"/>
                        </a:lnSpc>
                        <a:spcAft>
                          <a:spcPts val="600"/>
                        </a:spcAft>
                      </a:pPr>
                      <a:r>
                        <a:rPr lang="en-US" sz="1600" dirty="0">
                          <a:effectLst/>
                        </a:rPr>
                        <a:t>Chronic TMD</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tc>
                  <a:txBody>
                    <a:bodyPr/>
                    <a:lstStyle/>
                    <a:p>
                      <a:pPr algn="l">
                        <a:lnSpc>
                          <a:spcPct val="107000"/>
                        </a:lnSpc>
                        <a:spcAft>
                          <a:spcPts val="800"/>
                        </a:spcAft>
                      </a:pPr>
                      <a:r>
                        <a:rPr lang="en-CA" sz="1100">
                          <a:effectLst/>
                        </a:rPr>
                        <a:t> </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835102391"/>
                  </a:ext>
                </a:extLst>
              </a:tr>
              <a:tr h="438886">
                <a:tc>
                  <a:txBody>
                    <a:bodyPr/>
                    <a:lstStyle/>
                    <a:p>
                      <a:pPr algn="just">
                        <a:lnSpc>
                          <a:spcPct val="107000"/>
                        </a:lnSpc>
                        <a:spcAft>
                          <a:spcPts val="800"/>
                        </a:spcAft>
                      </a:pPr>
                      <a:r>
                        <a:rPr lang="en-US" sz="1600" dirty="0">
                          <a:effectLst/>
                        </a:rPr>
                        <a:t>Inflammatory response</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tc>
                  <a:txBody>
                    <a:bodyPr/>
                    <a:lstStyle/>
                    <a:p>
                      <a:pPr algn="ctr">
                        <a:lnSpc>
                          <a:spcPct val="107000"/>
                        </a:lnSpc>
                        <a:spcAft>
                          <a:spcPts val="800"/>
                        </a:spcAft>
                      </a:pPr>
                      <a:r>
                        <a:rPr lang="en-US" sz="1600">
                          <a:effectLst/>
                        </a:rPr>
                        <a:t>↑↑↑</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tc>
                  <a:txBody>
                    <a:bodyPr/>
                    <a:lstStyle/>
                    <a:p>
                      <a:pPr algn="ctr">
                        <a:lnSpc>
                          <a:spcPct val="107000"/>
                        </a:lnSpc>
                        <a:spcAft>
                          <a:spcPts val="800"/>
                        </a:spcAft>
                      </a:pPr>
                      <a:r>
                        <a:rPr lang="en-US" sz="1600">
                          <a:effectLst/>
                        </a:rPr>
                        <a:t>↓</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tc>
                  <a:txBody>
                    <a:bodyPr/>
                    <a:lstStyle/>
                    <a:p>
                      <a:pPr algn="ctr">
                        <a:lnSpc>
                          <a:spcPct val="107000"/>
                        </a:lnSpc>
                        <a:spcAft>
                          <a:spcPts val="800"/>
                        </a:spcAft>
                      </a:pPr>
                      <a:r>
                        <a:rPr lang="en-US" sz="1600" dirty="0">
                          <a:effectLst/>
                        </a:rPr>
                        <a:t>↓↓</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tc>
                  <a:txBody>
                    <a:bodyPr/>
                    <a:lstStyle/>
                    <a:p>
                      <a:pPr algn="ctr">
                        <a:lnSpc>
                          <a:spcPct val="107000"/>
                        </a:lnSpc>
                        <a:spcAft>
                          <a:spcPts val="800"/>
                        </a:spcAft>
                      </a:pPr>
                      <a:r>
                        <a:rPr lang="en-US" sz="1600">
                          <a:effectLst/>
                        </a:rPr>
                        <a:t>↓</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tc>
                  <a:txBody>
                    <a:bodyPr/>
                    <a:lstStyle/>
                    <a:p>
                      <a:pPr algn="ctr">
                        <a:lnSpc>
                          <a:spcPct val="107000"/>
                        </a:lnSpc>
                        <a:spcAft>
                          <a:spcPts val="800"/>
                        </a:spcAft>
                      </a:pP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tc>
                  <a:txBody>
                    <a:bodyPr/>
                    <a:lstStyle/>
                    <a:p>
                      <a:pPr algn="l">
                        <a:lnSpc>
                          <a:spcPct val="107000"/>
                        </a:lnSpc>
                        <a:spcAft>
                          <a:spcPts val="800"/>
                        </a:spcAft>
                      </a:pPr>
                      <a:r>
                        <a:rPr lang="en-CA" sz="1100">
                          <a:effectLst/>
                        </a:rPr>
                        <a:t> </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152599046"/>
                  </a:ext>
                </a:extLst>
              </a:tr>
              <a:tr h="407621">
                <a:tc>
                  <a:txBody>
                    <a:bodyPr/>
                    <a:lstStyle/>
                    <a:p>
                      <a:pPr algn="just">
                        <a:lnSpc>
                          <a:spcPct val="107000"/>
                        </a:lnSpc>
                        <a:spcAft>
                          <a:spcPts val="800"/>
                        </a:spcAft>
                      </a:pPr>
                      <a:r>
                        <a:rPr lang="en-US" sz="1600" dirty="0">
                          <a:effectLst/>
                        </a:rPr>
                        <a:t>Neutrophil activation</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tc>
                  <a:txBody>
                    <a:bodyPr/>
                    <a:lstStyle/>
                    <a:p>
                      <a:pPr algn="ctr">
                        <a:lnSpc>
                          <a:spcPct val="107000"/>
                        </a:lnSpc>
                        <a:spcAft>
                          <a:spcPts val="800"/>
                        </a:spcAft>
                      </a:pPr>
                      <a:r>
                        <a:rPr lang="en-US" sz="1600">
                          <a:effectLst/>
                        </a:rPr>
                        <a:t>↑↑↑</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tc>
                  <a:txBody>
                    <a:bodyPr/>
                    <a:lstStyle/>
                    <a:p>
                      <a:pPr algn="ctr">
                        <a:lnSpc>
                          <a:spcPct val="107000"/>
                        </a:lnSpc>
                        <a:spcAft>
                          <a:spcPts val="800"/>
                        </a:spcAft>
                      </a:pPr>
                      <a:r>
                        <a:rPr lang="en-US" sz="1600">
                          <a:effectLst/>
                        </a:rPr>
                        <a:t>↓</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tc>
                  <a:txBody>
                    <a:bodyPr/>
                    <a:lstStyle/>
                    <a:p>
                      <a:pPr algn="ctr">
                        <a:lnSpc>
                          <a:spcPct val="107000"/>
                        </a:lnSpc>
                        <a:spcAft>
                          <a:spcPts val="800"/>
                        </a:spcAft>
                      </a:pPr>
                      <a:r>
                        <a:rPr lang="en-US" sz="1600">
                          <a:effectLst/>
                        </a:rPr>
                        <a:t>↓↓</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tc>
                  <a:txBody>
                    <a:bodyPr/>
                    <a:lstStyle/>
                    <a:p>
                      <a:pPr algn="ctr">
                        <a:lnSpc>
                          <a:spcPct val="107000"/>
                        </a:lnSpc>
                        <a:spcAft>
                          <a:spcPts val="800"/>
                        </a:spcAft>
                      </a:pPr>
                      <a:r>
                        <a:rPr lang="en-US" sz="1600">
                          <a:effectLst/>
                        </a:rPr>
                        <a:t>↓</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tc>
                  <a:txBody>
                    <a:bodyPr/>
                    <a:lstStyle/>
                    <a:p>
                      <a:pPr algn="ctr">
                        <a:lnSpc>
                          <a:spcPct val="107000"/>
                        </a:lnSpc>
                        <a:spcAft>
                          <a:spcPts val="800"/>
                        </a:spcAft>
                      </a:pP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tc>
                  <a:txBody>
                    <a:bodyPr/>
                    <a:lstStyle/>
                    <a:p>
                      <a:pPr algn="l">
                        <a:lnSpc>
                          <a:spcPct val="107000"/>
                        </a:lnSpc>
                        <a:spcAft>
                          <a:spcPts val="800"/>
                        </a:spcAft>
                      </a:pPr>
                      <a:r>
                        <a:rPr lang="en-CA" sz="1100">
                          <a:effectLst/>
                        </a:rPr>
                        <a:t> </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93415756"/>
                  </a:ext>
                </a:extLst>
              </a:tr>
              <a:tr h="581552">
                <a:tc>
                  <a:txBody>
                    <a:bodyPr/>
                    <a:lstStyle/>
                    <a:p>
                      <a:pPr algn="just">
                        <a:lnSpc>
                          <a:spcPct val="107000"/>
                        </a:lnSpc>
                        <a:spcAft>
                          <a:spcPts val="600"/>
                        </a:spcAft>
                      </a:pPr>
                      <a:r>
                        <a:rPr lang="en-US" sz="1600" dirty="0">
                          <a:effectLst/>
                        </a:rPr>
                        <a:t>Neutrophil degranulation</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tc>
                  <a:txBody>
                    <a:bodyPr/>
                    <a:lstStyle/>
                    <a:p>
                      <a:pPr algn="ctr">
                        <a:lnSpc>
                          <a:spcPct val="107000"/>
                        </a:lnSpc>
                        <a:spcAft>
                          <a:spcPts val="600"/>
                        </a:spcAft>
                      </a:pPr>
                      <a:r>
                        <a:rPr lang="en-US" sz="1600" dirty="0">
                          <a:effectLst/>
                        </a:rPr>
                        <a:t>↑↑↑</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tc>
                  <a:txBody>
                    <a:bodyPr/>
                    <a:lstStyle/>
                    <a:p>
                      <a:pPr algn="ctr">
                        <a:lnSpc>
                          <a:spcPct val="107000"/>
                        </a:lnSpc>
                        <a:spcAft>
                          <a:spcPts val="600"/>
                        </a:spcAft>
                      </a:pPr>
                      <a:r>
                        <a:rPr lang="en-US" sz="1600" dirty="0">
                          <a:effectLst/>
                        </a:rPr>
                        <a:t>↓</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tc>
                  <a:txBody>
                    <a:bodyPr/>
                    <a:lstStyle/>
                    <a:p>
                      <a:pPr algn="ctr">
                        <a:lnSpc>
                          <a:spcPct val="107000"/>
                        </a:lnSpc>
                        <a:spcAft>
                          <a:spcPts val="600"/>
                        </a:spcAft>
                      </a:pPr>
                      <a:r>
                        <a:rPr lang="en-US" sz="1600">
                          <a:effectLst/>
                        </a:rPr>
                        <a:t>↓↓</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tc>
                  <a:txBody>
                    <a:bodyPr/>
                    <a:lstStyle/>
                    <a:p>
                      <a:pPr algn="ctr">
                        <a:lnSpc>
                          <a:spcPct val="107000"/>
                        </a:lnSpc>
                        <a:spcAft>
                          <a:spcPts val="600"/>
                        </a:spcAft>
                      </a:pPr>
                      <a:r>
                        <a:rPr lang="en-US" sz="1600">
                          <a:effectLst/>
                        </a:rPr>
                        <a:t>↓</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tc>
                  <a:txBody>
                    <a:bodyPr/>
                    <a:lstStyle/>
                    <a:p>
                      <a:pPr algn="ctr">
                        <a:lnSpc>
                          <a:spcPct val="107000"/>
                        </a:lnSpc>
                        <a:spcAft>
                          <a:spcPts val="600"/>
                        </a:spcAft>
                      </a:pP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tc>
                  <a:txBody>
                    <a:bodyPr/>
                    <a:lstStyle/>
                    <a:p>
                      <a:pPr algn="l">
                        <a:lnSpc>
                          <a:spcPct val="107000"/>
                        </a:lnSpc>
                        <a:spcAft>
                          <a:spcPts val="800"/>
                        </a:spcAft>
                      </a:pPr>
                      <a:r>
                        <a:rPr lang="en-CA" sz="1100">
                          <a:effectLst/>
                        </a:rPr>
                        <a:t> </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890088129"/>
                  </a:ext>
                </a:extLst>
              </a:tr>
              <a:tr h="312663">
                <a:tc>
                  <a:txBody>
                    <a:bodyPr/>
                    <a:lstStyle/>
                    <a:p>
                      <a:pPr algn="just">
                        <a:lnSpc>
                          <a:spcPct val="107000"/>
                        </a:lnSpc>
                        <a:spcAft>
                          <a:spcPts val="600"/>
                        </a:spcAft>
                      </a:pPr>
                      <a:r>
                        <a:rPr lang="en-US" sz="1600" dirty="0">
                          <a:effectLst/>
                        </a:rPr>
                        <a:t>Macrophage activation</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tc>
                  <a:txBody>
                    <a:bodyPr/>
                    <a:lstStyle/>
                    <a:p>
                      <a:pPr algn="ctr">
                        <a:lnSpc>
                          <a:spcPct val="107000"/>
                        </a:lnSpc>
                        <a:spcAft>
                          <a:spcPts val="600"/>
                        </a:spcAft>
                      </a:pPr>
                      <a:r>
                        <a:rPr lang="en-US" sz="1600">
                          <a:effectLst/>
                        </a:rPr>
                        <a:t>↑↑↑</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tc>
                  <a:txBody>
                    <a:bodyPr/>
                    <a:lstStyle/>
                    <a:p>
                      <a:pPr algn="ctr">
                        <a:lnSpc>
                          <a:spcPct val="107000"/>
                        </a:lnSpc>
                        <a:spcAft>
                          <a:spcPts val="600"/>
                        </a:spcAft>
                      </a:pPr>
                      <a:r>
                        <a:rPr lang="en-US" sz="1600" dirty="0">
                          <a:effectLst/>
                        </a:rPr>
                        <a:t>↓</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tc>
                  <a:txBody>
                    <a:bodyPr/>
                    <a:lstStyle/>
                    <a:p>
                      <a:pPr algn="ctr">
                        <a:lnSpc>
                          <a:spcPct val="107000"/>
                        </a:lnSpc>
                        <a:spcAft>
                          <a:spcPts val="600"/>
                        </a:spcAft>
                      </a:pPr>
                      <a:r>
                        <a:rPr lang="en-US" sz="1600" dirty="0">
                          <a:effectLst/>
                        </a:rPr>
                        <a:t>↓</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tc>
                  <a:txBody>
                    <a:bodyPr/>
                    <a:lstStyle/>
                    <a:p>
                      <a:pPr algn="ctr">
                        <a:lnSpc>
                          <a:spcPct val="107000"/>
                        </a:lnSpc>
                        <a:spcAft>
                          <a:spcPts val="600"/>
                        </a:spcAft>
                      </a:pPr>
                      <a:r>
                        <a:rPr lang="en-US" sz="1600" dirty="0">
                          <a:effectLst/>
                        </a:rPr>
                        <a:t> </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tc>
                  <a:txBody>
                    <a:bodyPr/>
                    <a:lstStyle/>
                    <a:p>
                      <a:pPr algn="ctr">
                        <a:lnSpc>
                          <a:spcPct val="107000"/>
                        </a:lnSpc>
                        <a:spcAft>
                          <a:spcPts val="600"/>
                        </a:spcAft>
                      </a:pPr>
                      <a:r>
                        <a:rPr lang="en-US" sz="1600" dirty="0">
                          <a:effectLst/>
                        </a:rPr>
                        <a:t> </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tc>
                  <a:txBody>
                    <a:bodyPr/>
                    <a:lstStyle/>
                    <a:p>
                      <a:pPr algn="l">
                        <a:lnSpc>
                          <a:spcPct val="107000"/>
                        </a:lnSpc>
                        <a:spcAft>
                          <a:spcPts val="800"/>
                        </a:spcAft>
                      </a:pPr>
                      <a:r>
                        <a:rPr lang="en-CA" sz="1100" dirty="0">
                          <a:effectLst/>
                        </a:rPr>
                        <a:t>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084443166"/>
                  </a:ext>
                </a:extLst>
              </a:tr>
            </a:tbl>
          </a:graphicData>
        </a:graphic>
      </p:graphicFrame>
      <p:grpSp>
        <p:nvGrpSpPr>
          <p:cNvPr id="15" name="Group 14">
            <a:extLst>
              <a:ext uri="{FF2B5EF4-FFF2-40B4-BE49-F238E27FC236}">
                <a16:creationId xmlns:a16="http://schemas.microsoft.com/office/drawing/2014/main" id="{3058D86E-25B0-5F52-DE40-4409ED1CA292}"/>
              </a:ext>
            </a:extLst>
          </p:cNvPr>
          <p:cNvGrpSpPr/>
          <p:nvPr/>
        </p:nvGrpSpPr>
        <p:grpSpPr>
          <a:xfrm>
            <a:off x="3200400" y="1268444"/>
            <a:ext cx="4451396" cy="2248054"/>
            <a:chOff x="130471" y="1219365"/>
            <a:chExt cx="4451396" cy="2248054"/>
          </a:xfrm>
        </p:grpSpPr>
        <p:grpSp>
          <p:nvGrpSpPr>
            <p:cNvPr id="14" name="Group 13">
              <a:extLst>
                <a:ext uri="{FF2B5EF4-FFF2-40B4-BE49-F238E27FC236}">
                  <a16:creationId xmlns:a16="http://schemas.microsoft.com/office/drawing/2014/main" id="{E5CDBED7-96DC-2EFE-8BEE-6CB577A78C2D}"/>
                </a:ext>
              </a:extLst>
            </p:cNvPr>
            <p:cNvGrpSpPr/>
            <p:nvPr/>
          </p:nvGrpSpPr>
          <p:grpSpPr>
            <a:xfrm>
              <a:off x="880275" y="1219365"/>
              <a:ext cx="3701592" cy="2075020"/>
              <a:chOff x="914400" y="939025"/>
              <a:chExt cx="3701592" cy="2075020"/>
            </a:xfrm>
          </p:grpSpPr>
          <p:sp>
            <p:nvSpPr>
              <p:cNvPr id="5" name="TextBox 4">
                <a:extLst>
                  <a:ext uri="{FF2B5EF4-FFF2-40B4-BE49-F238E27FC236}">
                    <a16:creationId xmlns:a16="http://schemas.microsoft.com/office/drawing/2014/main" id="{D0D89E8B-CCA4-C39D-4267-AC3E6F05013B}"/>
                  </a:ext>
                </a:extLst>
              </p:cNvPr>
              <p:cNvSpPr txBox="1"/>
              <p:nvPr/>
            </p:nvSpPr>
            <p:spPr>
              <a:xfrm>
                <a:off x="914400" y="2767824"/>
                <a:ext cx="3701592"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charset="0"/>
                    <a:ea typeface="Arial" charset="0"/>
                    <a:cs typeface="Arial" charset="0"/>
                  </a:rPr>
                  <a:t>     Healthy        acute    persistent                 	chronic </a:t>
                </a:r>
                <a:endParaRPr kumimoji="0" lang="en-US" sz="1000" b="0" i="0" u="none" strike="noStrike" kern="1200" cap="none" spc="0" normalizeH="0" baseline="-25000" noProof="0" dirty="0">
                  <a:ln>
                    <a:noFill/>
                  </a:ln>
                  <a:solidFill>
                    <a:prstClr val="black"/>
                  </a:solidFill>
                  <a:effectLst/>
                  <a:uLnTx/>
                  <a:uFillTx/>
                  <a:latin typeface="Arial" charset="0"/>
                  <a:ea typeface="Arial" charset="0"/>
                  <a:cs typeface="Arial" charset="0"/>
                </a:endParaRPr>
              </a:p>
            </p:txBody>
          </p:sp>
          <p:cxnSp>
            <p:nvCxnSpPr>
              <p:cNvPr id="6" name="Straight Connector 5">
                <a:extLst>
                  <a:ext uri="{FF2B5EF4-FFF2-40B4-BE49-F238E27FC236}">
                    <a16:creationId xmlns:a16="http://schemas.microsoft.com/office/drawing/2014/main" id="{0A800025-7D58-C795-DD34-C99C93574991}"/>
                  </a:ext>
                </a:extLst>
              </p:cNvPr>
              <p:cNvCxnSpPr/>
              <p:nvPr/>
            </p:nvCxnSpPr>
            <p:spPr>
              <a:xfrm>
                <a:off x="2227161" y="1113496"/>
                <a:ext cx="0" cy="1559034"/>
              </a:xfrm>
              <a:prstGeom prst="line">
                <a:avLst/>
              </a:prstGeom>
              <a:ln w="254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77021765-15B8-D0A5-0D48-0D4910A851C2}"/>
                  </a:ext>
                </a:extLst>
              </p:cNvPr>
              <p:cNvCxnSpPr>
                <a:cxnSpLocks/>
              </p:cNvCxnSpPr>
              <p:nvPr/>
            </p:nvCxnSpPr>
            <p:spPr>
              <a:xfrm flipV="1">
                <a:off x="1572884" y="1794625"/>
                <a:ext cx="2870154" cy="723153"/>
              </a:xfrm>
              <a:prstGeom prst="straightConnector1">
                <a:avLst/>
              </a:prstGeom>
              <a:ln w="31750">
                <a:solidFill>
                  <a:srgbClr val="FF00FF"/>
                </a:solidFill>
                <a:headEnd type="oval" w="med" len="med"/>
                <a:tailEnd type="none" w="lg" len="lg"/>
              </a:ln>
              <a:effectLst>
                <a:outerShdw blurRad="50800" dist="762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E09F1503-394C-537D-7C49-6007746B63AC}"/>
                  </a:ext>
                </a:extLst>
              </p:cNvPr>
              <p:cNvCxnSpPr/>
              <p:nvPr/>
            </p:nvCxnSpPr>
            <p:spPr>
              <a:xfrm>
                <a:off x="1572884" y="2537315"/>
                <a:ext cx="3030272" cy="2221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24E63E3E-5B86-7325-0933-5834066976B4}"/>
                  </a:ext>
                </a:extLst>
              </p:cNvPr>
              <p:cNvCxnSpPr/>
              <p:nvPr/>
            </p:nvCxnSpPr>
            <p:spPr>
              <a:xfrm rot="16200000">
                <a:off x="781425" y="1794740"/>
                <a:ext cx="1559035"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7E568F9-0244-E3CB-E79B-C7825782B858}"/>
                  </a:ext>
                </a:extLst>
              </p:cNvPr>
              <p:cNvCxnSpPr/>
              <p:nvPr/>
            </p:nvCxnSpPr>
            <p:spPr>
              <a:xfrm>
                <a:off x="2753992" y="1113496"/>
                <a:ext cx="0" cy="1559034"/>
              </a:xfrm>
              <a:prstGeom prst="line">
                <a:avLst/>
              </a:prstGeom>
              <a:ln w="254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A65B672-ED75-E016-4DCD-78513DF19DCB}"/>
                  </a:ext>
                </a:extLst>
              </p:cNvPr>
              <p:cNvCxnSpPr/>
              <p:nvPr/>
            </p:nvCxnSpPr>
            <p:spPr>
              <a:xfrm>
                <a:off x="4243447" y="1111664"/>
                <a:ext cx="0" cy="1559034"/>
              </a:xfrm>
              <a:prstGeom prst="line">
                <a:avLst/>
              </a:prstGeom>
              <a:ln w="254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335F7AB-48E4-C615-631E-02716CFFE95C}"/>
                  </a:ext>
                </a:extLst>
              </p:cNvPr>
              <p:cNvSpPr txBox="1"/>
              <p:nvPr/>
            </p:nvSpPr>
            <p:spPr>
              <a:xfrm rot="16200000">
                <a:off x="496170" y="1681491"/>
                <a:ext cx="1731154"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060"/>
                    </a:solidFill>
                    <a:effectLst/>
                    <a:uLnTx/>
                    <a:uFillTx/>
                    <a:latin typeface="Arial" charset="0"/>
                    <a:ea typeface="Arial" charset="0"/>
                    <a:cs typeface="Arial" charset="0"/>
                  </a:rPr>
                  <a:t>Disease development </a:t>
                </a:r>
              </a:p>
            </p:txBody>
          </p:sp>
        </p:grpSp>
        <p:sp>
          <p:nvSpPr>
            <p:cNvPr id="13" name="TextBox 12">
              <a:extLst>
                <a:ext uri="{FF2B5EF4-FFF2-40B4-BE49-F238E27FC236}">
                  <a16:creationId xmlns:a16="http://schemas.microsoft.com/office/drawing/2014/main" id="{BB1B4C9A-5990-D014-34AC-4DFDC1F6B10B}"/>
                </a:ext>
              </a:extLst>
            </p:cNvPr>
            <p:cNvSpPr txBox="1"/>
            <p:nvPr/>
          </p:nvSpPr>
          <p:spPr>
            <a:xfrm>
              <a:off x="130471" y="3221198"/>
              <a:ext cx="402542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charset="0"/>
                  <a:ea typeface="Arial" charset="0"/>
                  <a:cs typeface="Arial" charset="0"/>
                </a:rPr>
                <a:t>Controls                t0           t1                           </a:t>
              </a:r>
              <a:endParaRPr kumimoji="0" lang="en-US" sz="1000" b="0" i="0" u="none" strike="noStrike" kern="1200" cap="none" spc="0" normalizeH="0" baseline="-25000" noProof="0" dirty="0">
                <a:ln>
                  <a:noFill/>
                </a:ln>
                <a:solidFill>
                  <a:prstClr val="black"/>
                </a:solidFill>
                <a:effectLst/>
                <a:uLnTx/>
                <a:uFillTx/>
                <a:latin typeface="Arial" charset="0"/>
                <a:ea typeface="Arial" charset="0"/>
                <a:cs typeface="Arial" charset="0"/>
              </a:endParaRPr>
            </a:p>
          </p:txBody>
        </p:sp>
      </p:grpSp>
    </p:spTree>
    <p:extLst>
      <p:ext uri="{BB962C8B-B14F-4D97-AF65-F5344CB8AC3E}">
        <p14:creationId xmlns:p14="http://schemas.microsoft.com/office/powerpoint/2010/main" val="1616720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BD771B-B6EB-59B5-6DA0-1DDED86E9CA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493" r="26763" b="15171"/>
          <a:stretch/>
        </p:blipFill>
        <p:spPr bwMode="auto">
          <a:xfrm>
            <a:off x="1263885" y="2133601"/>
            <a:ext cx="5822716" cy="4427052"/>
          </a:xfrm>
          <a:prstGeom prst="rect">
            <a:avLst/>
          </a:prstGeom>
          <a:ln>
            <a:noFill/>
          </a:ln>
          <a:extLst>
            <a:ext uri="{53640926-AAD7-44D8-BBD7-CCE9431645EC}">
              <a14:shadowObscured xmlns:a14="http://schemas.microsoft.com/office/drawing/2010/main"/>
            </a:ext>
          </a:extLst>
        </p:spPr>
      </p:pic>
      <p:sp>
        <p:nvSpPr>
          <p:cNvPr id="4" name="Title 1">
            <a:extLst>
              <a:ext uri="{FF2B5EF4-FFF2-40B4-BE49-F238E27FC236}">
                <a16:creationId xmlns:a16="http://schemas.microsoft.com/office/drawing/2014/main" id="{0C77D732-1F4A-7338-14D9-AF95AE07BDED}"/>
              </a:ext>
            </a:extLst>
          </p:cNvPr>
          <p:cNvSpPr>
            <a:spLocks noGrp="1"/>
          </p:cNvSpPr>
          <p:nvPr>
            <p:ph type="title"/>
          </p:nvPr>
        </p:nvSpPr>
        <p:spPr>
          <a:xfrm>
            <a:off x="457200" y="274638"/>
            <a:ext cx="8229600" cy="1143000"/>
          </a:xfrm>
        </p:spPr>
        <p:txBody>
          <a:bodyPr/>
          <a:lstStyle/>
          <a:p>
            <a:r>
              <a:rPr lang="en-US" sz="3600" b="1" dirty="0">
                <a:solidFill>
                  <a:srgbClr val="C00000"/>
                </a:solidFill>
              </a:rPr>
              <a:t>Acute </a:t>
            </a:r>
            <a:r>
              <a:rPr lang="en-US" sz="3600" b="1">
                <a:solidFill>
                  <a:srgbClr val="C00000"/>
                </a:solidFill>
              </a:rPr>
              <a:t>to Chronic Pain </a:t>
            </a:r>
            <a:r>
              <a:rPr lang="en-US" sz="3600" b="1" dirty="0">
                <a:solidFill>
                  <a:srgbClr val="C00000"/>
                </a:solidFill>
              </a:rPr>
              <a:t>T</a:t>
            </a:r>
            <a:r>
              <a:rPr lang="en-US" sz="3600" b="1">
                <a:solidFill>
                  <a:srgbClr val="C00000"/>
                </a:solidFill>
              </a:rPr>
              <a:t>ransition: Adaptive Response </a:t>
            </a:r>
            <a:r>
              <a:rPr lang="en-US" sz="3600" b="1" dirty="0">
                <a:solidFill>
                  <a:srgbClr val="C00000"/>
                </a:solidFill>
              </a:rPr>
              <a:t>M</a:t>
            </a:r>
            <a:r>
              <a:rPr lang="en-US" sz="3600" b="1">
                <a:solidFill>
                  <a:srgbClr val="C00000"/>
                </a:solidFill>
              </a:rPr>
              <a:t>odel</a:t>
            </a:r>
            <a:endParaRPr lang="en-US" sz="3600" b="1" dirty="0">
              <a:solidFill>
                <a:srgbClr val="C00000"/>
              </a:solidFill>
            </a:endParaRPr>
          </a:p>
        </p:txBody>
      </p:sp>
    </p:spTree>
    <p:extLst>
      <p:ext uri="{BB962C8B-B14F-4D97-AF65-F5344CB8AC3E}">
        <p14:creationId xmlns:p14="http://schemas.microsoft.com/office/powerpoint/2010/main" val="3827777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Title 6">
            <a:extLst>
              <a:ext uri="{FF2B5EF4-FFF2-40B4-BE49-F238E27FC236}">
                <a16:creationId xmlns:a16="http://schemas.microsoft.com/office/drawing/2014/main" id="{4B345F2B-F2B0-AA49-A6AB-B22909C5266E}"/>
              </a:ext>
            </a:extLst>
          </p:cNvPr>
          <p:cNvSpPr txBox="1">
            <a:spLocks/>
          </p:cNvSpPr>
          <p:nvPr/>
        </p:nvSpPr>
        <p:spPr bwMode="auto">
          <a:xfrm>
            <a:off x="1223247" y="-106363"/>
            <a:ext cx="702985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Calibri"/>
                <a:ea typeface="+mj-ea"/>
                <a:cs typeface="+mj-cs"/>
              </a:rPr>
              <a:t>Pathways TMD cohort: Contrasting Inflammatory Pathways with HC</a:t>
            </a:r>
          </a:p>
        </p:txBody>
      </p:sp>
      <p:pic>
        <p:nvPicPr>
          <p:cNvPr id="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75"/>
            <a:ext cx="665562" cy="665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5" name="Group 54">
            <a:extLst>
              <a:ext uri="{FF2B5EF4-FFF2-40B4-BE49-F238E27FC236}">
                <a16:creationId xmlns:a16="http://schemas.microsoft.com/office/drawing/2014/main" id="{746A0F39-2152-40C0-A709-1846DA7B96E9}"/>
              </a:ext>
            </a:extLst>
          </p:cNvPr>
          <p:cNvGrpSpPr/>
          <p:nvPr/>
        </p:nvGrpSpPr>
        <p:grpSpPr>
          <a:xfrm>
            <a:off x="1044634" y="1813817"/>
            <a:ext cx="2036757" cy="1103264"/>
            <a:chOff x="1455689" y="740457"/>
            <a:chExt cx="2036757" cy="1103264"/>
          </a:xfrm>
        </p:grpSpPr>
        <p:grpSp>
          <p:nvGrpSpPr>
            <p:cNvPr id="56" name="Group 55">
              <a:extLst>
                <a:ext uri="{FF2B5EF4-FFF2-40B4-BE49-F238E27FC236}">
                  <a16:creationId xmlns:a16="http://schemas.microsoft.com/office/drawing/2014/main" id="{202132C0-B0B7-4E1E-989E-266F293B21CA}"/>
                </a:ext>
              </a:extLst>
            </p:cNvPr>
            <p:cNvGrpSpPr/>
            <p:nvPr/>
          </p:nvGrpSpPr>
          <p:grpSpPr>
            <a:xfrm>
              <a:off x="2578046" y="740457"/>
              <a:ext cx="914400" cy="1103264"/>
              <a:chOff x="1094725" y="2086094"/>
              <a:chExt cx="914400" cy="1103264"/>
            </a:xfrm>
          </p:grpSpPr>
          <p:sp>
            <p:nvSpPr>
              <p:cNvPr id="64" name="TextBox 63">
                <a:extLst>
                  <a:ext uri="{FF2B5EF4-FFF2-40B4-BE49-F238E27FC236}">
                    <a16:creationId xmlns:a16="http://schemas.microsoft.com/office/drawing/2014/main" id="{0DCA3771-96E7-4BE1-923C-8DDEF530ED2E}"/>
                  </a:ext>
                </a:extLst>
              </p:cNvPr>
              <p:cNvSpPr txBox="1"/>
              <p:nvPr/>
            </p:nvSpPr>
            <p:spPr>
              <a:xfrm>
                <a:off x="1302820" y="2789248"/>
                <a:ext cx="518091"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Arial" charset="0"/>
                    <a:ea typeface="Arial" charset="0"/>
                    <a:cs typeface="Arial" charset="0"/>
                  </a:rPr>
                  <a:t>in </a:t>
                </a:r>
                <a:r>
                  <a:rPr kumimoji="0" lang="en-US" sz="1000" b="0" i="0" u="none" strike="noStrike" kern="0" cap="none" spc="0" normalizeH="0" baseline="0" noProof="0" dirty="0">
                    <a:ln>
                      <a:noFill/>
                    </a:ln>
                    <a:solidFill>
                      <a:srgbClr val="00B050"/>
                    </a:solidFill>
                    <a:effectLst/>
                    <a:uLnTx/>
                    <a:uFillTx/>
                    <a:latin typeface="Arial" charset="0"/>
                    <a:ea typeface="Arial" charset="0"/>
                    <a:cs typeface="Arial" charset="0"/>
                  </a:rPr>
                  <a:t>R</a:t>
                </a:r>
                <a:endParaRPr kumimoji="0" lang="en-US" sz="1000" b="0" i="0" u="none" strike="noStrike" kern="0" cap="none" spc="0" normalizeH="0" baseline="-25000" noProof="0" dirty="0">
                  <a:ln>
                    <a:noFill/>
                  </a:ln>
                  <a:solidFill>
                    <a:prstClr val="black"/>
                  </a:solidFill>
                  <a:effectLst/>
                  <a:uLnTx/>
                  <a:uFillTx/>
                  <a:latin typeface="Arial" charset="0"/>
                  <a:ea typeface="Arial" charset="0"/>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Arial" charset="0"/>
                    <a:ea typeface="Arial" charset="0"/>
                    <a:cs typeface="Arial" charset="0"/>
                  </a:rPr>
                  <a:t>t</a:t>
                </a:r>
                <a:r>
                  <a:rPr kumimoji="0" lang="en-US" sz="1000" b="0" i="0" u="none" strike="noStrike" kern="0" cap="none" spc="0" normalizeH="0" baseline="-25000" noProof="0" dirty="0">
                    <a:ln>
                      <a:noFill/>
                    </a:ln>
                    <a:solidFill>
                      <a:prstClr val="black"/>
                    </a:solidFill>
                    <a:effectLst/>
                    <a:uLnTx/>
                    <a:uFillTx/>
                    <a:latin typeface="Arial" charset="0"/>
                    <a:ea typeface="Arial" charset="0"/>
                    <a:cs typeface="Arial" charset="0"/>
                  </a:rPr>
                  <a:t>1</a:t>
                </a:r>
                <a:r>
                  <a:rPr kumimoji="0" lang="en-US" sz="800" b="0" i="0" u="none" strike="noStrike" kern="0" cap="none" spc="0" normalizeH="0" baseline="0" noProof="0" dirty="0">
                    <a:ln>
                      <a:noFill/>
                    </a:ln>
                    <a:solidFill>
                      <a:prstClr val="black"/>
                    </a:solidFill>
                    <a:effectLst/>
                    <a:uLnTx/>
                    <a:uFillTx/>
                    <a:latin typeface="Arial" charset="0"/>
                    <a:ea typeface="Arial" charset="0"/>
                    <a:cs typeface="Arial" charset="0"/>
                  </a:rPr>
                  <a:t> vs </a:t>
                </a:r>
                <a:r>
                  <a:rPr kumimoji="0" lang="en-US" sz="1000" b="0" i="0" u="none" strike="noStrike" kern="0" cap="none" spc="0" normalizeH="0" baseline="0" noProof="0" dirty="0">
                    <a:ln>
                      <a:noFill/>
                    </a:ln>
                    <a:solidFill>
                      <a:prstClr val="black"/>
                    </a:solidFill>
                    <a:effectLst/>
                    <a:uLnTx/>
                    <a:uFillTx/>
                    <a:latin typeface="Arial" charset="0"/>
                    <a:ea typeface="Arial" charset="0"/>
                    <a:cs typeface="Arial" charset="0"/>
                  </a:rPr>
                  <a:t>t</a:t>
                </a:r>
                <a:r>
                  <a:rPr kumimoji="0" lang="en-US" sz="1000" b="0" i="0" u="none" strike="noStrike" kern="0" cap="none" spc="0" normalizeH="0" baseline="-25000" noProof="0" dirty="0">
                    <a:ln>
                      <a:noFill/>
                    </a:ln>
                    <a:solidFill>
                      <a:prstClr val="black"/>
                    </a:solidFill>
                    <a:effectLst/>
                    <a:uLnTx/>
                    <a:uFillTx/>
                    <a:latin typeface="Arial" charset="0"/>
                    <a:ea typeface="Arial" charset="0"/>
                    <a:cs typeface="Arial" charset="0"/>
                  </a:rPr>
                  <a:t>0</a:t>
                </a:r>
                <a:endParaRPr kumimoji="0" lang="en-US" sz="1000" b="0" i="0" u="none" strike="noStrike" kern="0" cap="none" spc="0" normalizeH="0" baseline="0" noProof="0" dirty="0">
                  <a:ln>
                    <a:noFill/>
                  </a:ln>
                  <a:solidFill>
                    <a:srgbClr val="00B050"/>
                  </a:solidFill>
                  <a:effectLst/>
                  <a:uLnTx/>
                  <a:uFillTx/>
                  <a:latin typeface="Arial" charset="0"/>
                  <a:ea typeface="Arial" charset="0"/>
                  <a:cs typeface="Arial" charset="0"/>
                </a:endParaRPr>
              </a:p>
            </p:txBody>
          </p:sp>
          <p:cxnSp>
            <p:nvCxnSpPr>
              <p:cNvPr id="75" name="Straight Connector 74">
                <a:extLst>
                  <a:ext uri="{FF2B5EF4-FFF2-40B4-BE49-F238E27FC236}">
                    <a16:creationId xmlns:a16="http://schemas.microsoft.com/office/drawing/2014/main" id="{813A74EE-49A5-4DAC-8E0C-86CD049285B4}"/>
                  </a:ext>
                </a:extLst>
              </p:cNvPr>
              <p:cNvCxnSpPr/>
              <p:nvPr/>
            </p:nvCxnSpPr>
            <p:spPr>
              <a:xfrm>
                <a:off x="1235697" y="2163974"/>
                <a:ext cx="0" cy="731520"/>
              </a:xfrm>
              <a:prstGeom prst="line">
                <a:avLst/>
              </a:prstGeom>
              <a:noFill/>
              <a:ln w="25400" cap="flat" cmpd="sng" algn="ctr">
                <a:solidFill>
                  <a:sysClr val="window" lastClr="FFFFFF">
                    <a:lumMod val="65000"/>
                  </a:sysClr>
                </a:solidFill>
                <a:prstDash val="sysDash"/>
                <a:miter lim="800000"/>
              </a:ln>
              <a:effectLst/>
            </p:spPr>
          </p:cxnSp>
          <p:cxnSp>
            <p:nvCxnSpPr>
              <p:cNvPr id="76" name="Straight Connector 75">
                <a:extLst>
                  <a:ext uri="{FF2B5EF4-FFF2-40B4-BE49-F238E27FC236}">
                    <a16:creationId xmlns:a16="http://schemas.microsoft.com/office/drawing/2014/main" id="{63FAB590-4A7D-4EDC-AFD8-062443B186E9}"/>
                  </a:ext>
                </a:extLst>
              </p:cNvPr>
              <p:cNvCxnSpPr/>
              <p:nvPr/>
            </p:nvCxnSpPr>
            <p:spPr>
              <a:xfrm>
                <a:off x="1872482" y="2163974"/>
                <a:ext cx="0" cy="731520"/>
              </a:xfrm>
              <a:prstGeom prst="line">
                <a:avLst/>
              </a:prstGeom>
              <a:noFill/>
              <a:ln w="25400" cap="flat" cmpd="sng" algn="ctr">
                <a:solidFill>
                  <a:sysClr val="window" lastClr="FFFFFF">
                    <a:lumMod val="65000"/>
                  </a:sysClr>
                </a:solidFill>
                <a:prstDash val="sysDash"/>
                <a:miter lim="800000"/>
              </a:ln>
              <a:effectLst/>
            </p:spPr>
          </p:cxnSp>
          <p:cxnSp>
            <p:nvCxnSpPr>
              <p:cNvPr id="77" name="Straight Arrow Connector 76">
                <a:extLst>
                  <a:ext uri="{FF2B5EF4-FFF2-40B4-BE49-F238E27FC236}">
                    <a16:creationId xmlns:a16="http://schemas.microsoft.com/office/drawing/2014/main" id="{E58D6EEE-A114-4315-9B36-32D4772A9270}"/>
                  </a:ext>
                </a:extLst>
              </p:cNvPr>
              <p:cNvCxnSpPr/>
              <p:nvPr/>
            </p:nvCxnSpPr>
            <p:spPr>
              <a:xfrm>
                <a:off x="1094725" y="2809316"/>
                <a:ext cx="914400" cy="0"/>
              </a:xfrm>
              <a:prstGeom prst="straightConnector1">
                <a:avLst/>
              </a:prstGeom>
              <a:noFill/>
              <a:ln w="25400" cap="flat" cmpd="sng" algn="ctr">
                <a:solidFill>
                  <a:sysClr val="windowText" lastClr="000000"/>
                </a:solidFill>
                <a:prstDash val="solid"/>
                <a:miter lim="800000"/>
                <a:tailEnd type="triangle"/>
              </a:ln>
              <a:effectLst/>
            </p:spPr>
          </p:cxnSp>
          <p:cxnSp>
            <p:nvCxnSpPr>
              <p:cNvPr id="78" name="Straight Arrow Connector 77">
                <a:extLst>
                  <a:ext uri="{FF2B5EF4-FFF2-40B4-BE49-F238E27FC236}">
                    <a16:creationId xmlns:a16="http://schemas.microsoft.com/office/drawing/2014/main" id="{EAD148AB-4926-4164-BDBE-0BDAE110FEC3}"/>
                  </a:ext>
                </a:extLst>
              </p:cNvPr>
              <p:cNvCxnSpPr/>
              <p:nvPr/>
            </p:nvCxnSpPr>
            <p:spPr>
              <a:xfrm rot="16200000">
                <a:off x="741520" y="2451854"/>
                <a:ext cx="731520" cy="0"/>
              </a:xfrm>
              <a:prstGeom prst="straightConnector1">
                <a:avLst/>
              </a:prstGeom>
              <a:noFill/>
              <a:ln w="25400" cap="flat" cmpd="sng" algn="ctr">
                <a:solidFill>
                  <a:sysClr val="windowText" lastClr="000000"/>
                </a:solidFill>
                <a:prstDash val="solid"/>
                <a:miter lim="800000"/>
                <a:tailEnd type="triangle"/>
              </a:ln>
              <a:effectLst/>
            </p:spPr>
          </p:cxnSp>
          <p:cxnSp>
            <p:nvCxnSpPr>
              <p:cNvPr id="79" name="Curved Connector 66">
                <a:extLst>
                  <a:ext uri="{FF2B5EF4-FFF2-40B4-BE49-F238E27FC236}">
                    <a16:creationId xmlns:a16="http://schemas.microsoft.com/office/drawing/2014/main" id="{33879908-4A7D-40C1-8607-00BD67192B7C}"/>
                  </a:ext>
                </a:extLst>
              </p:cNvPr>
              <p:cNvCxnSpPr/>
              <p:nvPr/>
            </p:nvCxnSpPr>
            <p:spPr>
              <a:xfrm>
                <a:off x="1233256" y="2332018"/>
                <a:ext cx="639226" cy="386444"/>
              </a:xfrm>
              <a:prstGeom prst="curvedConnector3">
                <a:avLst/>
              </a:prstGeom>
              <a:noFill/>
              <a:ln w="31750" cap="flat" cmpd="sng" algn="ctr">
                <a:solidFill>
                  <a:srgbClr val="00B050"/>
                </a:solidFill>
                <a:prstDash val="solid"/>
                <a:miter lim="800000"/>
                <a:headEnd type="oval" w="lg" len="lg"/>
                <a:tailEnd type="oval" w="lg" len="lg"/>
              </a:ln>
              <a:effectLst>
                <a:outerShdw blurRad="50800" dist="76200" dir="2700000" algn="tl" rotWithShape="0">
                  <a:prstClr val="black">
                    <a:alpha val="40000"/>
                  </a:prstClr>
                </a:outerShdw>
              </a:effectLst>
            </p:spPr>
          </p:cxnSp>
        </p:grpSp>
        <p:grpSp>
          <p:nvGrpSpPr>
            <p:cNvPr id="57" name="Group 56">
              <a:extLst>
                <a:ext uri="{FF2B5EF4-FFF2-40B4-BE49-F238E27FC236}">
                  <a16:creationId xmlns:a16="http://schemas.microsoft.com/office/drawing/2014/main" id="{94D454AC-3C9C-4C3A-81E2-C853E195FA27}"/>
                </a:ext>
              </a:extLst>
            </p:cNvPr>
            <p:cNvGrpSpPr/>
            <p:nvPr/>
          </p:nvGrpSpPr>
          <p:grpSpPr>
            <a:xfrm>
              <a:off x="1455689" y="740457"/>
              <a:ext cx="914400" cy="1103264"/>
              <a:chOff x="1094725" y="2086094"/>
              <a:chExt cx="914400" cy="1103264"/>
            </a:xfrm>
          </p:grpSpPr>
          <p:sp>
            <p:nvSpPr>
              <p:cNvPr id="58" name="TextBox 57">
                <a:extLst>
                  <a:ext uri="{FF2B5EF4-FFF2-40B4-BE49-F238E27FC236}">
                    <a16:creationId xmlns:a16="http://schemas.microsoft.com/office/drawing/2014/main" id="{83A8C4D1-4FB0-4FA8-ACC8-7D83D501D1EE}"/>
                  </a:ext>
                </a:extLst>
              </p:cNvPr>
              <p:cNvSpPr txBox="1"/>
              <p:nvPr/>
            </p:nvSpPr>
            <p:spPr>
              <a:xfrm>
                <a:off x="1299614" y="2789248"/>
                <a:ext cx="524503"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Arial" charset="0"/>
                    <a:ea typeface="Arial" charset="0"/>
                    <a:cs typeface="Arial" charset="0"/>
                  </a:rPr>
                  <a:t>in </a:t>
                </a:r>
                <a:r>
                  <a:rPr kumimoji="0" lang="en-US" sz="1000" b="0" i="0" u="none" strike="noStrike" kern="0" cap="none" spc="0" normalizeH="0" baseline="0" noProof="0" dirty="0">
                    <a:ln>
                      <a:noFill/>
                    </a:ln>
                    <a:solidFill>
                      <a:srgbClr val="FF0000"/>
                    </a:solidFill>
                    <a:effectLst/>
                    <a:uLnTx/>
                    <a:uFillTx/>
                    <a:latin typeface="Arial" charset="0"/>
                    <a:ea typeface="Arial" charset="0"/>
                    <a:cs typeface="Arial" charset="0"/>
                  </a:rPr>
                  <a:t>P</a:t>
                </a:r>
                <a:endParaRPr kumimoji="0" lang="en-US" sz="1000" b="0" i="0" u="none" strike="noStrike" kern="0" cap="none" spc="0" normalizeH="0" baseline="-25000" noProof="0" dirty="0">
                  <a:ln>
                    <a:noFill/>
                  </a:ln>
                  <a:solidFill>
                    <a:prstClr val="black"/>
                  </a:solidFill>
                  <a:effectLst/>
                  <a:uLnTx/>
                  <a:uFillTx/>
                  <a:latin typeface="Arial" charset="0"/>
                  <a:ea typeface="Arial" charset="0"/>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Arial" charset="0"/>
                    <a:ea typeface="Arial" charset="0"/>
                    <a:cs typeface="Arial" charset="0"/>
                  </a:rPr>
                  <a:t>t</a:t>
                </a:r>
                <a:r>
                  <a:rPr kumimoji="0" lang="en-US" sz="1000" b="0" i="0" u="none" strike="noStrike" kern="0" cap="none" spc="0" normalizeH="0" baseline="-25000" noProof="0" dirty="0">
                    <a:ln>
                      <a:noFill/>
                    </a:ln>
                    <a:solidFill>
                      <a:prstClr val="black"/>
                    </a:solidFill>
                    <a:effectLst/>
                    <a:uLnTx/>
                    <a:uFillTx/>
                    <a:latin typeface="Arial" charset="0"/>
                    <a:ea typeface="Arial" charset="0"/>
                    <a:cs typeface="Arial" charset="0"/>
                  </a:rPr>
                  <a:t>1</a:t>
                </a:r>
                <a:r>
                  <a:rPr kumimoji="0" lang="en-US" sz="1000" b="0" i="0" u="none" strike="noStrike" kern="0" cap="none" spc="0" normalizeH="0" baseline="0" noProof="0" dirty="0">
                    <a:ln>
                      <a:noFill/>
                    </a:ln>
                    <a:solidFill>
                      <a:prstClr val="black"/>
                    </a:solidFill>
                    <a:effectLst/>
                    <a:uLnTx/>
                    <a:uFillTx/>
                    <a:latin typeface="Arial" charset="0"/>
                    <a:ea typeface="Arial" charset="0"/>
                    <a:cs typeface="Arial" charset="0"/>
                  </a:rPr>
                  <a:t> </a:t>
                </a:r>
                <a:r>
                  <a:rPr kumimoji="0" lang="en-US" sz="800" b="0" i="0" u="none" strike="noStrike" kern="0" cap="none" spc="0" normalizeH="0" baseline="0" noProof="0" dirty="0">
                    <a:ln>
                      <a:noFill/>
                    </a:ln>
                    <a:solidFill>
                      <a:prstClr val="black"/>
                    </a:solidFill>
                    <a:effectLst/>
                    <a:uLnTx/>
                    <a:uFillTx/>
                    <a:latin typeface="Arial" charset="0"/>
                    <a:ea typeface="Arial" charset="0"/>
                    <a:cs typeface="Arial" charset="0"/>
                  </a:rPr>
                  <a:t>vs</a:t>
                </a:r>
                <a:r>
                  <a:rPr kumimoji="0" lang="en-US" sz="1000" b="0" i="0" u="none" strike="noStrike" kern="0" cap="none" spc="0" normalizeH="0" baseline="0" noProof="0" dirty="0">
                    <a:ln>
                      <a:noFill/>
                    </a:ln>
                    <a:solidFill>
                      <a:prstClr val="black"/>
                    </a:solidFill>
                    <a:effectLst/>
                    <a:uLnTx/>
                    <a:uFillTx/>
                    <a:latin typeface="Arial" charset="0"/>
                    <a:ea typeface="Arial" charset="0"/>
                    <a:cs typeface="Arial" charset="0"/>
                  </a:rPr>
                  <a:t> t</a:t>
                </a:r>
                <a:r>
                  <a:rPr kumimoji="0" lang="en-US" sz="1000" b="0" i="0" u="none" strike="noStrike" kern="0" cap="none" spc="0" normalizeH="0" baseline="-25000" noProof="0" dirty="0">
                    <a:ln>
                      <a:noFill/>
                    </a:ln>
                    <a:solidFill>
                      <a:prstClr val="black"/>
                    </a:solidFill>
                    <a:effectLst/>
                    <a:uLnTx/>
                    <a:uFillTx/>
                    <a:latin typeface="Arial" charset="0"/>
                    <a:ea typeface="Arial" charset="0"/>
                    <a:cs typeface="Arial" charset="0"/>
                  </a:rPr>
                  <a:t>0</a:t>
                </a:r>
                <a:endParaRPr kumimoji="0" lang="en-US" sz="1000" b="0" i="0" u="none" strike="noStrike" kern="0" cap="none" spc="0" normalizeH="0" baseline="0" noProof="0" dirty="0">
                  <a:ln>
                    <a:noFill/>
                  </a:ln>
                  <a:solidFill>
                    <a:srgbClr val="00B050"/>
                  </a:solidFill>
                  <a:effectLst/>
                  <a:uLnTx/>
                  <a:uFillTx/>
                  <a:latin typeface="Arial" charset="0"/>
                  <a:ea typeface="Arial" charset="0"/>
                  <a:cs typeface="Arial" charset="0"/>
                </a:endParaRPr>
              </a:p>
            </p:txBody>
          </p:sp>
          <p:cxnSp>
            <p:nvCxnSpPr>
              <p:cNvPr id="59" name="Straight Connector 58">
                <a:extLst>
                  <a:ext uri="{FF2B5EF4-FFF2-40B4-BE49-F238E27FC236}">
                    <a16:creationId xmlns:a16="http://schemas.microsoft.com/office/drawing/2014/main" id="{BA3439E1-B619-4C48-B4CB-B8C88020DACC}"/>
                  </a:ext>
                </a:extLst>
              </p:cNvPr>
              <p:cNvCxnSpPr/>
              <p:nvPr/>
            </p:nvCxnSpPr>
            <p:spPr>
              <a:xfrm>
                <a:off x="1235697" y="2163974"/>
                <a:ext cx="0" cy="731520"/>
              </a:xfrm>
              <a:prstGeom prst="line">
                <a:avLst/>
              </a:prstGeom>
              <a:noFill/>
              <a:ln w="25400" cap="flat" cmpd="sng" algn="ctr">
                <a:solidFill>
                  <a:sysClr val="window" lastClr="FFFFFF">
                    <a:lumMod val="65000"/>
                  </a:sysClr>
                </a:solidFill>
                <a:prstDash val="sysDash"/>
                <a:miter lim="800000"/>
              </a:ln>
              <a:effectLst/>
            </p:spPr>
          </p:cxnSp>
          <p:cxnSp>
            <p:nvCxnSpPr>
              <p:cNvPr id="60" name="Straight Connector 59">
                <a:extLst>
                  <a:ext uri="{FF2B5EF4-FFF2-40B4-BE49-F238E27FC236}">
                    <a16:creationId xmlns:a16="http://schemas.microsoft.com/office/drawing/2014/main" id="{187E5FF4-FBA4-4CED-BC75-4684AA126F43}"/>
                  </a:ext>
                </a:extLst>
              </p:cNvPr>
              <p:cNvCxnSpPr/>
              <p:nvPr/>
            </p:nvCxnSpPr>
            <p:spPr>
              <a:xfrm>
                <a:off x="1872482" y="2163974"/>
                <a:ext cx="0" cy="731520"/>
              </a:xfrm>
              <a:prstGeom prst="line">
                <a:avLst/>
              </a:prstGeom>
              <a:noFill/>
              <a:ln w="25400" cap="flat" cmpd="sng" algn="ctr">
                <a:solidFill>
                  <a:sysClr val="window" lastClr="FFFFFF">
                    <a:lumMod val="65000"/>
                  </a:sysClr>
                </a:solidFill>
                <a:prstDash val="sysDash"/>
                <a:miter lim="800000"/>
              </a:ln>
              <a:effectLst/>
            </p:spPr>
          </p:cxnSp>
          <p:cxnSp>
            <p:nvCxnSpPr>
              <p:cNvPr id="61" name="Straight Arrow Connector 60">
                <a:extLst>
                  <a:ext uri="{FF2B5EF4-FFF2-40B4-BE49-F238E27FC236}">
                    <a16:creationId xmlns:a16="http://schemas.microsoft.com/office/drawing/2014/main" id="{1967CE87-30E8-4862-A57E-F874FB287812}"/>
                  </a:ext>
                </a:extLst>
              </p:cNvPr>
              <p:cNvCxnSpPr/>
              <p:nvPr/>
            </p:nvCxnSpPr>
            <p:spPr>
              <a:xfrm>
                <a:off x="1233256" y="2226514"/>
                <a:ext cx="639226" cy="0"/>
              </a:xfrm>
              <a:prstGeom prst="straightConnector1">
                <a:avLst/>
              </a:prstGeom>
              <a:noFill/>
              <a:ln w="31750" cap="flat" cmpd="sng" algn="ctr">
                <a:solidFill>
                  <a:srgbClr val="FF0000"/>
                </a:solidFill>
                <a:prstDash val="solid"/>
                <a:miter lim="800000"/>
                <a:headEnd type="oval" w="lg" len="lg"/>
                <a:tailEnd type="oval" w="lg" len="lg"/>
              </a:ln>
              <a:effectLst>
                <a:outerShdw blurRad="50800" dist="76200" dir="2700000" algn="tl" rotWithShape="0">
                  <a:prstClr val="black">
                    <a:alpha val="40000"/>
                  </a:prstClr>
                </a:outerShdw>
              </a:effectLst>
            </p:spPr>
          </p:cxnSp>
          <p:cxnSp>
            <p:nvCxnSpPr>
              <p:cNvPr id="62" name="Straight Arrow Connector 61">
                <a:extLst>
                  <a:ext uri="{FF2B5EF4-FFF2-40B4-BE49-F238E27FC236}">
                    <a16:creationId xmlns:a16="http://schemas.microsoft.com/office/drawing/2014/main" id="{331BECED-E80D-4D9C-8AE0-8D7125D13C78}"/>
                  </a:ext>
                </a:extLst>
              </p:cNvPr>
              <p:cNvCxnSpPr/>
              <p:nvPr/>
            </p:nvCxnSpPr>
            <p:spPr>
              <a:xfrm>
                <a:off x="1094725" y="2809316"/>
                <a:ext cx="914400" cy="0"/>
              </a:xfrm>
              <a:prstGeom prst="straightConnector1">
                <a:avLst/>
              </a:prstGeom>
              <a:noFill/>
              <a:ln w="25400" cap="flat" cmpd="sng" algn="ctr">
                <a:solidFill>
                  <a:sysClr val="windowText" lastClr="000000"/>
                </a:solidFill>
                <a:prstDash val="solid"/>
                <a:miter lim="800000"/>
                <a:tailEnd type="triangle"/>
              </a:ln>
              <a:effectLst/>
            </p:spPr>
          </p:cxnSp>
          <p:cxnSp>
            <p:nvCxnSpPr>
              <p:cNvPr id="63" name="Straight Arrow Connector 62">
                <a:extLst>
                  <a:ext uri="{FF2B5EF4-FFF2-40B4-BE49-F238E27FC236}">
                    <a16:creationId xmlns:a16="http://schemas.microsoft.com/office/drawing/2014/main" id="{09B6163A-2D2E-4203-B517-55201C70F4F1}"/>
                  </a:ext>
                </a:extLst>
              </p:cNvPr>
              <p:cNvCxnSpPr/>
              <p:nvPr/>
            </p:nvCxnSpPr>
            <p:spPr>
              <a:xfrm rot="16200000">
                <a:off x="741520" y="2451854"/>
                <a:ext cx="731520" cy="0"/>
              </a:xfrm>
              <a:prstGeom prst="straightConnector1">
                <a:avLst/>
              </a:prstGeom>
              <a:noFill/>
              <a:ln w="25400" cap="flat" cmpd="sng" algn="ctr">
                <a:solidFill>
                  <a:sysClr val="windowText" lastClr="000000"/>
                </a:solidFill>
                <a:prstDash val="solid"/>
                <a:miter lim="800000"/>
                <a:tailEnd type="triangle"/>
              </a:ln>
              <a:effectLst/>
            </p:spPr>
          </p:cxnSp>
        </p:grpSp>
      </p:grpSp>
      <p:pic>
        <p:nvPicPr>
          <p:cNvPr id="7170" name="Picture 2" descr="In Remembrance of Dr. William Maixner - Duke Anesthesiology">
            <a:extLst>
              <a:ext uri="{FF2B5EF4-FFF2-40B4-BE49-F238E27FC236}">
                <a16:creationId xmlns:a16="http://schemas.microsoft.com/office/drawing/2014/main" id="{E0130EC2-37B0-4ABB-9CF3-6A772C803BA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6215" y="0"/>
            <a:ext cx="567787" cy="85323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a:extLst>
              <a:ext uri="{FF2B5EF4-FFF2-40B4-BE49-F238E27FC236}">
                <a16:creationId xmlns:a16="http://schemas.microsoft.com/office/drawing/2014/main" id="{685A19EB-84E8-9289-BA70-13289899BEB7}"/>
              </a:ext>
            </a:extLst>
          </p:cNvPr>
          <p:cNvGraphicFramePr>
            <a:graphicFrameLocks noGrp="1"/>
          </p:cNvGraphicFramePr>
          <p:nvPr/>
        </p:nvGraphicFramePr>
        <p:xfrm>
          <a:off x="665562" y="3661293"/>
          <a:ext cx="7772401" cy="2634937"/>
        </p:xfrm>
        <a:graphic>
          <a:graphicData uri="http://schemas.openxmlformats.org/drawingml/2006/table">
            <a:tbl>
              <a:tblPr firstRow="1" firstCol="1" bandRow="1">
                <a:tableStyleId>{5C22544A-7EE6-4342-B048-85BDC9FD1C3A}</a:tableStyleId>
              </a:tblPr>
              <a:tblGrid>
                <a:gridCol w="2640597">
                  <a:extLst>
                    <a:ext uri="{9D8B030D-6E8A-4147-A177-3AD203B41FA5}">
                      <a16:colId xmlns:a16="http://schemas.microsoft.com/office/drawing/2014/main" val="2012098781"/>
                    </a:ext>
                  </a:extLst>
                </a:gridCol>
                <a:gridCol w="998912">
                  <a:extLst>
                    <a:ext uri="{9D8B030D-6E8A-4147-A177-3AD203B41FA5}">
                      <a16:colId xmlns:a16="http://schemas.microsoft.com/office/drawing/2014/main" val="1876390198"/>
                    </a:ext>
                  </a:extLst>
                </a:gridCol>
                <a:gridCol w="998912">
                  <a:extLst>
                    <a:ext uri="{9D8B030D-6E8A-4147-A177-3AD203B41FA5}">
                      <a16:colId xmlns:a16="http://schemas.microsoft.com/office/drawing/2014/main" val="767499447"/>
                    </a:ext>
                  </a:extLst>
                </a:gridCol>
                <a:gridCol w="998912">
                  <a:extLst>
                    <a:ext uri="{9D8B030D-6E8A-4147-A177-3AD203B41FA5}">
                      <a16:colId xmlns:a16="http://schemas.microsoft.com/office/drawing/2014/main" val="1943067188"/>
                    </a:ext>
                  </a:extLst>
                </a:gridCol>
                <a:gridCol w="998912">
                  <a:extLst>
                    <a:ext uri="{9D8B030D-6E8A-4147-A177-3AD203B41FA5}">
                      <a16:colId xmlns:a16="http://schemas.microsoft.com/office/drawing/2014/main" val="2138281607"/>
                    </a:ext>
                  </a:extLst>
                </a:gridCol>
                <a:gridCol w="998912">
                  <a:extLst>
                    <a:ext uri="{9D8B030D-6E8A-4147-A177-3AD203B41FA5}">
                      <a16:colId xmlns:a16="http://schemas.microsoft.com/office/drawing/2014/main" val="4070694640"/>
                    </a:ext>
                  </a:extLst>
                </a:gridCol>
                <a:gridCol w="137244">
                  <a:extLst>
                    <a:ext uri="{9D8B030D-6E8A-4147-A177-3AD203B41FA5}">
                      <a16:colId xmlns:a16="http://schemas.microsoft.com/office/drawing/2014/main" val="1457581136"/>
                    </a:ext>
                  </a:extLst>
                </a:gridCol>
              </a:tblGrid>
              <a:tr h="312663">
                <a:tc gridSpan="7">
                  <a:txBody>
                    <a:bodyPr/>
                    <a:lstStyle/>
                    <a:p>
                      <a:pPr algn="just">
                        <a:lnSpc>
                          <a:spcPct val="107000"/>
                        </a:lnSpc>
                        <a:spcAft>
                          <a:spcPts val="600"/>
                        </a:spcAft>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2890362477"/>
                  </a:ext>
                </a:extLst>
              </a:tr>
              <a:tr h="581552">
                <a:tc>
                  <a:txBody>
                    <a:bodyPr/>
                    <a:lstStyle/>
                    <a:p>
                      <a:pPr algn="just">
                        <a:lnSpc>
                          <a:spcPct val="107000"/>
                        </a:lnSpc>
                        <a:spcAft>
                          <a:spcPts val="600"/>
                        </a:spcAft>
                      </a:pPr>
                      <a:r>
                        <a:rPr lang="en-US" sz="1600" dirty="0">
                          <a:effectLst/>
                        </a:rPr>
                        <a:t>Pathways</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tc>
                  <a:txBody>
                    <a:bodyPr/>
                    <a:lstStyle/>
                    <a:p>
                      <a:pPr algn="just">
                        <a:lnSpc>
                          <a:spcPct val="107000"/>
                        </a:lnSpc>
                        <a:spcAft>
                          <a:spcPts val="600"/>
                        </a:spcAft>
                      </a:pPr>
                      <a:r>
                        <a:rPr lang="en-US" sz="1600" dirty="0">
                          <a:effectLst/>
                        </a:rPr>
                        <a:t>R@t0</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tc>
                  <a:txBody>
                    <a:bodyPr/>
                    <a:lstStyle/>
                    <a:p>
                      <a:pPr algn="just">
                        <a:lnSpc>
                          <a:spcPct val="107000"/>
                        </a:lnSpc>
                        <a:spcAft>
                          <a:spcPts val="600"/>
                        </a:spcAft>
                      </a:pPr>
                      <a:r>
                        <a:rPr lang="en-US" sz="1600" dirty="0">
                          <a:effectLst/>
                        </a:rPr>
                        <a:t>R@t1</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tc>
                  <a:txBody>
                    <a:bodyPr/>
                    <a:lstStyle/>
                    <a:p>
                      <a:pPr algn="just">
                        <a:lnSpc>
                          <a:spcPct val="107000"/>
                        </a:lnSpc>
                        <a:spcAft>
                          <a:spcPts val="600"/>
                        </a:spcAft>
                      </a:pPr>
                      <a:r>
                        <a:rPr lang="en-US" sz="1600" dirty="0">
                          <a:effectLst/>
                        </a:rPr>
                        <a:t>P@t0</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tc>
                  <a:txBody>
                    <a:bodyPr/>
                    <a:lstStyle/>
                    <a:p>
                      <a:pPr algn="just">
                        <a:lnSpc>
                          <a:spcPct val="107000"/>
                        </a:lnSpc>
                        <a:spcAft>
                          <a:spcPts val="600"/>
                        </a:spcAft>
                      </a:pPr>
                      <a:r>
                        <a:rPr lang="en-US" sz="1600">
                          <a:effectLst/>
                        </a:rPr>
                        <a:t>P@</a:t>
                      </a:r>
                      <a:r>
                        <a:rPr lang="en-US" sz="1600" dirty="0">
                          <a:effectLst/>
                        </a:rPr>
                        <a:t>t1</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tc>
                  <a:txBody>
                    <a:bodyPr/>
                    <a:lstStyle/>
                    <a:p>
                      <a:pPr algn="just">
                        <a:lnSpc>
                          <a:spcPct val="107000"/>
                        </a:lnSpc>
                        <a:spcAft>
                          <a:spcPts val="600"/>
                        </a:spcAft>
                      </a:pPr>
                      <a:r>
                        <a:rPr lang="en-US" sz="1600" dirty="0">
                          <a:effectLst/>
                        </a:rPr>
                        <a:t>Chronic TMD</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tc>
                  <a:txBody>
                    <a:bodyPr/>
                    <a:lstStyle/>
                    <a:p>
                      <a:pPr algn="l">
                        <a:lnSpc>
                          <a:spcPct val="107000"/>
                        </a:lnSpc>
                        <a:spcAft>
                          <a:spcPts val="800"/>
                        </a:spcAft>
                      </a:pPr>
                      <a:r>
                        <a:rPr lang="en-CA" sz="1100">
                          <a:effectLst/>
                        </a:rPr>
                        <a:t> </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835102391"/>
                  </a:ext>
                </a:extLst>
              </a:tr>
              <a:tr h="438886">
                <a:tc>
                  <a:txBody>
                    <a:bodyPr/>
                    <a:lstStyle/>
                    <a:p>
                      <a:pPr algn="just">
                        <a:lnSpc>
                          <a:spcPct val="107000"/>
                        </a:lnSpc>
                        <a:spcAft>
                          <a:spcPts val="800"/>
                        </a:spcAft>
                      </a:pPr>
                      <a:r>
                        <a:rPr lang="en-US" sz="1600" dirty="0">
                          <a:effectLst/>
                        </a:rPr>
                        <a:t>Inflammatory response</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tc>
                  <a:txBody>
                    <a:bodyPr/>
                    <a:lstStyle/>
                    <a:p>
                      <a:pPr algn="ctr">
                        <a:lnSpc>
                          <a:spcPct val="107000"/>
                        </a:lnSpc>
                        <a:spcAft>
                          <a:spcPts val="800"/>
                        </a:spcAft>
                      </a:pPr>
                      <a:r>
                        <a:rPr lang="en-US" sz="1600">
                          <a:effectLst/>
                        </a:rPr>
                        <a:t>↑↑↑</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tc>
                  <a:txBody>
                    <a:bodyPr/>
                    <a:lstStyle/>
                    <a:p>
                      <a:pPr algn="ctr">
                        <a:lnSpc>
                          <a:spcPct val="107000"/>
                        </a:lnSpc>
                        <a:spcAft>
                          <a:spcPts val="800"/>
                        </a:spcAft>
                      </a:pPr>
                      <a:r>
                        <a:rPr lang="en-US" sz="1600">
                          <a:effectLst/>
                        </a:rPr>
                        <a:t>↓</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tc>
                  <a:txBody>
                    <a:bodyPr/>
                    <a:lstStyle/>
                    <a:p>
                      <a:pPr algn="ctr">
                        <a:lnSpc>
                          <a:spcPct val="107000"/>
                        </a:lnSpc>
                        <a:spcAft>
                          <a:spcPts val="800"/>
                        </a:spcAft>
                      </a:pPr>
                      <a:r>
                        <a:rPr lang="en-US" sz="1600" dirty="0">
                          <a:effectLst/>
                        </a:rPr>
                        <a:t>↓↓</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tc>
                  <a:txBody>
                    <a:bodyPr/>
                    <a:lstStyle/>
                    <a:p>
                      <a:pPr algn="ctr">
                        <a:lnSpc>
                          <a:spcPct val="107000"/>
                        </a:lnSpc>
                        <a:spcAft>
                          <a:spcPts val="800"/>
                        </a:spcAft>
                      </a:pPr>
                      <a:r>
                        <a:rPr lang="en-US" sz="1600">
                          <a:effectLst/>
                        </a:rPr>
                        <a:t>↓</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tc>
                  <a:txBody>
                    <a:bodyPr/>
                    <a:lstStyle/>
                    <a:p>
                      <a:pPr algn="ctr">
                        <a:lnSpc>
                          <a:spcPct val="107000"/>
                        </a:lnSpc>
                        <a:spcAft>
                          <a:spcPts val="800"/>
                        </a:spcAft>
                      </a:pPr>
                      <a:r>
                        <a:rPr lang="en-US" sz="1600">
                          <a:effectLst/>
                        </a:rPr>
                        <a:t>↑</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tc>
                  <a:txBody>
                    <a:bodyPr/>
                    <a:lstStyle/>
                    <a:p>
                      <a:pPr algn="l">
                        <a:lnSpc>
                          <a:spcPct val="107000"/>
                        </a:lnSpc>
                        <a:spcAft>
                          <a:spcPts val="800"/>
                        </a:spcAft>
                      </a:pPr>
                      <a:r>
                        <a:rPr lang="en-CA" sz="1100">
                          <a:effectLst/>
                        </a:rPr>
                        <a:t> </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152599046"/>
                  </a:ext>
                </a:extLst>
              </a:tr>
              <a:tr h="407621">
                <a:tc>
                  <a:txBody>
                    <a:bodyPr/>
                    <a:lstStyle/>
                    <a:p>
                      <a:pPr algn="just">
                        <a:lnSpc>
                          <a:spcPct val="107000"/>
                        </a:lnSpc>
                        <a:spcAft>
                          <a:spcPts val="800"/>
                        </a:spcAft>
                      </a:pPr>
                      <a:r>
                        <a:rPr lang="en-US" sz="1600" dirty="0">
                          <a:effectLst/>
                        </a:rPr>
                        <a:t>Neutrophil activation</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tc>
                  <a:txBody>
                    <a:bodyPr/>
                    <a:lstStyle/>
                    <a:p>
                      <a:pPr algn="ctr">
                        <a:lnSpc>
                          <a:spcPct val="107000"/>
                        </a:lnSpc>
                        <a:spcAft>
                          <a:spcPts val="800"/>
                        </a:spcAft>
                      </a:pPr>
                      <a:r>
                        <a:rPr lang="en-US" sz="1600">
                          <a:effectLst/>
                        </a:rPr>
                        <a:t>↑↑↑</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tc>
                  <a:txBody>
                    <a:bodyPr/>
                    <a:lstStyle/>
                    <a:p>
                      <a:pPr algn="ctr">
                        <a:lnSpc>
                          <a:spcPct val="107000"/>
                        </a:lnSpc>
                        <a:spcAft>
                          <a:spcPts val="800"/>
                        </a:spcAft>
                      </a:pPr>
                      <a:r>
                        <a:rPr lang="en-US" sz="1600">
                          <a:effectLst/>
                        </a:rPr>
                        <a:t>↓</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tc>
                  <a:txBody>
                    <a:bodyPr/>
                    <a:lstStyle/>
                    <a:p>
                      <a:pPr algn="ctr">
                        <a:lnSpc>
                          <a:spcPct val="107000"/>
                        </a:lnSpc>
                        <a:spcAft>
                          <a:spcPts val="800"/>
                        </a:spcAft>
                      </a:pPr>
                      <a:r>
                        <a:rPr lang="en-US" sz="1600">
                          <a:effectLst/>
                        </a:rPr>
                        <a:t>↓↓</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tc>
                  <a:txBody>
                    <a:bodyPr/>
                    <a:lstStyle/>
                    <a:p>
                      <a:pPr algn="ctr">
                        <a:lnSpc>
                          <a:spcPct val="107000"/>
                        </a:lnSpc>
                        <a:spcAft>
                          <a:spcPts val="800"/>
                        </a:spcAft>
                      </a:pPr>
                      <a:r>
                        <a:rPr lang="en-US" sz="1600">
                          <a:effectLst/>
                        </a:rPr>
                        <a:t>↓</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tc>
                  <a:txBody>
                    <a:bodyPr/>
                    <a:lstStyle/>
                    <a:p>
                      <a:pPr algn="ctr">
                        <a:lnSpc>
                          <a:spcPct val="107000"/>
                        </a:lnSpc>
                        <a:spcAft>
                          <a:spcPts val="800"/>
                        </a:spcAft>
                      </a:pPr>
                      <a:r>
                        <a:rPr lang="en-US" sz="1600">
                          <a:effectLst/>
                        </a:rPr>
                        <a:t>↑</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tc>
                  <a:txBody>
                    <a:bodyPr/>
                    <a:lstStyle/>
                    <a:p>
                      <a:pPr algn="l">
                        <a:lnSpc>
                          <a:spcPct val="107000"/>
                        </a:lnSpc>
                        <a:spcAft>
                          <a:spcPts val="800"/>
                        </a:spcAft>
                      </a:pPr>
                      <a:r>
                        <a:rPr lang="en-CA" sz="1100">
                          <a:effectLst/>
                        </a:rPr>
                        <a:t> </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93415756"/>
                  </a:ext>
                </a:extLst>
              </a:tr>
              <a:tr h="581552">
                <a:tc>
                  <a:txBody>
                    <a:bodyPr/>
                    <a:lstStyle/>
                    <a:p>
                      <a:pPr algn="just">
                        <a:lnSpc>
                          <a:spcPct val="107000"/>
                        </a:lnSpc>
                        <a:spcAft>
                          <a:spcPts val="600"/>
                        </a:spcAft>
                      </a:pPr>
                      <a:r>
                        <a:rPr lang="en-US" sz="1600" dirty="0">
                          <a:effectLst/>
                        </a:rPr>
                        <a:t>Neutrophil degranulation</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tc>
                  <a:txBody>
                    <a:bodyPr/>
                    <a:lstStyle/>
                    <a:p>
                      <a:pPr algn="ctr">
                        <a:lnSpc>
                          <a:spcPct val="107000"/>
                        </a:lnSpc>
                        <a:spcAft>
                          <a:spcPts val="600"/>
                        </a:spcAft>
                      </a:pPr>
                      <a:r>
                        <a:rPr lang="en-US" sz="1600" dirty="0">
                          <a:effectLst/>
                        </a:rPr>
                        <a:t>↑↑↑</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tc>
                  <a:txBody>
                    <a:bodyPr/>
                    <a:lstStyle/>
                    <a:p>
                      <a:pPr algn="ctr">
                        <a:lnSpc>
                          <a:spcPct val="107000"/>
                        </a:lnSpc>
                        <a:spcAft>
                          <a:spcPts val="600"/>
                        </a:spcAft>
                      </a:pPr>
                      <a:r>
                        <a:rPr lang="en-US" sz="1600" dirty="0">
                          <a:effectLst/>
                        </a:rPr>
                        <a:t>↓</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tc>
                  <a:txBody>
                    <a:bodyPr/>
                    <a:lstStyle/>
                    <a:p>
                      <a:pPr algn="ctr">
                        <a:lnSpc>
                          <a:spcPct val="107000"/>
                        </a:lnSpc>
                        <a:spcAft>
                          <a:spcPts val="600"/>
                        </a:spcAft>
                      </a:pPr>
                      <a:r>
                        <a:rPr lang="en-US" sz="1600">
                          <a:effectLst/>
                        </a:rPr>
                        <a:t>↓↓</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tc>
                  <a:txBody>
                    <a:bodyPr/>
                    <a:lstStyle/>
                    <a:p>
                      <a:pPr algn="ctr">
                        <a:lnSpc>
                          <a:spcPct val="107000"/>
                        </a:lnSpc>
                        <a:spcAft>
                          <a:spcPts val="600"/>
                        </a:spcAft>
                      </a:pPr>
                      <a:r>
                        <a:rPr lang="en-US" sz="1600">
                          <a:effectLst/>
                        </a:rPr>
                        <a:t>↓</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tc>
                  <a:txBody>
                    <a:bodyPr/>
                    <a:lstStyle/>
                    <a:p>
                      <a:pPr algn="ctr">
                        <a:lnSpc>
                          <a:spcPct val="107000"/>
                        </a:lnSpc>
                        <a:spcAft>
                          <a:spcPts val="600"/>
                        </a:spcAft>
                      </a:pPr>
                      <a:r>
                        <a:rPr lang="en-US" sz="1600">
                          <a:effectLst/>
                        </a:rPr>
                        <a:t>↑</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tc>
                  <a:txBody>
                    <a:bodyPr/>
                    <a:lstStyle/>
                    <a:p>
                      <a:pPr algn="l">
                        <a:lnSpc>
                          <a:spcPct val="107000"/>
                        </a:lnSpc>
                        <a:spcAft>
                          <a:spcPts val="800"/>
                        </a:spcAft>
                      </a:pPr>
                      <a:r>
                        <a:rPr lang="en-CA" sz="1100">
                          <a:effectLst/>
                        </a:rPr>
                        <a:t> </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890088129"/>
                  </a:ext>
                </a:extLst>
              </a:tr>
              <a:tr h="312663">
                <a:tc>
                  <a:txBody>
                    <a:bodyPr/>
                    <a:lstStyle/>
                    <a:p>
                      <a:pPr algn="just">
                        <a:lnSpc>
                          <a:spcPct val="107000"/>
                        </a:lnSpc>
                        <a:spcAft>
                          <a:spcPts val="600"/>
                        </a:spcAft>
                      </a:pPr>
                      <a:r>
                        <a:rPr lang="en-US" sz="1600" dirty="0">
                          <a:effectLst/>
                        </a:rPr>
                        <a:t>Macrophage activation</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tc>
                  <a:txBody>
                    <a:bodyPr/>
                    <a:lstStyle/>
                    <a:p>
                      <a:pPr algn="ctr">
                        <a:lnSpc>
                          <a:spcPct val="107000"/>
                        </a:lnSpc>
                        <a:spcAft>
                          <a:spcPts val="600"/>
                        </a:spcAft>
                      </a:pPr>
                      <a:r>
                        <a:rPr lang="en-US" sz="1600">
                          <a:effectLst/>
                        </a:rPr>
                        <a:t>↑↑↑</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tc>
                  <a:txBody>
                    <a:bodyPr/>
                    <a:lstStyle/>
                    <a:p>
                      <a:pPr algn="ctr">
                        <a:lnSpc>
                          <a:spcPct val="107000"/>
                        </a:lnSpc>
                        <a:spcAft>
                          <a:spcPts val="600"/>
                        </a:spcAft>
                      </a:pPr>
                      <a:r>
                        <a:rPr lang="en-US" sz="1600" dirty="0">
                          <a:effectLst/>
                        </a:rPr>
                        <a:t>↓</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tc>
                  <a:txBody>
                    <a:bodyPr/>
                    <a:lstStyle/>
                    <a:p>
                      <a:pPr algn="ctr">
                        <a:lnSpc>
                          <a:spcPct val="107000"/>
                        </a:lnSpc>
                        <a:spcAft>
                          <a:spcPts val="600"/>
                        </a:spcAft>
                      </a:pPr>
                      <a:r>
                        <a:rPr lang="en-US" sz="1600" dirty="0">
                          <a:effectLst/>
                        </a:rPr>
                        <a:t>↓</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tc>
                  <a:txBody>
                    <a:bodyPr/>
                    <a:lstStyle/>
                    <a:p>
                      <a:pPr algn="ctr">
                        <a:lnSpc>
                          <a:spcPct val="107000"/>
                        </a:lnSpc>
                        <a:spcAft>
                          <a:spcPts val="600"/>
                        </a:spcAft>
                      </a:pPr>
                      <a:r>
                        <a:rPr lang="en-US" sz="1600" dirty="0">
                          <a:effectLst/>
                        </a:rPr>
                        <a:t> </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tc>
                  <a:txBody>
                    <a:bodyPr/>
                    <a:lstStyle/>
                    <a:p>
                      <a:pPr algn="ctr">
                        <a:lnSpc>
                          <a:spcPct val="107000"/>
                        </a:lnSpc>
                        <a:spcAft>
                          <a:spcPts val="600"/>
                        </a:spcAft>
                      </a:pPr>
                      <a:r>
                        <a:rPr lang="en-US" sz="1600" dirty="0">
                          <a:effectLst/>
                        </a:rPr>
                        <a:t> </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tc>
                  <a:txBody>
                    <a:bodyPr/>
                    <a:lstStyle/>
                    <a:p>
                      <a:pPr algn="l">
                        <a:lnSpc>
                          <a:spcPct val="107000"/>
                        </a:lnSpc>
                        <a:spcAft>
                          <a:spcPts val="800"/>
                        </a:spcAft>
                      </a:pPr>
                      <a:r>
                        <a:rPr lang="en-CA" sz="1100" dirty="0">
                          <a:effectLst/>
                        </a:rPr>
                        <a:t>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084443166"/>
                  </a:ext>
                </a:extLst>
              </a:tr>
            </a:tbl>
          </a:graphicData>
        </a:graphic>
      </p:graphicFrame>
      <p:grpSp>
        <p:nvGrpSpPr>
          <p:cNvPr id="15" name="Group 14">
            <a:extLst>
              <a:ext uri="{FF2B5EF4-FFF2-40B4-BE49-F238E27FC236}">
                <a16:creationId xmlns:a16="http://schemas.microsoft.com/office/drawing/2014/main" id="{3058D86E-25B0-5F52-DE40-4409ED1CA292}"/>
              </a:ext>
            </a:extLst>
          </p:cNvPr>
          <p:cNvGrpSpPr/>
          <p:nvPr/>
        </p:nvGrpSpPr>
        <p:grpSpPr>
          <a:xfrm>
            <a:off x="3200400" y="1268444"/>
            <a:ext cx="4451396" cy="2248054"/>
            <a:chOff x="130471" y="1219365"/>
            <a:chExt cx="4451396" cy="2248054"/>
          </a:xfrm>
        </p:grpSpPr>
        <p:grpSp>
          <p:nvGrpSpPr>
            <p:cNvPr id="14" name="Group 13">
              <a:extLst>
                <a:ext uri="{FF2B5EF4-FFF2-40B4-BE49-F238E27FC236}">
                  <a16:creationId xmlns:a16="http://schemas.microsoft.com/office/drawing/2014/main" id="{E5CDBED7-96DC-2EFE-8BEE-6CB577A78C2D}"/>
                </a:ext>
              </a:extLst>
            </p:cNvPr>
            <p:cNvGrpSpPr/>
            <p:nvPr/>
          </p:nvGrpSpPr>
          <p:grpSpPr>
            <a:xfrm>
              <a:off x="880275" y="1219365"/>
              <a:ext cx="3701592" cy="2075020"/>
              <a:chOff x="914400" y="939025"/>
              <a:chExt cx="3701592" cy="2075020"/>
            </a:xfrm>
          </p:grpSpPr>
          <p:sp>
            <p:nvSpPr>
              <p:cNvPr id="5" name="TextBox 4">
                <a:extLst>
                  <a:ext uri="{FF2B5EF4-FFF2-40B4-BE49-F238E27FC236}">
                    <a16:creationId xmlns:a16="http://schemas.microsoft.com/office/drawing/2014/main" id="{D0D89E8B-CCA4-C39D-4267-AC3E6F05013B}"/>
                  </a:ext>
                </a:extLst>
              </p:cNvPr>
              <p:cNvSpPr txBox="1"/>
              <p:nvPr/>
            </p:nvSpPr>
            <p:spPr>
              <a:xfrm>
                <a:off x="914400" y="2767824"/>
                <a:ext cx="3701592"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charset="0"/>
                    <a:ea typeface="Arial" charset="0"/>
                    <a:cs typeface="Arial" charset="0"/>
                  </a:rPr>
                  <a:t>     Healthy        acute    persistent                 	chronic </a:t>
                </a:r>
                <a:endParaRPr kumimoji="0" lang="en-US" sz="1000" b="0" i="0" u="none" strike="noStrike" kern="1200" cap="none" spc="0" normalizeH="0" baseline="-25000" noProof="0" dirty="0">
                  <a:ln>
                    <a:noFill/>
                  </a:ln>
                  <a:solidFill>
                    <a:prstClr val="black"/>
                  </a:solidFill>
                  <a:effectLst/>
                  <a:uLnTx/>
                  <a:uFillTx/>
                  <a:latin typeface="Arial" charset="0"/>
                  <a:ea typeface="Arial" charset="0"/>
                  <a:cs typeface="Arial" charset="0"/>
                </a:endParaRPr>
              </a:p>
            </p:txBody>
          </p:sp>
          <p:cxnSp>
            <p:nvCxnSpPr>
              <p:cNvPr id="6" name="Straight Connector 5">
                <a:extLst>
                  <a:ext uri="{FF2B5EF4-FFF2-40B4-BE49-F238E27FC236}">
                    <a16:creationId xmlns:a16="http://schemas.microsoft.com/office/drawing/2014/main" id="{0A800025-7D58-C795-DD34-C99C93574991}"/>
                  </a:ext>
                </a:extLst>
              </p:cNvPr>
              <p:cNvCxnSpPr/>
              <p:nvPr/>
            </p:nvCxnSpPr>
            <p:spPr>
              <a:xfrm>
                <a:off x="2227161" y="1113496"/>
                <a:ext cx="0" cy="1559034"/>
              </a:xfrm>
              <a:prstGeom prst="line">
                <a:avLst/>
              </a:prstGeom>
              <a:ln w="254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77021765-15B8-D0A5-0D48-0D4910A851C2}"/>
                  </a:ext>
                </a:extLst>
              </p:cNvPr>
              <p:cNvCxnSpPr>
                <a:cxnSpLocks/>
              </p:cNvCxnSpPr>
              <p:nvPr/>
            </p:nvCxnSpPr>
            <p:spPr>
              <a:xfrm flipV="1">
                <a:off x="1572884" y="1794625"/>
                <a:ext cx="2870154" cy="723153"/>
              </a:xfrm>
              <a:prstGeom prst="straightConnector1">
                <a:avLst/>
              </a:prstGeom>
              <a:ln w="31750">
                <a:solidFill>
                  <a:srgbClr val="FF00FF"/>
                </a:solidFill>
                <a:headEnd type="oval" w="med" len="med"/>
                <a:tailEnd type="none" w="lg" len="lg"/>
              </a:ln>
              <a:effectLst>
                <a:outerShdw blurRad="50800" dist="762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E09F1503-394C-537D-7C49-6007746B63AC}"/>
                  </a:ext>
                </a:extLst>
              </p:cNvPr>
              <p:cNvCxnSpPr/>
              <p:nvPr/>
            </p:nvCxnSpPr>
            <p:spPr>
              <a:xfrm>
                <a:off x="1572884" y="2537315"/>
                <a:ext cx="3030272" cy="2221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24E63E3E-5B86-7325-0933-5834066976B4}"/>
                  </a:ext>
                </a:extLst>
              </p:cNvPr>
              <p:cNvCxnSpPr/>
              <p:nvPr/>
            </p:nvCxnSpPr>
            <p:spPr>
              <a:xfrm rot="16200000">
                <a:off x="781425" y="1794740"/>
                <a:ext cx="1559035"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7E568F9-0244-E3CB-E79B-C7825782B858}"/>
                  </a:ext>
                </a:extLst>
              </p:cNvPr>
              <p:cNvCxnSpPr/>
              <p:nvPr/>
            </p:nvCxnSpPr>
            <p:spPr>
              <a:xfrm>
                <a:off x="2753992" y="1113496"/>
                <a:ext cx="0" cy="1559034"/>
              </a:xfrm>
              <a:prstGeom prst="line">
                <a:avLst/>
              </a:prstGeom>
              <a:ln w="254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A65B672-ED75-E016-4DCD-78513DF19DCB}"/>
                  </a:ext>
                </a:extLst>
              </p:cNvPr>
              <p:cNvCxnSpPr/>
              <p:nvPr/>
            </p:nvCxnSpPr>
            <p:spPr>
              <a:xfrm>
                <a:off x="4243447" y="1111664"/>
                <a:ext cx="0" cy="1559034"/>
              </a:xfrm>
              <a:prstGeom prst="line">
                <a:avLst/>
              </a:prstGeom>
              <a:ln w="254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335F7AB-48E4-C615-631E-02716CFFE95C}"/>
                  </a:ext>
                </a:extLst>
              </p:cNvPr>
              <p:cNvSpPr txBox="1"/>
              <p:nvPr/>
            </p:nvSpPr>
            <p:spPr>
              <a:xfrm rot="16200000">
                <a:off x="496170" y="1681491"/>
                <a:ext cx="1731154"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060"/>
                    </a:solidFill>
                    <a:effectLst/>
                    <a:uLnTx/>
                    <a:uFillTx/>
                    <a:latin typeface="Arial" charset="0"/>
                    <a:ea typeface="Arial" charset="0"/>
                    <a:cs typeface="Arial" charset="0"/>
                  </a:rPr>
                  <a:t>Disease development </a:t>
                </a:r>
              </a:p>
            </p:txBody>
          </p:sp>
        </p:grpSp>
        <p:sp>
          <p:nvSpPr>
            <p:cNvPr id="13" name="TextBox 12">
              <a:extLst>
                <a:ext uri="{FF2B5EF4-FFF2-40B4-BE49-F238E27FC236}">
                  <a16:creationId xmlns:a16="http://schemas.microsoft.com/office/drawing/2014/main" id="{BB1B4C9A-5990-D014-34AC-4DFDC1F6B10B}"/>
                </a:ext>
              </a:extLst>
            </p:cNvPr>
            <p:cNvSpPr txBox="1"/>
            <p:nvPr/>
          </p:nvSpPr>
          <p:spPr>
            <a:xfrm>
              <a:off x="130471" y="3221198"/>
              <a:ext cx="402542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charset="0"/>
                  <a:ea typeface="Arial" charset="0"/>
                  <a:cs typeface="Arial" charset="0"/>
                </a:rPr>
                <a:t>Controls                t0           t1                           </a:t>
              </a:r>
              <a:endParaRPr kumimoji="0" lang="en-US" sz="1000" b="0" i="0" u="none" strike="noStrike" kern="1200" cap="none" spc="0" normalizeH="0" baseline="-25000" noProof="0" dirty="0">
                <a:ln>
                  <a:noFill/>
                </a:ln>
                <a:solidFill>
                  <a:prstClr val="black"/>
                </a:solidFill>
                <a:effectLst/>
                <a:uLnTx/>
                <a:uFillTx/>
                <a:latin typeface="Arial" charset="0"/>
                <a:ea typeface="Arial" charset="0"/>
                <a:cs typeface="Arial" charset="0"/>
              </a:endParaRPr>
            </a:p>
          </p:txBody>
        </p:sp>
      </p:grpSp>
    </p:spTree>
    <p:extLst>
      <p:ext uri="{BB962C8B-B14F-4D97-AF65-F5344CB8AC3E}">
        <p14:creationId xmlns:p14="http://schemas.microsoft.com/office/powerpoint/2010/main" val="1724218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3"/>
          <p:cNvSpPr>
            <a:spLocks noChangeShapeType="1"/>
          </p:cNvSpPr>
          <p:nvPr/>
        </p:nvSpPr>
        <p:spPr bwMode="auto">
          <a:xfrm>
            <a:off x="914400" y="3200400"/>
            <a:ext cx="0" cy="0"/>
          </a:xfrm>
          <a:prstGeom prst="line">
            <a:avLst/>
          </a:prstGeom>
          <a:noFill/>
          <a:ln w="9525">
            <a:solidFill>
              <a:schemeClr val="tx1"/>
            </a:solidFill>
            <a:round/>
            <a:headEnd/>
            <a:tailEnd type="triangle" w="med" len="med"/>
          </a:ln>
          <a:effectLst>
            <a:prstShdw prst="shdw17" dist="17961" dir="2700000">
              <a:schemeClr val="tx1">
                <a:gamma/>
                <a:shade val="60000"/>
                <a:invGamma/>
              </a:schemeClr>
            </a:prstShdw>
          </a:effectLst>
        </p:spPr>
        <p:txBody>
          <a:bodyPr lIns="81533" tIns="40766" rIns="81533" bIns="40766"/>
          <a:lstStyle/>
          <a:p>
            <a:pPr marL="0" marR="0" lvl="0" indent="0" algn="l" defTabSz="815321" rtl="0" eaLnBrk="1" fontAlgn="auto" latinLnBrk="0" hangingPunct="1">
              <a:lnSpc>
                <a:spcPct val="100000"/>
              </a:lnSpc>
              <a:spcBef>
                <a:spcPts val="0"/>
              </a:spcBef>
              <a:spcAft>
                <a:spcPts val="0"/>
              </a:spcAft>
              <a:buClrTx/>
              <a:buSzTx/>
              <a:buFontTx/>
              <a:buNone/>
              <a:tabLst/>
              <a:defRPr/>
            </a:pPr>
            <a:endParaRPr kumimoji="0" lang="en-US" sz="165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Diagram 4"/>
          <p:cNvGrpSpPr>
            <a:grpSpLocks noChangeAspect="1"/>
          </p:cNvGrpSpPr>
          <p:nvPr/>
        </p:nvGrpSpPr>
        <p:grpSpPr bwMode="auto">
          <a:xfrm>
            <a:off x="-473404" y="1685780"/>
            <a:ext cx="10024905" cy="4486420"/>
            <a:chOff x="288" y="737"/>
            <a:chExt cx="5184" cy="2851"/>
          </a:xfrm>
        </p:grpSpPr>
        <p:graphicFrame>
          <p:nvGraphicFramePr>
            <p:cNvPr id="4" name="Diagram 3"/>
            <p:cNvGraphicFramePr/>
            <p:nvPr/>
          </p:nvGraphicFramePr>
          <p:xfrm>
            <a:off x="288" y="737"/>
            <a:ext cx="5184" cy="28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Picture 14" descr="MC900433842[2]"/>
            <p:cNvSpPr>
              <a:spLocks noChangeAspect="1" noChangeArrowheads="1"/>
            </p:cNvSpPr>
            <p:nvPr/>
          </p:nvSpPr>
          <p:spPr bwMode="auto">
            <a:xfrm>
              <a:off x="2555" y="1778"/>
              <a:ext cx="1152" cy="1152"/>
            </a:xfrm>
            <a:prstGeom prst="rect">
              <a:avLst/>
            </a:prstGeom>
            <a:noFill/>
            <a:ln w="9525">
              <a:noFill/>
              <a:miter lim="800000"/>
              <a:headEnd/>
              <a:tailEnd/>
            </a:ln>
          </p:spPr>
          <p:txBody>
            <a:bodyPr/>
            <a:lstStyle/>
            <a:p>
              <a:pPr marL="0" marR="0" lvl="0" indent="0" algn="l" defTabSz="815321" rtl="0" eaLnBrk="1" fontAlgn="auto" latinLnBrk="0" hangingPunct="1">
                <a:lnSpc>
                  <a:spcPct val="100000"/>
                </a:lnSpc>
                <a:spcBef>
                  <a:spcPts val="0"/>
                </a:spcBef>
                <a:spcAft>
                  <a:spcPts val="0"/>
                </a:spcAft>
                <a:buClrTx/>
                <a:buSzTx/>
                <a:buFontTx/>
                <a:buNone/>
                <a:tabLst/>
                <a:defRPr/>
              </a:pPr>
              <a:endParaRPr kumimoji="0" lang="en-US" sz="1650" b="0" i="0" u="none" strike="noStrike" kern="1200" cap="none" spc="0" normalizeH="0" baseline="0" noProof="0">
                <a:ln>
                  <a:noFill/>
                </a:ln>
                <a:solidFill>
                  <a:prstClr val="black"/>
                </a:solidFill>
                <a:effectLst/>
                <a:uLnTx/>
                <a:uFillTx/>
                <a:latin typeface="Calibri"/>
                <a:ea typeface="+mn-ea"/>
                <a:cs typeface="+mn-cs"/>
              </a:endParaRPr>
            </a:p>
          </p:txBody>
        </p:sp>
      </p:grpSp>
      <p:sp>
        <p:nvSpPr>
          <p:cNvPr id="6" name="Rectangle 128"/>
          <p:cNvSpPr>
            <a:spLocks noChangeArrowheads="1"/>
          </p:cNvSpPr>
          <p:nvPr/>
        </p:nvSpPr>
        <p:spPr bwMode="auto">
          <a:xfrm>
            <a:off x="2247908" y="5120335"/>
            <a:ext cx="65858" cy="253916"/>
          </a:xfrm>
          <a:prstGeom prst="rect">
            <a:avLst/>
          </a:prstGeom>
          <a:noFill/>
          <a:ln w="9525">
            <a:noFill/>
            <a:miter lim="800000"/>
            <a:headEnd/>
            <a:tailEnd/>
          </a:ln>
        </p:spPr>
        <p:txBody>
          <a:bodyPr wrap="square" lIns="0" tIns="0" rIns="0" bIns="0">
            <a:spAutoFit/>
          </a:bodyPr>
          <a:lstStyle/>
          <a:p>
            <a:pPr marL="0" marR="0" lvl="0" indent="0" algn="l" defTabSz="815321" rtl="0" eaLnBrk="1" fontAlgn="base" latinLnBrk="0" hangingPunct="1">
              <a:lnSpc>
                <a:spcPct val="100000"/>
              </a:lnSpc>
              <a:spcBef>
                <a:spcPct val="0"/>
              </a:spcBef>
              <a:spcAft>
                <a:spcPct val="0"/>
              </a:spcAft>
              <a:buClrTx/>
              <a:buSzTx/>
              <a:buFontTx/>
              <a:buNone/>
              <a:tabLst/>
              <a:defRPr/>
            </a:pPr>
            <a:r>
              <a:rPr kumimoji="0" lang="en-US" sz="1650" b="0" i="0" u="none" strike="noStrike" kern="1200" cap="none" spc="0" normalizeH="0" baseline="0" noProof="0">
                <a:ln>
                  <a:noFill/>
                </a:ln>
                <a:solidFill>
                  <a:srgbClr val="FFFFFF"/>
                </a:solidFill>
                <a:effectLst/>
                <a:uLnTx/>
                <a:uFillTx/>
                <a:latin typeface="Arial" charset="0"/>
                <a:ea typeface="+mn-ea"/>
                <a:cs typeface="Arial" charset="0"/>
              </a:rPr>
              <a:t>0</a:t>
            </a:r>
            <a:endParaRPr kumimoji="0" lang="en-US" sz="165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7" name="Rectangle 129"/>
          <p:cNvSpPr>
            <a:spLocks noChangeArrowheads="1"/>
          </p:cNvSpPr>
          <p:nvPr/>
        </p:nvSpPr>
        <p:spPr bwMode="auto">
          <a:xfrm>
            <a:off x="2120901" y="4536862"/>
            <a:ext cx="131717" cy="507831"/>
          </a:xfrm>
          <a:prstGeom prst="rect">
            <a:avLst/>
          </a:prstGeom>
          <a:noFill/>
          <a:ln w="9525">
            <a:noFill/>
            <a:miter lim="800000"/>
            <a:headEnd/>
            <a:tailEnd/>
          </a:ln>
        </p:spPr>
        <p:txBody>
          <a:bodyPr wrap="square" lIns="0" tIns="0" rIns="0" bIns="0">
            <a:spAutoFit/>
          </a:bodyPr>
          <a:lstStyle/>
          <a:p>
            <a:pPr marL="0" marR="0" lvl="0" indent="0" algn="l" defTabSz="815321" rtl="0" eaLnBrk="1" fontAlgn="base" latinLnBrk="0" hangingPunct="1">
              <a:lnSpc>
                <a:spcPct val="100000"/>
              </a:lnSpc>
              <a:spcBef>
                <a:spcPct val="0"/>
              </a:spcBef>
              <a:spcAft>
                <a:spcPct val="0"/>
              </a:spcAft>
              <a:buClrTx/>
              <a:buSzTx/>
              <a:buFontTx/>
              <a:buNone/>
              <a:tabLst/>
              <a:defRPr/>
            </a:pPr>
            <a:r>
              <a:rPr kumimoji="0" lang="en-US" sz="1650" b="0" i="0" u="none" strike="noStrike" kern="1200" cap="none" spc="0" normalizeH="0" baseline="0" noProof="0">
                <a:ln>
                  <a:noFill/>
                </a:ln>
                <a:solidFill>
                  <a:srgbClr val="FFFFFF"/>
                </a:solidFill>
                <a:effectLst/>
                <a:uLnTx/>
                <a:uFillTx/>
                <a:latin typeface="Arial" charset="0"/>
                <a:ea typeface="+mn-ea"/>
                <a:cs typeface="Arial" charset="0"/>
              </a:rPr>
              <a:t>10</a:t>
            </a:r>
            <a:endParaRPr kumimoji="0" lang="en-US" sz="165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8" name="Rectangle 130"/>
          <p:cNvSpPr>
            <a:spLocks noChangeArrowheads="1"/>
          </p:cNvSpPr>
          <p:nvPr/>
        </p:nvSpPr>
        <p:spPr bwMode="auto">
          <a:xfrm>
            <a:off x="2120901" y="3953456"/>
            <a:ext cx="131717" cy="507831"/>
          </a:xfrm>
          <a:prstGeom prst="rect">
            <a:avLst/>
          </a:prstGeom>
          <a:noFill/>
          <a:ln w="9525">
            <a:noFill/>
            <a:miter lim="800000"/>
            <a:headEnd/>
            <a:tailEnd/>
          </a:ln>
        </p:spPr>
        <p:txBody>
          <a:bodyPr wrap="square" lIns="0" tIns="0" rIns="0" bIns="0">
            <a:spAutoFit/>
          </a:bodyPr>
          <a:lstStyle/>
          <a:p>
            <a:pPr marL="0" marR="0" lvl="0" indent="0" algn="l" defTabSz="815321" rtl="0" eaLnBrk="1" fontAlgn="base" latinLnBrk="0" hangingPunct="1">
              <a:lnSpc>
                <a:spcPct val="100000"/>
              </a:lnSpc>
              <a:spcBef>
                <a:spcPct val="0"/>
              </a:spcBef>
              <a:spcAft>
                <a:spcPct val="0"/>
              </a:spcAft>
              <a:buClrTx/>
              <a:buSzTx/>
              <a:buFontTx/>
              <a:buNone/>
              <a:tabLst/>
              <a:defRPr/>
            </a:pPr>
            <a:r>
              <a:rPr kumimoji="0" lang="en-US" sz="1650" b="0" i="0" u="none" strike="noStrike" kern="1200" cap="none" spc="0" normalizeH="0" baseline="0" noProof="0" dirty="0">
                <a:ln>
                  <a:noFill/>
                </a:ln>
                <a:solidFill>
                  <a:srgbClr val="FFFFFF"/>
                </a:solidFill>
                <a:effectLst/>
                <a:uLnTx/>
                <a:uFillTx/>
                <a:latin typeface="Arial" charset="0"/>
                <a:ea typeface="+mn-ea"/>
                <a:cs typeface="Arial" charset="0"/>
              </a:rPr>
              <a:t>20</a:t>
            </a:r>
            <a:endParaRPr kumimoji="0" lang="en-US" sz="165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9" name="Rectangle 131"/>
          <p:cNvSpPr>
            <a:spLocks noChangeArrowheads="1"/>
          </p:cNvSpPr>
          <p:nvPr/>
        </p:nvSpPr>
        <p:spPr bwMode="auto">
          <a:xfrm>
            <a:off x="2120901" y="3371240"/>
            <a:ext cx="131717" cy="507831"/>
          </a:xfrm>
          <a:prstGeom prst="rect">
            <a:avLst/>
          </a:prstGeom>
          <a:noFill/>
          <a:ln w="9525">
            <a:noFill/>
            <a:miter lim="800000"/>
            <a:headEnd/>
            <a:tailEnd/>
          </a:ln>
        </p:spPr>
        <p:txBody>
          <a:bodyPr wrap="square" lIns="0" tIns="0" rIns="0" bIns="0">
            <a:spAutoFit/>
          </a:bodyPr>
          <a:lstStyle/>
          <a:p>
            <a:pPr marL="0" marR="0" lvl="0" indent="0" algn="l" defTabSz="815321" rtl="0" eaLnBrk="1" fontAlgn="base" latinLnBrk="0" hangingPunct="1">
              <a:lnSpc>
                <a:spcPct val="100000"/>
              </a:lnSpc>
              <a:spcBef>
                <a:spcPct val="0"/>
              </a:spcBef>
              <a:spcAft>
                <a:spcPct val="0"/>
              </a:spcAft>
              <a:buClrTx/>
              <a:buSzTx/>
              <a:buFontTx/>
              <a:buNone/>
              <a:tabLst/>
              <a:defRPr/>
            </a:pPr>
            <a:r>
              <a:rPr kumimoji="0" lang="en-US" sz="1650" b="0" i="0" u="none" strike="noStrike" kern="1200" cap="none" spc="0" normalizeH="0" baseline="0" noProof="0">
                <a:ln>
                  <a:noFill/>
                </a:ln>
                <a:solidFill>
                  <a:srgbClr val="FFFFFF"/>
                </a:solidFill>
                <a:effectLst/>
                <a:uLnTx/>
                <a:uFillTx/>
                <a:latin typeface="Arial" charset="0"/>
                <a:ea typeface="+mn-ea"/>
                <a:cs typeface="Arial" charset="0"/>
              </a:rPr>
              <a:t>30</a:t>
            </a:r>
            <a:endParaRPr kumimoji="0" lang="en-US" sz="165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10" name="Rectangle 132"/>
          <p:cNvSpPr>
            <a:spLocks noChangeArrowheads="1"/>
          </p:cNvSpPr>
          <p:nvPr/>
        </p:nvSpPr>
        <p:spPr bwMode="auto">
          <a:xfrm>
            <a:off x="2120901" y="2787834"/>
            <a:ext cx="131717" cy="507831"/>
          </a:xfrm>
          <a:prstGeom prst="rect">
            <a:avLst/>
          </a:prstGeom>
          <a:noFill/>
          <a:ln w="9525">
            <a:noFill/>
            <a:miter lim="800000"/>
            <a:headEnd/>
            <a:tailEnd/>
          </a:ln>
        </p:spPr>
        <p:txBody>
          <a:bodyPr wrap="square" lIns="0" tIns="0" rIns="0" bIns="0">
            <a:spAutoFit/>
          </a:bodyPr>
          <a:lstStyle/>
          <a:p>
            <a:pPr marL="0" marR="0" lvl="0" indent="0" algn="l" defTabSz="815321" rtl="0" eaLnBrk="1" fontAlgn="base" latinLnBrk="0" hangingPunct="1">
              <a:lnSpc>
                <a:spcPct val="100000"/>
              </a:lnSpc>
              <a:spcBef>
                <a:spcPct val="0"/>
              </a:spcBef>
              <a:spcAft>
                <a:spcPct val="0"/>
              </a:spcAft>
              <a:buClrTx/>
              <a:buSzTx/>
              <a:buFontTx/>
              <a:buNone/>
              <a:tabLst/>
              <a:defRPr/>
            </a:pPr>
            <a:r>
              <a:rPr kumimoji="0" lang="en-US" sz="1650" b="0" i="0" u="none" strike="noStrike" kern="1200" cap="none" spc="0" normalizeH="0" baseline="0" noProof="0">
                <a:ln>
                  <a:noFill/>
                </a:ln>
                <a:solidFill>
                  <a:srgbClr val="FFFFFF"/>
                </a:solidFill>
                <a:effectLst/>
                <a:uLnTx/>
                <a:uFillTx/>
                <a:latin typeface="Arial" charset="0"/>
                <a:ea typeface="+mn-ea"/>
                <a:cs typeface="Arial" charset="0"/>
              </a:rPr>
              <a:t>40</a:t>
            </a:r>
            <a:endParaRPr kumimoji="0" lang="en-US" sz="165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pic>
        <p:nvPicPr>
          <p:cNvPr id="13" name="Picture 2" descr="C:\Users\ldiatc\AppData\Local\Microsoft\Windows\Temporary Internet Files\Content.IE5\F5NPZIV3\MC900433842[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4029" y="2898489"/>
            <a:ext cx="2295941" cy="2083009"/>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
          <p:cNvSpPr txBox="1">
            <a:spLocks noChangeArrowheads="1"/>
          </p:cNvSpPr>
          <p:nvPr/>
        </p:nvSpPr>
        <p:spPr bwMode="auto">
          <a:xfrm>
            <a:off x="228600" y="228600"/>
            <a:ext cx="86868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533" tIns="40766" rIns="81533" bIns="40766"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0" marR="0" lvl="0" indent="0" algn="ctr" defTabSz="815321" rtl="0" eaLnBrk="0" fontAlgn="base" latinLnBrk="0" hangingPunct="0">
              <a:lnSpc>
                <a:spcPct val="100000"/>
              </a:lnSpc>
              <a:spcBef>
                <a:spcPct val="0"/>
              </a:spcBef>
              <a:spcAft>
                <a:spcPct val="0"/>
              </a:spcAft>
              <a:buClrTx/>
              <a:buSzTx/>
              <a:buFontTx/>
              <a:buNone/>
              <a:tabLst/>
              <a:defRPr/>
            </a:pPr>
            <a:r>
              <a:rPr kumimoji="0" lang="en-US" sz="2850" b="1" i="0" u="none" strike="noStrike" kern="1200" cap="none" spc="0" normalizeH="0" baseline="0" noProof="0" dirty="0">
                <a:ln>
                  <a:noFill/>
                </a:ln>
                <a:solidFill>
                  <a:srgbClr val="C00000"/>
                </a:solidFill>
                <a:effectLst/>
                <a:uLnTx/>
                <a:uFillTx/>
                <a:ea typeface="+mj-ea"/>
                <a:cs typeface="Times New Roman" panose="02020603050405020304" pitchFamily="18" charset="0"/>
              </a:rPr>
              <a:t>The Translational Research Clock – </a:t>
            </a:r>
            <a:br>
              <a:rPr kumimoji="0" lang="en-US" sz="2850" b="1" i="0" u="none" strike="noStrike" kern="1200" cap="none" spc="0" normalizeH="0" baseline="0" noProof="0" dirty="0">
                <a:ln>
                  <a:noFill/>
                </a:ln>
                <a:solidFill>
                  <a:srgbClr val="C00000"/>
                </a:solidFill>
                <a:effectLst/>
                <a:uLnTx/>
                <a:uFillTx/>
                <a:ea typeface="+mj-ea"/>
                <a:cs typeface="Times New Roman" panose="02020603050405020304" pitchFamily="18" charset="0"/>
              </a:rPr>
            </a:br>
            <a:r>
              <a:rPr kumimoji="0" lang="en-US" sz="2850" b="1" i="0" u="none" strike="noStrike" kern="1200" cap="none" spc="0" normalizeH="0" baseline="0" noProof="0" dirty="0">
                <a:ln>
                  <a:noFill/>
                </a:ln>
                <a:solidFill>
                  <a:srgbClr val="C00000"/>
                </a:solidFill>
                <a:effectLst/>
                <a:uLnTx/>
                <a:uFillTx/>
                <a:ea typeface="+mj-ea"/>
                <a:cs typeface="Times New Roman" panose="02020603050405020304" pitchFamily="18" charset="0"/>
              </a:rPr>
              <a:t>Human Transcriptomics Study</a:t>
            </a:r>
          </a:p>
        </p:txBody>
      </p:sp>
      <p:pic>
        <p:nvPicPr>
          <p:cNvPr id="22" name="Picture 21"/>
          <p:cNvPicPr>
            <a:picLocks noChangeAspect="1"/>
          </p:cNvPicPr>
          <p:nvPr/>
        </p:nvPicPr>
        <p:blipFill>
          <a:blip r:embed="rId8" cstate="print">
            <a:duotone>
              <a:srgbClr val="EEECE1">
                <a:shade val="45000"/>
                <a:satMod val="135000"/>
              </a:srgbClr>
              <a:prstClr val="white"/>
            </a:duotone>
            <a:extLst>
              <a:ext uri="{28A0092B-C50C-407E-A947-70E740481C1C}">
                <a14:useLocalDpi xmlns:a14="http://schemas.microsoft.com/office/drawing/2010/main" val="0"/>
              </a:ext>
            </a:extLst>
          </a:blip>
          <a:stretch>
            <a:fillRect/>
          </a:stretch>
        </p:blipFill>
        <p:spPr>
          <a:xfrm>
            <a:off x="4089" y="6608508"/>
            <a:ext cx="713099" cy="249492"/>
          </a:xfrm>
          <a:prstGeom prst="rect">
            <a:avLst/>
          </a:prstGeom>
        </p:spPr>
      </p:pic>
      <p:pic>
        <p:nvPicPr>
          <p:cNvPr id="25" name="Picture 5" descr="Image result for huma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12200" y="1707787"/>
            <a:ext cx="497895" cy="38144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448926" y="2560813"/>
            <a:ext cx="884910" cy="507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5" descr="Image result for human">
            <a:extLst>
              <a:ext uri="{FF2B5EF4-FFF2-40B4-BE49-F238E27FC236}">
                <a16:creationId xmlns:a16="http://schemas.microsoft.com/office/drawing/2014/main" id="{549ADF15-9416-4039-ABAF-6B78C5E9107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91200" y="5749569"/>
            <a:ext cx="497895" cy="381443"/>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Paid clinical trials for medical research - Save the Student">
            <a:extLst>
              <a:ext uri="{FF2B5EF4-FFF2-40B4-BE49-F238E27FC236}">
                <a16:creationId xmlns:a16="http://schemas.microsoft.com/office/drawing/2014/main" id="{340E4BE7-67B4-4DD7-B434-D32347EFF12B}"/>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778241" y="5686376"/>
            <a:ext cx="965814" cy="507831"/>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DF55140D-4863-45D6-9550-44518BCDFA4F}"/>
              </a:ext>
            </a:extLst>
          </p:cNvPr>
          <p:cNvSpPr/>
          <p:nvPr/>
        </p:nvSpPr>
        <p:spPr>
          <a:xfrm>
            <a:off x="5257800" y="1400181"/>
            <a:ext cx="1964741" cy="178390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864824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42">
            <a:extLst>
              <a:ext uri="{FF2B5EF4-FFF2-40B4-BE49-F238E27FC236}">
                <a16:creationId xmlns:a16="http://schemas.microsoft.com/office/drawing/2014/main" id="{8E195345-FB2F-4CF8-A8D0-C208594D1C2D}"/>
              </a:ext>
            </a:extLst>
          </p:cNvPr>
          <p:cNvGrpSpPr/>
          <p:nvPr/>
        </p:nvGrpSpPr>
        <p:grpSpPr>
          <a:xfrm>
            <a:off x="414670" y="1435168"/>
            <a:ext cx="7584147" cy="4435505"/>
            <a:chOff x="85090" y="141818"/>
            <a:chExt cx="11516475" cy="6389299"/>
          </a:xfrm>
        </p:grpSpPr>
        <p:pic>
          <p:nvPicPr>
            <p:cNvPr id="9" name="Picture 8">
              <a:extLst>
                <a:ext uri="{FF2B5EF4-FFF2-40B4-BE49-F238E27FC236}">
                  <a16:creationId xmlns:a16="http://schemas.microsoft.com/office/drawing/2014/main" id="{66EFBDEA-72DD-4725-9871-4084CB6470D6}"/>
                </a:ext>
              </a:extLst>
            </p:cNvPr>
            <p:cNvPicPr>
              <a:picLocks noChangeAspect="1"/>
            </p:cNvPicPr>
            <p:nvPr/>
          </p:nvPicPr>
          <p:blipFill rotWithShape="1">
            <a:blip r:embed="rId3" cstate="print"/>
            <a:srcRect b="21374"/>
            <a:stretch/>
          </p:blipFill>
          <p:spPr>
            <a:xfrm>
              <a:off x="7386420" y="3635124"/>
              <a:ext cx="4021922" cy="1742109"/>
            </a:xfrm>
            <a:prstGeom prst="rect">
              <a:avLst/>
            </a:prstGeom>
          </p:spPr>
        </p:pic>
        <p:pic>
          <p:nvPicPr>
            <p:cNvPr id="10" name="Picture 9">
              <a:extLst>
                <a:ext uri="{FF2B5EF4-FFF2-40B4-BE49-F238E27FC236}">
                  <a16:creationId xmlns:a16="http://schemas.microsoft.com/office/drawing/2014/main" id="{1EBEA351-3385-4D64-A78D-F70E46909F4F}"/>
                </a:ext>
              </a:extLst>
            </p:cNvPr>
            <p:cNvPicPr>
              <a:picLocks noChangeAspect="1"/>
            </p:cNvPicPr>
            <p:nvPr/>
          </p:nvPicPr>
          <p:blipFill>
            <a:blip r:embed="rId4" cstate="print"/>
            <a:stretch>
              <a:fillRect/>
            </a:stretch>
          </p:blipFill>
          <p:spPr>
            <a:xfrm>
              <a:off x="5086300" y="631362"/>
              <a:ext cx="921263" cy="1660934"/>
            </a:xfrm>
            <a:prstGeom prst="rect">
              <a:avLst/>
            </a:prstGeom>
          </p:spPr>
        </p:pic>
        <p:sp>
          <p:nvSpPr>
            <p:cNvPr id="11" name="Rectangle 10">
              <a:extLst>
                <a:ext uri="{FF2B5EF4-FFF2-40B4-BE49-F238E27FC236}">
                  <a16:creationId xmlns:a16="http://schemas.microsoft.com/office/drawing/2014/main" id="{16927D30-0588-4863-8370-BBE2D5218DFD}"/>
                </a:ext>
              </a:extLst>
            </p:cNvPr>
            <p:cNvSpPr/>
            <p:nvPr/>
          </p:nvSpPr>
          <p:spPr>
            <a:xfrm>
              <a:off x="7354940" y="4290038"/>
              <a:ext cx="85206" cy="79234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a:ea typeface="+mn-ea"/>
                <a:cs typeface="+mn-cs"/>
              </a:endParaRPr>
            </a:p>
          </p:txBody>
        </p:sp>
        <p:sp>
          <p:nvSpPr>
            <p:cNvPr id="12" name="TextBox 102">
              <a:extLst>
                <a:ext uri="{FF2B5EF4-FFF2-40B4-BE49-F238E27FC236}">
                  <a16:creationId xmlns:a16="http://schemas.microsoft.com/office/drawing/2014/main" id="{C194F16F-3F2D-4D3C-B114-2382B7B87C83}"/>
                </a:ext>
              </a:extLst>
            </p:cNvPr>
            <p:cNvSpPr txBox="1"/>
            <p:nvPr/>
          </p:nvSpPr>
          <p:spPr>
            <a:xfrm>
              <a:off x="7426776" y="4167791"/>
              <a:ext cx="681201" cy="46551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a:ea typeface="+mn-ea"/>
                  <a:cs typeface="+mn-cs"/>
                </a:rPr>
                <a:t>(*)</a:t>
              </a:r>
            </a:p>
          </p:txBody>
        </p:sp>
        <p:sp>
          <p:nvSpPr>
            <p:cNvPr id="13" name="Rectangle: Rounded Corners 10">
              <a:extLst>
                <a:ext uri="{FF2B5EF4-FFF2-40B4-BE49-F238E27FC236}">
                  <a16:creationId xmlns:a16="http://schemas.microsoft.com/office/drawing/2014/main" id="{DBF01273-2E25-4840-8ED4-34B65E05EB6A}"/>
                </a:ext>
              </a:extLst>
            </p:cNvPr>
            <p:cNvSpPr/>
            <p:nvPr/>
          </p:nvSpPr>
          <p:spPr>
            <a:xfrm>
              <a:off x="1212031" y="1979896"/>
              <a:ext cx="3099269" cy="1868761"/>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a:ea typeface="+mn-ea"/>
                <a:cs typeface="+mn-cs"/>
              </a:endParaRPr>
            </a:p>
          </p:txBody>
        </p:sp>
        <p:sp>
          <p:nvSpPr>
            <p:cNvPr id="14" name="Arrow: Right 11">
              <a:extLst>
                <a:ext uri="{FF2B5EF4-FFF2-40B4-BE49-F238E27FC236}">
                  <a16:creationId xmlns:a16="http://schemas.microsoft.com/office/drawing/2014/main" id="{9EAC136F-4B8A-41FA-AE28-332AEB1A6E33}"/>
                </a:ext>
              </a:extLst>
            </p:cNvPr>
            <p:cNvSpPr/>
            <p:nvPr/>
          </p:nvSpPr>
          <p:spPr>
            <a:xfrm>
              <a:off x="374801" y="3016468"/>
              <a:ext cx="11033541" cy="357112"/>
            </a:xfrm>
            <a:prstGeom prst="right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1CBCF42B-F28F-4B4B-AD91-006B81C9C1CD}"/>
                </a:ext>
              </a:extLst>
            </p:cNvPr>
            <p:cNvSpPr/>
            <p:nvPr/>
          </p:nvSpPr>
          <p:spPr>
            <a:xfrm>
              <a:off x="617960" y="2784907"/>
              <a:ext cx="85206" cy="79234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BABA2585-A2D9-416A-BCBC-2D9F43FD2049}"/>
                </a:ext>
              </a:extLst>
            </p:cNvPr>
            <p:cNvSpPr/>
            <p:nvPr/>
          </p:nvSpPr>
          <p:spPr>
            <a:xfrm>
              <a:off x="2466158" y="2784905"/>
              <a:ext cx="85206" cy="79234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AF6E12FD-0130-4E4C-A518-93DBAD3E7ADD}"/>
                </a:ext>
              </a:extLst>
            </p:cNvPr>
            <p:cNvSpPr/>
            <p:nvPr/>
          </p:nvSpPr>
          <p:spPr>
            <a:xfrm>
              <a:off x="3604277" y="2798856"/>
              <a:ext cx="85206" cy="79234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27E3564D-FEBC-434B-AE8D-7B546B6C086D}"/>
                </a:ext>
              </a:extLst>
            </p:cNvPr>
            <p:cNvSpPr/>
            <p:nvPr/>
          </p:nvSpPr>
          <p:spPr>
            <a:xfrm>
              <a:off x="4620872" y="2798856"/>
              <a:ext cx="85206" cy="79234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6893BA9C-4BE6-4757-BEDB-4FEFA29DD04E}"/>
                </a:ext>
              </a:extLst>
            </p:cNvPr>
            <p:cNvSpPr/>
            <p:nvPr/>
          </p:nvSpPr>
          <p:spPr>
            <a:xfrm>
              <a:off x="6569923" y="2784903"/>
              <a:ext cx="85206" cy="79234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a:extLst>
                <a:ext uri="{FF2B5EF4-FFF2-40B4-BE49-F238E27FC236}">
                  <a16:creationId xmlns:a16="http://schemas.microsoft.com/office/drawing/2014/main" id="{41FE7BC3-AC61-4A82-84BB-4C2D5E989258}"/>
                </a:ext>
              </a:extLst>
            </p:cNvPr>
            <p:cNvSpPr/>
            <p:nvPr/>
          </p:nvSpPr>
          <p:spPr>
            <a:xfrm>
              <a:off x="8444044" y="2798856"/>
              <a:ext cx="85206" cy="79234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a:ea typeface="+mn-ea"/>
                <a:cs typeface="+mn-cs"/>
              </a:endParaRPr>
            </a:p>
          </p:txBody>
        </p:sp>
        <p:sp>
          <p:nvSpPr>
            <p:cNvPr id="21" name="Rectangle 20">
              <a:extLst>
                <a:ext uri="{FF2B5EF4-FFF2-40B4-BE49-F238E27FC236}">
                  <a16:creationId xmlns:a16="http://schemas.microsoft.com/office/drawing/2014/main" id="{BAC447EB-0846-4194-91C1-58232E532F7E}"/>
                </a:ext>
              </a:extLst>
            </p:cNvPr>
            <p:cNvSpPr/>
            <p:nvPr/>
          </p:nvSpPr>
          <p:spPr>
            <a:xfrm>
              <a:off x="9866515" y="2798856"/>
              <a:ext cx="85206" cy="79234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a:ea typeface="+mn-ea"/>
                <a:cs typeface="+mn-cs"/>
              </a:endParaRPr>
            </a:p>
          </p:txBody>
        </p:sp>
        <p:pic>
          <p:nvPicPr>
            <p:cNvPr id="22" name="Picture 21">
              <a:extLst>
                <a:ext uri="{FF2B5EF4-FFF2-40B4-BE49-F238E27FC236}">
                  <a16:creationId xmlns:a16="http://schemas.microsoft.com/office/drawing/2014/main" id="{215913FD-15D0-4126-AD25-E0D06B388DC1}"/>
                </a:ext>
              </a:extLst>
            </p:cNvPr>
            <p:cNvPicPr>
              <a:picLocks noChangeAspect="1"/>
            </p:cNvPicPr>
            <p:nvPr/>
          </p:nvPicPr>
          <p:blipFill>
            <a:blip r:embed="rId5" cstate="print"/>
            <a:stretch>
              <a:fillRect/>
            </a:stretch>
          </p:blipFill>
          <p:spPr>
            <a:xfrm>
              <a:off x="2050327" y="4362303"/>
              <a:ext cx="1765943" cy="2168814"/>
            </a:xfrm>
            <a:prstGeom prst="rect">
              <a:avLst/>
            </a:prstGeom>
          </p:spPr>
        </p:pic>
        <p:pic>
          <p:nvPicPr>
            <p:cNvPr id="23" name="Picture 22">
              <a:extLst>
                <a:ext uri="{FF2B5EF4-FFF2-40B4-BE49-F238E27FC236}">
                  <a16:creationId xmlns:a16="http://schemas.microsoft.com/office/drawing/2014/main" id="{207C635B-EB93-4862-9861-5CEC4B92F837}"/>
                </a:ext>
              </a:extLst>
            </p:cNvPr>
            <p:cNvPicPr>
              <a:picLocks noChangeAspect="1"/>
            </p:cNvPicPr>
            <p:nvPr/>
          </p:nvPicPr>
          <p:blipFill>
            <a:blip r:embed="rId6" cstate="print"/>
            <a:stretch>
              <a:fillRect/>
            </a:stretch>
          </p:blipFill>
          <p:spPr>
            <a:xfrm>
              <a:off x="85090" y="4064347"/>
              <a:ext cx="2119703" cy="1487537"/>
            </a:xfrm>
            <a:prstGeom prst="rect">
              <a:avLst/>
            </a:prstGeom>
          </p:spPr>
        </p:pic>
        <p:sp>
          <p:nvSpPr>
            <p:cNvPr id="24" name="Arrow: Down 21">
              <a:extLst>
                <a:ext uri="{FF2B5EF4-FFF2-40B4-BE49-F238E27FC236}">
                  <a16:creationId xmlns:a16="http://schemas.microsoft.com/office/drawing/2014/main" id="{E6005373-2CAF-48FE-B215-761CF9211EB6}"/>
                </a:ext>
              </a:extLst>
            </p:cNvPr>
            <p:cNvSpPr/>
            <p:nvPr/>
          </p:nvSpPr>
          <p:spPr>
            <a:xfrm>
              <a:off x="1288405" y="2781473"/>
              <a:ext cx="230838" cy="996174"/>
            </a:xfrm>
            <a:prstGeom prst="downArrow">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a:ea typeface="+mn-ea"/>
                <a:cs typeface="+mn-cs"/>
              </a:endParaRPr>
            </a:p>
          </p:txBody>
        </p:sp>
        <p:cxnSp>
          <p:nvCxnSpPr>
            <p:cNvPr id="25" name="Straight Connector 24">
              <a:extLst>
                <a:ext uri="{FF2B5EF4-FFF2-40B4-BE49-F238E27FC236}">
                  <a16:creationId xmlns:a16="http://schemas.microsoft.com/office/drawing/2014/main" id="{E91C059D-4151-427F-8160-5E096D766DD6}"/>
                </a:ext>
              </a:extLst>
            </p:cNvPr>
            <p:cNvCxnSpPr>
              <a:cxnSpLocks/>
              <a:stCxn id="24" idx="2"/>
            </p:cNvCxnSpPr>
            <p:nvPr/>
          </p:nvCxnSpPr>
          <p:spPr>
            <a:xfrm flipH="1">
              <a:off x="1095182" y="3777647"/>
              <a:ext cx="308642" cy="54469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43D049E-91B6-4FB7-BE0A-6819E19CBA7B}"/>
                </a:ext>
              </a:extLst>
            </p:cNvPr>
            <p:cNvCxnSpPr>
              <a:cxnSpLocks/>
              <a:stCxn id="24" idx="2"/>
              <a:endCxn id="28" idx="1"/>
            </p:cNvCxnSpPr>
            <p:nvPr/>
          </p:nvCxnSpPr>
          <p:spPr>
            <a:xfrm>
              <a:off x="1403824" y="3777647"/>
              <a:ext cx="1016340" cy="112892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8683DBB6-186A-49E4-8757-B88219143B0B}"/>
                </a:ext>
              </a:extLst>
            </p:cNvPr>
            <p:cNvSpPr/>
            <p:nvPr/>
          </p:nvSpPr>
          <p:spPr>
            <a:xfrm>
              <a:off x="983766" y="4329614"/>
              <a:ext cx="162485" cy="165064"/>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a:ea typeface="+mn-ea"/>
                <a:cs typeface="+mn-cs"/>
              </a:endParaRPr>
            </a:p>
          </p:txBody>
        </p:sp>
        <p:sp>
          <p:nvSpPr>
            <p:cNvPr id="28" name="Oval 27">
              <a:extLst>
                <a:ext uri="{FF2B5EF4-FFF2-40B4-BE49-F238E27FC236}">
                  <a16:creationId xmlns:a16="http://schemas.microsoft.com/office/drawing/2014/main" id="{BA956B81-7D1F-45E3-A7C0-92682A50B670}"/>
                </a:ext>
              </a:extLst>
            </p:cNvPr>
            <p:cNvSpPr/>
            <p:nvPr/>
          </p:nvSpPr>
          <p:spPr>
            <a:xfrm>
              <a:off x="2396369" y="4882401"/>
              <a:ext cx="162485" cy="165064"/>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white"/>
                </a:solidFill>
                <a:effectLst/>
                <a:uLnTx/>
                <a:uFillTx/>
                <a:latin typeface="Calibri"/>
                <a:ea typeface="+mn-ea"/>
                <a:cs typeface="+mn-cs"/>
              </a:endParaRPr>
            </a:p>
          </p:txBody>
        </p:sp>
        <p:sp>
          <p:nvSpPr>
            <p:cNvPr id="29" name="TextBox 119">
              <a:extLst>
                <a:ext uri="{FF2B5EF4-FFF2-40B4-BE49-F238E27FC236}">
                  <a16:creationId xmlns:a16="http://schemas.microsoft.com/office/drawing/2014/main" id="{56238AEB-FF69-4A37-B6C4-BC6FE1C42D46}"/>
                </a:ext>
              </a:extLst>
            </p:cNvPr>
            <p:cNvSpPr txBox="1"/>
            <p:nvPr/>
          </p:nvSpPr>
          <p:spPr>
            <a:xfrm>
              <a:off x="1169327" y="2034546"/>
              <a:ext cx="3364291" cy="46551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a:ea typeface="+mn-ea"/>
                  <a:cs typeface="+mn-cs"/>
                </a:rPr>
                <a:t>Treatment period (6 days)</a:t>
              </a:r>
            </a:p>
          </p:txBody>
        </p:sp>
        <p:cxnSp>
          <p:nvCxnSpPr>
            <p:cNvPr id="30" name="Straight Connector 29">
              <a:extLst>
                <a:ext uri="{FF2B5EF4-FFF2-40B4-BE49-F238E27FC236}">
                  <a16:creationId xmlns:a16="http://schemas.microsoft.com/office/drawing/2014/main" id="{AE656F66-81CC-4530-A6EB-5A4F6582CD52}"/>
                </a:ext>
              </a:extLst>
            </p:cNvPr>
            <p:cNvCxnSpPr>
              <a:cxnSpLocks/>
              <a:endCxn id="31" idx="6"/>
            </p:cNvCxnSpPr>
            <p:nvPr/>
          </p:nvCxnSpPr>
          <p:spPr>
            <a:xfrm flipV="1">
              <a:off x="2643644" y="1206975"/>
              <a:ext cx="2227289" cy="77730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AC1077E3-D0CE-4592-AAB0-295BE216FB39}"/>
                </a:ext>
              </a:extLst>
            </p:cNvPr>
            <p:cNvSpPr/>
            <p:nvPr/>
          </p:nvSpPr>
          <p:spPr>
            <a:xfrm flipH="1">
              <a:off x="4870933" y="1075679"/>
              <a:ext cx="283997" cy="262592"/>
            </a:xfrm>
            <a:prstGeom prst="ellipse">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white"/>
                </a:solidFill>
                <a:effectLst/>
                <a:uLnTx/>
                <a:uFillTx/>
                <a:latin typeface="Calibri"/>
                <a:ea typeface="+mn-ea"/>
                <a:cs typeface="+mn-cs"/>
              </a:endParaRPr>
            </a:p>
          </p:txBody>
        </p:sp>
        <p:sp>
          <p:nvSpPr>
            <p:cNvPr id="32" name="Rectangle 31">
              <a:extLst>
                <a:ext uri="{FF2B5EF4-FFF2-40B4-BE49-F238E27FC236}">
                  <a16:creationId xmlns:a16="http://schemas.microsoft.com/office/drawing/2014/main" id="{DF88FC27-25DD-4911-B692-D644B7FFF1DF}"/>
                </a:ext>
              </a:extLst>
            </p:cNvPr>
            <p:cNvSpPr/>
            <p:nvPr/>
          </p:nvSpPr>
          <p:spPr>
            <a:xfrm>
              <a:off x="5675465" y="2793273"/>
              <a:ext cx="85206" cy="79234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a:ea typeface="+mn-ea"/>
                <a:cs typeface="+mn-cs"/>
              </a:endParaRPr>
            </a:p>
          </p:txBody>
        </p:sp>
        <p:sp>
          <p:nvSpPr>
            <p:cNvPr id="33" name="TextBox 124">
              <a:extLst>
                <a:ext uri="{FF2B5EF4-FFF2-40B4-BE49-F238E27FC236}">
                  <a16:creationId xmlns:a16="http://schemas.microsoft.com/office/drawing/2014/main" id="{94A7C8C6-3449-4F54-9485-22F32A7D151B}"/>
                </a:ext>
              </a:extLst>
            </p:cNvPr>
            <p:cNvSpPr txBox="1"/>
            <p:nvPr/>
          </p:nvSpPr>
          <p:spPr>
            <a:xfrm>
              <a:off x="9302818" y="3574620"/>
              <a:ext cx="2298747" cy="7980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a:ea typeface="+mn-ea"/>
                  <a:cs typeface="+mn-cs"/>
                </a:rPr>
                <a:t>Time course (Days)</a:t>
              </a:r>
            </a:p>
          </p:txBody>
        </p:sp>
        <p:sp>
          <p:nvSpPr>
            <p:cNvPr id="34" name="TextBox 125">
              <a:extLst>
                <a:ext uri="{FF2B5EF4-FFF2-40B4-BE49-F238E27FC236}">
                  <a16:creationId xmlns:a16="http://schemas.microsoft.com/office/drawing/2014/main" id="{C66DF6F1-C004-40A1-8725-FD232549E428}"/>
                </a:ext>
              </a:extLst>
            </p:cNvPr>
            <p:cNvSpPr txBox="1"/>
            <p:nvPr/>
          </p:nvSpPr>
          <p:spPr>
            <a:xfrm>
              <a:off x="418695" y="2398990"/>
              <a:ext cx="609025" cy="46551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a:ea typeface="+mn-ea"/>
                  <a:cs typeface="+mn-cs"/>
                </a:rPr>
                <a:t>D0</a:t>
              </a:r>
            </a:p>
          </p:txBody>
        </p:sp>
        <p:sp>
          <p:nvSpPr>
            <p:cNvPr id="35" name="TextBox 126">
              <a:extLst>
                <a:ext uri="{FF2B5EF4-FFF2-40B4-BE49-F238E27FC236}">
                  <a16:creationId xmlns:a16="http://schemas.microsoft.com/office/drawing/2014/main" id="{8B443B1E-F03D-4CD6-860B-FC986F0647E6}"/>
                </a:ext>
              </a:extLst>
            </p:cNvPr>
            <p:cNvSpPr txBox="1"/>
            <p:nvPr/>
          </p:nvSpPr>
          <p:spPr>
            <a:xfrm>
              <a:off x="1161957" y="2398990"/>
              <a:ext cx="609025" cy="46551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a:ea typeface="+mn-ea"/>
                  <a:cs typeface="+mn-cs"/>
                </a:rPr>
                <a:t>D2</a:t>
              </a:r>
            </a:p>
          </p:txBody>
        </p:sp>
        <p:sp>
          <p:nvSpPr>
            <p:cNvPr id="36" name="TextBox 127">
              <a:extLst>
                <a:ext uri="{FF2B5EF4-FFF2-40B4-BE49-F238E27FC236}">
                  <a16:creationId xmlns:a16="http://schemas.microsoft.com/office/drawing/2014/main" id="{D180AEF3-1247-4665-A246-181B559677FF}"/>
                </a:ext>
              </a:extLst>
            </p:cNvPr>
            <p:cNvSpPr txBox="1"/>
            <p:nvPr/>
          </p:nvSpPr>
          <p:spPr>
            <a:xfrm>
              <a:off x="3405012" y="2398990"/>
              <a:ext cx="609025" cy="46551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a:ea typeface="+mn-ea"/>
                  <a:cs typeface="+mn-cs"/>
                </a:rPr>
                <a:t>D6</a:t>
              </a:r>
            </a:p>
          </p:txBody>
        </p:sp>
        <p:sp>
          <p:nvSpPr>
            <p:cNvPr id="37" name="TextBox 128">
              <a:extLst>
                <a:ext uri="{FF2B5EF4-FFF2-40B4-BE49-F238E27FC236}">
                  <a16:creationId xmlns:a16="http://schemas.microsoft.com/office/drawing/2014/main" id="{A3F0633E-09D9-411C-AD69-663CBA2F237E}"/>
                </a:ext>
              </a:extLst>
            </p:cNvPr>
            <p:cNvSpPr txBox="1"/>
            <p:nvPr/>
          </p:nvSpPr>
          <p:spPr>
            <a:xfrm>
              <a:off x="2266894" y="2398990"/>
              <a:ext cx="609025" cy="46551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a:ea typeface="+mn-ea"/>
                  <a:cs typeface="+mn-cs"/>
                </a:rPr>
                <a:t>D4</a:t>
              </a:r>
            </a:p>
          </p:txBody>
        </p:sp>
        <p:sp>
          <p:nvSpPr>
            <p:cNvPr id="38" name="TextBox 129">
              <a:extLst>
                <a:ext uri="{FF2B5EF4-FFF2-40B4-BE49-F238E27FC236}">
                  <a16:creationId xmlns:a16="http://schemas.microsoft.com/office/drawing/2014/main" id="{32265AEB-1A03-4452-8843-08F7D05C73F3}"/>
                </a:ext>
              </a:extLst>
            </p:cNvPr>
            <p:cNvSpPr txBox="1"/>
            <p:nvPr/>
          </p:nvSpPr>
          <p:spPr>
            <a:xfrm>
              <a:off x="9643098" y="2388167"/>
              <a:ext cx="607077" cy="46551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a:ea typeface="+mn-ea"/>
                  <a:cs typeface="+mn-cs"/>
                </a:rPr>
                <a:t>DX</a:t>
              </a:r>
            </a:p>
          </p:txBody>
        </p:sp>
        <p:sp>
          <p:nvSpPr>
            <p:cNvPr id="40" name="TextBox 131">
              <a:extLst>
                <a:ext uri="{FF2B5EF4-FFF2-40B4-BE49-F238E27FC236}">
                  <a16:creationId xmlns:a16="http://schemas.microsoft.com/office/drawing/2014/main" id="{960A50A8-ABE4-433B-BD77-4F525D35EAB9}"/>
                </a:ext>
              </a:extLst>
            </p:cNvPr>
            <p:cNvSpPr txBox="1"/>
            <p:nvPr/>
          </p:nvSpPr>
          <p:spPr>
            <a:xfrm>
              <a:off x="4903979" y="141818"/>
              <a:ext cx="1861471" cy="798028"/>
            </a:xfrm>
            <a:prstGeom prst="rect">
              <a:avLst/>
            </a:prstGeom>
            <a:solidFill>
              <a:schemeClr val="accent3">
                <a:lumMod val="40000"/>
                <a:lumOff val="60000"/>
              </a:schemeClr>
            </a:solidFill>
            <a:ln w="19050">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a:ea typeface="+mn-ea"/>
                  <a:cs typeface="+mn-cs"/>
                </a:rPr>
                <a:t>Experiment 1.</a:t>
              </a:r>
            </a:p>
          </p:txBody>
        </p:sp>
        <p:sp>
          <p:nvSpPr>
            <p:cNvPr id="42" name="TextBox 133">
              <a:extLst>
                <a:ext uri="{FF2B5EF4-FFF2-40B4-BE49-F238E27FC236}">
                  <a16:creationId xmlns:a16="http://schemas.microsoft.com/office/drawing/2014/main" id="{3F3B0818-111E-49E7-8263-8F4E69A86B4B}"/>
                </a:ext>
              </a:extLst>
            </p:cNvPr>
            <p:cNvSpPr txBox="1"/>
            <p:nvPr/>
          </p:nvSpPr>
          <p:spPr>
            <a:xfrm>
              <a:off x="7754908" y="5292794"/>
              <a:ext cx="2909035" cy="1130539"/>
            </a:xfrm>
            <a:prstGeom prst="rect">
              <a:avLst/>
            </a:prstGeom>
            <a:noFill/>
            <a:ln w="19050">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a:ea typeface="+mn-ea"/>
                  <a:cs typeface="+mn-cs"/>
                </a:rPr>
                <a:t>Paw withdrawal threshold test (PWT) (Von Frey filaments)</a:t>
              </a:r>
            </a:p>
          </p:txBody>
        </p:sp>
        <p:pic>
          <p:nvPicPr>
            <p:cNvPr id="46" name="Picture 45">
              <a:extLst>
                <a:ext uri="{FF2B5EF4-FFF2-40B4-BE49-F238E27FC236}">
                  <a16:creationId xmlns:a16="http://schemas.microsoft.com/office/drawing/2014/main" id="{5844EDCA-93D5-44ED-9C45-F6AFC91DABCE}"/>
                </a:ext>
              </a:extLst>
            </p:cNvPr>
            <p:cNvPicPr>
              <a:picLocks noChangeAspect="1"/>
            </p:cNvPicPr>
            <p:nvPr/>
          </p:nvPicPr>
          <p:blipFill>
            <a:blip r:embed="rId7" cstate="print"/>
            <a:stretch>
              <a:fillRect/>
            </a:stretch>
          </p:blipFill>
          <p:spPr>
            <a:xfrm>
              <a:off x="3061340" y="4011847"/>
              <a:ext cx="2119703" cy="1715767"/>
            </a:xfrm>
            <a:prstGeom prst="rect">
              <a:avLst/>
            </a:prstGeom>
          </p:spPr>
        </p:pic>
        <p:cxnSp>
          <p:nvCxnSpPr>
            <p:cNvPr id="47" name="Straight Connector 46">
              <a:extLst>
                <a:ext uri="{FF2B5EF4-FFF2-40B4-BE49-F238E27FC236}">
                  <a16:creationId xmlns:a16="http://schemas.microsoft.com/office/drawing/2014/main" id="{A3935C9E-F077-4101-AF34-04EEEF1371C8}"/>
                </a:ext>
              </a:extLst>
            </p:cNvPr>
            <p:cNvCxnSpPr>
              <a:cxnSpLocks/>
              <a:stCxn id="24" idx="2"/>
              <a:endCxn id="48" idx="1"/>
            </p:cNvCxnSpPr>
            <p:nvPr/>
          </p:nvCxnSpPr>
          <p:spPr>
            <a:xfrm>
              <a:off x="1403824" y="3777647"/>
              <a:ext cx="1717734" cy="64502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3D2CDBE5-7A49-4E9C-91B1-36568D0087BB}"/>
                </a:ext>
              </a:extLst>
            </p:cNvPr>
            <p:cNvSpPr/>
            <p:nvPr/>
          </p:nvSpPr>
          <p:spPr>
            <a:xfrm>
              <a:off x="3097763" y="4398495"/>
              <a:ext cx="162485" cy="165064"/>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white"/>
                </a:solidFill>
                <a:effectLst/>
                <a:uLnTx/>
                <a:uFillTx/>
                <a:latin typeface="Calibri"/>
                <a:ea typeface="+mn-ea"/>
                <a:cs typeface="+mn-cs"/>
              </a:endParaRPr>
            </a:p>
          </p:txBody>
        </p:sp>
        <p:sp>
          <p:nvSpPr>
            <p:cNvPr id="49" name="TextBox 122">
              <a:extLst>
                <a:ext uri="{FF2B5EF4-FFF2-40B4-BE49-F238E27FC236}">
                  <a16:creationId xmlns:a16="http://schemas.microsoft.com/office/drawing/2014/main" id="{DB2ECEBD-0AA0-4678-A2CC-313A7BEEE23A}"/>
                </a:ext>
              </a:extLst>
            </p:cNvPr>
            <p:cNvSpPr txBox="1"/>
            <p:nvPr/>
          </p:nvSpPr>
          <p:spPr>
            <a:xfrm>
              <a:off x="5873192" y="645860"/>
              <a:ext cx="2299415" cy="798028"/>
            </a:xfrm>
            <a:prstGeom prst="rect">
              <a:avLst/>
            </a:prstGeom>
            <a:solidFill>
              <a:schemeClr val="accent3">
                <a:lumMod val="40000"/>
                <a:lumOff val="60000"/>
              </a:schemeClr>
            </a:solidFill>
            <a:ln w="19050">
              <a:solidFill>
                <a:srgbClr val="00B05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500" b="0" i="0" u="none" strike="noStrike" kern="1200" cap="none" spc="0" normalizeH="0" baseline="0" noProof="0" dirty="0">
                  <a:ln>
                    <a:noFill/>
                  </a:ln>
                  <a:solidFill>
                    <a:prstClr val="black"/>
                  </a:solidFill>
                  <a:effectLst/>
                  <a:uLnTx/>
                  <a:uFillTx/>
                  <a:latin typeface="Calibri"/>
                  <a:ea typeface="+mn-ea"/>
                  <a:cs typeface="+mn-cs"/>
                </a:rPr>
                <a:t>Dexamethasone</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500" b="0" i="0" u="none" strike="noStrike" kern="1200" cap="none" spc="0" normalizeH="0" baseline="0" noProof="0" dirty="0">
                  <a:ln>
                    <a:noFill/>
                  </a:ln>
                  <a:solidFill>
                    <a:prstClr val="black"/>
                  </a:solidFill>
                  <a:effectLst/>
                  <a:uLnTx/>
                  <a:uFillTx/>
                  <a:latin typeface="Calibri"/>
                  <a:ea typeface="+mn-ea"/>
                  <a:cs typeface="+mn-cs"/>
                </a:rPr>
                <a:t>Vehicle</a:t>
              </a:r>
            </a:p>
          </p:txBody>
        </p:sp>
      </p:grpSp>
      <p:sp>
        <p:nvSpPr>
          <p:cNvPr id="60" name="Title 1">
            <a:extLst>
              <a:ext uri="{FF2B5EF4-FFF2-40B4-BE49-F238E27FC236}">
                <a16:creationId xmlns:a16="http://schemas.microsoft.com/office/drawing/2014/main" id="{3B4F8B42-9AC9-4E31-A14F-7907E94101EA}"/>
              </a:ext>
            </a:extLst>
          </p:cNvPr>
          <p:cNvSpPr>
            <a:spLocks noGrp="1"/>
          </p:cNvSpPr>
          <p:nvPr>
            <p:ph type="title"/>
          </p:nvPr>
        </p:nvSpPr>
        <p:spPr>
          <a:xfrm>
            <a:off x="457200" y="180044"/>
            <a:ext cx="7886700" cy="994172"/>
          </a:xfrm>
        </p:spPr>
        <p:txBody>
          <a:bodyPr>
            <a:normAutofit/>
          </a:bodyPr>
          <a:lstStyle/>
          <a:p>
            <a:r>
              <a:rPr lang="en-CA" sz="2400" b="1" dirty="0">
                <a:solidFill>
                  <a:srgbClr val="C00000"/>
                </a:solidFill>
              </a:rPr>
              <a:t>Hindering the inflammatory response in injured mice delays their recovery?</a:t>
            </a:r>
            <a:endParaRPr lang="en-US" sz="2400" b="1" dirty="0">
              <a:solidFill>
                <a:srgbClr val="C00000"/>
              </a:solidFill>
            </a:endParaRPr>
          </a:p>
        </p:txBody>
      </p:sp>
      <p:pic>
        <p:nvPicPr>
          <p:cNvPr id="41" name="Picture 2" descr="Jeffrey Mogil | Department of Psychology - McGill University">
            <a:extLst>
              <a:ext uri="{FF2B5EF4-FFF2-40B4-BE49-F238E27FC236}">
                <a16:creationId xmlns:a16="http://schemas.microsoft.com/office/drawing/2014/main" id="{573EB4B0-54B6-7072-2F3A-1B703C5CF38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6033115"/>
            <a:ext cx="822826" cy="822826"/>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2" descr="Image may contain: 1 person, eyeglasses, flower and outdoor">
            <a:extLst>
              <a:ext uri="{FF2B5EF4-FFF2-40B4-BE49-F238E27FC236}">
                <a16:creationId xmlns:a16="http://schemas.microsoft.com/office/drawing/2014/main" id="{70FF8ABF-B563-FA48-C26F-9B9E2CD7B0F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343900" y="6033115"/>
            <a:ext cx="762000"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1755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476" y="140242"/>
            <a:ext cx="8229600" cy="1143000"/>
          </a:xfrm>
        </p:spPr>
        <p:txBody>
          <a:bodyPr/>
          <a:lstStyle/>
          <a:p>
            <a:r>
              <a:rPr lang="en-US" sz="2800" dirty="0">
                <a:solidFill>
                  <a:srgbClr val="C00000"/>
                </a:solidFill>
              </a:rPr>
              <a:t>Inhibition of Immune Response in Mouse </a:t>
            </a:r>
            <a:br>
              <a:rPr lang="en-US" sz="2800" dirty="0">
                <a:solidFill>
                  <a:srgbClr val="C00000"/>
                </a:solidFill>
              </a:rPr>
            </a:br>
            <a:r>
              <a:rPr lang="en-US" sz="2800" dirty="0">
                <a:solidFill>
                  <a:srgbClr val="C00000"/>
                </a:solidFill>
              </a:rPr>
              <a:t>Inflammatory Model Produce Pain </a:t>
            </a:r>
            <a:r>
              <a:rPr lang="en-US" sz="2800" dirty="0" err="1">
                <a:solidFill>
                  <a:srgbClr val="C00000"/>
                </a:solidFill>
              </a:rPr>
              <a:t>Chronification</a:t>
            </a:r>
            <a:r>
              <a:rPr lang="en-US" sz="2800" dirty="0">
                <a:solidFill>
                  <a:srgbClr val="C00000"/>
                </a:solidFill>
              </a:rPr>
              <a:t> </a:t>
            </a:r>
          </a:p>
        </p:txBody>
      </p:sp>
      <p:grpSp>
        <p:nvGrpSpPr>
          <p:cNvPr id="8" name="Group 680"/>
          <p:cNvGrpSpPr>
            <a:grpSpLocks/>
          </p:cNvGrpSpPr>
          <p:nvPr/>
        </p:nvGrpSpPr>
        <p:grpSpPr bwMode="auto">
          <a:xfrm>
            <a:off x="571826" y="3461442"/>
            <a:ext cx="3962400" cy="2297651"/>
            <a:chOff x="3181" y="2024"/>
            <a:chExt cx="2393" cy="1325"/>
          </a:xfrm>
        </p:grpSpPr>
        <p:sp>
          <p:nvSpPr>
            <p:cNvPr id="3120" name="Rectangle 481"/>
            <p:cNvSpPr>
              <a:spLocks noChangeArrowheads="1"/>
            </p:cNvSpPr>
            <p:nvPr/>
          </p:nvSpPr>
          <p:spPr bwMode="auto">
            <a:xfrm>
              <a:off x="3696" y="2508"/>
              <a:ext cx="418" cy="485"/>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2530" name="Picture 48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6" y="2508"/>
              <a:ext cx="418"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21" name="Rectangle 483"/>
            <p:cNvSpPr>
              <a:spLocks noChangeArrowheads="1"/>
            </p:cNvSpPr>
            <p:nvPr/>
          </p:nvSpPr>
          <p:spPr bwMode="auto">
            <a:xfrm>
              <a:off x="3696" y="2508"/>
              <a:ext cx="418" cy="485"/>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122" name="Rectangle 484"/>
            <p:cNvSpPr>
              <a:spLocks noChangeArrowheads="1"/>
            </p:cNvSpPr>
            <p:nvPr/>
          </p:nvSpPr>
          <p:spPr bwMode="auto">
            <a:xfrm>
              <a:off x="3690" y="2502"/>
              <a:ext cx="432" cy="498"/>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123" name="Freeform 485"/>
            <p:cNvSpPr>
              <a:spLocks noEditPoints="1"/>
            </p:cNvSpPr>
            <p:nvPr/>
          </p:nvSpPr>
          <p:spPr bwMode="auto">
            <a:xfrm>
              <a:off x="3690" y="2502"/>
              <a:ext cx="431" cy="497"/>
            </a:xfrm>
            <a:custGeom>
              <a:avLst/>
              <a:gdLst>
                <a:gd name="T0" fmla="*/ 430 w 431"/>
                <a:gd name="T1" fmla="*/ 458 h 497"/>
                <a:gd name="T2" fmla="*/ 423 w 431"/>
                <a:gd name="T3" fmla="*/ 476 h 497"/>
                <a:gd name="T4" fmla="*/ 409 w 431"/>
                <a:gd name="T5" fmla="*/ 489 h 497"/>
                <a:gd name="T6" fmla="*/ 392 w 431"/>
                <a:gd name="T7" fmla="*/ 497 h 497"/>
                <a:gd name="T8" fmla="*/ 44 w 431"/>
                <a:gd name="T9" fmla="*/ 497 h 497"/>
                <a:gd name="T10" fmla="*/ 25 w 431"/>
                <a:gd name="T11" fmla="*/ 492 h 497"/>
                <a:gd name="T12" fmla="*/ 11 w 431"/>
                <a:gd name="T13" fmla="*/ 480 h 497"/>
                <a:gd name="T14" fmla="*/ 2 w 431"/>
                <a:gd name="T15" fmla="*/ 463 h 497"/>
                <a:gd name="T16" fmla="*/ 0 w 431"/>
                <a:gd name="T17" fmla="*/ 49 h 497"/>
                <a:gd name="T18" fmla="*/ 4 w 431"/>
                <a:gd name="T19" fmla="*/ 30 h 497"/>
                <a:gd name="T20" fmla="*/ 14 w 431"/>
                <a:gd name="T21" fmla="*/ 14 h 497"/>
                <a:gd name="T22" fmla="*/ 30 w 431"/>
                <a:gd name="T23" fmla="*/ 4 h 497"/>
                <a:gd name="T24" fmla="*/ 49 w 431"/>
                <a:gd name="T25" fmla="*/ 0 h 497"/>
                <a:gd name="T26" fmla="*/ 396 w 431"/>
                <a:gd name="T27" fmla="*/ 2 h 497"/>
                <a:gd name="T28" fmla="*/ 413 w 431"/>
                <a:gd name="T29" fmla="*/ 11 h 497"/>
                <a:gd name="T30" fmla="*/ 425 w 431"/>
                <a:gd name="T31" fmla="*/ 25 h 497"/>
                <a:gd name="T32" fmla="*/ 431 w 431"/>
                <a:gd name="T33" fmla="*/ 44 h 497"/>
                <a:gd name="T34" fmla="*/ 416 w 431"/>
                <a:gd name="T35" fmla="*/ 41 h 497"/>
                <a:gd name="T36" fmla="*/ 413 w 431"/>
                <a:gd name="T37" fmla="*/ 35 h 497"/>
                <a:gd name="T38" fmla="*/ 410 w 431"/>
                <a:gd name="T39" fmla="*/ 29 h 497"/>
                <a:gd name="T40" fmla="*/ 406 w 431"/>
                <a:gd name="T41" fmla="*/ 24 h 497"/>
                <a:gd name="T42" fmla="*/ 401 w 431"/>
                <a:gd name="T43" fmla="*/ 20 h 497"/>
                <a:gd name="T44" fmla="*/ 395 w 431"/>
                <a:gd name="T45" fmla="*/ 17 h 497"/>
                <a:gd name="T46" fmla="*/ 389 w 431"/>
                <a:gd name="T47" fmla="*/ 15 h 497"/>
                <a:gd name="T48" fmla="*/ 382 w 431"/>
                <a:gd name="T49" fmla="*/ 14 h 497"/>
                <a:gd name="T50" fmla="*/ 45 w 431"/>
                <a:gd name="T51" fmla="*/ 15 h 497"/>
                <a:gd name="T52" fmla="*/ 38 w 431"/>
                <a:gd name="T53" fmla="*/ 16 h 497"/>
                <a:gd name="T54" fmla="*/ 32 w 431"/>
                <a:gd name="T55" fmla="*/ 19 h 497"/>
                <a:gd name="T56" fmla="*/ 27 w 431"/>
                <a:gd name="T57" fmla="*/ 22 h 497"/>
                <a:gd name="T58" fmla="*/ 22 w 431"/>
                <a:gd name="T59" fmla="*/ 27 h 497"/>
                <a:gd name="T60" fmla="*/ 18 w 431"/>
                <a:gd name="T61" fmla="*/ 33 h 497"/>
                <a:gd name="T62" fmla="*/ 16 w 431"/>
                <a:gd name="T63" fmla="*/ 39 h 497"/>
                <a:gd name="T64" fmla="*/ 15 w 431"/>
                <a:gd name="T65" fmla="*/ 46 h 497"/>
                <a:gd name="T66" fmla="*/ 14 w 431"/>
                <a:gd name="T67" fmla="*/ 449 h 497"/>
                <a:gd name="T68" fmla="*/ 15 w 431"/>
                <a:gd name="T69" fmla="*/ 456 h 497"/>
                <a:gd name="T70" fmla="*/ 17 w 431"/>
                <a:gd name="T71" fmla="*/ 462 h 497"/>
                <a:gd name="T72" fmla="*/ 20 w 431"/>
                <a:gd name="T73" fmla="*/ 468 h 497"/>
                <a:gd name="T74" fmla="*/ 25 w 431"/>
                <a:gd name="T75" fmla="*/ 473 h 497"/>
                <a:gd name="T76" fmla="*/ 30 w 431"/>
                <a:gd name="T77" fmla="*/ 477 h 497"/>
                <a:gd name="T78" fmla="*/ 36 w 431"/>
                <a:gd name="T79" fmla="*/ 480 h 497"/>
                <a:gd name="T80" fmla="*/ 42 w 431"/>
                <a:gd name="T81" fmla="*/ 482 h 497"/>
                <a:gd name="T82" fmla="*/ 49 w 431"/>
                <a:gd name="T83" fmla="*/ 483 h 497"/>
                <a:gd name="T84" fmla="*/ 386 w 431"/>
                <a:gd name="T85" fmla="*/ 483 h 497"/>
                <a:gd name="T86" fmla="*/ 393 w 431"/>
                <a:gd name="T87" fmla="*/ 481 h 497"/>
                <a:gd name="T88" fmla="*/ 399 w 431"/>
                <a:gd name="T89" fmla="*/ 479 h 497"/>
                <a:gd name="T90" fmla="*/ 404 w 431"/>
                <a:gd name="T91" fmla="*/ 475 h 497"/>
                <a:gd name="T92" fmla="*/ 409 w 431"/>
                <a:gd name="T93" fmla="*/ 470 h 497"/>
                <a:gd name="T94" fmla="*/ 412 w 431"/>
                <a:gd name="T95" fmla="*/ 465 h 497"/>
                <a:gd name="T96" fmla="*/ 415 w 431"/>
                <a:gd name="T97" fmla="*/ 459 h 497"/>
                <a:gd name="T98" fmla="*/ 416 w 431"/>
                <a:gd name="T99" fmla="*/ 452 h 497"/>
                <a:gd name="T100" fmla="*/ 416 w 431"/>
                <a:gd name="T101" fmla="*/ 4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31" h="497">
                  <a:moveTo>
                    <a:pt x="431" y="49"/>
                  </a:moveTo>
                  <a:lnTo>
                    <a:pt x="431" y="449"/>
                  </a:lnTo>
                  <a:lnTo>
                    <a:pt x="431" y="454"/>
                  </a:lnTo>
                  <a:lnTo>
                    <a:pt x="430" y="458"/>
                  </a:lnTo>
                  <a:lnTo>
                    <a:pt x="429" y="463"/>
                  </a:lnTo>
                  <a:lnTo>
                    <a:pt x="427" y="468"/>
                  </a:lnTo>
                  <a:lnTo>
                    <a:pt x="425" y="472"/>
                  </a:lnTo>
                  <a:lnTo>
                    <a:pt x="423" y="476"/>
                  </a:lnTo>
                  <a:lnTo>
                    <a:pt x="420" y="480"/>
                  </a:lnTo>
                  <a:lnTo>
                    <a:pt x="417" y="483"/>
                  </a:lnTo>
                  <a:lnTo>
                    <a:pt x="413" y="486"/>
                  </a:lnTo>
                  <a:lnTo>
                    <a:pt x="409" y="489"/>
                  </a:lnTo>
                  <a:lnTo>
                    <a:pt x="405" y="492"/>
                  </a:lnTo>
                  <a:lnTo>
                    <a:pt x="401" y="494"/>
                  </a:lnTo>
                  <a:lnTo>
                    <a:pt x="396" y="495"/>
                  </a:lnTo>
                  <a:lnTo>
                    <a:pt x="392" y="497"/>
                  </a:lnTo>
                  <a:lnTo>
                    <a:pt x="387" y="497"/>
                  </a:lnTo>
                  <a:lnTo>
                    <a:pt x="382" y="497"/>
                  </a:lnTo>
                  <a:lnTo>
                    <a:pt x="49" y="497"/>
                  </a:lnTo>
                  <a:lnTo>
                    <a:pt x="44" y="497"/>
                  </a:lnTo>
                  <a:lnTo>
                    <a:pt x="39" y="497"/>
                  </a:lnTo>
                  <a:lnTo>
                    <a:pt x="34" y="495"/>
                  </a:lnTo>
                  <a:lnTo>
                    <a:pt x="30" y="494"/>
                  </a:lnTo>
                  <a:lnTo>
                    <a:pt x="25" y="492"/>
                  </a:lnTo>
                  <a:lnTo>
                    <a:pt x="21" y="489"/>
                  </a:lnTo>
                  <a:lnTo>
                    <a:pt x="18" y="486"/>
                  </a:lnTo>
                  <a:lnTo>
                    <a:pt x="14" y="483"/>
                  </a:lnTo>
                  <a:lnTo>
                    <a:pt x="11" y="480"/>
                  </a:lnTo>
                  <a:lnTo>
                    <a:pt x="8" y="476"/>
                  </a:lnTo>
                  <a:lnTo>
                    <a:pt x="6" y="472"/>
                  </a:lnTo>
                  <a:lnTo>
                    <a:pt x="4" y="468"/>
                  </a:lnTo>
                  <a:lnTo>
                    <a:pt x="2" y="463"/>
                  </a:lnTo>
                  <a:lnTo>
                    <a:pt x="1" y="458"/>
                  </a:lnTo>
                  <a:lnTo>
                    <a:pt x="0" y="454"/>
                  </a:lnTo>
                  <a:lnTo>
                    <a:pt x="0" y="449"/>
                  </a:lnTo>
                  <a:lnTo>
                    <a:pt x="0" y="49"/>
                  </a:lnTo>
                  <a:lnTo>
                    <a:pt x="0" y="44"/>
                  </a:lnTo>
                  <a:lnTo>
                    <a:pt x="1" y="39"/>
                  </a:lnTo>
                  <a:lnTo>
                    <a:pt x="2" y="34"/>
                  </a:lnTo>
                  <a:lnTo>
                    <a:pt x="4" y="30"/>
                  </a:lnTo>
                  <a:lnTo>
                    <a:pt x="6" y="25"/>
                  </a:lnTo>
                  <a:lnTo>
                    <a:pt x="8" y="21"/>
                  </a:lnTo>
                  <a:lnTo>
                    <a:pt x="11" y="18"/>
                  </a:lnTo>
                  <a:lnTo>
                    <a:pt x="14" y="14"/>
                  </a:lnTo>
                  <a:lnTo>
                    <a:pt x="18" y="11"/>
                  </a:lnTo>
                  <a:lnTo>
                    <a:pt x="21" y="8"/>
                  </a:lnTo>
                  <a:lnTo>
                    <a:pt x="25" y="6"/>
                  </a:lnTo>
                  <a:lnTo>
                    <a:pt x="30" y="4"/>
                  </a:lnTo>
                  <a:lnTo>
                    <a:pt x="34" y="2"/>
                  </a:lnTo>
                  <a:lnTo>
                    <a:pt x="39" y="1"/>
                  </a:lnTo>
                  <a:lnTo>
                    <a:pt x="44" y="0"/>
                  </a:lnTo>
                  <a:lnTo>
                    <a:pt x="49" y="0"/>
                  </a:lnTo>
                  <a:lnTo>
                    <a:pt x="382" y="0"/>
                  </a:lnTo>
                  <a:lnTo>
                    <a:pt x="387" y="0"/>
                  </a:lnTo>
                  <a:lnTo>
                    <a:pt x="392" y="1"/>
                  </a:lnTo>
                  <a:lnTo>
                    <a:pt x="396" y="2"/>
                  </a:lnTo>
                  <a:lnTo>
                    <a:pt x="401" y="4"/>
                  </a:lnTo>
                  <a:lnTo>
                    <a:pt x="405" y="6"/>
                  </a:lnTo>
                  <a:lnTo>
                    <a:pt x="409" y="8"/>
                  </a:lnTo>
                  <a:lnTo>
                    <a:pt x="413" y="11"/>
                  </a:lnTo>
                  <a:lnTo>
                    <a:pt x="417" y="14"/>
                  </a:lnTo>
                  <a:lnTo>
                    <a:pt x="420" y="18"/>
                  </a:lnTo>
                  <a:lnTo>
                    <a:pt x="423" y="21"/>
                  </a:lnTo>
                  <a:lnTo>
                    <a:pt x="425" y="25"/>
                  </a:lnTo>
                  <a:lnTo>
                    <a:pt x="427" y="30"/>
                  </a:lnTo>
                  <a:lnTo>
                    <a:pt x="429" y="34"/>
                  </a:lnTo>
                  <a:lnTo>
                    <a:pt x="430" y="39"/>
                  </a:lnTo>
                  <a:lnTo>
                    <a:pt x="431" y="44"/>
                  </a:lnTo>
                  <a:lnTo>
                    <a:pt x="431" y="49"/>
                  </a:lnTo>
                  <a:close/>
                  <a:moveTo>
                    <a:pt x="416" y="45"/>
                  </a:moveTo>
                  <a:lnTo>
                    <a:pt x="416" y="46"/>
                  </a:lnTo>
                  <a:lnTo>
                    <a:pt x="416" y="41"/>
                  </a:lnTo>
                  <a:lnTo>
                    <a:pt x="416" y="42"/>
                  </a:lnTo>
                  <a:lnTo>
                    <a:pt x="415" y="38"/>
                  </a:lnTo>
                  <a:lnTo>
                    <a:pt x="415" y="39"/>
                  </a:lnTo>
                  <a:lnTo>
                    <a:pt x="413" y="35"/>
                  </a:lnTo>
                  <a:lnTo>
                    <a:pt x="414" y="36"/>
                  </a:lnTo>
                  <a:lnTo>
                    <a:pt x="412" y="32"/>
                  </a:lnTo>
                  <a:lnTo>
                    <a:pt x="412" y="33"/>
                  </a:lnTo>
                  <a:lnTo>
                    <a:pt x="410" y="29"/>
                  </a:lnTo>
                  <a:lnTo>
                    <a:pt x="411" y="30"/>
                  </a:lnTo>
                  <a:lnTo>
                    <a:pt x="408" y="27"/>
                  </a:lnTo>
                  <a:lnTo>
                    <a:pt x="409" y="27"/>
                  </a:lnTo>
                  <a:lnTo>
                    <a:pt x="406" y="24"/>
                  </a:lnTo>
                  <a:lnTo>
                    <a:pt x="406" y="25"/>
                  </a:lnTo>
                  <a:lnTo>
                    <a:pt x="404" y="22"/>
                  </a:lnTo>
                  <a:lnTo>
                    <a:pt x="404" y="22"/>
                  </a:lnTo>
                  <a:lnTo>
                    <a:pt x="401" y="20"/>
                  </a:lnTo>
                  <a:lnTo>
                    <a:pt x="401" y="20"/>
                  </a:lnTo>
                  <a:lnTo>
                    <a:pt x="398" y="18"/>
                  </a:lnTo>
                  <a:lnTo>
                    <a:pt x="399" y="19"/>
                  </a:lnTo>
                  <a:lnTo>
                    <a:pt x="395" y="17"/>
                  </a:lnTo>
                  <a:lnTo>
                    <a:pt x="396" y="17"/>
                  </a:lnTo>
                  <a:lnTo>
                    <a:pt x="392" y="16"/>
                  </a:lnTo>
                  <a:lnTo>
                    <a:pt x="393" y="16"/>
                  </a:lnTo>
                  <a:lnTo>
                    <a:pt x="389" y="15"/>
                  </a:lnTo>
                  <a:lnTo>
                    <a:pt x="389" y="15"/>
                  </a:lnTo>
                  <a:lnTo>
                    <a:pt x="385" y="15"/>
                  </a:lnTo>
                  <a:lnTo>
                    <a:pt x="386" y="15"/>
                  </a:lnTo>
                  <a:lnTo>
                    <a:pt x="382" y="14"/>
                  </a:lnTo>
                  <a:lnTo>
                    <a:pt x="382" y="14"/>
                  </a:lnTo>
                  <a:lnTo>
                    <a:pt x="49" y="14"/>
                  </a:lnTo>
                  <a:lnTo>
                    <a:pt x="49" y="14"/>
                  </a:lnTo>
                  <a:lnTo>
                    <a:pt x="45" y="15"/>
                  </a:lnTo>
                  <a:lnTo>
                    <a:pt x="46" y="15"/>
                  </a:lnTo>
                  <a:lnTo>
                    <a:pt x="42" y="15"/>
                  </a:lnTo>
                  <a:lnTo>
                    <a:pt x="42" y="15"/>
                  </a:lnTo>
                  <a:lnTo>
                    <a:pt x="38" y="16"/>
                  </a:lnTo>
                  <a:lnTo>
                    <a:pt x="39" y="16"/>
                  </a:lnTo>
                  <a:lnTo>
                    <a:pt x="35" y="17"/>
                  </a:lnTo>
                  <a:lnTo>
                    <a:pt x="36" y="17"/>
                  </a:lnTo>
                  <a:lnTo>
                    <a:pt x="32" y="19"/>
                  </a:lnTo>
                  <a:lnTo>
                    <a:pt x="33" y="18"/>
                  </a:lnTo>
                  <a:lnTo>
                    <a:pt x="29" y="20"/>
                  </a:lnTo>
                  <a:lnTo>
                    <a:pt x="30" y="20"/>
                  </a:lnTo>
                  <a:lnTo>
                    <a:pt x="27" y="22"/>
                  </a:lnTo>
                  <a:lnTo>
                    <a:pt x="27" y="22"/>
                  </a:lnTo>
                  <a:lnTo>
                    <a:pt x="24" y="25"/>
                  </a:lnTo>
                  <a:lnTo>
                    <a:pt x="25" y="24"/>
                  </a:lnTo>
                  <a:lnTo>
                    <a:pt x="22" y="27"/>
                  </a:lnTo>
                  <a:lnTo>
                    <a:pt x="22" y="27"/>
                  </a:lnTo>
                  <a:lnTo>
                    <a:pt x="20" y="30"/>
                  </a:lnTo>
                  <a:lnTo>
                    <a:pt x="20" y="29"/>
                  </a:lnTo>
                  <a:lnTo>
                    <a:pt x="18" y="33"/>
                  </a:lnTo>
                  <a:lnTo>
                    <a:pt x="19" y="32"/>
                  </a:lnTo>
                  <a:lnTo>
                    <a:pt x="17" y="36"/>
                  </a:lnTo>
                  <a:lnTo>
                    <a:pt x="17" y="35"/>
                  </a:lnTo>
                  <a:lnTo>
                    <a:pt x="16" y="39"/>
                  </a:lnTo>
                  <a:lnTo>
                    <a:pt x="16" y="38"/>
                  </a:lnTo>
                  <a:lnTo>
                    <a:pt x="15" y="42"/>
                  </a:lnTo>
                  <a:lnTo>
                    <a:pt x="15" y="41"/>
                  </a:lnTo>
                  <a:lnTo>
                    <a:pt x="15" y="46"/>
                  </a:lnTo>
                  <a:lnTo>
                    <a:pt x="15" y="45"/>
                  </a:lnTo>
                  <a:lnTo>
                    <a:pt x="14" y="49"/>
                  </a:lnTo>
                  <a:lnTo>
                    <a:pt x="14" y="49"/>
                  </a:lnTo>
                  <a:lnTo>
                    <a:pt x="14" y="449"/>
                  </a:lnTo>
                  <a:lnTo>
                    <a:pt x="14" y="448"/>
                  </a:lnTo>
                  <a:lnTo>
                    <a:pt x="15" y="453"/>
                  </a:lnTo>
                  <a:lnTo>
                    <a:pt x="15" y="452"/>
                  </a:lnTo>
                  <a:lnTo>
                    <a:pt x="15" y="456"/>
                  </a:lnTo>
                  <a:lnTo>
                    <a:pt x="15" y="455"/>
                  </a:lnTo>
                  <a:lnTo>
                    <a:pt x="16" y="459"/>
                  </a:lnTo>
                  <a:lnTo>
                    <a:pt x="16" y="459"/>
                  </a:lnTo>
                  <a:lnTo>
                    <a:pt x="17" y="462"/>
                  </a:lnTo>
                  <a:lnTo>
                    <a:pt x="17" y="462"/>
                  </a:lnTo>
                  <a:lnTo>
                    <a:pt x="19" y="465"/>
                  </a:lnTo>
                  <a:lnTo>
                    <a:pt x="18" y="465"/>
                  </a:lnTo>
                  <a:lnTo>
                    <a:pt x="20" y="468"/>
                  </a:lnTo>
                  <a:lnTo>
                    <a:pt x="20" y="468"/>
                  </a:lnTo>
                  <a:lnTo>
                    <a:pt x="23" y="471"/>
                  </a:lnTo>
                  <a:lnTo>
                    <a:pt x="22" y="470"/>
                  </a:lnTo>
                  <a:lnTo>
                    <a:pt x="25" y="473"/>
                  </a:lnTo>
                  <a:lnTo>
                    <a:pt x="24" y="473"/>
                  </a:lnTo>
                  <a:lnTo>
                    <a:pt x="27" y="475"/>
                  </a:lnTo>
                  <a:lnTo>
                    <a:pt x="27" y="475"/>
                  </a:lnTo>
                  <a:lnTo>
                    <a:pt x="30" y="477"/>
                  </a:lnTo>
                  <a:lnTo>
                    <a:pt x="29" y="477"/>
                  </a:lnTo>
                  <a:lnTo>
                    <a:pt x="33" y="479"/>
                  </a:lnTo>
                  <a:lnTo>
                    <a:pt x="32" y="479"/>
                  </a:lnTo>
                  <a:lnTo>
                    <a:pt x="36" y="480"/>
                  </a:lnTo>
                  <a:lnTo>
                    <a:pt x="35" y="480"/>
                  </a:lnTo>
                  <a:lnTo>
                    <a:pt x="39" y="482"/>
                  </a:lnTo>
                  <a:lnTo>
                    <a:pt x="38" y="481"/>
                  </a:lnTo>
                  <a:lnTo>
                    <a:pt x="42" y="482"/>
                  </a:lnTo>
                  <a:lnTo>
                    <a:pt x="42" y="482"/>
                  </a:lnTo>
                  <a:lnTo>
                    <a:pt x="46" y="483"/>
                  </a:lnTo>
                  <a:lnTo>
                    <a:pt x="45" y="483"/>
                  </a:lnTo>
                  <a:lnTo>
                    <a:pt x="49" y="483"/>
                  </a:lnTo>
                  <a:lnTo>
                    <a:pt x="49" y="483"/>
                  </a:lnTo>
                  <a:lnTo>
                    <a:pt x="382" y="483"/>
                  </a:lnTo>
                  <a:lnTo>
                    <a:pt x="382" y="483"/>
                  </a:lnTo>
                  <a:lnTo>
                    <a:pt x="386" y="483"/>
                  </a:lnTo>
                  <a:lnTo>
                    <a:pt x="385" y="483"/>
                  </a:lnTo>
                  <a:lnTo>
                    <a:pt x="389" y="482"/>
                  </a:lnTo>
                  <a:lnTo>
                    <a:pt x="389" y="482"/>
                  </a:lnTo>
                  <a:lnTo>
                    <a:pt x="393" y="481"/>
                  </a:lnTo>
                  <a:lnTo>
                    <a:pt x="392" y="482"/>
                  </a:lnTo>
                  <a:lnTo>
                    <a:pt x="396" y="480"/>
                  </a:lnTo>
                  <a:lnTo>
                    <a:pt x="395" y="480"/>
                  </a:lnTo>
                  <a:lnTo>
                    <a:pt x="399" y="479"/>
                  </a:lnTo>
                  <a:lnTo>
                    <a:pt x="398" y="479"/>
                  </a:lnTo>
                  <a:lnTo>
                    <a:pt x="401" y="477"/>
                  </a:lnTo>
                  <a:lnTo>
                    <a:pt x="401" y="477"/>
                  </a:lnTo>
                  <a:lnTo>
                    <a:pt x="404" y="475"/>
                  </a:lnTo>
                  <a:lnTo>
                    <a:pt x="404" y="475"/>
                  </a:lnTo>
                  <a:lnTo>
                    <a:pt x="406" y="473"/>
                  </a:lnTo>
                  <a:lnTo>
                    <a:pt x="406" y="473"/>
                  </a:lnTo>
                  <a:lnTo>
                    <a:pt x="409" y="470"/>
                  </a:lnTo>
                  <a:lnTo>
                    <a:pt x="408" y="471"/>
                  </a:lnTo>
                  <a:lnTo>
                    <a:pt x="411" y="468"/>
                  </a:lnTo>
                  <a:lnTo>
                    <a:pt x="410" y="468"/>
                  </a:lnTo>
                  <a:lnTo>
                    <a:pt x="412" y="465"/>
                  </a:lnTo>
                  <a:lnTo>
                    <a:pt x="412" y="465"/>
                  </a:lnTo>
                  <a:lnTo>
                    <a:pt x="414" y="462"/>
                  </a:lnTo>
                  <a:lnTo>
                    <a:pt x="413" y="462"/>
                  </a:lnTo>
                  <a:lnTo>
                    <a:pt x="415" y="459"/>
                  </a:lnTo>
                  <a:lnTo>
                    <a:pt x="415" y="459"/>
                  </a:lnTo>
                  <a:lnTo>
                    <a:pt x="416" y="455"/>
                  </a:lnTo>
                  <a:lnTo>
                    <a:pt x="416" y="456"/>
                  </a:lnTo>
                  <a:lnTo>
                    <a:pt x="416" y="452"/>
                  </a:lnTo>
                  <a:lnTo>
                    <a:pt x="416" y="453"/>
                  </a:lnTo>
                  <a:lnTo>
                    <a:pt x="416" y="448"/>
                  </a:lnTo>
                  <a:lnTo>
                    <a:pt x="416" y="449"/>
                  </a:lnTo>
                  <a:lnTo>
                    <a:pt x="416" y="49"/>
                  </a:lnTo>
                  <a:lnTo>
                    <a:pt x="416" y="49"/>
                  </a:lnTo>
                  <a:lnTo>
                    <a:pt x="416"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124" name="Rectangle 486"/>
            <p:cNvSpPr>
              <a:spLocks noChangeArrowheads="1"/>
            </p:cNvSpPr>
            <p:nvPr/>
          </p:nvSpPr>
          <p:spPr bwMode="auto">
            <a:xfrm>
              <a:off x="3690" y="2502"/>
              <a:ext cx="432" cy="498"/>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125" name="Rectangle 487"/>
            <p:cNvSpPr>
              <a:spLocks noChangeArrowheads="1"/>
            </p:cNvSpPr>
            <p:nvPr/>
          </p:nvSpPr>
          <p:spPr bwMode="auto">
            <a:xfrm rot="18900000">
              <a:off x="3460" y="3238"/>
              <a:ext cx="97"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1" i="0" u="none" strike="noStrike" kern="1200" cap="none" spc="0" normalizeH="0" baseline="0" noProof="0">
                  <a:ln>
                    <a:noFill/>
                  </a:ln>
                  <a:solidFill>
                    <a:srgbClr val="000000"/>
                  </a:solidFill>
                  <a:effectLst/>
                  <a:uLnTx/>
                  <a:uFillTx/>
                  <a:latin typeface="Arial" pitchFamily="34" charset="0"/>
                  <a:ea typeface="+mn-ea"/>
                  <a:cs typeface="Arial" pitchFamily="34" charset="0"/>
                </a:rPr>
                <a:t>B</a:t>
              </a:r>
              <a:endParaRPr kumimoji="0" lang="en-US" alt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3126" name="Rectangle 488"/>
            <p:cNvSpPr>
              <a:spLocks noChangeArrowheads="1"/>
            </p:cNvSpPr>
            <p:nvPr/>
          </p:nvSpPr>
          <p:spPr bwMode="auto">
            <a:xfrm rot="18900000">
              <a:off x="3500" y="3206"/>
              <a:ext cx="82"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1" i="0" u="none" strike="noStrike" kern="1200" cap="none" spc="0" normalizeH="0" baseline="0" noProof="0">
                  <a:ln>
                    <a:noFill/>
                  </a:ln>
                  <a:solidFill>
                    <a:srgbClr val="000000"/>
                  </a:solidFill>
                  <a:effectLst/>
                  <a:uLnTx/>
                  <a:uFillTx/>
                  <a:latin typeface="Arial" pitchFamily="34" charset="0"/>
                  <a:ea typeface="+mn-ea"/>
                  <a:cs typeface="Arial" pitchFamily="34" charset="0"/>
                </a:rPr>
                <a:t>a</a:t>
              </a:r>
              <a:endParaRPr kumimoji="0" lang="en-US" alt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3127" name="Rectangle 489"/>
            <p:cNvSpPr>
              <a:spLocks noChangeArrowheads="1"/>
            </p:cNvSpPr>
            <p:nvPr/>
          </p:nvSpPr>
          <p:spPr bwMode="auto">
            <a:xfrm rot="18900000">
              <a:off x="3529" y="3177"/>
              <a:ext cx="82"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1" i="0" u="none" strike="noStrike" kern="1200" cap="none" spc="0" normalizeH="0" baseline="0" noProof="0">
                  <a:ln>
                    <a:noFill/>
                  </a:ln>
                  <a:solidFill>
                    <a:srgbClr val="000000"/>
                  </a:solidFill>
                  <a:effectLst/>
                  <a:uLnTx/>
                  <a:uFillTx/>
                  <a:latin typeface="Arial" pitchFamily="34" charset="0"/>
                  <a:ea typeface="+mn-ea"/>
                  <a:cs typeface="Arial" pitchFamily="34" charset="0"/>
                </a:rPr>
                <a:t>s</a:t>
              </a:r>
              <a:endParaRPr kumimoji="0" lang="en-US" alt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3128" name="Rectangle 490"/>
            <p:cNvSpPr>
              <a:spLocks noChangeArrowheads="1"/>
            </p:cNvSpPr>
            <p:nvPr/>
          </p:nvSpPr>
          <p:spPr bwMode="auto">
            <a:xfrm rot="18900000">
              <a:off x="3558" y="3148"/>
              <a:ext cx="82"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1" i="0" u="none" strike="noStrike" kern="1200" cap="none" spc="0" normalizeH="0" baseline="0" noProof="0">
                  <a:ln>
                    <a:noFill/>
                  </a:ln>
                  <a:solidFill>
                    <a:srgbClr val="000000"/>
                  </a:solidFill>
                  <a:effectLst/>
                  <a:uLnTx/>
                  <a:uFillTx/>
                  <a:latin typeface="Arial" pitchFamily="34" charset="0"/>
                  <a:ea typeface="+mn-ea"/>
                  <a:cs typeface="Arial" pitchFamily="34" charset="0"/>
                </a:rPr>
                <a:t>e</a:t>
              </a:r>
              <a:endParaRPr kumimoji="0" lang="en-US" alt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3129" name="Rectangle 491"/>
            <p:cNvSpPr>
              <a:spLocks noChangeArrowheads="1"/>
            </p:cNvSpPr>
            <p:nvPr/>
          </p:nvSpPr>
          <p:spPr bwMode="auto">
            <a:xfrm rot="18900000">
              <a:off x="3591" y="3126"/>
              <a:ext cx="60"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1" i="0" u="none" strike="noStrike" kern="1200" cap="none" spc="0" normalizeH="0" baseline="0" noProof="0">
                  <a:ln>
                    <a:noFill/>
                  </a:ln>
                  <a:solidFill>
                    <a:srgbClr val="000000"/>
                  </a:solidFill>
                  <a:effectLst/>
                  <a:uLnTx/>
                  <a:uFillTx/>
                  <a:latin typeface="Arial" pitchFamily="34" charset="0"/>
                  <a:ea typeface="+mn-ea"/>
                  <a:cs typeface="Arial" pitchFamily="34" charset="0"/>
                </a:rPr>
                <a:t>l</a:t>
              </a:r>
              <a:endParaRPr kumimoji="0" lang="en-US" alt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3130" name="Rectangle 492"/>
            <p:cNvSpPr>
              <a:spLocks noChangeArrowheads="1"/>
            </p:cNvSpPr>
            <p:nvPr/>
          </p:nvSpPr>
          <p:spPr bwMode="auto">
            <a:xfrm rot="18900000">
              <a:off x="3605" y="3112"/>
              <a:ext cx="60"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1" i="0" u="none" strike="noStrike" kern="1200" cap="none" spc="0" normalizeH="0" baseline="0" noProof="0">
                  <a:ln>
                    <a:noFill/>
                  </a:ln>
                  <a:solidFill>
                    <a:srgbClr val="000000"/>
                  </a:solidFill>
                  <a:effectLst/>
                  <a:uLnTx/>
                  <a:uFillTx/>
                  <a:latin typeface="Arial" pitchFamily="34" charset="0"/>
                  <a:ea typeface="+mn-ea"/>
                  <a:cs typeface="Arial" pitchFamily="34" charset="0"/>
                </a:rPr>
                <a:t>i</a:t>
              </a:r>
              <a:endParaRPr kumimoji="0" lang="en-US" alt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3131" name="Rectangle 493"/>
            <p:cNvSpPr>
              <a:spLocks noChangeArrowheads="1"/>
            </p:cNvSpPr>
            <p:nvPr/>
          </p:nvSpPr>
          <p:spPr bwMode="auto">
            <a:xfrm rot="18900000">
              <a:off x="3616" y="3087"/>
              <a:ext cx="88"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1" i="0" u="none" strike="noStrike" kern="1200" cap="none" spc="0" normalizeH="0" baseline="0" noProof="0">
                  <a:ln>
                    <a:noFill/>
                  </a:ln>
                  <a:solidFill>
                    <a:srgbClr val="000000"/>
                  </a:solidFill>
                  <a:effectLst/>
                  <a:uLnTx/>
                  <a:uFillTx/>
                  <a:latin typeface="Arial" pitchFamily="34" charset="0"/>
                  <a:ea typeface="+mn-ea"/>
                  <a:cs typeface="Arial" pitchFamily="34" charset="0"/>
                </a:rPr>
                <a:t>n</a:t>
              </a:r>
              <a:endParaRPr kumimoji="0" lang="en-US" alt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3132" name="Rectangle 494"/>
            <p:cNvSpPr>
              <a:spLocks noChangeArrowheads="1"/>
            </p:cNvSpPr>
            <p:nvPr/>
          </p:nvSpPr>
          <p:spPr bwMode="auto">
            <a:xfrm rot="18900000">
              <a:off x="3648" y="3057"/>
              <a:ext cx="82"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1" i="0" u="none" strike="noStrike" kern="1200" cap="none" spc="0" normalizeH="0" baseline="0" noProof="0">
                  <a:ln>
                    <a:noFill/>
                  </a:ln>
                  <a:solidFill>
                    <a:srgbClr val="000000"/>
                  </a:solidFill>
                  <a:effectLst/>
                  <a:uLnTx/>
                  <a:uFillTx/>
                  <a:latin typeface="Arial" pitchFamily="34" charset="0"/>
                  <a:ea typeface="+mn-ea"/>
                  <a:cs typeface="Arial" pitchFamily="34" charset="0"/>
                </a:rPr>
                <a:t>e</a:t>
              </a:r>
              <a:endParaRPr kumimoji="0" lang="en-US" alt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3133" name="Rectangle 495"/>
            <p:cNvSpPr>
              <a:spLocks noChangeArrowheads="1"/>
            </p:cNvSpPr>
            <p:nvPr/>
          </p:nvSpPr>
          <p:spPr bwMode="auto">
            <a:xfrm rot="18900000">
              <a:off x="3691" y="3164"/>
              <a:ext cx="97"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1" i="0" u="none" strike="noStrike" kern="1200" cap="none" spc="0" normalizeH="0" baseline="0" noProof="0">
                  <a:ln>
                    <a:noFill/>
                  </a:ln>
                  <a:solidFill>
                    <a:srgbClr val="000000"/>
                  </a:solidFill>
                  <a:effectLst/>
                  <a:uLnTx/>
                  <a:uFillTx/>
                  <a:latin typeface="Arial" pitchFamily="34" charset="0"/>
                  <a:ea typeface="+mn-ea"/>
                  <a:cs typeface="Arial" pitchFamily="34" charset="0"/>
                </a:rPr>
                <a:t>D</a:t>
              </a:r>
              <a:endParaRPr kumimoji="0" lang="en-US" alt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3134" name="Rectangle 496"/>
            <p:cNvSpPr>
              <a:spLocks noChangeArrowheads="1"/>
            </p:cNvSpPr>
            <p:nvPr/>
          </p:nvSpPr>
          <p:spPr bwMode="auto">
            <a:xfrm rot="18900000">
              <a:off x="3731" y="3131"/>
              <a:ext cx="82"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1" i="0" u="none" strike="noStrike" kern="1200" cap="none" spc="0" normalizeH="0" baseline="0" noProof="0">
                  <a:ln>
                    <a:noFill/>
                  </a:ln>
                  <a:solidFill>
                    <a:srgbClr val="000000"/>
                  </a:solidFill>
                  <a:effectLst/>
                  <a:uLnTx/>
                  <a:uFillTx/>
                  <a:latin typeface="Arial" pitchFamily="34" charset="0"/>
                  <a:ea typeface="+mn-ea"/>
                  <a:cs typeface="Arial" pitchFamily="34" charset="0"/>
                </a:rPr>
                <a:t>a</a:t>
              </a:r>
              <a:endParaRPr kumimoji="0" lang="en-US" alt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3135" name="Rectangle 497"/>
            <p:cNvSpPr>
              <a:spLocks noChangeArrowheads="1"/>
            </p:cNvSpPr>
            <p:nvPr/>
          </p:nvSpPr>
          <p:spPr bwMode="auto">
            <a:xfrm rot="18900000">
              <a:off x="3760" y="3103"/>
              <a:ext cx="80"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1" i="0" u="none" strike="noStrike" kern="1200" cap="none" spc="0" normalizeH="0" baseline="0" noProof="0">
                  <a:ln>
                    <a:noFill/>
                  </a:ln>
                  <a:solidFill>
                    <a:srgbClr val="000000"/>
                  </a:solidFill>
                  <a:effectLst/>
                  <a:uLnTx/>
                  <a:uFillTx/>
                  <a:latin typeface="Arial" pitchFamily="34" charset="0"/>
                  <a:ea typeface="+mn-ea"/>
                  <a:cs typeface="Arial" pitchFamily="34" charset="0"/>
                </a:rPr>
                <a:t>y</a:t>
              </a:r>
              <a:endParaRPr kumimoji="0" lang="en-US" alt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2528" name="Rectangle 498"/>
            <p:cNvSpPr>
              <a:spLocks noChangeArrowheads="1"/>
            </p:cNvSpPr>
            <p:nvPr/>
          </p:nvSpPr>
          <p:spPr bwMode="auto">
            <a:xfrm rot="18900000">
              <a:off x="3792" y="3081"/>
              <a:ext cx="60"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1" i="0" u="none" strike="noStrike" kern="1200" cap="none" spc="0" normalizeH="0" baseline="0" noProof="0">
                  <a:ln>
                    <a:noFill/>
                  </a:ln>
                  <a:solidFill>
                    <a:srgbClr val="000000"/>
                  </a:solidFill>
                  <a:effectLst/>
                  <a:uLnTx/>
                  <a:uFillTx/>
                  <a:latin typeface="Arial" pitchFamily="34" charset="0"/>
                  <a:ea typeface="+mn-ea"/>
                  <a:cs typeface="Arial" pitchFamily="34" charset="0"/>
                </a:rPr>
                <a:t> </a:t>
              </a:r>
              <a:endParaRPr kumimoji="0" lang="en-US" alt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2529" name="Rectangle 499"/>
            <p:cNvSpPr>
              <a:spLocks noChangeArrowheads="1"/>
            </p:cNvSpPr>
            <p:nvPr/>
          </p:nvSpPr>
          <p:spPr bwMode="auto">
            <a:xfrm rot="18900000">
              <a:off x="3804" y="3059"/>
              <a:ext cx="82"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1" i="0" u="none" strike="noStrike" kern="1200" cap="none" spc="0" normalizeH="0" baseline="0" noProof="0">
                  <a:ln>
                    <a:noFill/>
                  </a:ln>
                  <a:solidFill>
                    <a:srgbClr val="000000"/>
                  </a:solidFill>
                  <a:effectLst/>
                  <a:uLnTx/>
                  <a:uFillTx/>
                  <a:latin typeface="Arial" pitchFamily="34" charset="0"/>
                  <a:ea typeface="+mn-ea"/>
                  <a:cs typeface="Arial" pitchFamily="34" charset="0"/>
                </a:rPr>
                <a:t>3</a:t>
              </a:r>
              <a:endParaRPr kumimoji="0" lang="en-US" alt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2531" name="Rectangle 500"/>
            <p:cNvSpPr>
              <a:spLocks noChangeArrowheads="1"/>
            </p:cNvSpPr>
            <p:nvPr/>
          </p:nvSpPr>
          <p:spPr bwMode="auto">
            <a:xfrm rot="18900000">
              <a:off x="3847" y="3164"/>
              <a:ext cx="97"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1" i="0" u="none" strike="noStrike" kern="1200" cap="none" spc="0" normalizeH="0" baseline="0" noProof="0">
                  <a:ln>
                    <a:noFill/>
                  </a:ln>
                  <a:solidFill>
                    <a:srgbClr val="000000"/>
                  </a:solidFill>
                  <a:effectLst/>
                  <a:uLnTx/>
                  <a:uFillTx/>
                  <a:latin typeface="Arial" pitchFamily="34" charset="0"/>
                  <a:ea typeface="+mn-ea"/>
                  <a:cs typeface="Arial" pitchFamily="34" charset="0"/>
                </a:rPr>
                <a:t>D</a:t>
              </a:r>
              <a:endParaRPr kumimoji="0" lang="en-US" alt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2532" name="Rectangle 501"/>
            <p:cNvSpPr>
              <a:spLocks noChangeArrowheads="1"/>
            </p:cNvSpPr>
            <p:nvPr/>
          </p:nvSpPr>
          <p:spPr bwMode="auto">
            <a:xfrm rot="18900000">
              <a:off x="3887" y="3131"/>
              <a:ext cx="82"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1" i="0" u="none" strike="noStrike" kern="1200" cap="none" spc="0" normalizeH="0" baseline="0" noProof="0">
                  <a:ln>
                    <a:noFill/>
                  </a:ln>
                  <a:solidFill>
                    <a:srgbClr val="000000"/>
                  </a:solidFill>
                  <a:effectLst/>
                  <a:uLnTx/>
                  <a:uFillTx/>
                  <a:latin typeface="Arial" pitchFamily="34" charset="0"/>
                  <a:ea typeface="+mn-ea"/>
                  <a:cs typeface="Arial" pitchFamily="34" charset="0"/>
                </a:rPr>
                <a:t>a</a:t>
              </a:r>
              <a:endParaRPr kumimoji="0" lang="en-US" alt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2533" name="Rectangle 502"/>
            <p:cNvSpPr>
              <a:spLocks noChangeArrowheads="1"/>
            </p:cNvSpPr>
            <p:nvPr/>
          </p:nvSpPr>
          <p:spPr bwMode="auto">
            <a:xfrm rot="18900000">
              <a:off x="3916" y="3103"/>
              <a:ext cx="80"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1" i="0" u="none" strike="noStrike" kern="1200" cap="none" spc="0" normalizeH="0" baseline="0" noProof="0">
                  <a:ln>
                    <a:noFill/>
                  </a:ln>
                  <a:solidFill>
                    <a:srgbClr val="000000"/>
                  </a:solidFill>
                  <a:effectLst/>
                  <a:uLnTx/>
                  <a:uFillTx/>
                  <a:latin typeface="Arial" pitchFamily="34" charset="0"/>
                  <a:ea typeface="+mn-ea"/>
                  <a:cs typeface="Arial" pitchFamily="34" charset="0"/>
                </a:rPr>
                <a:t>y</a:t>
              </a:r>
              <a:endParaRPr kumimoji="0" lang="en-US" alt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2534" name="Rectangle 503"/>
            <p:cNvSpPr>
              <a:spLocks noChangeArrowheads="1"/>
            </p:cNvSpPr>
            <p:nvPr/>
          </p:nvSpPr>
          <p:spPr bwMode="auto">
            <a:xfrm rot="18900000">
              <a:off x="3948" y="3081"/>
              <a:ext cx="60"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1" i="0" u="none" strike="noStrike" kern="1200" cap="none" spc="0" normalizeH="0" baseline="0" noProof="0">
                  <a:ln>
                    <a:noFill/>
                  </a:ln>
                  <a:solidFill>
                    <a:srgbClr val="000000"/>
                  </a:solidFill>
                  <a:effectLst/>
                  <a:uLnTx/>
                  <a:uFillTx/>
                  <a:latin typeface="Arial" pitchFamily="34" charset="0"/>
                  <a:ea typeface="+mn-ea"/>
                  <a:cs typeface="Arial" pitchFamily="34" charset="0"/>
                </a:rPr>
                <a:t> </a:t>
              </a:r>
              <a:endParaRPr kumimoji="0" lang="en-US" alt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2535" name="Rectangle 504"/>
            <p:cNvSpPr>
              <a:spLocks noChangeArrowheads="1"/>
            </p:cNvSpPr>
            <p:nvPr/>
          </p:nvSpPr>
          <p:spPr bwMode="auto">
            <a:xfrm rot="18900000">
              <a:off x="3960" y="3059"/>
              <a:ext cx="82"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1" i="0" u="none" strike="noStrike" kern="1200" cap="none" spc="0" normalizeH="0" baseline="0" noProof="0">
                  <a:ln>
                    <a:noFill/>
                  </a:ln>
                  <a:solidFill>
                    <a:srgbClr val="000000"/>
                  </a:solidFill>
                  <a:effectLst/>
                  <a:uLnTx/>
                  <a:uFillTx/>
                  <a:latin typeface="Arial" pitchFamily="34" charset="0"/>
                  <a:ea typeface="+mn-ea"/>
                  <a:cs typeface="Arial" pitchFamily="34" charset="0"/>
                </a:rPr>
                <a:t>6</a:t>
              </a:r>
              <a:endParaRPr kumimoji="0" lang="en-US" alt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2536" name="Rectangle 505"/>
            <p:cNvSpPr>
              <a:spLocks noChangeArrowheads="1"/>
            </p:cNvSpPr>
            <p:nvPr/>
          </p:nvSpPr>
          <p:spPr bwMode="auto">
            <a:xfrm rot="18900000">
              <a:off x="3974" y="3192"/>
              <a:ext cx="97"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1" i="0" u="none" strike="noStrike" kern="1200" cap="none" spc="0" normalizeH="0" baseline="0" noProof="0">
                  <a:ln>
                    <a:noFill/>
                  </a:ln>
                  <a:solidFill>
                    <a:srgbClr val="000000"/>
                  </a:solidFill>
                  <a:effectLst/>
                  <a:uLnTx/>
                  <a:uFillTx/>
                  <a:latin typeface="Arial" pitchFamily="34" charset="0"/>
                  <a:ea typeface="+mn-ea"/>
                  <a:cs typeface="Arial" pitchFamily="34" charset="0"/>
                </a:rPr>
                <a:t>D</a:t>
              </a:r>
              <a:endParaRPr kumimoji="0" lang="en-US" alt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2537" name="Rectangle 506"/>
            <p:cNvSpPr>
              <a:spLocks noChangeArrowheads="1"/>
            </p:cNvSpPr>
            <p:nvPr/>
          </p:nvSpPr>
          <p:spPr bwMode="auto">
            <a:xfrm rot="18900000">
              <a:off x="4014" y="3160"/>
              <a:ext cx="82"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1" i="0" u="none" strike="noStrike" kern="1200" cap="none" spc="0" normalizeH="0" baseline="0" noProof="0">
                  <a:ln>
                    <a:noFill/>
                  </a:ln>
                  <a:solidFill>
                    <a:srgbClr val="000000"/>
                  </a:solidFill>
                  <a:effectLst/>
                  <a:uLnTx/>
                  <a:uFillTx/>
                  <a:latin typeface="Arial" pitchFamily="34" charset="0"/>
                  <a:ea typeface="+mn-ea"/>
                  <a:cs typeface="Arial" pitchFamily="34" charset="0"/>
                </a:rPr>
                <a:t>a</a:t>
              </a:r>
              <a:endParaRPr kumimoji="0" lang="en-US" alt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2538" name="Rectangle 507"/>
            <p:cNvSpPr>
              <a:spLocks noChangeArrowheads="1"/>
            </p:cNvSpPr>
            <p:nvPr/>
          </p:nvSpPr>
          <p:spPr bwMode="auto">
            <a:xfrm rot="18900000">
              <a:off x="4043" y="3132"/>
              <a:ext cx="80"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1" i="0" u="none" strike="noStrike" kern="1200" cap="none" spc="0" normalizeH="0" baseline="0" noProof="0">
                  <a:ln>
                    <a:noFill/>
                  </a:ln>
                  <a:solidFill>
                    <a:srgbClr val="000000"/>
                  </a:solidFill>
                  <a:effectLst/>
                  <a:uLnTx/>
                  <a:uFillTx/>
                  <a:latin typeface="Arial" pitchFamily="34" charset="0"/>
                  <a:ea typeface="+mn-ea"/>
                  <a:cs typeface="Arial" pitchFamily="34" charset="0"/>
                </a:rPr>
                <a:t>y</a:t>
              </a:r>
              <a:endParaRPr kumimoji="0" lang="en-US" alt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2539" name="Rectangle 508"/>
            <p:cNvSpPr>
              <a:spLocks noChangeArrowheads="1"/>
            </p:cNvSpPr>
            <p:nvPr/>
          </p:nvSpPr>
          <p:spPr bwMode="auto">
            <a:xfrm rot="18900000">
              <a:off x="4075" y="3109"/>
              <a:ext cx="60"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1" i="0" u="none" strike="noStrike" kern="1200" cap="none" spc="0" normalizeH="0" baseline="0" noProof="0">
                  <a:ln>
                    <a:noFill/>
                  </a:ln>
                  <a:solidFill>
                    <a:srgbClr val="000000"/>
                  </a:solidFill>
                  <a:effectLst/>
                  <a:uLnTx/>
                  <a:uFillTx/>
                  <a:latin typeface="Arial" pitchFamily="34" charset="0"/>
                  <a:ea typeface="+mn-ea"/>
                  <a:cs typeface="Arial" pitchFamily="34" charset="0"/>
                </a:rPr>
                <a:t> </a:t>
              </a:r>
              <a:endParaRPr kumimoji="0" lang="en-US" alt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2540" name="Rectangle 509"/>
            <p:cNvSpPr>
              <a:spLocks noChangeArrowheads="1"/>
            </p:cNvSpPr>
            <p:nvPr/>
          </p:nvSpPr>
          <p:spPr bwMode="auto">
            <a:xfrm rot="18900000">
              <a:off x="4087" y="3087"/>
              <a:ext cx="82"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1" i="0" u="none" strike="noStrike" kern="1200" cap="none" spc="0" normalizeH="0" baseline="0" noProof="0">
                  <a:ln>
                    <a:noFill/>
                  </a:ln>
                  <a:solidFill>
                    <a:srgbClr val="000000"/>
                  </a:solidFill>
                  <a:effectLst/>
                  <a:uLnTx/>
                  <a:uFillTx/>
                  <a:latin typeface="Arial" pitchFamily="34" charset="0"/>
                  <a:ea typeface="+mn-ea"/>
                  <a:cs typeface="Arial" pitchFamily="34" charset="0"/>
                </a:rPr>
                <a:t>1</a:t>
              </a:r>
              <a:endParaRPr kumimoji="0" lang="en-US" alt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2541" name="Rectangle 510"/>
            <p:cNvSpPr>
              <a:spLocks noChangeArrowheads="1"/>
            </p:cNvSpPr>
            <p:nvPr/>
          </p:nvSpPr>
          <p:spPr bwMode="auto">
            <a:xfrm rot="18900000">
              <a:off x="4116" y="3058"/>
              <a:ext cx="82"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1" i="0" u="none" strike="noStrike" kern="1200" cap="none" spc="0" normalizeH="0" baseline="0" noProof="0">
                  <a:ln>
                    <a:noFill/>
                  </a:ln>
                  <a:solidFill>
                    <a:srgbClr val="000000"/>
                  </a:solidFill>
                  <a:effectLst/>
                  <a:uLnTx/>
                  <a:uFillTx/>
                  <a:latin typeface="Arial" pitchFamily="34" charset="0"/>
                  <a:ea typeface="+mn-ea"/>
                  <a:cs typeface="Arial" pitchFamily="34" charset="0"/>
                </a:rPr>
                <a:t>1</a:t>
              </a:r>
              <a:endParaRPr kumimoji="0" lang="en-US" alt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2542" name="Rectangle 511"/>
            <p:cNvSpPr>
              <a:spLocks noChangeArrowheads="1"/>
            </p:cNvSpPr>
            <p:nvPr/>
          </p:nvSpPr>
          <p:spPr bwMode="auto">
            <a:xfrm rot="18900000">
              <a:off x="4130" y="3192"/>
              <a:ext cx="97"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1" i="0" u="none" strike="noStrike" kern="1200" cap="none" spc="0" normalizeH="0" baseline="0" noProof="0">
                  <a:ln>
                    <a:noFill/>
                  </a:ln>
                  <a:solidFill>
                    <a:srgbClr val="000000"/>
                  </a:solidFill>
                  <a:effectLst/>
                  <a:uLnTx/>
                  <a:uFillTx/>
                  <a:latin typeface="Arial" pitchFamily="34" charset="0"/>
                  <a:ea typeface="+mn-ea"/>
                  <a:cs typeface="Arial" pitchFamily="34" charset="0"/>
                </a:rPr>
                <a:t>D</a:t>
              </a:r>
              <a:endParaRPr kumimoji="0" lang="en-US" alt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2543" name="Rectangle 512"/>
            <p:cNvSpPr>
              <a:spLocks noChangeArrowheads="1"/>
            </p:cNvSpPr>
            <p:nvPr/>
          </p:nvSpPr>
          <p:spPr bwMode="auto">
            <a:xfrm rot="18900000">
              <a:off x="4170" y="3160"/>
              <a:ext cx="82"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1" i="0" u="none" strike="noStrike" kern="1200" cap="none" spc="0" normalizeH="0" baseline="0" noProof="0">
                  <a:ln>
                    <a:noFill/>
                  </a:ln>
                  <a:solidFill>
                    <a:srgbClr val="000000"/>
                  </a:solidFill>
                  <a:effectLst/>
                  <a:uLnTx/>
                  <a:uFillTx/>
                  <a:latin typeface="Arial" pitchFamily="34" charset="0"/>
                  <a:ea typeface="+mn-ea"/>
                  <a:cs typeface="Arial" pitchFamily="34" charset="0"/>
                </a:rPr>
                <a:t>a</a:t>
              </a:r>
              <a:endParaRPr kumimoji="0" lang="en-US" alt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2544" name="Rectangle 513"/>
            <p:cNvSpPr>
              <a:spLocks noChangeArrowheads="1"/>
            </p:cNvSpPr>
            <p:nvPr/>
          </p:nvSpPr>
          <p:spPr bwMode="auto">
            <a:xfrm rot="18900000">
              <a:off x="4199" y="3132"/>
              <a:ext cx="80"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1" i="0" u="none" strike="noStrike" kern="1200" cap="none" spc="0" normalizeH="0" baseline="0" noProof="0">
                  <a:ln>
                    <a:noFill/>
                  </a:ln>
                  <a:solidFill>
                    <a:srgbClr val="000000"/>
                  </a:solidFill>
                  <a:effectLst/>
                  <a:uLnTx/>
                  <a:uFillTx/>
                  <a:latin typeface="Arial" pitchFamily="34" charset="0"/>
                  <a:ea typeface="+mn-ea"/>
                  <a:cs typeface="Arial" pitchFamily="34" charset="0"/>
                </a:rPr>
                <a:t>y</a:t>
              </a:r>
              <a:endParaRPr kumimoji="0" lang="en-US" alt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2545" name="Rectangle 514"/>
            <p:cNvSpPr>
              <a:spLocks noChangeArrowheads="1"/>
            </p:cNvSpPr>
            <p:nvPr/>
          </p:nvSpPr>
          <p:spPr bwMode="auto">
            <a:xfrm rot="18900000">
              <a:off x="4231" y="3109"/>
              <a:ext cx="60"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1" i="0" u="none" strike="noStrike" kern="1200" cap="none" spc="0" normalizeH="0" baseline="0" noProof="0">
                  <a:ln>
                    <a:noFill/>
                  </a:ln>
                  <a:solidFill>
                    <a:srgbClr val="000000"/>
                  </a:solidFill>
                  <a:effectLst/>
                  <a:uLnTx/>
                  <a:uFillTx/>
                  <a:latin typeface="Arial" pitchFamily="34" charset="0"/>
                  <a:ea typeface="+mn-ea"/>
                  <a:cs typeface="Arial" pitchFamily="34" charset="0"/>
                </a:rPr>
                <a:t> </a:t>
              </a:r>
              <a:endParaRPr kumimoji="0" lang="en-US" alt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2546" name="Rectangle 515"/>
            <p:cNvSpPr>
              <a:spLocks noChangeArrowheads="1"/>
            </p:cNvSpPr>
            <p:nvPr/>
          </p:nvSpPr>
          <p:spPr bwMode="auto">
            <a:xfrm rot="18900000">
              <a:off x="4243" y="3087"/>
              <a:ext cx="82"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1" i="0" u="none" strike="noStrike" kern="1200" cap="none" spc="0" normalizeH="0" baseline="0" noProof="0">
                  <a:ln>
                    <a:noFill/>
                  </a:ln>
                  <a:solidFill>
                    <a:srgbClr val="000000"/>
                  </a:solidFill>
                  <a:effectLst/>
                  <a:uLnTx/>
                  <a:uFillTx/>
                  <a:latin typeface="Arial" pitchFamily="34" charset="0"/>
                  <a:ea typeface="+mn-ea"/>
                  <a:cs typeface="Arial" pitchFamily="34" charset="0"/>
                </a:rPr>
                <a:t>1</a:t>
              </a:r>
              <a:endParaRPr kumimoji="0" lang="en-US" alt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2547" name="Rectangle 516"/>
            <p:cNvSpPr>
              <a:spLocks noChangeArrowheads="1"/>
            </p:cNvSpPr>
            <p:nvPr/>
          </p:nvSpPr>
          <p:spPr bwMode="auto">
            <a:xfrm rot="18900000">
              <a:off x="4272" y="3058"/>
              <a:ext cx="82"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1" i="0" u="none" strike="noStrike" kern="1200" cap="none" spc="0" normalizeH="0" baseline="0" noProof="0">
                  <a:ln>
                    <a:noFill/>
                  </a:ln>
                  <a:solidFill>
                    <a:srgbClr val="000000"/>
                  </a:solidFill>
                  <a:effectLst/>
                  <a:uLnTx/>
                  <a:uFillTx/>
                  <a:latin typeface="Arial" pitchFamily="34" charset="0"/>
                  <a:ea typeface="+mn-ea"/>
                  <a:cs typeface="Arial" pitchFamily="34" charset="0"/>
                </a:rPr>
                <a:t>5</a:t>
              </a:r>
              <a:endParaRPr kumimoji="0" lang="en-US" alt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2548" name="Rectangle 517"/>
            <p:cNvSpPr>
              <a:spLocks noChangeArrowheads="1"/>
            </p:cNvSpPr>
            <p:nvPr/>
          </p:nvSpPr>
          <p:spPr bwMode="auto">
            <a:xfrm rot="18900000">
              <a:off x="4286" y="3192"/>
              <a:ext cx="97"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1" i="0" u="none" strike="noStrike" kern="1200" cap="none" spc="0" normalizeH="0" baseline="0" noProof="0">
                  <a:ln>
                    <a:noFill/>
                  </a:ln>
                  <a:solidFill>
                    <a:srgbClr val="000000"/>
                  </a:solidFill>
                  <a:effectLst/>
                  <a:uLnTx/>
                  <a:uFillTx/>
                  <a:latin typeface="Arial" pitchFamily="34" charset="0"/>
                  <a:ea typeface="+mn-ea"/>
                  <a:cs typeface="Arial" pitchFamily="34" charset="0"/>
                </a:rPr>
                <a:t>D</a:t>
              </a:r>
              <a:endParaRPr kumimoji="0" lang="en-US" alt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2549" name="Rectangle 518"/>
            <p:cNvSpPr>
              <a:spLocks noChangeArrowheads="1"/>
            </p:cNvSpPr>
            <p:nvPr/>
          </p:nvSpPr>
          <p:spPr bwMode="auto">
            <a:xfrm rot="18900000">
              <a:off x="4326" y="3160"/>
              <a:ext cx="82"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1" i="0" u="none" strike="noStrike" kern="1200" cap="none" spc="0" normalizeH="0" baseline="0" noProof="0">
                  <a:ln>
                    <a:noFill/>
                  </a:ln>
                  <a:solidFill>
                    <a:srgbClr val="000000"/>
                  </a:solidFill>
                  <a:effectLst/>
                  <a:uLnTx/>
                  <a:uFillTx/>
                  <a:latin typeface="Arial" pitchFamily="34" charset="0"/>
                  <a:ea typeface="+mn-ea"/>
                  <a:cs typeface="Arial" pitchFamily="34" charset="0"/>
                </a:rPr>
                <a:t>a</a:t>
              </a:r>
              <a:endParaRPr kumimoji="0" lang="en-US" alt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2550" name="Rectangle 519"/>
            <p:cNvSpPr>
              <a:spLocks noChangeArrowheads="1"/>
            </p:cNvSpPr>
            <p:nvPr/>
          </p:nvSpPr>
          <p:spPr bwMode="auto">
            <a:xfrm rot="18900000">
              <a:off x="4355" y="3132"/>
              <a:ext cx="80"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1" i="0" u="none" strike="noStrike" kern="1200" cap="none" spc="0" normalizeH="0" baseline="0" noProof="0">
                  <a:ln>
                    <a:noFill/>
                  </a:ln>
                  <a:solidFill>
                    <a:srgbClr val="000000"/>
                  </a:solidFill>
                  <a:effectLst/>
                  <a:uLnTx/>
                  <a:uFillTx/>
                  <a:latin typeface="Arial" pitchFamily="34" charset="0"/>
                  <a:ea typeface="+mn-ea"/>
                  <a:cs typeface="Arial" pitchFamily="34" charset="0"/>
                </a:rPr>
                <a:t>y</a:t>
              </a:r>
              <a:endParaRPr kumimoji="0" lang="en-US" alt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2551" name="Rectangle 520"/>
            <p:cNvSpPr>
              <a:spLocks noChangeArrowheads="1"/>
            </p:cNvSpPr>
            <p:nvPr/>
          </p:nvSpPr>
          <p:spPr bwMode="auto">
            <a:xfrm rot="18900000">
              <a:off x="4387" y="3109"/>
              <a:ext cx="60"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1" i="0" u="none" strike="noStrike" kern="1200" cap="none" spc="0" normalizeH="0" baseline="0" noProof="0">
                  <a:ln>
                    <a:noFill/>
                  </a:ln>
                  <a:solidFill>
                    <a:srgbClr val="000000"/>
                  </a:solidFill>
                  <a:effectLst/>
                  <a:uLnTx/>
                  <a:uFillTx/>
                  <a:latin typeface="Arial" pitchFamily="34" charset="0"/>
                  <a:ea typeface="+mn-ea"/>
                  <a:cs typeface="Arial" pitchFamily="34" charset="0"/>
                </a:rPr>
                <a:t> </a:t>
              </a:r>
              <a:endParaRPr kumimoji="0" lang="en-US" alt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2552" name="Rectangle 521"/>
            <p:cNvSpPr>
              <a:spLocks noChangeArrowheads="1"/>
            </p:cNvSpPr>
            <p:nvPr/>
          </p:nvSpPr>
          <p:spPr bwMode="auto">
            <a:xfrm rot="18900000">
              <a:off x="4399" y="3087"/>
              <a:ext cx="82"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1" i="0" u="none" strike="noStrike" kern="1200" cap="none" spc="0" normalizeH="0" baseline="0" noProof="0">
                  <a:ln>
                    <a:noFill/>
                  </a:ln>
                  <a:solidFill>
                    <a:srgbClr val="000000"/>
                  </a:solidFill>
                  <a:effectLst/>
                  <a:uLnTx/>
                  <a:uFillTx/>
                  <a:latin typeface="Arial" pitchFamily="34" charset="0"/>
                  <a:ea typeface="+mn-ea"/>
                  <a:cs typeface="Arial" pitchFamily="34" charset="0"/>
                </a:rPr>
                <a:t>2</a:t>
              </a:r>
              <a:endParaRPr kumimoji="0" lang="en-US" alt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2553" name="Rectangle 522"/>
            <p:cNvSpPr>
              <a:spLocks noChangeArrowheads="1"/>
            </p:cNvSpPr>
            <p:nvPr/>
          </p:nvSpPr>
          <p:spPr bwMode="auto">
            <a:xfrm rot="18900000">
              <a:off x="4428" y="3058"/>
              <a:ext cx="82"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1" i="0" u="none" strike="noStrike" kern="1200" cap="none" spc="0" normalizeH="0" baseline="0" noProof="0">
                  <a:ln>
                    <a:noFill/>
                  </a:ln>
                  <a:solidFill>
                    <a:srgbClr val="000000"/>
                  </a:solidFill>
                  <a:effectLst/>
                  <a:uLnTx/>
                  <a:uFillTx/>
                  <a:latin typeface="Arial" pitchFamily="34" charset="0"/>
                  <a:ea typeface="+mn-ea"/>
                  <a:cs typeface="Arial" pitchFamily="34" charset="0"/>
                </a:rPr>
                <a:t>0</a:t>
              </a:r>
              <a:endParaRPr kumimoji="0" lang="en-US" alt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2554" name="Rectangle 523"/>
            <p:cNvSpPr>
              <a:spLocks noChangeArrowheads="1"/>
            </p:cNvSpPr>
            <p:nvPr/>
          </p:nvSpPr>
          <p:spPr bwMode="auto">
            <a:xfrm rot="18900000">
              <a:off x="4442" y="3192"/>
              <a:ext cx="97"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1" i="0" u="none" strike="noStrike" kern="1200" cap="none" spc="0" normalizeH="0" baseline="0" noProof="0">
                  <a:ln>
                    <a:noFill/>
                  </a:ln>
                  <a:solidFill>
                    <a:srgbClr val="000000"/>
                  </a:solidFill>
                  <a:effectLst/>
                  <a:uLnTx/>
                  <a:uFillTx/>
                  <a:latin typeface="Arial" pitchFamily="34" charset="0"/>
                  <a:ea typeface="+mn-ea"/>
                  <a:cs typeface="Arial" pitchFamily="34" charset="0"/>
                </a:rPr>
                <a:t>D</a:t>
              </a:r>
              <a:endParaRPr kumimoji="0" lang="en-US" alt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2555" name="Rectangle 524"/>
            <p:cNvSpPr>
              <a:spLocks noChangeArrowheads="1"/>
            </p:cNvSpPr>
            <p:nvPr/>
          </p:nvSpPr>
          <p:spPr bwMode="auto">
            <a:xfrm rot="18900000">
              <a:off x="4482" y="3160"/>
              <a:ext cx="82"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1" i="0" u="none" strike="noStrike" kern="1200" cap="none" spc="0" normalizeH="0" baseline="0" noProof="0">
                  <a:ln>
                    <a:noFill/>
                  </a:ln>
                  <a:solidFill>
                    <a:srgbClr val="000000"/>
                  </a:solidFill>
                  <a:effectLst/>
                  <a:uLnTx/>
                  <a:uFillTx/>
                  <a:latin typeface="Arial" pitchFamily="34" charset="0"/>
                  <a:ea typeface="+mn-ea"/>
                  <a:cs typeface="Arial" pitchFamily="34" charset="0"/>
                </a:rPr>
                <a:t>a</a:t>
              </a:r>
              <a:endParaRPr kumimoji="0" lang="en-US" alt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2556" name="Rectangle 525"/>
            <p:cNvSpPr>
              <a:spLocks noChangeArrowheads="1"/>
            </p:cNvSpPr>
            <p:nvPr/>
          </p:nvSpPr>
          <p:spPr bwMode="auto">
            <a:xfrm rot="18900000">
              <a:off x="4511" y="3132"/>
              <a:ext cx="80"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1" i="0" u="none" strike="noStrike" kern="1200" cap="none" spc="0" normalizeH="0" baseline="0" noProof="0">
                  <a:ln>
                    <a:noFill/>
                  </a:ln>
                  <a:solidFill>
                    <a:srgbClr val="000000"/>
                  </a:solidFill>
                  <a:effectLst/>
                  <a:uLnTx/>
                  <a:uFillTx/>
                  <a:latin typeface="Arial" pitchFamily="34" charset="0"/>
                  <a:ea typeface="+mn-ea"/>
                  <a:cs typeface="Arial" pitchFamily="34" charset="0"/>
                </a:rPr>
                <a:t>y</a:t>
              </a:r>
              <a:endParaRPr kumimoji="0" lang="en-US" alt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2557" name="Rectangle 526"/>
            <p:cNvSpPr>
              <a:spLocks noChangeArrowheads="1"/>
            </p:cNvSpPr>
            <p:nvPr/>
          </p:nvSpPr>
          <p:spPr bwMode="auto">
            <a:xfrm rot="18900000">
              <a:off x="4543" y="3109"/>
              <a:ext cx="60"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1" i="0" u="none" strike="noStrike" kern="1200" cap="none" spc="0" normalizeH="0" baseline="0" noProof="0">
                  <a:ln>
                    <a:noFill/>
                  </a:ln>
                  <a:solidFill>
                    <a:srgbClr val="000000"/>
                  </a:solidFill>
                  <a:effectLst/>
                  <a:uLnTx/>
                  <a:uFillTx/>
                  <a:latin typeface="Arial" pitchFamily="34" charset="0"/>
                  <a:ea typeface="+mn-ea"/>
                  <a:cs typeface="Arial" pitchFamily="34" charset="0"/>
                </a:rPr>
                <a:t> </a:t>
              </a:r>
              <a:endParaRPr kumimoji="0" lang="en-US" alt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2558" name="Rectangle 527"/>
            <p:cNvSpPr>
              <a:spLocks noChangeArrowheads="1"/>
            </p:cNvSpPr>
            <p:nvPr/>
          </p:nvSpPr>
          <p:spPr bwMode="auto">
            <a:xfrm rot="18900000">
              <a:off x="4555" y="3087"/>
              <a:ext cx="82"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1" i="0" u="none" strike="noStrike" kern="1200" cap="none" spc="0" normalizeH="0" baseline="0" noProof="0">
                  <a:ln>
                    <a:noFill/>
                  </a:ln>
                  <a:solidFill>
                    <a:srgbClr val="000000"/>
                  </a:solidFill>
                  <a:effectLst/>
                  <a:uLnTx/>
                  <a:uFillTx/>
                  <a:latin typeface="Arial" pitchFamily="34" charset="0"/>
                  <a:ea typeface="+mn-ea"/>
                  <a:cs typeface="Arial" pitchFamily="34" charset="0"/>
                </a:rPr>
                <a:t>2</a:t>
              </a:r>
              <a:endParaRPr kumimoji="0" lang="en-US" alt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2559" name="Rectangle 528"/>
            <p:cNvSpPr>
              <a:spLocks noChangeArrowheads="1"/>
            </p:cNvSpPr>
            <p:nvPr/>
          </p:nvSpPr>
          <p:spPr bwMode="auto">
            <a:xfrm rot="18900000">
              <a:off x="4584" y="3058"/>
              <a:ext cx="82"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1" i="0" u="none" strike="noStrike" kern="1200" cap="none" spc="0" normalizeH="0" baseline="0" noProof="0">
                  <a:ln>
                    <a:noFill/>
                  </a:ln>
                  <a:solidFill>
                    <a:srgbClr val="000000"/>
                  </a:solidFill>
                  <a:effectLst/>
                  <a:uLnTx/>
                  <a:uFillTx/>
                  <a:latin typeface="Arial" pitchFamily="34" charset="0"/>
                  <a:ea typeface="+mn-ea"/>
                  <a:cs typeface="Arial" pitchFamily="34" charset="0"/>
                </a:rPr>
                <a:t>5</a:t>
              </a:r>
              <a:endParaRPr kumimoji="0" lang="en-US" alt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3136" name="Rectangle 529"/>
            <p:cNvSpPr>
              <a:spLocks noChangeArrowheads="1"/>
            </p:cNvSpPr>
            <p:nvPr/>
          </p:nvSpPr>
          <p:spPr bwMode="auto">
            <a:xfrm rot="18900000">
              <a:off x="4598" y="3192"/>
              <a:ext cx="97"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1" i="0" u="none" strike="noStrike" kern="1200" cap="none" spc="0" normalizeH="0" baseline="0" noProof="0">
                  <a:ln>
                    <a:noFill/>
                  </a:ln>
                  <a:solidFill>
                    <a:srgbClr val="000000"/>
                  </a:solidFill>
                  <a:effectLst/>
                  <a:uLnTx/>
                  <a:uFillTx/>
                  <a:latin typeface="Arial" pitchFamily="34" charset="0"/>
                  <a:ea typeface="+mn-ea"/>
                  <a:cs typeface="Arial" pitchFamily="34" charset="0"/>
                </a:rPr>
                <a:t>D</a:t>
              </a:r>
              <a:endParaRPr kumimoji="0" lang="en-US" alt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3137" name="Rectangle 530"/>
            <p:cNvSpPr>
              <a:spLocks noChangeArrowheads="1"/>
            </p:cNvSpPr>
            <p:nvPr/>
          </p:nvSpPr>
          <p:spPr bwMode="auto">
            <a:xfrm rot="18900000">
              <a:off x="4638" y="3160"/>
              <a:ext cx="82"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1" i="0" u="none" strike="noStrike" kern="1200" cap="none" spc="0" normalizeH="0" baseline="0" noProof="0">
                  <a:ln>
                    <a:noFill/>
                  </a:ln>
                  <a:solidFill>
                    <a:srgbClr val="000000"/>
                  </a:solidFill>
                  <a:effectLst/>
                  <a:uLnTx/>
                  <a:uFillTx/>
                  <a:latin typeface="Arial" pitchFamily="34" charset="0"/>
                  <a:ea typeface="+mn-ea"/>
                  <a:cs typeface="Arial" pitchFamily="34" charset="0"/>
                </a:rPr>
                <a:t>a</a:t>
              </a:r>
              <a:endParaRPr kumimoji="0" lang="en-US" alt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3138" name="Rectangle 531"/>
            <p:cNvSpPr>
              <a:spLocks noChangeArrowheads="1"/>
            </p:cNvSpPr>
            <p:nvPr/>
          </p:nvSpPr>
          <p:spPr bwMode="auto">
            <a:xfrm rot="18900000">
              <a:off x="4667" y="3132"/>
              <a:ext cx="80"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1" i="0" u="none" strike="noStrike" kern="1200" cap="none" spc="0" normalizeH="0" baseline="0" noProof="0">
                  <a:ln>
                    <a:noFill/>
                  </a:ln>
                  <a:solidFill>
                    <a:srgbClr val="000000"/>
                  </a:solidFill>
                  <a:effectLst/>
                  <a:uLnTx/>
                  <a:uFillTx/>
                  <a:latin typeface="Arial" pitchFamily="34" charset="0"/>
                  <a:ea typeface="+mn-ea"/>
                  <a:cs typeface="Arial" pitchFamily="34" charset="0"/>
                </a:rPr>
                <a:t>y</a:t>
              </a:r>
              <a:endParaRPr kumimoji="0" lang="en-US" alt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3139" name="Rectangle 532"/>
            <p:cNvSpPr>
              <a:spLocks noChangeArrowheads="1"/>
            </p:cNvSpPr>
            <p:nvPr/>
          </p:nvSpPr>
          <p:spPr bwMode="auto">
            <a:xfrm rot="18900000">
              <a:off x="4699" y="3109"/>
              <a:ext cx="60"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1" i="0" u="none" strike="noStrike" kern="1200" cap="none" spc="0" normalizeH="0" baseline="0" noProof="0">
                  <a:ln>
                    <a:noFill/>
                  </a:ln>
                  <a:solidFill>
                    <a:srgbClr val="000000"/>
                  </a:solidFill>
                  <a:effectLst/>
                  <a:uLnTx/>
                  <a:uFillTx/>
                  <a:latin typeface="Arial" pitchFamily="34" charset="0"/>
                  <a:ea typeface="+mn-ea"/>
                  <a:cs typeface="Arial" pitchFamily="34" charset="0"/>
                </a:rPr>
                <a:t> </a:t>
              </a:r>
              <a:endParaRPr kumimoji="0" lang="en-US" alt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3140" name="Rectangle 533"/>
            <p:cNvSpPr>
              <a:spLocks noChangeArrowheads="1"/>
            </p:cNvSpPr>
            <p:nvPr/>
          </p:nvSpPr>
          <p:spPr bwMode="auto">
            <a:xfrm rot="18900000">
              <a:off x="4711" y="3087"/>
              <a:ext cx="82"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1" i="0" u="none" strike="noStrike" kern="1200" cap="none" spc="0" normalizeH="0" baseline="0" noProof="0">
                  <a:ln>
                    <a:noFill/>
                  </a:ln>
                  <a:solidFill>
                    <a:srgbClr val="000000"/>
                  </a:solidFill>
                  <a:effectLst/>
                  <a:uLnTx/>
                  <a:uFillTx/>
                  <a:latin typeface="Arial" pitchFamily="34" charset="0"/>
                  <a:ea typeface="+mn-ea"/>
                  <a:cs typeface="Arial" pitchFamily="34" charset="0"/>
                </a:rPr>
                <a:t>3</a:t>
              </a:r>
              <a:endParaRPr kumimoji="0" lang="en-US" alt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3141" name="Rectangle 534"/>
            <p:cNvSpPr>
              <a:spLocks noChangeArrowheads="1"/>
            </p:cNvSpPr>
            <p:nvPr/>
          </p:nvSpPr>
          <p:spPr bwMode="auto">
            <a:xfrm rot="18900000">
              <a:off x="4740" y="3058"/>
              <a:ext cx="82"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1" i="0" u="none" strike="noStrike" kern="1200" cap="none" spc="0" normalizeH="0" baseline="0" noProof="0">
                  <a:ln>
                    <a:noFill/>
                  </a:ln>
                  <a:solidFill>
                    <a:srgbClr val="000000"/>
                  </a:solidFill>
                  <a:effectLst/>
                  <a:uLnTx/>
                  <a:uFillTx/>
                  <a:latin typeface="Arial" pitchFamily="34" charset="0"/>
                  <a:ea typeface="+mn-ea"/>
                  <a:cs typeface="Arial" pitchFamily="34" charset="0"/>
                </a:rPr>
                <a:t>0</a:t>
              </a:r>
              <a:endParaRPr kumimoji="0" lang="en-US" alt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3142" name="Rectangle 535"/>
            <p:cNvSpPr>
              <a:spLocks noChangeArrowheads="1"/>
            </p:cNvSpPr>
            <p:nvPr/>
          </p:nvSpPr>
          <p:spPr bwMode="auto">
            <a:xfrm rot="18900000">
              <a:off x="4754" y="3192"/>
              <a:ext cx="97"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1" i="0" u="none" strike="noStrike" kern="1200" cap="none" spc="0" normalizeH="0" baseline="0" noProof="0">
                  <a:ln>
                    <a:noFill/>
                  </a:ln>
                  <a:solidFill>
                    <a:srgbClr val="000000"/>
                  </a:solidFill>
                  <a:effectLst/>
                  <a:uLnTx/>
                  <a:uFillTx/>
                  <a:latin typeface="Arial" pitchFamily="34" charset="0"/>
                  <a:ea typeface="+mn-ea"/>
                  <a:cs typeface="Arial" pitchFamily="34" charset="0"/>
                </a:rPr>
                <a:t>D</a:t>
              </a:r>
              <a:endParaRPr kumimoji="0" lang="en-US" alt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3143" name="Rectangle 536"/>
            <p:cNvSpPr>
              <a:spLocks noChangeArrowheads="1"/>
            </p:cNvSpPr>
            <p:nvPr/>
          </p:nvSpPr>
          <p:spPr bwMode="auto">
            <a:xfrm rot="18900000">
              <a:off x="4794" y="3160"/>
              <a:ext cx="82"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1" i="0" u="none" strike="noStrike" kern="1200" cap="none" spc="0" normalizeH="0" baseline="0" noProof="0">
                  <a:ln>
                    <a:noFill/>
                  </a:ln>
                  <a:solidFill>
                    <a:srgbClr val="000000"/>
                  </a:solidFill>
                  <a:effectLst/>
                  <a:uLnTx/>
                  <a:uFillTx/>
                  <a:latin typeface="Arial" pitchFamily="34" charset="0"/>
                  <a:ea typeface="+mn-ea"/>
                  <a:cs typeface="Arial" pitchFamily="34" charset="0"/>
                </a:rPr>
                <a:t>a</a:t>
              </a:r>
              <a:endParaRPr kumimoji="0" lang="en-US" alt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3144" name="Rectangle 537"/>
            <p:cNvSpPr>
              <a:spLocks noChangeArrowheads="1"/>
            </p:cNvSpPr>
            <p:nvPr/>
          </p:nvSpPr>
          <p:spPr bwMode="auto">
            <a:xfrm rot="18900000">
              <a:off x="4823" y="3132"/>
              <a:ext cx="80"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1" i="0" u="none" strike="noStrike" kern="1200" cap="none" spc="0" normalizeH="0" baseline="0" noProof="0">
                  <a:ln>
                    <a:noFill/>
                  </a:ln>
                  <a:solidFill>
                    <a:srgbClr val="000000"/>
                  </a:solidFill>
                  <a:effectLst/>
                  <a:uLnTx/>
                  <a:uFillTx/>
                  <a:latin typeface="Arial" pitchFamily="34" charset="0"/>
                  <a:ea typeface="+mn-ea"/>
                  <a:cs typeface="Arial" pitchFamily="34" charset="0"/>
                </a:rPr>
                <a:t>y</a:t>
              </a:r>
              <a:endParaRPr kumimoji="0" lang="en-US" alt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3145" name="Rectangle 538"/>
            <p:cNvSpPr>
              <a:spLocks noChangeArrowheads="1"/>
            </p:cNvSpPr>
            <p:nvPr/>
          </p:nvSpPr>
          <p:spPr bwMode="auto">
            <a:xfrm rot="18900000">
              <a:off x="4856" y="3109"/>
              <a:ext cx="60"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1" i="0" u="none" strike="noStrike" kern="1200" cap="none" spc="0" normalizeH="0" baseline="0" noProof="0">
                  <a:ln>
                    <a:noFill/>
                  </a:ln>
                  <a:solidFill>
                    <a:srgbClr val="000000"/>
                  </a:solidFill>
                  <a:effectLst/>
                  <a:uLnTx/>
                  <a:uFillTx/>
                  <a:latin typeface="Arial" pitchFamily="34" charset="0"/>
                  <a:ea typeface="+mn-ea"/>
                  <a:cs typeface="Arial" pitchFamily="34" charset="0"/>
                </a:rPr>
                <a:t> </a:t>
              </a:r>
              <a:endParaRPr kumimoji="0" lang="en-US" alt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3146" name="Rectangle 539"/>
            <p:cNvSpPr>
              <a:spLocks noChangeArrowheads="1"/>
            </p:cNvSpPr>
            <p:nvPr/>
          </p:nvSpPr>
          <p:spPr bwMode="auto">
            <a:xfrm rot="18900000">
              <a:off x="4867" y="3087"/>
              <a:ext cx="82"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1" i="0" u="none" strike="noStrike" kern="1200" cap="none" spc="0" normalizeH="0" baseline="0" noProof="0">
                  <a:ln>
                    <a:noFill/>
                  </a:ln>
                  <a:solidFill>
                    <a:srgbClr val="000000"/>
                  </a:solidFill>
                  <a:effectLst/>
                  <a:uLnTx/>
                  <a:uFillTx/>
                  <a:latin typeface="Arial" pitchFamily="34" charset="0"/>
                  <a:ea typeface="+mn-ea"/>
                  <a:cs typeface="Arial" pitchFamily="34" charset="0"/>
                </a:rPr>
                <a:t>3</a:t>
              </a:r>
              <a:endParaRPr kumimoji="0" lang="en-US" alt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3147" name="Rectangle 540"/>
            <p:cNvSpPr>
              <a:spLocks noChangeArrowheads="1"/>
            </p:cNvSpPr>
            <p:nvPr/>
          </p:nvSpPr>
          <p:spPr bwMode="auto">
            <a:xfrm rot="18900000">
              <a:off x="4896" y="3058"/>
              <a:ext cx="82"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1" i="0" u="none" strike="noStrike" kern="1200" cap="none" spc="0" normalizeH="0" baseline="0" noProof="0">
                  <a:ln>
                    <a:noFill/>
                  </a:ln>
                  <a:solidFill>
                    <a:srgbClr val="000000"/>
                  </a:solidFill>
                  <a:effectLst/>
                  <a:uLnTx/>
                  <a:uFillTx/>
                  <a:latin typeface="Arial" pitchFamily="34" charset="0"/>
                  <a:ea typeface="+mn-ea"/>
                  <a:cs typeface="Arial" pitchFamily="34" charset="0"/>
                </a:rPr>
                <a:t>5</a:t>
              </a:r>
              <a:endParaRPr kumimoji="0" lang="en-US" alt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3148" name="Freeform 541"/>
            <p:cNvSpPr>
              <a:spLocks noEditPoints="1"/>
            </p:cNvSpPr>
            <p:nvPr/>
          </p:nvSpPr>
          <p:spPr bwMode="auto">
            <a:xfrm>
              <a:off x="3569" y="3036"/>
              <a:ext cx="1465" cy="29"/>
            </a:xfrm>
            <a:custGeom>
              <a:avLst/>
              <a:gdLst>
                <a:gd name="T0" fmla="*/ 0 w 1465"/>
                <a:gd name="T1" fmla="*/ 0 h 29"/>
                <a:gd name="T2" fmla="*/ 1465 w 1465"/>
                <a:gd name="T3" fmla="*/ 0 h 29"/>
                <a:gd name="T4" fmla="*/ 108 w 1465"/>
                <a:gd name="T5" fmla="*/ 29 h 29"/>
                <a:gd name="T6" fmla="*/ 108 w 1465"/>
                <a:gd name="T7" fmla="*/ 0 h 29"/>
                <a:gd name="T8" fmla="*/ 264 w 1465"/>
                <a:gd name="T9" fmla="*/ 29 h 29"/>
                <a:gd name="T10" fmla="*/ 264 w 1465"/>
                <a:gd name="T11" fmla="*/ 0 h 29"/>
                <a:gd name="T12" fmla="*/ 420 w 1465"/>
                <a:gd name="T13" fmla="*/ 29 h 29"/>
                <a:gd name="T14" fmla="*/ 420 w 1465"/>
                <a:gd name="T15" fmla="*/ 0 h 29"/>
                <a:gd name="T16" fmla="*/ 575 w 1465"/>
                <a:gd name="T17" fmla="*/ 29 h 29"/>
                <a:gd name="T18" fmla="*/ 575 w 1465"/>
                <a:gd name="T19" fmla="*/ 0 h 29"/>
                <a:gd name="T20" fmla="*/ 731 w 1465"/>
                <a:gd name="T21" fmla="*/ 29 h 29"/>
                <a:gd name="T22" fmla="*/ 731 w 1465"/>
                <a:gd name="T23" fmla="*/ 0 h 29"/>
                <a:gd name="T24" fmla="*/ 887 w 1465"/>
                <a:gd name="T25" fmla="*/ 29 h 29"/>
                <a:gd name="T26" fmla="*/ 887 w 1465"/>
                <a:gd name="T27" fmla="*/ 0 h 29"/>
                <a:gd name="T28" fmla="*/ 1044 w 1465"/>
                <a:gd name="T29" fmla="*/ 29 h 29"/>
                <a:gd name="T30" fmla="*/ 1044 w 1465"/>
                <a:gd name="T31" fmla="*/ 0 h 29"/>
                <a:gd name="T32" fmla="*/ 1200 w 1465"/>
                <a:gd name="T33" fmla="*/ 29 h 29"/>
                <a:gd name="T34" fmla="*/ 1200 w 1465"/>
                <a:gd name="T35" fmla="*/ 0 h 29"/>
                <a:gd name="T36" fmla="*/ 1356 w 1465"/>
                <a:gd name="T37" fmla="*/ 29 h 29"/>
                <a:gd name="T38" fmla="*/ 1356 w 1465"/>
                <a:gd name="T3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65" h="29">
                  <a:moveTo>
                    <a:pt x="0" y="0"/>
                  </a:moveTo>
                  <a:lnTo>
                    <a:pt x="1465" y="0"/>
                  </a:lnTo>
                  <a:moveTo>
                    <a:pt x="108" y="29"/>
                  </a:moveTo>
                  <a:lnTo>
                    <a:pt x="108" y="0"/>
                  </a:lnTo>
                  <a:moveTo>
                    <a:pt x="264" y="29"/>
                  </a:moveTo>
                  <a:lnTo>
                    <a:pt x="264" y="0"/>
                  </a:lnTo>
                  <a:moveTo>
                    <a:pt x="420" y="29"/>
                  </a:moveTo>
                  <a:lnTo>
                    <a:pt x="420" y="0"/>
                  </a:lnTo>
                  <a:moveTo>
                    <a:pt x="575" y="29"/>
                  </a:moveTo>
                  <a:lnTo>
                    <a:pt x="575" y="0"/>
                  </a:lnTo>
                  <a:moveTo>
                    <a:pt x="731" y="29"/>
                  </a:moveTo>
                  <a:lnTo>
                    <a:pt x="731" y="0"/>
                  </a:lnTo>
                  <a:moveTo>
                    <a:pt x="887" y="29"/>
                  </a:moveTo>
                  <a:lnTo>
                    <a:pt x="887" y="0"/>
                  </a:lnTo>
                  <a:moveTo>
                    <a:pt x="1044" y="29"/>
                  </a:moveTo>
                  <a:lnTo>
                    <a:pt x="1044" y="0"/>
                  </a:lnTo>
                  <a:moveTo>
                    <a:pt x="1200" y="29"/>
                  </a:moveTo>
                  <a:lnTo>
                    <a:pt x="1200" y="0"/>
                  </a:lnTo>
                  <a:moveTo>
                    <a:pt x="1356" y="29"/>
                  </a:moveTo>
                  <a:lnTo>
                    <a:pt x="1356" y="0"/>
                  </a:lnTo>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149" name="Rectangle 542"/>
            <p:cNvSpPr>
              <a:spLocks noChangeArrowheads="1"/>
            </p:cNvSpPr>
            <p:nvPr/>
          </p:nvSpPr>
          <p:spPr bwMode="auto">
            <a:xfrm>
              <a:off x="3432" y="2994"/>
              <a:ext cx="148"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1" i="0" u="none" strike="noStrike" kern="1200" cap="none" spc="0" normalizeH="0" baseline="0" noProof="0">
                  <a:ln>
                    <a:noFill/>
                  </a:ln>
                  <a:solidFill>
                    <a:srgbClr val="000000"/>
                  </a:solidFill>
                  <a:effectLst/>
                  <a:uLnTx/>
                  <a:uFillTx/>
                  <a:latin typeface="Arial" pitchFamily="34" charset="0"/>
                  <a:ea typeface="+mn-ea"/>
                  <a:cs typeface="Arial" pitchFamily="34" charset="0"/>
                </a:rPr>
                <a:t>0.0</a:t>
              </a:r>
              <a:endParaRPr kumimoji="0" lang="en-US" alt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3150" name="Rectangle 543"/>
            <p:cNvSpPr>
              <a:spLocks noChangeArrowheads="1"/>
            </p:cNvSpPr>
            <p:nvPr/>
          </p:nvSpPr>
          <p:spPr bwMode="auto">
            <a:xfrm>
              <a:off x="3432" y="2751"/>
              <a:ext cx="148"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1" i="0" u="none" strike="noStrike" kern="1200" cap="none" spc="0" normalizeH="0" baseline="0" noProof="0">
                  <a:ln>
                    <a:noFill/>
                  </a:ln>
                  <a:solidFill>
                    <a:srgbClr val="000000"/>
                  </a:solidFill>
                  <a:effectLst/>
                  <a:uLnTx/>
                  <a:uFillTx/>
                  <a:latin typeface="Arial" pitchFamily="34" charset="0"/>
                  <a:ea typeface="+mn-ea"/>
                  <a:cs typeface="Arial" pitchFamily="34" charset="0"/>
                </a:rPr>
                <a:t>0.5</a:t>
              </a:r>
              <a:endParaRPr kumimoji="0" lang="en-US" alt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3151" name="Rectangle 544"/>
            <p:cNvSpPr>
              <a:spLocks noChangeArrowheads="1"/>
            </p:cNvSpPr>
            <p:nvPr/>
          </p:nvSpPr>
          <p:spPr bwMode="auto">
            <a:xfrm>
              <a:off x="3432" y="2509"/>
              <a:ext cx="148"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1" i="0" u="none" strike="noStrike" kern="1200" cap="none" spc="0" normalizeH="0" baseline="0" noProof="0">
                  <a:ln>
                    <a:noFill/>
                  </a:ln>
                  <a:solidFill>
                    <a:srgbClr val="000000"/>
                  </a:solidFill>
                  <a:effectLst/>
                  <a:uLnTx/>
                  <a:uFillTx/>
                  <a:latin typeface="Arial" pitchFamily="34" charset="0"/>
                  <a:ea typeface="+mn-ea"/>
                  <a:cs typeface="Arial" pitchFamily="34" charset="0"/>
                </a:rPr>
                <a:t>1.0</a:t>
              </a:r>
              <a:endParaRPr kumimoji="0" lang="en-US" alt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3152" name="Rectangle 545"/>
            <p:cNvSpPr>
              <a:spLocks noChangeArrowheads="1"/>
            </p:cNvSpPr>
            <p:nvPr/>
          </p:nvSpPr>
          <p:spPr bwMode="auto">
            <a:xfrm>
              <a:off x="3432" y="2266"/>
              <a:ext cx="148"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1" i="0" u="none" strike="noStrike" kern="1200" cap="none" spc="0" normalizeH="0" baseline="0" noProof="0">
                  <a:ln>
                    <a:noFill/>
                  </a:ln>
                  <a:solidFill>
                    <a:srgbClr val="000000"/>
                  </a:solidFill>
                  <a:effectLst/>
                  <a:uLnTx/>
                  <a:uFillTx/>
                  <a:latin typeface="Arial" pitchFamily="34" charset="0"/>
                  <a:ea typeface="+mn-ea"/>
                  <a:cs typeface="Arial" pitchFamily="34" charset="0"/>
                </a:rPr>
                <a:t>1.5</a:t>
              </a:r>
              <a:endParaRPr kumimoji="0" lang="en-US" alt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3153" name="Rectangle 546"/>
            <p:cNvSpPr>
              <a:spLocks noChangeArrowheads="1"/>
            </p:cNvSpPr>
            <p:nvPr/>
          </p:nvSpPr>
          <p:spPr bwMode="auto">
            <a:xfrm>
              <a:off x="3432" y="2024"/>
              <a:ext cx="148"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1" i="0" u="none" strike="noStrike" kern="1200" cap="none" spc="0" normalizeH="0" baseline="0" noProof="0">
                  <a:ln>
                    <a:noFill/>
                  </a:ln>
                  <a:solidFill>
                    <a:srgbClr val="000000"/>
                  </a:solidFill>
                  <a:effectLst/>
                  <a:uLnTx/>
                  <a:uFillTx/>
                  <a:latin typeface="Arial" pitchFamily="34" charset="0"/>
                  <a:ea typeface="+mn-ea"/>
                  <a:cs typeface="Arial" pitchFamily="34" charset="0"/>
                </a:rPr>
                <a:t>2.0</a:t>
              </a:r>
              <a:endParaRPr kumimoji="0" lang="en-US" alt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3154" name="Freeform 547"/>
            <p:cNvSpPr>
              <a:spLocks noEditPoints="1"/>
            </p:cNvSpPr>
            <p:nvPr/>
          </p:nvSpPr>
          <p:spPr bwMode="auto">
            <a:xfrm>
              <a:off x="3544" y="2061"/>
              <a:ext cx="29" cy="980"/>
            </a:xfrm>
            <a:custGeom>
              <a:avLst/>
              <a:gdLst>
                <a:gd name="T0" fmla="*/ 29 w 29"/>
                <a:gd name="T1" fmla="*/ 980 h 980"/>
                <a:gd name="T2" fmla="*/ 29 w 29"/>
                <a:gd name="T3" fmla="*/ 0 h 980"/>
                <a:gd name="T4" fmla="*/ 29 w 29"/>
                <a:gd name="T5" fmla="*/ 975 h 980"/>
                <a:gd name="T6" fmla="*/ 0 w 29"/>
                <a:gd name="T7" fmla="*/ 975 h 980"/>
                <a:gd name="T8" fmla="*/ 29 w 29"/>
                <a:gd name="T9" fmla="*/ 732 h 980"/>
                <a:gd name="T10" fmla="*/ 0 w 29"/>
                <a:gd name="T11" fmla="*/ 732 h 980"/>
                <a:gd name="T12" fmla="*/ 29 w 29"/>
                <a:gd name="T13" fmla="*/ 490 h 980"/>
                <a:gd name="T14" fmla="*/ 0 w 29"/>
                <a:gd name="T15" fmla="*/ 490 h 980"/>
                <a:gd name="T16" fmla="*/ 29 w 29"/>
                <a:gd name="T17" fmla="*/ 248 h 980"/>
                <a:gd name="T18" fmla="*/ 0 w 29"/>
                <a:gd name="T19" fmla="*/ 248 h 980"/>
                <a:gd name="T20" fmla="*/ 29 w 29"/>
                <a:gd name="T21" fmla="*/ 5 h 980"/>
                <a:gd name="T22" fmla="*/ 0 w 29"/>
                <a:gd name="T23" fmla="*/ 5 h 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 h="980">
                  <a:moveTo>
                    <a:pt x="29" y="980"/>
                  </a:moveTo>
                  <a:lnTo>
                    <a:pt x="29" y="0"/>
                  </a:lnTo>
                  <a:moveTo>
                    <a:pt x="29" y="975"/>
                  </a:moveTo>
                  <a:lnTo>
                    <a:pt x="0" y="975"/>
                  </a:lnTo>
                  <a:moveTo>
                    <a:pt x="29" y="732"/>
                  </a:moveTo>
                  <a:lnTo>
                    <a:pt x="0" y="732"/>
                  </a:lnTo>
                  <a:moveTo>
                    <a:pt x="29" y="490"/>
                  </a:moveTo>
                  <a:lnTo>
                    <a:pt x="0" y="490"/>
                  </a:lnTo>
                  <a:moveTo>
                    <a:pt x="29" y="248"/>
                  </a:moveTo>
                  <a:lnTo>
                    <a:pt x="0" y="248"/>
                  </a:lnTo>
                  <a:moveTo>
                    <a:pt x="29" y="5"/>
                  </a:moveTo>
                  <a:lnTo>
                    <a:pt x="0" y="5"/>
                  </a:lnTo>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155" name="Freeform 548"/>
            <p:cNvSpPr>
              <a:spLocks/>
            </p:cNvSpPr>
            <p:nvPr/>
          </p:nvSpPr>
          <p:spPr bwMode="auto">
            <a:xfrm>
              <a:off x="3677" y="2453"/>
              <a:ext cx="1248" cy="373"/>
            </a:xfrm>
            <a:custGeom>
              <a:avLst/>
              <a:gdLst>
                <a:gd name="T0" fmla="*/ 0 w 1248"/>
                <a:gd name="T1" fmla="*/ 0 h 373"/>
                <a:gd name="T2" fmla="*/ 0 w 1248"/>
                <a:gd name="T3" fmla="*/ 0 h 373"/>
                <a:gd name="T4" fmla="*/ 0 w 1248"/>
                <a:gd name="T5" fmla="*/ 0 h 373"/>
                <a:gd name="T6" fmla="*/ 156 w 1248"/>
                <a:gd name="T7" fmla="*/ 297 h 373"/>
                <a:gd name="T8" fmla="*/ 156 w 1248"/>
                <a:gd name="T9" fmla="*/ 297 h 373"/>
                <a:gd name="T10" fmla="*/ 312 w 1248"/>
                <a:gd name="T11" fmla="*/ 161 h 373"/>
                <a:gd name="T12" fmla="*/ 312 w 1248"/>
                <a:gd name="T13" fmla="*/ 161 h 373"/>
                <a:gd name="T14" fmla="*/ 468 w 1248"/>
                <a:gd name="T15" fmla="*/ 256 h 373"/>
                <a:gd name="T16" fmla="*/ 468 w 1248"/>
                <a:gd name="T17" fmla="*/ 256 h 373"/>
                <a:gd name="T18" fmla="*/ 624 w 1248"/>
                <a:gd name="T19" fmla="*/ 373 h 373"/>
                <a:gd name="T20" fmla="*/ 624 w 1248"/>
                <a:gd name="T21" fmla="*/ 373 h 373"/>
                <a:gd name="T22" fmla="*/ 779 w 1248"/>
                <a:gd name="T23" fmla="*/ 364 h 373"/>
                <a:gd name="T24" fmla="*/ 779 w 1248"/>
                <a:gd name="T25" fmla="*/ 364 h 373"/>
                <a:gd name="T26" fmla="*/ 936 w 1248"/>
                <a:gd name="T27" fmla="*/ 366 h 373"/>
                <a:gd name="T28" fmla="*/ 936 w 1248"/>
                <a:gd name="T29" fmla="*/ 366 h 373"/>
                <a:gd name="T30" fmla="*/ 1092 w 1248"/>
                <a:gd name="T31" fmla="*/ 359 h 373"/>
                <a:gd name="T32" fmla="*/ 1092 w 1248"/>
                <a:gd name="T33" fmla="*/ 359 h 373"/>
                <a:gd name="T34" fmla="*/ 1248 w 1248"/>
                <a:gd name="T35" fmla="*/ 37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48" h="373">
                  <a:moveTo>
                    <a:pt x="0" y="0"/>
                  </a:moveTo>
                  <a:lnTo>
                    <a:pt x="0" y="0"/>
                  </a:lnTo>
                  <a:lnTo>
                    <a:pt x="0" y="0"/>
                  </a:lnTo>
                  <a:lnTo>
                    <a:pt x="156" y="297"/>
                  </a:lnTo>
                  <a:lnTo>
                    <a:pt x="156" y="297"/>
                  </a:lnTo>
                  <a:lnTo>
                    <a:pt x="312" y="161"/>
                  </a:lnTo>
                  <a:lnTo>
                    <a:pt x="312" y="161"/>
                  </a:lnTo>
                  <a:lnTo>
                    <a:pt x="468" y="256"/>
                  </a:lnTo>
                  <a:lnTo>
                    <a:pt x="468" y="256"/>
                  </a:lnTo>
                  <a:lnTo>
                    <a:pt x="624" y="373"/>
                  </a:lnTo>
                  <a:lnTo>
                    <a:pt x="624" y="373"/>
                  </a:lnTo>
                  <a:lnTo>
                    <a:pt x="779" y="364"/>
                  </a:lnTo>
                  <a:lnTo>
                    <a:pt x="779" y="364"/>
                  </a:lnTo>
                  <a:lnTo>
                    <a:pt x="936" y="366"/>
                  </a:lnTo>
                  <a:lnTo>
                    <a:pt x="936" y="366"/>
                  </a:lnTo>
                  <a:lnTo>
                    <a:pt x="1092" y="359"/>
                  </a:lnTo>
                  <a:lnTo>
                    <a:pt x="1092" y="359"/>
                  </a:lnTo>
                  <a:lnTo>
                    <a:pt x="1248" y="370"/>
                  </a:lnTo>
                </a:path>
              </a:pathLst>
            </a:custGeom>
            <a:noFill/>
            <a:ln w="15875" cap="flat">
              <a:solidFill>
                <a:srgbClr val="F9404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156" name="Line 549"/>
            <p:cNvSpPr>
              <a:spLocks noChangeShapeType="1"/>
            </p:cNvSpPr>
            <p:nvPr/>
          </p:nvSpPr>
          <p:spPr bwMode="auto">
            <a:xfrm>
              <a:off x="3677" y="2356"/>
              <a:ext cx="0" cy="97"/>
            </a:xfrm>
            <a:prstGeom prst="line">
              <a:avLst/>
            </a:prstGeom>
            <a:noFill/>
            <a:ln w="15875" cap="flat">
              <a:solidFill>
                <a:srgbClr val="F9404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157" name="Line 550"/>
            <p:cNvSpPr>
              <a:spLocks noChangeShapeType="1"/>
            </p:cNvSpPr>
            <p:nvPr/>
          </p:nvSpPr>
          <p:spPr bwMode="auto">
            <a:xfrm>
              <a:off x="3677" y="2453"/>
              <a:ext cx="0" cy="96"/>
            </a:xfrm>
            <a:prstGeom prst="line">
              <a:avLst/>
            </a:prstGeom>
            <a:noFill/>
            <a:ln w="15875" cap="flat">
              <a:solidFill>
                <a:srgbClr val="F9404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158" name="Line 551"/>
            <p:cNvSpPr>
              <a:spLocks noChangeShapeType="1"/>
            </p:cNvSpPr>
            <p:nvPr/>
          </p:nvSpPr>
          <p:spPr bwMode="auto">
            <a:xfrm>
              <a:off x="3657" y="2356"/>
              <a:ext cx="39" cy="0"/>
            </a:xfrm>
            <a:prstGeom prst="line">
              <a:avLst/>
            </a:prstGeom>
            <a:noFill/>
            <a:ln w="15875" cap="flat">
              <a:solidFill>
                <a:srgbClr val="F9404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159" name="Line 552"/>
            <p:cNvSpPr>
              <a:spLocks noChangeShapeType="1"/>
            </p:cNvSpPr>
            <p:nvPr/>
          </p:nvSpPr>
          <p:spPr bwMode="auto">
            <a:xfrm>
              <a:off x="3657" y="2549"/>
              <a:ext cx="39" cy="0"/>
            </a:xfrm>
            <a:prstGeom prst="line">
              <a:avLst/>
            </a:prstGeom>
            <a:noFill/>
            <a:ln w="15875" cap="flat">
              <a:solidFill>
                <a:srgbClr val="F9404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160" name="Line 553"/>
            <p:cNvSpPr>
              <a:spLocks noChangeShapeType="1"/>
            </p:cNvSpPr>
            <p:nvPr/>
          </p:nvSpPr>
          <p:spPr bwMode="auto">
            <a:xfrm>
              <a:off x="3833" y="2679"/>
              <a:ext cx="0" cy="71"/>
            </a:xfrm>
            <a:prstGeom prst="line">
              <a:avLst/>
            </a:prstGeom>
            <a:noFill/>
            <a:ln w="15875" cap="flat">
              <a:solidFill>
                <a:srgbClr val="F9404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161" name="Line 554"/>
            <p:cNvSpPr>
              <a:spLocks noChangeShapeType="1"/>
            </p:cNvSpPr>
            <p:nvPr/>
          </p:nvSpPr>
          <p:spPr bwMode="auto">
            <a:xfrm>
              <a:off x="3833" y="2750"/>
              <a:ext cx="0" cy="71"/>
            </a:xfrm>
            <a:prstGeom prst="line">
              <a:avLst/>
            </a:prstGeom>
            <a:noFill/>
            <a:ln w="15875" cap="flat">
              <a:solidFill>
                <a:srgbClr val="F9404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162" name="Line 555"/>
            <p:cNvSpPr>
              <a:spLocks noChangeShapeType="1"/>
            </p:cNvSpPr>
            <p:nvPr/>
          </p:nvSpPr>
          <p:spPr bwMode="auto">
            <a:xfrm>
              <a:off x="3814" y="2679"/>
              <a:ext cx="38" cy="0"/>
            </a:xfrm>
            <a:prstGeom prst="line">
              <a:avLst/>
            </a:prstGeom>
            <a:noFill/>
            <a:ln w="15875" cap="flat">
              <a:solidFill>
                <a:srgbClr val="F9404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163" name="Line 556"/>
            <p:cNvSpPr>
              <a:spLocks noChangeShapeType="1"/>
            </p:cNvSpPr>
            <p:nvPr/>
          </p:nvSpPr>
          <p:spPr bwMode="auto">
            <a:xfrm>
              <a:off x="3814" y="2821"/>
              <a:ext cx="38" cy="0"/>
            </a:xfrm>
            <a:prstGeom prst="line">
              <a:avLst/>
            </a:prstGeom>
            <a:noFill/>
            <a:ln w="15875" cap="flat">
              <a:solidFill>
                <a:srgbClr val="F9404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164" name="Line 557"/>
            <p:cNvSpPr>
              <a:spLocks noChangeShapeType="1"/>
            </p:cNvSpPr>
            <p:nvPr/>
          </p:nvSpPr>
          <p:spPr bwMode="auto">
            <a:xfrm>
              <a:off x="3989" y="2545"/>
              <a:ext cx="0" cy="69"/>
            </a:xfrm>
            <a:prstGeom prst="line">
              <a:avLst/>
            </a:prstGeom>
            <a:noFill/>
            <a:ln w="15875" cap="flat">
              <a:solidFill>
                <a:srgbClr val="F9404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165" name="Line 558"/>
            <p:cNvSpPr>
              <a:spLocks noChangeShapeType="1"/>
            </p:cNvSpPr>
            <p:nvPr/>
          </p:nvSpPr>
          <p:spPr bwMode="auto">
            <a:xfrm>
              <a:off x="3989" y="2614"/>
              <a:ext cx="0" cy="70"/>
            </a:xfrm>
            <a:prstGeom prst="line">
              <a:avLst/>
            </a:prstGeom>
            <a:noFill/>
            <a:ln w="15875" cap="flat">
              <a:solidFill>
                <a:srgbClr val="F9404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166" name="Line 559"/>
            <p:cNvSpPr>
              <a:spLocks noChangeShapeType="1"/>
            </p:cNvSpPr>
            <p:nvPr/>
          </p:nvSpPr>
          <p:spPr bwMode="auto">
            <a:xfrm>
              <a:off x="3970" y="2545"/>
              <a:ext cx="38" cy="0"/>
            </a:xfrm>
            <a:prstGeom prst="line">
              <a:avLst/>
            </a:prstGeom>
            <a:noFill/>
            <a:ln w="15875" cap="flat">
              <a:solidFill>
                <a:srgbClr val="F9404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167" name="Line 560"/>
            <p:cNvSpPr>
              <a:spLocks noChangeShapeType="1"/>
            </p:cNvSpPr>
            <p:nvPr/>
          </p:nvSpPr>
          <p:spPr bwMode="auto">
            <a:xfrm>
              <a:off x="3970" y="2684"/>
              <a:ext cx="38" cy="0"/>
            </a:xfrm>
            <a:prstGeom prst="line">
              <a:avLst/>
            </a:prstGeom>
            <a:noFill/>
            <a:ln w="15875" cap="flat">
              <a:solidFill>
                <a:srgbClr val="F9404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168" name="Line 561"/>
            <p:cNvSpPr>
              <a:spLocks noChangeShapeType="1"/>
            </p:cNvSpPr>
            <p:nvPr/>
          </p:nvSpPr>
          <p:spPr bwMode="auto">
            <a:xfrm>
              <a:off x="4145" y="2600"/>
              <a:ext cx="0" cy="109"/>
            </a:xfrm>
            <a:prstGeom prst="line">
              <a:avLst/>
            </a:prstGeom>
            <a:noFill/>
            <a:ln w="15875" cap="flat">
              <a:solidFill>
                <a:srgbClr val="F9404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169" name="Line 562"/>
            <p:cNvSpPr>
              <a:spLocks noChangeShapeType="1"/>
            </p:cNvSpPr>
            <p:nvPr/>
          </p:nvSpPr>
          <p:spPr bwMode="auto">
            <a:xfrm>
              <a:off x="4145" y="2709"/>
              <a:ext cx="0" cy="110"/>
            </a:xfrm>
            <a:prstGeom prst="line">
              <a:avLst/>
            </a:prstGeom>
            <a:noFill/>
            <a:ln w="15875" cap="flat">
              <a:solidFill>
                <a:srgbClr val="F9404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170" name="Line 563"/>
            <p:cNvSpPr>
              <a:spLocks noChangeShapeType="1"/>
            </p:cNvSpPr>
            <p:nvPr/>
          </p:nvSpPr>
          <p:spPr bwMode="auto">
            <a:xfrm>
              <a:off x="4126" y="2600"/>
              <a:ext cx="39" cy="0"/>
            </a:xfrm>
            <a:prstGeom prst="line">
              <a:avLst/>
            </a:prstGeom>
            <a:noFill/>
            <a:ln w="15875" cap="flat">
              <a:solidFill>
                <a:srgbClr val="F9404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171" name="Line 564"/>
            <p:cNvSpPr>
              <a:spLocks noChangeShapeType="1"/>
            </p:cNvSpPr>
            <p:nvPr/>
          </p:nvSpPr>
          <p:spPr bwMode="auto">
            <a:xfrm>
              <a:off x="4126" y="2819"/>
              <a:ext cx="39" cy="0"/>
            </a:xfrm>
            <a:prstGeom prst="line">
              <a:avLst/>
            </a:prstGeom>
            <a:noFill/>
            <a:ln w="15875" cap="flat">
              <a:solidFill>
                <a:srgbClr val="F9404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172" name="Line 565"/>
            <p:cNvSpPr>
              <a:spLocks noChangeShapeType="1"/>
            </p:cNvSpPr>
            <p:nvPr/>
          </p:nvSpPr>
          <p:spPr bwMode="auto">
            <a:xfrm>
              <a:off x="4301" y="2767"/>
              <a:ext cx="0" cy="59"/>
            </a:xfrm>
            <a:prstGeom prst="line">
              <a:avLst/>
            </a:prstGeom>
            <a:noFill/>
            <a:ln w="15875" cap="flat">
              <a:solidFill>
                <a:srgbClr val="F9404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173" name="Line 566"/>
            <p:cNvSpPr>
              <a:spLocks noChangeShapeType="1"/>
            </p:cNvSpPr>
            <p:nvPr/>
          </p:nvSpPr>
          <p:spPr bwMode="auto">
            <a:xfrm>
              <a:off x="4301" y="2826"/>
              <a:ext cx="0" cy="59"/>
            </a:xfrm>
            <a:prstGeom prst="line">
              <a:avLst/>
            </a:prstGeom>
            <a:noFill/>
            <a:ln w="15875" cap="flat">
              <a:solidFill>
                <a:srgbClr val="F9404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174" name="Line 567"/>
            <p:cNvSpPr>
              <a:spLocks noChangeShapeType="1"/>
            </p:cNvSpPr>
            <p:nvPr/>
          </p:nvSpPr>
          <p:spPr bwMode="auto">
            <a:xfrm>
              <a:off x="4282" y="2767"/>
              <a:ext cx="39" cy="0"/>
            </a:xfrm>
            <a:prstGeom prst="line">
              <a:avLst/>
            </a:prstGeom>
            <a:noFill/>
            <a:ln w="15875" cap="flat">
              <a:solidFill>
                <a:srgbClr val="F9404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175" name="Line 568"/>
            <p:cNvSpPr>
              <a:spLocks noChangeShapeType="1"/>
            </p:cNvSpPr>
            <p:nvPr/>
          </p:nvSpPr>
          <p:spPr bwMode="auto">
            <a:xfrm>
              <a:off x="4282" y="2885"/>
              <a:ext cx="39" cy="0"/>
            </a:xfrm>
            <a:prstGeom prst="line">
              <a:avLst/>
            </a:prstGeom>
            <a:noFill/>
            <a:ln w="15875" cap="flat">
              <a:solidFill>
                <a:srgbClr val="F9404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176" name="Line 569"/>
            <p:cNvSpPr>
              <a:spLocks noChangeShapeType="1"/>
            </p:cNvSpPr>
            <p:nvPr/>
          </p:nvSpPr>
          <p:spPr bwMode="auto">
            <a:xfrm>
              <a:off x="4456" y="2715"/>
              <a:ext cx="0" cy="102"/>
            </a:xfrm>
            <a:prstGeom prst="line">
              <a:avLst/>
            </a:prstGeom>
            <a:noFill/>
            <a:ln w="15875" cap="flat">
              <a:solidFill>
                <a:srgbClr val="F9404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177" name="Line 570"/>
            <p:cNvSpPr>
              <a:spLocks noChangeShapeType="1"/>
            </p:cNvSpPr>
            <p:nvPr/>
          </p:nvSpPr>
          <p:spPr bwMode="auto">
            <a:xfrm>
              <a:off x="4456" y="2817"/>
              <a:ext cx="0" cy="103"/>
            </a:xfrm>
            <a:prstGeom prst="line">
              <a:avLst/>
            </a:prstGeom>
            <a:noFill/>
            <a:ln w="15875" cap="flat">
              <a:solidFill>
                <a:srgbClr val="F9404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178" name="Line 571"/>
            <p:cNvSpPr>
              <a:spLocks noChangeShapeType="1"/>
            </p:cNvSpPr>
            <p:nvPr/>
          </p:nvSpPr>
          <p:spPr bwMode="auto">
            <a:xfrm>
              <a:off x="4437" y="2715"/>
              <a:ext cx="39" cy="0"/>
            </a:xfrm>
            <a:prstGeom prst="line">
              <a:avLst/>
            </a:prstGeom>
            <a:noFill/>
            <a:ln w="15875" cap="flat">
              <a:solidFill>
                <a:srgbClr val="F9404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179" name="Line 572"/>
            <p:cNvSpPr>
              <a:spLocks noChangeShapeType="1"/>
            </p:cNvSpPr>
            <p:nvPr/>
          </p:nvSpPr>
          <p:spPr bwMode="auto">
            <a:xfrm>
              <a:off x="4437" y="2920"/>
              <a:ext cx="39" cy="0"/>
            </a:xfrm>
            <a:prstGeom prst="line">
              <a:avLst/>
            </a:prstGeom>
            <a:noFill/>
            <a:ln w="15875" cap="flat">
              <a:solidFill>
                <a:srgbClr val="F9404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180" name="Line 573"/>
            <p:cNvSpPr>
              <a:spLocks noChangeShapeType="1"/>
            </p:cNvSpPr>
            <p:nvPr/>
          </p:nvSpPr>
          <p:spPr bwMode="auto">
            <a:xfrm>
              <a:off x="4613" y="2738"/>
              <a:ext cx="0" cy="81"/>
            </a:xfrm>
            <a:prstGeom prst="line">
              <a:avLst/>
            </a:prstGeom>
            <a:noFill/>
            <a:ln w="15875" cap="flat">
              <a:solidFill>
                <a:srgbClr val="F9404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181" name="Line 574"/>
            <p:cNvSpPr>
              <a:spLocks noChangeShapeType="1"/>
            </p:cNvSpPr>
            <p:nvPr/>
          </p:nvSpPr>
          <p:spPr bwMode="auto">
            <a:xfrm>
              <a:off x="4613" y="2819"/>
              <a:ext cx="0" cy="81"/>
            </a:xfrm>
            <a:prstGeom prst="line">
              <a:avLst/>
            </a:prstGeom>
            <a:noFill/>
            <a:ln w="15875" cap="flat">
              <a:solidFill>
                <a:srgbClr val="F9404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182" name="Line 575"/>
            <p:cNvSpPr>
              <a:spLocks noChangeShapeType="1"/>
            </p:cNvSpPr>
            <p:nvPr/>
          </p:nvSpPr>
          <p:spPr bwMode="auto">
            <a:xfrm>
              <a:off x="4593" y="2738"/>
              <a:ext cx="39" cy="0"/>
            </a:xfrm>
            <a:prstGeom prst="line">
              <a:avLst/>
            </a:prstGeom>
            <a:noFill/>
            <a:ln w="15875" cap="flat">
              <a:solidFill>
                <a:srgbClr val="F9404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183" name="Line 576"/>
            <p:cNvSpPr>
              <a:spLocks noChangeShapeType="1"/>
            </p:cNvSpPr>
            <p:nvPr/>
          </p:nvSpPr>
          <p:spPr bwMode="auto">
            <a:xfrm>
              <a:off x="4593" y="2900"/>
              <a:ext cx="39" cy="0"/>
            </a:xfrm>
            <a:prstGeom prst="line">
              <a:avLst/>
            </a:prstGeom>
            <a:noFill/>
            <a:ln w="15875" cap="flat">
              <a:solidFill>
                <a:srgbClr val="F9404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184" name="Line 577"/>
            <p:cNvSpPr>
              <a:spLocks noChangeShapeType="1"/>
            </p:cNvSpPr>
            <p:nvPr/>
          </p:nvSpPr>
          <p:spPr bwMode="auto">
            <a:xfrm>
              <a:off x="4769" y="2710"/>
              <a:ext cx="0" cy="102"/>
            </a:xfrm>
            <a:prstGeom prst="line">
              <a:avLst/>
            </a:prstGeom>
            <a:noFill/>
            <a:ln w="15875" cap="flat">
              <a:solidFill>
                <a:srgbClr val="F9404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185" name="Line 578"/>
            <p:cNvSpPr>
              <a:spLocks noChangeShapeType="1"/>
            </p:cNvSpPr>
            <p:nvPr/>
          </p:nvSpPr>
          <p:spPr bwMode="auto">
            <a:xfrm>
              <a:off x="4769" y="2812"/>
              <a:ext cx="0" cy="101"/>
            </a:xfrm>
            <a:prstGeom prst="line">
              <a:avLst/>
            </a:prstGeom>
            <a:noFill/>
            <a:ln w="15875" cap="flat">
              <a:solidFill>
                <a:srgbClr val="F9404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186" name="Line 579"/>
            <p:cNvSpPr>
              <a:spLocks noChangeShapeType="1"/>
            </p:cNvSpPr>
            <p:nvPr/>
          </p:nvSpPr>
          <p:spPr bwMode="auto">
            <a:xfrm>
              <a:off x="4749" y="2710"/>
              <a:ext cx="39" cy="0"/>
            </a:xfrm>
            <a:prstGeom prst="line">
              <a:avLst/>
            </a:prstGeom>
            <a:noFill/>
            <a:ln w="15875" cap="flat">
              <a:solidFill>
                <a:srgbClr val="F9404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187" name="Line 580"/>
            <p:cNvSpPr>
              <a:spLocks noChangeShapeType="1"/>
            </p:cNvSpPr>
            <p:nvPr/>
          </p:nvSpPr>
          <p:spPr bwMode="auto">
            <a:xfrm>
              <a:off x="4749" y="2913"/>
              <a:ext cx="39" cy="0"/>
            </a:xfrm>
            <a:prstGeom prst="line">
              <a:avLst/>
            </a:prstGeom>
            <a:noFill/>
            <a:ln w="15875" cap="flat">
              <a:solidFill>
                <a:srgbClr val="F9404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188" name="Line 581"/>
            <p:cNvSpPr>
              <a:spLocks noChangeShapeType="1"/>
            </p:cNvSpPr>
            <p:nvPr/>
          </p:nvSpPr>
          <p:spPr bwMode="auto">
            <a:xfrm>
              <a:off x="4925" y="2738"/>
              <a:ext cx="0" cy="85"/>
            </a:xfrm>
            <a:prstGeom prst="line">
              <a:avLst/>
            </a:prstGeom>
            <a:noFill/>
            <a:ln w="15875" cap="flat">
              <a:solidFill>
                <a:srgbClr val="F9404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189" name="Line 582"/>
            <p:cNvSpPr>
              <a:spLocks noChangeShapeType="1"/>
            </p:cNvSpPr>
            <p:nvPr/>
          </p:nvSpPr>
          <p:spPr bwMode="auto">
            <a:xfrm>
              <a:off x="4925" y="2823"/>
              <a:ext cx="0" cy="87"/>
            </a:xfrm>
            <a:prstGeom prst="line">
              <a:avLst/>
            </a:prstGeom>
            <a:noFill/>
            <a:ln w="15875" cap="flat">
              <a:solidFill>
                <a:srgbClr val="F9404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190" name="Line 583"/>
            <p:cNvSpPr>
              <a:spLocks noChangeShapeType="1"/>
            </p:cNvSpPr>
            <p:nvPr/>
          </p:nvSpPr>
          <p:spPr bwMode="auto">
            <a:xfrm>
              <a:off x="4905" y="2738"/>
              <a:ext cx="39" cy="0"/>
            </a:xfrm>
            <a:prstGeom prst="line">
              <a:avLst/>
            </a:prstGeom>
            <a:noFill/>
            <a:ln w="15875" cap="flat">
              <a:solidFill>
                <a:srgbClr val="F9404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191" name="Line 584"/>
            <p:cNvSpPr>
              <a:spLocks noChangeShapeType="1"/>
            </p:cNvSpPr>
            <p:nvPr/>
          </p:nvSpPr>
          <p:spPr bwMode="auto">
            <a:xfrm>
              <a:off x="4905" y="2910"/>
              <a:ext cx="39" cy="0"/>
            </a:xfrm>
            <a:prstGeom prst="line">
              <a:avLst/>
            </a:prstGeom>
            <a:noFill/>
            <a:ln w="15875" cap="flat">
              <a:solidFill>
                <a:srgbClr val="F9404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192" name="Rectangle 585"/>
            <p:cNvSpPr>
              <a:spLocks noChangeArrowheads="1"/>
            </p:cNvSpPr>
            <p:nvPr/>
          </p:nvSpPr>
          <p:spPr bwMode="auto">
            <a:xfrm>
              <a:off x="3657" y="2433"/>
              <a:ext cx="39" cy="39"/>
            </a:xfrm>
            <a:prstGeom prst="rect">
              <a:avLst/>
            </a:prstGeom>
            <a:solidFill>
              <a:srgbClr val="F940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193" name="Rectangle 586"/>
            <p:cNvSpPr>
              <a:spLocks noChangeArrowheads="1"/>
            </p:cNvSpPr>
            <p:nvPr/>
          </p:nvSpPr>
          <p:spPr bwMode="auto">
            <a:xfrm>
              <a:off x="3657" y="2433"/>
              <a:ext cx="39" cy="39"/>
            </a:xfrm>
            <a:prstGeom prst="rect">
              <a:avLst/>
            </a:prstGeom>
            <a:noFill/>
            <a:ln w="1588" cap="flat">
              <a:solidFill>
                <a:srgbClr val="F9404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194" name="Rectangle 587"/>
            <p:cNvSpPr>
              <a:spLocks noChangeArrowheads="1"/>
            </p:cNvSpPr>
            <p:nvPr/>
          </p:nvSpPr>
          <p:spPr bwMode="auto">
            <a:xfrm>
              <a:off x="3814" y="2730"/>
              <a:ext cx="38" cy="39"/>
            </a:xfrm>
            <a:prstGeom prst="rect">
              <a:avLst/>
            </a:prstGeom>
            <a:solidFill>
              <a:srgbClr val="F940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195" name="Rectangle 588"/>
            <p:cNvSpPr>
              <a:spLocks noChangeArrowheads="1"/>
            </p:cNvSpPr>
            <p:nvPr/>
          </p:nvSpPr>
          <p:spPr bwMode="auto">
            <a:xfrm>
              <a:off x="3814" y="2730"/>
              <a:ext cx="38" cy="39"/>
            </a:xfrm>
            <a:prstGeom prst="rect">
              <a:avLst/>
            </a:prstGeom>
            <a:noFill/>
            <a:ln w="1588" cap="flat">
              <a:solidFill>
                <a:srgbClr val="F9404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196" name="Rectangle 589"/>
            <p:cNvSpPr>
              <a:spLocks noChangeArrowheads="1"/>
            </p:cNvSpPr>
            <p:nvPr/>
          </p:nvSpPr>
          <p:spPr bwMode="auto">
            <a:xfrm>
              <a:off x="3970" y="2595"/>
              <a:ext cx="38" cy="38"/>
            </a:xfrm>
            <a:prstGeom prst="rect">
              <a:avLst/>
            </a:prstGeom>
            <a:solidFill>
              <a:srgbClr val="F940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197" name="Rectangle 590"/>
            <p:cNvSpPr>
              <a:spLocks noChangeArrowheads="1"/>
            </p:cNvSpPr>
            <p:nvPr/>
          </p:nvSpPr>
          <p:spPr bwMode="auto">
            <a:xfrm>
              <a:off x="3970" y="2595"/>
              <a:ext cx="38" cy="38"/>
            </a:xfrm>
            <a:prstGeom prst="rect">
              <a:avLst/>
            </a:prstGeom>
            <a:noFill/>
            <a:ln w="1588" cap="flat">
              <a:solidFill>
                <a:srgbClr val="F9404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198" name="Rectangle 591"/>
            <p:cNvSpPr>
              <a:spLocks noChangeArrowheads="1"/>
            </p:cNvSpPr>
            <p:nvPr/>
          </p:nvSpPr>
          <p:spPr bwMode="auto">
            <a:xfrm>
              <a:off x="4126" y="2690"/>
              <a:ext cx="39" cy="39"/>
            </a:xfrm>
            <a:prstGeom prst="rect">
              <a:avLst/>
            </a:prstGeom>
            <a:solidFill>
              <a:srgbClr val="F940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199" name="Rectangle 592"/>
            <p:cNvSpPr>
              <a:spLocks noChangeArrowheads="1"/>
            </p:cNvSpPr>
            <p:nvPr/>
          </p:nvSpPr>
          <p:spPr bwMode="auto">
            <a:xfrm>
              <a:off x="4126" y="2690"/>
              <a:ext cx="39" cy="39"/>
            </a:xfrm>
            <a:prstGeom prst="rect">
              <a:avLst/>
            </a:prstGeom>
            <a:noFill/>
            <a:ln w="1588" cap="flat">
              <a:solidFill>
                <a:srgbClr val="F9404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00" name="Rectangle 593"/>
            <p:cNvSpPr>
              <a:spLocks noChangeArrowheads="1"/>
            </p:cNvSpPr>
            <p:nvPr/>
          </p:nvSpPr>
          <p:spPr bwMode="auto">
            <a:xfrm>
              <a:off x="4282" y="2806"/>
              <a:ext cx="39" cy="39"/>
            </a:xfrm>
            <a:prstGeom prst="rect">
              <a:avLst/>
            </a:prstGeom>
            <a:solidFill>
              <a:srgbClr val="F940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01" name="Rectangle 594"/>
            <p:cNvSpPr>
              <a:spLocks noChangeArrowheads="1"/>
            </p:cNvSpPr>
            <p:nvPr/>
          </p:nvSpPr>
          <p:spPr bwMode="auto">
            <a:xfrm>
              <a:off x="4282" y="2806"/>
              <a:ext cx="39" cy="39"/>
            </a:xfrm>
            <a:prstGeom prst="rect">
              <a:avLst/>
            </a:prstGeom>
            <a:noFill/>
            <a:ln w="1588" cap="flat">
              <a:solidFill>
                <a:srgbClr val="F9404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02" name="Rectangle 595"/>
            <p:cNvSpPr>
              <a:spLocks noChangeArrowheads="1"/>
            </p:cNvSpPr>
            <p:nvPr/>
          </p:nvSpPr>
          <p:spPr bwMode="auto">
            <a:xfrm>
              <a:off x="4437" y="2798"/>
              <a:ext cx="39" cy="38"/>
            </a:xfrm>
            <a:prstGeom prst="rect">
              <a:avLst/>
            </a:prstGeom>
            <a:solidFill>
              <a:srgbClr val="F940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03" name="Rectangle 596"/>
            <p:cNvSpPr>
              <a:spLocks noChangeArrowheads="1"/>
            </p:cNvSpPr>
            <p:nvPr/>
          </p:nvSpPr>
          <p:spPr bwMode="auto">
            <a:xfrm>
              <a:off x="4437" y="2798"/>
              <a:ext cx="39" cy="38"/>
            </a:xfrm>
            <a:prstGeom prst="rect">
              <a:avLst/>
            </a:prstGeom>
            <a:noFill/>
            <a:ln w="1588" cap="flat">
              <a:solidFill>
                <a:srgbClr val="F9404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04" name="Rectangle 597"/>
            <p:cNvSpPr>
              <a:spLocks noChangeArrowheads="1"/>
            </p:cNvSpPr>
            <p:nvPr/>
          </p:nvSpPr>
          <p:spPr bwMode="auto">
            <a:xfrm>
              <a:off x="4593" y="2800"/>
              <a:ext cx="39" cy="39"/>
            </a:xfrm>
            <a:prstGeom prst="rect">
              <a:avLst/>
            </a:prstGeom>
            <a:solidFill>
              <a:srgbClr val="F940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05" name="Rectangle 598"/>
            <p:cNvSpPr>
              <a:spLocks noChangeArrowheads="1"/>
            </p:cNvSpPr>
            <p:nvPr/>
          </p:nvSpPr>
          <p:spPr bwMode="auto">
            <a:xfrm>
              <a:off x="4593" y="2800"/>
              <a:ext cx="39" cy="39"/>
            </a:xfrm>
            <a:prstGeom prst="rect">
              <a:avLst/>
            </a:prstGeom>
            <a:noFill/>
            <a:ln w="1588" cap="flat">
              <a:solidFill>
                <a:srgbClr val="F9404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06" name="Rectangle 599"/>
            <p:cNvSpPr>
              <a:spLocks noChangeArrowheads="1"/>
            </p:cNvSpPr>
            <p:nvPr/>
          </p:nvSpPr>
          <p:spPr bwMode="auto">
            <a:xfrm>
              <a:off x="4749" y="2793"/>
              <a:ext cx="39" cy="38"/>
            </a:xfrm>
            <a:prstGeom prst="rect">
              <a:avLst/>
            </a:prstGeom>
            <a:solidFill>
              <a:srgbClr val="F940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07" name="Rectangle 600"/>
            <p:cNvSpPr>
              <a:spLocks noChangeArrowheads="1"/>
            </p:cNvSpPr>
            <p:nvPr/>
          </p:nvSpPr>
          <p:spPr bwMode="auto">
            <a:xfrm>
              <a:off x="4749" y="2793"/>
              <a:ext cx="39" cy="38"/>
            </a:xfrm>
            <a:prstGeom prst="rect">
              <a:avLst/>
            </a:prstGeom>
            <a:noFill/>
            <a:ln w="1588" cap="flat">
              <a:solidFill>
                <a:srgbClr val="F9404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08" name="Rectangle 601"/>
            <p:cNvSpPr>
              <a:spLocks noChangeArrowheads="1"/>
            </p:cNvSpPr>
            <p:nvPr/>
          </p:nvSpPr>
          <p:spPr bwMode="auto">
            <a:xfrm>
              <a:off x="4905" y="2804"/>
              <a:ext cx="39" cy="39"/>
            </a:xfrm>
            <a:prstGeom prst="rect">
              <a:avLst/>
            </a:prstGeom>
            <a:solidFill>
              <a:srgbClr val="F940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09" name="Rectangle 602"/>
            <p:cNvSpPr>
              <a:spLocks noChangeArrowheads="1"/>
            </p:cNvSpPr>
            <p:nvPr/>
          </p:nvSpPr>
          <p:spPr bwMode="auto">
            <a:xfrm>
              <a:off x="4905" y="2804"/>
              <a:ext cx="39" cy="39"/>
            </a:xfrm>
            <a:prstGeom prst="rect">
              <a:avLst/>
            </a:prstGeom>
            <a:noFill/>
            <a:ln w="1588" cap="flat">
              <a:solidFill>
                <a:srgbClr val="F9404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10" name="Freeform 603"/>
            <p:cNvSpPr>
              <a:spLocks/>
            </p:cNvSpPr>
            <p:nvPr/>
          </p:nvSpPr>
          <p:spPr bwMode="auto">
            <a:xfrm>
              <a:off x="3677" y="2360"/>
              <a:ext cx="1248" cy="541"/>
            </a:xfrm>
            <a:custGeom>
              <a:avLst/>
              <a:gdLst>
                <a:gd name="T0" fmla="*/ 0 w 1248"/>
                <a:gd name="T1" fmla="*/ 0 h 541"/>
                <a:gd name="T2" fmla="*/ 0 w 1248"/>
                <a:gd name="T3" fmla="*/ 0 h 541"/>
                <a:gd name="T4" fmla="*/ 0 w 1248"/>
                <a:gd name="T5" fmla="*/ 0 h 541"/>
                <a:gd name="T6" fmla="*/ 156 w 1248"/>
                <a:gd name="T7" fmla="*/ 523 h 541"/>
                <a:gd name="T8" fmla="*/ 156 w 1248"/>
                <a:gd name="T9" fmla="*/ 523 h 541"/>
                <a:gd name="T10" fmla="*/ 312 w 1248"/>
                <a:gd name="T11" fmla="*/ 541 h 541"/>
                <a:gd name="T12" fmla="*/ 312 w 1248"/>
                <a:gd name="T13" fmla="*/ 541 h 541"/>
                <a:gd name="T14" fmla="*/ 468 w 1248"/>
                <a:gd name="T15" fmla="*/ 324 h 541"/>
                <a:gd name="T16" fmla="*/ 468 w 1248"/>
                <a:gd name="T17" fmla="*/ 324 h 541"/>
                <a:gd name="T18" fmla="*/ 624 w 1248"/>
                <a:gd name="T19" fmla="*/ 151 h 541"/>
                <a:gd name="T20" fmla="*/ 624 w 1248"/>
                <a:gd name="T21" fmla="*/ 151 h 541"/>
                <a:gd name="T22" fmla="*/ 779 w 1248"/>
                <a:gd name="T23" fmla="*/ 219 h 541"/>
                <a:gd name="T24" fmla="*/ 779 w 1248"/>
                <a:gd name="T25" fmla="*/ 219 h 541"/>
                <a:gd name="T26" fmla="*/ 936 w 1248"/>
                <a:gd name="T27" fmla="*/ 210 h 541"/>
                <a:gd name="T28" fmla="*/ 936 w 1248"/>
                <a:gd name="T29" fmla="*/ 210 h 541"/>
                <a:gd name="T30" fmla="*/ 1092 w 1248"/>
                <a:gd name="T31" fmla="*/ 169 h 541"/>
                <a:gd name="T32" fmla="*/ 1092 w 1248"/>
                <a:gd name="T33" fmla="*/ 169 h 541"/>
                <a:gd name="T34" fmla="*/ 1248 w 1248"/>
                <a:gd name="T35" fmla="*/ 129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48" h="541">
                  <a:moveTo>
                    <a:pt x="0" y="0"/>
                  </a:moveTo>
                  <a:lnTo>
                    <a:pt x="0" y="0"/>
                  </a:lnTo>
                  <a:lnTo>
                    <a:pt x="0" y="0"/>
                  </a:lnTo>
                  <a:lnTo>
                    <a:pt x="156" y="523"/>
                  </a:lnTo>
                  <a:lnTo>
                    <a:pt x="156" y="523"/>
                  </a:lnTo>
                  <a:lnTo>
                    <a:pt x="312" y="541"/>
                  </a:lnTo>
                  <a:lnTo>
                    <a:pt x="312" y="541"/>
                  </a:lnTo>
                  <a:lnTo>
                    <a:pt x="468" y="324"/>
                  </a:lnTo>
                  <a:lnTo>
                    <a:pt x="468" y="324"/>
                  </a:lnTo>
                  <a:lnTo>
                    <a:pt x="624" y="151"/>
                  </a:lnTo>
                  <a:lnTo>
                    <a:pt x="624" y="151"/>
                  </a:lnTo>
                  <a:lnTo>
                    <a:pt x="779" y="219"/>
                  </a:lnTo>
                  <a:lnTo>
                    <a:pt x="779" y="219"/>
                  </a:lnTo>
                  <a:lnTo>
                    <a:pt x="936" y="210"/>
                  </a:lnTo>
                  <a:lnTo>
                    <a:pt x="936" y="210"/>
                  </a:lnTo>
                  <a:lnTo>
                    <a:pt x="1092" y="169"/>
                  </a:lnTo>
                  <a:lnTo>
                    <a:pt x="1092" y="169"/>
                  </a:lnTo>
                  <a:lnTo>
                    <a:pt x="1248" y="129"/>
                  </a:lnTo>
                </a:path>
              </a:pathLst>
            </a:custGeom>
            <a:noFill/>
            <a:ln w="15875"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11" name="Line 604"/>
            <p:cNvSpPr>
              <a:spLocks noChangeShapeType="1"/>
            </p:cNvSpPr>
            <p:nvPr/>
          </p:nvSpPr>
          <p:spPr bwMode="auto">
            <a:xfrm>
              <a:off x="3677" y="2282"/>
              <a:ext cx="0" cy="78"/>
            </a:xfrm>
            <a:prstGeom prst="line">
              <a:avLst/>
            </a:prstGeom>
            <a:noFill/>
            <a:ln w="15875"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12" name="Line 605"/>
            <p:cNvSpPr>
              <a:spLocks noChangeShapeType="1"/>
            </p:cNvSpPr>
            <p:nvPr/>
          </p:nvSpPr>
          <p:spPr bwMode="auto">
            <a:xfrm>
              <a:off x="3677" y="2360"/>
              <a:ext cx="0" cy="78"/>
            </a:xfrm>
            <a:prstGeom prst="line">
              <a:avLst/>
            </a:prstGeom>
            <a:noFill/>
            <a:ln w="15875"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13" name="Line 606"/>
            <p:cNvSpPr>
              <a:spLocks noChangeShapeType="1"/>
            </p:cNvSpPr>
            <p:nvPr/>
          </p:nvSpPr>
          <p:spPr bwMode="auto">
            <a:xfrm>
              <a:off x="3657" y="2282"/>
              <a:ext cx="39" cy="0"/>
            </a:xfrm>
            <a:prstGeom prst="line">
              <a:avLst/>
            </a:prstGeom>
            <a:noFill/>
            <a:ln w="15875"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14" name="Line 607"/>
            <p:cNvSpPr>
              <a:spLocks noChangeShapeType="1"/>
            </p:cNvSpPr>
            <p:nvPr/>
          </p:nvSpPr>
          <p:spPr bwMode="auto">
            <a:xfrm>
              <a:off x="3657" y="2438"/>
              <a:ext cx="39" cy="0"/>
            </a:xfrm>
            <a:prstGeom prst="line">
              <a:avLst/>
            </a:prstGeom>
            <a:noFill/>
            <a:ln w="15875"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15" name="Line 608"/>
            <p:cNvSpPr>
              <a:spLocks noChangeShapeType="1"/>
            </p:cNvSpPr>
            <p:nvPr/>
          </p:nvSpPr>
          <p:spPr bwMode="auto">
            <a:xfrm>
              <a:off x="3833" y="2861"/>
              <a:ext cx="0" cy="22"/>
            </a:xfrm>
            <a:prstGeom prst="line">
              <a:avLst/>
            </a:prstGeom>
            <a:noFill/>
            <a:ln w="15875"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16" name="Line 609"/>
            <p:cNvSpPr>
              <a:spLocks noChangeShapeType="1"/>
            </p:cNvSpPr>
            <p:nvPr/>
          </p:nvSpPr>
          <p:spPr bwMode="auto">
            <a:xfrm>
              <a:off x="3833" y="2883"/>
              <a:ext cx="0" cy="23"/>
            </a:xfrm>
            <a:prstGeom prst="line">
              <a:avLst/>
            </a:prstGeom>
            <a:noFill/>
            <a:ln w="15875"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17" name="Line 610"/>
            <p:cNvSpPr>
              <a:spLocks noChangeShapeType="1"/>
            </p:cNvSpPr>
            <p:nvPr/>
          </p:nvSpPr>
          <p:spPr bwMode="auto">
            <a:xfrm>
              <a:off x="3814" y="2861"/>
              <a:ext cx="38" cy="0"/>
            </a:xfrm>
            <a:prstGeom prst="line">
              <a:avLst/>
            </a:prstGeom>
            <a:noFill/>
            <a:ln w="15875"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18" name="Line 611"/>
            <p:cNvSpPr>
              <a:spLocks noChangeShapeType="1"/>
            </p:cNvSpPr>
            <p:nvPr/>
          </p:nvSpPr>
          <p:spPr bwMode="auto">
            <a:xfrm>
              <a:off x="3814" y="2906"/>
              <a:ext cx="38" cy="0"/>
            </a:xfrm>
            <a:prstGeom prst="line">
              <a:avLst/>
            </a:prstGeom>
            <a:noFill/>
            <a:ln w="15875"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19" name="Line 612"/>
            <p:cNvSpPr>
              <a:spLocks noChangeShapeType="1"/>
            </p:cNvSpPr>
            <p:nvPr/>
          </p:nvSpPr>
          <p:spPr bwMode="auto">
            <a:xfrm>
              <a:off x="3989" y="2871"/>
              <a:ext cx="0" cy="30"/>
            </a:xfrm>
            <a:prstGeom prst="line">
              <a:avLst/>
            </a:prstGeom>
            <a:noFill/>
            <a:ln w="15875"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20" name="Line 613"/>
            <p:cNvSpPr>
              <a:spLocks noChangeShapeType="1"/>
            </p:cNvSpPr>
            <p:nvPr/>
          </p:nvSpPr>
          <p:spPr bwMode="auto">
            <a:xfrm>
              <a:off x="3989" y="2901"/>
              <a:ext cx="0" cy="29"/>
            </a:xfrm>
            <a:prstGeom prst="line">
              <a:avLst/>
            </a:prstGeom>
            <a:noFill/>
            <a:ln w="15875"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21" name="Line 614"/>
            <p:cNvSpPr>
              <a:spLocks noChangeShapeType="1"/>
            </p:cNvSpPr>
            <p:nvPr/>
          </p:nvSpPr>
          <p:spPr bwMode="auto">
            <a:xfrm>
              <a:off x="3970" y="2871"/>
              <a:ext cx="38" cy="0"/>
            </a:xfrm>
            <a:prstGeom prst="line">
              <a:avLst/>
            </a:prstGeom>
            <a:noFill/>
            <a:ln w="15875"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22" name="Line 615"/>
            <p:cNvSpPr>
              <a:spLocks noChangeShapeType="1"/>
            </p:cNvSpPr>
            <p:nvPr/>
          </p:nvSpPr>
          <p:spPr bwMode="auto">
            <a:xfrm>
              <a:off x="3970" y="2930"/>
              <a:ext cx="38" cy="0"/>
            </a:xfrm>
            <a:prstGeom prst="line">
              <a:avLst/>
            </a:prstGeom>
            <a:noFill/>
            <a:ln w="15875"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23" name="Line 616"/>
            <p:cNvSpPr>
              <a:spLocks noChangeShapeType="1"/>
            </p:cNvSpPr>
            <p:nvPr/>
          </p:nvSpPr>
          <p:spPr bwMode="auto">
            <a:xfrm>
              <a:off x="4145" y="2587"/>
              <a:ext cx="0" cy="97"/>
            </a:xfrm>
            <a:prstGeom prst="line">
              <a:avLst/>
            </a:prstGeom>
            <a:noFill/>
            <a:ln w="15875"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24" name="Line 617"/>
            <p:cNvSpPr>
              <a:spLocks noChangeShapeType="1"/>
            </p:cNvSpPr>
            <p:nvPr/>
          </p:nvSpPr>
          <p:spPr bwMode="auto">
            <a:xfrm>
              <a:off x="4145" y="2684"/>
              <a:ext cx="0" cy="98"/>
            </a:xfrm>
            <a:prstGeom prst="line">
              <a:avLst/>
            </a:prstGeom>
            <a:noFill/>
            <a:ln w="15875"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25" name="Line 618"/>
            <p:cNvSpPr>
              <a:spLocks noChangeShapeType="1"/>
            </p:cNvSpPr>
            <p:nvPr/>
          </p:nvSpPr>
          <p:spPr bwMode="auto">
            <a:xfrm>
              <a:off x="4126" y="2587"/>
              <a:ext cx="39" cy="0"/>
            </a:xfrm>
            <a:prstGeom prst="line">
              <a:avLst/>
            </a:prstGeom>
            <a:noFill/>
            <a:ln w="15875"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26" name="Line 619"/>
            <p:cNvSpPr>
              <a:spLocks noChangeShapeType="1"/>
            </p:cNvSpPr>
            <p:nvPr/>
          </p:nvSpPr>
          <p:spPr bwMode="auto">
            <a:xfrm>
              <a:off x="4126" y="2782"/>
              <a:ext cx="39" cy="0"/>
            </a:xfrm>
            <a:prstGeom prst="line">
              <a:avLst/>
            </a:prstGeom>
            <a:noFill/>
            <a:ln w="15875"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27" name="Line 620"/>
            <p:cNvSpPr>
              <a:spLocks noChangeShapeType="1"/>
            </p:cNvSpPr>
            <p:nvPr/>
          </p:nvSpPr>
          <p:spPr bwMode="auto">
            <a:xfrm>
              <a:off x="4301" y="2390"/>
              <a:ext cx="0" cy="121"/>
            </a:xfrm>
            <a:prstGeom prst="line">
              <a:avLst/>
            </a:prstGeom>
            <a:noFill/>
            <a:ln w="15875"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28" name="Line 621"/>
            <p:cNvSpPr>
              <a:spLocks noChangeShapeType="1"/>
            </p:cNvSpPr>
            <p:nvPr/>
          </p:nvSpPr>
          <p:spPr bwMode="auto">
            <a:xfrm>
              <a:off x="4301" y="2511"/>
              <a:ext cx="0" cy="119"/>
            </a:xfrm>
            <a:prstGeom prst="line">
              <a:avLst/>
            </a:prstGeom>
            <a:noFill/>
            <a:ln w="15875"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29" name="Line 622"/>
            <p:cNvSpPr>
              <a:spLocks noChangeShapeType="1"/>
            </p:cNvSpPr>
            <p:nvPr/>
          </p:nvSpPr>
          <p:spPr bwMode="auto">
            <a:xfrm>
              <a:off x="4282" y="2390"/>
              <a:ext cx="39" cy="0"/>
            </a:xfrm>
            <a:prstGeom prst="line">
              <a:avLst/>
            </a:prstGeom>
            <a:noFill/>
            <a:ln w="15875"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30" name="Line 623"/>
            <p:cNvSpPr>
              <a:spLocks noChangeShapeType="1"/>
            </p:cNvSpPr>
            <p:nvPr/>
          </p:nvSpPr>
          <p:spPr bwMode="auto">
            <a:xfrm>
              <a:off x="4282" y="2630"/>
              <a:ext cx="39" cy="0"/>
            </a:xfrm>
            <a:prstGeom prst="line">
              <a:avLst/>
            </a:prstGeom>
            <a:noFill/>
            <a:ln w="15875"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31" name="Line 624"/>
            <p:cNvSpPr>
              <a:spLocks noChangeShapeType="1"/>
            </p:cNvSpPr>
            <p:nvPr/>
          </p:nvSpPr>
          <p:spPr bwMode="auto">
            <a:xfrm>
              <a:off x="4456" y="2463"/>
              <a:ext cx="0" cy="116"/>
            </a:xfrm>
            <a:prstGeom prst="line">
              <a:avLst/>
            </a:prstGeom>
            <a:noFill/>
            <a:ln w="15875"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32" name="Line 625"/>
            <p:cNvSpPr>
              <a:spLocks noChangeShapeType="1"/>
            </p:cNvSpPr>
            <p:nvPr/>
          </p:nvSpPr>
          <p:spPr bwMode="auto">
            <a:xfrm>
              <a:off x="4456" y="2579"/>
              <a:ext cx="0" cy="114"/>
            </a:xfrm>
            <a:prstGeom prst="line">
              <a:avLst/>
            </a:prstGeom>
            <a:noFill/>
            <a:ln w="15875"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33" name="Line 626"/>
            <p:cNvSpPr>
              <a:spLocks noChangeShapeType="1"/>
            </p:cNvSpPr>
            <p:nvPr/>
          </p:nvSpPr>
          <p:spPr bwMode="auto">
            <a:xfrm>
              <a:off x="4437" y="2463"/>
              <a:ext cx="39" cy="0"/>
            </a:xfrm>
            <a:prstGeom prst="line">
              <a:avLst/>
            </a:prstGeom>
            <a:noFill/>
            <a:ln w="15875"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34" name="Line 627"/>
            <p:cNvSpPr>
              <a:spLocks noChangeShapeType="1"/>
            </p:cNvSpPr>
            <p:nvPr/>
          </p:nvSpPr>
          <p:spPr bwMode="auto">
            <a:xfrm>
              <a:off x="4437" y="2693"/>
              <a:ext cx="39" cy="0"/>
            </a:xfrm>
            <a:prstGeom prst="line">
              <a:avLst/>
            </a:prstGeom>
            <a:noFill/>
            <a:ln w="15875"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35" name="Line 628"/>
            <p:cNvSpPr>
              <a:spLocks noChangeShapeType="1"/>
            </p:cNvSpPr>
            <p:nvPr/>
          </p:nvSpPr>
          <p:spPr bwMode="auto">
            <a:xfrm>
              <a:off x="4613" y="2442"/>
              <a:ext cx="0" cy="128"/>
            </a:xfrm>
            <a:prstGeom prst="line">
              <a:avLst/>
            </a:prstGeom>
            <a:noFill/>
            <a:ln w="15875"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36" name="Line 629"/>
            <p:cNvSpPr>
              <a:spLocks noChangeShapeType="1"/>
            </p:cNvSpPr>
            <p:nvPr/>
          </p:nvSpPr>
          <p:spPr bwMode="auto">
            <a:xfrm>
              <a:off x="4613" y="2570"/>
              <a:ext cx="0" cy="127"/>
            </a:xfrm>
            <a:prstGeom prst="line">
              <a:avLst/>
            </a:prstGeom>
            <a:noFill/>
            <a:ln w="15875"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37" name="Line 630"/>
            <p:cNvSpPr>
              <a:spLocks noChangeShapeType="1"/>
            </p:cNvSpPr>
            <p:nvPr/>
          </p:nvSpPr>
          <p:spPr bwMode="auto">
            <a:xfrm>
              <a:off x="4593" y="2442"/>
              <a:ext cx="39" cy="0"/>
            </a:xfrm>
            <a:prstGeom prst="line">
              <a:avLst/>
            </a:prstGeom>
            <a:noFill/>
            <a:ln w="15875"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38" name="Line 631"/>
            <p:cNvSpPr>
              <a:spLocks noChangeShapeType="1"/>
            </p:cNvSpPr>
            <p:nvPr/>
          </p:nvSpPr>
          <p:spPr bwMode="auto">
            <a:xfrm>
              <a:off x="4593" y="2697"/>
              <a:ext cx="39" cy="0"/>
            </a:xfrm>
            <a:prstGeom prst="line">
              <a:avLst/>
            </a:prstGeom>
            <a:noFill/>
            <a:ln w="15875"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39" name="Line 632"/>
            <p:cNvSpPr>
              <a:spLocks noChangeShapeType="1"/>
            </p:cNvSpPr>
            <p:nvPr/>
          </p:nvSpPr>
          <p:spPr bwMode="auto">
            <a:xfrm>
              <a:off x="4769" y="2417"/>
              <a:ext cx="0" cy="112"/>
            </a:xfrm>
            <a:prstGeom prst="line">
              <a:avLst/>
            </a:prstGeom>
            <a:noFill/>
            <a:ln w="15875"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40" name="Line 633"/>
            <p:cNvSpPr>
              <a:spLocks noChangeShapeType="1"/>
            </p:cNvSpPr>
            <p:nvPr/>
          </p:nvSpPr>
          <p:spPr bwMode="auto">
            <a:xfrm>
              <a:off x="4769" y="2529"/>
              <a:ext cx="0" cy="113"/>
            </a:xfrm>
            <a:prstGeom prst="line">
              <a:avLst/>
            </a:prstGeom>
            <a:noFill/>
            <a:ln w="15875"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41" name="Line 634"/>
            <p:cNvSpPr>
              <a:spLocks noChangeShapeType="1"/>
            </p:cNvSpPr>
            <p:nvPr/>
          </p:nvSpPr>
          <p:spPr bwMode="auto">
            <a:xfrm>
              <a:off x="4749" y="2417"/>
              <a:ext cx="39" cy="0"/>
            </a:xfrm>
            <a:prstGeom prst="line">
              <a:avLst/>
            </a:prstGeom>
            <a:noFill/>
            <a:ln w="15875"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42" name="Line 635"/>
            <p:cNvSpPr>
              <a:spLocks noChangeShapeType="1"/>
            </p:cNvSpPr>
            <p:nvPr/>
          </p:nvSpPr>
          <p:spPr bwMode="auto">
            <a:xfrm>
              <a:off x="4749" y="2642"/>
              <a:ext cx="39" cy="0"/>
            </a:xfrm>
            <a:prstGeom prst="line">
              <a:avLst/>
            </a:prstGeom>
            <a:noFill/>
            <a:ln w="15875"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43" name="Line 636"/>
            <p:cNvSpPr>
              <a:spLocks noChangeShapeType="1"/>
            </p:cNvSpPr>
            <p:nvPr/>
          </p:nvSpPr>
          <p:spPr bwMode="auto">
            <a:xfrm>
              <a:off x="4925" y="2376"/>
              <a:ext cx="0" cy="113"/>
            </a:xfrm>
            <a:prstGeom prst="line">
              <a:avLst/>
            </a:prstGeom>
            <a:noFill/>
            <a:ln w="15875"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44" name="Line 637"/>
            <p:cNvSpPr>
              <a:spLocks noChangeShapeType="1"/>
            </p:cNvSpPr>
            <p:nvPr/>
          </p:nvSpPr>
          <p:spPr bwMode="auto">
            <a:xfrm>
              <a:off x="4925" y="2489"/>
              <a:ext cx="0" cy="113"/>
            </a:xfrm>
            <a:prstGeom prst="line">
              <a:avLst/>
            </a:prstGeom>
            <a:noFill/>
            <a:ln w="15875"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45" name="Line 638"/>
            <p:cNvSpPr>
              <a:spLocks noChangeShapeType="1"/>
            </p:cNvSpPr>
            <p:nvPr/>
          </p:nvSpPr>
          <p:spPr bwMode="auto">
            <a:xfrm>
              <a:off x="4905" y="2376"/>
              <a:ext cx="39" cy="0"/>
            </a:xfrm>
            <a:prstGeom prst="line">
              <a:avLst/>
            </a:prstGeom>
            <a:noFill/>
            <a:ln w="15875"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46" name="Line 639"/>
            <p:cNvSpPr>
              <a:spLocks noChangeShapeType="1"/>
            </p:cNvSpPr>
            <p:nvPr/>
          </p:nvSpPr>
          <p:spPr bwMode="auto">
            <a:xfrm>
              <a:off x="4905" y="2602"/>
              <a:ext cx="39" cy="0"/>
            </a:xfrm>
            <a:prstGeom prst="line">
              <a:avLst/>
            </a:prstGeom>
            <a:noFill/>
            <a:ln w="15875"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47" name="Oval 640"/>
            <p:cNvSpPr>
              <a:spLocks noChangeArrowheads="1"/>
            </p:cNvSpPr>
            <p:nvPr/>
          </p:nvSpPr>
          <p:spPr bwMode="auto">
            <a:xfrm>
              <a:off x="3658" y="2340"/>
              <a:ext cx="38" cy="39"/>
            </a:xfrm>
            <a:prstGeom prst="ellipse">
              <a:avLst/>
            </a:pr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48" name="Oval 641"/>
            <p:cNvSpPr>
              <a:spLocks noChangeArrowheads="1"/>
            </p:cNvSpPr>
            <p:nvPr/>
          </p:nvSpPr>
          <p:spPr bwMode="auto">
            <a:xfrm>
              <a:off x="3657" y="2340"/>
              <a:ext cx="39" cy="39"/>
            </a:xfrm>
            <a:prstGeom prst="ellipse">
              <a:avLst/>
            </a:prstGeom>
            <a:noFill/>
            <a:ln w="1588"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49" name="Oval 642"/>
            <p:cNvSpPr>
              <a:spLocks noChangeArrowheads="1"/>
            </p:cNvSpPr>
            <p:nvPr/>
          </p:nvSpPr>
          <p:spPr bwMode="auto">
            <a:xfrm>
              <a:off x="3814" y="2864"/>
              <a:ext cx="38" cy="39"/>
            </a:xfrm>
            <a:prstGeom prst="ellipse">
              <a:avLst/>
            </a:pr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50" name="Oval 643"/>
            <p:cNvSpPr>
              <a:spLocks noChangeArrowheads="1"/>
            </p:cNvSpPr>
            <p:nvPr/>
          </p:nvSpPr>
          <p:spPr bwMode="auto">
            <a:xfrm>
              <a:off x="3814" y="2864"/>
              <a:ext cx="38" cy="39"/>
            </a:xfrm>
            <a:prstGeom prst="ellipse">
              <a:avLst/>
            </a:prstGeom>
            <a:noFill/>
            <a:ln w="1588"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51" name="Oval 644"/>
            <p:cNvSpPr>
              <a:spLocks noChangeArrowheads="1"/>
            </p:cNvSpPr>
            <p:nvPr/>
          </p:nvSpPr>
          <p:spPr bwMode="auto">
            <a:xfrm>
              <a:off x="3970" y="2882"/>
              <a:ext cx="38" cy="38"/>
            </a:xfrm>
            <a:prstGeom prst="ellipse">
              <a:avLst/>
            </a:pr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52" name="Oval 645"/>
            <p:cNvSpPr>
              <a:spLocks noChangeArrowheads="1"/>
            </p:cNvSpPr>
            <p:nvPr/>
          </p:nvSpPr>
          <p:spPr bwMode="auto">
            <a:xfrm>
              <a:off x="3970" y="2882"/>
              <a:ext cx="38" cy="38"/>
            </a:xfrm>
            <a:prstGeom prst="ellipse">
              <a:avLst/>
            </a:prstGeom>
            <a:noFill/>
            <a:ln w="1588"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53" name="Oval 646"/>
            <p:cNvSpPr>
              <a:spLocks noChangeArrowheads="1"/>
            </p:cNvSpPr>
            <p:nvPr/>
          </p:nvSpPr>
          <p:spPr bwMode="auto">
            <a:xfrm>
              <a:off x="4126" y="2665"/>
              <a:ext cx="39" cy="39"/>
            </a:xfrm>
            <a:prstGeom prst="ellipse">
              <a:avLst/>
            </a:pr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54" name="Oval 647"/>
            <p:cNvSpPr>
              <a:spLocks noChangeArrowheads="1"/>
            </p:cNvSpPr>
            <p:nvPr/>
          </p:nvSpPr>
          <p:spPr bwMode="auto">
            <a:xfrm>
              <a:off x="4126" y="2665"/>
              <a:ext cx="39" cy="39"/>
            </a:xfrm>
            <a:prstGeom prst="ellipse">
              <a:avLst/>
            </a:prstGeom>
            <a:noFill/>
            <a:ln w="1588"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55" name="Oval 648"/>
            <p:cNvSpPr>
              <a:spLocks noChangeArrowheads="1"/>
            </p:cNvSpPr>
            <p:nvPr/>
          </p:nvSpPr>
          <p:spPr bwMode="auto">
            <a:xfrm>
              <a:off x="4282" y="2491"/>
              <a:ext cx="39" cy="39"/>
            </a:xfrm>
            <a:prstGeom prst="ellipse">
              <a:avLst/>
            </a:pr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56" name="Oval 649"/>
            <p:cNvSpPr>
              <a:spLocks noChangeArrowheads="1"/>
            </p:cNvSpPr>
            <p:nvPr/>
          </p:nvSpPr>
          <p:spPr bwMode="auto">
            <a:xfrm>
              <a:off x="4282" y="2491"/>
              <a:ext cx="39" cy="39"/>
            </a:xfrm>
            <a:prstGeom prst="ellipse">
              <a:avLst/>
            </a:prstGeom>
            <a:noFill/>
            <a:ln w="1588"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57" name="Oval 650"/>
            <p:cNvSpPr>
              <a:spLocks noChangeArrowheads="1"/>
            </p:cNvSpPr>
            <p:nvPr/>
          </p:nvSpPr>
          <p:spPr bwMode="auto">
            <a:xfrm>
              <a:off x="4437" y="2559"/>
              <a:ext cx="39" cy="39"/>
            </a:xfrm>
            <a:prstGeom prst="ellipse">
              <a:avLst/>
            </a:pr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58" name="Oval 651"/>
            <p:cNvSpPr>
              <a:spLocks noChangeArrowheads="1"/>
            </p:cNvSpPr>
            <p:nvPr/>
          </p:nvSpPr>
          <p:spPr bwMode="auto">
            <a:xfrm>
              <a:off x="4437" y="2559"/>
              <a:ext cx="39" cy="39"/>
            </a:xfrm>
            <a:prstGeom prst="ellipse">
              <a:avLst/>
            </a:prstGeom>
            <a:noFill/>
            <a:ln w="1588"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59" name="Oval 652"/>
            <p:cNvSpPr>
              <a:spLocks noChangeArrowheads="1"/>
            </p:cNvSpPr>
            <p:nvPr/>
          </p:nvSpPr>
          <p:spPr bwMode="auto">
            <a:xfrm>
              <a:off x="4593" y="2550"/>
              <a:ext cx="39" cy="39"/>
            </a:xfrm>
            <a:prstGeom prst="ellipse">
              <a:avLst/>
            </a:pr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60" name="Oval 653"/>
            <p:cNvSpPr>
              <a:spLocks noChangeArrowheads="1"/>
            </p:cNvSpPr>
            <p:nvPr/>
          </p:nvSpPr>
          <p:spPr bwMode="auto">
            <a:xfrm>
              <a:off x="4593" y="2550"/>
              <a:ext cx="39" cy="39"/>
            </a:xfrm>
            <a:prstGeom prst="ellipse">
              <a:avLst/>
            </a:prstGeom>
            <a:noFill/>
            <a:ln w="1588"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61" name="Oval 654"/>
            <p:cNvSpPr>
              <a:spLocks noChangeArrowheads="1"/>
            </p:cNvSpPr>
            <p:nvPr/>
          </p:nvSpPr>
          <p:spPr bwMode="auto">
            <a:xfrm>
              <a:off x="4749" y="2510"/>
              <a:ext cx="39" cy="39"/>
            </a:xfrm>
            <a:prstGeom prst="ellipse">
              <a:avLst/>
            </a:pr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62" name="Oval 655"/>
            <p:cNvSpPr>
              <a:spLocks noChangeArrowheads="1"/>
            </p:cNvSpPr>
            <p:nvPr/>
          </p:nvSpPr>
          <p:spPr bwMode="auto">
            <a:xfrm>
              <a:off x="4749" y="2510"/>
              <a:ext cx="39" cy="39"/>
            </a:xfrm>
            <a:prstGeom prst="ellipse">
              <a:avLst/>
            </a:prstGeom>
            <a:noFill/>
            <a:ln w="1588"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63" name="Oval 656"/>
            <p:cNvSpPr>
              <a:spLocks noChangeArrowheads="1"/>
            </p:cNvSpPr>
            <p:nvPr/>
          </p:nvSpPr>
          <p:spPr bwMode="auto">
            <a:xfrm>
              <a:off x="4905" y="2470"/>
              <a:ext cx="39" cy="38"/>
            </a:xfrm>
            <a:prstGeom prst="ellipse">
              <a:avLst/>
            </a:pr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64" name="Oval 657"/>
            <p:cNvSpPr>
              <a:spLocks noChangeArrowheads="1"/>
            </p:cNvSpPr>
            <p:nvPr/>
          </p:nvSpPr>
          <p:spPr bwMode="auto">
            <a:xfrm>
              <a:off x="4905" y="2469"/>
              <a:ext cx="39" cy="39"/>
            </a:xfrm>
            <a:prstGeom prst="ellipse">
              <a:avLst/>
            </a:prstGeom>
            <a:noFill/>
            <a:ln w="1588"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66" name="Rectangle 659"/>
            <p:cNvSpPr>
              <a:spLocks noChangeArrowheads="1"/>
            </p:cNvSpPr>
            <p:nvPr/>
          </p:nvSpPr>
          <p:spPr bwMode="auto">
            <a:xfrm rot="16200000">
              <a:off x="3196" y="2664"/>
              <a:ext cx="103"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Arial" pitchFamily="34" charset="0"/>
                  <a:ea typeface="+mn-ea"/>
                  <a:cs typeface="Arial" pitchFamily="34" charset="0"/>
                </a:rPr>
                <a:t>T</a:t>
              </a:r>
              <a:endParaRPr kumimoji="0" lang="en-US" alt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3267" name="Rectangle 660"/>
            <p:cNvSpPr>
              <a:spLocks noChangeArrowheads="1"/>
            </p:cNvSpPr>
            <p:nvPr/>
          </p:nvSpPr>
          <p:spPr bwMode="auto">
            <a:xfrm rot="16200000">
              <a:off x="3195" y="2604"/>
              <a:ext cx="106"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h</a:t>
              </a:r>
              <a:endParaRPr kumimoji="0" lang="en-US" alt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3268" name="Rectangle 661"/>
            <p:cNvSpPr>
              <a:spLocks noChangeArrowheads="1"/>
            </p:cNvSpPr>
            <p:nvPr/>
          </p:nvSpPr>
          <p:spPr bwMode="auto">
            <a:xfrm rot="16200000">
              <a:off x="3206" y="2556"/>
              <a:ext cx="84"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r</a:t>
              </a:r>
              <a:endParaRPr kumimoji="0" lang="en-US" alt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3269" name="Rectangle 662"/>
            <p:cNvSpPr>
              <a:spLocks noChangeArrowheads="1"/>
            </p:cNvSpPr>
            <p:nvPr/>
          </p:nvSpPr>
          <p:spPr bwMode="auto">
            <a:xfrm rot="16200000">
              <a:off x="3198" y="2511"/>
              <a:ext cx="100"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Arial" pitchFamily="34" charset="0"/>
                  <a:ea typeface="+mn-ea"/>
                  <a:cs typeface="Arial" pitchFamily="34" charset="0"/>
                </a:rPr>
                <a:t>e</a:t>
              </a:r>
              <a:endParaRPr kumimoji="0" lang="en-US" alt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3270" name="Rectangle 663"/>
            <p:cNvSpPr>
              <a:spLocks noChangeArrowheads="1"/>
            </p:cNvSpPr>
            <p:nvPr/>
          </p:nvSpPr>
          <p:spPr bwMode="auto">
            <a:xfrm rot="16200000">
              <a:off x="3198" y="2457"/>
              <a:ext cx="100"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Arial" pitchFamily="34" charset="0"/>
                  <a:ea typeface="+mn-ea"/>
                  <a:cs typeface="Arial" pitchFamily="34" charset="0"/>
                </a:rPr>
                <a:t>s</a:t>
              </a:r>
              <a:endParaRPr kumimoji="0" lang="en-US" alt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3271" name="Rectangle 664"/>
            <p:cNvSpPr>
              <a:spLocks noChangeArrowheads="1"/>
            </p:cNvSpPr>
            <p:nvPr/>
          </p:nvSpPr>
          <p:spPr bwMode="auto">
            <a:xfrm rot="16200000">
              <a:off x="3195" y="2399"/>
              <a:ext cx="106"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Arial" pitchFamily="34" charset="0"/>
                  <a:ea typeface="+mn-ea"/>
                  <a:cs typeface="Arial" pitchFamily="34" charset="0"/>
                </a:rPr>
                <a:t>h</a:t>
              </a:r>
              <a:endParaRPr kumimoji="0" lang="en-US" alt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3272" name="Rectangle 665"/>
            <p:cNvSpPr>
              <a:spLocks noChangeArrowheads="1"/>
            </p:cNvSpPr>
            <p:nvPr/>
          </p:nvSpPr>
          <p:spPr bwMode="auto">
            <a:xfrm rot="16200000">
              <a:off x="3195" y="2340"/>
              <a:ext cx="106"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Arial" pitchFamily="34" charset="0"/>
                  <a:ea typeface="+mn-ea"/>
                  <a:cs typeface="Arial" pitchFamily="34" charset="0"/>
                </a:rPr>
                <a:t>o</a:t>
              </a:r>
              <a:endParaRPr kumimoji="0" lang="en-US" alt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3273" name="Rectangle 666"/>
            <p:cNvSpPr>
              <a:spLocks noChangeArrowheads="1"/>
            </p:cNvSpPr>
            <p:nvPr/>
          </p:nvSpPr>
          <p:spPr bwMode="auto">
            <a:xfrm rot="16200000">
              <a:off x="3211" y="2297"/>
              <a:ext cx="73"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Arial" pitchFamily="34" charset="0"/>
                  <a:ea typeface="+mn-ea"/>
                  <a:cs typeface="Arial" pitchFamily="34" charset="0"/>
                </a:rPr>
                <a:t>l</a:t>
              </a:r>
              <a:endParaRPr kumimoji="0" lang="en-US" alt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3274" name="Rectangle 667"/>
            <p:cNvSpPr>
              <a:spLocks noChangeArrowheads="1"/>
            </p:cNvSpPr>
            <p:nvPr/>
          </p:nvSpPr>
          <p:spPr bwMode="auto">
            <a:xfrm rot="16200000">
              <a:off x="3195" y="2255"/>
              <a:ext cx="106"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Arial" pitchFamily="34" charset="0"/>
                  <a:ea typeface="+mn-ea"/>
                  <a:cs typeface="Arial" pitchFamily="34" charset="0"/>
                </a:rPr>
                <a:t>d</a:t>
              </a:r>
              <a:endParaRPr kumimoji="0" lang="en-US" alt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3275" name="Rectangle 668"/>
            <p:cNvSpPr>
              <a:spLocks noChangeArrowheads="1"/>
            </p:cNvSpPr>
            <p:nvPr/>
          </p:nvSpPr>
          <p:spPr bwMode="auto">
            <a:xfrm>
              <a:off x="4893" y="2047"/>
              <a:ext cx="285"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itchFamily="34" charset="0"/>
                  <a:ea typeface="+mn-ea"/>
                  <a:cs typeface="Arial" pitchFamily="34" charset="0"/>
                </a:rPr>
                <a:t>Saline</a:t>
              </a:r>
              <a:endParaRPr kumimoji="0" lang="en-US" alt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3276" name="Line 669"/>
            <p:cNvSpPr>
              <a:spLocks noChangeShapeType="1"/>
            </p:cNvSpPr>
            <p:nvPr/>
          </p:nvSpPr>
          <p:spPr bwMode="auto">
            <a:xfrm>
              <a:off x="4731" y="2093"/>
              <a:ext cx="104" cy="0"/>
            </a:xfrm>
            <a:prstGeom prst="line">
              <a:avLst/>
            </a:prstGeom>
            <a:noFill/>
            <a:ln w="15875"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77" name="Oval 670"/>
            <p:cNvSpPr>
              <a:spLocks noChangeArrowheads="1"/>
            </p:cNvSpPr>
            <p:nvPr/>
          </p:nvSpPr>
          <p:spPr bwMode="auto">
            <a:xfrm>
              <a:off x="4764" y="2074"/>
              <a:ext cx="39" cy="38"/>
            </a:xfrm>
            <a:prstGeom prst="ellipse">
              <a:avLst/>
            </a:pr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78" name="Oval 671"/>
            <p:cNvSpPr>
              <a:spLocks noChangeArrowheads="1"/>
            </p:cNvSpPr>
            <p:nvPr/>
          </p:nvSpPr>
          <p:spPr bwMode="auto">
            <a:xfrm>
              <a:off x="4764" y="2074"/>
              <a:ext cx="39" cy="38"/>
            </a:xfrm>
            <a:prstGeom prst="ellipse">
              <a:avLst/>
            </a:prstGeom>
            <a:noFill/>
            <a:ln w="1588"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79" name="Rectangle 672"/>
            <p:cNvSpPr>
              <a:spLocks noChangeArrowheads="1"/>
            </p:cNvSpPr>
            <p:nvPr/>
          </p:nvSpPr>
          <p:spPr bwMode="auto">
            <a:xfrm>
              <a:off x="4893" y="2178"/>
              <a:ext cx="681"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itchFamily="34" charset="0"/>
                  <a:ea typeface="+mn-ea"/>
                  <a:cs typeface="Arial" pitchFamily="34" charset="0"/>
                </a:rPr>
                <a:t>Dexamethasone</a:t>
              </a:r>
              <a:endParaRPr kumimoji="0" lang="en-US" alt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3280" name="Line 673"/>
            <p:cNvSpPr>
              <a:spLocks noChangeShapeType="1"/>
            </p:cNvSpPr>
            <p:nvPr/>
          </p:nvSpPr>
          <p:spPr bwMode="auto">
            <a:xfrm>
              <a:off x="4731" y="2224"/>
              <a:ext cx="104" cy="0"/>
            </a:xfrm>
            <a:prstGeom prst="line">
              <a:avLst/>
            </a:prstGeom>
            <a:noFill/>
            <a:ln w="15875" cap="flat">
              <a:solidFill>
                <a:srgbClr val="F9404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81" name="Rectangle 674"/>
            <p:cNvSpPr>
              <a:spLocks noChangeArrowheads="1"/>
            </p:cNvSpPr>
            <p:nvPr/>
          </p:nvSpPr>
          <p:spPr bwMode="auto">
            <a:xfrm>
              <a:off x="4764" y="2204"/>
              <a:ext cx="39" cy="39"/>
            </a:xfrm>
            <a:prstGeom prst="rect">
              <a:avLst/>
            </a:prstGeom>
            <a:solidFill>
              <a:srgbClr val="F940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82" name="Rectangle 675"/>
            <p:cNvSpPr>
              <a:spLocks noChangeArrowheads="1"/>
            </p:cNvSpPr>
            <p:nvPr/>
          </p:nvSpPr>
          <p:spPr bwMode="auto">
            <a:xfrm>
              <a:off x="4764" y="2204"/>
              <a:ext cx="39" cy="39"/>
            </a:xfrm>
            <a:prstGeom prst="rect">
              <a:avLst/>
            </a:prstGeom>
            <a:noFill/>
            <a:ln w="1588" cap="flat">
              <a:solidFill>
                <a:srgbClr val="F9404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83" name="Rectangle 676"/>
            <p:cNvSpPr>
              <a:spLocks noChangeArrowheads="1"/>
            </p:cNvSpPr>
            <p:nvPr/>
          </p:nvSpPr>
          <p:spPr bwMode="auto">
            <a:xfrm>
              <a:off x="3772" y="2287"/>
              <a:ext cx="293"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itchFamily="34" charset="0"/>
                  <a:ea typeface="+mn-ea"/>
                  <a:cs typeface="Arial" pitchFamily="34" charset="0"/>
                </a:rPr>
                <a:t>Dexa /</a:t>
              </a:r>
              <a:endParaRPr kumimoji="0" lang="en-US" alt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3284" name="Rectangle 677"/>
            <p:cNvSpPr>
              <a:spLocks noChangeArrowheads="1"/>
            </p:cNvSpPr>
            <p:nvPr/>
          </p:nvSpPr>
          <p:spPr bwMode="auto">
            <a:xfrm>
              <a:off x="3758" y="2379"/>
              <a:ext cx="330"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itchFamily="34" charset="0"/>
                  <a:ea typeface="+mn-ea"/>
                  <a:cs typeface="Arial" pitchFamily="34" charset="0"/>
                </a:rPr>
                <a:t>Vehicle</a:t>
              </a:r>
              <a:endParaRPr kumimoji="0" lang="en-US" alt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3285" name="Freeform 678"/>
            <p:cNvSpPr>
              <a:spLocks noEditPoints="1"/>
            </p:cNvSpPr>
            <p:nvPr/>
          </p:nvSpPr>
          <p:spPr bwMode="auto">
            <a:xfrm>
              <a:off x="3700" y="2248"/>
              <a:ext cx="58" cy="286"/>
            </a:xfrm>
            <a:custGeom>
              <a:avLst/>
              <a:gdLst>
                <a:gd name="T0" fmla="*/ 672 w 1152"/>
                <a:gd name="T1" fmla="*/ 0 h 5664"/>
                <a:gd name="T2" fmla="*/ 672 w 1152"/>
                <a:gd name="T3" fmla="*/ 4224 h 5664"/>
                <a:gd name="T4" fmla="*/ 576 w 1152"/>
                <a:gd name="T5" fmla="*/ 4320 h 5664"/>
                <a:gd name="T6" fmla="*/ 480 w 1152"/>
                <a:gd name="T7" fmla="*/ 4224 h 5664"/>
                <a:gd name="T8" fmla="*/ 480 w 1152"/>
                <a:gd name="T9" fmla="*/ 0 h 5664"/>
                <a:gd name="T10" fmla="*/ 672 w 1152"/>
                <a:gd name="T11" fmla="*/ 0 h 5664"/>
                <a:gd name="T12" fmla="*/ 0 w 1152"/>
                <a:gd name="T13" fmla="*/ 4224 h 5664"/>
                <a:gd name="T14" fmla="*/ 576 w 1152"/>
                <a:gd name="T15" fmla="*/ 5664 h 5664"/>
                <a:gd name="T16" fmla="*/ 1152 w 1152"/>
                <a:gd name="T17" fmla="*/ 4224 h 5664"/>
                <a:gd name="T18" fmla="*/ 0 w 1152"/>
                <a:gd name="T19" fmla="*/ 4224 h 5664"/>
                <a:gd name="T20" fmla="*/ 0 w 1152"/>
                <a:gd name="T21" fmla="*/ 4224 h 5664"/>
                <a:gd name="T22" fmla="*/ 576 w 1152"/>
                <a:gd name="T23" fmla="*/ 5664 h 5664"/>
                <a:gd name="T24" fmla="*/ 1152 w 1152"/>
                <a:gd name="T25" fmla="*/ 4224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664">
                  <a:moveTo>
                    <a:pt x="672" y="0"/>
                  </a:moveTo>
                  <a:lnTo>
                    <a:pt x="672" y="4224"/>
                  </a:lnTo>
                  <a:cubicBezTo>
                    <a:pt x="672" y="4277"/>
                    <a:pt x="629" y="4320"/>
                    <a:pt x="576" y="4320"/>
                  </a:cubicBezTo>
                  <a:cubicBezTo>
                    <a:pt x="523" y="4320"/>
                    <a:pt x="480" y="4277"/>
                    <a:pt x="480" y="4224"/>
                  </a:cubicBezTo>
                  <a:lnTo>
                    <a:pt x="480" y="0"/>
                  </a:lnTo>
                  <a:lnTo>
                    <a:pt x="672" y="0"/>
                  </a:lnTo>
                  <a:close/>
                  <a:moveTo>
                    <a:pt x="0" y="4224"/>
                  </a:moveTo>
                  <a:lnTo>
                    <a:pt x="576" y="5664"/>
                  </a:lnTo>
                  <a:lnTo>
                    <a:pt x="1152" y="4224"/>
                  </a:lnTo>
                  <a:lnTo>
                    <a:pt x="0" y="4224"/>
                  </a:lnTo>
                  <a:close/>
                  <a:moveTo>
                    <a:pt x="0" y="4224"/>
                  </a:moveTo>
                  <a:lnTo>
                    <a:pt x="576" y="5664"/>
                  </a:lnTo>
                  <a:lnTo>
                    <a:pt x="1152" y="4224"/>
                  </a:lnTo>
                </a:path>
              </a:pathLst>
            </a:custGeom>
            <a:solidFill>
              <a:srgbClr val="A00000"/>
            </a:solidFill>
            <a:ln w="1588" cap="flat">
              <a:solidFill>
                <a:srgbClr val="A00000"/>
              </a:solidFill>
              <a:prstDash val="solid"/>
              <a:bevel/>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86" name="Rectangle 679"/>
            <p:cNvSpPr>
              <a:spLocks noChangeArrowheads="1"/>
            </p:cNvSpPr>
            <p:nvPr/>
          </p:nvSpPr>
          <p:spPr bwMode="auto">
            <a:xfrm>
              <a:off x="3639" y="2137"/>
              <a:ext cx="241"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Arial" pitchFamily="34" charset="0"/>
                  <a:ea typeface="+mn-ea"/>
                  <a:cs typeface="Arial" pitchFamily="34" charset="0"/>
                </a:rPr>
                <a:t>CFA</a:t>
              </a:r>
              <a:endParaRPr kumimoji="0" lang="en-US" alt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grpSp>
      <p:sp>
        <p:nvSpPr>
          <p:cNvPr id="3089" name="Rectangle 854"/>
          <p:cNvSpPr>
            <a:spLocks noChangeArrowheads="1"/>
          </p:cNvSpPr>
          <p:nvPr/>
        </p:nvSpPr>
        <p:spPr bwMode="auto">
          <a:xfrm>
            <a:off x="6093863" y="2743200"/>
            <a:ext cx="14427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Paw edema delta</a:t>
            </a:r>
            <a:endParaRPr kumimoji="0" lang="en-US" altLang="en-US"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pSp>
        <p:nvGrpSpPr>
          <p:cNvPr id="3698" name="Group 3697"/>
          <p:cNvGrpSpPr/>
          <p:nvPr/>
        </p:nvGrpSpPr>
        <p:grpSpPr>
          <a:xfrm>
            <a:off x="5151030" y="3276600"/>
            <a:ext cx="3450322" cy="2319672"/>
            <a:chOff x="5151030" y="4213363"/>
            <a:chExt cx="3450322" cy="2319672"/>
          </a:xfrm>
        </p:grpSpPr>
        <p:sp>
          <p:nvSpPr>
            <p:cNvPr id="39" name="Rectangle 685"/>
            <p:cNvSpPr>
              <a:spLocks noChangeArrowheads="1"/>
            </p:cNvSpPr>
            <p:nvPr/>
          </p:nvSpPr>
          <p:spPr bwMode="auto">
            <a:xfrm rot="18900000">
              <a:off x="5529844" y="6323949"/>
              <a:ext cx="97131" cy="16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D</a:t>
              </a:r>
              <a:endParaRPr kumimoji="0" lang="en-US" altLang="en-US" sz="1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40" name="Rectangle 686"/>
            <p:cNvSpPr>
              <a:spLocks noChangeArrowheads="1"/>
            </p:cNvSpPr>
            <p:nvPr/>
          </p:nvSpPr>
          <p:spPr bwMode="auto">
            <a:xfrm rot="18900000">
              <a:off x="5594598" y="6274636"/>
              <a:ext cx="73388" cy="16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a</a:t>
              </a:r>
              <a:endParaRPr kumimoji="0" lang="en-US" altLang="en-US" sz="1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41" name="Rectangle 687"/>
            <p:cNvSpPr>
              <a:spLocks noChangeArrowheads="1"/>
            </p:cNvSpPr>
            <p:nvPr/>
          </p:nvSpPr>
          <p:spPr bwMode="auto">
            <a:xfrm rot="18900000">
              <a:off x="5642085" y="6229268"/>
              <a:ext cx="73388" cy="16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y</a:t>
              </a:r>
              <a:endParaRPr kumimoji="0" lang="en-US" altLang="en-US" sz="1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42" name="Rectangle 688"/>
            <p:cNvSpPr>
              <a:spLocks noChangeArrowheads="1"/>
            </p:cNvSpPr>
            <p:nvPr/>
          </p:nvSpPr>
          <p:spPr bwMode="auto">
            <a:xfrm rot="18900000">
              <a:off x="5698205" y="6197708"/>
              <a:ext cx="36694" cy="16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 </a:t>
              </a:r>
              <a:endParaRPr kumimoji="0" lang="en-US" altLang="en-US" sz="1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43" name="Rectangle 689"/>
            <p:cNvSpPr>
              <a:spLocks noChangeArrowheads="1"/>
            </p:cNvSpPr>
            <p:nvPr/>
          </p:nvSpPr>
          <p:spPr bwMode="auto">
            <a:xfrm rot="18900000">
              <a:off x="5715473" y="6164176"/>
              <a:ext cx="73388" cy="16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3</a:t>
              </a:r>
              <a:endParaRPr kumimoji="0" lang="en-US" altLang="en-US" sz="1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44" name="Rectangle 690"/>
            <p:cNvSpPr>
              <a:spLocks noChangeArrowheads="1"/>
            </p:cNvSpPr>
            <p:nvPr/>
          </p:nvSpPr>
          <p:spPr bwMode="auto">
            <a:xfrm rot="18900000">
              <a:off x="5786702" y="6323949"/>
              <a:ext cx="97131" cy="16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D</a:t>
              </a:r>
              <a:endParaRPr kumimoji="0" lang="en-US" altLang="en-US" sz="1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45" name="Rectangle 691"/>
            <p:cNvSpPr>
              <a:spLocks noChangeArrowheads="1"/>
            </p:cNvSpPr>
            <p:nvPr/>
          </p:nvSpPr>
          <p:spPr bwMode="auto">
            <a:xfrm rot="18900000">
              <a:off x="5851457" y="6274636"/>
              <a:ext cx="73388" cy="16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a</a:t>
              </a:r>
              <a:endParaRPr kumimoji="0" lang="en-US" altLang="en-US" sz="1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46" name="Rectangle 692"/>
            <p:cNvSpPr>
              <a:spLocks noChangeArrowheads="1"/>
            </p:cNvSpPr>
            <p:nvPr/>
          </p:nvSpPr>
          <p:spPr bwMode="auto">
            <a:xfrm rot="18900000">
              <a:off x="5898943" y="6229268"/>
              <a:ext cx="73388" cy="16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y</a:t>
              </a:r>
              <a:endParaRPr kumimoji="0" lang="en-US" altLang="en-US" sz="1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47" name="Rectangle 693"/>
            <p:cNvSpPr>
              <a:spLocks noChangeArrowheads="1"/>
            </p:cNvSpPr>
            <p:nvPr/>
          </p:nvSpPr>
          <p:spPr bwMode="auto">
            <a:xfrm rot="18900000">
              <a:off x="5955063" y="6197708"/>
              <a:ext cx="36694" cy="16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 </a:t>
              </a:r>
              <a:endParaRPr kumimoji="0" lang="en-US" altLang="en-US" sz="1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48" name="Rectangle 694"/>
            <p:cNvSpPr>
              <a:spLocks noChangeArrowheads="1"/>
            </p:cNvSpPr>
            <p:nvPr/>
          </p:nvSpPr>
          <p:spPr bwMode="auto">
            <a:xfrm rot="18900000">
              <a:off x="5972331" y="6164176"/>
              <a:ext cx="73388" cy="16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6</a:t>
              </a:r>
              <a:endParaRPr kumimoji="0" lang="en-US" altLang="en-US" sz="1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49" name="Rectangle 695"/>
            <p:cNvSpPr>
              <a:spLocks noChangeArrowheads="1"/>
            </p:cNvSpPr>
            <p:nvPr/>
          </p:nvSpPr>
          <p:spPr bwMode="auto">
            <a:xfrm rot="18900000">
              <a:off x="5998233" y="6365372"/>
              <a:ext cx="97131" cy="16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D</a:t>
              </a:r>
              <a:endParaRPr kumimoji="0" lang="en-US" altLang="en-US" sz="1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50" name="Rectangle 696"/>
            <p:cNvSpPr>
              <a:spLocks noChangeArrowheads="1"/>
            </p:cNvSpPr>
            <p:nvPr/>
          </p:nvSpPr>
          <p:spPr bwMode="auto">
            <a:xfrm rot="18900000">
              <a:off x="6062987" y="6316059"/>
              <a:ext cx="73388" cy="16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a</a:t>
              </a:r>
              <a:endParaRPr kumimoji="0" lang="en-US" altLang="en-US" sz="1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51" name="Rectangle 697"/>
            <p:cNvSpPr>
              <a:spLocks noChangeArrowheads="1"/>
            </p:cNvSpPr>
            <p:nvPr/>
          </p:nvSpPr>
          <p:spPr bwMode="auto">
            <a:xfrm rot="18900000">
              <a:off x="6108315" y="6272664"/>
              <a:ext cx="73388" cy="16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y</a:t>
              </a:r>
              <a:endParaRPr kumimoji="0" lang="en-US" altLang="en-US" sz="1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52" name="Rectangle 698"/>
            <p:cNvSpPr>
              <a:spLocks noChangeArrowheads="1"/>
            </p:cNvSpPr>
            <p:nvPr/>
          </p:nvSpPr>
          <p:spPr bwMode="auto">
            <a:xfrm rot="18900000">
              <a:off x="6164435" y="6241104"/>
              <a:ext cx="36694" cy="16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 </a:t>
              </a:r>
              <a:endParaRPr kumimoji="0" lang="en-US" altLang="en-US" sz="1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53" name="Rectangle 699"/>
            <p:cNvSpPr>
              <a:spLocks noChangeArrowheads="1"/>
            </p:cNvSpPr>
            <p:nvPr/>
          </p:nvSpPr>
          <p:spPr bwMode="auto">
            <a:xfrm rot="18900000">
              <a:off x="6181703" y="6207571"/>
              <a:ext cx="73388" cy="16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1</a:t>
              </a:r>
              <a:endParaRPr kumimoji="0" lang="en-US" altLang="en-US" sz="1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54" name="Rectangle 700"/>
            <p:cNvSpPr>
              <a:spLocks noChangeArrowheads="1"/>
            </p:cNvSpPr>
            <p:nvPr/>
          </p:nvSpPr>
          <p:spPr bwMode="auto">
            <a:xfrm rot="18900000">
              <a:off x="6229190" y="6164176"/>
              <a:ext cx="73388" cy="16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2</a:t>
              </a:r>
              <a:endParaRPr kumimoji="0" lang="en-US" altLang="en-US" sz="1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55" name="Rectangle 701"/>
            <p:cNvSpPr>
              <a:spLocks noChangeArrowheads="1"/>
            </p:cNvSpPr>
            <p:nvPr/>
          </p:nvSpPr>
          <p:spPr bwMode="auto">
            <a:xfrm rot="18900000">
              <a:off x="6252933" y="6365372"/>
              <a:ext cx="97131" cy="16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D</a:t>
              </a:r>
              <a:endParaRPr kumimoji="0" lang="en-US" altLang="en-US" sz="1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56" name="Rectangle 702"/>
            <p:cNvSpPr>
              <a:spLocks noChangeArrowheads="1"/>
            </p:cNvSpPr>
            <p:nvPr/>
          </p:nvSpPr>
          <p:spPr bwMode="auto">
            <a:xfrm rot="18900000">
              <a:off x="6317687" y="6316059"/>
              <a:ext cx="73388" cy="16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a</a:t>
              </a:r>
              <a:endParaRPr kumimoji="0" lang="en-US" altLang="en-US" sz="1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57" name="Rectangle 703"/>
            <p:cNvSpPr>
              <a:spLocks noChangeArrowheads="1"/>
            </p:cNvSpPr>
            <p:nvPr/>
          </p:nvSpPr>
          <p:spPr bwMode="auto">
            <a:xfrm rot="18900000">
              <a:off x="6365173" y="6272664"/>
              <a:ext cx="73388" cy="16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y</a:t>
              </a:r>
              <a:endParaRPr kumimoji="0" lang="en-US" altLang="en-US" sz="1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58" name="Rectangle 704"/>
            <p:cNvSpPr>
              <a:spLocks noChangeArrowheads="1"/>
            </p:cNvSpPr>
            <p:nvPr/>
          </p:nvSpPr>
          <p:spPr bwMode="auto">
            <a:xfrm rot="18900000">
              <a:off x="6421294" y="6241104"/>
              <a:ext cx="36694" cy="16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 </a:t>
              </a:r>
              <a:endParaRPr kumimoji="0" lang="en-US" altLang="en-US" sz="1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59" name="Rectangle 705"/>
            <p:cNvSpPr>
              <a:spLocks noChangeArrowheads="1"/>
            </p:cNvSpPr>
            <p:nvPr/>
          </p:nvSpPr>
          <p:spPr bwMode="auto">
            <a:xfrm rot="18900000">
              <a:off x="6438562" y="6207571"/>
              <a:ext cx="73388" cy="16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1</a:t>
              </a:r>
              <a:endParaRPr kumimoji="0" lang="en-US" altLang="en-US" sz="1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60" name="Rectangle 706"/>
            <p:cNvSpPr>
              <a:spLocks noChangeArrowheads="1"/>
            </p:cNvSpPr>
            <p:nvPr/>
          </p:nvSpPr>
          <p:spPr bwMode="auto">
            <a:xfrm rot="18900000">
              <a:off x="6486048" y="6164176"/>
              <a:ext cx="73388" cy="16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7</a:t>
              </a:r>
              <a:endParaRPr kumimoji="0" lang="en-US" altLang="en-US" sz="1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61" name="Rectangle 707"/>
            <p:cNvSpPr>
              <a:spLocks noChangeArrowheads="1"/>
            </p:cNvSpPr>
            <p:nvPr/>
          </p:nvSpPr>
          <p:spPr bwMode="auto">
            <a:xfrm rot="18900000">
              <a:off x="6509791" y="6365372"/>
              <a:ext cx="97131" cy="16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D</a:t>
              </a:r>
              <a:endParaRPr kumimoji="0" lang="en-US" altLang="en-US" sz="1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62" name="Rectangle 708"/>
            <p:cNvSpPr>
              <a:spLocks noChangeArrowheads="1"/>
            </p:cNvSpPr>
            <p:nvPr/>
          </p:nvSpPr>
          <p:spPr bwMode="auto">
            <a:xfrm rot="18900000">
              <a:off x="6574545" y="6316059"/>
              <a:ext cx="73388" cy="16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a</a:t>
              </a:r>
              <a:endParaRPr kumimoji="0" lang="en-US" altLang="en-US" sz="1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63" name="Rectangle 709"/>
            <p:cNvSpPr>
              <a:spLocks noChangeArrowheads="1"/>
            </p:cNvSpPr>
            <p:nvPr/>
          </p:nvSpPr>
          <p:spPr bwMode="auto">
            <a:xfrm rot="18900000">
              <a:off x="6622032" y="6272664"/>
              <a:ext cx="73388" cy="16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y</a:t>
              </a:r>
              <a:endParaRPr kumimoji="0" lang="en-US" altLang="en-US" sz="1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2944" name="Rectangle 710"/>
            <p:cNvSpPr>
              <a:spLocks noChangeArrowheads="1"/>
            </p:cNvSpPr>
            <p:nvPr/>
          </p:nvSpPr>
          <p:spPr bwMode="auto">
            <a:xfrm rot="18900000">
              <a:off x="6678152" y="6241104"/>
              <a:ext cx="36694" cy="16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 </a:t>
              </a:r>
              <a:endParaRPr kumimoji="0" lang="en-US" altLang="en-US" sz="1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2945" name="Rectangle 711"/>
            <p:cNvSpPr>
              <a:spLocks noChangeArrowheads="1"/>
            </p:cNvSpPr>
            <p:nvPr/>
          </p:nvSpPr>
          <p:spPr bwMode="auto">
            <a:xfrm rot="18900000">
              <a:off x="6695420" y="6207571"/>
              <a:ext cx="73388" cy="16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2</a:t>
              </a:r>
              <a:endParaRPr kumimoji="0" lang="en-US" altLang="en-US" sz="1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2946" name="Rectangle 712"/>
            <p:cNvSpPr>
              <a:spLocks noChangeArrowheads="1"/>
            </p:cNvSpPr>
            <p:nvPr/>
          </p:nvSpPr>
          <p:spPr bwMode="auto">
            <a:xfrm rot="18900000">
              <a:off x="6742906" y="6164176"/>
              <a:ext cx="73388" cy="16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0</a:t>
              </a:r>
              <a:endParaRPr kumimoji="0" lang="en-US" altLang="en-US" sz="1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2947" name="Rectangle 713"/>
            <p:cNvSpPr>
              <a:spLocks noChangeArrowheads="1"/>
            </p:cNvSpPr>
            <p:nvPr/>
          </p:nvSpPr>
          <p:spPr bwMode="auto">
            <a:xfrm rot="18900000">
              <a:off x="6766650" y="6365372"/>
              <a:ext cx="97131" cy="16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D</a:t>
              </a:r>
              <a:endParaRPr kumimoji="0" lang="en-US" altLang="en-US" sz="1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2948" name="Rectangle 714"/>
            <p:cNvSpPr>
              <a:spLocks noChangeArrowheads="1"/>
            </p:cNvSpPr>
            <p:nvPr/>
          </p:nvSpPr>
          <p:spPr bwMode="auto">
            <a:xfrm rot="18900000">
              <a:off x="6831404" y="6316059"/>
              <a:ext cx="73388" cy="16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a</a:t>
              </a:r>
              <a:endParaRPr kumimoji="0" lang="en-US" altLang="en-US" sz="1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2949" name="Rectangle 715"/>
            <p:cNvSpPr>
              <a:spLocks noChangeArrowheads="1"/>
            </p:cNvSpPr>
            <p:nvPr/>
          </p:nvSpPr>
          <p:spPr bwMode="auto">
            <a:xfrm rot="18900000">
              <a:off x="6878890" y="6272664"/>
              <a:ext cx="73388" cy="16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y</a:t>
              </a:r>
              <a:endParaRPr kumimoji="0" lang="en-US" altLang="en-US" sz="1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2950" name="Rectangle 716"/>
            <p:cNvSpPr>
              <a:spLocks noChangeArrowheads="1"/>
            </p:cNvSpPr>
            <p:nvPr/>
          </p:nvSpPr>
          <p:spPr bwMode="auto">
            <a:xfrm rot="18900000">
              <a:off x="6935011" y="6241104"/>
              <a:ext cx="36694" cy="16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 </a:t>
              </a:r>
              <a:endParaRPr kumimoji="0" lang="en-US" altLang="en-US" sz="1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2951" name="Rectangle 717"/>
            <p:cNvSpPr>
              <a:spLocks noChangeArrowheads="1"/>
            </p:cNvSpPr>
            <p:nvPr/>
          </p:nvSpPr>
          <p:spPr bwMode="auto">
            <a:xfrm rot="18900000">
              <a:off x="6952278" y="6207571"/>
              <a:ext cx="73388" cy="16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2</a:t>
              </a:r>
              <a:endParaRPr kumimoji="0" lang="en-US" altLang="en-US" sz="1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2953" name="Rectangle 718"/>
            <p:cNvSpPr>
              <a:spLocks noChangeArrowheads="1"/>
            </p:cNvSpPr>
            <p:nvPr/>
          </p:nvSpPr>
          <p:spPr bwMode="auto">
            <a:xfrm rot="18900000">
              <a:off x="6999765" y="6164176"/>
              <a:ext cx="73388" cy="16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3</a:t>
              </a:r>
              <a:endParaRPr kumimoji="0" lang="en-US" altLang="en-US" sz="1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2954" name="Rectangle 719"/>
            <p:cNvSpPr>
              <a:spLocks noChangeArrowheads="1"/>
            </p:cNvSpPr>
            <p:nvPr/>
          </p:nvSpPr>
          <p:spPr bwMode="auto">
            <a:xfrm rot="18900000">
              <a:off x="7023508" y="6365372"/>
              <a:ext cx="97131" cy="16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D</a:t>
              </a:r>
              <a:endParaRPr kumimoji="0" lang="en-US" altLang="en-US" sz="1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2955" name="Rectangle 720"/>
            <p:cNvSpPr>
              <a:spLocks noChangeArrowheads="1"/>
            </p:cNvSpPr>
            <p:nvPr/>
          </p:nvSpPr>
          <p:spPr bwMode="auto">
            <a:xfrm rot="18900000">
              <a:off x="7088262" y="6316059"/>
              <a:ext cx="73388" cy="16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a</a:t>
              </a:r>
              <a:endParaRPr kumimoji="0" lang="en-US" altLang="en-US" sz="1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2956" name="Rectangle 721"/>
            <p:cNvSpPr>
              <a:spLocks noChangeArrowheads="1"/>
            </p:cNvSpPr>
            <p:nvPr/>
          </p:nvSpPr>
          <p:spPr bwMode="auto">
            <a:xfrm rot="18900000">
              <a:off x="7135749" y="6272664"/>
              <a:ext cx="73388" cy="16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y</a:t>
              </a:r>
              <a:endParaRPr kumimoji="0" lang="en-US" altLang="en-US" sz="1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2957" name="Rectangle 722"/>
            <p:cNvSpPr>
              <a:spLocks noChangeArrowheads="1"/>
            </p:cNvSpPr>
            <p:nvPr/>
          </p:nvSpPr>
          <p:spPr bwMode="auto">
            <a:xfrm rot="18900000">
              <a:off x="7191869" y="6241104"/>
              <a:ext cx="36694" cy="16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 </a:t>
              </a:r>
              <a:endParaRPr kumimoji="0" lang="en-US" altLang="en-US" sz="1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2958" name="Rectangle 723"/>
            <p:cNvSpPr>
              <a:spLocks noChangeArrowheads="1"/>
            </p:cNvSpPr>
            <p:nvPr/>
          </p:nvSpPr>
          <p:spPr bwMode="auto">
            <a:xfrm rot="18900000">
              <a:off x="7209137" y="6207571"/>
              <a:ext cx="73388" cy="16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2</a:t>
              </a:r>
              <a:endParaRPr kumimoji="0" lang="en-US" altLang="en-US" sz="1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2959" name="Rectangle 724"/>
            <p:cNvSpPr>
              <a:spLocks noChangeArrowheads="1"/>
            </p:cNvSpPr>
            <p:nvPr/>
          </p:nvSpPr>
          <p:spPr bwMode="auto">
            <a:xfrm rot="18900000">
              <a:off x="7256623" y="6164176"/>
              <a:ext cx="73388" cy="16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7</a:t>
              </a:r>
              <a:endParaRPr kumimoji="0" lang="en-US" altLang="en-US" sz="1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2960" name="Rectangle 725"/>
            <p:cNvSpPr>
              <a:spLocks noChangeArrowheads="1"/>
            </p:cNvSpPr>
            <p:nvPr/>
          </p:nvSpPr>
          <p:spPr bwMode="auto">
            <a:xfrm rot="18900000">
              <a:off x="7282525" y="6365372"/>
              <a:ext cx="97131" cy="16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D</a:t>
              </a:r>
              <a:endParaRPr kumimoji="0" lang="en-US" altLang="en-US" sz="1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2961" name="Rectangle 726"/>
            <p:cNvSpPr>
              <a:spLocks noChangeArrowheads="1"/>
            </p:cNvSpPr>
            <p:nvPr/>
          </p:nvSpPr>
          <p:spPr bwMode="auto">
            <a:xfrm rot="18900000">
              <a:off x="7347279" y="6316059"/>
              <a:ext cx="73388" cy="16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a</a:t>
              </a:r>
              <a:endParaRPr kumimoji="0" lang="en-US" altLang="en-US" sz="1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2962" name="Rectangle 727"/>
            <p:cNvSpPr>
              <a:spLocks noChangeArrowheads="1"/>
            </p:cNvSpPr>
            <p:nvPr/>
          </p:nvSpPr>
          <p:spPr bwMode="auto">
            <a:xfrm rot="18900000">
              <a:off x="7392607" y="6272664"/>
              <a:ext cx="73388" cy="16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y</a:t>
              </a:r>
              <a:endParaRPr kumimoji="0" lang="en-US" altLang="en-US" sz="1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2963" name="Rectangle 728"/>
            <p:cNvSpPr>
              <a:spLocks noChangeArrowheads="1"/>
            </p:cNvSpPr>
            <p:nvPr/>
          </p:nvSpPr>
          <p:spPr bwMode="auto">
            <a:xfrm rot="18900000">
              <a:off x="7448727" y="6241104"/>
              <a:ext cx="36694" cy="16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 </a:t>
              </a:r>
              <a:endParaRPr kumimoji="0" lang="en-US" altLang="en-US" sz="1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2964" name="Rectangle 729"/>
            <p:cNvSpPr>
              <a:spLocks noChangeArrowheads="1"/>
            </p:cNvSpPr>
            <p:nvPr/>
          </p:nvSpPr>
          <p:spPr bwMode="auto">
            <a:xfrm rot="18900000">
              <a:off x="7465995" y="6207571"/>
              <a:ext cx="73388" cy="16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3</a:t>
              </a:r>
              <a:endParaRPr kumimoji="0" lang="en-US" altLang="en-US" sz="1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2965" name="Rectangle 730"/>
            <p:cNvSpPr>
              <a:spLocks noChangeArrowheads="1"/>
            </p:cNvSpPr>
            <p:nvPr/>
          </p:nvSpPr>
          <p:spPr bwMode="auto">
            <a:xfrm rot="18900000">
              <a:off x="7513482" y="6164176"/>
              <a:ext cx="73388" cy="16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0</a:t>
              </a:r>
              <a:endParaRPr kumimoji="0" lang="en-US" altLang="en-US" sz="1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2966" name="Rectangle 731"/>
            <p:cNvSpPr>
              <a:spLocks noChangeArrowheads="1"/>
            </p:cNvSpPr>
            <p:nvPr/>
          </p:nvSpPr>
          <p:spPr bwMode="auto">
            <a:xfrm rot="18900000">
              <a:off x="7539383" y="6365372"/>
              <a:ext cx="97131" cy="16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D</a:t>
              </a:r>
              <a:endParaRPr kumimoji="0" lang="en-US" altLang="en-US" sz="1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2967" name="Rectangle 732"/>
            <p:cNvSpPr>
              <a:spLocks noChangeArrowheads="1"/>
            </p:cNvSpPr>
            <p:nvPr/>
          </p:nvSpPr>
          <p:spPr bwMode="auto">
            <a:xfrm rot="18900000">
              <a:off x="7604137" y="6316059"/>
              <a:ext cx="73388" cy="16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a</a:t>
              </a:r>
              <a:endParaRPr kumimoji="0" lang="en-US" altLang="en-US" sz="1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2968" name="Rectangle 733"/>
            <p:cNvSpPr>
              <a:spLocks noChangeArrowheads="1"/>
            </p:cNvSpPr>
            <p:nvPr/>
          </p:nvSpPr>
          <p:spPr bwMode="auto">
            <a:xfrm rot="18900000">
              <a:off x="7649465" y="6272664"/>
              <a:ext cx="73388" cy="16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y</a:t>
              </a:r>
              <a:endParaRPr kumimoji="0" lang="en-US" altLang="en-US" sz="1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2969" name="Rectangle 734"/>
            <p:cNvSpPr>
              <a:spLocks noChangeArrowheads="1"/>
            </p:cNvSpPr>
            <p:nvPr/>
          </p:nvSpPr>
          <p:spPr bwMode="auto">
            <a:xfrm rot="18900000">
              <a:off x="7707744" y="6241104"/>
              <a:ext cx="36694" cy="16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 </a:t>
              </a:r>
              <a:endParaRPr kumimoji="0" lang="en-US" altLang="en-US" sz="1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2970" name="Rectangle 735"/>
            <p:cNvSpPr>
              <a:spLocks noChangeArrowheads="1"/>
            </p:cNvSpPr>
            <p:nvPr/>
          </p:nvSpPr>
          <p:spPr bwMode="auto">
            <a:xfrm rot="18900000">
              <a:off x="7722854" y="6207571"/>
              <a:ext cx="73388" cy="16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3</a:t>
              </a:r>
              <a:endParaRPr kumimoji="0" lang="en-US" altLang="en-US" sz="1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2971" name="Rectangle 736"/>
            <p:cNvSpPr>
              <a:spLocks noChangeArrowheads="1"/>
            </p:cNvSpPr>
            <p:nvPr/>
          </p:nvSpPr>
          <p:spPr bwMode="auto">
            <a:xfrm rot="18900000">
              <a:off x="7770340" y="6164176"/>
              <a:ext cx="73388" cy="16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5</a:t>
              </a:r>
              <a:endParaRPr kumimoji="0" lang="en-US" altLang="en-US" sz="1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2972" name="Freeform 737"/>
            <p:cNvSpPr>
              <a:spLocks noEditPoints="1"/>
            </p:cNvSpPr>
            <p:nvPr/>
          </p:nvSpPr>
          <p:spPr bwMode="auto">
            <a:xfrm>
              <a:off x="5562221" y="6132615"/>
              <a:ext cx="2413174" cy="43395"/>
            </a:xfrm>
            <a:custGeom>
              <a:avLst/>
              <a:gdLst>
                <a:gd name="T0" fmla="*/ 0 w 1118"/>
                <a:gd name="T1" fmla="*/ 0 h 22"/>
                <a:gd name="T2" fmla="*/ 1118 w 1118"/>
                <a:gd name="T3" fmla="*/ 0 h 22"/>
                <a:gd name="T4" fmla="*/ 82 w 1118"/>
                <a:gd name="T5" fmla="*/ 22 h 22"/>
                <a:gd name="T6" fmla="*/ 82 w 1118"/>
                <a:gd name="T7" fmla="*/ 0 h 22"/>
                <a:gd name="T8" fmla="*/ 202 w 1118"/>
                <a:gd name="T9" fmla="*/ 22 h 22"/>
                <a:gd name="T10" fmla="*/ 202 w 1118"/>
                <a:gd name="T11" fmla="*/ 0 h 22"/>
                <a:gd name="T12" fmla="*/ 321 w 1118"/>
                <a:gd name="T13" fmla="*/ 22 h 22"/>
                <a:gd name="T14" fmla="*/ 321 w 1118"/>
                <a:gd name="T15" fmla="*/ 0 h 22"/>
                <a:gd name="T16" fmla="*/ 439 w 1118"/>
                <a:gd name="T17" fmla="*/ 22 h 22"/>
                <a:gd name="T18" fmla="*/ 439 w 1118"/>
                <a:gd name="T19" fmla="*/ 0 h 22"/>
                <a:gd name="T20" fmla="*/ 558 w 1118"/>
                <a:gd name="T21" fmla="*/ 22 h 22"/>
                <a:gd name="T22" fmla="*/ 558 w 1118"/>
                <a:gd name="T23" fmla="*/ 0 h 22"/>
                <a:gd name="T24" fmla="*/ 677 w 1118"/>
                <a:gd name="T25" fmla="*/ 22 h 22"/>
                <a:gd name="T26" fmla="*/ 677 w 1118"/>
                <a:gd name="T27" fmla="*/ 0 h 22"/>
                <a:gd name="T28" fmla="*/ 796 w 1118"/>
                <a:gd name="T29" fmla="*/ 22 h 22"/>
                <a:gd name="T30" fmla="*/ 796 w 1118"/>
                <a:gd name="T31" fmla="*/ 0 h 22"/>
                <a:gd name="T32" fmla="*/ 916 w 1118"/>
                <a:gd name="T33" fmla="*/ 22 h 22"/>
                <a:gd name="T34" fmla="*/ 916 w 1118"/>
                <a:gd name="T35" fmla="*/ 0 h 22"/>
                <a:gd name="T36" fmla="*/ 1035 w 1118"/>
                <a:gd name="T37" fmla="*/ 22 h 22"/>
                <a:gd name="T38" fmla="*/ 1035 w 1118"/>
                <a:gd name="T3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8" h="22">
                  <a:moveTo>
                    <a:pt x="0" y="0"/>
                  </a:moveTo>
                  <a:lnTo>
                    <a:pt x="1118" y="0"/>
                  </a:lnTo>
                  <a:moveTo>
                    <a:pt x="82" y="22"/>
                  </a:moveTo>
                  <a:lnTo>
                    <a:pt x="82" y="0"/>
                  </a:lnTo>
                  <a:moveTo>
                    <a:pt x="202" y="22"/>
                  </a:moveTo>
                  <a:lnTo>
                    <a:pt x="202" y="0"/>
                  </a:lnTo>
                  <a:moveTo>
                    <a:pt x="321" y="22"/>
                  </a:moveTo>
                  <a:lnTo>
                    <a:pt x="321" y="0"/>
                  </a:lnTo>
                  <a:moveTo>
                    <a:pt x="439" y="22"/>
                  </a:moveTo>
                  <a:lnTo>
                    <a:pt x="439" y="0"/>
                  </a:lnTo>
                  <a:moveTo>
                    <a:pt x="558" y="22"/>
                  </a:moveTo>
                  <a:lnTo>
                    <a:pt x="558" y="0"/>
                  </a:lnTo>
                  <a:moveTo>
                    <a:pt x="677" y="22"/>
                  </a:moveTo>
                  <a:lnTo>
                    <a:pt x="677" y="0"/>
                  </a:lnTo>
                  <a:moveTo>
                    <a:pt x="796" y="22"/>
                  </a:moveTo>
                  <a:lnTo>
                    <a:pt x="796" y="0"/>
                  </a:lnTo>
                  <a:moveTo>
                    <a:pt x="916" y="22"/>
                  </a:moveTo>
                  <a:lnTo>
                    <a:pt x="916" y="0"/>
                  </a:lnTo>
                  <a:moveTo>
                    <a:pt x="1035" y="22"/>
                  </a:moveTo>
                  <a:lnTo>
                    <a:pt x="1035" y="0"/>
                  </a:ln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
          <p:nvSpPr>
            <p:cNvPr id="2973" name="Rectangle 738"/>
            <p:cNvSpPr>
              <a:spLocks noChangeArrowheads="1"/>
            </p:cNvSpPr>
            <p:nvPr/>
          </p:nvSpPr>
          <p:spPr bwMode="auto">
            <a:xfrm>
              <a:off x="5335581" y="6069495"/>
              <a:ext cx="183470" cy="16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0.0</a:t>
              </a:r>
              <a:endParaRPr kumimoji="0" lang="en-US" altLang="en-US" sz="1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2974" name="Rectangle 739"/>
            <p:cNvSpPr>
              <a:spLocks noChangeArrowheads="1"/>
            </p:cNvSpPr>
            <p:nvPr/>
          </p:nvSpPr>
          <p:spPr bwMode="auto">
            <a:xfrm>
              <a:off x="5335581" y="5704581"/>
              <a:ext cx="183470" cy="16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0.5</a:t>
              </a:r>
              <a:endParaRPr kumimoji="0" lang="en-US" altLang="en-US" sz="1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2975" name="Rectangle 740"/>
            <p:cNvSpPr>
              <a:spLocks noChangeArrowheads="1"/>
            </p:cNvSpPr>
            <p:nvPr/>
          </p:nvSpPr>
          <p:spPr bwMode="auto">
            <a:xfrm>
              <a:off x="5335581" y="5339666"/>
              <a:ext cx="183470" cy="16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1.0</a:t>
              </a:r>
              <a:endParaRPr kumimoji="0" lang="en-US" altLang="en-US" sz="1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2976" name="Rectangle 741"/>
            <p:cNvSpPr>
              <a:spLocks noChangeArrowheads="1"/>
            </p:cNvSpPr>
            <p:nvPr/>
          </p:nvSpPr>
          <p:spPr bwMode="auto">
            <a:xfrm>
              <a:off x="5335581" y="4976725"/>
              <a:ext cx="183470" cy="16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1.5</a:t>
              </a:r>
              <a:endParaRPr kumimoji="0" lang="en-US" altLang="en-US" sz="1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2977" name="Rectangle 742"/>
            <p:cNvSpPr>
              <a:spLocks noChangeArrowheads="1"/>
            </p:cNvSpPr>
            <p:nvPr/>
          </p:nvSpPr>
          <p:spPr bwMode="auto">
            <a:xfrm>
              <a:off x="5335581" y="4611810"/>
              <a:ext cx="183470" cy="16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2.0</a:t>
              </a:r>
              <a:endParaRPr kumimoji="0" lang="en-US" altLang="en-US" sz="1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2978" name="Freeform 743"/>
            <p:cNvSpPr>
              <a:spLocks noEditPoints="1"/>
            </p:cNvSpPr>
            <p:nvPr/>
          </p:nvSpPr>
          <p:spPr bwMode="auto">
            <a:xfrm>
              <a:off x="5521210" y="4667040"/>
              <a:ext cx="47486" cy="1471493"/>
            </a:xfrm>
            <a:custGeom>
              <a:avLst/>
              <a:gdLst>
                <a:gd name="T0" fmla="*/ 22 w 22"/>
                <a:gd name="T1" fmla="*/ 746 h 746"/>
                <a:gd name="T2" fmla="*/ 22 w 22"/>
                <a:gd name="T3" fmla="*/ 0 h 746"/>
                <a:gd name="T4" fmla="*/ 22 w 22"/>
                <a:gd name="T5" fmla="*/ 743 h 746"/>
                <a:gd name="T6" fmla="*/ 0 w 22"/>
                <a:gd name="T7" fmla="*/ 743 h 746"/>
                <a:gd name="T8" fmla="*/ 22 w 22"/>
                <a:gd name="T9" fmla="*/ 558 h 746"/>
                <a:gd name="T10" fmla="*/ 0 w 22"/>
                <a:gd name="T11" fmla="*/ 558 h 746"/>
                <a:gd name="T12" fmla="*/ 22 w 22"/>
                <a:gd name="T13" fmla="*/ 373 h 746"/>
                <a:gd name="T14" fmla="*/ 0 w 22"/>
                <a:gd name="T15" fmla="*/ 373 h 746"/>
                <a:gd name="T16" fmla="*/ 22 w 22"/>
                <a:gd name="T17" fmla="*/ 188 h 746"/>
                <a:gd name="T18" fmla="*/ 0 w 22"/>
                <a:gd name="T19" fmla="*/ 188 h 746"/>
                <a:gd name="T20" fmla="*/ 22 w 22"/>
                <a:gd name="T21" fmla="*/ 3 h 746"/>
                <a:gd name="T22" fmla="*/ 0 w 22"/>
                <a:gd name="T23" fmla="*/ 3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746">
                  <a:moveTo>
                    <a:pt x="22" y="746"/>
                  </a:moveTo>
                  <a:lnTo>
                    <a:pt x="22" y="0"/>
                  </a:lnTo>
                  <a:moveTo>
                    <a:pt x="22" y="743"/>
                  </a:moveTo>
                  <a:lnTo>
                    <a:pt x="0" y="743"/>
                  </a:lnTo>
                  <a:moveTo>
                    <a:pt x="22" y="558"/>
                  </a:moveTo>
                  <a:lnTo>
                    <a:pt x="0" y="558"/>
                  </a:lnTo>
                  <a:moveTo>
                    <a:pt x="22" y="373"/>
                  </a:moveTo>
                  <a:lnTo>
                    <a:pt x="0" y="373"/>
                  </a:lnTo>
                  <a:moveTo>
                    <a:pt x="22" y="188"/>
                  </a:moveTo>
                  <a:lnTo>
                    <a:pt x="0" y="188"/>
                  </a:lnTo>
                  <a:moveTo>
                    <a:pt x="22" y="3"/>
                  </a:moveTo>
                  <a:lnTo>
                    <a:pt x="0" y="3"/>
                  </a:ln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
          <p:nvSpPr>
            <p:cNvPr id="2979" name="Freeform 744"/>
            <p:cNvSpPr>
              <a:spLocks/>
            </p:cNvSpPr>
            <p:nvPr/>
          </p:nvSpPr>
          <p:spPr bwMode="auto">
            <a:xfrm>
              <a:off x="5739216" y="5272601"/>
              <a:ext cx="2057026" cy="524688"/>
            </a:xfrm>
            <a:custGeom>
              <a:avLst/>
              <a:gdLst>
                <a:gd name="T0" fmla="*/ 0 w 953"/>
                <a:gd name="T1" fmla="*/ 0 h 266"/>
                <a:gd name="T2" fmla="*/ 0 w 953"/>
                <a:gd name="T3" fmla="*/ 0 h 266"/>
                <a:gd name="T4" fmla="*/ 0 w 953"/>
                <a:gd name="T5" fmla="*/ 0 h 266"/>
                <a:gd name="T6" fmla="*/ 120 w 953"/>
                <a:gd name="T7" fmla="*/ 66 h 266"/>
                <a:gd name="T8" fmla="*/ 120 w 953"/>
                <a:gd name="T9" fmla="*/ 66 h 266"/>
                <a:gd name="T10" fmla="*/ 239 w 953"/>
                <a:gd name="T11" fmla="*/ 36 h 266"/>
                <a:gd name="T12" fmla="*/ 239 w 953"/>
                <a:gd name="T13" fmla="*/ 36 h 266"/>
                <a:gd name="T14" fmla="*/ 358 w 953"/>
                <a:gd name="T15" fmla="*/ 44 h 266"/>
                <a:gd name="T16" fmla="*/ 358 w 953"/>
                <a:gd name="T17" fmla="*/ 44 h 266"/>
                <a:gd name="T18" fmla="*/ 477 w 953"/>
                <a:gd name="T19" fmla="*/ 110 h 266"/>
                <a:gd name="T20" fmla="*/ 477 w 953"/>
                <a:gd name="T21" fmla="*/ 110 h 266"/>
                <a:gd name="T22" fmla="*/ 595 w 953"/>
                <a:gd name="T23" fmla="*/ 178 h 266"/>
                <a:gd name="T24" fmla="*/ 595 w 953"/>
                <a:gd name="T25" fmla="*/ 178 h 266"/>
                <a:gd name="T26" fmla="*/ 714 w 953"/>
                <a:gd name="T27" fmla="*/ 206 h 266"/>
                <a:gd name="T28" fmla="*/ 714 w 953"/>
                <a:gd name="T29" fmla="*/ 206 h 266"/>
                <a:gd name="T30" fmla="*/ 834 w 953"/>
                <a:gd name="T31" fmla="*/ 266 h 266"/>
                <a:gd name="T32" fmla="*/ 834 w 953"/>
                <a:gd name="T33" fmla="*/ 266 h 266"/>
                <a:gd name="T34" fmla="*/ 953 w 953"/>
                <a:gd name="T35" fmla="*/ 266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3" h="266">
                  <a:moveTo>
                    <a:pt x="0" y="0"/>
                  </a:moveTo>
                  <a:lnTo>
                    <a:pt x="0" y="0"/>
                  </a:lnTo>
                  <a:lnTo>
                    <a:pt x="0" y="0"/>
                  </a:lnTo>
                  <a:lnTo>
                    <a:pt x="120" y="66"/>
                  </a:lnTo>
                  <a:lnTo>
                    <a:pt x="120" y="66"/>
                  </a:lnTo>
                  <a:lnTo>
                    <a:pt x="239" y="36"/>
                  </a:lnTo>
                  <a:lnTo>
                    <a:pt x="239" y="36"/>
                  </a:lnTo>
                  <a:lnTo>
                    <a:pt x="358" y="44"/>
                  </a:lnTo>
                  <a:lnTo>
                    <a:pt x="358" y="44"/>
                  </a:lnTo>
                  <a:lnTo>
                    <a:pt x="477" y="110"/>
                  </a:lnTo>
                  <a:lnTo>
                    <a:pt x="477" y="110"/>
                  </a:lnTo>
                  <a:lnTo>
                    <a:pt x="595" y="178"/>
                  </a:lnTo>
                  <a:lnTo>
                    <a:pt x="595" y="178"/>
                  </a:lnTo>
                  <a:lnTo>
                    <a:pt x="714" y="206"/>
                  </a:lnTo>
                  <a:lnTo>
                    <a:pt x="714" y="206"/>
                  </a:lnTo>
                  <a:lnTo>
                    <a:pt x="834" y="266"/>
                  </a:lnTo>
                  <a:lnTo>
                    <a:pt x="834" y="266"/>
                  </a:lnTo>
                  <a:lnTo>
                    <a:pt x="953" y="266"/>
                  </a:lnTo>
                </a:path>
              </a:pathLst>
            </a:custGeom>
            <a:noFill/>
            <a:ln w="11113"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
          <p:nvSpPr>
            <p:cNvPr id="2980" name="Line 745"/>
            <p:cNvSpPr>
              <a:spLocks noChangeShapeType="1"/>
            </p:cNvSpPr>
            <p:nvPr/>
          </p:nvSpPr>
          <p:spPr bwMode="auto">
            <a:xfrm>
              <a:off x="5739216" y="5209481"/>
              <a:ext cx="0" cy="63120"/>
            </a:xfrm>
            <a:prstGeom prst="line">
              <a:avLst/>
            </a:prstGeom>
            <a:noFill/>
            <a:ln w="11113"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
          <p:nvSpPr>
            <p:cNvPr id="2981" name="Line 746"/>
            <p:cNvSpPr>
              <a:spLocks noChangeShapeType="1"/>
            </p:cNvSpPr>
            <p:nvPr/>
          </p:nvSpPr>
          <p:spPr bwMode="auto">
            <a:xfrm>
              <a:off x="5739216" y="5272601"/>
              <a:ext cx="0" cy="63120"/>
            </a:xfrm>
            <a:prstGeom prst="line">
              <a:avLst/>
            </a:prstGeom>
            <a:noFill/>
            <a:ln w="11113"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
          <p:nvSpPr>
            <p:cNvPr id="2982" name="Line 747"/>
            <p:cNvSpPr>
              <a:spLocks noChangeShapeType="1"/>
            </p:cNvSpPr>
            <p:nvPr/>
          </p:nvSpPr>
          <p:spPr bwMode="auto">
            <a:xfrm>
              <a:off x="5708997" y="5209481"/>
              <a:ext cx="62596" cy="0"/>
            </a:xfrm>
            <a:prstGeom prst="line">
              <a:avLst/>
            </a:prstGeom>
            <a:noFill/>
            <a:ln w="11113"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
          <p:nvSpPr>
            <p:cNvPr id="2983" name="Line 748"/>
            <p:cNvSpPr>
              <a:spLocks noChangeShapeType="1"/>
            </p:cNvSpPr>
            <p:nvPr/>
          </p:nvSpPr>
          <p:spPr bwMode="auto">
            <a:xfrm>
              <a:off x="5708997" y="5335721"/>
              <a:ext cx="62596" cy="0"/>
            </a:xfrm>
            <a:prstGeom prst="line">
              <a:avLst/>
            </a:prstGeom>
            <a:noFill/>
            <a:ln w="11113"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
          <p:nvSpPr>
            <p:cNvPr id="2984" name="Line 749"/>
            <p:cNvSpPr>
              <a:spLocks noChangeShapeType="1"/>
            </p:cNvSpPr>
            <p:nvPr/>
          </p:nvSpPr>
          <p:spPr bwMode="auto">
            <a:xfrm>
              <a:off x="5998233" y="5329804"/>
              <a:ext cx="0" cy="72983"/>
            </a:xfrm>
            <a:prstGeom prst="line">
              <a:avLst/>
            </a:prstGeom>
            <a:noFill/>
            <a:ln w="11113"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
          <p:nvSpPr>
            <p:cNvPr id="2985" name="Line 750"/>
            <p:cNvSpPr>
              <a:spLocks noChangeShapeType="1"/>
            </p:cNvSpPr>
            <p:nvPr/>
          </p:nvSpPr>
          <p:spPr bwMode="auto">
            <a:xfrm>
              <a:off x="5998233" y="5402787"/>
              <a:ext cx="0" cy="72983"/>
            </a:xfrm>
            <a:prstGeom prst="line">
              <a:avLst/>
            </a:prstGeom>
            <a:noFill/>
            <a:ln w="11113"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
          <p:nvSpPr>
            <p:cNvPr id="2986" name="Line 751"/>
            <p:cNvSpPr>
              <a:spLocks noChangeShapeType="1"/>
            </p:cNvSpPr>
            <p:nvPr/>
          </p:nvSpPr>
          <p:spPr bwMode="auto">
            <a:xfrm>
              <a:off x="5965856" y="5329804"/>
              <a:ext cx="62596" cy="0"/>
            </a:xfrm>
            <a:prstGeom prst="line">
              <a:avLst/>
            </a:prstGeom>
            <a:noFill/>
            <a:ln w="11113"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
          <p:nvSpPr>
            <p:cNvPr id="2987" name="Line 752"/>
            <p:cNvSpPr>
              <a:spLocks noChangeShapeType="1"/>
            </p:cNvSpPr>
            <p:nvPr/>
          </p:nvSpPr>
          <p:spPr bwMode="auto">
            <a:xfrm>
              <a:off x="5965856" y="5475770"/>
              <a:ext cx="62596" cy="0"/>
            </a:xfrm>
            <a:prstGeom prst="line">
              <a:avLst/>
            </a:prstGeom>
            <a:noFill/>
            <a:ln w="11113"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
          <p:nvSpPr>
            <p:cNvPr id="2988" name="Line 753"/>
            <p:cNvSpPr>
              <a:spLocks noChangeShapeType="1"/>
            </p:cNvSpPr>
            <p:nvPr/>
          </p:nvSpPr>
          <p:spPr bwMode="auto">
            <a:xfrm>
              <a:off x="6255091" y="5209481"/>
              <a:ext cx="0" cy="134131"/>
            </a:xfrm>
            <a:prstGeom prst="line">
              <a:avLst/>
            </a:prstGeom>
            <a:noFill/>
            <a:ln w="11113"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
          <p:nvSpPr>
            <p:cNvPr id="2989" name="Line 754"/>
            <p:cNvSpPr>
              <a:spLocks noChangeShapeType="1"/>
            </p:cNvSpPr>
            <p:nvPr/>
          </p:nvSpPr>
          <p:spPr bwMode="auto">
            <a:xfrm>
              <a:off x="6255091" y="5343611"/>
              <a:ext cx="0" cy="136103"/>
            </a:xfrm>
            <a:prstGeom prst="line">
              <a:avLst/>
            </a:prstGeom>
            <a:noFill/>
            <a:ln w="11113"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
          <p:nvSpPr>
            <p:cNvPr id="2990" name="Line 755"/>
            <p:cNvSpPr>
              <a:spLocks noChangeShapeType="1"/>
            </p:cNvSpPr>
            <p:nvPr/>
          </p:nvSpPr>
          <p:spPr bwMode="auto">
            <a:xfrm>
              <a:off x="6222714" y="5209481"/>
              <a:ext cx="62596" cy="0"/>
            </a:xfrm>
            <a:prstGeom prst="line">
              <a:avLst/>
            </a:prstGeom>
            <a:noFill/>
            <a:ln w="11113"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
          <p:nvSpPr>
            <p:cNvPr id="2991" name="Line 756"/>
            <p:cNvSpPr>
              <a:spLocks noChangeShapeType="1"/>
            </p:cNvSpPr>
            <p:nvPr/>
          </p:nvSpPr>
          <p:spPr bwMode="auto">
            <a:xfrm>
              <a:off x="6222714" y="5479715"/>
              <a:ext cx="62596" cy="0"/>
            </a:xfrm>
            <a:prstGeom prst="line">
              <a:avLst/>
            </a:prstGeom>
            <a:noFill/>
            <a:ln w="11113"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
          <p:nvSpPr>
            <p:cNvPr id="2992" name="Line 757"/>
            <p:cNvSpPr>
              <a:spLocks noChangeShapeType="1"/>
            </p:cNvSpPr>
            <p:nvPr/>
          </p:nvSpPr>
          <p:spPr bwMode="auto">
            <a:xfrm>
              <a:off x="6511950" y="5264711"/>
              <a:ext cx="0" cy="94680"/>
            </a:xfrm>
            <a:prstGeom prst="line">
              <a:avLst/>
            </a:prstGeom>
            <a:noFill/>
            <a:ln w="11113"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
          <p:nvSpPr>
            <p:cNvPr id="2993" name="Line 758"/>
            <p:cNvSpPr>
              <a:spLocks noChangeShapeType="1"/>
            </p:cNvSpPr>
            <p:nvPr/>
          </p:nvSpPr>
          <p:spPr bwMode="auto">
            <a:xfrm>
              <a:off x="6511950" y="5359391"/>
              <a:ext cx="0" cy="94680"/>
            </a:xfrm>
            <a:prstGeom prst="line">
              <a:avLst/>
            </a:prstGeom>
            <a:noFill/>
            <a:ln w="11113"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
          <p:nvSpPr>
            <p:cNvPr id="2994" name="Line 759"/>
            <p:cNvSpPr>
              <a:spLocks noChangeShapeType="1"/>
            </p:cNvSpPr>
            <p:nvPr/>
          </p:nvSpPr>
          <p:spPr bwMode="auto">
            <a:xfrm>
              <a:off x="6479573" y="5264711"/>
              <a:ext cx="64754" cy="0"/>
            </a:xfrm>
            <a:prstGeom prst="line">
              <a:avLst/>
            </a:prstGeom>
            <a:noFill/>
            <a:ln w="11113"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
          <p:nvSpPr>
            <p:cNvPr id="2995" name="Line 760"/>
            <p:cNvSpPr>
              <a:spLocks noChangeShapeType="1"/>
            </p:cNvSpPr>
            <p:nvPr/>
          </p:nvSpPr>
          <p:spPr bwMode="auto">
            <a:xfrm>
              <a:off x="6479573" y="5454072"/>
              <a:ext cx="64754" cy="0"/>
            </a:xfrm>
            <a:prstGeom prst="line">
              <a:avLst/>
            </a:prstGeom>
            <a:noFill/>
            <a:ln w="11113"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
          <p:nvSpPr>
            <p:cNvPr id="2996" name="Line 761"/>
            <p:cNvSpPr>
              <a:spLocks noChangeShapeType="1"/>
            </p:cNvSpPr>
            <p:nvPr/>
          </p:nvSpPr>
          <p:spPr bwMode="auto">
            <a:xfrm>
              <a:off x="6768808" y="5406732"/>
              <a:ext cx="0" cy="82845"/>
            </a:xfrm>
            <a:prstGeom prst="line">
              <a:avLst/>
            </a:prstGeom>
            <a:noFill/>
            <a:ln w="11113"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
          <p:nvSpPr>
            <p:cNvPr id="2997" name="Line 762"/>
            <p:cNvSpPr>
              <a:spLocks noChangeShapeType="1"/>
            </p:cNvSpPr>
            <p:nvPr/>
          </p:nvSpPr>
          <p:spPr bwMode="auto">
            <a:xfrm>
              <a:off x="6768808" y="5489577"/>
              <a:ext cx="0" cy="84818"/>
            </a:xfrm>
            <a:prstGeom prst="line">
              <a:avLst/>
            </a:prstGeom>
            <a:noFill/>
            <a:ln w="11113"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
          <p:nvSpPr>
            <p:cNvPr id="2998" name="Line 763"/>
            <p:cNvSpPr>
              <a:spLocks noChangeShapeType="1"/>
            </p:cNvSpPr>
            <p:nvPr/>
          </p:nvSpPr>
          <p:spPr bwMode="auto">
            <a:xfrm>
              <a:off x="6736431" y="5406732"/>
              <a:ext cx="64754" cy="0"/>
            </a:xfrm>
            <a:prstGeom prst="line">
              <a:avLst/>
            </a:prstGeom>
            <a:noFill/>
            <a:ln w="11113"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
          <p:nvSpPr>
            <p:cNvPr id="2999" name="Line 764"/>
            <p:cNvSpPr>
              <a:spLocks noChangeShapeType="1"/>
            </p:cNvSpPr>
            <p:nvPr/>
          </p:nvSpPr>
          <p:spPr bwMode="auto">
            <a:xfrm>
              <a:off x="6736431" y="5574395"/>
              <a:ext cx="64754" cy="0"/>
            </a:xfrm>
            <a:prstGeom prst="line">
              <a:avLst/>
            </a:prstGeom>
            <a:noFill/>
            <a:ln w="11113"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
          <p:nvSpPr>
            <p:cNvPr id="3000" name="Line 765"/>
            <p:cNvSpPr>
              <a:spLocks noChangeShapeType="1"/>
            </p:cNvSpPr>
            <p:nvPr/>
          </p:nvSpPr>
          <p:spPr bwMode="auto">
            <a:xfrm>
              <a:off x="7023508" y="5570450"/>
              <a:ext cx="0" cy="53258"/>
            </a:xfrm>
            <a:prstGeom prst="line">
              <a:avLst/>
            </a:prstGeom>
            <a:noFill/>
            <a:ln w="11113"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
          <p:nvSpPr>
            <p:cNvPr id="3001" name="Line 766"/>
            <p:cNvSpPr>
              <a:spLocks noChangeShapeType="1"/>
            </p:cNvSpPr>
            <p:nvPr/>
          </p:nvSpPr>
          <p:spPr bwMode="auto">
            <a:xfrm>
              <a:off x="7023508" y="5623708"/>
              <a:ext cx="0" cy="49313"/>
            </a:xfrm>
            <a:prstGeom prst="line">
              <a:avLst/>
            </a:prstGeom>
            <a:noFill/>
            <a:ln w="11113"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
          <p:nvSpPr>
            <p:cNvPr id="3002" name="Line 767"/>
            <p:cNvSpPr>
              <a:spLocks noChangeShapeType="1"/>
            </p:cNvSpPr>
            <p:nvPr/>
          </p:nvSpPr>
          <p:spPr bwMode="auto">
            <a:xfrm>
              <a:off x="6993289" y="5570450"/>
              <a:ext cx="62596" cy="0"/>
            </a:xfrm>
            <a:prstGeom prst="line">
              <a:avLst/>
            </a:prstGeom>
            <a:noFill/>
            <a:ln w="11113"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
          <p:nvSpPr>
            <p:cNvPr id="3003" name="Line 768"/>
            <p:cNvSpPr>
              <a:spLocks noChangeShapeType="1"/>
            </p:cNvSpPr>
            <p:nvPr/>
          </p:nvSpPr>
          <p:spPr bwMode="auto">
            <a:xfrm>
              <a:off x="6993289" y="5673021"/>
              <a:ext cx="62596" cy="0"/>
            </a:xfrm>
            <a:prstGeom prst="line">
              <a:avLst/>
            </a:prstGeom>
            <a:noFill/>
            <a:ln w="11113"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
          <p:nvSpPr>
            <p:cNvPr id="3004" name="Line 769"/>
            <p:cNvSpPr>
              <a:spLocks noChangeShapeType="1"/>
            </p:cNvSpPr>
            <p:nvPr/>
          </p:nvSpPr>
          <p:spPr bwMode="auto">
            <a:xfrm>
              <a:off x="7280366" y="5617790"/>
              <a:ext cx="0" cy="61148"/>
            </a:xfrm>
            <a:prstGeom prst="line">
              <a:avLst/>
            </a:prstGeom>
            <a:noFill/>
            <a:ln w="11113"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
          <p:nvSpPr>
            <p:cNvPr id="3005" name="Line 770"/>
            <p:cNvSpPr>
              <a:spLocks noChangeShapeType="1"/>
            </p:cNvSpPr>
            <p:nvPr/>
          </p:nvSpPr>
          <p:spPr bwMode="auto">
            <a:xfrm>
              <a:off x="7280366" y="5678938"/>
              <a:ext cx="0" cy="63120"/>
            </a:xfrm>
            <a:prstGeom prst="line">
              <a:avLst/>
            </a:prstGeom>
            <a:noFill/>
            <a:ln w="11113"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
          <p:nvSpPr>
            <p:cNvPr id="3006" name="Line 771"/>
            <p:cNvSpPr>
              <a:spLocks noChangeShapeType="1"/>
            </p:cNvSpPr>
            <p:nvPr/>
          </p:nvSpPr>
          <p:spPr bwMode="auto">
            <a:xfrm>
              <a:off x="7250148" y="5617790"/>
              <a:ext cx="62596" cy="0"/>
            </a:xfrm>
            <a:prstGeom prst="line">
              <a:avLst/>
            </a:prstGeom>
            <a:noFill/>
            <a:ln w="11113"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
          <p:nvSpPr>
            <p:cNvPr id="3007" name="Line 772"/>
            <p:cNvSpPr>
              <a:spLocks noChangeShapeType="1"/>
            </p:cNvSpPr>
            <p:nvPr/>
          </p:nvSpPr>
          <p:spPr bwMode="auto">
            <a:xfrm>
              <a:off x="7250148" y="5742058"/>
              <a:ext cx="62596" cy="0"/>
            </a:xfrm>
            <a:prstGeom prst="line">
              <a:avLst/>
            </a:prstGeom>
            <a:noFill/>
            <a:ln w="11113"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
          <p:nvSpPr>
            <p:cNvPr id="3008" name="Line 773"/>
            <p:cNvSpPr>
              <a:spLocks noChangeShapeType="1"/>
            </p:cNvSpPr>
            <p:nvPr/>
          </p:nvSpPr>
          <p:spPr bwMode="auto">
            <a:xfrm>
              <a:off x="7539383" y="5730223"/>
              <a:ext cx="0" cy="67065"/>
            </a:xfrm>
            <a:prstGeom prst="line">
              <a:avLst/>
            </a:prstGeom>
            <a:noFill/>
            <a:ln w="11113"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
          <p:nvSpPr>
            <p:cNvPr id="3009" name="Line 774"/>
            <p:cNvSpPr>
              <a:spLocks noChangeShapeType="1"/>
            </p:cNvSpPr>
            <p:nvPr/>
          </p:nvSpPr>
          <p:spPr bwMode="auto">
            <a:xfrm>
              <a:off x="7539383" y="5797289"/>
              <a:ext cx="0" cy="67065"/>
            </a:xfrm>
            <a:prstGeom prst="line">
              <a:avLst/>
            </a:prstGeom>
            <a:noFill/>
            <a:ln w="11113"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
          <p:nvSpPr>
            <p:cNvPr id="3010" name="Line 775"/>
            <p:cNvSpPr>
              <a:spLocks noChangeShapeType="1"/>
            </p:cNvSpPr>
            <p:nvPr/>
          </p:nvSpPr>
          <p:spPr bwMode="auto">
            <a:xfrm>
              <a:off x="7507006" y="5730223"/>
              <a:ext cx="62596" cy="0"/>
            </a:xfrm>
            <a:prstGeom prst="line">
              <a:avLst/>
            </a:prstGeom>
            <a:noFill/>
            <a:ln w="11113"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
          <p:nvSpPr>
            <p:cNvPr id="3011" name="Line 776"/>
            <p:cNvSpPr>
              <a:spLocks noChangeShapeType="1"/>
            </p:cNvSpPr>
            <p:nvPr/>
          </p:nvSpPr>
          <p:spPr bwMode="auto">
            <a:xfrm>
              <a:off x="7507006" y="5864354"/>
              <a:ext cx="62596" cy="0"/>
            </a:xfrm>
            <a:prstGeom prst="line">
              <a:avLst/>
            </a:prstGeom>
            <a:noFill/>
            <a:ln w="11113"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
          <p:nvSpPr>
            <p:cNvPr id="3012" name="Line 777"/>
            <p:cNvSpPr>
              <a:spLocks noChangeShapeType="1"/>
            </p:cNvSpPr>
            <p:nvPr/>
          </p:nvSpPr>
          <p:spPr bwMode="auto">
            <a:xfrm>
              <a:off x="7796242" y="5734168"/>
              <a:ext cx="0" cy="63120"/>
            </a:xfrm>
            <a:prstGeom prst="line">
              <a:avLst/>
            </a:prstGeom>
            <a:noFill/>
            <a:ln w="11113"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
          <p:nvSpPr>
            <p:cNvPr id="3013" name="Line 778"/>
            <p:cNvSpPr>
              <a:spLocks noChangeShapeType="1"/>
            </p:cNvSpPr>
            <p:nvPr/>
          </p:nvSpPr>
          <p:spPr bwMode="auto">
            <a:xfrm>
              <a:off x="7796242" y="5797289"/>
              <a:ext cx="0" cy="63120"/>
            </a:xfrm>
            <a:prstGeom prst="line">
              <a:avLst/>
            </a:prstGeom>
            <a:noFill/>
            <a:ln w="11113"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
          <p:nvSpPr>
            <p:cNvPr id="3014" name="Line 779"/>
            <p:cNvSpPr>
              <a:spLocks noChangeShapeType="1"/>
            </p:cNvSpPr>
            <p:nvPr/>
          </p:nvSpPr>
          <p:spPr bwMode="auto">
            <a:xfrm>
              <a:off x="7763865" y="5734168"/>
              <a:ext cx="64754" cy="0"/>
            </a:xfrm>
            <a:prstGeom prst="line">
              <a:avLst/>
            </a:prstGeom>
            <a:noFill/>
            <a:ln w="11113"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
          <p:nvSpPr>
            <p:cNvPr id="3015" name="Line 780"/>
            <p:cNvSpPr>
              <a:spLocks noChangeShapeType="1"/>
            </p:cNvSpPr>
            <p:nvPr/>
          </p:nvSpPr>
          <p:spPr bwMode="auto">
            <a:xfrm>
              <a:off x="7763865" y="5860409"/>
              <a:ext cx="64754" cy="0"/>
            </a:xfrm>
            <a:prstGeom prst="line">
              <a:avLst/>
            </a:prstGeom>
            <a:noFill/>
            <a:ln w="11113"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
          <p:nvSpPr>
            <p:cNvPr id="3016" name="Rectangle 781"/>
            <p:cNvSpPr>
              <a:spLocks noChangeArrowheads="1"/>
            </p:cNvSpPr>
            <p:nvPr/>
          </p:nvSpPr>
          <p:spPr bwMode="auto">
            <a:xfrm>
              <a:off x="5708997" y="5243013"/>
              <a:ext cx="62596" cy="5720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
          <p:nvSpPr>
            <p:cNvPr id="3017" name="Rectangle 782"/>
            <p:cNvSpPr>
              <a:spLocks noChangeArrowheads="1"/>
            </p:cNvSpPr>
            <p:nvPr/>
          </p:nvSpPr>
          <p:spPr bwMode="auto">
            <a:xfrm>
              <a:off x="5708997" y="5243013"/>
              <a:ext cx="62596" cy="57203"/>
            </a:xfrm>
            <a:prstGeom prst="rect">
              <a:avLst/>
            </a:prstGeom>
            <a:noFill/>
            <a:ln w="0"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
          <p:nvSpPr>
            <p:cNvPr id="3018" name="Rectangle 783"/>
            <p:cNvSpPr>
              <a:spLocks noChangeArrowheads="1"/>
            </p:cNvSpPr>
            <p:nvPr/>
          </p:nvSpPr>
          <p:spPr bwMode="auto">
            <a:xfrm>
              <a:off x="5965856" y="5373199"/>
              <a:ext cx="62596" cy="5917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
          <p:nvSpPr>
            <p:cNvPr id="3019" name="Rectangle 784"/>
            <p:cNvSpPr>
              <a:spLocks noChangeArrowheads="1"/>
            </p:cNvSpPr>
            <p:nvPr/>
          </p:nvSpPr>
          <p:spPr bwMode="auto">
            <a:xfrm>
              <a:off x="5965856" y="5373199"/>
              <a:ext cx="62596" cy="59175"/>
            </a:xfrm>
            <a:prstGeom prst="rect">
              <a:avLst/>
            </a:prstGeom>
            <a:noFill/>
            <a:ln w="0"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
          <p:nvSpPr>
            <p:cNvPr id="3020" name="Rectangle 785"/>
            <p:cNvSpPr>
              <a:spLocks noChangeArrowheads="1"/>
            </p:cNvSpPr>
            <p:nvPr/>
          </p:nvSpPr>
          <p:spPr bwMode="auto">
            <a:xfrm>
              <a:off x="6222714" y="5315996"/>
              <a:ext cx="62596" cy="5720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
          <p:nvSpPr>
            <p:cNvPr id="3021" name="Rectangle 786"/>
            <p:cNvSpPr>
              <a:spLocks noChangeArrowheads="1"/>
            </p:cNvSpPr>
            <p:nvPr/>
          </p:nvSpPr>
          <p:spPr bwMode="auto">
            <a:xfrm>
              <a:off x="6222714" y="5315996"/>
              <a:ext cx="62596" cy="57203"/>
            </a:xfrm>
            <a:prstGeom prst="rect">
              <a:avLst/>
            </a:prstGeom>
            <a:noFill/>
            <a:ln w="0"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
          <p:nvSpPr>
            <p:cNvPr id="3022" name="Rectangle 787"/>
            <p:cNvSpPr>
              <a:spLocks noChangeArrowheads="1"/>
            </p:cNvSpPr>
            <p:nvPr/>
          </p:nvSpPr>
          <p:spPr bwMode="auto">
            <a:xfrm>
              <a:off x="6479573" y="5329804"/>
              <a:ext cx="64754" cy="5917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
          <p:nvSpPr>
            <p:cNvPr id="3023" name="Rectangle 788"/>
            <p:cNvSpPr>
              <a:spLocks noChangeArrowheads="1"/>
            </p:cNvSpPr>
            <p:nvPr/>
          </p:nvSpPr>
          <p:spPr bwMode="auto">
            <a:xfrm>
              <a:off x="6479573" y="5329804"/>
              <a:ext cx="64754" cy="59175"/>
            </a:xfrm>
            <a:prstGeom prst="rect">
              <a:avLst/>
            </a:prstGeom>
            <a:noFill/>
            <a:ln w="0"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
          <p:nvSpPr>
            <p:cNvPr id="3024" name="Rectangle 789"/>
            <p:cNvSpPr>
              <a:spLocks noChangeArrowheads="1"/>
            </p:cNvSpPr>
            <p:nvPr/>
          </p:nvSpPr>
          <p:spPr bwMode="auto">
            <a:xfrm>
              <a:off x="6736431" y="5461962"/>
              <a:ext cx="64754" cy="5720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
          <p:nvSpPr>
            <p:cNvPr id="3025" name="Rectangle 790"/>
            <p:cNvSpPr>
              <a:spLocks noChangeArrowheads="1"/>
            </p:cNvSpPr>
            <p:nvPr/>
          </p:nvSpPr>
          <p:spPr bwMode="auto">
            <a:xfrm>
              <a:off x="6736431" y="5461962"/>
              <a:ext cx="64754" cy="57203"/>
            </a:xfrm>
            <a:prstGeom prst="rect">
              <a:avLst/>
            </a:prstGeom>
            <a:noFill/>
            <a:ln w="0"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
          <p:nvSpPr>
            <p:cNvPr id="3026" name="Rectangle 791"/>
            <p:cNvSpPr>
              <a:spLocks noChangeArrowheads="1"/>
            </p:cNvSpPr>
            <p:nvPr/>
          </p:nvSpPr>
          <p:spPr bwMode="auto">
            <a:xfrm>
              <a:off x="6993289" y="5594120"/>
              <a:ext cx="62596" cy="5720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
          <p:nvSpPr>
            <p:cNvPr id="3027" name="Rectangle 792"/>
            <p:cNvSpPr>
              <a:spLocks noChangeArrowheads="1"/>
            </p:cNvSpPr>
            <p:nvPr/>
          </p:nvSpPr>
          <p:spPr bwMode="auto">
            <a:xfrm>
              <a:off x="6993289" y="5594120"/>
              <a:ext cx="62596" cy="57203"/>
            </a:xfrm>
            <a:prstGeom prst="rect">
              <a:avLst/>
            </a:prstGeom>
            <a:noFill/>
            <a:ln w="0"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
          <p:nvSpPr>
            <p:cNvPr id="3028" name="Rectangle 793"/>
            <p:cNvSpPr>
              <a:spLocks noChangeArrowheads="1"/>
            </p:cNvSpPr>
            <p:nvPr/>
          </p:nvSpPr>
          <p:spPr bwMode="auto">
            <a:xfrm>
              <a:off x="7250148" y="5651323"/>
              <a:ext cx="62596" cy="5720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
          <p:nvSpPr>
            <p:cNvPr id="3029" name="Rectangle 794"/>
            <p:cNvSpPr>
              <a:spLocks noChangeArrowheads="1"/>
            </p:cNvSpPr>
            <p:nvPr/>
          </p:nvSpPr>
          <p:spPr bwMode="auto">
            <a:xfrm>
              <a:off x="7250148" y="5651323"/>
              <a:ext cx="62596" cy="57203"/>
            </a:xfrm>
            <a:prstGeom prst="rect">
              <a:avLst/>
            </a:prstGeom>
            <a:noFill/>
            <a:ln w="0"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
          <p:nvSpPr>
            <p:cNvPr id="3030" name="Rectangle 795"/>
            <p:cNvSpPr>
              <a:spLocks noChangeArrowheads="1"/>
            </p:cNvSpPr>
            <p:nvPr/>
          </p:nvSpPr>
          <p:spPr bwMode="auto">
            <a:xfrm>
              <a:off x="7507006" y="5767701"/>
              <a:ext cx="62596" cy="5917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
          <p:nvSpPr>
            <p:cNvPr id="3031" name="Rectangle 796"/>
            <p:cNvSpPr>
              <a:spLocks noChangeArrowheads="1"/>
            </p:cNvSpPr>
            <p:nvPr/>
          </p:nvSpPr>
          <p:spPr bwMode="auto">
            <a:xfrm>
              <a:off x="7507006" y="5767701"/>
              <a:ext cx="62596" cy="59175"/>
            </a:xfrm>
            <a:prstGeom prst="rect">
              <a:avLst/>
            </a:prstGeom>
            <a:noFill/>
            <a:ln w="0"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
          <p:nvSpPr>
            <p:cNvPr id="3032" name="Rectangle 797"/>
            <p:cNvSpPr>
              <a:spLocks noChangeArrowheads="1"/>
            </p:cNvSpPr>
            <p:nvPr/>
          </p:nvSpPr>
          <p:spPr bwMode="auto">
            <a:xfrm>
              <a:off x="7763865" y="5767701"/>
              <a:ext cx="64754" cy="5917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
          <p:nvSpPr>
            <p:cNvPr id="3033" name="Rectangle 798"/>
            <p:cNvSpPr>
              <a:spLocks noChangeArrowheads="1"/>
            </p:cNvSpPr>
            <p:nvPr/>
          </p:nvSpPr>
          <p:spPr bwMode="auto">
            <a:xfrm>
              <a:off x="7763865" y="5767701"/>
              <a:ext cx="64754" cy="59175"/>
            </a:xfrm>
            <a:prstGeom prst="rect">
              <a:avLst/>
            </a:prstGeom>
            <a:noFill/>
            <a:ln w="0"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
          <p:nvSpPr>
            <p:cNvPr id="3034" name="Freeform 799"/>
            <p:cNvSpPr>
              <a:spLocks/>
            </p:cNvSpPr>
            <p:nvPr/>
          </p:nvSpPr>
          <p:spPr bwMode="auto">
            <a:xfrm>
              <a:off x="5739216" y="5112828"/>
              <a:ext cx="2057026" cy="785059"/>
            </a:xfrm>
            <a:custGeom>
              <a:avLst/>
              <a:gdLst>
                <a:gd name="T0" fmla="*/ 0 w 953"/>
                <a:gd name="T1" fmla="*/ 0 h 398"/>
                <a:gd name="T2" fmla="*/ 0 w 953"/>
                <a:gd name="T3" fmla="*/ 0 h 398"/>
                <a:gd name="T4" fmla="*/ 0 w 953"/>
                <a:gd name="T5" fmla="*/ 0 h 398"/>
                <a:gd name="T6" fmla="*/ 120 w 953"/>
                <a:gd name="T7" fmla="*/ 36 h 398"/>
                <a:gd name="T8" fmla="*/ 120 w 953"/>
                <a:gd name="T9" fmla="*/ 36 h 398"/>
                <a:gd name="T10" fmla="*/ 239 w 953"/>
                <a:gd name="T11" fmla="*/ 89 h 398"/>
                <a:gd name="T12" fmla="*/ 239 w 953"/>
                <a:gd name="T13" fmla="*/ 89 h 398"/>
                <a:gd name="T14" fmla="*/ 358 w 953"/>
                <a:gd name="T15" fmla="*/ 199 h 398"/>
                <a:gd name="T16" fmla="*/ 358 w 953"/>
                <a:gd name="T17" fmla="*/ 199 h 398"/>
                <a:gd name="T18" fmla="*/ 477 w 953"/>
                <a:gd name="T19" fmla="*/ 273 h 398"/>
                <a:gd name="T20" fmla="*/ 477 w 953"/>
                <a:gd name="T21" fmla="*/ 273 h 398"/>
                <a:gd name="T22" fmla="*/ 595 w 953"/>
                <a:gd name="T23" fmla="*/ 288 h 398"/>
                <a:gd name="T24" fmla="*/ 595 w 953"/>
                <a:gd name="T25" fmla="*/ 288 h 398"/>
                <a:gd name="T26" fmla="*/ 714 w 953"/>
                <a:gd name="T27" fmla="*/ 340 h 398"/>
                <a:gd name="T28" fmla="*/ 714 w 953"/>
                <a:gd name="T29" fmla="*/ 340 h 398"/>
                <a:gd name="T30" fmla="*/ 834 w 953"/>
                <a:gd name="T31" fmla="*/ 355 h 398"/>
                <a:gd name="T32" fmla="*/ 834 w 953"/>
                <a:gd name="T33" fmla="*/ 355 h 398"/>
                <a:gd name="T34" fmla="*/ 953 w 953"/>
                <a:gd name="T35" fmla="*/ 39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3" h="398">
                  <a:moveTo>
                    <a:pt x="0" y="0"/>
                  </a:moveTo>
                  <a:lnTo>
                    <a:pt x="0" y="0"/>
                  </a:lnTo>
                  <a:lnTo>
                    <a:pt x="0" y="0"/>
                  </a:lnTo>
                  <a:lnTo>
                    <a:pt x="120" y="36"/>
                  </a:lnTo>
                  <a:lnTo>
                    <a:pt x="120" y="36"/>
                  </a:lnTo>
                  <a:lnTo>
                    <a:pt x="239" y="89"/>
                  </a:lnTo>
                  <a:lnTo>
                    <a:pt x="239" y="89"/>
                  </a:lnTo>
                  <a:lnTo>
                    <a:pt x="358" y="199"/>
                  </a:lnTo>
                  <a:lnTo>
                    <a:pt x="358" y="199"/>
                  </a:lnTo>
                  <a:lnTo>
                    <a:pt x="477" y="273"/>
                  </a:lnTo>
                  <a:lnTo>
                    <a:pt x="477" y="273"/>
                  </a:lnTo>
                  <a:lnTo>
                    <a:pt x="595" y="288"/>
                  </a:lnTo>
                  <a:lnTo>
                    <a:pt x="595" y="288"/>
                  </a:lnTo>
                  <a:lnTo>
                    <a:pt x="714" y="340"/>
                  </a:lnTo>
                  <a:lnTo>
                    <a:pt x="714" y="340"/>
                  </a:lnTo>
                  <a:lnTo>
                    <a:pt x="834" y="355"/>
                  </a:lnTo>
                  <a:lnTo>
                    <a:pt x="834" y="355"/>
                  </a:lnTo>
                  <a:lnTo>
                    <a:pt x="953" y="398"/>
                  </a:lnTo>
                </a:path>
              </a:pathLst>
            </a:custGeom>
            <a:noFill/>
            <a:ln w="11113"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
          <p:nvSpPr>
            <p:cNvPr id="3035" name="Line 800"/>
            <p:cNvSpPr>
              <a:spLocks noChangeShapeType="1"/>
            </p:cNvSpPr>
            <p:nvPr/>
          </p:nvSpPr>
          <p:spPr bwMode="auto">
            <a:xfrm>
              <a:off x="5739216" y="4953054"/>
              <a:ext cx="0" cy="159773"/>
            </a:xfrm>
            <a:prstGeom prst="line">
              <a:avLst/>
            </a:prstGeom>
            <a:noFill/>
            <a:ln w="11113"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
          <p:nvSpPr>
            <p:cNvPr id="3036" name="Line 801"/>
            <p:cNvSpPr>
              <a:spLocks noChangeShapeType="1"/>
            </p:cNvSpPr>
            <p:nvPr/>
          </p:nvSpPr>
          <p:spPr bwMode="auto">
            <a:xfrm>
              <a:off x="5739216" y="5112828"/>
              <a:ext cx="0" cy="159773"/>
            </a:xfrm>
            <a:prstGeom prst="line">
              <a:avLst/>
            </a:prstGeom>
            <a:noFill/>
            <a:ln w="11113"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
          <p:nvSpPr>
            <p:cNvPr id="3037" name="Line 802"/>
            <p:cNvSpPr>
              <a:spLocks noChangeShapeType="1"/>
            </p:cNvSpPr>
            <p:nvPr/>
          </p:nvSpPr>
          <p:spPr bwMode="auto">
            <a:xfrm>
              <a:off x="5708997" y="4953054"/>
              <a:ext cx="62596" cy="0"/>
            </a:xfrm>
            <a:prstGeom prst="line">
              <a:avLst/>
            </a:prstGeom>
            <a:noFill/>
            <a:ln w="11113"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
          <p:nvSpPr>
            <p:cNvPr id="3038" name="Line 803"/>
            <p:cNvSpPr>
              <a:spLocks noChangeShapeType="1"/>
            </p:cNvSpPr>
            <p:nvPr/>
          </p:nvSpPr>
          <p:spPr bwMode="auto">
            <a:xfrm>
              <a:off x="5708997" y="5272601"/>
              <a:ext cx="62596" cy="0"/>
            </a:xfrm>
            <a:prstGeom prst="line">
              <a:avLst/>
            </a:prstGeom>
            <a:noFill/>
            <a:ln w="11113"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
          <p:nvSpPr>
            <p:cNvPr id="3039" name="Line 804"/>
            <p:cNvSpPr>
              <a:spLocks noChangeShapeType="1"/>
            </p:cNvSpPr>
            <p:nvPr/>
          </p:nvSpPr>
          <p:spPr bwMode="auto">
            <a:xfrm>
              <a:off x="5998233" y="5095075"/>
              <a:ext cx="0" cy="88763"/>
            </a:xfrm>
            <a:prstGeom prst="line">
              <a:avLst/>
            </a:prstGeom>
            <a:noFill/>
            <a:ln w="11113"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
          <p:nvSpPr>
            <p:cNvPr id="3040" name="Line 805"/>
            <p:cNvSpPr>
              <a:spLocks noChangeShapeType="1"/>
            </p:cNvSpPr>
            <p:nvPr/>
          </p:nvSpPr>
          <p:spPr bwMode="auto">
            <a:xfrm>
              <a:off x="5998233" y="5183838"/>
              <a:ext cx="0" cy="90735"/>
            </a:xfrm>
            <a:prstGeom prst="line">
              <a:avLst/>
            </a:prstGeom>
            <a:noFill/>
            <a:ln w="11113"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
          <p:nvSpPr>
            <p:cNvPr id="3041" name="Line 806"/>
            <p:cNvSpPr>
              <a:spLocks noChangeShapeType="1"/>
            </p:cNvSpPr>
            <p:nvPr/>
          </p:nvSpPr>
          <p:spPr bwMode="auto">
            <a:xfrm>
              <a:off x="5965856" y="5095075"/>
              <a:ext cx="62596" cy="0"/>
            </a:xfrm>
            <a:prstGeom prst="line">
              <a:avLst/>
            </a:prstGeom>
            <a:noFill/>
            <a:ln w="11113"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
          <p:nvSpPr>
            <p:cNvPr id="3042" name="Line 807"/>
            <p:cNvSpPr>
              <a:spLocks noChangeShapeType="1"/>
            </p:cNvSpPr>
            <p:nvPr/>
          </p:nvSpPr>
          <p:spPr bwMode="auto">
            <a:xfrm>
              <a:off x="5965856" y="5274574"/>
              <a:ext cx="62596" cy="0"/>
            </a:xfrm>
            <a:prstGeom prst="line">
              <a:avLst/>
            </a:prstGeom>
            <a:noFill/>
            <a:ln w="11113"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
          <p:nvSpPr>
            <p:cNvPr id="3043" name="Line 808"/>
            <p:cNvSpPr>
              <a:spLocks noChangeShapeType="1"/>
            </p:cNvSpPr>
            <p:nvPr/>
          </p:nvSpPr>
          <p:spPr bwMode="auto">
            <a:xfrm>
              <a:off x="6255091" y="5144388"/>
              <a:ext cx="0" cy="143993"/>
            </a:xfrm>
            <a:prstGeom prst="line">
              <a:avLst/>
            </a:prstGeom>
            <a:noFill/>
            <a:ln w="11113"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
          <p:nvSpPr>
            <p:cNvPr id="3044" name="Line 809"/>
            <p:cNvSpPr>
              <a:spLocks noChangeShapeType="1"/>
            </p:cNvSpPr>
            <p:nvPr/>
          </p:nvSpPr>
          <p:spPr bwMode="auto">
            <a:xfrm>
              <a:off x="6255091" y="5288381"/>
              <a:ext cx="0" cy="142021"/>
            </a:xfrm>
            <a:prstGeom prst="line">
              <a:avLst/>
            </a:prstGeom>
            <a:noFill/>
            <a:ln w="11113"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
          <p:nvSpPr>
            <p:cNvPr id="3045" name="Line 810"/>
            <p:cNvSpPr>
              <a:spLocks noChangeShapeType="1"/>
            </p:cNvSpPr>
            <p:nvPr/>
          </p:nvSpPr>
          <p:spPr bwMode="auto">
            <a:xfrm>
              <a:off x="6222714" y="5144388"/>
              <a:ext cx="62596" cy="0"/>
            </a:xfrm>
            <a:prstGeom prst="line">
              <a:avLst/>
            </a:prstGeom>
            <a:noFill/>
            <a:ln w="11113"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
          <p:nvSpPr>
            <p:cNvPr id="3046" name="Line 811"/>
            <p:cNvSpPr>
              <a:spLocks noChangeShapeType="1"/>
            </p:cNvSpPr>
            <p:nvPr/>
          </p:nvSpPr>
          <p:spPr bwMode="auto">
            <a:xfrm>
              <a:off x="6222714" y="5430402"/>
              <a:ext cx="62596" cy="0"/>
            </a:xfrm>
            <a:prstGeom prst="line">
              <a:avLst/>
            </a:prstGeom>
            <a:noFill/>
            <a:ln w="11113"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
          <p:nvSpPr>
            <p:cNvPr id="3047" name="Line 812"/>
            <p:cNvSpPr>
              <a:spLocks noChangeShapeType="1"/>
            </p:cNvSpPr>
            <p:nvPr/>
          </p:nvSpPr>
          <p:spPr bwMode="auto">
            <a:xfrm>
              <a:off x="6511950" y="5434347"/>
              <a:ext cx="0" cy="71010"/>
            </a:xfrm>
            <a:prstGeom prst="line">
              <a:avLst/>
            </a:prstGeom>
            <a:noFill/>
            <a:ln w="11113"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
          <p:nvSpPr>
            <p:cNvPr id="3048" name="Line 813"/>
            <p:cNvSpPr>
              <a:spLocks noChangeShapeType="1"/>
            </p:cNvSpPr>
            <p:nvPr/>
          </p:nvSpPr>
          <p:spPr bwMode="auto">
            <a:xfrm>
              <a:off x="6511950" y="5505357"/>
              <a:ext cx="0" cy="71010"/>
            </a:xfrm>
            <a:prstGeom prst="line">
              <a:avLst/>
            </a:prstGeom>
            <a:noFill/>
            <a:ln w="11113"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
          <p:nvSpPr>
            <p:cNvPr id="3049" name="Line 814"/>
            <p:cNvSpPr>
              <a:spLocks noChangeShapeType="1"/>
            </p:cNvSpPr>
            <p:nvPr/>
          </p:nvSpPr>
          <p:spPr bwMode="auto">
            <a:xfrm>
              <a:off x="6479573" y="5434347"/>
              <a:ext cx="64754" cy="0"/>
            </a:xfrm>
            <a:prstGeom prst="line">
              <a:avLst/>
            </a:prstGeom>
            <a:noFill/>
            <a:ln w="11113"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
          <p:nvSpPr>
            <p:cNvPr id="3050" name="Line 815"/>
            <p:cNvSpPr>
              <a:spLocks noChangeShapeType="1"/>
            </p:cNvSpPr>
            <p:nvPr/>
          </p:nvSpPr>
          <p:spPr bwMode="auto">
            <a:xfrm>
              <a:off x="6479573" y="5576368"/>
              <a:ext cx="64754" cy="0"/>
            </a:xfrm>
            <a:prstGeom prst="line">
              <a:avLst/>
            </a:prstGeom>
            <a:noFill/>
            <a:ln w="11113"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
          <p:nvSpPr>
            <p:cNvPr id="3051" name="Line 816"/>
            <p:cNvSpPr>
              <a:spLocks noChangeShapeType="1"/>
            </p:cNvSpPr>
            <p:nvPr/>
          </p:nvSpPr>
          <p:spPr bwMode="auto">
            <a:xfrm>
              <a:off x="6768808" y="5538890"/>
              <a:ext cx="0" cy="112433"/>
            </a:xfrm>
            <a:prstGeom prst="line">
              <a:avLst/>
            </a:prstGeom>
            <a:noFill/>
            <a:ln w="11113"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
          <p:nvSpPr>
            <p:cNvPr id="3052" name="Line 817"/>
            <p:cNvSpPr>
              <a:spLocks noChangeShapeType="1"/>
            </p:cNvSpPr>
            <p:nvPr/>
          </p:nvSpPr>
          <p:spPr bwMode="auto">
            <a:xfrm>
              <a:off x="6768808" y="5651323"/>
              <a:ext cx="0" cy="112433"/>
            </a:xfrm>
            <a:prstGeom prst="line">
              <a:avLst/>
            </a:prstGeom>
            <a:noFill/>
            <a:ln w="11113"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
          <p:nvSpPr>
            <p:cNvPr id="3053" name="Line 818"/>
            <p:cNvSpPr>
              <a:spLocks noChangeShapeType="1"/>
            </p:cNvSpPr>
            <p:nvPr/>
          </p:nvSpPr>
          <p:spPr bwMode="auto">
            <a:xfrm>
              <a:off x="6736431" y="5538890"/>
              <a:ext cx="64754" cy="0"/>
            </a:xfrm>
            <a:prstGeom prst="line">
              <a:avLst/>
            </a:prstGeom>
            <a:noFill/>
            <a:ln w="11113"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
          <p:nvSpPr>
            <p:cNvPr id="3054" name="Line 819"/>
            <p:cNvSpPr>
              <a:spLocks noChangeShapeType="1"/>
            </p:cNvSpPr>
            <p:nvPr/>
          </p:nvSpPr>
          <p:spPr bwMode="auto">
            <a:xfrm>
              <a:off x="6736431" y="5763756"/>
              <a:ext cx="64754" cy="0"/>
            </a:xfrm>
            <a:prstGeom prst="line">
              <a:avLst/>
            </a:prstGeom>
            <a:noFill/>
            <a:ln w="11113"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
          <p:nvSpPr>
            <p:cNvPr id="3055" name="Line 820"/>
            <p:cNvSpPr>
              <a:spLocks noChangeShapeType="1"/>
            </p:cNvSpPr>
            <p:nvPr/>
          </p:nvSpPr>
          <p:spPr bwMode="auto">
            <a:xfrm>
              <a:off x="7023508" y="5602010"/>
              <a:ext cx="0" cy="78900"/>
            </a:xfrm>
            <a:prstGeom prst="line">
              <a:avLst/>
            </a:prstGeom>
            <a:noFill/>
            <a:ln w="11113"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
          <p:nvSpPr>
            <p:cNvPr id="3056" name="Line 821"/>
            <p:cNvSpPr>
              <a:spLocks noChangeShapeType="1"/>
            </p:cNvSpPr>
            <p:nvPr/>
          </p:nvSpPr>
          <p:spPr bwMode="auto">
            <a:xfrm>
              <a:off x="7023508" y="5680911"/>
              <a:ext cx="0" cy="76928"/>
            </a:xfrm>
            <a:prstGeom prst="line">
              <a:avLst/>
            </a:prstGeom>
            <a:noFill/>
            <a:ln w="11113"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
          <p:nvSpPr>
            <p:cNvPr id="3057" name="Line 822"/>
            <p:cNvSpPr>
              <a:spLocks noChangeShapeType="1"/>
            </p:cNvSpPr>
            <p:nvPr/>
          </p:nvSpPr>
          <p:spPr bwMode="auto">
            <a:xfrm>
              <a:off x="6993289" y="5602010"/>
              <a:ext cx="62596" cy="0"/>
            </a:xfrm>
            <a:prstGeom prst="line">
              <a:avLst/>
            </a:prstGeom>
            <a:noFill/>
            <a:ln w="11113"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
          <p:nvSpPr>
            <p:cNvPr id="3058" name="Line 823"/>
            <p:cNvSpPr>
              <a:spLocks noChangeShapeType="1"/>
            </p:cNvSpPr>
            <p:nvPr/>
          </p:nvSpPr>
          <p:spPr bwMode="auto">
            <a:xfrm>
              <a:off x="6993289" y="5757839"/>
              <a:ext cx="62596" cy="0"/>
            </a:xfrm>
            <a:prstGeom prst="line">
              <a:avLst/>
            </a:prstGeom>
            <a:noFill/>
            <a:ln w="11113"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
          <p:nvSpPr>
            <p:cNvPr id="3059" name="Line 824"/>
            <p:cNvSpPr>
              <a:spLocks noChangeShapeType="1"/>
            </p:cNvSpPr>
            <p:nvPr/>
          </p:nvSpPr>
          <p:spPr bwMode="auto">
            <a:xfrm>
              <a:off x="7280366" y="5682883"/>
              <a:ext cx="0" cy="100598"/>
            </a:xfrm>
            <a:prstGeom prst="line">
              <a:avLst/>
            </a:prstGeom>
            <a:noFill/>
            <a:ln w="11113"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
          <p:nvSpPr>
            <p:cNvPr id="3060" name="Line 825"/>
            <p:cNvSpPr>
              <a:spLocks noChangeShapeType="1"/>
            </p:cNvSpPr>
            <p:nvPr/>
          </p:nvSpPr>
          <p:spPr bwMode="auto">
            <a:xfrm>
              <a:off x="7280366" y="5783481"/>
              <a:ext cx="0" cy="98626"/>
            </a:xfrm>
            <a:prstGeom prst="line">
              <a:avLst/>
            </a:prstGeom>
            <a:noFill/>
            <a:ln w="11113"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
          <p:nvSpPr>
            <p:cNvPr id="3061" name="Line 826"/>
            <p:cNvSpPr>
              <a:spLocks noChangeShapeType="1"/>
            </p:cNvSpPr>
            <p:nvPr/>
          </p:nvSpPr>
          <p:spPr bwMode="auto">
            <a:xfrm>
              <a:off x="7250148" y="5682883"/>
              <a:ext cx="62596" cy="0"/>
            </a:xfrm>
            <a:prstGeom prst="line">
              <a:avLst/>
            </a:prstGeom>
            <a:noFill/>
            <a:ln w="11113"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
          <p:nvSpPr>
            <p:cNvPr id="3062" name="Line 827"/>
            <p:cNvSpPr>
              <a:spLocks noChangeShapeType="1"/>
            </p:cNvSpPr>
            <p:nvPr/>
          </p:nvSpPr>
          <p:spPr bwMode="auto">
            <a:xfrm>
              <a:off x="7250148" y="5882107"/>
              <a:ext cx="62596" cy="0"/>
            </a:xfrm>
            <a:prstGeom prst="line">
              <a:avLst/>
            </a:prstGeom>
            <a:noFill/>
            <a:ln w="11113"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
          <p:nvSpPr>
            <p:cNvPr id="3063" name="Line 828"/>
            <p:cNvSpPr>
              <a:spLocks noChangeShapeType="1"/>
            </p:cNvSpPr>
            <p:nvPr/>
          </p:nvSpPr>
          <p:spPr bwMode="auto">
            <a:xfrm>
              <a:off x="7539383" y="5706553"/>
              <a:ext cx="0" cy="106516"/>
            </a:xfrm>
            <a:prstGeom prst="line">
              <a:avLst/>
            </a:prstGeom>
            <a:noFill/>
            <a:ln w="11113"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
          <p:nvSpPr>
            <p:cNvPr id="3064" name="Line 829"/>
            <p:cNvSpPr>
              <a:spLocks noChangeShapeType="1"/>
            </p:cNvSpPr>
            <p:nvPr/>
          </p:nvSpPr>
          <p:spPr bwMode="auto">
            <a:xfrm>
              <a:off x="7539383" y="5813069"/>
              <a:ext cx="0" cy="104543"/>
            </a:xfrm>
            <a:prstGeom prst="line">
              <a:avLst/>
            </a:prstGeom>
            <a:noFill/>
            <a:ln w="11113"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
          <p:nvSpPr>
            <p:cNvPr id="3065" name="Line 830"/>
            <p:cNvSpPr>
              <a:spLocks noChangeShapeType="1"/>
            </p:cNvSpPr>
            <p:nvPr/>
          </p:nvSpPr>
          <p:spPr bwMode="auto">
            <a:xfrm>
              <a:off x="7507006" y="5706553"/>
              <a:ext cx="62596" cy="0"/>
            </a:xfrm>
            <a:prstGeom prst="line">
              <a:avLst/>
            </a:prstGeom>
            <a:noFill/>
            <a:ln w="11113"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
          <p:nvSpPr>
            <p:cNvPr id="3066" name="Line 831"/>
            <p:cNvSpPr>
              <a:spLocks noChangeShapeType="1"/>
            </p:cNvSpPr>
            <p:nvPr/>
          </p:nvSpPr>
          <p:spPr bwMode="auto">
            <a:xfrm>
              <a:off x="7507006" y="5917612"/>
              <a:ext cx="62596" cy="0"/>
            </a:xfrm>
            <a:prstGeom prst="line">
              <a:avLst/>
            </a:prstGeom>
            <a:noFill/>
            <a:ln w="11113"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
          <p:nvSpPr>
            <p:cNvPr id="3067" name="Line 832"/>
            <p:cNvSpPr>
              <a:spLocks noChangeShapeType="1"/>
            </p:cNvSpPr>
            <p:nvPr/>
          </p:nvSpPr>
          <p:spPr bwMode="auto">
            <a:xfrm>
              <a:off x="7796242" y="5828849"/>
              <a:ext cx="0" cy="69038"/>
            </a:xfrm>
            <a:prstGeom prst="line">
              <a:avLst/>
            </a:prstGeom>
            <a:noFill/>
            <a:ln w="11113"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
          <p:nvSpPr>
            <p:cNvPr id="3068" name="Line 833"/>
            <p:cNvSpPr>
              <a:spLocks noChangeShapeType="1"/>
            </p:cNvSpPr>
            <p:nvPr/>
          </p:nvSpPr>
          <p:spPr bwMode="auto">
            <a:xfrm>
              <a:off x="7796242" y="5897887"/>
              <a:ext cx="0" cy="72983"/>
            </a:xfrm>
            <a:prstGeom prst="line">
              <a:avLst/>
            </a:prstGeom>
            <a:noFill/>
            <a:ln w="11113"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
          <p:nvSpPr>
            <p:cNvPr id="3069" name="Line 834"/>
            <p:cNvSpPr>
              <a:spLocks noChangeShapeType="1"/>
            </p:cNvSpPr>
            <p:nvPr/>
          </p:nvSpPr>
          <p:spPr bwMode="auto">
            <a:xfrm>
              <a:off x="7763865" y="5828849"/>
              <a:ext cx="64754" cy="0"/>
            </a:xfrm>
            <a:prstGeom prst="line">
              <a:avLst/>
            </a:prstGeom>
            <a:noFill/>
            <a:ln w="11113"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
          <p:nvSpPr>
            <p:cNvPr id="3070" name="Line 835"/>
            <p:cNvSpPr>
              <a:spLocks noChangeShapeType="1"/>
            </p:cNvSpPr>
            <p:nvPr/>
          </p:nvSpPr>
          <p:spPr bwMode="auto">
            <a:xfrm>
              <a:off x="7763865" y="5970870"/>
              <a:ext cx="64754" cy="0"/>
            </a:xfrm>
            <a:prstGeom prst="line">
              <a:avLst/>
            </a:prstGeom>
            <a:noFill/>
            <a:ln w="11113"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
          <p:nvSpPr>
            <p:cNvPr id="3071" name="Oval 836"/>
            <p:cNvSpPr>
              <a:spLocks noChangeArrowheads="1"/>
            </p:cNvSpPr>
            <p:nvPr/>
          </p:nvSpPr>
          <p:spPr bwMode="auto">
            <a:xfrm>
              <a:off x="5708997" y="5083240"/>
              <a:ext cx="62596" cy="59175"/>
            </a:xfrm>
            <a:prstGeom prst="ellipse">
              <a:avLst/>
            </a:pr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
          <p:nvSpPr>
            <p:cNvPr id="3072" name="Oval 837"/>
            <p:cNvSpPr>
              <a:spLocks noChangeArrowheads="1"/>
            </p:cNvSpPr>
            <p:nvPr/>
          </p:nvSpPr>
          <p:spPr bwMode="auto">
            <a:xfrm>
              <a:off x="5708997" y="5083240"/>
              <a:ext cx="62596" cy="59175"/>
            </a:xfrm>
            <a:prstGeom prst="ellipse">
              <a:avLst/>
            </a:prstGeom>
            <a:noFill/>
            <a:ln w="0"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
          <p:nvSpPr>
            <p:cNvPr id="3073" name="Oval 838"/>
            <p:cNvSpPr>
              <a:spLocks noChangeArrowheads="1"/>
            </p:cNvSpPr>
            <p:nvPr/>
          </p:nvSpPr>
          <p:spPr bwMode="auto">
            <a:xfrm>
              <a:off x="5965856" y="5154250"/>
              <a:ext cx="62596" cy="59175"/>
            </a:xfrm>
            <a:prstGeom prst="ellipse">
              <a:avLst/>
            </a:pr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
          <p:nvSpPr>
            <p:cNvPr id="3074" name="Oval 839"/>
            <p:cNvSpPr>
              <a:spLocks noChangeArrowheads="1"/>
            </p:cNvSpPr>
            <p:nvPr/>
          </p:nvSpPr>
          <p:spPr bwMode="auto">
            <a:xfrm>
              <a:off x="5965856" y="5154250"/>
              <a:ext cx="62596" cy="59175"/>
            </a:xfrm>
            <a:prstGeom prst="ellipse">
              <a:avLst/>
            </a:prstGeom>
            <a:noFill/>
            <a:ln w="0"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
          <p:nvSpPr>
            <p:cNvPr id="3075" name="Oval 840"/>
            <p:cNvSpPr>
              <a:spLocks noChangeArrowheads="1"/>
            </p:cNvSpPr>
            <p:nvPr/>
          </p:nvSpPr>
          <p:spPr bwMode="auto">
            <a:xfrm>
              <a:off x="6222714" y="5258793"/>
              <a:ext cx="62596" cy="57203"/>
            </a:xfrm>
            <a:prstGeom prst="ellipse">
              <a:avLst/>
            </a:pr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
          <p:nvSpPr>
            <p:cNvPr id="3076" name="Oval 841"/>
            <p:cNvSpPr>
              <a:spLocks noChangeArrowheads="1"/>
            </p:cNvSpPr>
            <p:nvPr/>
          </p:nvSpPr>
          <p:spPr bwMode="auto">
            <a:xfrm>
              <a:off x="6222714" y="5258793"/>
              <a:ext cx="62596" cy="57203"/>
            </a:xfrm>
            <a:prstGeom prst="ellipse">
              <a:avLst/>
            </a:prstGeom>
            <a:noFill/>
            <a:ln w="0"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
          <p:nvSpPr>
            <p:cNvPr id="3077" name="Oval 842"/>
            <p:cNvSpPr>
              <a:spLocks noChangeArrowheads="1"/>
            </p:cNvSpPr>
            <p:nvPr/>
          </p:nvSpPr>
          <p:spPr bwMode="auto">
            <a:xfrm>
              <a:off x="6479573" y="5475770"/>
              <a:ext cx="64754" cy="59175"/>
            </a:xfrm>
            <a:prstGeom prst="ellipse">
              <a:avLst/>
            </a:pr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
          <p:nvSpPr>
            <p:cNvPr id="3078" name="Oval 843"/>
            <p:cNvSpPr>
              <a:spLocks noChangeArrowheads="1"/>
            </p:cNvSpPr>
            <p:nvPr/>
          </p:nvSpPr>
          <p:spPr bwMode="auto">
            <a:xfrm>
              <a:off x="6479573" y="5475770"/>
              <a:ext cx="64754" cy="59175"/>
            </a:xfrm>
            <a:prstGeom prst="ellipse">
              <a:avLst/>
            </a:prstGeom>
            <a:noFill/>
            <a:ln w="0"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
          <p:nvSpPr>
            <p:cNvPr id="3079" name="Oval 844"/>
            <p:cNvSpPr>
              <a:spLocks noChangeArrowheads="1"/>
            </p:cNvSpPr>
            <p:nvPr/>
          </p:nvSpPr>
          <p:spPr bwMode="auto">
            <a:xfrm>
              <a:off x="6736431" y="5623708"/>
              <a:ext cx="64754" cy="57203"/>
            </a:xfrm>
            <a:prstGeom prst="ellipse">
              <a:avLst/>
            </a:pr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
          <p:nvSpPr>
            <p:cNvPr id="3080" name="Oval 845"/>
            <p:cNvSpPr>
              <a:spLocks noChangeArrowheads="1"/>
            </p:cNvSpPr>
            <p:nvPr/>
          </p:nvSpPr>
          <p:spPr bwMode="auto">
            <a:xfrm>
              <a:off x="6736431" y="5623708"/>
              <a:ext cx="64754" cy="57203"/>
            </a:xfrm>
            <a:prstGeom prst="ellipse">
              <a:avLst/>
            </a:prstGeom>
            <a:noFill/>
            <a:ln w="0"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
          <p:nvSpPr>
            <p:cNvPr id="3081" name="Oval 846"/>
            <p:cNvSpPr>
              <a:spLocks noChangeArrowheads="1"/>
            </p:cNvSpPr>
            <p:nvPr/>
          </p:nvSpPr>
          <p:spPr bwMode="auto">
            <a:xfrm>
              <a:off x="6993289" y="5651323"/>
              <a:ext cx="62596" cy="59175"/>
            </a:xfrm>
            <a:prstGeom prst="ellipse">
              <a:avLst/>
            </a:pr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
          <p:nvSpPr>
            <p:cNvPr id="3082" name="Oval 847"/>
            <p:cNvSpPr>
              <a:spLocks noChangeArrowheads="1"/>
            </p:cNvSpPr>
            <p:nvPr/>
          </p:nvSpPr>
          <p:spPr bwMode="auto">
            <a:xfrm>
              <a:off x="6993289" y="5651323"/>
              <a:ext cx="62596" cy="59175"/>
            </a:xfrm>
            <a:prstGeom prst="ellipse">
              <a:avLst/>
            </a:prstGeom>
            <a:noFill/>
            <a:ln w="0"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
          <p:nvSpPr>
            <p:cNvPr id="3083" name="Oval 848"/>
            <p:cNvSpPr>
              <a:spLocks noChangeArrowheads="1"/>
            </p:cNvSpPr>
            <p:nvPr/>
          </p:nvSpPr>
          <p:spPr bwMode="auto">
            <a:xfrm>
              <a:off x="7250148" y="5753894"/>
              <a:ext cx="62596" cy="59175"/>
            </a:xfrm>
            <a:prstGeom prst="ellipse">
              <a:avLst/>
            </a:pr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
          <p:nvSpPr>
            <p:cNvPr id="3084" name="Oval 849"/>
            <p:cNvSpPr>
              <a:spLocks noChangeArrowheads="1"/>
            </p:cNvSpPr>
            <p:nvPr/>
          </p:nvSpPr>
          <p:spPr bwMode="auto">
            <a:xfrm>
              <a:off x="7250148" y="5753894"/>
              <a:ext cx="62596" cy="59175"/>
            </a:xfrm>
            <a:prstGeom prst="ellipse">
              <a:avLst/>
            </a:prstGeom>
            <a:noFill/>
            <a:ln w="0"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
          <p:nvSpPr>
            <p:cNvPr id="3085" name="Oval 850"/>
            <p:cNvSpPr>
              <a:spLocks noChangeArrowheads="1"/>
            </p:cNvSpPr>
            <p:nvPr/>
          </p:nvSpPr>
          <p:spPr bwMode="auto">
            <a:xfrm>
              <a:off x="7507006" y="5783481"/>
              <a:ext cx="62596" cy="57203"/>
            </a:xfrm>
            <a:prstGeom prst="ellipse">
              <a:avLst/>
            </a:pr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
          <p:nvSpPr>
            <p:cNvPr id="3086" name="Oval 851"/>
            <p:cNvSpPr>
              <a:spLocks noChangeArrowheads="1"/>
            </p:cNvSpPr>
            <p:nvPr/>
          </p:nvSpPr>
          <p:spPr bwMode="auto">
            <a:xfrm>
              <a:off x="7507006" y="5783481"/>
              <a:ext cx="62596" cy="57203"/>
            </a:xfrm>
            <a:prstGeom prst="ellipse">
              <a:avLst/>
            </a:prstGeom>
            <a:noFill/>
            <a:ln w="0"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
          <p:nvSpPr>
            <p:cNvPr id="3087" name="Oval 852"/>
            <p:cNvSpPr>
              <a:spLocks noChangeArrowheads="1"/>
            </p:cNvSpPr>
            <p:nvPr/>
          </p:nvSpPr>
          <p:spPr bwMode="auto">
            <a:xfrm>
              <a:off x="7763865" y="5870272"/>
              <a:ext cx="64754" cy="57203"/>
            </a:xfrm>
            <a:prstGeom prst="ellipse">
              <a:avLst/>
            </a:pr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
          <p:nvSpPr>
            <p:cNvPr id="3088" name="Oval 853"/>
            <p:cNvSpPr>
              <a:spLocks noChangeArrowheads="1"/>
            </p:cNvSpPr>
            <p:nvPr/>
          </p:nvSpPr>
          <p:spPr bwMode="auto">
            <a:xfrm>
              <a:off x="7763865" y="5870272"/>
              <a:ext cx="64754" cy="57203"/>
            </a:xfrm>
            <a:prstGeom prst="ellipse">
              <a:avLst/>
            </a:prstGeom>
            <a:noFill/>
            <a:ln w="0"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
          <p:nvSpPr>
            <p:cNvPr id="3090" name="Rectangle 855"/>
            <p:cNvSpPr>
              <a:spLocks noChangeArrowheads="1"/>
            </p:cNvSpPr>
            <p:nvPr/>
          </p:nvSpPr>
          <p:spPr bwMode="auto">
            <a:xfrm rot="16200000">
              <a:off x="5186700" y="6399914"/>
              <a:ext cx="92708" cy="159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V</a:t>
              </a:r>
              <a:endParaRPr kumimoji="0" lang="en-US" altLang="en-US" sz="1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3091" name="Rectangle 856"/>
            <p:cNvSpPr>
              <a:spLocks noChangeArrowheads="1"/>
            </p:cNvSpPr>
            <p:nvPr/>
          </p:nvSpPr>
          <p:spPr bwMode="auto">
            <a:xfrm rot="16200000">
              <a:off x="5194590" y="6324958"/>
              <a:ext cx="76928" cy="159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a</a:t>
              </a:r>
              <a:endParaRPr kumimoji="0" lang="en-US" altLang="en-US" sz="1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3092" name="Rectangle 857"/>
            <p:cNvSpPr>
              <a:spLocks noChangeArrowheads="1"/>
            </p:cNvSpPr>
            <p:nvPr/>
          </p:nvSpPr>
          <p:spPr bwMode="auto">
            <a:xfrm rot="16200000">
              <a:off x="5206518" y="6269728"/>
              <a:ext cx="55230" cy="159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r</a:t>
              </a:r>
              <a:endParaRPr kumimoji="0" lang="en-US" altLang="en-US" sz="1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3093" name="Rectangle 858"/>
            <p:cNvSpPr>
              <a:spLocks noChangeArrowheads="1"/>
            </p:cNvSpPr>
            <p:nvPr/>
          </p:nvSpPr>
          <p:spPr bwMode="auto">
            <a:xfrm rot="16200000">
              <a:off x="5214408" y="6230278"/>
              <a:ext cx="39450" cy="159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i</a:t>
              </a:r>
              <a:endParaRPr kumimoji="0" lang="en-US" altLang="en-US" sz="1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3094" name="Rectangle 859"/>
            <p:cNvSpPr>
              <a:spLocks noChangeArrowheads="1"/>
            </p:cNvSpPr>
            <p:nvPr/>
          </p:nvSpPr>
          <p:spPr bwMode="auto">
            <a:xfrm rot="16200000">
              <a:off x="5194590" y="6178993"/>
              <a:ext cx="76928" cy="159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a</a:t>
              </a:r>
              <a:endParaRPr kumimoji="0" lang="en-US" altLang="en-US" sz="1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3095" name="Rectangle 860"/>
            <p:cNvSpPr>
              <a:spLocks noChangeArrowheads="1"/>
            </p:cNvSpPr>
            <p:nvPr/>
          </p:nvSpPr>
          <p:spPr bwMode="auto">
            <a:xfrm rot="16200000">
              <a:off x="5210463" y="6127707"/>
              <a:ext cx="47340" cy="159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t</a:t>
              </a:r>
              <a:endParaRPr kumimoji="0" lang="en-US" altLang="en-US" sz="1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3096" name="Rectangle 861"/>
            <p:cNvSpPr>
              <a:spLocks noChangeArrowheads="1"/>
            </p:cNvSpPr>
            <p:nvPr/>
          </p:nvSpPr>
          <p:spPr bwMode="auto">
            <a:xfrm rot="16200000">
              <a:off x="5214408" y="6092202"/>
              <a:ext cx="39450" cy="159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i</a:t>
              </a:r>
              <a:endParaRPr kumimoji="0" lang="en-US" altLang="en-US" sz="1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3097" name="Rectangle 862"/>
            <p:cNvSpPr>
              <a:spLocks noChangeArrowheads="1"/>
            </p:cNvSpPr>
            <p:nvPr/>
          </p:nvSpPr>
          <p:spPr bwMode="auto">
            <a:xfrm rot="16200000">
              <a:off x="5190645" y="6038944"/>
              <a:ext cx="84818" cy="159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o</a:t>
              </a:r>
              <a:endParaRPr kumimoji="0" lang="en-US" altLang="en-US" sz="1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3098" name="Rectangle 863"/>
            <p:cNvSpPr>
              <a:spLocks noChangeArrowheads="1"/>
            </p:cNvSpPr>
            <p:nvPr/>
          </p:nvSpPr>
          <p:spPr bwMode="auto">
            <a:xfrm rot="16200000">
              <a:off x="5190645" y="5965961"/>
              <a:ext cx="84818" cy="159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n</a:t>
              </a:r>
              <a:endParaRPr kumimoji="0" lang="en-US" altLang="en-US" sz="1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3099" name="Rectangle 864"/>
            <p:cNvSpPr>
              <a:spLocks noChangeArrowheads="1"/>
            </p:cNvSpPr>
            <p:nvPr/>
          </p:nvSpPr>
          <p:spPr bwMode="auto">
            <a:xfrm rot="16200000">
              <a:off x="5214408" y="5914676"/>
              <a:ext cx="39450" cy="159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 </a:t>
              </a:r>
              <a:endParaRPr kumimoji="0" lang="en-US" altLang="en-US" sz="1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3100" name="Rectangle 865"/>
            <p:cNvSpPr>
              <a:spLocks noChangeArrowheads="1"/>
            </p:cNvSpPr>
            <p:nvPr/>
          </p:nvSpPr>
          <p:spPr bwMode="auto">
            <a:xfrm rot="16200000">
              <a:off x="5214408" y="5879171"/>
              <a:ext cx="39450" cy="159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i</a:t>
              </a:r>
              <a:endParaRPr kumimoji="0" lang="en-US" altLang="en-US" sz="1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3101" name="Rectangle 866"/>
            <p:cNvSpPr>
              <a:spLocks noChangeArrowheads="1"/>
            </p:cNvSpPr>
            <p:nvPr/>
          </p:nvSpPr>
          <p:spPr bwMode="auto">
            <a:xfrm rot="16200000">
              <a:off x="5190645" y="5827886"/>
              <a:ext cx="84818" cy="159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n</a:t>
              </a:r>
              <a:endParaRPr kumimoji="0" lang="en-US" altLang="en-US" sz="1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3102" name="Rectangle 867"/>
            <p:cNvSpPr>
              <a:spLocks noChangeArrowheads="1"/>
            </p:cNvSpPr>
            <p:nvPr/>
          </p:nvSpPr>
          <p:spPr bwMode="auto">
            <a:xfrm rot="16200000">
              <a:off x="5214408" y="5774628"/>
              <a:ext cx="39450" cy="159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 </a:t>
              </a:r>
              <a:endParaRPr kumimoji="0" lang="en-US" altLang="en-US" sz="1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3103" name="Rectangle 868"/>
            <p:cNvSpPr>
              <a:spLocks noChangeArrowheads="1"/>
            </p:cNvSpPr>
            <p:nvPr/>
          </p:nvSpPr>
          <p:spPr bwMode="auto">
            <a:xfrm rot="16200000">
              <a:off x="5190645" y="5721370"/>
              <a:ext cx="84818" cy="159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d</a:t>
              </a:r>
              <a:endParaRPr kumimoji="0" lang="en-US" altLang="en-US" sz="1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3104" name="Rectangle 869"/>
            <p:cNvSpPr>
              <a:spLocks noChangeArrowheads="1"/>
            </p:cNvSpPr>
            <p:nvPr/>
          </p:nvSpPr>
          <p:spPr bwMode="auto">
            <a:xfrm rot="16200000">
              <a:off x="5190645" y="5648387"/>
              <a:ext cx="84818" cy="159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o</a:t>
              </a:r>
              <a:endParaRPr kumimoji="0" lang="en-US" altLang="en-US" sz="1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3105" name="Rectangle 870"/>
            <p:cNvSpPr>
              <a:spLocks noChangeArrowheads="1"/>
            </p:cNvSpPr>
            <p:nvPr/>
          </p:nvSpPr>
          <p:spPr bwMode="auto">
            <a:xfrm rot="16200000">
              <a:off x="5206518" y="5589212"/>
              <a:ext cx="55230" cy="159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r</a:t>
              </a:r>
              <a:endParaRPr kumimoji="0" lang="en-US" altLang="en-US" sz="1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3106" name="Rectangle 871"/>
            <p:cNvSpPr>
              <a:spLocks noChangeArrowheads="1"/>
            </p:cNvSpPr>
            <p:nvPr/>
          </p:nvSpPr>
          <p:spPr bwMode="auto">
            <a:xfrm rot="16200000">
              <a:off x="5194590" y="5530037"/>
              <a:ext cx="76928" cy="159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s</a:t>
              </a:r>
              <a:endParaRPr kumimoji="0" lang="en-US" altLang="en-US" sz="1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3107" name="Rectangle 872"/>
            <p:cNvSpPr>
              <a:spLocks noChangeArrowheads="1"/>
            </p:cNvSpPr>
            <p:nvPr/>
          </p:nvSpPr>
          <p:spPr bwMode="auto">
            <a:xfrm rot="16200000">
              <a:off x="5190645" y="5460999"/>
              <a:ext cx="84818" cy="159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o</a:t>
              </a:r>
              <a:endParaRPr kumimoji="0" lang="en-US" altLang="en-US" sz="1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3108" name="Rectangle 873"/>
            <p:cNvSpPr>
              <a:spLocks noChangeArrowheads="1"/>
            </p:cNvSpPr>
            <p:nvPr/>
          </p:nvSpPr>
          <p:spPr bwMode="auto">
            <a:xfrm rot="16200000">
              <a:off x="5210463" y="5407741"/>
              <a:ext cx="47340" cy="159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a:t>
              </a:r>
              <a:endParaRPr kumimoji="0" lang="en-US" altLang="en-US" sz="1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3109" name="Rectangle 874"/>
            <p:cNvSpPr>
              <a:spLocks noChangeArrowheads="1"/>
            </p:cNvSpPr>
            <p:nvPr/>
          </p:nvSpPr>
          <p:spPr bwMode="auto">
            <a:xfrm rot="16200000">
              <a:off x="5190645" y="5350538"/>
              <a:ext cx="84818" cy="159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p</a:t>
              </a:r>
              <a:endParaRPr kumimoji="0" lang="en-US" altLang="en-US" sz="1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3110" name="Rectangle 875"/>
            <p:cNvSpPr>
              <a:spLocks noChangeArrowheads="1"/>
            </p:cNvSpPr>
            <p:nvPr/>
          </p:nvSpPr>
          <p:spPr bwMode="auto">
            <a:xfrm rot="16200000">
              <a:off x="5192431" y="5279528"/>
              <a:ext cx="76928" cy="159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a</a:t>
              </a:r>
              <a:endParaRPr kumimoji="0" lang="en-US" altLang="en-US" sz="1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3111" name="Rectangle 876"/>
            <p:cNvSpPr>
              <a:spLocks noChangeArrowheads="1"/>
            </p:cNvSpPr>
            <p:nvPr/>
          </p:nvSpPr>
          <p:spPr bwMode="auto">
            <a:xfrm rot="16200000">
              <a:off x="5212249" y="5230215"/>
              <a:ext cx="39450" cy="159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l</a:t>
              </a:r>
              <a:endParaRPr kumimoji="0" lang="en-US" altLang="en-US" sz="1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3112" name="Rectangle 877"/>
            <p:cNvSpPr>
              <a:spLocks noChangeArrowheads="1"/>
            </p:cNvSpPr>
            <p:nvPr/>
          </p:nvSpPr>
          <p:spPr bwMode="auto">
            <a:xfrm rot="16200000">
              <a:off x="5168761" y="5159205"/>
              <a:ext cx="124268" cy="159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m</a:t>
              </a:r>
              <a:endParaRPr kumimoji="0" lang="en-US" altLang="en-US" sz="1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3113" name="Rectangle 878"/>
            <p:cNvSpPr>
              <a:spLocks noChangeArrowheads="1"/>
            </p:cNvSpPr>
            <p:nvPr/>
          </p:nvSpPr>
          <p:spPr bwMode="auto">
            <a:xfrm rot="16200000">
              <a:off x="5192431" y="5074387"/>
              <a:ext cx="76928" cy="159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a</a:t>
              </a:r>
              <a:endParaRPr kumimoji="0" lang="en-US" altLang="en-US" sz="1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3114" name="Rectangle 879"/>
            <p:cNvSpPr>
              <a:spLocks noChangeArrowheads="1"/>
            </p:cNvSpPr>
            <p:nvPr/>
          </p:nvSpPr>
          <p:spPr bwMode="auto">
            <a:xfrm rot="16200000">
              <a:off x="5204359" y="5019157"/>
              <a:ext cx="55230" cy="159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r</a:t>
              </a:r>
              <a:endParaRPr kumimoji="0" lang="en-US" altLang="en-US" sz="1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3115" name="Rectangle 880"/>
            <p:cNvSpPr>
              <a:spLocks noChangeArrowheads="1"/>
            </p:cNvSpPr>
            <p:nvPr/>
          </p:nvSpPr>
          <p:spPr bwMode="auto">
            <a:xfrm rot="16200000">
              <a:off x="5212249" y="4977734"/>
              <a:ext cx="39450" cy="159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 </a:t>
              </a:r>
              <a:endParaRPr kumimoji="0" lang="en-US" altLang="en-US" sz="1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3116" name="Rectangle 881"/>
            <p:cNvSpPr>
              <a:spLocks noChangeArrowheads="1"/>
            </p:cNvSpPr>
            <p:nvPr/>
          </p:nvSpPr>
          <p:spPr bwMode="auto">
            <a:xfrm rot="16200000">
              <a:off x="5188486" y="4924476"/>
              <a:ext cx="84818" cy="159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d</a:t>
              </a:r>
              <a:endParaRPr kumimoji="0" lang="en-US" altLang="en-US" sz="1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3117" name="Rectangle 882"/>
            <p:cNvSpPr>
              <a:spLocks noChangeArrowheads="1"/>
            </p:cNvSpPr>
            <p:nvPr/>
          </p:nvSpPr>
          <p:spPr bwMode="auto">
            <a:xfrm rot="16200000">
              <a:off x="5212249" y="4871218"/>
              <a:ext cx="39450" cy="159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i</a:t>
              </a:r>
              <a:endParaRPr kumimoji="0" lang="en-US" altLang="en-US" sz="1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3118" name="Rectangle 883"/>
            <p:cNvSpPr>
              <a:spLocks noChangeArrowheads="1"/>
            </p:cNvSpPr>
            <p:nvPr/>
          </p:nvSpPr>
          <p:spPr bwMode="auto">
            <a:xfrm rot="16200000">
              <a:off x="5192431" y="4821906"/>
              <a:ext cx="76928" cy="159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a</a:t>
              </a:r>
              <a:endParaRPr kumimoji="0" lang="en-US" altLang="en-US" sz="1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3119" name="Rectangle 884"/>
            <p:cNvSpPr>
              <a:spLocks noChangeArrowheads="1"/>
            </p:cNvSpPr>
            <p:nvPr/>
          </p:nvSpPr>
          <p:spPr bwMode="auto">
            <a:xfrm rot="16200000">
              <a:off x="5168761" y="4735115"/>
              <a:ext cx="124268" cy="159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m</a:t>
              </a:r>
              <a:endParaRPr kumimoji="0" lang="en-US" altLang="en-US" sz="1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5" name="Rectangle 886"/>
            <p:cNvSpPr>
              <a:spLocks noChangeArrowheads="1"/>
            </p:cNvSpPr>
            <p:nvPr/>
          </p:nvSpPr>
          <p:spPr bwMode="auto">
            <a:xfrm rot="16200000">
              <a:off x="5192430" y="4646353"/>
              <a:ext cx="76927" cy="159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a</a:t>
              </a:r>
              <a:endParaRPr kumimoji="0" lang="en-US" altLang="en-US" sz="1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6" name="Rectangle 887"/>
            <p:cNvSpPr>
              <a:spLocks noChangeArrowheads="1"/>
            </p:cNvSpPr>
            <p:nvPr/>
          </p:nvSpPr>
          <p:spPr bwMode="auto">
            <a:xfrm rot="16200000">
              <a:off x="5208304" y="4597041"/>
              <a:ext cx="47341" cy="159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t</a:t>
              </a:r>
              <a:endParaRPr kumimoji="0" lang="en-US" altLang="en-US" sz="1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7" name="Rectangle 888"/>
            <p:cNvSpPr>
              <a:spLocks noChangeArrowheads="1"/>
            </p:cNvSpPr>
            <p:nvPr/>
          </p:nvSpPr>
          <p:spPr bwMode="auto">
            <a:xfrm rot="16200000">
              <a:off x="5192430" y="4539838"/>
              <a:ext cx="76927" cy="159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e</a:t>
              </a:r>
              <a:endParaRPr kumimoji="0" lang="en-US" altLang="en-US" sz="1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8" name="Rectangle 889"/>
            <p:cNvSpPr>
              <a:spLocks noChangeArrowheads="1"/>
            </p:cNvSpPr>
            <p:nvPr/>
          </p:nvSpPr>
          <p:spPr bwMode="auto">
            <a:xfrm rot="16200000">
              <a:off x="5204359" y="4484607"/>
              <a:ext cx="55230" cy="159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r</a:t>
              </a:r>
              <a:endParaRPr kumimoji="0" lang="en-US" altLang="en-US" sz="1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9" name="Rectangle 890"/>
            <p:cNvSpPr>
              <a:spLocks noChangeArrowheads="1"/>
            </p:cNvSpPr>
            <p:nvPr/>
          </p:nvSpPr>
          <p:spPr bwMode="auto">
            <a:xfrm rot="16200000">
              <a:off x="5212249" y="4445157"/>
              <a:ext cx="39451" cy="159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 </a:t>
              </a:r>
              <a:endParaRPr kumimoji="0" lang="en-US" altLang="en-US" sz="1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20" name="Rectangle 891"/>
            <p:cNvSpPr>
              <a:spLocks noChangeArrowheads="1"/>
            </p:cNvSpPr>
            <p:nvPr/>
          </p:nvSpPr>
          <p:spPr bwMode="auto">
            <a:xfrm rot="16200000">
              <a:off x="5208304" y="4409652"/>
              <a:ext cx="47341" cy="159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a:t>
              </a:r>
              <a:endParaRPr kumimoji="0" lang="en-US" altLang="en-US" sz="1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21" name="Rectangle 892"/>
            <p:cNvSpPr>
              <a:spLocks noChangeArrowheads="1"/>
            </p:cNvSpPr>
            <p:nvPr/>
          </p:nvSpPr>
          <p:spPr bwMode="auto">
            <a:xfrm rot="16200000">
              <a:off x="5168761" y="4334697"/>
              <a:ext cx="124268" cy="159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m</a:t>
              </a:r>
              <a:endParaRPr kumimoji="0" lang="en-US" altLang="en-US" sz="1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22" name="Rectangle 893"/>
            <p:cNvSpPr>
              <a:spLocks noChangeArrowheads="1"/>
            </p:cNvSpPr>
            <p:nvPr/>
          </p:nvSpPr>
          <p:spPr bwMode="auto">
            <a:xfrm rot="16200000">
              <a:off x="5168761" y="4228182"/>
              <a:ext cx="124268" cy="159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m</a:t>
              </a:r>
              <a:endParaRPr kumimoji="0" lang="en-US" altLang="en-US" sz="1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23" name="Rectangle 894"/>
            <p:cNvSpPr>
              <a:spLocks noChangeArrowheads="1"/>
            </p:cNvSpPr>
            <p:nvPr/>
          </p:nvSpPr>
          <p:spPr bwMode="auto">
            <a:xfrm rot="16200000">
              <a:off x="5208304" y="4157170"/>
              <a:ext cx="47341" cy="159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a:t>
              </a:r>
              <a:endParaRPr kumimoji="0" lang="en-US" altLang="en-US" sz="1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24" name="Rectangle 895"/>
            <p:cNvSpPr>
              <a:spLocks noChangeArrowheads="1"/>
            </p:cNvSpPr>
            <p:nvPr/>
          </p:nvSpPr>
          <p:spPr bwMode="auto">
            <a:xfrm>
              <a:off x="7632197" y="4702547"/>
              <a:ext cx="369099" cy="16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Saline</a:t>
              </a:r>
              <a:endParaRPr kumimoji="0" lang="en-US" altLang="en-US" sz="1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25" name="Line 896"/>
            <p:cNvSpPr>
              <a:spLocks noChangeShapeType="1"/>
            </p:cNvSpPr>
            <p:nvPr/>
          </p:nvSpPr>
          <p:spPr bwMode="auto">
            <a:xfrm>
              <a:off x="7364546" y="4771585"/>
              <a:ext cx="170520" cy="0"/>
            </a:xfrm>
            <a:prstGeom prst="line">
              <a:avLst/>
            </a:prstGeom>
            <a:noFill/>
            <a:ln w="11113"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
          <p:nvSpPr>
            <p:cNvPr id="26" name="Oval 897"/>
            <p:cNvSpPr>
              <a:spLocks noChangeArrowheads="1"/>
            </p:cNvSpPr>
            <p:nvPr/>
          </p:nvSpPr>
          <p:spPr bwMode="auto">
            <a:xfrm>
              <a:off x="7418508" y="4743969"/>
              <a:ext cx="64754" cy="57203"/>
            </a:xfrm>
            <a:prstGeom prst="ellipse">
              <a:avLst/>
            </a:pr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
          <p:nvSpPr>
            <p:cNvPr id="27" name="Oval 898"/>
            <p:cNvSpPr>
              <a:spLocks noChangeArrowheads="1"/>
            </p:cNvSpPr>
            <p:nvPr/>
          </p:nvSpPr>
          <p:spPr bwMode="auto">
            <a:xfrm>
              <a:off x="7418508" y="4743969"/>
              <a:ext cx="64754" cy="57203"/>
            </a:xfrm>
            <a:prstGeom prst="ellipse">
              <a:avLst/>
            </a:prstGeom>
            <a:noFill/>
            <a:ln w="0"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
          <p:nvSpPr>
            <p:cNvPr id="28" name="Rectangle 899"/>
            <p:cNvSpPr>
              <a:spLocks noChangeArrowheads="1"/>
            </p:cNvSpPr>
            <p:nvPr/>
          </p:nvSpPr>
          <p:spPr bwMode="auto">
            <a:xfrm>
              <a:off x="7632197" y="4897825"/>
              <a:ext cx="969155" cy="16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Dexamethasone</a:t>
              </a:r>
              <a:endParaRPr kumimoji="0" lang="en-US" altLang="en-US" sz="1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29" name="Line 900"/>
            <p:cNvSpPr>
              <a:spLocks noChangeShapeType="1"/>
            </p:cNvSpPr>
            <p:nvPr/>
          </p:nvSpPr>
          <p:spPr bwMode="auto">
            <a:xfrm>
              <a:off x="7364546" y="4968835"/>
              <a:ext cx="170520" cy="0"/>
            </a:xfrm>
            <a:prstGeom prst="line">
              <a:avLst/>
            </a:prstGeom>
            <a:noFill/>
            <a:ln w="11113"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
          <p:nvSpPr>
            <p:cNvPr id="30" name="Rectangle 901"/>
            <p:cNvSpPr>
              <a:spLocks noChangeArrowheads="1"/>
            </p:cNvSpPr>
            <p:nvPr/>
          </p:nvSpPr>
          <p:spPr bwMode="auto">
            <a:xfrm>
              <a:off x="7418508" y="4939248"/>
              <a:ext cx="64754" cy="5917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
          <p:nvSpPr>
            <p:cNvPr id="31" name="Rectangle 902"/>
            <p:cNvSpPr>
              <a:spLocks noChangeArrowheads="1"/>
            </p:cNvSpPr>
            <p:nvPr/>
          </p:nvSpPr>
          <p:spPr bwMode="auto">
            <a:xfrm>
              <a:off x="7418508" y="4939248"/>
              <a:ext cx="64754" cy="59175"/>
            </a:xfrm>
            <a:prstGeom prst="rect">
              <a:avLst/>
            </a:prstGeom>
            <a:noFill/>
            <a:ln w="0"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
          <p:nvSpPr>
            <p:cNvPr id="32" name="Rectangle 903"/>
            <p:cNvSpPr>
              <a:spLocks noChangeArrowheads="1"/>
            </p:cNvSpPr>
            <p:nvPr/>
          </p:nvSpPr>
          <p:spPr bwMode="auto">
            <a:xfrm>
              <a:off x="5663669" y="4917551"/>
              <a:ext cx="647542" cy="1183506"/>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
          <p:nvSpPr>
            <p:cNvPr id="37" name="Rectangle 909"/>
            <p:cNvSpPr>
              <a:spLocks noChangeArrowheads="1"/>
            </p:cNvSpPr>
            <p:nvPr/>
          </p:nvSpPr>
          <p:spPr bwMode="auto">
            <a:xfrm>
              <a:off x="5810445" y="4651261"/>
              <a:ext cx="384209" cy="16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itchFamily="34" charset="0"/>
                  <a:ea typeface="+mn-ea"/>
                  <a:cs typeface="Arial" pitchFamily="34" charset="0"/>
                </a:rPr>
                <a:t>Dexa /</a:t>
              </a:r>
              <a:endParaRPr kumimoji="0" lang="en-US" altLang="en-US" sz="1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38" name="Rectangle 910"/>
            <p:cNvSpPr>
              <a:spLocks noChangeArrowheads="1"/>
            </p:cNvSpPr>
            <p:nvPr/>
          </p:nvSpPr>
          <p:spPr bwMode="auto">
            <a:xfrm>
              <a:off x="5786702" y="4789337"/>
              <a:ext cx="436011" cy="16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itchFamily="34" charset="0"/>
                  <a:ea typeface="+mn-ea"/>
                  <a:cs typeface="Arial" pitchFamily="34" charset="0"/>
                </a:rPr>
                <a:t>Vehicle</a:t>
              </a:r>
              <a:endParaRPr kumimoji="0" lang="en-US" altLang="en-US" sz="1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grpSp>
      <p:sp>
        <p:nvSpPr>
          <p:cNvPr id="913" name="Rectangle 217"/>
          <p:cNvSpPr>
            <a:spLocks noChangeArrowheads="1"/>
          </p:cNvSpPr>
          <p:nvPr/>
        </p:nvSpPr>
        <p:spPr bwMode="auto">
          <a:xfrm>
            <a:off x="1496606" y="2743200"/>
            <a:ext cx="20178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Dexamethasone + CFA</a:t>
            </a:r>
            <a:endParaRPr kumimoji="0" lang="en-US" alt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pic>
        <p:nvPicPr>
          <p:cNvPr id="915" name="Picture 914"/>
          <p:cNvPicPr>
            <a:picLocks noChangeAspect="1"/>
          </p:cNvPicPr>
          <p:nvPr/>
        </p:nvPicPr>
        <p:blipFill rotWithShape="1">
          <a:blip r:embed="rId3"/>
          <a:srcRect l="29376" r="22901" b="35106"/>
          <a:stretch/>
        </p:blipFill>
        <p:spPr>
          <a:xfrm>
            <a:off x="4160740" y="2010076"/>
            <a:ext cx="820615" cy="628864"/>
          </a:xfrm>
          <a:prstGeom prst="rect">
            <a:avLst/>
          </a:prstGeom>
        </p:spPr>
      </p:pic>
      <p:pic>
        <p:nvPicPr>
          <p:cNvPr id="1026" name="Picture 2" descr="Jeffrey Mogil | Department of Psychology - McGill University">
            <a:extLst>
              <a:ext uri="{FF2B5EF4-FFF2-40B4-BE49-F238E27FC236}">
                <a16:creationId xmlns:a16="http://schemas.microsoft.com/office/drawing/2014/main" id="{EF9A9B04-10A2-44DE-9B56-ABBFD799F3A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033115"/>
            <a:ext cx="822826" cy="822826"/>
          </a:xfrm>
          <a:prstGeom prst="rect">
            <a:avLst/>
          </a:prstGeom>
          <a:noFill/>
          <a:extLst>
            <a:ext uri="{909E8E84-426E-40DD-AFC4-6F175D3DCCD1}">
              <a14:hiddenFill xmlns:a14="http://schemas.microsoft.com/office/drawing/2010/main">
                <a:solidFill>
                  <a:srgbClr val="FFFFFF"/>
                </a:solidFill>
              </a14:hiddenFill>
            </a:ext>
          </a:extLst>
        </p:spPr>
      </p:pic>
      <p:pic>
        <p:nvPicPr>
          <p:cNvPr id="427" name="Picture 426" descr="Image may contain: 1 person, eyeglasses, flower and outdoor">
            <a:extLst>
              <a:ext uri="{FF2B5EF4-FFF2-40B4-BE49-F238E27FC236}">
                <a16:creationId xmlns:a16="http://schemas.microsoft.com/office/drawing/2014/main" id="{51829111-A4C4-4F08-BF30-BD6BC704528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2977"/>
            <a:ext cx="762000"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7699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5" name="Picture 914"/>
          <p:cNvPicPr>
            <a:picLocks noChangeAspect="1"/>
          </p:cNvPicPr>
          <p:nvPr/>
        </p:nvPicPr>
        <p:blipFill rotWithShape="1">
          <a:blip r:embed="rId2"/>
          <a:srcRect l="29376" r="22901" b="35106"/>
          <a:stretch/>
        </p:blipFill>
        <p:spPr>
          <a:xfrm>
            <a:off x="7978454" y="76200"/>
            <a:ext cx="820615" cy="628864"/>
          </a:xfrm>
          <a:prstGeom prst="rect">
            <a:avLst/>
          </a:prstGeom>
        </p:spPr>
      </p:pic>
      <p:grpSp>
        <p:nvGrpSpPr>
          <p:cNvPr id="4" name="Group 3">
            <a:extLst>
              <a:ext uri="{FF2B5EF4-FFF2-40B4-BE49-F238E27FC236}">
                <a16:creationId xmlns:a16="http://schemas.microsoft.com/office/drawing/2014/main" id="{2450A0B3-34EF-4A5A-BA19-51960700FFA8}"/>
              </a:ext>
            </a:extLst>
          </p:cNvPr>
          <p:cNvGrpSpPr/>
          <p:nvPr/>
        </p:nvGrpSpPr>
        <p:grpSpPr>
          <a:xfrm>
            <a:off x="367343" y="-1981200"/>
            <a:ext cx="8534400" cy="7315200"/>
            <a:chOff x="996181" y="-151293"/>
            <a:chExt cx="6707202" cy="5387724"/>
          </a:xfrm>
        </p:grpSpPr>
        <p:graphicFrame>
          <p:nvGraphicFramePr>
            <p:cNvPr id="426" name="Object 425">
              <a:extLst>
                <a:ext uri="{FF2B5EF4-FFF2-40B4-BE49-F238E27FC236}">
                  <a16:creationId xmlns:a16="http://schemas.microsoft.com/office/drawing/2014/main" id="{A922F77A-E170-4268-BBD1-373E430A4549}"/>
                </a:ext>
              </a:extLst>
            </p:cNvPr>
            <p:cNvGraphicFramePr>
              <a:graphicFrameLocks noChangeAspect="1"/>
            </p:cNvGraphicFramePr>
            <p:nvPr/>
          </p:nvGraphicFramePr>
          <p:xfrm>
            <a:off x="996181" y="-151293"/>
            <a:ext cx="6707202" cy="5387724"/>
          </p:xfrm>
          <a:graphic>
            <a:graphicData uri="http://schemas.openxmlformats.org/presentationml/2006/ole">
              <mc:AlternateContent xmlns:mc="http://schemas.openxmlformats.org/markup-compatibility/2006">
                <mc:Choice xmlns:v="urn:schemas-microsoft-com:vml" Requires="v">
                  <p:oleObj name="Prism 8" r:id="rId3" imgW="6108784" imgH="4906637" progId="Prism8.Document">
                    <p:embed/>
                  </p:oleObj>
                </mc:Choice>
                <mc:Fallback>
                  <p:oleObj name="Prism 8" r:id="rId3" imgW="6108784" imgH="4906637" progId="Prism8.Document">
                    <p:embed/>
                    <p:pic>
                      <p:nvPicPr>
                        <p:cNvPr id="426" name="Object 425">
                          <a:extLst>
                            <a:ext uri="{FF2B5EF4-FFF2-40B4-BE49-F238E27FC236}">
                              <a16:creationId xmlns:a16="http://schemas.microsoft.com/office/drawing/2014/main" id="{A922F77A-E170-4268-BBD1-373E430A4549}"/>
                            </a:ext>
                          </a:extLst>
                        </p:cNvPr>
                        <p:cNvPicPr/>
                        <p:nvPr/>
                      </p:nvPicPr>
                      <p:blipFill>
                        <a:blip r:embed="rId4"/>
                        <a:stretch>
                          <a:fillRect/>
                        </a:stretch>
                      </p:blipFill>
                      <p:spPr>
                        <a:xfrm>
                          <a:off x="996181" y="-151293"/>
                          <a:ext cx="6707202" cy="5387724"/>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7BFF3258-0A83-433D-8A25-FE0FF876A862}"/>
                </a:ext>
              </a:extLst>
            </p:cNvPr>
            <p:cNvSpPr/>
            <p:nvPr/>
          </p:nvSpPr>
          <p:spPr>
            <a:xfrm>
              <a:off x="1057459" y="-9518"/>
              <a:ext cx="6477000" cy="27470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2" name="Title 1"/>
          <p:cNvSpPr>
            <a:spLocks noGrp="1"/>
          </p:cNvSpPr>
          <p:nvPr>
            <p:ph type="title"/>
          </p:nvPr>
        </p:nvSpPr>
        <p:spPr/>
        <p:txBody>
          <a:bodyPr/>
          <a:lstStyle/>
          <a:p>
            <a:r>
              <a:rPr lang="en-US" sz="3000" dirty="0">
                <a:solidFill>
                  <a:srgbClr val="C00000"/>
                </a:solidFill>
              </a:rPr>
              <a:t>Inhibition of Immune Response in Mouse Inflammatory Model Produce Pain </a:t>
            </a:r>
            <a:r>
              <a:rPr lang="en-US" sz="3000" dirty="0" err="1">
                <a:solidFill>
                  <a:srgbClr val="C00000"/>
                </a:solidFill>
              </a:rPr>
              <a:t>Chronification</a:t>
            </a:r>
            <a:r>
              <a:rPr lang="en-US" sz="3000" dirty="0">
                <a:solidFill>
                  <a:srgbClr val="C00000"/>
                </a:solidFill>
              </a:rPr>
              <a:t> </a:t>
            </a:r>
          </a:p>
        </p:txBody>
      </p:sp>
      <p:pic>
        <p:nvPicPr>
          <p:cNvPr id="5" name="Picture 4">
            <a:extLst>
              <a:ext uri="{FF2B5EF4-FFF2-40B4-BE49-F238E27FC236}">
                <a16:creationId xmlns:a16="http://schemas.microsoft.com/office/drawing/2014/main" id="{48F4A38C-DC62-4E03-A58A-E0F348F0AE4F}"/>
              </a:ext>
            </a:extLst>
          </p:cNvPr>
          <p:cNvPicPr>
            <a:picLocks noChangeAspect="1"/>
          </p:cNvPicPr>
          <p:nvPr/>
        </p:nvPicPr>
        <p:blipFill>
          <a:blip r:embed="rId5"/>
          <a:stretch>
            <a:fillRect/>
          </a:stretch>
        </p:blipFill>
        <p:spPr>
          <a:xfrm>
            <a:off x="4343400" y="1616076"/>
            <a:ext cx="823031" cy="627942"/>
          </a:xfrm>
          <a:prstGeom prst="rect">
            <a:avLst/>
          </a:prstGeom>
        </p:spPr>
      </p:pic>
      <p:pic>
        <p:nvPicPr>
          <p:cNvPr id="430" name="Picture 2" descr="Jeffrey Mogil | Department of Psychology - McGill University">
            <a:extLst>
              <a:ext uri="{FF2B5EF4-FFF2-40B4-BE49-F238E27FC236}">
                <a16:creationId xmlns:a16="http://schemas.microsoft.com/office/drawing/2014/main" id="{ED05945D-0305-438C-A783-0C270EDA1FC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6033115"/>
            <a:ext cx="822826" cy="822826"/>
          </a:xfrm>
          <a:prstGeom prst="rect">
            <a:avLst/>
          </a:prstGeom>
          <a:noFill/>
          <a:extLst>
            <a:ext uri="{909E8E84-426E-40DD-AFC4-6F175D3DCCD1}">
              <a14:hiddenFill xmlns:a14="http://schemas.microsoft.com/office/drawing/2010/main">
                <a:solidFill>
                  <a:srgbClr val="FFFFFF"/>
                </a:solidFill>
              </a14:hiddenFill>
            </a:ext>
          </a:extLst>
        </p:spPr>
      </p:pic>
      <p:pic>
        <p:nvPicPr>
          <p:cNvPr id="431" name="Picture 430" descr="Image may contain: 1 person, eyeglasses, flower and outdoor">
            <a:extLst>
              <a:ext uri="{FF2B5EF4-FFF2-40B4-BE49-F238E27FC236}">
                <a16:creationId xmlns:a16="http://schemas.microsoft.com/office/drawing/2014/main" id="{2CBD03C6-D631-41CB-8A24-10AD5400240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2977"/>
            <a:ext cx="762000" cy="762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639AAF4A-B85F-CD0B-23AC-C19B936BFA05}"/>
              </a:ext>
            </a:extLst>
          </p:cNvPr>
          <p:cNvSpPr txBox="1"/>
          <p:nvPr/>
        </p:nvSpPr>
        <p:spPr>
          <a:xfrm>
            <a:off x="7052146" y="6606362"/>
            <a:ext cx="2280561" cy="251638"/>
          </a:xfrm>
          <a:prstGeom prst="rect">
            <a:avLst/>
          </a:prstGeom>
          <a:noFill/>
        </p:spPr>
        <p:txBody>
          <a:bodyPr wrap="square" lIns="81565" tIns="40782" rIns="81565" bIns="40782" rtlCol="0">
            <a:spAutoFit/>
          </a:bodyPr>
          <a:lstStyle/>
          <a:p>
            <a:pPr defTabSz="815643"/>
            <a:r>
              <a:rPr lang="en-US" sz="1100" dirty="0">
                <a:solidFill>
                  <a:prstClr val="white">
                    <a:lumMod val="75000"/>
                  </a:prstClr>
                </a:solidFill>
                <a:cs typeface="Aharoni" panose="02010803020104030203" pitchFamily="2" charset="-79"/>
              </a:rPr>
              <a:t>Parisien et al </a:t>
            </a:r>
            <a:r>
              <a:rPr lang="en-US" sz="1100" i="1" dirty="0">
                <a:solidFill>
                  <a:prstClr val="white">
                    <a:lumMod val="75000"/>
                  </a:prstClr>
                </a:solidFill>
                <a:cs typeface="Aharoni" panose="02010803020104030203" pitchFamily="2" charset="-79"/>
              </a:rPr>
              <a:t>Sci </a:t>
            </a:r>
            <a:r>
              <a:rPr lang="en-US" sz="1100" i="1" dirty="0" err="1">
                <a:solidFill>
                  <a:prstClr val="white">
                    <a:lumMod val="75000"/>
                  </a:prstClr>
                </a:solidFill>
                <a:cs typeface="Aharoni" panose="02010803020104030203" pitchFamily="2" charset="-79"/>
              </a:rPr>
              <a:t>Transl</a:t>
            </a:r>
            <a:r>
              <a:rPr lang="en-US" sz="1100" i="1" dirty="0">
                <a:solidFill>
                  <a:prstClr val="white">
                    <a:lumMod val="75000"/>
                  </a:prstClr>
                </a:solidFill>
                <a:cs typeface="Aharoni" panose="02010803020104030203" pitchFamily="2" charset="-79"/>
              </a:rPr>
              <a:t> Med</a:t>
            </a:r>
            <a:r>
              <a:rPr lang="en-US" sz="1100" dirty="0">
                <a:solidFill>
                  <a:prstClr val="white">
                    <a:lumMod val="75000"/>
                  </a:prstClr>
                </a:solidFill>
                <a:cs typeface="Aharoni" panose="02010803020104030203" pitchFamily="2" charset="-79"/>
              </a:rPr>
              <a:t>, 2022</a:t>
            </a:r>
          </a:p>
        </p:txBody>
      </p:sp>
    </p:spTree>
    <p:extLst>
      <p:ext uri="{BB962C8B-B14F-4D97-AF65-F5344CB8AC3E}">
        <p14:creationId xmlns:p14="http://schemas.microsoft.com/office/powerpoint/2010/main" val="37687837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C4F33-2F34-4E2B-8541-C6AAA39FCADC}"/>
              </a:ext>
            </a:extLst>
          </p:cNvPr>
          <p:cNvSpPr>
            <a:spLocks noGrp="1"/>
          </p:cNvSpPr>
          <p:nvPr>
            <p:ph type="title"/>
          </p:nvPr>
        </p:nvSpPr>
        <p:spPr>
          <a:xfrm>
            <a:off x="36095" y="58540"/>
            <a:ext cx="8784404" cy="994172"/>
          </a:xfrm>
        </p:spPr>
        <p:txBody>
          <a:bodyPr>
            <a:normAutofit/>
          </a:bodyPr>
          <a:lstStyle/>
          <a:p>
            <a:r>
              <a:rPr lang="en-US" sz="2400" b="1" dirty="0">
                <a:solidFill>
                  <a:srgbClr val="C00000"/>
                </a:solidFill>
              </a:rPr>
              <a:t>Dexamethasone delays the recovery from CCI, NGF and </a:t>
            </a:r>
            <a:br>
              <a:rPr lang="en-US" sz="2400" b="1" dirty="0">
                <a:solidFill>
                  <a:srgbClr val="C00000"/>
                </a:solidFill>
              </a:rPr>
            </a:br>
            <a:r>
              <a:rPr lang="en-US" sz="2400" b="1" dirty="0">
                <a:solidFill>
                  <a:srgbClr val="C00000"/>
                </a:solidFill>
              </a:rPr>
              <a:t>CFA-induced hyperalgesia </a:t>
            </a:r>
          </a:p>
        </p:txBody>
      </p:sp>
      <p:sp>
        <p:nvSpPr>
          <p:cNvPr id="11" name="Rectangle: Rounded Corners 10">
            <a:extLst>
              <a:ext uri="{FF2B5EF4-FFF2-40B4-BE49-F238E27FC236}">
                <a16:creationId xmlns:a16="http://schemas.microsoft.com/office/drawing/2014/main" id="{7246E593-9BC9-4816-A14A-C0D66EEDDBC8}"/>
              </a:ext>
            </a:extLst>
          </p:cNvPr>
          <p:cNvSpPr/>
          <p:nvPr/>
        </p:nvSpPr>
        <p:spPr>
          <a:xfrm>
            <a:off x="364110" y="4060733"/>
            <a:ext cx="134332" cy="12579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pic>
        <p:nvPicPr>
          <p:cNvPr id="16" name="Picture 15">
            <a:extLst>
              <a:ext uri="{FF2B5EF4-FFF2-40B4-BE49-F238E27FC236}">
                <a16:creationId xmlns:a16="http://schemas.microsoft.com/office/drawing/2014/main" id="{E6F75D2B-3C85-4530-8939-713A681FBE2F}"/>
              </a:ext>
            </a:extLst>
          </p:cNvPr>
          <p:cNvPicPr>
            <a:picLocks noChangeAspect="1"/>
          </p:cNvPicPr>
          <p:nvPr/>
        </p:nvPicPr>
        <p:blipFill>
          <a:blip r:embed="rId3" cstate="print"/>
          <a:stretch>
            <a:fillRect/>
          </a:stretch>
        </p:blipFill>
        <p:spPr>
          <a:xfrm>
            <a:off x="8118660" y="5228329"/>
            <a:ext cx="1025340" cy="410471"/>
          </a:xfrm>
          <a:prstGeom prst="rect">
            <a:avLst/>
          </a:prstGeom>
        </p:spPr>
      </p:pic>
      <p:sp>
        <p:nvSpPr>
          <p:cNvPr id="17" name="Frame 16">
            <a:extLst>
              <a:ext uri="{FF2B5EF4-FFF2-40B4-BE49-F238E27FC236}">
                <a16:creationId xmlns:a16="http://schemas.microsoft.com/office/drawing/2014/main" id="{F5795AAA-A657-4F49-B673-9D5F0A1DF719}"/>
              </a:ext>
            </a:extLst>
          </p:cNvPr>
          <p:cNvSpPr/>
          <p:nvPr/>
        </p:nvSpPr>
        <p:spPr>
          <a:xfrm>
            <a:off x="5676002" y="2760538"/>
            <a:ext cx="3037720" cy="1429987"/>
          </a:xfrm>
          <a:prstGeom prst="frame">
            <a:avLst>
              <a:gd name="adj1" fmla="val 390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dirty="0">
                <a:ln>
                  <a:noFill/>
                </a:ln>
                <a:solidFill>
                  <a:srgbClr val="002060"/>
                </a:solidFill>
                <a:effectLst/>
                <a:uLnTx/>
                <a:uFillTx/>
                <a:latin typeface="Calibri"/>
                <a:ea typeface="+mn-ea"/>
                <a:cs typeface="+mn-cs"/>
              </a:rPr>
              <a:t>Dexamethasone produced an acute anti-allodynic effect in the CFA but not CCI and NGF injured mice, but significantly delayed PWT recovery to baseline in all groups</a:t>
            </a:r>
          </a:p>
        </p:txBody>
      </p:sp>
      <p:pic>
        <p:nvPicPr>
          <p:cNvPr id="18" name="Picture 17">
            <a:extLst>
              <a:ext uri="{FF2B5EF4-FFF2-40B4-BE49-F238E27FC236}">
                <a16:creationId xmlns:a16="http://schemas.microsoft.com/office/drawing/2014/main" id="{2C8FAEF3-903F-1195-677F-97D8F2BA1288}"/>
              </a:ext>
            </a:extLst>
          </p:cNvPr>
          <p:cNvPicPr>
            <a:picLocks noChangeAspect="1"/>
          </p:cNvPicPr>
          <p:nvPr/>
        </p:nvPicPr>
        <p:blipFill rotWithShape="1">
          <a:blip r:embed="rId4" cstate="print"/>
          <a:srcRect l="21875" t="25555" r="63516" b="12500"/>
          <a:stretch/>
        </p:blipFill>
        <p:spPr>
          <a:xfrm>
            <a:off x="223462" y="1219201"/>
            <a:ext cx="5229078" cy="4813914"/>
          </a:xfrm>
          <a:prstGeom prst="rect">
            <a:avLst/>
          </a:prstGeom>
        </p:spPr>
      </p:pic>
      <p:pic>
        <p:nvPicPr>
          <p:cNvPr id="7" name="Picture 2" descr="Jeffrey Mogil | Department of Psychology - McGill University">
            <a:extLst>
              <a:ext uri="{FF2B5EF4-FFF2-40B4-BE49-F238E27FC236}">
                <a16:creationId xmlns:a16="http://schemas.microsoft.com/office/drawing/2014/main" id="{CC299753-3D5E-7C99-67F5-36F4C13F905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033115"/>
            <a:ext cx="822826" cy="82282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Image may contain: 1 person, eyeglasses, flower and outdoor">
            <a:extLst>
              <a:ext uri="{FF2B5EF4-FFF2-40B4-BE49-F238E27FC236}">
                <a16:creationId xmlns:a16="http://schemas.microsoft.com/office/drawing/2014/main" id="{0458934A-C21C-AF2E-2BF8-6AA7FDB6736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45037" y="6063528"/>
            <a:ext cx="762000"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8941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0">
            <a:extLst>
              <a:ext uri="{FF2B5EF4-FFF2-40B4-BE49-F238E27FC236}">
                <a16:creationId xmlns:a16="http://schemas.microsoft.com/office/drawing/2014/main" id="{CCB374EF-165D-430A-A572-18DD39A052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5792" y="2476499"/>
            <a:ext cx="6088008" cy="3383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a:extLst>
              <a:ext uri="{FF2B5EF4-FFF2-40B4-BE49-F238E27FC236}">
                <a16:creationId xmlns:a16="http://schemas.microsoft.com/office/drawing/2014/main" id="{B8FC8799-A3E8-4E41-BE03-67E159F031A8}"/>
              </a:ext>
            </a:extLst>
          </p:cNvPr>
          <p:cNvSpPr>
            <a:spLocks noGrp="1"/>
          </p:cNvSpPr>
          <p:nvPr>
            <p:ph type="title"/>
          </p:nvPr>
        </p:nvSpPr>
        <p:spPr>
          <a:xfrm>
            <a:off x="457200" y="274638"/>
            <a:ext cx="8229600" cy="1143000"/>
          </a:xfrm>
        </p:spPr>
        <p:txBody>
          <a:bodyPr/>
          <a:lstStyle/>
          <a:p>
            <a:r>
              <a:rPr lang="en-US" sz="3000" dirty="0">
                <a:solidFill>
                  <a:srgbClr val="C00000"/>
                </a:solidFill>
              </a:rPr>
              <a:t>Also True for Mouse Model of Postoperative Pain </a:t>
            </a:r>
          </a:p>
        </p:txBody>
      </p:sp>
      <p:sp>
        <p:nvSpPr>
          <p:cNvPr id="5" name="TextBox 4">
            <a:extLst>
              <a:ext uri="{FF2B5EF4-FFF2-40B4-BE49-F238E27FC236}">
                <a16:creationId xmlns:a16="http://schemas.microsoft.com/office/drawing/2014/main" id="{FECCACD7-5C54-458F-8AE2-D460B47B6E74}"/>
              </a:ext>
            </a:extLst>
          </p:cNvPr>
          <p:cNvSpPr txBox="1"/>
          <p:nvPr/>
        </p:nvSpPr>
        <p:spPr>
          <a:xfrm>
            <a:off x="7688158" y="6583285"/>
            <a:ext cx="2280561" cy="251638"/>
          </a:xfrm>
          <a:prstGeom prst="rect">
            <a:avLst/>
          </a:prstGeom>
          <a:noFill/>
        </p:spPr>
        <p:txBody>
          <a:bodyPr wrap="square" lIns="81565" tIns="40782" rIns="81565" bIns="40782" rtlCol="0">
            <a:spAutoFit/>
          </a:bodyPr>
          <a:lstStyle/>
          <a:p>
            <a:pPr defTabSz="815643"/>
            <a:r>
              <a:rPr lang="en-US" sz="1100" dirty="0">
                <a:solidFill>
                  <a:prstClr val="white">
                    <a:lumMod val="75000"/>
                  </a:prstClr>
                </a:solidFill>
                <a:cs typeface="Aharoni" panose="02010803020104030203" pitchFamily="2" charset="-79"/>
              </a:rPr>
              <a:t>Martin, in preparation</a:t>
            </a:r>
          </a:p>
        </p:txBody>
      </p:sp>
      <p:pic>
        <p:nvPicPr>
          <p:cNvPr id="2050" name="Picture 2" descr="A Mouse Model of Postoperative Pain —BIO-PROTOCOL">
            <a:extLst>
              <a:ext uri="{FF2B5EF4-FFF2-40B4-BE49-F238E27FC236}">
                <a16:creationId xmlns:a16="http://schemas.microsoft.com/office/drawing/2014/main" id="{3F71121A-5456-4CBF-903C-51DEF92604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8158" y="1244583"/>
            <a:ext cx="1032302" cy="183725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What a pain! UTM prof investigates role of stress in surgery recovery |  University of Toronto Mississauga">
            <a:extLst>
              <a:ext uri="{FF2B5EF4-FFF2-40B4-BE49-F238E27FC236}">
                <a16:creationId xmlns:a16="http://schemas.microsoft.com/office/drawing/2014/main" id="{0DFFC18A-E9BF-4473-926C-7A48289B719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943599"/>
            <a:ext cx="891323" cy="891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8372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A6C9BD-C53C-19B7-881E-C61F3FC3CAF1}"/>
              </a:ext>
            </a:extLst>
          </p:cNvPr>
          <p:cNvPicPr>
            <a:picLocks noChangeAspect="1"/>
          </p:cNvPicPr>
          <p:nvPr/>
        </p:nvPicPr>
        <p:blipFill>
          <a:blip r:embed="rId2"/>
          <a:stretch>
            <a:fillRect/>
          </a:stretch>
        </p:blipFill>
        <p:spPr>
          <a:xfrm>
            <a:off x="880844" y="90181"/>
            <a:ext cx="7382312" cy="6677637"/>
          </a:xfrm>
          <a:prstGeom prst="rect">
            <a:avLst/>
          </a:prstGeom>
        </p:spPr>
      </p:pic>
    </p:spTree>
    <p:extLst>
      <p:ext uri="{BB962C8B-B14F-4D97-AF65-F5344CB8AC3E}">
        <p14:creationId xmlns:p14="http://schemas.microsoft.com/office/powerpoint/2010/main" val="32412729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E717DD1-A66B-4C1D-A96C-4DE90DC0886F}"/>
              </a:ext>
            </a:extLst>
          </p:cNvPr>
          <p:cNvPicPr>
            <a:picLocks noChangeAspect="1"/>
          </p:cNvPicPr>
          <p:nvPr/>
        </p:nvPicPr>
        <p:blipFill>
          <a:blip r:embed="rId2"/>
          <a:stretch>
            <a:fillRect/>
          </a:stretch>
        </p:blipFill>
        <p:spPr>
          <a:xfrm>
            <a:off x="914400" y="2687955"/>
            <a:ext cx="3829050" cy="2874645"/>
          </a:xfrm>
          <a:prstGeom prst="rect">
            <a:avLst/>
          </a:prstGeom>
        </p:spPr>
      </p:pic>
      <p:pic>
        <p:nvPicPr>
          <p:cNvPr id="5" name="Picture 4">
            <a:extLst>
              <a:ext uri="{FF2B5EF4-FFF2-40B4-BE49-F238E27FC236}">
                <a16:creationId xmlns:a16="http://schemas.microsoft.com/office/drawing/2014/main" id="{A045006C-9075-4387-A591-7AE6F853CFB5}"/>
              </a:ext>
            </a:extLst>
          </p:cNvPr>
          <p:cNvPicPr>
            <a:picLocks noChangeAspect="1"/>
          </p:cNvPicPr>
          <p:nvPr/>
        </p:nvPicPr>
        <p:blipFill>
          <a:blip r:embed="rId3"/>
          <a:stretch>
            <a:fillRect/>
          </a:stretch>
        </p:blipFill>
        <p:spPr>
          <a:xfrm>
            <a:off x="4743450" y="2619375"/>
            <a:ext cx="3829050" cy="2943225"/>
          </a:xfrm>
          <a:prstGeom prst="rect">
            <a:avLst/>
          </a:prstGeom>
        </p:spPr>
      </p:pic>
      <p:sp>
        <p:nvSpPr>
          <p:cNvPr id="6" name="Title 1">
            <a:extLst>
              <a:ext uri="{FF2B5EF4-FFF2-40B4-BE49-F238E27FC236}">
                <a16:creationId xmlns:a16="http://schemas.microsoft.com/office/drawing/2014/main" id="{54484879-22CB-426A-A9B8-640E82296A63}"/>
              </a:ext>
            </a:extLst>
          </p:cNvPr>
          <p:cNvSpPr txBox="1">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000" dirty="0">
                <a:solidFill>
                  <a:srgbClr val="C00000"/>
                </a:solidFill>
              </a:rPr>
              <a:t>Also True for Ice Application in Mouse </a:t>
            </a:r>
          </a:p>
          <a:p>
            <a:r>
              <a:rPr lang="en-US" sz="3000" dirty="0">
                <a:solidFill>
                  <a:srgbClr val="C00000"/>
                </a:solidFill>
              </a:rPr>
              <a:t>Inflammatory Model – Sport Injury Model</a:t>
            </a:r>
          </a:p>
        </p:txBody>
      </p:sp>
      <p:sp>
        <p:nvSpPr>
          <p:cNvPr id="7" name="TextBox 6">
            <a:extLst>
              <a:ext uri="{FF2B5EF4-FFF2-40B4-BE49-F238E27FC236}">
                <a16:creationId xmlns:a16="http://schemas.microsoft.com/office/drawing/2014/main" id="{C7FD8958-83DE-4D8D-9750-E570CF131D4A}"/>
              </a:ext>
            </a:extLst>
          </p:cNvPr>
          <p:cNvSpPr txBox="1"/>
          <p:nvPr/>
        </p:nvSpPr>
        <p:spPr>
          <a:xfrm>
            <a:off x="7688158" y="6583285"/>
            <a:ext cx="2280561" cy="251638"/>
          </a:xfrm>
          <a:prstGeom prst="rect">
            <a:avLst/>
          </a:prstGeom>
          <a:noFill/>
        </p:spPr>
        <p:txBody>
          <a:bodyPr wrap="square" lIns="81565" tIns="40782" rIns="81565" bIns="40782" rtlCol="0">
            <a:spAutoFit/>
          </a:bodyPr>
          <a:lstStyle/>
          <a:p>
            <a:pPr defTabSz="815643"/>
            <a:r>
              <a:rPr lang="en-US" sz="1100" dirty="0">
                <a:solidFill>
                  <a:prstClr val="white">
                    <a:lumMod val="75000"/>
                  </a:prstClr>
                </a:solidFill>
                <a:cs typeface="Aharoni" panose="02010803020104030203" pitchFamily="2" charset="-79"/>
              </a:rPr>
              <a:t>Lima, in preparation</a:t>
            </a:r>
          </a:p>
        </p:txBody>
      </p:sp>
      <p:pic>
        <p:nvPicPr>
          <p:cNvPr id="8" name="Picture 2" descr="Jeffrey Mogil | Department of Psychology - McGill University">
            <a:extLst>
              <a:ext uri="{FF2B5EF4-FFF2-40B4-BE49-F238E27FC236}">
                <a16:creationId xmlns:a16="http://schemas.microsoft.com/office/drawing/2014/main" id="{74DFFF87-300E-43B6-8D52-D906FD5AD0D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033115"/>
            <a:ext cx="822826" cy="8228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Image may contain: 1 person, eyeglasses, flower and outdoor">
            <a:extLst>
              <a:ext uri="{FF2B5EF4-FFF2-40B4-BE49-F238E27FC236}">
                <a16:creationId xmlns:a16="http://schemas.microsoft.com/office/drawing/2014/main" id="{0A57E57F-7F0A-4D57-9952-66FBF602B6E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2977"/>
            <a:ext cx="762000"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4994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2">
            <a:extLst>
              <a:ext uri="{FF2B5EF4-FFF2-40B4-BE49-F238E27FC236}">
                <a16:creationId xmlns:a16="http://schemas.microsoft.com/office/drawing/2014/main" id="{8E195345-FB2F-4CF8-A8D0-C208594D1C2D}"/>
              </a:ext>
            </a:extLst>
          </p:cNvPr>
          <p:cNvGrpSpPr/>
          <p:nvPr/>
        </p:nvGrpSpPr>
        <p:grpSpPr>
          <a:xfrm>
            <a:off x="342079" y="1311819"/>
            <a:ext cx="7393358" cy="4234361"/>
            <a:chOff x="374801" y="398264"/>
            <a:chExt cx="11226764" cy="6099554"/>
          </a:xfrm>
        </p:grpSpPr>
        <p:pic>
          <p:nvPicPr>
            <p:cNvPr id="9" name="Picture 8">
              <a:extLst>
                <a:ext uri="{FF2B5EF4-FFF2-40B4-BE49-F238E27FC236}">
                  <a16:creationId xmlns:a16="http://schemas.microsoft.com/office/drawing/2014/main" id="{66EFBDEA-72DD-4725-9871-4084CB6470D6}"/>
                </a:ext>
              </a:extLst>
            </p:cNvPr>
            <p:cNvPicPr>
              <a:picLocks noChangeAspect="1"/>
            </p:cNvPicPr>
            <p:nvPr/>
          </p:nvPicPr>
          <p:blipFill rotWithShape="1">
            <a:blip r:embed="rId3" cstate="print"/>
            <a:srcRect b="21374"/>
            <a:stretch/>
          </p:blipFill>
          <p:spPr>
            <a:xfrm>
              <a:off x="7386420" y="3635124"/>
              <a:ext cx="4021922" cy="1742109"/>
            </a:xfrm>
            <a:prstGeom prst="rect">
              <a:avLst/>
            </a:prstGeom>
          </p:spPr>
        </p:pic>
        <p:pic>
          <p:nvPicPr>
            <p:cNvPr id="10" name="Picture 9">
              <a:extLst>
                <a:ext uri="{FF2B5EF4-FFF2-40B4-BE49-F238E27FC236}">
                  <a16:creationId xmlns:a16="http://schemas.microsoft.com/office/drawing/2014/main" id="{1EBEA351-3385-4D64-A78D-F70E46909F4F}"/>
                </a:ext>
              </a:extLst>
            </p:cNvPr>
            <p:cNvPicPr>
              <a:picLocks noChangeAspect="1"/>
            </p:cNvPicPr>
            <p:nvPr/>
          </p:nvPicPr>
          <p:blipFill>
            <a:blip r:embed="rId4" cstate="print"/>
            <a:stretch>
              <a:fillRect/>
            </a:stretch>
          </p:blipFill>
          <p:spPr>
            <a:xfrm>
              <a:off x="4536358" y="398264"/>
              <a:ext cx="921263" cy="1660934"/>
            </a:xfrm>
            <a:prstGeom prst="rect">
              <a:avLst/>
            </a:prstGeom>
          </p:spPr>
        </p:pic>
        <p:sp>
          <p:nvSpPr>
            <p:cNvPr id="11" name="Rectangle 10">
              <a:extLst>
                <a:ext uri="{FF2B5EF4-FFF2-40B4-BE49-F238E27FC236}">
                  <a16:creationId xmlns:a16="http://schemas.microsoft.com/office/drawing/2014/main" id="{16927D30-0588-4863-8370-BBE2D5218DFD}"/>
                </a:ext>
              </a:extLst>
            </p:cNvPr>
            <p:cNvSpPr/>
            <p:nvPr/>
          </p:nvSpPr>
          <p:spPr>
            <a:xfrm>
              <a:off x="7354940" y="4290038"/>
              <a:ext cx="85206" cy="79234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a:ea typeface="+mn-ea"/>
                <a:cs typeface="+mn-cs"/>
              </a:endParaRPr>
            </a:p>
          </p:txBody>
        </p:sp>
        <p:sp>
          <p:nvSpPr>
            <p:cNvPr id="12" name="TextBox 102">
              <a:extLst>
                <a:ext uri="{FF2B5EF4-FFF2-40B4-BE49-F238E27FC236}">
                  <a16:creationId xmlns:a16="http://schemas.microsoft.com/office/drawing/2014/main" id="{C194F16F-3F2D-4D3C-B114-2382B7B87C83}"/>
                </a:ext>
              </a:extLst>
            </p:cNvPr>
            <p:cNvSpPr txBox="1"/>
            <p:nvPr/>
          </p:nvSpPr>
          <p:spPr>
            <a:xfrm>
              <a:off x="7426778" y="4167790"/>
              <a:ext cx="681201" cy="46551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a:ea typeface="+mn-ea"/>
                  <a:cs typeface="+mn-cs"/>
                </a:rPr>
                <a:t>(*)</a:t>
              </a:r>
            </a:p>
          </p:txBody>
        </p:sp>
        <p:sp>
          <p:nvSpPr>
            <p:cNvPr id="13" name="Rectangle: Rounded Corners 10">
              <a:extLst>
                <a:ext uri="{FF2B5EF4-FFF2-40B4-BE49-F238E27FC236}">
                  <a16:creationId xmlns:a16="http://schemas.microsoft.com/office/drawing/2014/main" id="{DBF01273-2E25-4840-8ED4-34B65E05EB6A}"/>
                </a:ext>
              </a:extLst>
            </p:cNvPr>
            <p:cNvSpPr/>
            <p:nvPr/>
          </p:nvSpPr>
          <p:spPr>
            <a:xfrm>
              <a:off x="1212031" y="1979896"/>
              <a:ext cx="3099269" cy="1868761"/>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a:ea typeface="+mn-ea"/>
                <a:cs typeface="+mn-cs"/>
              </a:endParaRPr>
            </a:p>
          </p:txBody>
        </p:sp>
        <p:sp>
          <p:nvSpPr>
            <p:cNvPr id="14" name="Arrow: Right 11">
              <a:extLst>
                <a:ext uri="{FF2B5EF4-FFF2-40B4-BE49-F238E27FC236}">
                  <a16:creationId xmlns:a16="http://schemas.microsoft.com/office/drawing/2014/main" id="{9EAC136F-4B8A-41FA-AE28-332AEB1A6E33}"/>
                </a:ext>
              </a:extLst>
            </p:cNvPr>
            <p:cNvSpPr/>
            <p:nvPr/>
          </p:nvSpPr>
          <p:spPr>
            <a:xfrm>
              <a:off x="374801" y="3016468"/>
              <a:ext cx="11033541" cy="357112"/>
            </a:xfrm>
            <a:prstGeom prst="right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1CBCF42B-F28F-4B4B-AD91-006B81C9C1CD}"/>
                </a:ext>
              </a:extLst>
            </p:cNvPr>
            <p:cNvSpPr/>
            <p:nvPr/>
          </p:nvSpPr>
          <p:spPr>
            <a:xfrm>
              <a:off x="617960" y="2784907"/>
              <a:ext cx="85206" cy="79234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BABA2585-A2D9-416A-BCBC-2D9F43FD2049}"/>
                </a:ext>
              </a:extLst>
            </p:cNvPr>
            <p:cNvSpPr/>
            <p:nvPr/>
          </p:nvSpPr>
          <p:spPr>
            <a:xfrm>
              <a:off x="2466158" y="2784905"/>
              <a:ext cx="85206" cy="79234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AF6E12FD-0130-4E4C-A518-93DBAD3E7ADD}"/>
                </a:ext>
              </a:extLst>
            </p:cNvPr>
            <p:cNvSpPr/>
            <p:nvPr/>
          </p:nvSpPr>
          <p:spPr>
            <a:xfrm>
              <a:off x="3604277" y="2798856"/>
              <a:ext cx="85206" cy="79234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27E3564D-FEBC-434B-AE8D-7B546B6C086D}"/>
                </a:ext>
              </a:extLst>
            </p:cNvPr>
            <p:cNvSpPr/>
            <p:nvPr/>
          </p:nvSpPr>
          <p:spPr>
            <a:xfrm>
              <a:off x="4620872" y="2798856"/>
              <a:ext cx="85206" cy="79234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6893BA9C-4BE6-4757-BEDB-4FEFA29DD04E}"/>
                </a:ext>
              </a:extLst>
            </p:cNvPr>
            <p:cNvSpPr/>
            <p:nvPr/>
          </p:nvSpPr>
          <p:spPr>
            <a:xfrm>
              <a:off x="6569923" y="2784903"/>
              <a:ext cx="85206" cy="79234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a:extLst>
                <a:ext uri="{FF2B5EF4-FFF2-40B4-BE49-F238E27FC236}">
                  <a16:creationId xmlns:a16="http://schemas.microsoft.com/office/drawing/2014/main" id="{41FE7BC3-AC61-4A82-84BB-4C2D5E989258}"/>
                </a:ext>
              </a:extLst>
            </p:cNvPr>
            <p:cNvSpPr/>
            <p:nvPr/>
          </p:nvSpPr>
          <p:spPr>
            <a:xfrm>
              <a:off x="8444044" y="2798856"/>
              <a:ext cx="85206" cy="79234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a:ea typeface="+mn-ea"/>
                <a:cs typeface="+mn-cs"/>
              </a:endParaRPr>
            </a:p>
          </p:txBody>
        </p:sp>
        <p:sp>
          <p:nvSpPr>
            <p:cNvPr id="21" name="Rectangle 20">
              <a:extLst>
                <a:ext uri="{FF2B5EF4-FFF2-40B4-BE49-F238E27FC236}">
                  <a16:creationId xmlns:a16="http://schemas.microsoft.com/office/drawing/2014/main" id="{BAC447EB-0846-4194-91C1-58232E532F7E}"/>
                </a:ext>
              </a:extLst>
            </p:cNvPr>
            <p:cNvSpPr/>
            <p:nvPr/>
          </p:nvSpPr>
          <p:spPr>
            <a:xfrm>
              <a:off x="9866515" y="2798856"/>
              <a:ext cx="85206" cy="79234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a:ea typeface="+mn-ea"/>
                <a:cs typeface="+mn-cs"/>
              </a:endParaRPr>
            </a:p>
          </p:txBody>
        </p:sp>
        <p:pic>
          <p:nvPicPr>
            <p:cNvPr id="22" name="Picture 21">
              <a:extLst>
                <a:ext uri="{FF2B5EF4-FFF2-40B4-BE49-F238E27FC236}">
                  <a16:creationId xmlns:a16="http://schemas.microsoft.com/office/drawing/2014/main" id="{215913FD-15D0-4126-AD25-E0D06B388DC1}"/>
                </a:ext>
              </a:extLst>
            </p:cNvPr>
            <p:cNvPicPr>
              <a:picLocks noChangeAspect="1"/>
            </p:cNvPicPr>
            <p:nvPr/>
          </p:nvPicPr>
          <p:blipFill>
            <a:blip r:embed="rId5" cstate="print"/>
            <a:stretch>
              <a:fillRect/>
            </a:stretch>
          </p:blipFill>
          <p:spPr>
            <a:xfrm>
              <a:off x="962140" y="4329004"/>
              <a:ext cx="1765943" cy="2168814"/>
            </a:xfrm>
            <a:prstGeom prst="rect">
              <a:avLst/>
            </a:prstGeom>
          </p:spPr>
        </p:pic>
        <p:sp>
          <p:nvSpPr>
            <p:cNvPr id="24" name="Arrow: Down 21">
              <a:extLst>
                <a:ext uri="{FF2B5EF4-FFF2-40B4-BE49-F238E27FC236}">
                  <a16:creationId xmlns:a16="http://schemas.microsoft.com/office/drawing/2014/main" id="{E6005373-2CAF-48FE-B215-761CF9211EB6}"/>
                </a:ext>
              </a:extLst>
            </p:cNvPr>
            <p:cNvSpPr/>
            <p:nvPr/>
          </p:nvSpPr>
          <p:spPr>
            <a:xfrm>
              <a:off x="1288405" y="2781473"/>
              <a:ext cx="230838" cy="996174"/>
            </a:xfrm>
            <a:prstGeom prst="downArrow">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a:ea typeface="+mn-ea"/>
                <a:cs typeface="+mn-cs"/>
              </a:endParaRPr>
            </a:p>
          </p:txBody>
        </p:sp>
        <p:cxnSp>
          <p:nvCxnSpPr>
            <p:cNvPr id="26" name="Straight Connector 25">
              <a:extLst>
                <a:ext uri="{FF2B5EF4-FFF2-40B4-BE49-F238E27FC236}">
                  <a16:creationId xmlns:a16="http://schemas.microsoft.com/office/drawing/2014/main" id="{343D049E-91B6-4FB7-BE0A-6819E19CBA7B}"/>
                </a:ext>
              </a:extLst>
            </p:cNvPr>
            <p:cNvCxnSpPr>
              <a:cxnSpLocks/>
              <a:stCxn id="24" idx="2"/>
              <a:endCxn id="28" idx="1"/>
            </p:cNvCxnSpPr>
            <p:nvPr/>
          </p:nvCxnSpPr>
          <p:spPr>
            <a:xfrm>
              <a:off x="1403823" y="3777647"/>
              <a:ext cx="33462" cy="116222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BA956B81-7D1F-45E3-A7C0-92682A50B670}"/>
                </a:ext>
              </a:extLst>
            </p:cNvPr>
            <p:cNvSpPr/>
            <p:nvPr/>
          </p:nvSpPr>
          <p:spPr>
            <a:xfrm>
              <a:off x="1413490" y="4915701"/>
              <a:ext cx="162485" cy="165064"/>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white"/>
                </a:solidFill>
                <a:effectLst/>
                <a:uLnTx/>
                <a:uFillTx/>
                <a:latin typeface="Calibri"/>
                <a:ea typeface="+mn-ea"/>
                <a:cs typeface="+mn-cs"/>
              </a:endParaRPr>
            </a:p>
          </p:txBody>
        </p:sp>
        <p:sp>
          <p:nvSpPr>
            <p:cNvPr id="29" name="TextBox 119">
              <a:extLst>
                <a:ext uri="{FF2B5EF4-FFF2-40B4-BE49-F238E27FC236}">
                  <a16:creationId xmlns:a16="http://schemas.microsoft.com/office/drawing/2014/main" id="{56238AEB-FF69-4A37-B6C4-BC6FE1C42D46}"/>
                </a:ext>
              </a:extLst>
            </p:cNvPr>
            <p:cNvSpPr txBox="1"/>
            <p:nvPr/>
          </p:nvSpPr>
          <p:spPr>
            <a:xfrm>
              <a:off x="1181027" y="2034547"/>
              <a:ext cx="3525051" cy="46551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a:ea typeface="+mn-ea"/>
                  <a:cs typeface="+mn-cs"/>
                </a:rPr>
                <a:t>Treatment period (6days)</a:t>
              </a:r>
            </a:p>
          </p:txBody>
        </p:sp>
        <p:cxnSp>
          <p:nvCxnSpPr>
            <p:cNvPr id="30" name="Straight Connector 29">
              <a:extLst>
                <a:ext uri="{FF2B5EF4-FFF2-40B4-BE49-F238E27FC236}">
                  <a16:creationId xmlns:a16="http://schemas.microsoft.com/office/drawing/2014/main" id="{AE656F66-81CC-4530-A6EB-5A4F6582CD52}"/>
                </a:ext>
              </a:extLst>
            </p:cNvPr>
            <p:cNvCxnSpPr>
              <a:cxnSpLocks/>
              <a:stCxn id="13" idx="0"/>
              <a:endCxn id="31" idx="5"/>
            </p:cNvCxnSpPr>
            <p:nvPr/>
          </p:nvCxnSpPr>
          <p:spPr>
            <a:xfrm flipV="1">
              <a:off x="2761666" y="1144415"/>
              <a:ext cx="1717925" cy="8354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AC1077E3-D0CE-4592-AAB0-295BE216FB39}"/>
                </a:ext>
              </a:extLst>
            </p:cNvPr>
            <p:cNvSpPr/>
            <p:nvPr/>
          </p:nvSpPr>
          <p:spPr>
            <a:xfrm flipH="1">
              <a:off x="4438001" y="920279"/>
              <a:ext cx="283997" cy="262592"/>
            </a:xfrm>
            <a:prstGeom prst="ellipse">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white"/>
                </a:solidFill>
                <a:effectLst/>
                <a:uLnTx/>
                <a:uFillTx/>
                <a:latin typeface="Calibri"/>
                <a:ea typeface="+mn-ea"/>
                <a:cs typeface="+mn-cs"/>
              </a:endParaRPr>
            </a:p>
          </p:txBody>
        </p:sp>
        <p:sp>
          <p:nvSpPr>
            <p:cNvPr id="32" name="Rectangle 31">
              <a:extLst>
                <a:ext uri="{FF2B5EF4-FFF2-40B4-BE49-F238E27FC236}">
                  <a16:creationId xmlns:a16="http://schemas.microsoft.com/office/drawing/2014/main" id="{DF88FC27-25DD-4911-B692-D644B7FFF1DF}"/>
                </a:ext>
              </a:extLst>
            </p:cNvPr>
            <p:cNvSpPr/>
            <p:nvPr/>
          </p:nvSpPr>
          <p:spPr>
            <a:xfrm>
              <a:off x="5675465" y="2793273"/>
              <a:ext cx="85206" cy="79234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a:ea typeface="+mn-ea"/>
                <a:cs typeface="+mn-cs"/>
              </a:endParaRPr>
            </a:p>
          </p:txBody>
        </p:sp>
        <p:sp>
          <p:nvSpPr>
            <p:cNvPr id="33" name="TextBox 124">
              <a:extLst>
                <a:ext uri="{FF2B5EF4-FFF2-40B4-BE49-F238E27FC236}">
                  <a16:creationId xmlns:a16="http://schemas.microsoft.com/office/drawing/2014/main" id="{94A7C8C6-3449-4F54-9485-22F32A7D151B}"/>
                </a:ext>
              </a:extLst>
            </p:cNvPr>
            <p:cNvSpPr txBox="1"/>
            <p:nvPr/>
          </p:nvSpPr>
          <p:spPr>
            <a:xfrm>
              <a:off x="9302818" y="3574620"/>
              <a:ext cx="2298747" cy="7980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a:ea typeface="+mn-ea"/>
                  <a:cs typeface="+mn-cs"/>
                </a:rPr>
                <a:t>Time course (Days)</a:t>
              </a:r>
            </a:p>
          </p:txBody>
        </p:sp>
        <p:sp>
          <p:nvSpPr>
            <p:cNvPr id="34" name="TextBox 125">
              <a:extLst>
                <a:ext uri="{FF2B5EF4-FFF2-40B4-BE49-F238E27FC236}">
                  <a16:creationId xmlns:a16="http://schemas.microsoft.com/office/drawing/2014/main" id="{C66DF6F1-C004-40A1-8725-FD232549E428}"/>
                </a:ext>
              </a:extLst>
            </p:cNvPr>
            <p:cNvSpPr txBox="1"/>
            <p:nvPr/>
          </p:nvSpPr>
          <p:spPr>
            <a:xfrm>
              <a:off x="418696" y="2398991"/>
              <a:ext cx="609025" cy="46551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a:ea typeface="+mn-ea"/>
                  <a:cs typeface="+mn-cs"/>
                </a:rPr>
                <a:t>D0</a:t>
              </a:r>
            </a:p>
          </p:txBody>
        </p:sp>
        <p:sp>
          <p:nvSpPr>
            <p:cNvPr id="35" name="TextBox 126">
              <a:extLst>
                <a:ext uri="{FF2B5EF4-FFF2-40B4-BE49-F238E27FC236}">
                  <a16:creationId xmlns:a16="http://schemas.microsoft.com/office/drawing/2014/main" id="{8B443B1E-F03D-4CD6-860B-FC986F0647E6}"/>
                </a:ext>
              </a:extLst>
            </p:cNvPr>
            <p:cNvSpPr txBox="1"/>
            <p:nvPr/>
          </p:nvSpPr>
          <p:spPr>
            <a:xfrm>
              <a:off x="1161958" y="2398991"/>
              <a:ext cx="609025" cy="46551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a:ea typeface="+mn-ea"/>
                  <a:cs typeface="+mn-cs"/>
                </a:rPr>
                <a:t>D2</a:t>
              </a:r>
            </a:p>
          </p:txBody>
        </p:sp>
        <p:sp>
          <p:nvSpPr>
            <p:cNvPr id="36" name="TextBox 127">
              <a:extLst>
                <a:ext uri="{FF2B5EF4-FFF2-40B4-BE49-F238E27FC236}">
                  <a16:creationId xmlns:a16="http://schemas.microsoft.com/office/drawing/2014/main" id="{D180AEF3-1247-4665-A246-181B559677FF}"/>
                </a:ext>
              </a:extLst>
            </p:cNvPr>
            <p:cNvSpPr txBox="1"/>
            <p:nvPr/>
          </p:nvSpPr>
          <p:spPr>
            <a:xfrm>
              <a:off x="3405010" y="2398991"/>
              <a:ext cx="609025" cy="46551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a:ea typeface="+mn-ea"/>
                  <a:cs typeface="+mn-cs"/>
                </a:rPr>
                <a:t>D6</a:t>
              </a:r>
            </a:p>
          </p:txBody>
        </p:sp>
        <p:sp>
          <p:nvSpPr>
            <p:cNvPr id="37" name="TextBox 128">
              <a:extLst>
                <a:ext uri="{FF2B5EF4-FFF2-40B4-BE49-F238E27FC236}">
                  <a16:creationId xmlns:a16="http://schemas.microsoft.com/office/drawing/2014/main" id="{A3F0633E-09D9-411C-AD69-663CBA2F237E}"/>
                </a:ext>
              </a:extLst>
            </p:cNvPr>
            <p:cNvSpPr txBox="1"/>
            <p:nvPr/>
          </p:nvSpPr>
          <p:spPr>
            <a:xfrm>
              <a:off x="2266894" y="2398991"/>
              <a:ext cx="609025" cy="46551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a:ea typeface="+mn-ea"/>
                  <a:cs typeface="+mn-cs"/>
                </a:rPr>
                <a:t>D4</a:t>
              </a:r>
            </a:p>
          </p:txBody>
        </p:sp>
        <p:sp>
          <p:nvSpPr>
            <p:cNvPr id="38" name="TextBox 129">
              <a:extLst>
                <a:ext uri="{FF2B5EF4-FFF2-40B4-BE49-F238E27FC236}">
                  <a16:creationId xmlns:a16="http://schemas.microsoft.com/office/drawing/2014/main" id="{32265AEB-1A03-4452-8843-08F7D05C73F3}"/>
                </a:ext>
              </a:extLst>
            </p:cNvPr>
            <p:cNvSpPr txBox="1"/>
            <p:nvPr/>
          </p:nvSpPr>
          <p:spPr>
            <a:xfrm>
              <a:off x="9643097" y="2388167"/>
              <a:ext cx="607077" cy="46551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a:ea typeface="+mn-ea"/>
                  <a:cs typeface="+mn-cs"/>
                </a:rPr>
                <a:t>DX</a:t>
              </a:r>
            </a:p>
          </p:txBody>
        </p:sp>
        <p:sp>
          <p:nvSpPr>
            <p:cNvPr id="42" name="TextBox 133">
              <a:extLst>
                <a:ext uri="{FF2B5EF4-FFF2-40B4-BE49-F238E27FC236}">
                  <a16:creationId xmlns:a16="http://schemas.microsoft.com/office/drawing/2014/main" id="{3F3B0818-111E-49E7-8263-8F4E69A86B4B}"/>
                </a:ext>
              </a:extLst>
            </p:cNvPr>
            <p:cNvSpPr txBox="1"/>
            <p:nvPr/>
          </p:nvSpPr>
          <p:spPr>
            <a:xfrm>
              <a:off x="7754907" y="5292794"/>
              <a:ext cx="2909035" cy="1130540"/>
            </a:xfrm>
            <a:prstGeom prst="rect">
              <a:avLst/>
            </a:prstGeom>
            <a:noFill/>
            <a:ln w="19050">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a:ea typeface="+mn-ea"/>
                  <a:cs typeface="+mn-cs"/>
                </a:rPr>
                <a:t>Paw withdrawal threshold test (PWT) (Von Frey filaments)</a:t>
              </a:r>
            </a:p>
          </p:txBody>
        </p:sp>
      </p:grpSp>
      <p:sp>
        <p:nvSpPr>
          <p:cNvPr id="55" name="TextBox 54">
            <a:extLst>
              <a:ext uri="{FF2B5EF4-FFF2-40B4-BE49-F238E27FC236}">
                <a16:creationId xmlns:a16="http://schemas.microsoft.com/office/drawing/2014/main" id="{DB2ECEBD-0AA0-4678-A2CC-313A7BEEE23A}"/>
              </a:ext>
            </a:extLst>
          </p:cNvPr>
          <p:cNvSpPr txBox="1"/>
          <p:nvPr/>
        </p:nvSpPr>
        <p:spPr>
          <a:xfrm>
            <a:off x="3817737" y="1543237"/>
            <a:ext cx="1062770" cy="1131079"/>
          </a:xfrm>
          <a:prstGeom prst="rect">
            <a:avLst/>
          </a:prstGeom>
          <a:solidFill>
            <a:schemeClr val="accent1">
              <a:lumMod val="20000"/>
              <a:lumOff val="80000"/>
            </a:schemeClr>
          </a:solidFill>
          <a:ln w="19050">
            <a:solidFill>
              <a:srgbClr val="0070C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350" b="0" i="0" u="none" strike="noStrike" kern="1200" cap="none" spc="0" normalizeH="0" baseline="0" noProof="0" dirty="0" err="1">
                <a:ln>
                  <a:noFill/>
                </a:ln>
                <a:solidFill>
                  <a:prstClr val="black"/>
                </a:solidFill>
                <a:effectLst/>
                <a:uLnTx/>
                <a:uFillTx/>
                <a:latin typeface="Calibri"/>
                <a:ea typeface="+mn-ea"/>
                <a:cs typeface="+mn-cs"/>
              </a:rPr>
              <a:t>Diclofenac</a:t>
            </a:r>
            <a:endParaRPr kumimoji="0" lang="en-US" sz="135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350" b="0" i="0" u="none" strike="noStrike" kern="1200" cap="none" spc="0" normalizeH="0" baseline="0" noProof="0" dirty="0">
                <a:ln>
                  <a:noFill/>
                </a:ln>
                <a:solidFill>
                  <a:prstClr val="black"/>
                </a:solidFill>
                <a:effectLst/>
                <a:uLnTx/>
                <a:uFillTx/>
                <a:latin typeface="Calibri"/>
                <a:ea typeface="+mn-ea"/>
                <a:cs typeface="+mn-cs"/>
              </a:rPr>
              <a:t>Gabapentin</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350" b="0" i="0" u="none" strike="noStrike" kern="1200" cap="none" spc="0" normalizeH="0" baseline="0" noProof="0" dirty="0" err="1">
                <a:ln>
                  <a:noFill/>
                </a:ln>
                <a:solidFill>
                  <a:prstClr val="black"/>
                </a:solidFill>
                <a:effectLst/>
                <a:uLnTx/>
                <a:uFillTx/>
                <a:latin typeface="Calibri"/>
                <a:ea typeface="+mn-ea"/>
                <a:cs typeface="+mn-cs"/>
              </a:rPr>
              <a:t>Lidocaine</a:t>
            </a:r>
            <a:endParaRPr kumimoji="0" lang="en-US" sz="135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350" b="0" i="0" u="none" strike="noStrike" kern="1200" cap="none" spc="0" normalizeH="0" baseline="0" noProof="0" dirty="0">
                <a:ln>
                  <a:noFill/>
                </a:ln>
                <a:solidFill>
                  <a:prstClr val="black"/>
                </a:solidFill>
                <a:effectLst/>
                <a:uLnTx/>
                <a:uFillTx/>
                <a:latin typeface="Calibri"/>
                <a:ea typeface="+mn-ea"/>
                <a:cs typeface="+mn-cs"/>
              </a:rPr>
              <a:t>Morphine</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350" b="0" i="0" u="none" strike="noStrike" kern="1200" cap="none" spc="0" normalizeH="0" baseline="0" noProof="0" dirty="0">
                <a:ln>
                  <a:noFill/>
                </a:ln>
                <a:solidFill>
                  <a:prstClr val="black"/>
                </a:solidFill>
                <a:effectLst/>
                <a:uLnTx/>
                <a:uFillTx/>
                <a:latin typeface="Calibri"/>
                <a:ea typeface="+mn-ea"/>
                <a:cs typeface="+mn-cs"/>
              </a:rPr>
              <a:t>Vehicle</a:t>
            </a:r>
          </a:p>
        </p:txBody>
      </p:sp>
      <p:sp>
        <p:nvSpPr>
          <p:cNvPr id="56" name="TextBox 55"/>
          <p:cNvSpPr txBox="1"/>
          <p:nvPr/>
        </p:nvSpPr>
        <p:spPr>
          <a:xfrm>
            <a:off x="3623824" y="1103829"/>
            <a:ext cx="1282446" cy="300082"/>
          </a:xfrm>
          <a:prstGeom prst="rect">
            <a:avLst/>
          </a:prstGeom>
          <a:solidFill>
            <a:schemeClr val="accent1">
              <a:lumMod val="20000"/>
              <a:lumOff val="80000"/>
            </a:schemeClr>
          </a:solidFill>
          <a:ln w="19050">
            <a:solidFill>
              <a:srgbClr val="0070C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a:ea typeface="+mn-ea"/>
                <a:cs typeface="+mn-cs"/>
              </a:rPr>
              <a:t>Experiment 2.</a:t>
            </a:r>
          </a:p>
        </p:txBody>
      </p:sp>
      <p:pic>
        <p:nvPicPr>
          <p:cNvPr id="39" name="Picture 2" descr="Jeffrey Mogil | Department of Psychology - McGill University">
            <a:extLst>
              <a:ext uri="{FF2B5EF4-FFF2-40B4-BE49-F238E27FC236}">
                <a16:creationId xmlns:a16="http://schemas.microsoft.com/office/drawing/2014/main" id="{7D496793-5AF4-D63A-81B6-328EF59ABBC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6033115"/>
            <a:ext cx="822826" cy="822826"/>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descr="Image may contain: 1 person, eyeglasses, flower and outdoor">
            <a:extLst>
              <a:ext uri="{FF2B5EF4-FFF2-40B4-BE49-F238E27FC236}">
                <a16:creationId xmlns:a16="http://schemas.microsoft.com/office/drawing/2014/main" id="{F172516E-2ABD-75C3-C096-5FA147EC341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2977"/>
            <a:ext cx="762000"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08216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C4F33-2F34-4E2B-8541-C6AAA39FCADC}"/>
              </a:ext>
            </a:extLst>
          </p:cNvPr>
          <p:cNvSpPr>
            <a:spLocks noGrp="1"/>
          </p:cNvSpPr>
          <p:nvPr>
            <p:ph type="title"/>
          </p:nvPr>
        </p:nvSpPr>
        <p:spPr>
          <a:xfrm>
            <a:off x="292562" y="353569"/>
            <a:ext cx="7886700" cy="994172"/>
          </a:xfrm>
        </p:spPr>
        <p:txBody>
          <a:bodyPr>
            <a:normAutofit/>
          </a:bodyPr>
          <a:lstStyle/>
          <a:p>
            <a:r>
              <a:rPr lang="en-US" sz="2200" b="1" dirty="0">
                <a:solidFill>
                  <a:srgbClr val="C00000"/>
                </a:solidFill>
              </a:rPr>
              <a:t>Diclofenac, but not gabapentin and lidocaine, delays the recovery from CFA-induced hyperalgesia</a:t>
            </a:r>
          </a:p>
        </p:txBody>
      </p:sp>
      <p:pic>
        <p:nvPicPr>
          <p:cNvPr id="10" name="Picture 9">
            <a:extLst>
              <a:ext uri="{FF2B5EF4-FFF2-40B4-BE49-F238E27FC236}">
                <a16:creationId xmlns:a16="http://schemas.microsoft.com/office/drawing/2014/main" id="{930470F7-F456-4076-B596-1B6570BE42DA}"/>
              </a:ext>
            </a:extLst>
          </p:cNvPr>
          <p:cNvPicPr>
            <a:picLocks noChangeAspect="1"/>
          </p:cNvPicPr>
          <p:nvPr/>
        </p:nvPicPr>
        <p:blipFill>
          <a:blip r:embed="rId3" cstate="print"/>
          <a:stretch>
            <a:fillRect/>
          </a:stretch>
        </p:blipFill>
        <p:spPr>
          <a:xfrm>
            <a:off x="8229600" y="5228329"/>
            <a:ext cx="914400" cy="366059"/>
          </a:xfrm>
          <a:prstGeom prst="rect">
            <a:avLst/>
          </a:prstGeom>
        </p:spPr>
      </p:pic>
      <p:sp>
        <p:nvSpPr>
          <p:cNvPr id="11" name="Frame 10">
            <a:extLst>
              <a:ext uri="{FF2B5EF4-FFF2-40B4-BE49-F238E27FC236}">
                <a16:creationId xmlns:a16="http://schemas.microsoft.com/office/drawing/2014/main" id="{22305632-0915-4388-BE15-9F4EE3C8ABB3}"/>
              </a:ext>
            </a:extLst>
          </p:cNvPr>
          <p:cNvSpPr/>
          <p:nvPr/>
        </p:nvSpPr>
        <p:spPr>
          <a:xfrm>
            <a:off x="2453095" y="5562600"/>
            <a:ext cx="4014346" cy="772421"/>
          </a:xfrm>
          <a:prstGeom prst="frame">
            <a:avLst>
              <a:gd name="adj1" fmla="val 390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dirty="0">
                <a:ln>
                  <a:noFill/>
                </a:ln>
                <a:solidFill>
                  <a:srgbClr val="002060"/>
                </a:solidFill>
                <a:effectLst/>
                <a:uLnTx/>
                <a:uFillTx/>
                <a:latin typeface="Calibri"/>
                <a:ea typeface="+mn-ea"/>
                <a:cs typeface="+mn-cs"/>
              </a:rPr>
              <a:t>Delay in recovery is due to the reduction of inflammation and independent from analgesic effects</a:t>
            </a:r>
          </a:p>
        </p:txBody>
      </p:sp>
      <p:grpSp>
        <p:nvGrpSpPr>
          <p:cNvPr id="18" name="Group 17"/>
          <p:cNvGrpSpPr/>
          <p:nvPr/>
        </p:nvGrpSpPr>
        <p:grpSpPr>
          <a:xfrm>
            <a:off x="416103" y="1874666"/>
            <a:ext cx="8118297" cy="3459333"/>
            <a:chOff x="554804" y="1356555"/>
            <a:chExt cx="7796558" cy="3478019"/>
          </a:xfrm>
        </p:grpSpPr>
        <p:pic>
          <p:nvPicPr>
            <p:cNvPr id="14" name="Picture 13">
              <a:extLst>
                <a:ext uri="{FF2B5EF4-FFF2-40B4-BE49-F238E27FC236}">
                  <a16:creationId xmlns:a16="http://schemas.microsoft.com/office/drawing/2014/main" id="{8E0C3B33-8E01-999E-E2D9-CB1A997B92D3}"/>
                </a:ext>
              </a:extLst>
            </p:cNvPr>
            <p:cNvPicPr>
              <a:picLocks noChangeAspect="1" noChangeArrowheads="1"/>
            </p:cNvPicPr>
            <p:nvPr/>
          </p:nvPicPr>
          <p:blipFill rotWithShape="1">
            <a:blip r:embed="rId4" cstate="print"/>
            <a:srcRect l="19747" t="51414" r="56235" b="10490"/>
            <a:stretch/>
          </p:blipFill>
          <p:spPr bwMode="auto">
            <a:xfrm>
              <a:off x="554804" y="1356555"/>
              <a:ext cx="7796558" cy="3478019"/>
            </a:xfrm>
            <a:prstGeom prst="rect">
              <a:avLst/>
            </a:prstGeom>
            <a:noFill/>
            <a:ln w="9525">
              <a:noFill/>
              <a:miter lim="800000"/>
              <a:headEnd/>
              <a:tailEnd/>
            </a:ln>
          </p:spPr>
        </p:pic>
        <p:sp>
          <p:nvSpPr>
            <p:cNvPr id="15" name="Rounded Rectangle 14"/>
            <p:cNvSpPr/>
            <p:nvPr/>
          </p:nvSpPr>
          <p:spPr>
            <a:xfrm>
              <a:off x="606175" y="1428108"/>
              <a:ext cx="256854" cy="35959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16" name="Rounded Rectangle 15"/>
            <p:cNvSpPr/>
            <p:nvPr/>
          </p:nvSpPr>
          <p:spPr>
            <a:xfrm>
              <a:off x="3450405" y="1775717"/>
              <a:ext cx="256854" cy="35959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17" name="Rounded Rectangle 16"/>
            <p:cNvSpPr/>
            <p:nvPr/>
          </p:nvSpPr>
          <p:spPr>
            <a:xfrm>
              <a:off x="5947024" y="1868184"/>
              <a:ext cx="256854" cy="35959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grpSp>
      <p:pic>
        <p:nvPicPr>
          <p:cNvPr id="12" name="Picture 2" descr="Jeffrey Mogil | Department of Psychology - McGill University">
            <a:extLst>
              <a:ext uri="{FF2B5EF4-FFF2-40B4-BE49-F238E27FC236}">
                <a16:creationId xmlns:a16="http://schemas.microsoft.com/office/drawing/2014/main" id="{5E85F8AD-2CC9-AF57-69CF-49F654A981E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033115"/>
            <a:ext cx="822826" cy="82282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Image may contain: 1 person, eyeglasses, flower and outdoor">
            <a:extLst>
              <a:ext uri="{FF2B5EF4-FFF2-40B4-BE49-F238E27FC236}">
                <a16:creationId xmlns:a16="http://schemas.microsoft.com/office/drawing/2014/main" id="{E6509915-7C90-2ABB-C5DC-60965168C4A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55932" y="6063528"/>
            <a:ext cx="762000"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19864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1EBEA351-3385-4D64-A78D-F70E46909F4F}"/>
              </a:ext>
            </a:extLst>
          </p:cNvPr>
          <p:cNvPicPr>
            <a:picLocks noChangeAspect="1"/>
          </p:cNvPicPr>
          <p:nvPr/>
        </p:nvPicPr>
        <p:blipFill>
          <a:blip r:embed="rId3" cstate="print"/>
          <a:stretch>
            <a:fillRect/>
          </a:stretch>
        </p:blipFill>
        <p:spPr>
          <a:xfrm>
            <a:off x="3892044" y="1387802"/>
            <a:ext cx="606695" cy="1153034"/>
          </a:xfrm>
          <a:prstGeom prst="rect">
            <a:avLst/>
          </a:prstGeom>
        </p:spPr>
      </p:pic>
      <p:grpSp>
        <p:nvGrpSpPr>
          <p:cNvPr id="2" name="Group 142">
            <a:extLst>
              <a:ext uri="{FF2B5EF4-FFF2-40B4-BE49-F238E27FC236}">
                <a16:creationId xmlns:a16="http://schemas.microsoft.com/office/drawing/2014/main" id="{8E195345-FB2F-4CF8-A8D0-C208594D1C2D}"/>
              </a:ext>
            </a:extLst>
          </p:cNvPr>
          <p:cNvGrpSpPr/>
          <p:nvPr/>
        </p:nvGrpSpPr>
        <p:grpSpPr>
          <a:xfrm>
            <a:off x="405113" y="1698184"/>
            <a:ext cx="7393358" cy="3727798"/>
            <a:chOff x="374801" y="1053478"/>
            <a:chExt cx="11226764" cy="5369856"/>
          </a:xfrm>
        </p:grpSpPr>
        <p:pic>
          <p:nvPicPr>
            <p:cNvPr id="9" name="Picture 8">
              <a:extLst>
                <a:ext uri="{FF2B5EF4-FFF2-40B4-BE49-F238E27FC236}">
                  <a16:creationId xmlns:a16="http://schemas.microsoft.com/office/drawing/2014/main" id="{66EFBDEA-72DD-4725-9871-4084CB6470D6}"/>
                </a:ext>
              </a:extLst>
            </p:cNvPr>
            <p:cNvPicPr>
              <a:picLocks noChangeAspect="1"/>
            </p:cNvPicPr>
            <p:nvPr/>
          </p:nvPicPr>
          <p:blipFill rotWithShape="1">
            <a:blip r:embed="rId4" cstate="print"/>
            <a:srcRect b="21374"/>
            <a:stretch/>
          </p:blipFill>
          <p:spPr>
            <a:xfrm>
              <a:off x="7386420" y="3635124"/>
              <a:ext cx="4021922" cy="1742109"/>
            </a:xfrm>
            <a:prstGeom prst="rect">
              <a:avLst/>
            </a:prstGeom>
          </p:spPr>
        </p:pic>
        <p:sp>
          <p:nvSpPr>
            <p:cNvPr id="11" name="Rectangle 10">
              <a:extLst>
                <a:ext uri="{FF2B5EF4-FFF2-40B4-BE49-F238E27FC236}">
                  <a16:creationId xmlns:a16="http://schemas.microsoft.com/office/drawing/2014/main" id="{16927D30-0588-4863-8370-BBE2D5218DFD}"/>
                </a:ext>
              </a:extLst>
            </p:cNvPr>
            <p:cNvSpPr/>
            <p:nvPr/>
          </p:nvSpPr>
          <p:spPr>
            <a:xfrm>
              <a:off x="7354940" y="4290038"/>
              <a:ext cx="85206" cy="79234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a:ea typeface="+mn-ea"/>
                <a:cs typeface="+mn-cs"/>
              </a:endParaRPr>
            </a:p>
          </p:txBody>
        </p:sp>
        <p:sp>
          <p:nvSpPr>
            <p:cNvPr id="12" name="TextBox 102">
              <a:extLst>
                <a:ext uri="{FF2B5EF4-FFF2-40B4-BE49-F238E27FC236}">
                  <a16:creationId xmlns:a16="http://schemas.microsoft.com/office/drawing/2014/main" id="{C194F16F-3F2D-4D3C-B114-2382B7B87C83}"/>
                </a:ext>
              </a:extLst>
            </p:cNvPr>
            <p:cNvSpPr txBox="1"/>
            <p:nvPr/>
          </p:nvSpPr>
          <p:spPr>
            <a:xfrm>
              <a:off x="7426778" y="4167791"/>
              <a:ext cx="681201" cy="46551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a:ea typeface="+mn-ea"/>
                  <a:cs typeface="+mn-cs"/>
                </a:rPr>
                <a:t>(*)</a:t>
              </a:r>
            </a:p>
          </p:txBody>
        </p:sp>
        <p:sp>
          <p:nvSpPr>
            <p:cNvPr id="13" name="Rectangle: Rounded Corners 10">
              <a:extLst>
                <a:ext uri="{FF2B5EF4-FFF2-40B4-BE49-F238E27FC236}">
                  <a16:creationId xmlns:a16="http://schemas.microsoft.com/office/drawing/2014/main" id="{DBF01273-2E25-4840-8ED4-34B65E05EB6A}"/>
                </a:ext>
              </a:extLst>
            </p:cNvPr>
            <p:cNvSpPr/>
            <p:nvPr/>
          </p:nvSpPr>
          <p:spPr>
            <a:xfrm>
              <a:off x="1058442" y="1979895"/>
              <a:ext cx="5511479" cy="1868761"/>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a:ea typeface="+mn-ea"/>
                <a:cs typeface="+mn-cs"/>
              </a:endParaRPr>
            </a:p>
          </p:txBody>
        </p:sp>
        <p:sp>
          <p:nvSpPr>
            <p:cNvPr id="14" name="Arrow: Right 11">
              <a:extLst>
                <a:ext uri="{FF2B5EF4-FFF2-40B4-BE49-F238E27FC236}">
                  <a16:creationId xmlns:a16="http://schemas.microsoft.com/office/drawing/2014/main" id="{9EAC136F-4B8A-41FA-AE28-332AEB1A6E33}"/>
                </a:ext>
              </a:extLst>
            </p:cNvPr>
            <p:cNvSpPr/>
            <p:nvPr/>
          </p:nvSpPr>
          <p:spPr>
            <a:xfrm>
              <a:off x="374801" y="3016468"/>
              <a:ext cx="11033541" cy="357112"/>
            </a:xfrm>
            <a:prstGeom prst="right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1CBCF42B-F28F-4B4B-AD91-006B81C9C1CD}"/>
                </a:ext>
              </a:extLst>
            </p:cNvPr>
            <p:cNvSpPr/>
            <p:nvPr/>
          </p:nvSpPr>
          <p:spPr>
            <a:xfrm>
              <a:off x="617960" y="2784907"/>
              <a:ext cx="85206" cy="79234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BABA2585-A2D9-416A-BCBC-2D9F43FD2049}"/>
                </a:ext>
              </a:extLst>
            </p:cNvPr>
            <p:cNvSpPr/>
            <p:nvPr/>
          </p:nvSpPr>
          <p:spPr>
            <a:xfrm>
              <a:off x="2466158" y="2784905"/>
              <a:ext cx="85206" cy="79234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AF6E12FD-0130-4E4C-A518-93DBAD3E7ADD}"/>
                </a:ext>
              </a:extLst>
            </p:cNvPr>
            <p:cNvSpPr/>
            <p:nvPr/>
          </p:nvSpPr>
          <p:spPr>
            <a:xfrm>
              <a:off x="3604277" y="2798856"/>
              <a:ext cx="85206" cy="79234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27E3564D-FEBC-434B-AE8D-7B546B6C086D}"/>
                </a:ext>
              </a:extLst>
            </p:cNvPr>
            <p:cNvSpPr/>
            <p:nvPr/>
          </p:nvSpPr>
          <p:spPr>
            <a:xfrm>
              <a:off x="4620872" y="2798856"/>
              <a:ext cx="85206" cy="79234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6893BA9C-4BE6-4757-BEDB-4FEFA29DD04E}"/>
                </a:ext>
              </a:extLst>
            </p:cNvPr>
            <p:cNvSpPr/>
            <p:nvPr/>
          </p:nvSpPr>
          <p:spPr>
            <a:xfrm>
              <a:off x="6569923" y="2784903"/>
              <a:ext cx="85206" cy="79234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a:extLst>
                <a:ext uri="{FF2B5EF4-FFF2-40B4-BE49-F238E27FC236}">
                  <a16:creationId xmlns:a16="http://schemas.microsoft.com/office/drawing/2014/main" id="{41FE7BC3-AC61-4A82-84BB-4C2D5E989258}"/>
                </a:ext>
              </a:extLst>
            </p:cNvPr>
            <p:cNvSpPr/>
            <p:nvPr/>
          </p:nvSpPr>
          <p:spPr>
            <a:xfrm>
              <a:off x="8444044" y="2798856"/>
              <a:ext cx="85206" cy="79234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a:ea typeface="+mn-ea"/>
                <a:cs typeface="+mn-cs"/>
              </a:endParaRPr>
            </a:p>
          </p:txBody>
        </p:sp>
        <p:sp>
          <p:nvSpPr>
            <p:cNvPr id="21" name="Rectangle 20">
              <a:extLst>
                <a:ext uri="{FF2B5EF4-FFF2-40B4-BE49-F238E27FC236}">
                  <a16:creationId xmlns:a16="http://schemas.microsoft.com/office/drawing/2014/main" id="{BAC447EB-0846-4194-91C1-58232E532F7E}"/>
                </a:ext>
              </a:extLst>
            </p:cNvPr>
            <p:cNvSpPr/>
            <p:nvPr/>
          </p:nvSpPr>
          <p:spPr>
            <a:xfrm>
              <a:off x="9866515" y="2798856"/>
              <a:ext cx="85206" cy="79234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a:ea typeface="+mn-ea"/>
                <a:cs typeface="+mn-cs"/>
              </a:endParaRPr>
            </a:p>
          </p:txBody>
        </p:sp>
        <p:pic>
          <p:nvPicPr>
            <p:cNvPr id="22" name="Picture 21">
              <a:extLst>
                <a:ext uri="{FF2B5EF4-FFF2-40B4-BE49-F238E27FC236}">
                  <a16:creationId xmlns:a16="http://schemas.microsoft.com/office/drawing/2014/main" id="{215913FD-15D0-4126-AD25-E0D06B388DC1}"/>
                </a:ext>
              </a:extLst>
            </p:cNvPr>
            <p:cNvPicPr>
              <a:picLocks noChangeAspect="1"/>
            </p:cNvPicPr>
            <p:nvPr/>
          </p:nvPicPr>
          <p:blipFill>
            <a:blip r:embed="rId5" cstate="print"/>
            <a:stretch>
              <a:fillRect/>
            </a:stretch>
          </p:blipFill>
          <p:spPr>
            <a:xfrm>
              <a:off x="985543" y="4051507"/>
              <a:ext cx="1765943" cy="2168814"/>
            </a:xfrm>
            <a:prstGeom prst="rect">
              <a:avLst/>
            </a:prstGeom>
          </p:spPr>
        </p:pic>
        <p:sp>
          <p:nvSpPr>
            <p:cNvPr id="24" name="Arrow: Down 21">
              <a:extLst>
                <a:ext uri="{FF2B5EF4-FFF2-40B4-BE49-F238E27FC236}">
                  <a16:creationId xmlns:a16="http://schemas.microsoft.com/office/drawing/2014/main" id="{E6005373-2CAF-48FE-B215-761CF9211EB6}"/>
                </a:ext>
              </a:extLst>
            </p:cNvPr>
            <p:cNvSpPr/>
            <p:nvPr/>
          </p:nvSpPr>
          <p:spPr>
            <a:xfrm>
              <a:off x="1288405" y="2781473"/>
              <a:ext cx="230838" cy="996174"/>
            </a:xfrm>
            <a:prstGeom prst="downArrow">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a:ea typeface="+mn-ea"/>
                <a:cs typeface="+mn-cs"/>
              </a:endParaRPr>
            </a:p>
          </p:txBody>
        </p:sp>
        <p:cxnSp>
          <p:nvCxnSpPr>
            <p:cNvPr id="26" name="Straight Connector 25">
              <a:extLst>
                <a:ext uri="{FF2B5EF4-FFF2-40B4-BE49-F238E27FC236}">
                  <a16:creationId xmlns:a16="http://schemas.microsoft.com/office/drawing/2014/main" id="{343D049E-91B6-4FB7-BE0A-6819E19CBA7B}"/>
                </a:ext>
              </a:extLst>
            </p:cNvPr>
            <p:cNvCxnSpPr>
              <a:cxnSpLocks/>
              <a:stCxn id="24" idx="2"/>
              <a:endCxn id="28" idx="1"/>
            </p:cNvCxnSpPr>
            <p:nvPr/>
          </p:nvCxnSpPr>
          <p:spPr>
            <a:xfrm>
              <a:off x="1403823" y="3777647"/>
              <a:ext cx="68566" cy="97352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BA956B81-7D1F-45E3-A7C0-92682A50B670}"/>
                </a:ext>
              </a:extLst>
            </p:cNvPr>
            <p:cNvSpPr/>
            <p:nvPr/>
          </p:nvSpPr>
          <p:spPr>
            <a:xfrm>
              <a:off x="1448594" y="4727003"/>
              <a:ext cx="162485" cy="165064"/>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white"/>
                </a:solidFill>
                <a:effectLst/>
                <a:uLnTx/>
                <a:uFillTx/>
                <a:latin typeface="Calibri"/>
                <a:ea typeface="+mn-ea"/>
                <a:cs typeface="+mn-cs"/>
              </a:endParaRPr>
            </a:p>
          </p:txBody>
        </p:sp>
        <p:sp>
          <p:nvSpPr>
            <p:cNvPr id="29" name="TextBox 119">
              <a:extLst>
                <a:ext uri="{FF2B5EF4-FFF2-40B4-BE49-F238E27FC236}">
                  <a16:creationId xmlns:a16="http://schemas.microsoft.com/office/drawing/2014/main" id="{56238AEB-FF69-4A37-B6C4-BC6FE1C42D46}"/>
                </a:ext>
              </a:extLst>
            </p:cNvPr>
            <p:cNvSpPr txBox="1"/>
            <p:nvPr/>
          </p:nvSpPr>
          <p:spPr>
            <a:xfrm>
              <a:off x="1181027" y="2034545"/>
              <a:ext cx="4942618" cy="46551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kumimoji="0" lang="en-US" sz="1500" b="0" i="0" u="none" strike="noStrike" kern="1200" cap="none" spc="0" normalizeH="0" baseline="0" noProof="0" dirty="0">
                  <a:ln>
                    <a:noFill/>
                  </a:ln>
                  <a:solidFill>
                    <a:prstClr val="black"/>
                  </a:solidFill>
                  <a:effectLst/>
                  <a:uLnTx/>
                  <a:uFillTx/>
                  <a:latin typeface="Calibri"/>
                  <a:ea typeface="+mn-ea"/>
                  <a:cs typeface="+mn-cs"/>
                </a:rPr>
                <a:t>Antibody Treatment period (</a:t>
              </a:r>
              <a:r>
                <a:rPr lang="en-US" sz="1500" dirty="0">
                  <a:solidFill>
                    <a:prstClr val="black"/>
                  </a:solidFill>
                </a:rPr>
                <a:t>20 days)</a:t>
              </a:r>
              <a:endParaRPr kumimoji="0" lang="en-US" sz="15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30" name="Straight Connector 29">
              <a:extLst>
                <a:ext uri="{FF2B5EF4-FFF2-40B4-BE49-F238E27FC236}">
                  <a16:creationId xmlns:a16="http://schemas.microsoft.com/office/drawing/2014/main" id="{AE656F66-81CC-4530-A6EB-5A4F6582CD52}"/>
                </a:ext>
              </a:extLst>
            </p:cNvPr>
            <p:cNvCxnSpPr>
              <a:cxnSpLocks/>
              <a:stCxn id="13" idx="0"/>
              <a:endCxn id="31" idx="5"/>
            </p:cNvCxnSpPr>
            <p:nvPr/>
          </p:nvCxnSpPr>
          <p:spPr>
            <a:xfrm flipV="1">
              <a:off x="3814182" y="1277615"/>
              <a:ext cx="1788698" cy="70227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AC1077E3-D0CE-4592-AAB0-295BE216FB39}"/>
                </a:ext>
              </a:extLst>
            </p:cNvPr>
            <p:cNvSpPr/>
            <p:nvPr/>
          </p:nvSpPr>
          <p:spPr>
            <a:xfrm flipH="1">
              <a:off x="5561290" y="1053478"/>
              <a:ext cx="283997" cy="262592"/>
            </a:xfrm>
            <a:prstGeom prst="ellipse">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white"/>
                </a:solidFill>
                <a:effectLst/>
                <a:uLnTx/>
                <a:uFillTx/>
                <a:latin typeface="Calibri"/>
                <a:ea typeface="+mn-ea"/>
                <a:cs typeface="+mn-cs"/>
              </a:endParaRPr>
            </a:p>
          </p:txBody>
        </p:sp>
        <p:sp>
          <p:nvSpPr>
            <p:cNvPr id="32" name="Rectangle 31">
              <a:extLst>
                <a:ext uri="{FF2B5EF4-FFF2-40B4-BE49-F238E27FC236}">
                  <a16:creationId xmlns:a16="http://schemas.microsoft.com/office/drawing/2014/main" id="{DF88FC27-25DD-4911-B692-D644B7FFF1DF}"/>
                </a:ext>
              </a:extLst>
            </p:cNvPr>
            <p:cNvSpPr/>
            <p:nvPr/>
          </p:nvSpPr>
          <p:spPr>
            <a:xfrm>
              <a:off x="5675465" y="2793273"/>
              <a:ext cx="85206" cy="79234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a:ea typeface="+mn-ea"/>
                <a:cs typeface="+mn-cs"/>
              </a:endParaRPr>
            </a:p>
          </p:txBody>
        </p:sp>
        <p:sp>
          <p:nvSpPr>
            <p:cNvPr id="33" name="TextBox 124">
              <a:extLst>
                <a:ext uri="{FF2B5EF4-FFF2-40B4-BE49-F238E27FC236}">
                  <a16:creationId xmlns:a16="http://schemas.microsoft.com/office/drawing/2014/main" id="{94A7C8C6-3449-4F54-9485-22F32A7D151B}"/>
                </a:ext>
              </a:extLst>
            </p:cNvPr>
            <p:cNvSpPr txBox="1"/>
            <p:nvPr/>
          </p:nvSpPr>
          <p:spPr>
            <a:xfrm>
              <a:off x="9302818" y="3574621"/>
              <a:ext cx="2298747" cy="7980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a:ea typeface="+mn-ea"/>
                  <a:cs typeface="+mn-cs"/>
                </a:rPr>
                <a:t>Time course (Days)</a:t>
              </a:r>
            </a:p>
          </p:txBody>
        </p:sp>
        <p:sp>
          <p:nvSpPr>
            <p:cNvPr id="34" name="TextBox 125">
              <a:extLst>
                <a:ext uri="{FF2B5EF4-FFF2-40B4-BE49-F238E27FC236}">
                  <a16:creationId xmlns:a16="http://schemas.microsoft.com/office/drawing/2014/main" id="{C66DF6F1-C004-40A1-8725-FD232549E428}"/>
                </a:ext>
              </a:extLst>
            </p:cNvPr>
            <p:cNvSpPr txBox="1"/>
            <p:nvPr/>
          </p:nvSpPr>
          <p:spPr>
            <a:xfrm>
              <a:off x="418696" y="2398991"/>
              <a:ext cx="609025" cy="46551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a:ea typeface="+mn-ea"/>
                  <a:cs typeface="+mn-cs"/>
                </a:rPr>
                <a:t>D0</a:t>
              </a:r>
            </a:p>
          </p:txBody>
        </p:sp>
        <p:sp>
          <p:nvSpPr>
            <p:cNvPr id="35" name="TextBox 126">
              <a:extLst>
                <a:ext uri="{FF2B5EF4-FFF2-40B4-BE49-F238E27FC236}">
                  <a16:creationId xmlns:a16="http://schemas.microsoft.com/office/drawing/2014/main" id="{8B443B1E-F03D-4CD6-860B-FC986F0647E6}"/>
                </a:ext>
              </a:extLst>
            </p:cNvPr>
            <p:cNvSpPr txBox="1"/>
            <p:nvPr/>
          </p:nvSpPr>
          <p:spPr>
            <a:xfrm>
              <a:off x="1161958" y="2398991"/>
              <a:ext cx="609025" cy="46551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a:ea typeface="+mn-ea"/>
                  <a:cs typeface="+mn-cs"/>
                </a:rPr>
                <a:t>D2</a:t>
              </a:r>
            </a:p>
          </p:txBody>
        </p:sp>
        <p:sp>
          <p:nvSpPr>
            <p:cNvPr id="36" name="TextBox 127">
              <a:extLst>
                <a:ext uri="{FF2B5EF4-FFF2-40B4-BE49-F238E27FC236}">
                  <a16:creationId xmlns:a16="http://schemas.microsoft.com/office/drawing/2014/main" id="{D180AEF3-1247-4665-A246-181B559677FF}"/>
                </a:ext>
              </a:extLst>
            </p:cNvPr>
            <p:cNvSpPr txBox="1"/>
            <p:nvPr/>
          </p:nvSpPr>
          <p:spPr>
            <a:xfrm>
              <a:off x="3405010" y="2398991"/>
              <a:ext cx="609025" cy="46551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a:ea typeface="+mn-ea"/>
                  <a:cs typeface="+mn-cs"/>
                </a:rPr>
                <a:t>D6</a:t>
              </a:r>
            </a:p>
          </p:txBody>
        </p:sp>
        <p:sp>
          <p:nvSpPr>
            <p:cNvPr id="37" name="TextBox 128">
              <a:extLst>
                <a:ext uri="{FF2B5EF4-FFF2-40B4-BE49-F238E27FC236}">
                  <a16:creationId xmlns:a16="http://schemas.microsoft.com/office/drawing/2014/main" id="{A3F0633E-09D9-411C-AD69-663CBA2F237E}"/>
                </a:ext>
              </a:extLst>
            </p:cNvPr>
            <p:cNvSpPr txBox="1"/>
            <p:nvPr/>
          </p:nvSpPr>
          <p:spPr>
            <a:xfrm>
              <a:off x="2266894" y="2398991"/>
              <a:ext cx="609025" cy="46551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a:ea typeface="+mn-ea"/>
                  <a:cs typeface="+mn-cs"/>
                </a:rPr>
                <a:t>D4</a:t>
              </a:r>
            </a:p>
          </p:txBody>
        </p:sp>
        <p:sp>
          <p:nvSpPr>
            <p:cNvPr id="38" name="TextBox 129">
              <a:extLst>
                <a:ext uri="{FF2B5EF4-FFF2-40B4-BE49-F238E27FC236}">
                  <a16:creationId xmlns:a16="http://schemas.microsoft.com/office/drawing/2014/main" id="{32265AEB-1A03-4452-8843-08F7D05C73F3}"/>
                </a:ext>
              </a:extLst>
            </p:cNvPr>
            <p:cNvSpPr txBox="1"/>
            <p:nvPr/>
          </p:nvSpPr>
          <p:spPr>
            <a:xfrm>
              <a:off x="9643097" y="2388167"/>
              <a:ext cx="607077" cy="46551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a:ea typeface="+mn-ea"/>
                  <a:cs typeface="+mn-cs"/>
                </a:rPr>
                <a:t>DX</a:t>
              </a:r>
            </a:p>
          </p:txBody>
        </p:sp>
        <p:sp>
          <p:nvSpPr>
            <p:cNvPr id="42" name="TextBox 133">
              <a:extLst>
                <a:ext uri="{FF2B5EF4-FFF2-40B4-BE49-F238E27FC236}">
                  <a16:creationId xmlns:a16="http://schemas.microsoft.com/office/drawing/2014/main" id="{3F3B0818-111E-49E7-8263-8F4E69A86B4B}"/>
                </a:ext>
              </a:extLst>
            </p:cNvPr>
            <p:cNvSpPr txBox="1"/>
            <p:nvPr/>
          </p:nvSpPr>
          <p:spPr>
            <a:xfrm>
              <a:off x="7754907" y="5292794"/>
              <a:ext cx="2909035" cy="1130540"/>
            </a:xfrm>
            <a:prstGeom prst="rect">
              <a:avLst/>
            </a:prstGeom>
            <a:noFill/>
            <a:ln w="19050">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a:ea typeface="+mn-ea"/>
                  <a:cs typeface="+mn-cs"/>
                </a:rPr>
                <a:t>Paw withdrawal threshold test (PWT) (Von Frey filaments)</a:t>
              </a:r>
            </a:p>
          </p:txBody>
        </p:sp>
      </p:grpSp>
      <p:sp>
        <p:nvSpPr>
          <p:cNvPr id="47" name="TextBox 135">
            <a:extLst>
              <a:ext uri="{FF2B5EF4-FFF2-40B4-BE49-F238E27FC236}">
                <a16:creationId xmlns:a16="http://schemas.microsoft.com/office/drawing/2014/main" id="{DB2ECEBD-0AA0-4678-A2CC-313A7BEEE23A}"/>
              </a:ext>
            </a:extLst>
          </p:cNvPr>
          <p:cNvSpPr txBox="1"/>
          <p:nvPr/>
        </p:nvSpPr>
        <p:spPr>
          <a:xfrm>
            <a:off x="4410247" y="1422915"/>
            <a:ext cx="1723415" cy="553998"/>
          </a:xfrm>
          <a:prstGeom prst="rect">
            <a:avLst/>
          </a:prstGeom>
          <a:solidFill>
            <a:schemeClr val="accent2">
              <a:lumMod val="40000"/>
              <a:lumOff val="60000"/>
            </a:schemeClr>
          </a:solidFill>
          <a:ln w="19050">
            <a:solidFill>
              <a:schemeClr val="accent2">
                <a:lumMod val="75000"/>
              </a:schemeClr>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500" b="0" i="0" u="none" strike="noStrike" kern="1200" cap="none" spc="0" normalizeH="0" baseline="0" noProof="0" dirty="0">
                <a:ln>
                  <a:noFill/>
                </a:ln>
                <a:solidFill>
                  <a:prstClr val="black"/>
                </a:solidFill>
                <a:effectLst/>
                <a:uLnTx/>
                <a:uFillTx/>
                <a:latin typeface="Calibri"/>
                <a:ea typeface="+mn-ea"/>
                <a:cs typeface="+mn-cs"/>
              </a:rPr>
              <a:t>Anti-Ly6G</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500" b="0" i="0" u="none" strike="noStrike" kern="1200" cap="none" spc="0" normalizeH="0" baseline="0" noProof="0" dirty="0">
                <a:ln>
                  <a:noFill/>
                </a:ln>
                <a:solidFill>
                  <a:prstClr val="black"/>
                </a:solidFill>
                <a:effectLst/>
                <a:uLnTx/>
                <a:uFillTx/>
                <a:latin typeface="Calibri"/>
                <a:ea typeface="+mn-ea"/>
                <a:cs typeface="+mn-cs"/>
              </a:rPr>
              <a:t>Isotope control</a:t>
            </a:r>
          </a:p>
        </p:txBody>
      </p:sp>
      <p:sp>
        <p:nvSpPr>
          <p:cNvPr id="48" name="TextBox 136">
            <a:extLst>
              <a:ext uri="{FF2B5EF4-FFF2-40B4-BE49-F238E27FC236}">
                <a16:creationId xmlns:a16="http://schemas.microsoft.com/office/drawing/2014/main" id="{B8840EA2-B346-4CE8-A9C0-D5C1062AE428}"/>
              </a:ext>
            </a:extLst>
          </p:cNvPr>
          <p:cNvSpPr txBox="1"/>
          <p:nvPr/>
        </p:nvSpPr>
        <p:spPr>
          <a:xfrm>
            <a:off x="4410247" y="861377"/>
            <a:ext cx="1466718" cy="323165"/>
          </a:xfrm>
          <a:prstGeom prst="rect">
            <a:avLst/>
          </a:prstGeom>
          <a:solidFill>
            <a:schemeClr val="accent2">
              <a:lumMod val="40000"/>
              <a:lumOff val="60000"/>
            </a:schemeClr>
          </a:solidFill>
          <a:ln w="19050">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a:ea typeface="+mn-ea"/>
                <a:cs typeface="+mn-cs"/>
              </a:rPr>
              <a:t>Experiment 3.</a:t>
            </a:r>
          </a:p>
        </p:txBody>
      </p:sp>
      <p:pic>
        <p:nvPicPr>
          <p:cNvPr id="39" name="Picture 2" descr="Jeffrey Mogil | Department of Psychology - McGill University">
            <a:extLst>
              <a:ext uri="{FF2B5EF4-FFF2-40B4-BE49-F238E27FC236}">
                <a16:creationId xmlns:a16="http://schemas.microsoft.com/office/drawing/2014/main" id="{87663C07-D8CF-4607-0FC1-3911B1BD739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6033115"/>
            <a:ext cx="822826" cy="822826"/>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descr="Image may contain: 1 person, eyeglasses, flower and outdoor">
            <a:extLst>
              <a:ext uri="{FF2B5EF4-FFF2-40B4-BE49-F238E27FC236}">
                <a16:creationId xmlns:a16="http://schemas.microsoft.com/office/drawing/2014/main" id="{8BC73456-F30D-1445-A910-C25E7F82B53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2977"/>
            <a:ext cx="762000"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84822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C4F33-2F34-4E2B-8541-C6AAA39FCADC}"/>
              </a:ext>
            </a:extLst>
          </p:cNvPr>
          <p:cNvSpPr>
            <a:spLocks noGrp="1"/>
          </p:cNvSpPr>
          <p:nvPr>
            <p:ph type="title"/>
          </p:nvPr>
        </p:nvSpPr>
        <p:spPr>
          <a:xfrm>
            <a:off x="386352" y="288952"/>
            <a:ext cx="7886700" cy="994172"/>
          </a:xfrm>
        </p:spPr>
        <p:txBody>
          <a:bodyPr>
            <a:normAutofit/>
          </a:bodyPr>
          <a:lstStyle/>
          <a:p>
            <a:r>
              <a:rPr lang="en-US" sz="2200" b="1" dirty="0">
                <a:solidFill>
                  <a:srgbClr val="C00000"/>
                </a:solidFill>
              </a:rPr>
              <a:t>Anti-Ly6G-induced depletion of neutrophils mimics </a:t>
            </a:r>
            <a:br>
              <a:rPr lang="en-US" sz="2200" b="1" dirty="0">
                <a:solidFill>
                  <a:srgbClr val="C00000"/>
                </a:solidFill>
              </a:rPr>
            </a:br>
            <a:r>
              <a:rPr lang="en-US" sz="2200" b="1" dirty="0">
                <a:solidFill>
                  <a:srgbClr val="C00000"/>
                </a:solidFill>
              </a:rPr>
              <a:t>steroid-like pain prolongation </a:t>
            </a:r>
          </a:p>
        </p:txBody>
      </p:sp>
      <p:grpSp>
        <p:nvGrpSpPr>
          <p:cNvPr id="9" name="Group 8">
            <a:extLst>
              <a:ext uri="{FF2B5EF4-FFF2-40B4-BE49-F238E27FC236}">
                <a16:creationId xmlns:a16="http://schemas.microsoft.com/office/drawing/2014/main" id="{CC1A4A1A-3E5E-4784-91C7-B5B2C5A28EFA}"/>
              </a:ext>
            </a:extLst>
          </p:cNvPr>
          <p:cNvGrpSpPr/>
          <p:nvPr/>
        </p:nvGrpSpPr>
        <p:grpSpPr>
          <a:xfrm>
            <a:off x="0" y="1851423"/>
            <a:ext cx="8273052" cy="3253977"/>
            <a:chOff x="493940" y="1924050"/>
            <a:chExt cx="9473166" cy="3705225"/>
          </a:xfrm>
        </p:grpSpPr>
        <p:pic>
          <p:nvPicPr>
            <p:cNvPr id="4" name="Picture 3" descr="Diagram&#10;&#10;Description automatically generated">
              <a:extLst>
                <a:ext uri="{FF2B5EF4-FFF2-40B4-BE49-F238E27FC236}">
                  <a16:creationId xmlns:a16="http://schemas.microsoft.com/office/drawing/2014/main" id="{67B6221C-D370-43F6-9A55-10020F82537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8889" r="3709" b="21742"/>
            <a:stretch/>
          </p:blipFill>
          <p:spPr>
            <a:xfrm>
              <a:off x="493940" y="1924050"/>
              <a:ext cx="9473166" cy="3705225"/>
            </a:xfrm>
            <a:prstGeom prst="rect">
              <a:avLst/>
            </a:prstGeom>
          </p:spPr>
        </p:pic>
        <p:sp>
          <p:nvSpPr>
            <p:cNvPr id="6" name="Rectangle: Rounded Corners 5">
              <a:extLst>
                <a:ext uri="{FF2B5EF4-FFF2-40B4-BE49-F238E27FC236}">
                  <a16:creationId xmlns:a16="http://schemas.microsoft.com/office/drawing/2014/main" id="{D093D65D-B88D-4CBA-900B-9C19E03D4411}"/>
                </a:ext>
              </a:extLst>
            </p:cNvPr>
            <p:cNvSpPr/>
            <p:nvPr/>
          </p:nvSpPr>
          <p:spPr>
            <a:xfrm>
              <a:off x="708204" y="1933194"/>
              <a:ext cx="300872" cy="26736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Rounded Corners 6">
              <a:extLst>
                <a:ext uri="{FF2B5EF4-FFF2-40B4-BE49-F238E27FC236}">
                  <a16:creationId xmlns:a16="http://schemas.microsoft.com/office/drawing/2014/main" id="{6FE4D508-7061-4A9C-A496-BA9A6B6388A5}"/>
                </a:ext>
              </a:extLst>
            </p:cNvPr>
            <p:cNvSpPr/>
            <p:nvPr/>
          </p:nvSpPr>
          <p:spPr>
            <a:xfrm>
              <a:off x="5230523" y="2312857"/>
              <a:ext cx="300872" cy="26736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8" name="Rectangle: Rounded Corners 7">
              <a:extLst>
                <a:ext uri="{FF2B5EF4-FFF2-40B4-BE49-F238E27FC236}">
                  <a16:creationId xmlns:a16="http://schemas.microsoft.com/office/drawing/2014/main" id="{ED8C825B-29C3-4636-AA28-50E685C2DD65}"/>
                </a:ext>
              </a:extLst>
            </p:cNvPr>
            <p:cNvSpPr/>
            <p:nvPr/>
          </p:nvSpPr>
          <p:spPr>
            <a:xfrm>
              <a:off x="7297942" y="2312857"/>
              <a:ext cx="300872" cy="26736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grpSp>
      <p:pic>
        <p:nvPicPr>
          <p:cNvPr id="10" name="Picture 9">
            <a:extLst>
              <a:ext uri="{FF2B5EF4-FFF2-40B4-BE49-F238E27FC236}">
                <a16:creationId xmlns:a16="http://schemas.microsoft.com/office/drawing/2014/main" id="{8FDA5994-D889-4F74-8EA2-CEFD32C0D28D}"/>
              </a:ext>
            </a:extLst>
          </p:cNvPr>
          <p:cNvPicPr>
            <a:picLocks noChangeAspect="1"/>
          </p:cNvPicPr>
          <p:nvPr/>
        </p:nvPicPr>
        <p:blipFill>
          <a:blip r:embed="rId4" cstate="print"/>
          <a:stretch>
            <a:fillRect/>
          </a:stretch>
        </p:blipFill>
        <p:spPr>
          <a:xfrm>
            <a:off x="8309004" y="5228329"/>
            <a:ext cx="834995" cy="334271"/>
          </a:xfrm>
          <a:prstGeom prst="rect">
            <a:avLst/>
          </a:prstGeom>
        </p:spPr>
      </p:pic>
      <p:sp>
        <p:nvSpPr>
          <p:cNvPr id="11" name="Frame 10">
            <a:extLst>
              <a:ext uri="{FF2B5EF4-FFF2-40B4-BE49-F238E27FC236}">
                <a16:creationId xmlns:a16="http://schemas.microsoft.com/office/drawing/2014/main" id="{09AE1932-E3DB-490F-85DF-A212F321E384}"/>
              </a:ext>
            </a:extLst>
          </p:cNvPr>
          <p:cNvSpPr/>
          <p:nvPr/>
        </p:nvSpPr>
        <p:spPr>
          <a:xfrm>
            <a:off x="2438400" y="5404419"/>
            <a:ext cx="4014346" cy="772421"/>
          </a:xfrm>
          <a:prstGeom prst="frame">
            <a:avLst>
              <a:gd name="adj1" fmla="val 390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dirty="0">
                <a:ln>
                  <a:noFill/>
                </a:ln>
                <a:solidFill>
                  <a:srgbClr val="002060"/>
                </a:solidFill>
                <a:effectLst/>
                <a:uLnTx/>
                <a:uFillTx/>
                <a:latin typeface="Calibri"/>
                <a:ea typeface="+mn-ea"/>
                <a:cs typeface="+mn-cs"/>
              </a:rPr>
              <a:t>Neutrophils are involved in the resolution of pain after injury</a:t>
            </a:r>
          </a:p>
        </p:txBody>
      </p:sp>
      <p:pic>
        <p:nvPicPr>
          <p:cNvPr id="12" name="Picture 2" descr="Jeffrey Mogil | Department of Psychology - McGill University">
            <a:extLst>
              <a:ext uri="{FF2B5EF4-FFF2-40B4-BE49-F238E27FC236}">
                <a16:creationId xmlns:a16="http://schemas.microsoft.com/office/drawing/2014/main" id="{3F7B71B9-0657-A611-D81C-FDD4D5932E2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033115"/>
            <a:ext cx="822826" cy="82282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Image may contain: 1 person, eyeglasses, flower and outdoor">
            <a:extLst>
              <a:ext uri="{FF2B5EF4-FFF2-40B4-BE49-F238E27FC236}">
                <a16:creationId xmlns:a16="http://schemas.microsoft.com/office/drawing/2014/main" id="{F762E416-4593-B53D-0239-9E50C7FC3A2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82000" y="6063528"/>
            <a:ext cx="762000"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4349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Rounded Corners 10">
            <a:extLst>
              <a:ext uri="{FF2B5EF4-FFF2-40B4-BE49-F238E27FC236}">
                <a16:creationId xmlns:a16="http://schemas.microsoft.com/office/drawing/2014/main" id="{DBF01273-2E25-4840-8ED4-34B65E05EB6A}"/>
              </a:ext>
            </a:extLst>
          </p:cNvPr>
          <p:cNvSpPr/>
          <p:nvPr/>
        </p:nvSpPr>
        <p:spPr>
          <a:xfrm>
            <a:off x="887119" y="2082444"/>
            <a:ext cx="2041016" cy="1564241"/>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a:ea typeface="+mn-ea"/>
              <a:cs typeface="+mn-cs"/>
            </a:endParaRPr>
          </a:p>
        </p:txBody>
      </p:sp>
      <p:sp>
        <p:nvSpPr>
          <p:cNvPr id="40" name="TextBox 119">
            <a:extLst>
              <a:ext uri="{FF2B5EF4-FFF2-40B4-BE49-F238E27FC236}">
                <a16:creationId xmlns:a16="http://schemas.microsoft.com/office/drawing/2014/main" id="{56238AEB-FF69-4A37-B6C4-BC6FE1C42D46}"/>
              </a:ext>
            </a:extLst>
          </p:cNvPr>
          <p:cNvSpPr txBox="1"/>
          <p:nvPr/>
        </p:nvSpPr>
        <p:spPr>
          <a:xfrm>
            <a:off x="897523" y="2094147"/>
            <a:ext cx="2130786" cy="3231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a:ea typeface="+mn-ea"/>
                <a:cs typeface="+mn-cs"/>
              </a:rPr>
              <a:t>Treatment period (</a:t>
            </a:r>
            <a:r>
              <a:rPr kumimoji="0" lang="en-US" sz="1500" b="0" i="0" u="none" strike="noStrike" kern="1200" cap="none" spc="0" normalizeH="0" baseline="0" noProof="0" dirty="0" err="1">
                <a:ln>
                  <a:noFill/>
                </a:ln>
                <a:solidFill>
                  <a:prstClr val="black"/>
                </a:solidFill>
                <a:effectLst/>
                <a:uLnTx/>
                <a:uFillTx/>
                <a:latin typeface="Calibri"/>
                <a:ea typeface="+mn-ea"/>
                <a:cs typeface="+mn-cs"/>
              </a:rPr>
              <a:t>Dexa</a:t>
            </a:r>
            <a:r>
              <a:rPr kumimoji="0" lang="en-US" sz="1500" b="0" i="0" u="none" strike="noStrike" kern="1200" cap="none" spc="0" normalizeH="0" baseline="0" noProof="0" dirty="0">
                <a:ln>
                  <a:noFill/>
                </a:ln>
                <a:solidFill>
                  <a:prstClr val="black"/>
                </a:solidFill>
                <a:effectLst/>
                <a:uLnTx/>
                <a:uFillTx/>
                <a:latin typeface="Calibri"/>
                <a:ea typeface="+mn-ea"/>
                <a:cs typeface="+mn-cs"/>
              </a:rPr>
              <a:t>)</a:t>
            </a:r>
          </a:p>
        </p:txBody>
      </p:sp>
      <p:pic>
        <p:nvPicPr>
          <p:cNvPr id="46" name="Picture 45">
            <a:extLst>
              <a:ext uri="{FF2B5EF4-FFF2-40B4-BE49-F238E27FC236}">
                <a16:creationId xmlns:a16="http://schemas.microsoft.com/office/drawing/2014/main" id="{1EBEA351-3385-4D64-A78D-F70E46909F4F}"/>
              </a:ext>
            </a:extLst>
          </p:cNvPr>
          <p:cNvPicPr>
            <a:picLocks noChangeAspect="1"/>
          </p:cNvPicPr>
          <p:nvPr/>
        </p:nvPicPr>
        <p:blipFill>
          <a:blip r:embed="rId3" cstate="print"/>
          <a:stretch>
            <a:fillRect/>
          </a:stretch>
        </p:blipFill>
        <p:spPr>
          <a:xfrm>
            <a:off x="3892044" y="1387802"/>
            <a:ext cx="606695" cy="1153034"/>
          </a:xfrm>
          <a:prstGeom prst="rect">
            <a:avLst/>
          </a:prstGeom>
        </p:spPr>
      </p:pic>
      <p:grpSp>
        <p:nvGrpSpPr>
          <p:cNvPr id="2" name="Group 142">
            <a:extLst>
              <a:ext uri="{FF2B5EF4-FFF2-40B4-BE49-F238E27FC236}">
                <a16:creationId xmlns:a16="http://schemas.microsoft.com/office/drawing/2014/main" id="{8E195345-FB2F-4CF8-A8D0-C208594D1C2D}"/>
              </a:ext>
            </a:extLst>
          </p:cNvPr>
          <p:cNvGrpSpPr/>
          <p:nvPr/>
        </p:nvGrpSpPr>
        <p:grpSpPr>
          <a:xfrm>
            <a:off x="405113" y="1698184"/>
            <a:ext cx="7393358" cy="3727798"/>
            <a:chOff x="374801" y="1053478"/>
            <a:chExt cx="11226764" cy="5369856"/>
          </a:xfrm>
        </p:grpSpPr>
        <p:pic>
          <p:nvPicPr>
            <p:cNvPr id="9" name="Picture 8">
              <a:extLst>
                <a:ext uri="{FF2B5EF4-FFF2-40B4-BE49-F238E27FC236}">
                  <a16:creationId xmlns:a16="http://schemas.microsoft.com/office/drawing/2014/main" id="{66EFBDEA-72DD-4725-9871-4084CB6470D6}"/>
                </a:ext>
              </a:extLst>
            </p:cNvPr>
            <p:cNvPicPr>
              <a:picLocks noChangeAspect="1"/>
            </p:cNvPicPr>
            <p:nvPr/>
          </p:nvPicPr>
          <p:blipFill rotWithShape="1">
            <a:blip r:embed="rId4" cstate="print"/>
            <a:srcRect b="21374"/>
            <a:stretch/>
          </p:blipFill>
          <p:spPr>
            <a:xfrm>
              <a:off x="7386420" y="3635124"/>
              <a:ext cx="4021922" cy="1742109"/>
            </a:xfrm>
            <a:prstGeom prst="rect">
              <a:avLst/>
            </a:prstGeom>
          </p:spPr>
        </p:pic>
        <p:sp>
          <p:nvSpPr>
            <p:cNvPr id="11" name="Rectangle 10">
              <a:extLst>
                <a:ext uri="{FF2B5EF4-FFF2-40B4-BE49-F238E27FC236}">
                  <a16:creationId xmlns:a16="http://schemas.microsoft.com/office/drawing/2014/main" id="{16927D30-0588-4863-8370-BBE2D5218DFD}"/>
                </a:ext>
              </a:extLst>
            </p:cNvPr>
            <p:cNvSpPr/>
            <p:nvPr/>
          </p:nvSpPr>
          <p:spPr>
            <a:xfrm>
              <a:off x="7354940" y="4290038"/>
              <a:ext cx="85206" cy="79234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a:ea typeface="+mn-ea"/>
                <a:cs typeface="+mn-cs"/>
              </a:endParaRPr>
            </a:p>
          </p:txBody>
        </p:sp>
        <p:sp>
          <p:nvSpPr>
            <p:cNvPr id="12" name="TextBox 102">
              <a:extLst>
                <a:ext uri="{FF2B5EF4-FFF2-40B4-BE49-F238E27FC236}">
                  <a16:creationId xmlns:a16="http://schemas.microsoft.com/office/drawing/2014/main" id="{C194F16F-3F2D-4D3C-B114-2382B7B87C83}"/>
                </a:ext>
              </a:extLst>
            </p:cNvPr>
            <p:cNvSpPr txBox="1"/>
            <p:nvPr/>
          </p:nvSpPr>
          <p:spPr>
            <a:xfrm>
              <a:off x="7426778" y="4167791"/>
              <a:ext cx="681201" cy="46551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a:ea typeface="+mn-ea"/>
                  <a:cs typeface="+mn-cs"/>
                </a:rPr>
                <a:t>(*)</a:t>
              </a:r>
            </a:p>
          </p:txBody>
        </p:sp>
        <p:sp>
          <p:nvSpPr>
            <p:cNvPr id="14" name="Arrow: Right 11">
              <a:extLst>
                <a:ext uri="{FF2B5EF4-FFF2-40B4-BE49-F238E27FC236}">
                  <a16:creationId xmlns:a16="http://schemas.microsoft.com/office/drawing/2014/main" id="{9EAC136F-4B8A-41FA-AE28-332AEB1A6E33}"/>
                </a:ext>
              </a:extLst>
            </p:cNvPr>
            <p:cNvSpPr/>
            <p:nvPr/>
          </p:nvSpPr>
          <p:spPr>
            <a:xfrm>
              <a:off x="374801" y="3016468"/>
              <a:ext cx="11033541" cy="357112"/>
            </a:xfrm>
            <a:prstGeom prst="right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1CBCF42B-F28F-4B4B-AD91-006B81C9C1CD}"/>
                </a:ext>
              </a:extLst>
            </p:cNvPr>
            <p:cNvSpPr/>
            <p:nvPr/>
          </p:nvSpPr>
          <p:spPr>
            <a:xfrm>
              <a:off x="617960" y="2784907"/>
              <a:ext cx="85206" cy="79234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BABA2585-A2D9-416A-BCBC-2D9F43FD2049}"/>
                </a:ext>
              </a:extLst>
            </p:cNvPr>
            <p:cNvSpPr/>
            <p:nvPr/>
          </p:nvSpPr>
          <p:spPr>
            <a:xfrm>
              <a:off x="2466158" y="2784905"/>
              <a:ext cx="85206" cy="79234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AF6E12FD-0130-4E4C-A518-93DBAD3E7ADD}"/>
                </a:ext>
              </a:extLst>
            </p:cNvPr>
            <p:cNvSpPr/>
            <p:nvPr/>
          </p:nvSpPr>
          <p:spPr>
            <a:xfrm>
              <a:off x="3604277" y="2798856"/>
              <a:ext cx="85206" cy="79234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27E3564D-FEBC-434B-AE8D-7B546B6C086D}"/>
                </a:ext>
              </a:extLst>
            </p:cNvPr>
            <p:cNvSpPr/>
            <p:nvPr/>
          </p:nvSpPr>
          <p:spPr>
            <a:xfrm>
              <a:off x="4620872" y="2798856"/>
              <a:ext cx="85206" cy="79234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6893BA9C-4BE6-4757-BEDB-4FEFA29DD04E}"/>
                </a:ext>
              </a:extLst>
            </p:cNvPr>
            <p:cNvSpPr/>
            <p:nvPr/>
          </p:nvSpPr>
          <p:spPr>
            <a:xfrm>
              <a:off x="6569923" y="2784903"/>
              <a:ext cx="85206" cy="79234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a:extLst>
                <a:ext uri="{FF2B5EF4-FFF2-40B4-BE49-F238E27FC236}">
                  <a16:creationId xmlns:a16="http://schemas.microsoft.com/office/drawing/2014/main" id="{41FE7BC3-AC61-4A82-84BB-4C2D5E989258}"/>
                </a:ext>
              </a:extLst>
            </p:cNvPr>
            <p:cNvSpPr/>
            <p:nvPr/>
          </p:nvSpPr>
          <p:spPr>
            <a:xfrm>
              <a:off x="8444044" y="2798856"/>
              <a:ext cx="85206" cy="79234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a:ea typeface="+mn-ea"/>
                <a:cs typeface="+mn-cs"/>
              </a:endParaRPr>
            </a:p>
          </p:txBody>
        </p:sp>
        <p:sp>
          <p:nvSpPr>
            <p:cNvPr id="21" name="Rectangle 20">
              <a:extLst>
                <a:ext uri="{FF2B5EF4-FFF2-40B4-BE49-F238E27FC236}">
                  <a16:creationId xmlns:a16="http://schemas.microsoft.com/office/drawing/2014/main" id="{BAC447EB-0846-4194-91C1-58232E532F7E}"/>
                </a:ext>
              </a:extLst>
            </p:cNvPr>
            <p:cNvSpPr/>
            <p:nvPr/>
          </p:nvSpPr>
          <p:spPr>
            <a:xfrm>
              <a:off x="9866515" y="2798856"/>
              <a:ext cx="85206" cy="79234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a:ea typeface="+mn-ea"/>
                <a:cs typeface="+mn-cs"/>
              </a:endParaRPr>
            </a:p>
          </p:txBody>
        </p:sp>
        <p:pic>
          <p:nvPicPr>
            <p:cNvPr id="22" name="Picture 21">
              <a:extLst>
                <a:ext uri="{FF2B5EF4-FFF2-40B4-BE49-F238E27FC236}">
                  <a16:creationId xmlns:a16="http://schemas.microsoft.com/office/drawing/2014/main" id="{215913FD-15D0-4126-AD25-E0D06B388DC1}"/>
                </a:ext>
              </a:extLst>
            </p:cNvPr>
            <p:cNvPicPr>
              <a:picLocks noChangeAspect="1"/>
            </p:cNvPicPr>
            <p:nvPr/>
          </p:nvPicPr>
          <p:blipFill>
            <a:blip r:embed="rId5" cstate="print"/>
            <a:stretch>
              <a:fillRect/>
            </a:stretch>
          </p:blipFill>
          <p:spPr>
            <a:xfrm>
              <a:off x="985543" y="4051507"/>
              <a:ext cx="1765943" cy="2168814"/>
            </a:xfrm>
            <a:prstGeom prst="rect">
              <a:avLst/>
            </a:prstGeom>
          </p:spPr>
        </p:pic>
        <p:sp>
          <p:nvSpPr>
            <p:cNvPr id="24" name="Arrow: Down 21">
              <a:extLst>
                <a:ext uri="{FF2B5EF4-FFF2-40B4-BE49-F238E27FC236}">
                  <a16:creationId xmlns:a16="http://schemas.microsoft.com/office/drawing/2014/main" id="{E6005373-2CAF-48FE-B215-761CF9211EB6}"/>
                </a:ext>
              </a:extLst>
            </p:cNvPr>
            <p:cNvSpPr/>
            <p:nvPr/>
          </p:nvSpPr>
          <p:spPr>
            <a:xfrm>
              <a:off x="1288405" y="2781473"/>
              <a:ext cx="230838" cy="996174"/>
            </a:xfrm>
            <a:prstGeom prst="downArrow">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a:ea typeface="+mn-ea"/>
                <a:cs typeface="+mn-cs"/>
              </a:endParaRPr>
            </a:p>
          </p:txBody>
        </p:sp>
        <p:cxnSp>
          <p:nvCxnSpPr>
            <p:cNvPr id="26" name="Straight Connector 25">
              <a:extLst>
                <a:ext uri="{FF2B5EF4-FFF2-40B4-BE49-F238E27FC236}">
                  <a16:creationId xmlns:a16="http://schemas.microsoft.com/office/drawing/2014/main" id="{343D049E-91B6-4FB7-BE0A-6819E19CBA7B}"/>
                </a:ext>
              </a:extLst>
            </p:cNvPr>
            <p:cNvCxnSpPr>
              <a:cxnSpLocks/>
              <a:stCxn id="24" idx="2"/>
              <a:endCxn id="28" idx="1"/>
            </p:cNvCxnSpPr>
            <p:nvPr/>
          </p:nvCxnSpPr>
          <p:spPr>
            <a:xfrm>
              <a:off x="1403823" y="3777647"/>
              <a:ext cx="68566" cy="97352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BA956B81-7D1F-45E3-A7C0-92682A50B670}"/>
                </a:ext>
              </a:extLst>
            </p:cNvPr>
            <p:cNvSpPr/>
            <p:nvPr/>
          </p:nvSpPr>
          <p:spPr>
            <a:xfrm>
              <a:off x="1448594" y="4727003"/>
              <a:ext cx="162485" cy="165064"/>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30" name="Straight Connector 29">
              <a:extLst>
                <a:ext uri="{FF2B5EF4-FFF2-40B4-BE49-F238E27FC236}">
                  <a16:creationId xmlns:a16="http://schemas.microsoft.com/office/drawing/2014/main" id="{AE656F66-81CC-4530-A6EB-5A4F6582CD52}"/>
                </a:ext>
              </a:extLst>
            </p:cNvPr>
            <p:cNvCxnSpPr>
              <a:cxnSpLocks/>
              <a:stCxn id="39" idx="0"/>
              <a:endCxn id="31" idx="5"/>
            </p:cNvCxnSpPr>
            <p:nvPr/>
          </p:nvCxnSpPr>
          <p:spPr>
            <a:xfrm flipV="1">
              <a:off x="2656358" y="1277614"/>
              <a:ext cx="2946522" cy="32938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AC1077E3-D0CE-4592-AAB0-295BE216FB39}"/>
                </a:ext>
              </a:extLst>
            </p:cNvPr>
            <p:cNvSpPr/>
            <p:nvPr/>
          </p:nvSpPr>
          <p:spPr>
            <a:xfrm flipH="1">
              <a:off x="5561290" y="1053478"/>
              <a:ext cx="283997" cy="262592"/>
            </a:xfrm>
            <a:prstGeom prst="ellipse">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white"/>
                </a:solidFill>
                <a:effectLst/>
                <a:uLnTx/>
                <a:uFillTx/>
                <a:latin typeface="Calibri"/>
                <a:ea typeface="+mn-ea"/>
                <a:cs typeface="+mn-cs"/>
              </a:endParaRPr>
            </a:p>
          </p:txBody>
        </p:sp>
        <p:sp>
          <p:nvSpPr>
            <p:cNvPr id="32" name="Rectangle 31">
              <a:extLst>
                <a:ext uri="{FF2B5EF4-FFF2-40B4-BE49-F238E27FC236}">
                  <a16:creationId xmlns:a16="http://schemas.microsoft.com/office/drawing/2014/main" id="{DF88FC27-25DD-4911-B692-D644B7FFF1DF}"/>
                </a:ext>
              </a:extLst>
            </p:cNvPr>
            <p:cNvSpPr/>
            <p:nvPr/>
          </p:nvSpPr>
          <p:spPr>
            <a:xfrm>
              <a:off x="5675465" y="2793273"/>
              <a:ext cx="85206" cy="79234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a:ea typeface="+mn-ea"/>
                <a:cs typeface="+mn-cs"/>
              </a:endParaRPr>
            </a:p>
          </p:txBody>
        </p:sp>
        <p:sp>
          <p:nvSpPr>
            <p:cNvPr id="33" name="TextBox 124">
              <a:extLst>
                <a:ext uri="{FF2B5EF4-FFF2-40B4-BE49-F238E27FC236}">
                  <a16:creationId xmlns:a16="http://schemas.microsoft.com/office/drawing/2014/main" id="{94A7C8C6-3449-4F54-9485-22F32A7D151B}"/>
                </a:ext>
              </a:extLst>
            </p:cNvPr>
            <p:cNvSpPr txBox="1"/>
            <p:nvPr/>
          </p:nvSpPr>
          <p:spPr>
            <a:xfrm>
              <a:off x="9302818" y="3574621"/>
              <a:ext cx="2298747" cy="7980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a:ea typeface="+mn-ea"/>
                  <a:cs typeface="+mn-cs"/>
                </a:rPr>
                <a:t>Time course (Days)</a:t>
              </a:r>
            </a:p>
          </p:txBody>
        </p:sp>
        <p:sp>
          <p:nvSpPr>
            <p:cNvPr id="34" name="TextBox 125">
              <a:extLst>
                <a:ext uri="{FF2B5EF4-FFF2-40B4-BE49-F238E27FC236}">
                  <a16:creationId xmlns:a16="http://schemas.microsoft.com/office/drawing/2014/main" id="{C66DF6F1-C004-40A1-8725-FD232549E428}"/>
                </a:ext>
              </a:extLst>
            </p:cNvPr>
            <p:cNvSpPr txBox="1"/>
            <p:nvPr/>
          </p:nvSpPr>
          <p:spPr>
            <a:xfrm>
              <a:off x="418696" y="2398991"/>
              <a:ext cx="609025" cy="46551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a:ea typeface="+mn-ea"/>
                  <a:cs typeface="+mn-cs"/>
                </a:rPr>
                <a:t>D0</a:t>
              </a:r>
            </a:p>
          </p:txBody>
        </p:sp>
        <p:sp>
          <p:nvSpPr>
            <p:cNvPr id="35" name="TextBox 126">
              <a:extLst>
                <a:ext uri="{FF2B5EF4-FFF2-40B4-BE49-F238E27FC236}">
                  <a16:creationId xmlns:a16="http://schemas.microsoft.com/office/drawing/2014/main" id="{8B443B1E-F03D-4CD6-860B-FC986F0647E6}"/>
                </a:ext>
              </a:extLst>
            </p:cNvPr>
            <p:cNvSpPr txBox="1"/>
            <p:nvPr/>
          </p:nvSpPr>
          <p:spPr>
            <a:xfrm>
              <a:off x="1161958" y="2398991"/>
              <a:ext cx="609025" cy="46551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a:ea typeface="+mn-ea"/>
                  <a:cs typeface="+mn-cs"/>
                </a:rPr>
                <a:t>D2</a:t>
              </a:r>
            </a:p>
          </p:txBody>
        </p:sp>
        <p:sp>
          <p:nvSpPr>
            <p:cNvPr id="36" name="TextBox 127">
              <a:extLst>
                <a:ext uri="{FF2B5EF4-FFF2-40B4-BE49-F238E27FC236}">
                  <a16:creationId xmlns:a16="http://schemas.microsoft.com/office/drawing/2014/main" id="{D180AEF3-1247-4665-A246-181B559677FF}"/>
                </a:ext>
              </a:extLst>
            </p:cNvPr>
            <p:cNvSpPr txBox="1"/>
            <p:nvPr/>
          </p:nvSpPr>
          <p:spPr>
            <a:xfrm>
              <a:off x="3405010" y="2398991"/>
              <a:ext cx="609025" cy="46551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a:ea typeface="+mn-ea"/>
                  <a:cs typeface="+mn-cs"/>
                </a:rPr>
                <a:t>D6</a:t>
              </a:r>
            </a:p>
          </p:txBody>
        </p:sp>
        <p:sp>
          <p:nvSpPr>
            <p:cNvPr id="37" name="TextBox 128">
              <a:extLst>
                <a:ext uri="{FF2B5EF4-FFF2-40B4-BE49-F238E27FC236}">
                  <a16:creationId xmlns:a16="http://schemas.microsoft.com/office/drawing/2014/main" id="{A3F0633E-09D9-411C-AD69-663CBA2F237E}"/>
                </a:ext>
              </a:extLst>
            </p:cNvPr>
            <p:cNvSpPr txBox="1"/>
            <p:nvPr/>
          </p:nvSpPr>
          <p:spPr>
            <a:xfrm>
              <a:off x="2266894" y="2398991"/>
              <a:ext cx="609025" cy="46551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a:ea typeface="+mn-ea"/>
                  <a:cs typeface="+mn-cs"/>
                </a:rPr>
                <a:t>D4</a:t>
              </a:r>
            </a:p>
          </p:txBody>
        </p:sp>
        <p:sp>
          <p:nvSpPr>
            <p:cNvPr id="38" name="TextBox 129">
              <a:extLst>
                <a:ext uri="{FF2B5EF4-FFF2-40B4-BE49-F238E27FC236}">
                  <a16:creationId xmlns:a16="http://schemas.microsoft.com/office/drawing/2014/main" id="{32265AEB-1A03-4452-8843-08F7D05C73F3}"/>
                </a:ext>
              </a:extLst>
            </p:cNvPr>
            <p:cNvSpPr txBox="1"/>
            <p:nvPr/>
          </p:nvSpPr>
          <p:spPr>
            <a:xfrm>
              <a:off x="9643097" y="2388167"/>
              <a:ext cx="607077" cy="46551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a:ea typeface="+mn-ea"/>
                  <a:cs typeface="+mn-cs"/>
                </a:rPr>
                <a:t>DX</a:t>
              </a:r>
            </a:p>
          </p:txBody>
        </p:sp>
        <p:sp>
          <p:nvSpPr>
            <p:cNvPr id="42" name="TextBox 133">
              <a:extLst>
                <a:ext uri="{FF2B5EF4-FFF2-40B4-BE49-F238E27FC236}">
                  <a16:creationId xmlns:a16="http://schemas.microsoft.com/office/drawing/2014/main" id="{3F3B0818-111E-49E7-8263-8F4E69A86B4B}"/>
                </a:ext>
              </a:extLst>
            </p:cNvPr>
            <p:cNvSpPr txBox="1"/>
            <p:nvPr/>
          </p:nvSpPr>
          <p:spPr>
            <a:xfrm>
              <a:off x="7754907" y="5292794"/>
              <a:ext cx="2909035" cy="1130540"/>
            </a:xfrm>
            <a:prstGeom prst="rect">
              <a:avLst/>
            </a:prstGeom>
            <a:noFill/>
            <a:ln w="19050">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a:ea typeface="+mn-ea"/>
                  <a:cs typeface="+mn-cs"/>
                </a:rPr>
                <a:t>Paw withdrawal threshold test (PWT) (Von Frey filaments)</a:t>
              </a:r>
            </a:p>
          </p:txBody>
        </p:sp>
      </p:grpSp>
      <p:sp>
        <p:nvSpPr>
          <p:cNvPr id="44" name="TextBox 135">
            <a:extLst>
              <a:ext uri="{FF2B5EF4-FFF2-40B4-BE49-F238E27FC236}">
                <a16:creationId xmlns:a16="http://schemas.microsoft.com/office/drawing/2014/main" id="{DB2ECEBD-0AA0-4678-A2CC-313A7BEEE23A}"/>
              </a:ext>
            </a:extLst>
          </p:cNvPr>
          <p:cNvSpPr txBox="1"/>
          <p:nvPr/>
        </p:nvSpPr>
        <p:spPr>
          <a:xfrm>
            <a:off x="4748010" y="1437043"/>
            <a:ext cx="1723415" cy="1246495"/>
          </a:xfrm>
          <a:prstGeom prst="rect">
            <a:avLst/>
          </a:prstGeom>
          <a:solidFill>
            <a:schemeClr val="accent2">
              <a:lumMod val="40000"/>
              <a:lumOff val="60000"/>
            </a:schemeClr>
          </a:solidFill>
          <a:ln w="19050">
            <a:solidFill>
              <a:schemeClr val="accent2">
                <a:lumMod val="75000"/>
              </a:schemeClr>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Wingdings" pitchFamily="2" charset="2"/>
              <a:buChar char="q"/>
              <a:tabLst/>
              <a:defRPr/>
            </a:pPr>
            <a:r>
              <a:rPr kumimoji="0" lang="en-US" sz="1500" b="0" i="0" u="none" strike="noStrike" kern="1200" cap="none" spc="0" normalizeH="0" baseline="0" noProof="0" dirty="0" err="1">
                <a:ln>
                  <a:noFill/>
                </a:ln>
                <a:solidFill>
                  <a:prstClr val="black"/>
                </a:solidFill>
                <a:effectLst/>
                <a:uLnTx/>
                <a:uFillTx/>
                <a:latin typeface="Calibri"/>
                <a:ea typeface="+mn-ea"/>
                <a:cs typeface="+mn-cs"/>
              </a:rPr>
              <a:t>Dexamethasone</a:t>
            </a:r>
            <a:r>
              <a:rPr kumimoji="0" lang="en-US" sz="1500" b="0" i="0" u="none" strike="noStrike" kern="1200" cap="none" spc="0" normalizeH="0" baseline="0" noProof="0" dirty="0">
                <a:ln>
                  <a:noFill/>
                </a:ln>
                <a:solidFill>
                  <a:prstClr val="black"/>
                </a:solidFill>
                <a:effectLst/>
                <a:uLnTx/>
                <a:uFillTx/>
                <a:latin typeface="Calibri"/>
                <a:ea typeface="+mn-ea"/>
                <a:cs typeface="+mn-cs"/>
              </a:rPr>
              <a:t> + </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500" b="0" i="0" u="none" strike="noStrike" kern="1200" cap="none" spc="0" normalizeH="0" baseline="0" noProof="0" dirty="0">
                <a:ln>
                  <a:noFill/>
                </a:ln>
                <a:solidFill>
                  <a:prstClr val="black"/>
                </a:solidFill>
                <a:effectLst/>
                <a:uLnTx/>
                <a:uFillTx/>
                <a:latin typeface="Calibri"/>
                <a:ea typeface="+mn-ea"/>
                <a:cs typeface="+mn-cs"/>
              </a:rPr>
              <a:t>Neutrophils</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500" b="0" i="0" u="none" strike="noStrike" kern="1200" cap="none" spc="0" normalizeH="0" baseline="0" noProof="0" dirty="0">
                <a:ln>
                  <a:noFill/>
                </a:ln>
                <a:solidFill>
                  <a:prstClr val="black"/>
                </a:solidFill>
                <a:effectLst/>
                <a:uLnTx/>
                <a:uFillTx/>
                <a:latin typeface="Calibri"/>
                <a:ea typeface="+mn-ea"/>
                <a:cs typeface="+mn-cs"/>
              </a:rPr>
              <a:t>S100A8</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500" b="0" i="0" u="none" strike="noStrike" kern="1200" cap="none" spc="0" normalizeH="0" baseline="0" noProof="0" dirty="0">
                <a:ln>
                  <a:noFill/>
                </a:ln>
                <a:solidFill>
                  <a:prstClr val="black"/>
                </a:solidFill>
                <a:effectLst/>
                <a:uLnTx/>
                <a:uFillTx/>
                <a:latin typeface="Calibri"/>
                <a:ea typeface="+mn-ea"/>
                <a:cs typeface="+mn-cs"/>
              </a:rPr>
              <a:t>S100A9</a:t>
            </a:r>
          </a:p>
        </p:txBody>
      </p:sp>
      <p:sp>
        <p:nvSpPr>
          <p:cNvPr id="48" name="TextBox 136">
            <a:extLst>
              <a:ext uri="{FF2B5EF4-FFF2-40B4-BE49-F238E27FC236}">
                <a16:creationId xmlns:a16="http://schemas.microsoft.com/office/drawing/2014/main" id="{B8840EA2-B346-4CE8-A9C0-D5C1062AE428}"/>
              </a:ext>
            </a:extLst>
          </p:cNvPr>
          <p:cNvSpPr txBox="1"/>
          <p:nvPr/>
        </p:nvSpPr>
        <p:spPr>
          <a:xfrm>
            <a:off x="3771976" y="1073006"/>
            <a:ext cx="1409624" cy="323165"/>
          </a:xfrm>
          <a:prstGeom prst="rect">
            <a:avLst/>
          </a:prstGeom>
          <a:solidFill>
            <a:schemeClr val="accent2">
              <a:lumMod val="40000"/>
              <a:lumOff val="60000"/>
            </a:schemeClr>
          </a:solidFill>
          <a:ln w="19050">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a:ea typeface="+mn-ea"/>
                <a:cs typeface="+mn-cs"/>
              </a:rPr>
              <a:t>Experiment 4.</a:t>
            </a:r>
          </a:p>
        </p:txBody>
      </p:sp>
      <p:pic>
        <p:nvPicPr>
          <p:cNvPr id="41" name="Picture 2" descr="Jeffrey Mogil | Department of Psychology - McGill University">
            <a:extLst>
              <a:ext uri="{FF2B5EF4-FFF2-40B4-BE49-F238E27FC236}">
                <a16:creationId xmlns:a16="http://schemas.microsoft.com/office/drawing/2014/main" id="{DF71976A-12D4-C164-D969-D2F03604AF3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6033115"/>
            <a:ext cx="822826" cy="822826"/>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2" descr="Image may contain: 1 person, eyeglasses, flower and outdoor">
            <a:extLst>
              <a:ext uri="{FF2B5EF4-FFF2-40B4-BE49-F238E27FC236}">
                <a16:creationId xmlns:a16="http://schemas.microsoft.com/office/drawing/2014/main" id="{017BD017-2C85-3F48-19E3-4AB5C26E015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2977"/>
            <a:ext cx="762000"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90928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C4F33-2F34-4E2B-8541-C6AAA39FCADC}"/>
              </a:ext>
            </a:extLst>
          </p:cNvPr>
          <p:cNvSpPr>
            <a:spLocks noGrp="1"/>
          </p:cNvSpPr>
          <p:nvPr>
            <p:ph type="title"/>
          </p:nvPr>
        </p:nvSpPr>
        <p:spPr>
          <a:xfrm>
            <a:off x="381334" y="360164"/>
            <a:ext cx="7886700" cy="994172"/>
          </a:xfrm>
        </p:spPr>
        <p:txBody>
          <a:bodyPr>
            <a:normAutofit/>
          </a:bodyPr>
          <a:lstStyle/>
          <a:p>
            <a:r>
              <a:rPr lang="en-US" sz="2200" b="1" dirty="0">
                <a:solidFill>
                  <a:srgbClr val="C00000"/>
                </a:solidFill>
              </a:rPr>
              <a:t>Injection of neutrophils or neutrophil-specific proteins prevents dexamethasone-induced pain</a:t>
            </a:r>
          </a:p>
        </p:txBody>
      </p:sp>
      <p:grpSp>
        <p:nvGrpSpPr>
          <p:cNvPr id="8" name="Group 7">
            <a:extLst>
              <a:ext uri="{FF2B5EF4-FFF2-40B4-BE49-F238E27FC236}">
                <a16:creationId xmlns:a16="http://schemas.microsoft.com/office/drawing/2014/main" id="{BE00228A-14AA-4B1A-A67C-B07124D340A6}"/>
              </a:ext>
            </a:extLst>
          </p:cNvPr>
          <p:cNvGrpSpPr/>
          <p:nvPr/>
        </p:nvGrpSpPr>
        <p:grpSpPr>
          <a:xfrm>
            <a:off x="609600" y="1752600"/>
            <a:ext cx="7315200" cy="4038600"/>
            <a:chOff x="322489" y="2219325"/>
            <a:chExt cx="8872314" cy="4419600"/>
          </a:xfrm>
        </p:grpSpPr>
        <p:pic>
          <p:nvPicPr>
            <p:cNvPr id="5" name="Picture 4" descr="Diagram&#10;&#10;Description automatically generated">
              <a:extLst>
                <a:ext uri="{FF2B5EF4-FFF2-40B4-BE49-F238E27FC236}">
                  <a16:creationId xmlns:a16="http://schemas.microsoft.com/office/drawing/2014/main" id="{8C60D855-4379-47A4-93B7-357504E5F86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8182" r="14834"/>
            <a:stretch/>
          </p:blipFill>
          <p:spPr>
            <a:xfrm>
              <a:off x="322489" y="2219325"/>
              <a:ext cx="8872314" cy="4419600"/>
            </a:xfrm>
            <a:prstGeom prst="rect">
              <a:avLst/>
            </a:prstGeom>
          </p:spPr>
        </p:pic>
        <p:sp>
          <p:nvSpPr>
            <p:cNvPr id="6" name="Rectangle: Rounded Corners 5">
              <a:extLst>
                <a:ext uri="{FF2B5EF4-FFF2-40B4-BE49-F238E27FC236}">
                  <a16:creationId xmlns:a16="http://schemas.microsoft.com/office/drawing/2014/main" id="{BCD1876B-790C-4AB8-8BED-5F8FEFF8E19F}"/>
                </a:ext>
              </a:extLst>
            </p:cNvPr>
            <p:cNvSpPr/>
            <p:nvPr/>
          </p:nvSpPr>
          <p:spPr>
            <a:xfrm>
              <a:off x="650056" y="2219325"/>
              <a:ext cx="300872" cy="26736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Rounded Corners 6">
              <a:extLst>
                <a:ext uri="{FF2B5EF4-FFF2-40B4-BE49-F238E27FC236}">
                  <a16:creationId xmlns:a16="http://schemas.microsoft.com/office/drawing/2014/main" id="{FC882CF8-576A-41D3-BAC2-78F3213C0C02}"/>
                </a:ext>
              </a:extLst>
            </p:cNvPr>
            <p:cNvSpPr/>
            <p:nvPr/>
          </p:nvSpPr>
          <p:spPr>
            <a:xfrm>
              <a:off x="5721284" y="2633368"/>
              <a:ext cx="300872" cy="26736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grpSp>
      <p:pic>
        <p:nvPicPr>
          <p:cNvPr id="9" name="Picture 8">
            <a:extLst>
              <a:ext uri="{FF2B5EF4-FFF2-40B4-BE49-F238E27FC236}">
                <a16:creationId xmlns:a16="http://schemas.microsoft.com/office/drawing/2014/main" id="{AEFABF17-BFEE-49A3-A22F-6A2DD9011822}"/>
              </a:ext>
            </a:extLst>
          </p:cNvPr>
          <p:cNvPicPr>
            <a:picLocks noChangeAspect="1"/>
          </p:cNvPicPr>
          <p:nvPr/>
        </p:nvPicPr>
        <p:blipFill>
          <a:blip r:embed="rId4" cstate="print"/>
          <a:stretch>
            <a:fillRect/>
          </a:stretch>
        </p:blipFill>
        <p:spPr>
          <a:xfrm>
            <a:off x="8220720" y="5228330"/>
            <a:ext cx="923280" cy="369614"/>
          </a:xfrm>
          <a:prstGeom prst="rect">
            <a:avLst/>
          </a:prstGeom>
        </p:spPr>
      </p:pic>
      <p:sp>
        <p:nvSpPr>
          <p:cNvPr id="12" name="Frame 11">
            <a:extLst>
              <a:ext uri="{FF2B5EF4-FFF2-40B4-BE49-F238E27FC236}">
                <a16:creationId xmlns:a16="http://schemas.microsoft.com/office/drawing/2014/main" id="{E749D27A-472B-4F17-BECE-F50AB2BE5588}"/>
              </a:ext>
            </a:extLst>
          </p:cNvPr>
          <p:cNvSpPr/>
          <p:nvPr/>
        </p:nvSpPr>
        <p:spPr>
          <a:xfrm>
            <a:off x="2514600" y="5562600"/>
            <a:ext cx="4014346" cy="772421"/>
          </a:xfrm>
          <a:prstGeom prst="frame">
            <a:avLst>
              <a:gd name="adj1" fmla="val 390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dirty="0">
                <a:ln>
                  <a:noFill/>
                </a:ln>
                <a:solidFill>
                  <a:srgbClr val="002060"/>
                </a:solidFill>
                <a:effectLst/>
                <a:uLnTx/>
                <a:uFillTx/>
                <a:latin typeface="Calibri"/>
                <a:ea typeface="+mn-ea"/>
                <a:cs typeface="+mn-cs"/>
              </a:rPr>
              <a:t>Dexamethasone delays allodynia recovery by directly affecting neutrophils</a:t>
            </a:r>
          </a:p>
        </p:txBody>
      </p:sp>
      <p:pic>
        <p:nvPicPr>
          <p:cNvPr id="10" name="Picture 2" descr="Jeffrey Mogil | Department of Psychology - McGill University">
            <a:extLst>
              <a:ext uri="{FF2B5EF4-FFF2-40B4-BE49-F238E27FC236}">
                <a16:creationId xmlns:a16="http://schemas.microsoft.com/office/drawing/2014/main" id="{2FA1C057-0714-F063-0334-9A0E6D9D83A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033115"/>
            <a:ext cx="822826" cy="82282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Image may contain: 1 person, eyeglasses, flower and outdoor">
            <a:extLst>
              <a:ext uri="{FF2B5EF4-FFF2-40B4-BE49-F238E27FC236}">
                <a16:creationId xmlns:a16="http://schemas.microsoft.com/office/drawing/2014/main" id="{F72E914C-DF19-A142-75B4-B905C198DEF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82000" y="6063528"/>
            <a:ext cx="762000"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17526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B9C5763-9C84-4396-AE67-4DDCB9CFFC8B}"/>
              </a:ext>
            </a:extLst>
          </p:cNvPr>
          <p:cNvPicPr>
            <a:picLocks noChangeAspect="1"/>
          </p:cNvPicPr>
          <p:nvPr/>
        </p:nvPicPr>
        <p:blipFill>
          <a:blip r:embed="rId2" cstate="print"/>
          <a:stretch>
            <a:fillRect/>
          </a:stretch>
        </p:blipFill>
        <p:spPr>
          <a:xfrm>
            <a:off x="7214524" y="5228329"/>
            <a:ext cx="1929476" cy="772421"/>
          </a:xfrm>
          <a:prstGeom prst="rect">
            <a:avLst/>
          </a:prstGeom>
        </p:spPr>
      </p:pic>
      <p:sp>
        <p:nvSpPr>
          <p:cNvPr id="10" name="Frame 9">
            <a:extLst>
              <a:ext uri="{FF2B5EF4-FFF2-40B4-BE49-F238E27FC236}">
                <a16:creationId xmlns:a16="http://schemas.microsoft.com/office/drawing/2014/main" id="{B6DD113B-B6BC-4963-AA08-06911BA64CE2}"/>
              </a:ext>
            </a:extLst>
          </p:cNvPr>
          <p:cNvSpPr/>
          <p:nvPr/>
        </p:nvSpPr>
        <p:spPr>
          <a:xfrm>
            <a:off x="1204642" y="1040189"/>
            <a:ext cx="6335108" cy="1258479"/>
          </a:xfrm>
          <a:prstGeom prst="frame">
            <a:avLst>
              <a:gd name="adj1" fmla="val 390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500" b="0" i="0" u="none" strike="noStrike" kern="1200" cap="none" spc="0" normalizeH="0" baseline="0" noProof="0" dirty="0">
                <a:ln>
                  <a:noFill/>
                </a:ln>
                <a:solidFill>
                  <a:srgbClr val="002060"/>
                </a:solidFill>
                <a:effectLst/>
                <a:uLnTx/>
                <a:uFillTx/>
                <a:latin typeface="Calibri"/>
                <a:ea typeface="+mn-ea"/>
                <a:cs typeface="+mn-cs"/>
              </a:rPr>
              <a:t>Active immune processes confer adaptation at the acute pain stage, and impairment of such inflammatory responses might increase the risk of chronic pain development. </a:t>
            </a:r>
          </a:p>
        </p:txBody>
      </p:sp>
      <p:sp>
        <p:nvSpPr>
          <p:cNvPr id="13" name="Frame 12">
            <a:extLst>
              <a:ext uri="{FF2B5EF4-FFF2-40B4-BE49-F238E27FC236}">
                <a16:creationId xmlns:a16="http://schemas.microsoft.com/office/drawing/2014/main" id="{2E0E7B68-6827-4D59-9730-E17D3AF91514}"/>
              </a:ext>
            </a:extLst>
          </p:cNvPr>
          <p:cNvSpPr/>
          <p:nvPr/>
        </p:nvSpPr>
        <p:spPr>
          <a:xfrm>
            <a:off x="1867685" y="2442722"/>
            <a:ext cx="5408630" cy="795386"/>
          </a:xfrm>
          <a:prstGeom prst="frame">
            <a:avLst>
              <a:gd name="adj1" fmla="val 390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500" b="0" i="0" u="none" strike="noStrike" kern="1200" cap="none" spc="0" normalizeH="0" baseline="0" noProof="0" dirty="0">
                <a:ln>
                  <a:noFill/>
                </a:ln>
                <a:solidFill>
                  <a:srgbClr val="002060"/>
                </a:solidFill>
                <a:effectLst/>
                <a:uLnTx/>
                <a:uFillTx/>
                <a:latin typeface="Calibri"/>
                <a:ea typeface="+mn-ea"/>
                <a:cs typeface="+mn-cs"/>
              </a:rPr>
              <a:t>If this phenomenon is also seen in humans, it could have dramatic implications for the treatment of acute pain. </a:t>
            </a:r>
            <a:endParaRPr kumimoji="0" lang="en-US" sz="1500" b="0" i="0" u="none" strike="noStrike" kern="1200" cap="none" spc="0" normalizeH="0" baseline="0" noProof="0" dirty="0">
              <a:ln>
                <a:noFill/>
              </a:ln>
              <a:solidFill>
                <a:srgbClr val="002060"/>
              </a:solidFill>
              <a:effectLst/>
              <a:uLnTx/>
              <a:uFillTx/>
              <a:latin typeface="Calibri"/>
              <a:ea typeface="+mn-ea"/>
              <a:cs typeface="+mn-cs"/>
            </a:endParaRPr>
          </a:p>
        </p:txBody>
      </p:sp>
      <p:pic>
        <p:nvPicPr>
          <p:cNvPr id="17" name="Picture 16">
            <a:extLst>
              <a:ext uri="{FF2B5EF4-FFF2-40B4-BE49-F238E27FC236}">
                <a16:creationId xmlns:a16="http://schemas.microsoft.com/office/drawing/2014/main" id="{03AD005D-5507-44F5-8F5C-405B8F09BBBC}"/>
              </a:ext>
            </a:extLst>
          </p:cNvPr>
          <p:cNvPicPr>
            <a:picLocks noChangeAspect="1"/>
          </p:cNvPicPr>
          <p:nvPr/>
        </p:nvPicPr>
        <p:blipFill>
          <a:blip r:embed="rId3" cstate="print"/>
          <a:stretch>
            <a:fillRect/>
          </a:stretch>
        </p:blipFill>
        <p:spPr>
          <a:xfrm>
            <a:off x="1867685" y="3429000"/>
            <a:ext cx="4769655" cy="2410079"/>
          </a:xfrm>
          <a:prstGeom prst="rect">
            <a:avLst/>
          </a:prstGeom>
        </p:spPr>
      </p:pic>
      <p:pic>
        <p:nvPicPr>
          <p:cNvPr id="6" name="Picture 2" descr="Jeffrey Mogil | Department of Psychology - McGill University">
            <a:extLst>
              <a:ext uri="{FF2B5EF4-FFF2-40B4-BE49-F238E27FC236}">
                <a16:creationId xmlns:a16="http://schemas.microsoft.com/office/drawing/2014/main" id="{10CD5AF1-72D8-010E-4B90-0FC367BCB07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033115"/>
            <a:ext cx="822826" cy="8228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may contain: 1 person, eyeglasses, flower and outdoor">
            <a:extLst>
              <a:ext uri="{FF2B5EF4-FFF2-40B4-BE49-F238E27FC236}">
                <a16:creationId xmlns:a16="http://schemas.microsoft.com/office/drawing/2014/main" id="{3BCE808A-59DF-454F-5258-595E0F155C9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2977"/>
            <a:ext cx="762000"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99682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3"/>
          <p:cNvSpPr>
            <a:spLocks noChangeShapeType="1"/>
          </p:cNvSpPr>
          <p:nvPr/>
        </p:nvSpPr>
        <p:spPr bwMode="auto">
          <a:xfrm>
            <a:off x="914400" y="3200400"/>
            <a:ext cx="0" cy="0"/>
          </a:xfrm>
          <a:prstGeom prst="line">
            <a:avLst/>
          </a:prstGeom>
          <a:noFill/>
          <a:ln w="9525">
            <a:solidFill>
              <a:schemeClr val="tx1"/>
            </a:solidFill>
            <a:round/>
            <a:headEnd/>
            <a:tailEnd type="triangle" w="med" len="med"/>
          </a:ln>
          <a:effectLst>
            <a:prstShdw prst="shdw17" dist="17961" dir="2700000">
              <a:schemeClr val="tx1">
                <a:gamma/>
                <a:shade val="60000"/>
                <a:invGamma/>
              </a:schemeClr>
            </a:prstShdw>
          </a:effectLst>
        </p:spPr>
        <p:txBody>
          <a:bodyPr lIns="81533" tIns="40766" rIns="81533" bIns="40766"/>
          <a:lstStyle/>
          <a:p>
            <a:pPr marL="0" marR="0" lvl="0" indent="0" algn="l" defTabSz="815321" rtl="0" eaLnBrk="1" fontAlgn="auto" latinLnBrk="0" hangingPunct="1">
              <a:lnSpc>
                <a:spcPct val="100000"/>
              </a:lnSpc>
              <a:spcBef>
                <a:spcPts val="0"/>
              </a:spcBef>
              <a:spcAft>
                <a:spcPts val="0"/>
              </a:spcAft>
              <a:buClrTx/>
              <a:buSzTx/>
              <a:buFontTx/>
              <a:buNone/>
              <a:tabLst/>
              <a:defRPr/>
            </a:pPr>
            <a:endParaRPr kumimoji="0" lang="en-US" sz="165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Diagram 4"/>
          <p:cNvGrpSpPr>
            <a:grpSpLocks noChangeAspect="1"/>
          </p:cNvGrpSpPr>
          <p:nvPr/>
        </p:nvGrpSpPr>
        <p:grpSpPr bwMode="auto">
          <a:xfrm>
            <a:off x="-473404" y="1685780"/>
            <a:ext cx="10024905" cy="4486420"/>
            <a:chOff x="288" y="737"/>
            <a:chExt cx="5184" cy="2851"/>
          </a:xfrm>
        </p:grpSpPr>
        <p:graphicFrame>
          <p:nvGraphicFramePr>
            <p:cNvPr id="4" name="Diagram 3"/>
            <p:cNvGraphicFramePr/>
            <p:nvPr/>
          </p:nvGraphicFramePr>
          <p:xfrm>
            <a:off x="288" y="737"/>
            <a:ext cx="5184" cy="28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Picture 14" descr="MC900433842[2]"/>
            <p:cNvSpPr>
              <a:spLocks noChangeAspect="1" noChangeArrowheads="1"/>
            </p:cNvSpPr>
            <p:nvPr/>
          </p:nvSpPr>
          <p:spPr bwMode="auto">
            <a:xfrm>
              <a:off x="2555" y="1778"/>
              <a:ext cx="1152" cy="1152"/>
            </a:xfrm>
            <a:prstGeom prst="rect">
              <a:avLst/>
            </a:prstGeom>
            <a:noFill/>
            <a:ln w="9525">
              <a:noFill/>
              <a:miter lim="800000"/>
              <a:headEnd/>
              <a:tailEnd/>
            </a:ln>
          </p:spPr>
          <p:txBody>
            <a:bodyPr/>
            <a:lstStyle/>
            <a:p>
              <a:pPr marL="0" marR="0" lvl="0" indent="0" algn="l" defTabSz="815321" rtl="0" eaLnBrk="1" fontAlgn="auto" latinLnBrk="0" hangingPunct="1">
                <a:lnSpc>
                  <a:spcPct val="100000"/>
                </a:lnSpc>
                <a:spcBef>
                  <a:spcPts val="0"/>
                </a:spcBef>
                <a:spcAft>
                  <a:spcPts val="0"/>
                </a:spcAft>
                <a:buClrTx/>
                <a:buSzTx/>
                <a:buFontTx/>
                <a:buNone/>
                <a:tabLst/>
                <a:defRPr/>
              </a:pPr>
              <a:endParaRPr kumimoji="0" lang="en-US" sz="1650" b="0" i="0" u="none" strike="noStrike" kern="1200" cap="none" spc="0" normalizeH="0" baseline="0" noProof="0">
                <a:ln>
                  <a:noFill/>
                </a:ln>
                <a:solidFill>
                  <a:prstClr val="black"/>
                </a:solidFill>
                <a:effectLst/>
                <a:uLnTx/>
                <a:uFillTx/>
                <a:latin typeface="Calibri"/>
                <a:ea typeface="+mn-ea"/>
                <a:cs typeface="+mn-cs"/>
              </a:endParaRPr>
            </a:p>
          </p:txBody>
        </p:sp>
      </p:grpSp>
      <p:sp>
        <p:nvSpPr>
          <p:cNvPr id="6" name="Rectangle 128"/>
          <p:cNvSpPr>
            <a:spLocks noChangeArrowheads="1"/>
          </p:cNvSpPr>
          <p:nvPr/>
        </p:nvSpPr>
        <p:spPr bwMode="auto">
          <a:xfrm>
            <a:off x="2247908" y="5120335"/>
            <a:ext cx="65858" cy="253916"/>
          </a:xfrm>
          <a:prstGeom prst="rect">
            <a:avLst/>
          </a:prstGeom>
          <a:noFill/>
          <a:ln w="9525">
            <a:noFill/>
            <a:miter lim="800000"/>
            <a:headEnd/>
            <a:tailEnd/>
          </a:ln>
        </p:spPr>
        <p:txBody>
          <a:bodyPr wrap="square" lIns="0" tIns="0" rIns="0" bIns="0">
            <a:spAutoFit/>
          </a:bodyPr>
          <a:lstStyle/>
          <a:p>
            <a:pPr marL="0" marR="0" lvl="0" indent="0" algn="l" defTabSz="815321" rtl="0" eaLnBrk="1" fontAlgn="base" latinLnBrk="0" hangingPunct="1">
              <a:lnSpc>
                <a:spcPct val="100000"/>
              </a:lnSpc>
              <a:spcBef>
                <a:spcPct val="0"/>
              </a:spcBef>
              <a:spcAft>
                <a:spcPct val="0"/>
              </a:spcAft>
              <a:buClrTx/>
              <a:buSzTx/>
              <a:buFontTx/>
              <a:buNone/>
              <a:tabLst/>
              <a:defRPr/>
            </a:pPr>
            <a:r>
              <a:rPr kumimoji="0" lang="en-US" sz="1650" b="0" i="0" u="none" strike="noStrike" kern="1200" cap="none" spc="0" normalizeH="0" baseline="0" noProof="0">
                <a:ln>
                  <a:noFill/>
                </a:ln>
                <a:solidFill>
                  <a:srgbClr val="FFFFFF"/>
                </a:solidFill>
                <a:effectLst/>
                <a:uLnTx/>
                <a:uFillTx/>
                <a:latin typeface="Arial" charset="0"/>
                <a:ea typeface="+mn-ea"/>
                <a:cs typeface="Arial" charset="0"/>
              </a:rPr>
              <a:t>0</a:t>
            </a:r>
            <a:endParaRPr kumimoji="0" lang="en-US" sz="165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7" name="Rectangle 129"/>
          <p:cNvSpPr>
            <a:spLocks noChangeArrowheads="1"/>
          </p:cNvSpPr>
          <p:nvPr/>
        </p:nvSpPr>
        <p:spPr bwMode="auto">
          <a:xfrm>
            <a:off x="2120901" y="4536862"/>
            <a:ext cx="131717" cy="507831"/>
          </a:xfrm>
          <a:prstGeom prst="rect">
            <a:avLst/>
          </a:prstGeom>
          <a:noFill/>
          <a:ln w="9525">
            <a:noFill/>
            <a:miter lim="800000"/>
            <a:headEnd/>
            <a:tailEnd/>
          </a:ln>
        </p:spPr>
        <p:txBody>
          <a:bodyPr wrap="square" lIns="0" tIns="0" rIns="0" bIns="0">
            <a:spAutoFit/>
          </a:bodyPr>
          <a:lstStyle/>
          <a:p>
            <a:pPr marL="0" marR="0" lvl="0" indent="0" algn="l" defTabSz="815321" rtl="0" eaLnBrk="1" fontAlgn="base" latinLnBrk="0" hangingPunct="1">
              <a:lnSpc>
                <a:spcPct val="100000"/>
              </a:lnSpc>
              <a:spcBef>
                <a:spcPct val="0"/>
              </a:spcBef>
              <a:spcAft>
                <a:spcPct val="0"/>
              </a:spcAft>
              <a:buClrTx/>
              <a:buSzTx/>
              <a:buFontTx/>
              <a:buNone/>
              <a:tabLst/>
              <a:defRPr/>
            </a:pPr>
            <a:r>
              <a:rPr kumimoji="0" lang="en-US" sz="1650" b="0" i="0" u="none" strike="noStrike" kern="1200" cap="none" spc="0" normalizeH="0" baseline="0" noProof="0">
                <a:ln>
                  <a:noFill/>
                </a:ln>
                <a:solidFill>
                  <a:srgbClr val="FFFFFF"/>
                </a:solidFill>
                <a:effectLst/>
                <a:uLnTx/>
                <a:uFillTx/>
                <a:latin typeface="Arial" charset="0"/>
                <a:ea typeface="+mn-ea"/>
                <a:cs typeface="Arial" charset="0"/>
              </a:rPr>
              <a:t>10</a:t>
            </a:r>
            <a:endParaRPr kumimoji="0" lang="en-US" sz="165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8" name="Rectangle 130"/>
          <p:cNvSpPr>
            <a:spLocks noChangeArrowheads="1"/>
          </p:cNvSpPr>
          <p:nvPr/>
        </p:nvSpPr>
        <p:spPr bwMode="auto">
          <a:xfrm>
            <a:off x="2120901" y="3953456"/>
            <a:ext cx="131717" cy="507831"/>
          </a:xfrm>
          <a:prstGeom prst="rect">
            <a:avLst/>
          </a:prstGeom>
          <a:noFill/>
          <a:ln w="9525">
            <a:noFill/>
            <a:miter lim="800000"/>
            <a:headEnd/>
            <a:tailEnd/>
          </a:ln>
        </p:spPr>
        <p:txBody>
          <a:bodyPr wrap="square" lIns="0" tIns="0" rIns="0" bIns="0">
            <a:spAutoFit/>
          </a:bodyPr>
          <a:lstStyle/>
          <a:p>
            <a:pPr marL="0" marR="0" lvl="0" indent="0" algn="l" defTabSz="815321" rtl="0" eaLnBrk="1" fontAlgn="base" latinLnBrk="0" hangingPunct="1">
              <a:lnSpc>
                <a:spcPct val="100000"/>
              </a:lnSpc>
              <a:spcBef>
                <a:spcPct val="0"/>
              </a:spcBef>
              <a:spcAft>
                <a:spcPct val="0"/>
              </a:spcAft>
              <a:buClrTx/>
              <a:buSzTx/>
              <a:buFontTx/>
              <a:buNone/>
              <a:tabLst/>
              <a:defRPr/>
            </a:pPr>
            <a:r>
              <a:rPr kumimoji="0" lang="en-US" sz="1650" b="0" i="0" u="none" strike="noStrike" kern="1200" cap="none" spc="0" normalizeH="0" baseline="0" noProof="0" dirty="0">
                <a:ln>
                  <a:noFill/>
                </a:ln>
                <a:solidFill>
                  <a:srgbClr val="FFFFFF"/>
                </a:solidFill>
                <a:effectLst/>
                <a:uLnTx/>
                <a:uFillTx/>
                <a:latin typeface="Arial" charset="0"/>
                <a:ea typeface="+mn-ea"/>
                <a:cs typeface="Arial" charset="0"/>
              </a:rPr>
              <a:t>20</a:t>
            </a:r>
            <a:endParaRPr kumimoji="0" lang="en-US" sz="165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9" name="Rectangle 131"/>
          <p:cNvSpPr>
            <a:spLocks noChangeArrowheads="1"/>
          </p:cNvSpPr>
          <p:nvPr/>
        </p:nvSpPr>
        <p:spPr bwMode="auto">
          <a:xfrm>
            <a:off x="2120901" y="3371240"/>
            <a:ext cx="131717" cy="507831"/>
          </a:xfrm>
          <a:prstGeom prst="rect">
            <a:avLst/>
          </a:prstGeom>
          <a:noFill/>
          <a:ln w="9525">
            <a:noFill/>
            <a:miter lim="800000"/>
            <a:headEnd/>
            <a:tailEnd/>
          </a:ln>
        </p:spPr>
        <p:txBody>
          <a:bodyPr wrap="square" lIns="0" tIns="0" rIns="0" bIns="0">
            <a:spAutoFit/>
          </a:bodyPr>
          <a:lstStyle/>
          <a:p>
            <a:pPr marL="0" marR="0" lvl="0" indent="0" algn="l" defTabSz="815321" rtl="0" eaLnBrk="1" fontAlgn="base" latinLnBrk="0" hangingPunct="1">
              <a:lnSpc>
                <a:spcPct val="100000"/>
              </a:lnSpc>
              <a:spcBef>
                <a:spcPct val="0"/>
              </a:spcBef>
              <a:spcAft>
                <a:spcPct val="0"/>
              </a:spcAft>
              <a:buClrTx/>
              <a:buSzTx/>
              <a:buFontTx/>
              <a:buNone/>
              <a:tabLst/>
              <a:defRPr/>
            </a:pPr>
            <a:r>
              <a:rPr kumimoji="0" lang="en-US" sz="1650" b="0" i="0" u="none" strike="noStrike" kern="1200" cap="none" spc="0" normalizeH="0" baseline="0" noProof="0">
                <a:ln>
                  <a:noFill/>
                </a:ln>
                <a:solidFill>
                  <a:srgbClr val="FFFFFF"/>
                </a:solidFill>
                <a:effectLst/>
                <a:uLnTx/>
                <a:uFillTx/>
                <a:latin typeface="Arial" charset="0"/>
                <a:ea typeface="+mn-ea"/>
                <a:cs typeface="Arial" charset="0"/>
              </a:rPr>
              <a:t>30</a:t>
            </a:r>
            <a:endParaRPr kumimoji="0" lang="en-US" sz="165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10" name="Rectangle 132"/>
          <p:cNvSpPr>
            <a:spLocks noChangeArrowheads="1"/>
          </p:cNvSpPr>
          <p:nvPr/>
        </p:nvSpPr>
        <p:spPr bwMode="auto">
          <a:xfrm>
            <a:off x="2120901" y="2787834"/>
            <a:ext cx="131717" cy="507831"/>
          </a:xfrm>
          <a:prstGeom prst="rect">
            <a:avLst/>
          </a:prstGeom>
          <a:noFill/>
          <a:ln w="9525">
            <a:noFill/>
            <a:miter lim="800000"/>
            <a:headEnd/>
            <a:tailEnd/>
          </a:ln>
        </p:spPr>
        <p:txBody>
          <a:bodyPr wrap="square" lIns="0" tIns="0" rIns="0" bIns="0">
            <a:spAutoFit/>
          </a:bodyPr>
          <a:lstStyle/>
          <a:p>
            <a:pPr marL="0" marR="0" lvl="0" indent="0" algn="l" defTabSz="815321" rtl="0" eaLnBrk="1" fontAlgn="base" latinLnBrk="0" hangingPunct="1">
              <a:lnSpc>
                <a:spcPct val="100000"/>
              </a:lnSpc>
              <a:spcBef>
                <a:spcPct val="0"/>
              </a:spcBef>
              <a:spcAft>
                <a:spcPct val="0"/>
              </a:spcAft>
              <a:buClrTx/>
              <a:buSzTx/>
              <a:buFontTx/>
              <a:buNone/>
              <a:tabLst/>
              <a:defRPr/>
            </a:pPr>
            <a:r>
              <a:rPr kumimoji="0" lang="en-US" sz="1650" b="0" i="0" u="none" strike="noStrike" kern="1200" cap="none" spc="0" normalizeH="0" baseline="0" noProof="0">
                <a:ln>
                  <a:noFill/>
                </a:ln>
                <a:solidFill>
                  <a:srgbClr val="FFFFFF"/>
                </a:solidFill>
                <a:effectLst/>
                <a:uLnTx/>
                <a:uFillTx/>
                <a:latin typeface="Arial" charset="0"/>
                <a:ea typeface="+mn-ea"/>
                <a:cs typeface="Arial" charset="0"/>
              </a:rPr>
              <a:t>40</a:t>
            </a:r>
            <a:endParaRPr kumimoji="0" lang="en-US" sz="165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pic>
        <p:nvPicPr>
          <p:cNvPr id="13" name="Picture 2" descr="C:\Users\ldiatc\AppData\Local\Microsoft\Windows\Temporary Internet Files\Content.IE5\F5NPZIV3\MC900433842[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4029" y="2898489"/>
            <a:ext cx="2295941" cy="2083009"/>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
          <p:cNvSpPr txBox="1">
            <a:spLocks noChangeArrowheads="1"/>
          </p:cNvSpPr>
          <p:nvPr/>
        </p:nvSpPr>
        <p:spPr bwMode="auto">
          <a:xfrm>
            <a:off x="228600" y="358417"/>
            <a:ext cx="86868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533" tIns="40766" rIns="81533" bIns="40766"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0" marR="0" lvl="0" indent="0" algn="ctr" defTabSz="815321" rtl="0" eaLnBrk="0" fontAlgn="base" latinLnBrk="0" hangingPunct="0">
              <a:lnSpc>
                <a:spcPct val="100000"/>
              </a:lnSpc>
              <a:spcBef>
                <a:spcPct val="0"/>
              </a:spcBef>
              <a:spcAft>
                <a:spcPct val="0"/>
              </a:spcAft>
              <a:buClrTx/>
              <a:buSzTx/>
              <a:buFontTx/>
              <a:buNone/>
              <a:tabLst/>
              <a:defRPr/>
            </a:pPr>
            <a:r>
              <a:rPr kumimoji="0" lang="en-US" sz="2850" b="1" i="0" u="none" strike="noStrike" kern="1200" cap="none" spc="0" normalizeH="0" baseline="0" noProof="0" dirty="0">
                <a:ln>
                  <a:noFill/>
                </a:ln>
                <a:solidFill>
                  <a:srgbClr val="C00000"/>
                </a:solidFill>
                <a:effectLst/>
                <a:uLnTx/>
                <a:uFillTx/>
                <a:latin typeface="Times New Roman" panose="02020603050405020304" pitchFamily="18" charset="0"/>
                <a:ea typeface="+mj-ea"/>
                <a:cs typeface="Times New Roman" panose="02020603050405020304" pitchFamily="18" charset="0"/>
              </a:rPr>
              <a:t>The Translational Research Clock – </a:t>
            </a:r>
            <a:br>
              <a:rPr kumimoji="0" lang="en-US" sz="2850" b="1" i="0" u="none" strike="noStrike" kern="1200" cap="none" spc="0" normalizeH="0" baseline="0" noProof="0" dirty="0">
                <a:ln>
                  <a:noFill/>
                </a:ln>
                <a:solidFill>
                  <a:srgbClr val="C00000"/>
                </a:solidFill>
                <a:effectLst/>
                <a:uLnTx/>
                <a:uFillTx/>
                <a:latin typeface="Times New Roman" panose="02020603050405020304" pitchFamily="18" charset="0"/>
                <a:ea typeface="+mj-ea"/>
                <a:cs typeface="Times New Roman" panose="02020603050405020304" pitchFamily="18" charset="0"/>
              </a:rPr>
            </a:br>
            <a:r>
              <a:rPr kumimoji="0" lang="en-US" sz="2850" b="1" i="0" u="none" strike="noStrike" kern="1200" cap="none" spc="0" normalizeH="0" baseline="0" noProof="0" dirty="0">
                <a:ln>
                  <a:noFill/>
                </a:ln>
                <a:solidFill>
                  <a:srgbClr val="C00000"/>
                </a:solidFill>
                <a:effectLst/>
                <a:uLnTx/>
                <a:uFillTx/>
                <a:latin typeface="Times New Roman" panose="02020603050405020304" pitchFamily="18" charset="0"/>
                <a:ea typeface="+mj-ea"/>
                <a:cs typeface="Times New Roman" panose="02020603050405020304" pitchFamily="18" charset="0"/>
              </a:rPr>
              <a:t>Human Transcriptomics Study</a:t>
            </a:r>
          </a:p>
        </p:txBody>
      </p:sp>
      <p:pic>
        <p:nvPicPr>
          <p:cNvPr id="22" name="Picture 21"/>
          <p:cNvPicPr>
            <a:picLocks noChangeAspect="1"/>
          </p:cNvPicPr>
          <p:nvPr/>
        </p:nvPicPr>
        <p:blipFill>
          <a:blip r:embed="rId8" cstate="print">
            <a:duotone>
              <a:srgbClr val="EEECE1">
                <a:shade val="45000"/>
                <a:satMod val="135000"/>
              </a:srgbClr>
              <a:prstClr val="white"/>
            </a:duotone>
            <a:extLst>
              <a:ext uri="{28A0092B-C50C-407E-A947-70E740481C1C}">
                <a14:useLocalDpi xmlns:a14="http://schemas.microsoft.com/office/drawing/2010/main" val="0"/>
              </a:ext>
            </a:extLst>
          </a:blip>
          <a:stretch>
            <a:fillRect/>
          </a:stretch>
        </p:blipFill>
        <p:spPr>
          <a:xfrm>
            <a:off x="4089" y="6608508"/>
            <a:ext cx="713099" cy="249492"/>
          </a:xfrm>
          <a:prstGeom prst="rect">
            <a:avLst/>
          </a:prstGeom>
        </p:spPr>
      </p:pic>
      <p:pic>
        <p:nvPicPr>
          <p:cNvPr id="25" name="Picture 5" descr="Image result for huma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12200" y="1707787"/>
            <a:ext cx="497895" cy="38144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448926" y="2560813"/>
            <a:ext cx="884910" cy="507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5" descr="Image result for human">
            <a:extLst>
              <a:ext uri="{FF2B5EF4-FFF2-40B4-BE49-F238E27FC236}">
                <a16:creationId xmlns:a16="http://schemas.microsoft.com/office/drawing/2014/main" id="{549ADF15-9416-4039-ABAF-6B78C5E9107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91200" y="5749569"/>
            <a:ext cx="497895" cy="381443"/>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Paid clinical trials for medical research - Save the Student">
            <a:extLst>
              <a:ext uri="{FF2B5EF4-FFF2-40B4-BE49-F238E27FC236}">
                <a16:creationId xmlns:a16="http://schemas.microsoft.com/office/drawing/2014/main" id="{340E4BE7-67B4-4DD7-B434-D32347EFF12B}"/>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778241" y="5686376"/>
            <a:ext cx="965814" cy="507831"/>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DF55140D-4863-45D6-9550-44518BCDFA4F}"/>
              </a:ext>
            </a:extLst>
          </p:cNvPr>
          <p:cNvSpPr/>
          <p:nvPr/>
        </p:nvSpPr>
        <p:spPr>
          <a:xfrm>
            <a:off x="4994825" y="4684896"/>
            <a:ext cx="1964741" cy="178390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727732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A56A2-9C28-4FBF-A08B-DBE7D496766F}"/>
              </a:ext>
            </a:extLst>
          </p:cNvPr>
          <p:cNvSpPr>
            <a:spLocks noGrp="1"/>
          </p:cNvSpPr>
          <p:nvPr>
            <p:ph type="title"/>
          </p:nvPr>
        </p:nvSpPr>
        <p:spPr>
          <a:xfrm>
            <a:off x="628650" y="76200"/>
            <a:ext cx="7886700" cy="994172"/>
          </a:xfrm>
        </p:spPr>
        <p:txBody>
          <a:bodyPr>
            <a:normAutofit/>
          </a:bodyPr>
          <a:lstStyle/>
          <a:p>
            <a:r>
              <a:rPr lang="fr-CA" sz="3000" b="1" dirty="0">
                <a:solidFill>
                  <a:srgbClr val="C00000"/>
                </a:solidFill>
              </a:rPr>
              <a:t>UK </a:t>
            </a:r>
            <a:r>
              <a:rPr lang="fr-CA" sz="3000" b="1" dirty="0" err="1">
                <a:solidFill>
                  <a:srgbClr val="C00000"/>
                </a:solidFill>
              </a:rPr>
              <a:t>Biobank</a:t>
            </a:r>
            <a:endParaRPr lang="en-CA" sz="3000" b="1" dirty="0">
              <a:solidFill>
                <a:srgbClr val="C00000"/>
              </a:solidFill>
            </a:endParaRPr>
          </a:p>
        </p:txBody>
      </p:sp>
      <p:sp>
        <p:nvSpPr>
          <p:cNvPr id="3" name="Content Placeholder 2">
            <a:extLst>
              <a:ext uri="{FF2B5EF4-FFF2-40B4-BE49-F238E27FC236}">
                <a16:creationId xmlns:a16="http://schemas.microsoft.com/office/drawing/2014/main" id="{02985D71-81D2-4C56-A2C0-EB33551CA3D0}"/>
              </a:ext>
            </a:extLst>
          </p:cNvPr>
          <p:cNvSpPr>
            <a:spLocks noGrp="1"/>
          </p:cNvSpPr>
          <p:nvPr>
            <p:ph sz="quarter" idx="1"/>
          </p:nvPr>
        </p:nvSpPr>
        <p:spPr>
          <a:xfrm>
            <a:off x="268760" y="1070372"/>
            <a:ext cx="8827652" cy="3703320"/>
          </a:xfrm>
        </p:spPr>
        <p:txBody>
          <a:bodyPr>
            <a:normAutofit/>
          </a:bodyPr>
          <a:lstStyle/>
          <a:p>
            <a:r>
              <a:rPr lang="en-US" sz="1650" dirty="0"/>
              <a:t>A cohort that followed the health and well-being of 502,494 volunteer participants from across the UK, aged between 40-69 years</a:t>
            </a:r>
          </a:p>
          <a:p>
            <a:r>
              <a:rPr lang="en-US" sz="1650" dirty="0"/>
              <a:t>Recruitment took place between 2006-2010 in 22 assessment centers</a:t>
            </a:r>
          </a:p>
          <a:p>
            <a:r>
              <a:rPr lang="en-US" sz="1650" dirty="0"/>
              <a:t>Subset of the volunteers were brought back for subsequent interview in 2-6 years</a:t>
            </a:r>
          </a:p>
          <a:p>
            <a:pPr marL="530087" lvl="2" indent="0">
              <a:buNone/>
            </a:pPr>
            <a:endParaRPr lang="en-US" sz="1650" dirty="0"/>
          </a:p>
          <a:p>
            <a:pPr lvl="2"/>
            <a:endParaRPr lang="en-US" sz="1650" dirty="0"/>
          </a:p>
          <a:p>
            <a:pPr lvl="2"/>
            <a:endParaRPr lang="en-US" sz="1650" dirty="0"/>
          </a:p>
          <a:p>
            <a:endParaRPr lang="en-CA" sz="165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1745" y="2895600"/>
            <a:ext cx="5641683"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2566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3"/>
          <p:cNvSpPr>
            <a:spLocks noChangeShapeType="1"/>
          </p:cNvSpPr>
          <p:nvPr/>
        </p:nvSpPr>
        <p:spPr bwMode="auto">
          <a:xfrm>
            <a:off x="914400" y="3200400"/>
            <a:ext cx="0" cy="0"/>
          </a:xfrm>
          <a:prstGeom prst="line">
            <a:avLst/>
          </a:prstGeom>
          <a:noFill/>
          <a:ln w="9525">
            <a:solidFill>
              <a:schemeClr val="tx1"/>
            </a:solidFill>
            <a:round/>
            <a:headEnd/>
            <a:tailEnd type="triangle" w="med" len="med"/>
          </a:ln>
          <a:effectLst>
            <a:prstShdw prst="shdw17" dist="17961" dir="2700000">
              <a:schemeClr val="tx1">
                <a:gamma/>
                <a:shade val="60000"/>
                <a:invGamma/>
              </a:schemeClr>
            </a:prstShdw>
          </a:effectLst>
        </p:spPr>
        <p:txBody>
          <a:bodyPr lIns="81533" tIns="40766" rIns="81533" bIns="40766"/>
          <a:lstStyle/>
          <a:p>
            <a:pPr marL="0" marR="0" lvl="0" indent="0" algn="l" defTabSz="815321" rtl="0" eaLnBrk="1" fontAlgn="auto" latinLnBrk="0" hangingPunct="1">
              <a:lnSpc>
                <a:spcPct val="100000"/>
              </a:lnSpc>
              <a:spcBef>
                <a:spcPts val="0"/>
              </a:spcBef>
              <a:spcAft>
                <a:spcPts val="0"/>
              </a:spcAft>
              <a:buClrTx/>
              <a:buSzTx/>
              <a:buFontTx/>
              <a:buNone/>
              <a:tabLst/>
              <a:defRPr/>
            </a:pPr>
            <a:endParaRPr kumimoji="0" lang="en-US" sz="165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Diagram 4"/>
          <p:cNvGrpSpPr>
            <a:grpSpLocks noChangeAspect="1"/>
          </p:cNvGrpSpPr>
          <p:nvPr/>
        </p:nvGrpSpPr>
        <p:grpSpPr bwMode="auto">
          <a:xfrm>
            <a:off x="-473404" y="1685780"/>
            <a:ext cx="10024905" cy="4486420"/>
            <a:chOff x="288" y="737"/>
            <a:chExt cx="5184" cy="2851"/>
          </a:xfrm>
        </p:grpSpPr>
        <p:graphicFrame>
          <p:nvGraphicFramePr>
            <p:cNvPr id="4" name="Diagram 3"/>
            <p:cNvGraphicFramePr/>
            <p:nvPr/>
          </p:nvGraphicFramePr>
          <p:xfrm>
            <a:off x="288" y="737"/>
            <a:ext cx="5184" cy="28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Picture 14" descr="MC900433842[2]"/>
            <p:cNvSpPr>
              <a:spLocks noChangeAspect="1" noChangeArrowheads="1"/>
            </p:cNvSpPr>
            <p:nvPr/>
          </p:nvSpPr>
          <p:spPr bwMode="auto">
            <a:xfrm>
              <a:off x="2555" y="1778"/>
              <a:ext cx="1152" cy="1152"/>
            </a:xfrm>
            <a:prstGeom prst="rect">
              <a:avLst/>
            </a:prstGeom>
            <a:noFill/>
            <a:ln w="9525">
              <a:noFill/>
              <a:miter lim="800000"/>
              <a:headEnd/>
              <a:tailEnd/>
            </a:ln>
          </p:spPr>
          <p:txBody>
            <a:bodyPr/>
            <a:lstStyle/>
            <a:p>
              <a:pPr marL="0" marR="0" lvl="0" indent="0" algn="l" defTabSz="815321" rtl="0" eaLnBrk="1" fontAlgn="auto" latinLnBrk="0" hangingPunct="1">
                <a:lnSpc>
                  <a:spcPct val="100000"/>
                </a:lnSpc>
                <a:spcBef>
                  <a:spcPts val="0"/>
                </a:spcBef>
                <a:spcAft>
                  <a:spcPts val="0"/>
                </a:spcAft>
                <a:buClrTx/>
                <a:buSzTx/>
                <a:buFontTx/>
                <a:buNone/>
                <a:tabLst/>
                <a:defRPr/>
              </a:pPr>
              <a:endParaRPr kumimoji="0" lang="en-US" sz="1650" b="0" i="0" u="none" strike="noStrike" kern="1200" cap="none" spc="0" normalizeH="0" baseline="0" noProof="0">
                <a:ln>
                  <a:noFill/>
                </a:ln>
                <a:solidFill>
                  <a:prstClr val="black"/>
                </a:solidFill>
                <a:effectLst/>
                <a:uLnTx/>
                <a:uFillTx/>
                <a:latin typeface="Calibri"/>
                <a:ea typeface="+mn-ea"/>
                <a:cs typeface="+mn-cs"/>
              </a:endParaRPr>
            </a:p>
          </p:txBody>
        </p:sp>
      </p:grpSp>
      <p:sp>
        <p:nvSpPr>
          <p:cNvPr id="6" name="Rectangle 128"/>
          <p:cNvSpPr>
            <a:spLocks noChangeArrowheads="1"/>
          </p:cNvSpPr>
          <p:nvPr/>
        </p:nvSpPr>
        <p:spPr bwMode="auto">
          <a:xfrm>
            <a:off x="2247908" y="5120335"/>
            <a:ext cx="65858" cy="253916"/>
          </a:xfrm>
          <a:prstGeom prst="rect">
            <a:avLst/>
          </a:prstGeom>
          <a:noFill/>
          <a:ln w="9525">
            <a:noFill/>
            <a:miter lim="800000"/>
            <a:headEnd/>
            <a:tailEnd/>
          </a:ln>
        </p:spPr>
        <p:txBody>
          <a:bodyPr wrap="square" lIns="0" tIns="0" rIns="0" bIns="0">
            <a:spAutoFit/>
          </a:bodyPr>
          <a:lstStyle/>
          <a:p>
            <a:pPr marL="0" marR="0" lvl="0" indent="0" algn="l" defTabSz="815321" rtl="0" eaLnBrk="1" fontAlgn="base" latinLnBrk="0" hangingPunct="1">
              <a:lnSpc>
                <a:spcPct val="100000"/>
              </a:lnSpc>
              <a:spcBef>
                <a:spcPct val="0"/>
              </a:spcBef>
              <a:spcAft>
                <a:spcPct val="0"/>
              </a:spcAft>
              <a:buClrTx/>
              <a:buSzTx/>
              <a:buFontTx/>
              <a:buNone/>
              <a:tabLst/>
              <a:defRPr/>
            </a:pPr>
            <a:r>
              <a:rPr kumimoji="0" lang="en-US" sz="1650" b="0" i="0" u="none" strike="noStrike" kern="1200" cap="none" spc="0" normalizeH="0" baseline="0" noProof="0">
                <a:ln>
                  <a:noFill/>
                </a:ln>
                <a:solidFill>
                  <a:srgbClr val="FFFFFF"/>
                </a:solidFill>
                <a:effectLst/>
                <a:uLnTx/>
                <a:uFillTx/>
                <a:latin typeface="Arial" charset="0"/>
                <a:ea typeface="+mn-ea"/>
                <a:cs typeface="Arial" charset="0"/>
              </a:rPr>
              <a:t>0</a:t>
            </a:r>
            <a:endParaRPr kumimoji="0" lang="en-US" sz="165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7" name="Rectangle 129"/>
          <p:cNvSpPr>
            <a:spLocks noChangeArrowheads="1"/>
          </p:cNvSpPr>
          <p:nvPr/>
        </p:nvSpPr>
        <p:spPr bwMode="auto">
          <a:xfrm>
            <a:off x="2120901" y="4536862"/>
            <a:ext cx="131717" cy="507831"/>
          </a:xfrm>
          <a:prstGeom prst="rect">
            <a:avLst/>
          </a:prstGeom>
          <a:noFill/>
          <a:ln w="9525">
            <a:noFill/>
            <a:miter lim="800000"/>
            <a:headEnd/>
            <a:tailEnd/>
          </a:ln>
        </p:spPr>
        <p:txBody>
          <a:bodyPr wrap="square" lIns="0" tIns="0" rIns="0" bIns="0">
            <a:spAutoFit/>
          </a:bodyPr>
          <a:lstStyle/>
          <a:p>
            <a:pPr marL="0" marR="0" lvl="0" indent="0" algn="l" defTabSz="815321" rtl="0" eaLnBrk="1" fontAlgn="base" latinLnBrk="0" hangingPunct="1">
              <a:lnSpc>
                <a:spcPct val="100000"/>
              </a:lnSpc>
              <a:spcBef>
                <a:spcPct val="0"/>
              </a:spcBef>
              <a:spcAft>
                <a:spcPct val="0"/>
              </a:spcAft>
              <a:buClrTx/>
              <a:buSzTx/>
              <a:buFontTx/>
              <a:buNone/>
              <a:tabLst/>
              <a:defRPr/>
            </a:pPr>
            <a:r>
              <a:rPr kumimoji="0" lang="en-US" sz="1650" b="0" i="0" u="none" strike="noStrike" kern="1200" cap="none" spc="0" normalizeH="0" baseline="0" noProof="0">
                <a:ln>
                  <a:noFill/>
                </a:ln>
                <a:solidFill>
                  <a:srgbClr val="FFFFFF"/>
                </a:solidFill>
                <a:effectLst/>
                <a:uLnTx/>
                <a:uFillTx/>
                <a:latin typeface="Arial" charset="0"/>
                <a:ea typeface="+mn-ea"/>
                <a:cs typeface="Arial" charset="0"/>
              </a:rPr>
              <a:t>10</a:t>
            </a:r>
            <a:endParaRPr kumimoji="0" lang="en-US" sz="165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8" name="Rectangle 130"/>
          <p:cNvSpPr>
            <a:spLocks noChangeArrowheads="1"/>
          </p:cNvSpPr>
          <p:nvPr/>
        </p:nvSpPr>
        <p:spPr bwMode="auto">
          <a:xfrm>
            <a:off x="2120901" y="3953456"/>
            <a:ext cx="131717" cy="507831"/>
          </a:xfrm>
          <a:prstGeom prst="rect">
            <a:avLst/>
          </a:prstGeom>
          <a:noFill/>
          <a:ln w="9525">
            <a:noFill/>
            <a:miter lim="800000"/>
            <a:headEnd/>
            <a:tailEnd/>
          </a:ln>
        </p:spPr>
        <p:txBody>
          <a:bodyPr wrap="square" lIns="0" tIns="0" rIns="0" bIns="0">
            <a:spAutoFit/>
          </a:bodyPr>
          <a:lstStyle/>
          <a:p>
            <a:pPr marL="0" marR="0" lvl="0" indent="0" algn="l" defTabSz="815321" rtl="0" eaLnBrk="1" fontAlgn="base" latinLnBrk="0" hangingPunct="1">
              <a:lnSpc>
                <a:spcPct val="100000"/>
              </a:lnSpc>
              <a:spcBef>
                <a:spcPct val="0"/>
              </a:spcBef>
              <a:spcAft>
                <a:spcPct val="0"/>
              </a:spcAft>
              <a:buClrTx/>
              <a:buSzTx/>
              <a:buFontTx/>
              <a:buNone/>
              <a:tabLst/>
              <a:defRPr/>
            </a:pPr>
            <a:r>
              <a:rPr kumimoji="0" lang="en-US" sz="1650" b="0" i="0" u="none" strike="noStrike" kern="1200" cap="none" spc="0" normalizeH="0" baseline="0" noProof="0" dirty="0">
                <a:ln>
                  <a:noFill/>
                </a:ln>
                <a:solidFill>
                  <a:srgbClr val="FFFFFF"/>
                </a:solidFill>
                <a:effectLst/>
                <a:uLnTx/>
                <a:uFillTx/>
                <a:latin typeface="Arial" charset="0"/>
                <a:ea typeface="+mn-ea"/>
                <a:cs typeface="Arial" charset="0"/>
              </a:rPr>
              <a:t>20</a:t>
            </a:r>
            <a:endParaRPr kumimoji="0" lang="en-US" sz="165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9" name="Rectangle 131"/>
          <p:cNvSpPr>
            <a:spLocks noChangeArrowheads="1"/>
          </p:cNvSpPr>
          <p:nvPr/>
        </p:nvSpPr>
        <p:spPr bwMode="auto">
          <a:xfrm>
            <a:off x="2120901" y="3371240"/>
            <a:ext cx="131717" cy="507831"/>
          </a:xfrm>
          <a:prstGeom prst="rect">
            <a:avLst/>
          </a:prstGeom>
          <a:noFill/>
          <a:ln w="9525">
            <a:noFill/>
            <a:miter lim="800000"/>
            <a:headEnd/>
            <a:tailEnd/>
          </a:ln>
        </p:spPr>
        <p:txBody>
          <a:bodyPr wrap="square" lIns="0" tIns="0" rIns="0" bIns="0">
            <a:spAutoFit/>
          </a:bodyPr>
          <a:lstStyle/>
          <a:p>
            <a:pPr marL="0" marR="0" lvl="0" indent="0" algn="l" defTabSz="815321" rtl="0" eaLnBrk="1" fontAlgn="base" latinLnBrk="0" hangingPunct="1">
              <a:lnSpc>
                <a:spcPct val="100000"/>
              </a:lnSpc>
              <a:spcBef>
                <a:spcPct val="0"/>
              </a:spcBef>
              <a:spcAft>
                <a:spcPct val="0"/>
              </a:spcAft>
              <a:buClrTx/>
              <a:buSzTx/>
              <a:buFontTx/>
              <a:buNone/>
              <a:tabLst/>
              <a:defRPr/>
            </a:pPr>
            <a:r>
              <a:rPr kumimoji="0" lang="en-US" sz="1650" b="0" i="0" u="none" strike="noStrike" kern="1200" cap="none" spc="0" normalizeH="0" baseline="0" noProof="0">
                <a:ln>
                  <a:noFill/>
                </a:ln>
                <a:solidFill>
                  <a:srgbClr val="FFFFFF"/>
                </a:solidFill>
                <a:effectLst/>
                <a:uLnTx/>
                <a:uFillTx/>
                <a:latin typeface="Arial" charset="0"/>
                <a:ea typeface="+mn-ea"/>
                <a:cs typeface="Arial" charset="0"/>
              </a:rPr>
              <a:t>30</a:t>
            </a:r>
            <a:endParaRPr kumimoji="0" lang="en-US" sz="165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10" name="Rectangle 132"/>
          <p:cNvSpPr>
            <a:spLocks noChangeArrowheads="1"/>
          </p:cNvSpPr>
          <p:nvPr/>
        </p:nvSpPr>
        <p:spPr bwMode="auto">
          <a:xfrm>
            <a:off x="2120901" y="2787834"/>
            <a:ext cx="131717" cy="507831"/>
          </a:xfrm>
          <a:prstGeom prst="rect">
            <a:avLst/>
          </a:prstGeom>
          <a:noFill/>
          <a:ln w="9525">
            <a:noFill/>
            <a:miter lim="800000"/>
            <a:headEnd/>
            <a:tailEnd/>
          </a:ln>
        </p:spPr>
        <p:txBody>
          <a:bodyPr wrap="square" lIns="0" tIns="0" rIns="0" bIns="0">
            <a:spAutoFit/>
          </a:bodyPr>
          <a:lstStyle/>
          <a:p>
            <a:pPr marL="0" marR="0" lvl="0" indent="0" algn="l" defTabSz="815321" rtl="0" eaLnBrk="1" fontAlgn="base" latinLnBrk="0" hangingPunct="1">
              <a:lnSpc>
                <a:spcPct val="100000"/>
              </a:lnSpc>
              <a:spcBef>
                <a:spcPct val="0"/>
              </a:spcBef>
              <a:spcAft>
                <a:spcPct val="0"/>
              </a:spcAft>
              <a:buClrTx/>
              <a:buSzTx/>
              <a:buFontTx/>
              <a:buNone/>
              <a:tabLst/>
              <a:defRPr/>
            </a:pPr>
            <a:r>
              <a:rPr kumimoji="0" lang="en-US" sz="1650" b="0" i="0" u="none" strike="noStrike" kern="1200" cap="none" spc="0" normalizeH="0" baseline="0" noProof="0">
                <a:ln>
                  <a:noFill/>
                </a:ln>
                <a:solidFill>
                  <a:srgbClr val="FFFFFF"/>
                </a:solidFill>
                <a:effectLst/>
                <a:uLnTx/>
                <a:uFillTx/>
                <a:latin typeface="Arial" charset="0"/>
                <a:ea typeface="+mn-ea"/>
                <a:cs typeface="Arial" charset="0"/>
              </a:rPr>
              <a:t>40</a:t>
            </a:r>
            <a:endParaRPr kumimoji="0" lang="en-US" sz="165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pic>
        <p:nvPicPr>
          <p:cNvPr id="13" name="Picture 2" descr="C:\Users\ldiatc\AppData\Local\Microsoft\Windows\Temporary Internet Files\Content.IE5\F5NPZIV3\MC900433842[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4029" y="2898489"/>
            <a:ext cx="2295941" cy="2083009"/>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
          <p:cNvSpPr txBox="1">
            <a:spLocks noChangeArrowheads="1"/>
          </p:cNvSpPr>
          <p:nvPr/>
        </p:nvSpPr>
        <p:spPr bwMode="auto">
          <a:xfrm>
            <a:off x="228600" y="358417"/>
            <a:ext cx="86868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533" tIns="40766" rIns="81533" bIns="40766"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0" marR="0" lvl="0" indent="0" algn="ctr" defTabSz="815321" rtl="0" eaLnBrk="0" fontAlgn="base" latinLnBrk="0" hangingPunct="0">
              <a:lnSpc>
                <a:spcPct val="100000"/>
              </a:lnSpc>
              <a:spcBef>
                <a:spcPct val="0"/>
              </a:spcBef>
              <a:spcAft>
                <a:spcPct val="0"/>
              </a:spcAft>
              <a:buClrTx/>
              <a:buSzTx/>
              <a:buFontTx/>
              <a:buNone/>
              <a:tabLst/>
              <a:defRPr/>
            </a:pPr>
            <a:r>
              <a:rPr kumimoji="0" lang="en-US" sz="2850" b="1" i="0" u="none" strike="noStrike" kern="1200" cap="none" spc="0" normalizeH="0" baseline="0" noProof="0" dirty="0">
                <a:ln>
                  <a:noFill/>
                </a:ln>
                <a:solidFill>
                  <a:srgbClr val="C00000"/>
                </a:solidFill>
                <a:effectLst/>
                <a:uLnTx/>
                <a:uFillTx/>
                <a:ea typeface="+mj-ea"/>
                <a:cs typeface="Times New Roman" panose="02020603050405020304" pitchFamily="18" charset="0"/>
              </a:rPr>
              <a:t>The Translational Research Clock – </a:t>
            </a:r>
            <a:br>
              <a:rPr kumimoji="0" lang="en-US" sz="2850" b="1" i="0" u="none" strike="noStrike" kern="1200" cap="none" spc="0" normalizeH="0" baseline="0" noProof="0" dirty="0">
                <a:ln>
                  <a:noFill/>
                </a:ln>
                <a:solidFill>
                  <a:srgbClr val="C00000"/>
                </a:solidFill>
                <a:effectLst/>
                <a:uLnTx/>
                <a:uFillTx/>
                <a:ea typeface="+mj-ea"/>
                <a:cs typeface="Times New Roman" panose="02020603050405020304" pitchFamily="18" charset="0"/>
              </a:rPr>
            </a:br>
            <a:r>
              <a:rPr kumimoji="0" lang="en-US" sz="2850" b="1" i="0" u="none" strike="noStrike" kern="1200" cap="none" spc="0" normalizeH="0" baseline="0" noProof="0" dirty="0">
                <a:ln>
                  <a:noFill/>
                </a:ln>
                <a:solidFill>
                  <a:srgbClr val="C00000"/>
                </a:solidFill>
                <a:effectLst/>
                <a:uLnTx/>
                <a:uFillTx/>
                <a:ea typeface="+mj-ea"/>
                <a:cs typeface="Times New Roman" panose="02020603050405020304" pitchFamily="18" charset="0"/>
              </a:rPr>
              <a:t>Human Transcriptomics Study</a:t>
            </a:r>
          </a:p>
        </p:txBody>
      </p:sp>
      <p:pic>
        <p:nvPicPr>
          <p:cNvPr id="22" name="Picture 21"/>
          <p:cNvPicPr>
            <a:picLocks noChangeAspect="1"/>
          </p:cNvPicPr>
          <p:nvPr/>
        </p:nvPicPr>
        <p:blipFill>
          <a:blip r:embed="rId8" cstate="print">
            <a:duotone>
              <a:srgbClr val="EEECE1">
                <a:shade val="45000"/>
                <a:satMod val="135000"/>
              </a:srgbClr>
              <a:prstClr val="white"/>
            </a:duotone>
            <a:extLst>
              <a:ext uri="{28A0092B-C50C-407E-A947-70E740481C1C}">
                <a14:useLocalDpi xmlns:a14="http://schemas.microsoft.com/office/drawing/2010/main" val="0"/>
              </a:ext>
            </a:extLst>
          </a:blip>
          <a:stretch>
            <a:fillRect/>
          </a:stretch>
        </p:blipFill>
        <p:spPr>
          <a:xfrm>
            <a:off x="4089" y="6608508"/>
            <a:ext cx="713099" cy="249492"/>
          </a:xfrm>
          <a:prstGeom prst="rect">
            <a:avLst/>
          </a:prstGeom>
        </p:spPr>
      </p:pic>
      <p:pic>
        <p:nvPicPr>
          <p:cNvPr id="25" name="Picture 5" descr="Image result for huma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12200" y="1529847"/>
            <a:ext cx="497895" cy="55938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448926" y="2560813"/>
            <a:ext cx="884910" cy="507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5" descr="Image result for human">
            <a:extLst>
              <a:ext uri="{FF2B5EF4-FFF2-40B4-BE49-F238E27FC236}">
                <a16:creationId xmlns:a16="http://schemas.microsoft.com/office/drawing/2014/main" id="{549ADF15-9416-4039-ABAF-6B78C5E91071}"/>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791200" y="5623183"/>
            <a:ext cx="497895" cy="50783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Paid clinical trials for medical research - Save the Student">
            <a:extLst>
              <a:ext uri="{FF2B5EF4-FFF2-40B4-BE49-F238E27FC236}">
                <a16:creationId xmlns:a16="http://schemas.microsoft.com/office/drawing/2014/main" id="{340E4BE7-67B4-4DD7-B434-D32347EFF12B}"/>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778241" y="5686376"/>
            <a:ext cx="965814" cy="507831"/>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a:extLst>
              <a:ext uri="{FF2B5EF4-FFF2-40B4-BE49-F238E27FC236}">
                <a16:creationId xmlns:a16="http://schemas.microsoft.com/office/drawing/2014/main" id="{85907274-0969-40B1-8761-F5F02114473E}"/>
              </a:ext>
            </a:extLst>
          </p:cNvPr>
          <p:cNvSpPr/>
          <p:nvPr/>
        </p:nvSpPr>
        <p:spPr>
          <a:xfrm>
            <a:off x="2247908" y="1371600"/>
            <a:ext cx="1866892" cy="178390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8129135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453" y="208294"/>
            <a:ext cx="7886700" cy="994172"/>
          </a:xfrm>
        </p:spPr>
        <p:txBody>
          <a:bodyPr>
            <a:normAutofit fontScale="90000"/>
          </a:bodyPr>
          <a:lstStyle/>
          <a:p>
            <a:r>
              <a:rPr lang="en-US" dirty="0">
                <a:solidFill>
                  <a:srgbClr val="C00000"/>
                </a:solidFill>
              </a:rPr>
              <a:t>Acute and Chronic Pain phenotypes in UK biobank</a:t>
            </a:r>
          </a:p>
        </p:txBody>
      </p:sp>
      <p:sp>
        <p:nvSpPr>
          <p:cNvPr id="3" name="Content Placeholder 2"/>
          <p:cNvSpPr>
            <a:spLocks noGrp="1"/>
          </p:cNvSpPr>
          <p:nvPr>
            <p:ph sz="quarter" idx="1"/>
          </p:nvPr>
        </p:nvSpPr>
        <p:spPr>
          <a:xfrm>
            <a:off x="287523" y="1528808"/>
            <a:ext cx="8568953" cy="1671592"/>
          </a:xfrm>
        </p:spPr>
        <p:txBody>
          <a:bodyPr>
            <a:normAutofit/>
          </a:bodyPr>
          <a:lstStyle/>
          <a:p>
            <a:r>
              <a:rPr lang="en-US" sz="2000" dirty="0"/>
              <a:t>Acute pain were assessed using the question: “In the last month have you experienced any of the following that interfered with your usual activities?”</a:t>
            </a:r>
          </a:p>
          <a:p>
            <a:r>
              <a:rPr lang="en-US" sz="2000" dirty="0"/>
              <a:t>Chronic pain were assessed using the question: “Have you had pains for more than 3 months?“</a:t>
            </a:r>
          </a:p>
          <a:p>
            <a:pPr marL="0" indent="0">
              <a:buNone/>
            </a:pPr>
            <a:endParaRPr lang="en-US" sz="2000" dirty="0"/>
          </a:p>
        </p:txBody>
      </p:sp>
      <p:graphicFrame>
        <p:nvGraphicFramePr>
          <p:cNvPr id="6" name="Table 5"/>
          <p:cNvGraphicFramePr>
            <a:graphicFrameLocks noGrp="1"/>
          </p:cNvGraphicFramePr>
          <p:nvPr/>
        </p:nvGraphicFramePr>
        <p:xfrm>
          <a:off x="3524830" y="3048000"/>
          <a:ext cx="4866323" cy="2275709"/>
        </p:xfrm>
        <a:graphic>
          <a:graphicData uri="http://schemas.openxmlformats.org/drawingml/2006/table">
            <a:tbl>
              <a:tblPr firstRow="1" bandRow="1">
                <a:tableStyleId>{5C22544A-7EE6-4342-B048-85BDC9FD1C3A}</a:tableStyleId>
              </a:tblPr>
              <a:tblGrid>
                <a:gridCol w="2764155">
                  <a:extLst>
                    <a:ext uri="{9D8B030D-6E8A-4147-A177-3AD203B41FA5}">
                      <a16:colId xmlns:a16="http://schemas.microsoft.com/office/drawing/2014/main" val="20000"/>
                    </a:ext>
                  </a:extLst>
                </a:gridCol>
                <a:gridCol w="2102168">
                  <a:extLst>
                    <a:ext uri="{9D8B030D-6E8A-4147-A177-3AD203B41FA5}">
                      <a16:colId xmlns:a16="http://schemas.microsoft.com/office/drawing/2014/main" val="20001"/>
                    </a:ext>
                  </a:extLst>
                </a:gridCol>
              </a:tblGrid>
              <a:tr h="264029">
                <a:tc>
                  <a:txBody>
                    <a:bodyPr/>
                    <a:lstStyle/>
                    <a:p>
                      <a:pPr algn="ctr"/>
                      <a:r>
                        <a:rPr lang="en-US" sz="1200" dirty="0"/>
                        <a:t>Phenotypes</a:t>
                      </a:r>
                    </a:p>
                  </a:txBody>
                  <a:tcPr marT="34290" marB="34290"/>
                </a:tc>
                <a:tc>
                  <a:txBody>
                    <a:bodyPr/>
                    <a:lstStyle/>
                    <a:p>
                      <a:pPr algn="ctr"/>
                      <a:r>
                        <a:rPr lang="en-US" sz="1200" dirty="0"/>
                        <a:t>Number of Cases</a:t>
                      </a:r>
                    </a:p>
                  </a:txBody>
                  <a:tcPr marT="34290" marB="34290"/>
                </a:tc>
                <a:extLst>
                  <a:ext uri="{0D108BD9-81ED-4DB2-BD59-A6C34878D82A}">
                    <a16:rowId xmlns:a16="http://schemas.microsoft.com/office/drawing/2014/main" val="10000"/>
                  </a:ext>
                </a:extLst>
              </a:tr>
              <a:tr h="251460">
                <a:tc>
                  <a:txBody>
                    <a:bodyPr/>
                    <a:lstStyle/>
                    <a:p>
                      <a:r>
                        <a:rPr lang="en-US" sz="1200" dirty="0"/>
                        <a:t>Back pain</a:t>
                      </a:r>
                    </a:p>
                  </a:txBody>
                  <a:tcPr marT="34290" marB="34290"/>
                </a:tc>
                <a:tc>
                  <a:txBody>
                    <a:bodyPr/>
                    <a:lstStyle/>
                    <a:p>
                      <a:r>
                        <a:rPr lang="en-US" sz="1200" dirty="0"/>
                        <a:t>88,320</a:t>
                      </a:r>
                    </a:p>
                  </a:txBody>
                  <a:tcPr marT="34290" marB="34290"/>
                </a:tc>
                <a:extLst>
                  <a:ext uri="{0D108BD9-81ED-4DB2-BD59-A6C34878D82A}">
                    <a16:rowId xmlns:a16="http://schemas.microsoft.com/office/drawing/2014/main" val="10003"/>
                  </a:ext>
                </a:extLst>
              </a:tr>
              <a:tr h="251460">
                <a:tc>
                  <a:txBody>
                    <a:bodyPr/>
                    <a:lstStyle/>
                    <a:p>
                      <a:r>
                        <a:rPr lang="en-US" sz="1200" dirty="0"/>
                        <a:t>Knee pain</a:t>
                      </a:r>
                    </a:p>
                  </a:txBody>
                  <a:tcPr marT="34290" marB="34290"/>
                </a:tc>
                <a:tc>
                  <a:txBody>
                    <a:bodyPr/>
                    <a:lstStyle/>
                    <a:p>
                      <a:r>
                        <a:rPr lang="en-US" sz="1200" dirty="0"/>
                        <a:t>83,962</a:t>
                      </a:r>
                    </a:p>
                  </a:txBody>
                  <a:tcPr marT="34290" marB="34290"/>
                </a:tc>
                <a:extLst>
                  <a:ext uri="{0D108BD9-81ED-4DB2-BD59-A6C34878D82A}">
                    <a16:rowId xmlns:a16="http://schemas.microsoft.com/office/drawing/2014/main" val="10004"/>
                  </a:ext>
                </a:extLst>
              </a:tr>
              <a:tr h="251460">
                <a:tc>
                  <a:txBody>
                    <a:bodyPr/>
                    <a:lstStyle/>
                    <a:p>
                      <a:r>
                        <a:rPr lang="en-US" sz="1200" dirty="0"/>
                        <a:t>Neck or</a:t>
                      </a:r>
                      <a:r>
                        <a:rPr lang="en-US" sz="1200" baseline="0" dirty="0"/>
                        <a:t> shoulder pain</a:t>
                      </a:r>
                    </a:p>
                  </a:txBody>
                  <a:tcPr marT="34290" marB="34290"/>
                </a:tc>
                <a:tc>
                  <a:txBody>
                    <a:bodyPr/>
                    <a:lstStyle/>
                    <a:p>
                      <a:r>
                        <a:rPr lang="en-US" sz="1200" dirty="0"/>
                        <a:t>79,660</a:t>
                      </a:r>
                    </a:p>
                  </a:txBody>
                  <a:tcPr marT="34290" marB="34290"/>
                </a:tc>
                <a:extLst>
                  <a:ext uri="{0D108BD9-81ED-4DB2-BD59-A6C34878D82A}">
                    <a16:rowId xmlns:a16="http://schemas.microsoft.com/office/drawing/2014/main" val="10005"/>
                  </a:ext>
                </a:extLst>
              </a:tr>
              <a:tr h="251460">
                <a:tc>
                  <a:txBody>
                    <a:bodyPr/>
                    <a:lstStyle/>
                    <a:p>
                      <a:r>
                        <a:rPr lang="en-US" sz="1200" dirty="0"/>
                        <a:t>Headache</a:t>
                      </a:r>
                    </a:p>
                  </a:txBody>
                  <a:tcPr marT="34290" marB="34290"/>
                </a:tc>
                <a:tc>
                  <a:txBody>
                    <a:bodyPr/>
                    <a:lstStyle/>
                    <a:p>
                      <a:r>
                        <a:rPr lang="en-US" sz="1200" dirty="0"/>
                        <a:t>45,426</a:t>
                      </a:r>
                    </a:p>
                  </a:txBody>
                  <a:tcPr marT="34290" marB="34290"/>
                </a:tc>
                <a:extLst>
                  <a:ext uri="{0D108BD9-81ED-4DB2-BD59-A6C34878D82A}">
                    <a16:rowId xmlns:a16="http://schemas.microsoft.com/office/drawing/2014/main" val="10001"/>
                  </a:ext>
                </a:extLst>
              </a:tr>
              <a:tr h="251460">
                <a:tc>
                  <a:txBody>
                    <a:bodyPr/>
                    <a:lstStyle/>
                    <a:p>
                      <a:r>
                        <a:rPr lang="en-US" sz="1200" dirty="0"/>
                        <a:t>Hip pain</a:t>
                      </a:r>
                    </a:p>
                  </a:txBody>
                  <a:tcPr marT="34290" marB="34290"/>
                </a:tc>
                <a:tc>
                  <a:txBody>
                    <a:bodyPr/>
                    <a:lstStyle/>
                    <a:p>
                      <a:r>
                        <a:rPr lang="en-US" sz="1200" dirty="0"/>
                        <a:t>43,175</a:t>
                      </a:r>
                    </a:p>
                  </a:txBody>
                  <a:tcPr marT="34290" marB="34290"/>
                </a:tc>
                <a:extLst>
                  <a:ext uri="{0D108BD9-81ED-4DB2-BD59-A6C34878D82A}">
                    <a16:rowId xmlns:a16="http://schemas.microsoft.com/office/drawing/2014/main" val="10006"/>
                  </a:ext>
                </a:extLst>
              </a:tr>
              <a:tr h="251460">
                <a:tc>
                  <a:txBody>
                    <a:bodyPr/>
                    <a:lstStyle/>
                    <a:p>
                      <a:r>
                        <a:rPr lang="en-US" sz="1200" dirty="0"/>
                        <a:t>Stomach or</a:t>
                      </a:r>
                      <a:r>
                        <a:rPr lang="en-US" sz="1200" baseline="0" dirty="0"/>
                        <a:t> abdominal pain</a:t>
                      </a:r>
                      <a:endParaRPr lang="en-US" sz="1200" dirty="0"/>
                    </a:p>
                  </a:txBody>
                  <a:tcPr marT="34290" marB="34290"/>
                </a:tc>
                <a:tc>
                  <a:txBody>
                    <a:bodyPr/>
                    <a:lstStyle/>
                    <a:p>
                      <a:r>
                        <a:rPr lang="en-US" sz="1200" dirty="0"/>
                        <a:t>24,007</a:t>
                      </a:r>
                    </a:p>
                  </a:txBody>
                  <a:tcPr marT="34290" marB="34290"/>
                </a:tc>
                <a:extLst>
                  <a:ext uri="{0D108BD9-81ED-4DB2-BD59-A6C34878D82A}">
                    <a16:rowId xmlns:a16="http://schemas.microsoft.com/office/drawing/2014/main" val="10007"/>
                  </a:ext>
                </a:extLst>
              </a:tr>
              <a:tr h="251460">
                <a:tc>
                  <a:txBody>
                    <a:bodyPr/>
                    <a:lstStyle/>
                    <a:p>
                      <a:r>
                        <a:rPr lang="en-US" sz="1200" dirty="0"/>
                        <a:t>Pain all over the body</a:t>
                      </a:r>
                    </a:p>
                  </a:txBody>
                  <a:tcPr marT="34290" marB="34290"/>
                </a:tc>
                <a:tc>
                  <a:txBody>
                    <a:bodyPr/>
                    <a:lstStyle/>
                    <a:p>
                      <a:r>
                        <a:rPr lang="en-US" sz="1200" dirty="0"/>
                        <a:t>7,130</a:t>
                      </a:r>
                    </a:p>
                  </a:txBody>
                  <a:tcPr marT="34290" marB="34290"/>
                </a:tc>
                <a:extLst>
                  <a:ext uri="{0D108BD9-81ED-4DB2-BD59-A6C34878D82A}">
                    <a16:rowId xmlns:a16="http://schemas.microsoft.com/office/drawing/2014/main" val="10008"/>
                  </a:ext>
                </a:extLst>
              </a:tr>
              <a:tr h="251460">
                <a:tc>
                  <a:txBody>
                    <a:bodyPr/>
                    <a:lstStyle/>
                    <a:p>
                      <a:r>
                        <a:rPr lang="en-US" sz="1200" dirty="0"/>
                        <a:t>Facial</a:t>
                      </a:r>
                      <a:r>
                        <a:rPr lang="en-US" sz="1200" baseline="0" dirty="0"/>
                        <a:t> pain</a:t>
                      </a:r>
                      <a:endParaRPr lang="en-US" sz="1200" dirty="0"/>
                    </a:p>
                  </a:txBody>
                  <a:tcPr marT="34290" marB="34290"/>
                </a:tc>
                <a:tc>
                  <a:txBody>
                    <a:bodyPr/>
                    <a:lstStyle/>
                    <a:p>
                      <a:r>
                        <a:rPr lang="en-US" sz="1200" dirty="0"/>
                        <a:t>4,407</a:t>
                      </a:r>
                    </a:p>
                  </a:txBody>
                  <a:tcPr marT="34290" marB="34290"/>
                </a:tc>
                <a:extLst>
                  <a:ext uri="{0D108BD9-81ED-4DB2-BD59-A6C34878D82A}">
                    <a16:rowId xmlns:a16="http://schemas.microsoft.com/office/drawing/2014/main" val="10002"/>
                  </a:ext>
                </a:extLst>
              </a:tr>
            </a:tbl>
          </a:graphicData>
        </a:graphic>
      </p:graphicFrame>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8" y="3175875"/>
            <a:ext cx="2712926" cy="1918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DFC89878-FCE1-4691-B556-9331BEA4A4B9}"/>
              </a:ext>
            </a:extLst>
          </p:cNvPr>
          <p:cNvSpPr txBox="1"/>
          <p:nvPr/>
        </p:nvSpPr>
        <p:spPr>
          <a:xfrm>
            <a:off x="972892" y="5777299"/>
            <a:ext cx="230370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Acute back pain </a:t>
            </a:r>
          </a:p>
        </p:txBody>
      </p:sp>
      <p:sp>
        <p:nvSpPr>
          <p:cNvPr id="8" name="TextBox 7">
            <a:extLst>
              <a:ext uri="{FF2B5EF4-FFF2-40B4-BE49-F238E27FC236}">
                <a16:creationId xmlns:a16="http://schemas.microsoft.com/office/drawing/2014/main" id="{6F9779D9-EF86-4DCA-B0E1-7766A4AE4F7D}"/>
              </a:ext>
            </a:extLst>
          </p:cNvPr>
          <p:cNvSpPr txBox="1"/>
          <p:nvPr/>
        </p:nvSpPr>
        <p:spPr>
          <a:xfrm>
            <a:off x="6629400" y="5741432"/>
            <a:ext cx="246400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Chronic back pain </a:t>
            </a:r>
          </a:p>
        </p:txBody>
      </p:sp>
      <p:sp>
        <p:nvSpPr>
          <p:cNvPr id="9" name="Arrow: Right 8">
            <a:extLst>
              <a:ext uri="{FF2B5EF4-FFF2-40B4-BE49-F238E27FC236}">
                <a16:creationId xmlns:a16="http://schemas.microsoft.com/office/drawing/2014/main" id="{9B4972E3-710C-4562-B298-365ED2D1A5A9}"/>
              </a:ext>
            </a:extLst>
          </p:cNvPr>
          <p:cNvSpPr/>
          <p:nvPr/>
        </p:nvSpPr>
        <p:spPr>
          <a:xfrm>
            <a:off x="3352800" y="5970032"/>
            <a:ext cx="31242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a:extLst>
              <a:ext uri="{FF2B5EF4-FFF2-40B4-BE49-F238E27FC236}">
                <a16:creationId xmlns:a16="http://schemas.microsoft.com/office/drawing/2014/main" id="{34297788-EE25-45FE-81F0-BC47666F4EBB}"/>
              </a:ext>
            </a:extLst>
          </p:cNvPr>
          <p:cNvSpPr txBox="1"/>
          <p:nvPr/>
        </p:nvSpPr>
        <p:spPr>
          <a:xfrm>
            <a:off x="4267200" y="5638800"/>
            <a:ext cx="108837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2-6 years </a:t>
            </a:r>
          </a:p>
        </p:txBody>
      </p:sp>
      <p:sp>
        <p:nvSpPr>
          <p:cNvPr id="11" name="TextBox 10">
            <a:extLst>
              <a:ext uri="{FF2B5EF4-FFF2-40B4-BE49-F238E27FC236}">
                <a16:creationId xmlns:a16="http://schemas.microsoft.com/office/drawing/2014/main" id="{4ABA0663-5B53-4BE0-ACCE-2AE5CB816D19}"/>
              </a:ext>
            </a:extLst>
          </p:cNvPr>
          <p:cNvSpPr txBox="1"/>
          <p:nvPr/>
        </p:nvSpPr>
        <p:spPr>
          <a:xfrm>
            <a:off x="1476462" y="6096000"/>
            <a:ext cx="137858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Drugs usage </a:t>
            </a:r>
          </a:p>
        </p:txBody>
      </p:sp>
      <p:sp>
        <p:nvSpPr>
          <p:cNvPr id="15" name="Arrow: Curved Up 14">
            <a:extLst>
              <a:ext uri="{FF2B5EF4-FFF2-40B4-BE49-F238E27FC236}">
                <a16:creationId xmlns:a16="http://schemas.microsoft.com/office/drawing/2014/main" id="{E007B142-FA00-4694-88EA-9DDA6F0BBEAA}"/>
              </a:ext>
            </a:extLst>
          </p:cNvPr>
          <p:cNvSpPr/>
          <p:nvPr/>
        </p:nvSpPr>
        <p:spPr>
          <a:xfrm rot="21326338">
            <a:off x="1926535" y="6289210"/>
            <a:ext cx="5194476" cy="389666"/>
          </a:xfrm>
          <a:prstGeom prst="curvedUpArrow">
            <a:avLst>
              <a:gd name="adj1" fmla="val 0"/>
              <a:gd name="adj2" fmla="val 58544"/>
              <a:gd name="adj3" fmla="val 288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136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animBg="1"/>
      <p:bldP spid="10" grpId="0"/>
      <p:bldP spid="11" grpId="0"/>
      <p:bldP spid="1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BB96A-7A93-46BA-BBCD-ED4059D16779}"/>
              </a:ext>
            </a:extLst>
          </p:cNvPr>
          <p:cNvSpPr>
            <a:spLocks noGrp="1"/>
          </p:cNvSpPr>
          <p:nvPr>
            <p:ph type="title"/>
          </p:nvPr>
        </p:nvSpPr>
        <p:spPr/>
        <p:txBody>
          <a:bodyPr/>
          <a:lstStyle/>
          <a:p>
            <a:r>
              <a:rPr lang="en-CA" sz="3600" dirty="0">
                <a:solidFill>
                  <a:srgbClr val="C00000"/>
                </a:solidFill>
                <a:latin typeface="Times New Roman" charset="0"/>
                <a:ea typeface="Times New Roman" charset="0"/>
                <a:cs typeface="Times New Roman" charset="0"/>
              </a:rPr>
              <a:t>Impact of Analgesic Drug Class on Pain </a:t>
            </a:r>
            <a:r>
              <a:rPr lang="en-CA" sz="3600" dirty="0" err="1">
                <a:solidFill>
                  <a:srgbClr val="C00000"/>
                </a:solidFill>
                <a:latin typeface="Times New Roman" charset="0"/>
                <a:ea typeface="Times New Roman" charset="0"/>
                <a:cs typeface="Times New Roman" charset="0"/>
              </a:rPr>
              <a:t>Chronification</a:t>
            </a:r>
            <a:endParaRPr lang="en-CA" sz="3600" dirty="0">
              <a:solidFill>
                <a:srgbClr val="C00000"/>
              </a:solidFill>
            </a:endParaRPr>
          </a:p>
        </p:txBody>
      </p:sp>
      <p:grpSp>
        <p:nvGrpSpPr>
          <p:cNvPr id="28" name="Group 27">
            <a:extLst>
              <a:ext uri="{FF2B5EF4-FFF2-40B4-BE49-F238E27FC236}">
                <a16:creationId xmlns:a16="http://schemas.microsoft.com/office/drawing/2014/main" id="{DF27F5B1-2E3F-4AEB-87FC-858D3A8CC33C}"/>
              </a:ext>
            </a:extLst>
          </p:cNvPr>
          <p:cNvGrpSpPr/>
          <p:nvPr/>
        </p:nvGrpSpPr>
        <p:grpSpPr>
          <a:xfrm>
            <a:off x="-71173" y="2443336"/>
            <a:ext cx="9237953" cy="3424064"/>
            <a:chOff x="1178912" y="2443336"/>
            <a:chExt cx="6057460" cy="1790704"/>
          </a:xfrm>
        </p:grpSpPr>
        <p:pic>
          <p:nvPicPr>
            <p:cNvPr id="3" name="Picture 2">
              <a:extLst>
                <a:ext uri="{FF2B5EF4-FFF2-40B4-BE49-F238E27FC236}">
                  <a16:creationId xmlns:a16="http://schemas.microsoft.com/office/drawing/2014/main" id="{DF0E0620-758A-4ED0-9629-6EDCC4157EA0}"/>
                </a:ext>
              </a:extLst>
            </p:cNvPr>
            <p:cNvPicPr>
              <a:picLocks noChangeAspect="1"/>
            </p:cNvPicPr>
            <p:nvPr/>
          </p:nvPicPr>
          <p:blipFill>
            <a:blip r:embed="rId2"/>
            <a:stretch>
              <a:fillRect/>
            </a:stretch>
          </p:blipFill>
          <p:spPr>
            <a:xfrm>
              <a:off x="1297842" y="2667000"/>
              <a:ext cx="840250" cy="1238666"/>
            </a:xfrm>
            <a:prstGeom prst="rect">
              <a:avLst/>
            </a:prstGeom>
          </p:spPr>
        </p:pic>
        <p:sp>
          <p:nvSpPr>
            <p:cNvPr id="4" name="TextBox 3">
              <a:extLst>
                <a:ext uri="{FF2B5EF4-FFF2-40B4-BE49-F238E27FC236}">
                  <a16:creationId xmlns:a16="http://schemas.microsoft.com/office/drawing/2014/main" id="{F24904A5-7B86-4547-B64A-5017626C7512}"/>
                </a:ext>
              </a:extLst>
            </p:cNvPr>
            <p:cNvSpPr txBox="1"/>
            <p:nvPr/>
          </p:nvSpPr>
          <p:spPr>
            <a:xfrm>
              <a:off x="1178912" y="2679859"/>
              <a:ext cx="941418" cy="1156485"/>
            </a:xfrm>
            <a:prstGeom prst="rect">
              <a:avLst/>
            </a:prstGeom>
            <a:noFill/>
          </p:spPr>
          <p:txBody>
            <a:bodyPr wrap="square" spcCol="72000" rtlCol="0" anchor="ctr">
              <a:noAutofit/>
            </a:bodyPr>
            <a:lstStyle/>
            <a:p>
              <a:pPr algn="r">
                <a:spcBef>
                  <a:spcPts val="100"/>
                </a:spcBef>
              </a:pPr>
              <a:r>
                <a:rPr lang="en-US" sz="1400" dirty="0">
                  <a:ea typeface="Arial" charset="0"/>
                  <a:cs typeface="Aharoni" panose="02010803020104030203" pitchFamily="2" charset="-79"/>
                </a:rPr>
                <a:t>NSAIDs</a:t>
              </a:r>
            </a:p>
            <a:p>
              <a:pPr algn="r">
                <a:spcBef>
                  <a:spcPts val="100"/>
                </a:spcBef>
              </a:pPr>
              <a:r>
                <a:rPr lang="en-US" sz="1400" dirty="0">
                  <a:ea typeface="Arial" charset="0"/>
                  <a:cs typeface="Aharoni" panose="02010803020104030203" pitchFamily="2" charset="-79"/>
                </a:rPr>
                <a:t>Paracetamol</a:t>
              </a:r>
            </a:p>
            <a:p>
              <a:pPr algn="r">
                <a:spcBef>
                  <a:spcPts val="100"/>
                </a:spcBef>
              </a:pPr>
              <a:r>
                <a:rPr lang="en-US" sz="1400" dirty="0">
                  <a:ea typeface="Arial" charset="0"/>
                  <a:cs typeface="Aharoni" panose="02010803020104030203" pitchFamily="2" charset="-79"/>
                </a:rPr>
                <a:t>Anti-Depressants</a:t>
              </a:r>
            </a:p>
            <a:p>
              <a:pPr algn="r">
                <a:spcBef>
                  <a:spcPts val="100"/>
                </a:spcBef>
              </a:pPr>
              <a:r>
                <a:rPr lang="en-US" sz="1400" dirty="0">
                  <a:ea typeface="Arial" charset="0"/>
                  <a:cs typeface="Aharoni" panose="02010803020104030203" pitchFamily="2" charset="-79"/>
                </a:rPr>
                <a:t>Age</a:t>
              </a:r>
            </a:p>
            <a:p>
              <a:pPr algn="r">
                <a:spcBef>
                  <a:spcPts val="100"/>
                </a:spcBef>
              </a:pPr>
              <a:r>
                <a:rPr lang="en-US" sz="1400" dirty="0">
                  <a:ea typeface="Arial" charset="0"/>
                  <a:cs typeface="Aharoni" panose="02010803020104030203" pitchFamily="2" charset="-79"/>
                </a:rPr>
                <a:t>Male</a:t>
              </a:r>
            </a:p>
            <a:p>
              <a:pPr algn="r">
                <a:spcBef>
                  <a:spcPts val="100"/>
                </a:spcBef>
              </a:pPr>
              <a:r>
                <a:rPr lang="en-US" sz="1400" dirty="0">
                  <a:ea typeface="Arial" charset="0"/>
                  <a:cs typeface="Aharoni" panose="02010803020104030203" pitchFamily="2" charset="-79"/>
                </a:rPr>
                <a:t>Time Interval</a:t>
              </a:r>
            </a:p>
            <a:p>
              <a:pPr algn="r">
                <a:spcBef>
                  <a:spcPts val="100"/>
                </a:spcBef>
              </a:pPr>
              <a:r>
                <a:rPr lang="en-US" sz="1400" dirty="0">
                  <a:ea typeface="Arial" charset="0"/>
                  <a:cs typeface="Aharoni" panose="02010803020104030203" pitchFamily="2" charset="-79"/>
                </a:rPr>
                <a:t>Psych. Distress</a:t>
              </a:r>
            </a:p>
            <a:p>
              <a:pPr algn="r">
                <a:spcBef>
                  <a:spcPts val="100"/>
                </a:spcBef>
              </a:pPr>
              <a:r>
                <a:rPr lang="en-US" sz="1400" dirty="0">
                  <a:ea typeface="Arial" charset="0"/>
                  <a:cs typeface="Aharoni" panose="02010803020104030203" pitchFamily="2" charset="-79"/>
                </a:rPr>
                <a:t># Pain Sites</a:t>
              </a:r>
            </a:p>
            <a:p>
              <a:pPr algn="r">
                <a:spcBef>
                  <a:spcPts val="100"/>
                </a:spcBef>
              </a:pPr>
              <a:r>
                <a:rPr lang="en-US" sz="1400" dirty="0">
                  <a:ea typeface="Arial" charset="0"/>
                  <a:cs typeface="Aharoni" panose="02010803020104030203" pitchFamily="2" charset="-79"/>
                </a:rPr>
                <a:t>Neutrophils %</a:t>
              </a:r>
            </a:p>
          </p:txBody>
        </p:sp>
        <p:sp>
          <p:nvSpPr>
            <p:cNvPr id="5" name="TextBox 4">
              <a:extLst>
                <a:ext uri="{FF2B5EF4-FFF2-40B4-BE49-F238E27FC236}">
                  <a16:creationId xmlns:a16="http://schemas.microsoft.com/office/drawing/2014/main" id="{7F8B9B12-EFDA-486A-A618-D60C59958494}"/>
                </a:ext>
              </a:extLst>
            </p:cNvPr>
            <p:cNvSpPr txBox="1"/>
            <p:nvPr/>
          </p:nvSpPr>
          <p:spPr>
            <a:xfrm>
              <a:off x="4720395" y="4018596"/>
              <a:ext cx="639919" cy="215444"/>
            </a:xfrm>
            <a:prstGeom prst="rect">
              <a:avLst/>
            </a:prstGeom>
            <a:noFill/>
          </p:spPr>
          <p:txBody>
            <a:bodyPr wrap="none" rtlCol="0">
              <a:spAutoFit/>
            </a:bodyPr>
            <a:lstStyle/>
            <a:p>
              <a:pPr algn="ctr"/>
              <a:r>
                <a:rPr lang="en-US" sz="800">
                  <a:latin typeface="Arial"/>
                  <a:cs typeface="Arial"/>
                </a:rPr>
                <a:t>log</a:t>
              </a:r>
              <a:r>
                <a:rPr lang="en-US" sz="800" baseline="-25000">
                  <a:latin typeface="Arial"/>
                  <a:cs typeface="Arial"/>
                </a:rPr>
                <a:t>2</a:t>
              </a:r>
              <a:r>
                <a:rPr lang="en-US" sz="800" dirty="0">
                  <a:latin typeface="Arial"/>
                  <a:cs typeface="Arial"/>
                </a:rPr>
                <a:t>( OR )</a:t>
              </a:r>
            </a:p>
          </p:txBody>
        </p:sp>
        <p:sp>
          <p:nvSpPr>
            <p:cNvPr id="6" name="TextBox 5">
              <a:extLst>
                <a:ext uri="{FF2B5EF4-FFF2-40B4-BE49-F238E27FC236}">
                  <a16:creationId xmlns:a16="http://schemas.microsoft.com/office/drawing/2014/main" id="{9E4E0AB4-1CA5-499B-8B99-16BB92C2B988}"/>
                </a:ext>
              </a:extLst>
            </p:cNvPr>
            <p:cNvSpPr txBox="1"/>
            <p:nvPr/>
          </p:nvSpPr>
          <p:spPr>
            <a:xfrm>
              <a:off x="4919167" y="3877638"/>
              <a:ext cx="242374" cy="215444"/>
            </a:xfrm>
            <a:prstGeom prst="rect">
              <a:avLst/>
            </a:prstGeom>
            <a:noFill/>
            <a:effectLst/>
          </p:spPr>
          <p:txBody>
            <a:bodyPr wrap="none" rtlCol="0">
              <a:spAutoFit/>
            </a:bodyPr>
            <a:lstStyle/>
            <a:p>
              <a:pPr algn="ctr"/>
              <a:r>
                <a:rPr lang="en-US" sz="800">
                  <a:latin typeface="Arial"/>
                  <a:cs typeface="Arial"/>
                </a:rPr>
                <a:t>0</a:t>
              </a:r>
              <a:endParaRPr lang="en-US" sz="800" dirty="0">
                <a:latin typeface="Arial"/>
                <a:cs typeface="Arial"/>
              </a:endParaRPr>
            </a:p>
          </p:txBody>
        </p:sp>
        <p:sp>
          <p:nvSpPr>
            <p:cNvPr id="7" name="TextBox 6">
              <a:extLst>
                <a:ext uri="{FF2B5EF4-FFF2-40B4-BE49-F238E27FC236}">
                  <a16:creationId xmlns:a16="http://schemas.microsoft.com/office/drawing/2014/main" id="{9D5E8AA8-43D7-4D77-9C85-2782005D178A}"/>
                </a:ext>
              </a:extLst>
            </p:cNvPr>
            <p:cNvSpPr txBox="1"/>
            <p:nvPr/>
          </p:nvSpPr>
          <p:spPr>
            <a:xfrm>
              <a:off x="5122795" y="3877638"/>
              <a:ext cx="301686" cy="215444"/>
            </a:xfrm>
            <a:prstGeom prst="rect">
              <a:avLst/>
            </a:prstGeom>
            <a:noFill/>
            <a:effectLst/>
          </p:spPr>
          <p:txBody>
            <a:bodyPr wrap="none" rtlCol="0">
              <a:spAutoFit/>
            </a:bodyPr>
            <a:lstStyle/>
            <a:p>
              <a:pPr algn="ctr"/>
              <a:r>
                <a:rPr lang="en-US" sz="800">
                  <a:latin typeface="Arial"/>
                  <a:cs typeface="Arial"/>
                </a:rPr>
                <a:t>+1</a:t>
              </a:r>
              <a:endParaRPr lang="en-US" sz="800" dirty="0">
                <a:latin typeface="Arial"/>
                <a:cs typeface="Arial"/>
              </a:endParaRPr>
            </a:p>
          </p:txBody>
        </p:sp>
        <p:sp>
          <p:nvSpPr>
            <p:cNvPr id="8" name="TextBox 7">
              <a:extLst>
                <a:ext uri="{FF2B5EF4-FFF2-40B4-BE49-F238E27FC236}">
                  <a16:creationId xmlns:a16="http://schemas.microsoft.com/office/drawing/2014/main" id="{3E653539-67A6-4DC4-BEDD-FBD2874EDDAE}"/>
                </a:ext>
              </a:extLst>
            </p:cNvPr>
            <p:cNvSpPr txBox="1"/>
            <p:nvPr/>
          </p:nvSpPr>
          <p:spPr>
            <a:xfrm>
              <a:off x="4670644" y="3877638"/>
              <a:ext cx="276038" cy="215444"/>
            </a:xfrm>
            <a:prstGeom prst="rect">
              <a:avLst/>
            </a:prstGeom>
            <a:noFill/>
            <a:effectLst/>
          </p:spPr>
          <p:txBody>
            <a:bodyPr wrap="none" rtlCol="0">
              <a:spAutoFit/>
            </a:bodyPr>
            <a:lstStyle/>
            <a:p>
              <a:pPr algn="ctr"/>
              <a:r>
                <a:rPr lang="en-US" sz="800">
                  <a:latin typeface="Arial"/>
                  <a:cs typeface="Arial"/>
                </a:rPr>
                <a:t>-1</a:t>
              </a:r>
              <a:endParaRPr lang="en-US" sz="800" dirty="0">
                <a:latin typeface="Arial"/>
                <a:cs typeface="Arial"/>
              </a:endParaRPr>
            </a:p>
          </p:txBody>
        </p:sp>
        <p:sp>
          <p:nvSpPr>
            <p:cNvPr id="9" name="TextBox 8">
              <a:extLst>
                <a:ext uri="{FF2B5EF4-FFF2-40B4-BE49-F238E27FC236}">
                  <a16:creationId xmlns:a16="http://schemas.microsoft.com/office/drawing/2014/main" id="{7CCE0E94-F77D-44E4-A9F2-D3AA4401349D}"/>
                </a:ext>
              </a:extLst>
            </p:cNvPr>
            <p:cNvSpPr txBox="1"/>
            <p:nvPr/>
          </p:nvSpPr>
          <p:spPr>
            <a:xfrm>
              <a:off x="2316751" y="2443336"/>
              <a:ext cx="551754" cy="215444"/>
            </a:xfrm>
            <a:prstGeom prst="rect">
              <a:avLst/>
            </a:prstGeom>
            <a:noFill/>
          </p:spPr>
          <p:txBody>
            <a:bodyPr wrap="none" rtlCol="0">
              <a:spAutoFit/>
            </a:bodyPr>
            <a:lstStyle/>
            <a:p>
              <a:pPr algn="ctr"/>
              <a:r>
                <a:rPr lang="en-US" sz="800" dirty="0">
                  <a:latin typeface="Arial"/>
                  <a:cs typeface="Arial"/>
                </a:rPr>
                <a:t>model 1</a:t>
              </a:r>
            </a:p>
          </p:txBody>
        </p:sp>
        <p:pic>
          <p:nvPicPr>
            <p:cNvPr id="10" name="Picture 9">
              <a:extLst>
                <a:ext uri="{FF2B5EF4-FFF2-40B4-BE49-F238E27FC236}">
                  <a16:creationId xmlns:a16="http://schemas.microsoft.com/office/drawing/2014/main" id="{1DC269C4-941E-4D93-B6F4-FEC5C94F7642}"/>
                </a:ext>
              </a:extLst>
            </p:cNvPr>
            <p:cNvPicPr>
              <a:picLocks noChangeAspect="1"/>
            </p:cNvPicPr>
            <p:nvPr/>
          </p:nvPicPr>
          <p:blipFill>
            <a:blip r:embed="rId3"/>
            <a:stretch>
              <a:fillRect/>
            </a:stretch>
          </p:blipFill>
          <p:spPr>
            <a:xfrm>
              <a:off x="6330853" y="2667000"/>
              <a:ext cx="731520" cy="1238666"/>
            </a:xfrm>
            <a:prstGeom prst="rect">
              <a:avLst/>
            </a:prstGeom>
          </p:spPr>
        </p:pic>
        <p:sp>
          <p:nvSpPr>
            <p:cNvPr id="11" name="TextBox 10">
              <a:extLst>
                <a:ext uri="{FF2B5EF4-FFF2-40B4-BE49-F238E27FC236}">
                  <a16:creationId xmlns:a16="http://schemas.microsoft.com/office/drawing/2014/main" id="{D064200B-8B48-4AAB-82F2-C217B7BF92EA}"/>
                </a:ext>
              </a:extLst>
            </p:cNvPr>
            <p:cNvSpPr txBox="1"/>
            <p:nvPr/>
          </p:nvSpPr>
          <p:spPr>
            <a:xfrm>
              <a:off x="3137739" y="2443336"/>
              <a:ext cx="551754" cy="215444"/>
            </a:xfrm>
            <a:prstGeom prst="rect">
              <a:avLst/>
            </a:prstGeom>
            <a:noFill/>
          </p:spPr>
          <p:txBody>
            <a:bodyPr wrap="none" rtlCol="0">
              <a:spAutoFit/>
            </a:bodyPr>
            <a:lstStyle/>
            <a:p>
              <a:pPr algn="ctr"/>
              <a:r>
                <a:rPr lang="en-US" sz="800" dirty="0">
                  <a:latin typeface="Arial"/>
                  <a:cs typeface="Arial"/>
                </a:rPr>
                <a:t>model 2</a:t>
              </a:r>
            </a:p>
          </p:txBody>
        </p:sp>
        <p:pic>
          <p:nvPicPr>
            <p:cNvPr id="12" name="Picture 11">
              <a:extLst>
                <a:ext uri="{FF2B5EF4-FFF2-40B4-BE49-F238E27FC236}">
                  <a16:creationId xmlns:a16="http://schemas.microsoft.com/office/drawing/2014/main" id="{13B850B7-4C93-40DE-B08C-DFA36C7990DF}"/>
                </a:ext>
              </a:extLst>
            </p:cNvPr>
            <p:cNvPicPr>
              <a:picLocks noChangeAspect="1"/>
            </p:cNvPicPr>
            <p:nvPr/>
          </p:nvPicPr>
          <p:blipFill>
            <a:blip r:embed="rId4"/>
            <a:stretch>
              <a:fillRect/>
            </a:stretch>
          </p:blipFill>
          <p:spPr>
            <a:xfrm>
              <a:off x="5510142" y="2667000"/>
              <a:ext cx="731520" cy="1238666"/>
            </a:xfrm>
            <a:prstGeom prst="rect">
              <a:avLst/>
            </a:prstGeom>
          </p:spPr>
        </p:pic>
        <p:sp>
          <p:nvSpPr>
            <p:cNvPr id="13" name="TextBox 12">
              <a:extLst>
                <a:ext uri="{FF2B5EF4-FFF2-40B4-BE49-F238E27FC236}">
                  <a16:creationId xmlns:a16="http://schemas.microsoft.com/office/drawing/2014/main" id="{6CE0AA63-5AA2-45A3-82D2-F7B5379C8C62}"/>
                </a:ext>
              </a:extLst>
            </p:cNvPr>
            <p:cNvSpPr txBox="1"/>
            <p:nvPr/>
          </p:nvSpPr>
          <p:spPr>
            <a:xfrm>
              <a:off x="3958727" y="2443336"/>
              <a:ext cx="551754" cy="215444"/>
            </a:xfrm>
            <a:prstGeom prst="rect">
              <a:avLst/>
            </a:prstGeom>
            <a:noFill/>
          </p:spPr>
          <p:txBody>
            <a:bodyPr wrap="none" rtlCol="0">
              <a:spAutoFit/>
            </a:bodyPr>
            <a:lstStyle/>
            <a:p>
              <a:pPr algn="ctr"/>
              <a:r>
                <a:rPr lang="en-US" sz="800" dirty="0">
                  <a:latin typeface="Arial"/>
                  <a:cs typeface="Arial"/>
                </a:rPr>
                <a:t>model 3</a:t>
              </a:r>
            </a:p>
          </p:txBody>
        </p:sp>
        <p:pic>
          <p:nvPicPr>
            <p:cNvPr id="14" name="Picture 13">
              <a:extLst>
                <a:ext uri="{FF2B5EF4-FFF2-40B4-BE49-F238E27FC236}">
                  <a16:creationId xmlns:a16="http://schemas.microsoft.com/office/drawing/2014/main" id="{842216C4-7BF1-4FD6-B4CB-7CD05D0A82DB}"/>
                </a:ext>
              </a:extLst>
            </p:cNvPr>
            <p:cNvPicPr>
              <a:picLocks noChangeAspect="1"/>
            </p:cNvPicPr>
            <p:nvPr/>
          </p:nvPicPr>
          <p:blipFill>
            <a:blip r:embed="rId5"/>
            <a:stretch>
              <a:fillRect/>
            </a:stretch>
          </p:blipFill>
          <p:spPr>
            <a:xfrm>
              <a:off x="4689428" y="2667000"/>
              <a:ext cx="731520" cy="1238666"/>
            </a:xfrm>
            <a:prstGeom prst="rect">
              <a:avLst/>
            </a:prstGeom>
          </p:spPr>
        </p:pic>
        <p:sp>
          <p:nvSpPr>
            <p:cNvPr id="15" name="TextBox 14">
              <a:extLst>
                <a:ext uri="{FF2B5EF4-FFF2-40B4-BE49-F238E27FC236}">
                  <a16:creationId xmlns:a16="http://schemas.microsoft.com/office/drawing/2014/main" id="{9E87C729-2FB2-4441-B1B8-4A145A26B849}"/>
                </a:ext>
              </a:extLst>
            </p:cNvPr>
            <p:cNvSpPr txBox="1"/>
            <p:nvPr/>
          </p:nvSpPr>
          <p:spPr>
            <a:xfrm>
              <a:off x="4779715" y="2443336"/>
              <a:ext cx="551754" cy="215444"/>
            </a:xfrm>
            <a:prstGeom prst="rect">
              <a:avLst/>
            </a:prstGeom>
            <a:noFill/>
          </p:spPr>
          <p:txBody>
            <a:bodyPr wrap="none" rtlCol="0">
              <a:spAutoFit/>
            </a:bodyPr>
            <a:lstStyle/>
            <a:p>
              <a:pPr algn="ctr"/>
              <a:r>
                <a:rPr lang="en-US" sz="800" dirty="0">
                  <a:latin typeface="Arial"/>
                  <a:cs typeface="Arial"/>
                </a:rPr>
                <a:t>model 4</a:t>
              </a:r>
            </a:p>
          </p:txBody>
        </p:sp>
        <p:pic>
          <p:nvPicPr>
            <p:cNvPr id="16" name="Picture 15">
              <a:extLst>
                <a:ext uri="{FF2B5EF4-FFF2-40B4-BE49-F238E27FC236}">
                  <a16:creationId xmlns:a16="http://schemas.microsoft.com/office/drawing/2014/main" id="{4BD84409-D251-48EC-A3AC-E81C95E197ED}"/>
                </a:ext>
              </a:extLst>
            </p:cNvPr>
            <p:cNvPicPr>
              <a:picLocks noChangeAspect="1"/>
            </p:cNvPicPr>
            <p:nvPr/>
          </p:nvPicPr>
          <p:blipFill>
            <a:blip r:embed="rId6"/>
            <a:stretch>
              <a:fillRect/>
            </a:stretch>
          </p:blipFill>
          <p:spPr>
            <a:xfrm>
              <a:off x="3868714" y="2667000"/>
              <a:ext cx="731520" cy="1238666"/>
            </a:xfrm>
            <a:prstGeom prst="rect">
              <a:avLst/>
            </a:prstGeom>
          </p:spPr>
        </p:pic>
        <p:sp>
          <p:nvSpPr>
            <p:cNvPr id="17" name="TextBox 16">
              <a:extLst>
                <a:ext uri="{FF2B5EF4-FFF2-40B4-BE49-F238E27FC236}">
                  <a16:creationId xmlns:a16="http://schemas.microsoft.com/office/drawing/2014/main" id="{0FFB4558-B86E-4949-B65E-A41647E83EA1}"/>
                </a:ext>
              </a:extLst>
            </p:cNvPr>
            <p:cNvSpPr txBox="1"/>
            <p:nvPr/>
          </p:nvSpPr>
          <p:spPr>
            <a:xfrm>
              <a:off x="5600703" y="2443336"/>
              <a:ext cx="551754" cy="215444"/>
            </a:xfrm>
            <a:prstGeom prst="rect">
              <a:avLst/>
            </a:prstGeom>
            <a:noFill/>
          </p:spPr>
          <p:txBody>
            <a:bodyPr wrap="none" rtlCol="0">
              <a:spAutoFit/>
            </a:bodyPr>
            <a:lstStyle/>
            <a:p>
              <a:pPr algn="ctr"/>
              <a:r>
                <a:rPr lang="en-US" sz="800" dirty="0">
                  <a:latin typeface="Arial"/>
                  <a:cs typeface="Arial"/>
                </a:rPr>
                <a:t>model 5</a:t>
              </a:r>
            </a:p>
          </p:txBody>
        </p:sp>
        <p:pic>
          <p:nvPicPr>
            <p:cNvPr id="18" name="Picture 17">
              <a:extLst>
                <a:ext uri="{FF2B5EF4-FFF2-40B4-BE49-F238E27FC236}">
                  <a16:creationId xmlns:a16="http://schemas.microsoft.com/office/drawing/2014/main" id="{27A552DA-87F3-45BB-8F8D-64E4EF67F94A}"/>
                </a:ext>
              </a:extLst>
            </p:cNvPr>
            <p:cNvPicPr>
              <a:picLocks noChangeAspect="1"/>
            </p:cNvPicPr>
            <p:nvPr/>
          </p:nvPicPr>
          <p:blipFill>
            <a:blip r:embed="rId7"/>
            <a:stretch>
              <a:fillRect/>
            </a:stretch>
          </p:blipFill>
          <p:spPr>
            <a:xfrm>
              <a:off x="3048000" y="2667000"/>
              <a:ext cx="731520" cy="1238666"/>
            </a:xfrm>
            <a:prstGeom prst="rect">
              <a:avLst/>
            </a:prstGeom>
          </p:spPr>
        </p:pic>
        <p:sp>
          <p:nvSpPr>
            <p:cNvPr id="19" name="TextBox 18">
              <a:extLst>
                <a:ext uri="{FF2B5EF4-FFF2-40B4-BE49-F238E27FC236}">
                  <a16:creationId xmlns:a16="http://schemas.microsoft.com/office/drawing/2014/main" id="{F7ABFF6C-9E41-4AC6-847B-A8DC2230F863}"/>
                </a:ext>
              </a:extLst>
            </p:cNvPr>
            <p:cNvSpPr txBox="1"/>
            <p:nvPr/>
          </p:nvSpPr>
          <p:spPr>
            <a:xfrm>
              <a:off x="6421689" y="2443336"/>
              <a:ext cx="551754" cy="215444"/>
            </a:xfrm>
            <a:prstGeom prst="rect">
              <a:avLst/>
            </a:prstGeom>
            <a:noFill/>
          </p:spPr>
          <p:txBody>
            <a:bodyPr wrap="none" rtlCol="0">
              <a:spAutoFit/>
            </a:bodyPr>
            <a:lstStyle/>
            <a:p>
              <a:pPr algn="ctr"/>
              <a:r>
                <a:rPr lang="en-US" sz="800" dirty="0">
                  <a:latin typeface="Arial"/>
                  <a:cs typeface="Arial"/>
                </a:rPr>
                <a:t>model 6</a:t>
              </a:r>
            </a:p>
          </p:txBody>
        </p:sp>
        <p:sp>
          <p:nvSpPr>
            <p:cNvPr id="21" name="TextBox 20">
              <a:extLst>
                <a:ext uri="{FF2B5EF4-FFF2-40B4-BE49-F238E27FC236}">
                  <a16:creationId xmlns:a16="http://schemas.microsoft.com/office/drawing/2014/main" id="{3338B391-8F87-43E2-BC24-0CFED605AB6E}"/>
                </a:ext>
              </a:extLst>
            </p:cNvPr>
            <p:cNvSpPr txBox="1"/>
            <p:nvPr/>
          </p:nvSpPr>
          <p:spPr>
            <a:xfrm>
              <a:off x="6465065" y="3680042"/>
              <a:ext cx="264816" cy="338554"/>
            </a:xfrm>
            <a:prstGeom prst="rect">
              <a:avLst/>
            </a:prstGeom>
            <a:noFill/>
            <a:effectLst>
              <a:outerShdw blurRad="50800" dist="76200" dir="2700000" algn="tl" rotWithShape="0">
                <a:prstClr val="black">
                  <a:alpha val="40000"/>
                </a:prstClr>
              </a:outerShdw>
            </a:effectLst>
          </p:spPr>
          <p:txBody>
            <a:bodyPr wrap="none" rtlCol="0">
              <a:spAutoFit/>
            </a:bodyPr>
            <a:lstStyle/>
            <a:p>
              <a:pPr algn="ctr"/>
              <a:r>
                <a:rPr lang="en-US" sz="1600" dirty="0">
                  <a:latin typeface="Arial"/>
                  <a:cs typeface="Arial"/>
                </a:rPr>
                <a:t>*</a:t>
              </a:r>
            </a:p>
          </p:txBody>
        </p:sp>
        <p:sp>
          <p:nvSpPr>
            <p:cNvPr id="25" name="TextBox 24">
              <a:extLst>
                <a:ext uri="{FF2B5EF4-FFF2-40B4-BE49-F238E27FC236}">
                  <a16:creationId xmlns:a16="http://schemas.microsoft.com/office/drawing/2014/main" id="{AE83DF18-7D7C-4807-980B-3388C684CA53}"/>
                </a:ext>
              </a:extLst>
            </p:cNvPr>
            <p:cNvSpPr txBox="1"/>
            <p:nvPr/>
          </p:nvSpPr>
          <p:spPr>
            <a:xfrm>
              <a:off x="5926756" y="3553984"/>
              <a:ext cx="344966" cy="338554"/>
            </a:xfrm>
            <a:prstGeom prst="rect">
              <a:avLst/>
            </a:prstGeom>
            <a:noFill/>
            <a:effectLst>
              <a:outerShdw blurRad="50800" dist="76200" dir="2700000" algn="tl" rotWithShape="0">
                <a:prstClr val="black">
                  <a:alpha val="40000"/>
                </a:prstClr>
              </a:outerShdw>
            </a:effectLst>
          </p:spPr>
          <p:txBody>
            <a:bodyPr wrap="none" rtlCol="0">
              <a:spAutoFit/>
            </a:bodyPr>
            <a:lstStyle/>
            <a:p>
              <a:pPr algn="ctr"/>
              <a:r>
                <a:rPr lang="en-US" sz="1600" dirty="0">
                  <a:latin typeface="Arial"/>
                  <a:cs typeface="Arial"/>
                </a:rPr>
                <a:t>**</a:t>
              </a:r>
            </a:p>
          </p:txBody>
        </p:sp>
        <p:sp>
          <p:nvSpPr>
            <p:cNvPr id="26" name="TextBox 25">
              <a:extLst>
                <a:ext uri="{FF2B5EF4-FFF2-40B4-BE49-F238E27FC236}">
                  <a16:creationId xmlns:a16="http://schemas.microsoft.com/office/drawing/2014/main" id="{B9FB59FB-8071-498D-90FA-0C873E975196}"/>
                </a:ext>
              </a:extLst>
            </p:cNvPr>
            <p:cNvSpPr txBox="1"/>
            <p:nvPr/>
          </p:nvSpPr>
          <p:spPr>
            <a:xfrm>
              <a:off x="6739412" y="3553984"/>
              <a:ext cx="344966" cy="338554"/>
            </a:xfrm>
            <a:prstGeom prst="rect">
              <a:avLst/>
            </a:prstGeom>
            <a:noFill/>
            <a:effectLst>
              <a:outerShdw blurRad="50800" dist="76200" dir="2700000" algn="tl" rotWithShape="0">
                <a:prstClr val="black">
                  <a:alpha val="40000"/>
                </a:prstClr>
              </a:outerShdw>
            </a:effectLst>
          </p:spPr>
          <p:txBody>
            <a:bodyPr wrap="none" rtlCol="0">
              <a:spAutoFit/>
            </a:bodyPr>
            <a:lstStyle/>
            <a:p>
              <a:pPr algn="ctr"/>
              <a:r>
                <a:rPr lang="en-US" sz="1600" dirty="0">
                  <a:latin typeface="Arial"/>
                  <a:cs typeface="Arial"/>
                </a:rPr>
                <a:t>**</a:t>
              </a:r>
            </a:p>
          </p:txBody>
        </p:sp>
        <p:pic>
          <p:nvPicPr>
            <p:cNvPr id="27" name="Picture 26">
              <a:extLst>
                <a:ext uri="{FF2B5EF4-FFF2-40B4-BE49-F238E27FC236}">
                  <a16:creationId xmlns:a16="http://schemas.microsoft.com/office/drawing/2014/main" id="{54B16C3D-1119-483C-B8CC-588B19B60214}"/>
                </a:ext>
              </a:extLst>
            </p:cNvPr>
            <p:cNvPicPr>
              <a:picLocks noChangeAspect="1"/>
            </p:cNvPicPr>
            <p:nvPr/>
          </p:nvPicPr>
          <p:blipFill>
            <a:blip r:embed="rId8"/>
            <a:stretch>
              <a:fillRect/>
            </a:stretch>
          </p:blipFill>
          <p:spPr>
            <a:xfrm>
              <a:off x="2227286" y="2667000"/>
              <a:ext cx="731520" cy="1238666"/>
            </a:xfrm>
            <a:prstGeom prst="rect">
              <a:avLst/>
            </a:prstGeom>
          </p:spPr>
        </p:pic>
        <p:sp>
          <p:nvSpPr>
            <p:cNvPr id="20" name="TextBox 19">
              <a:extLst>
                <a:ext uri="{FF2B5EF4-FFF2-40B4-BE49-F238E27FC236}">
                  <a16:creationId xmlns:a16="http://schemas.microsoft.com/office/drawing/2014/main" id="{206AFC9D-E623-4BED-9BB8-0CC67CFD16AD}"/>
                </a:ext>
              </a:extLst>
            </p:cNvPr>
            <p:cNvSpPr txBox="1"/>
            <p:nvPr/>
          </p:nvSpPr>
          <p:spPr>
            <a:xfrm>
              <a:off x="2792773" y="2708910"/>
              <a:ext cx="344966" cy="338554"/>
            </a:xfrm>
            <a:prstGeom prst="rect">
              <a:avLst/>
            </a:prstGeom>
            <a:noFill/>
            <a:effectLst>
              <a:outerShdw blurRad="50800" dist="76200" dir="2700000" algn="tl" rotWithShape="0">
                <a:prstClr val="black">
                  <a:alpha val="40000"/>
                </a:prstClr>
              </a:outerShdw>
            </a:effectLst>
          </p:spPr>
          <p:txBody>
            <a:bodyPr wrap="none" rtlCol="0">
              <a:spAutoFit/>
            </a:bodyPr>
            <a:lstStyle/>
            <a:p>
              <a:pPr algn="ctr"/>
              <a:r>
                <a:rPr lang="en-US" sz="1600" dirty="0">
                  <a:latin typeface="Arial"/>
                  <a:cs typeface="Arial"/>
                </a:rPr>
                <a:t>**</a:t>
              </a:r>
            </a:p>
          </p:txBody>
        </p:sp>
        <p:sp>
          <p:nvSpPr>
            <p:cNvPr id="22" name="TextBox 21">
              <a:extLst>
                <a:ext uri="{FF2B5EF4-FFF2-40B4-BE49-F238E27FC236}">
                  <a16:creationId xmlns:a16="http://schemas.microsoft.com/office/drawing/2014/main" id="{E0BD1E55-D022-48C1-ADCA-6C7E2A23D5A2}"/>
                </a:ext>
              </a:extLst>
            </p:cNvPr>
            <p:cNvSpPr txBox="1"/>
            <p:nvPr/>
          </p:nvSpPr>
          <p:spPr>
            <a:xfrm>
              <a:off x="5276007" y="2708910"/>
              <a:ext cx="344966" cy="338554"/>
            </a:xfrm>
            <a:prstGeom prst="rect">
              <a:avLst/>
            </a:prstGeom>
            <a:noFill/>
            <a:effectLst>
              <a:outerShdw blurRad="50800" dist="76200" dir="2700000" algn="tl" rotWithShape="0">
                <a:prstClr val="black">
                  <a:alpha val="40000"/>
                </a:prstClr>
              </a:outerShdw>
            </a:effectLst>
          </p:spPr>
          <p:txBody>
            <a:bodyPr wrap="none" rtlCol="0">
              <a:spAutoFit/>
            </a:bodyPr>
            <a:lstStyle/>
            <a:p>
              <a:pPr algn="ctr"/>
              <a:r>
                <a:rPr lang="en-US" sz="1600" dirty="0">
                  <a:latin typeface="Arial"/>
                  <a:cs typeface="Arial"/>
                </a:rPr>
                <a:t>**</a:t>
              </a:r>
            </a:p>
          </p:txBody>
        </p:sp>
        <p:sp>
          <p:nvSpPr>
            <p:cNvPr id="23" name="TextBox 22">
              <a:extLst>
                <a:ext uri="{FF2B5EF4-FFF2-40B4-BE49-F238E27FC236}">
                  <a16:creationId xmlns:a16="http://schemas.microsoft.com/office/drawing/2014/main" id="{DEABBAD1-5789-4612-8D7A-0A1BCE7D9412}"/>
                </a:ext>
              </a:extLst>
            </p:cNvPr>
            <p:cNvSpPr txBox="1"/>
            <p:nvPr/>
          </p:nvSpPr>
          <p:spPr>
            <a:xfrm>
              <a:off x="6084637" y="2708910"/>
              <a:ext cx="344966" cy="338554"/>
            </a:xfrm>
            <a:prstGeom prst="rect">
              <a:avLst/>
            </a:prstGeom>
            <a:noFill/>
            <a:effectLst>
              <a:outerShdw blurRad="50800" dist="76200" dir="2700000" algn="tl" rotWithShape="0">
                <a:prstClr val="black">
                  <a:alpha val="40000"/>
                </a:prstClr>
              </a:outerShdw>
            </a:effectLst>
          </p:spPr>
          <p:txBody>
            <a:bodyPr wrap="none" rtlCol="0">
              <a:spAutoFit/>
            </a:bodyPr>
            <a:lstStyle/>
            <a:p>
              <a:pPr algn="ctr"/>
              <a:r>
                <a:rPr lang="en-US" sz="1600" dirty="0">
                  <a:latin typeface="Arial"/>
                  <a:cs typeface="Arial"/>
                </a:rPr>
                <a:t>**</a:t>
              </a:r>
            </a:p>
          </p:txBody>
        </p:sp>
        <p:sp>
          <p:nvSpPr>
            <p:cNvPr id="24" name="TextBox 23">
              <a:extLst>
                <a:ext uri="{FF2B5EF4-FFF2-40B4-BE49-F238E27FC236}">
                  <a16:creationId xmlns:a16="http://schemas.microsoft.com/office/drawing/2014/main" id="{F2EC27EE-CCBE-4225-B59F-11AC41985743}"/>
                </a:ext>
              </a:extLst>
            </p:cNvPr>
            <p:cNvSpPr txBox="1"/>
            <p:nvPr/>
          </p:nvSpPr>
          <p:spPr>
            <a:xfrm>
              <a:off x="6891406" y="2708910"/>
              <a:ext cx="344966" cy="338554"/>
            </a:xfrm>
            <a:prstGeom prst="rect">
              <a:avLst/>
            </a:prstGeom>
            <a:noFill/>
            <a:effectLst>
              <a:outerShdw blurRad="50800" dist="76200" dir="2700000" algn="tl" rotWithShape="0">
                <a:prstClr val="black">
                  <a:alpha val="40000"/>
                </a:prstClr>
              </a:outerShdw>
            </a:effectLst>
          </p:spPr>
          <p:txBody>
            <a:bodyPr wrap="none" rtlCol="0">
              <a:spAutoFit/>
            </a:bodyPr>
            <a:lstStyle/>
            <a:p>
              <a:pPr algn="ctr"/>
              <a:r>
                <a:rPr lang="en-US" sz="1600" dirty="0">
                  <a:latin typeface="Arial"/>
                  <a:cs typeface="Arial"/>
                </a:rPr>
                <a:t>**</a:t>
              </a:r>
            </a:p>
          </p:txBody>
        </p:sp>
      </p:grpSp>
      <p:pic>
        <p:nvPicPr>
          <p:cNvPr id="29" name="Picture 2">
            <a:extLst>
              <a:ext uri="{FF2B5EF4-FFF2-40B4-BE49-F238E27FC236}">
                <a16:creationId xmlns:a16="http://schemas.microsoft.com/office/drawing/2014/main" id="{F06FAB3E-4F7D-4C1C-880D-F3CF5FDF0BF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0" y="6134100"/>
            <a:ext cx="711666" cy="71166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Audrey Grant | Quantitative Life Sciences - McGill University">
            <a:extLst>
              <a:ext uri="{FF2B5EF4-FFF2-40B4-BE49-F238E27FC236}">
                <a16:creationId xmlns:a16="http://schemas.microsoft.com/office/drawing/2014/main" id="{F6CFAA6D-7B9B-4C8C-9CEB-A2F10E26DAD7}"/>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43260" y="6096000"/>
            <a:ext cx="659026" cy="7620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Vivek VERMA | Dental Science student | Doctor of Dental Surgery | McGill  University, Montréal | McGill | Faculty of Dentistry">
            <a:extLst>
              <a:ext uri="{FF2B5EF4-FFF2-40B4-BE49-F238E27FC236}">
                <a16:creationId xmlns:a16="http://schemas.microsoft.com/office/drawing/2014/main" id="{4179B745-53DE-4567-92C4-C20359AEDC80}"/>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50199" y="6134100"/>
            <a:ext cx="685800" cy="685800"/>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2D177BF2-1C66-3895-000A-B5471B8B6033}"/>
              </a:ext>
            </a:extLst>
          </p:cNvPr>
          <p:cNvSpPr txBox="1"/>
          <p:nvPr/>
        </p:nvSpPr>
        <p:spPr>
          <a:xfrm>
            <a:off x="7052146" y="6606362"/>
            <a:ext cx="2280561" cy="251638"/>
          </a:xfrm>
          <a:prstGeom prst="rect">
            <a:avLst/>
          </a:prstGeom>
          <a:noFill/>
        </p:spPr>
        <p:txBody>
          <a:bodyPr wrap="square" lIns="81565" tIns="40782" rIns="81565" bIns="40782" rtlCol="0">
            <a:spAutoFit/>
          </a:bodyPr>
          <a:lstStyle/>
          <a:p>
            <a:pPr defTabSz="815643"/>
            <a:r>
              <a:rPr lang="en-US" sz="1100" dirty="0">
                <a:solidFill>
                  <a:prstClr val="white">
                    <a:lumMod val="75000"/>
                  </a:prstClr>
                </a:solidFill>
                <a:cs typeface="Aharoni" panose="02010803020104030203" pitchFamily="2" charset="-79"/>
              </a:rPr>
              <a:t>Parisien et al </a:t>
            </a:r>
            <a:r>
              <a:rPr lang="en-US" sz="1100" i="1" dirty="0">
                <a:solidFill>
                  <a:prstClr val="white">
                    <a:lumMod val="75000"/>
                  </a:prstClr>
                </a:solidFill>
                <a:cs typeface="Aharoni" panose="02010803020104030203" pitchFamily="2" charset="-79"/>
              </a:rPr>
              <a:t>Sci </a:t>
            </a:r>
            <a:r>
              <a:rPr lang="en-US" sz="1100" i="1" dirty="0" err="1">
                <a:solidFill>
                  <a:prstClr val="white">
                    <a:lumMod val="75000"/>
                  </a:prstClr>
                </a:solidFill>
                <a:cs typeface="Aharoni" panose="02010803020104030203" pitchFamily="2" charset="-79"/>
              </a:rPr>
              <a:t>Transl</a:t>
            </a:r>
            <a:r>
              <a:rPr lang="en-US" sz="1100" i="1" dirty="0">
                <a:solidFill>
                  <a:prstClr val="white">
                    <a:lumMod val="75000"/>
                  </a:prstClr>
                </a:solidFill>
                <a:cs typeface="Aharoni" panose="02010803020104030203" pitchFamily="2" charset="-79"/>
              </a:rPr>
              <a:t> Med</a:t>
            </a:r>
            <a:r>
              <a:rPr lang="en-US" sz="1100" dirty="0">
                <a:solidFill>
                  <a:prstClr val="white">
                    <a:lumMod val="75000"/>
                  </a:prstClr>
                </a:solidFill>
                <a:cs typeface="Aharoni" panose="02010803020104030203" pitchFamily="2" charset="-79"/>
              </a:rPr>
              <a:t>, 2022</a:t>
            </a:r>
          </a:p>
        </p:txBody>
      </p:sp>
    </p:spTree>
    <p:extLst>
      <p:ext uri="{BB962C8B-B14F-4D97-AF65-F5344CB8AC3E}">
        <p14:creationId xmlns:p14="http://schemas.microsoft.com/office/powerpoint/2010/main" val="41837723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Conceptual Breakthroughs  </a:t>
            </a:r>
          </a:p>
        </p:txBody>
      </p:sp>
      <p:sp>
        <p:nvSpPr>
          <p:cNvPr id="3" name="Content Placeholder 2"/>
          <p:cNvSpPr>
            <a:spLocks noGrp="1"/>
          </p:cNvSpPr>
          <p:nvPr>
            <p:ph idx="1"/>
          </p:nvPr>
        </p:nvSpPr>
        <p:spPr>
          <a:xfrm>
            <a:off x="457200" y="1417638"/>
            <a:ext cx="8229600" cy="4525963"/>
          </a:xfrm>
        </p:spPr>
        <p:txBody>
          <a:bodyPr/>
          <a:lstStyle/>
          <a:p>
            <a:r>
              <a:rPr lang="en-US" sz="2400" dirty="0"/>
              <a:t>We  generally think about chronic pain as an active pathological process, when it can be conceptualized more like absence of active adaptive process</a:t>
            </a:r>
          </a:p>
          <a:p>
            <a:r>
              <a:rPr lang="en-US" sz="2400" dirty="0"/>
              <a:t>We generally try to find the “Pain Gene”, when  it can be conceptualized more like a “Pain Pathway”</a:t>
            </a:r>
          </a:p>
          <a:p>
            <a:r>
              <a:rPr lang="en-US" sz="2400" dirty="0"/>
              <a:t>We generally think of cellular response as “yes” or “no”, when the magnitude of the response can be as important</a:t>
            </a:r>
          </a:p>
          <a:p>
            <a:r>
              <a:rPr lang="en-US" sz="2400" dirty="0"/>
              <a:t>We generally measure pain intensity when the most important component is pain duration </a:t>
            </a:r>
          </a:p>
          <a:p>
            <a:r>
              <a:rPr lang="en-US" sz="2400" dirty="0"/>
              <a:t>We generally think about pain resolution as a linearly developing process when  it can be conceptualized more like spirally developing  inverted U-shaped process</a:t>
            </a:r>
          </a:p>
        </p:txBody>
      </p:sp>
    </p:spTree>
    <p:extLst>
      <p:ext uri="{BB962C8B-B14F-4D97-AF65-F5344CB8AC3E}">
        <p14:creationId xmlns:p14="http://schemas.microsoft.com/office/powerpoint/2010/main" val="1578716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Conclusion </a:t>
            </a:r>
          </a:p>
        </p:txBody>
      </p:sp>
      <p:sp>
        <p:nvSpPr>
          <p:cNvPr id="3" name="Content Placeholder 2"/>
          <p:cNvSpPr>
            <a:spLocks noGrp="1"/>
          </p:cNvSpPr>
          <p:nvPr>
            <p:ph idx="1"/>
          </p:nvPr>
        </p:nvSpPr>
        <p:spPr>
          <a:xfrm>
            <a:off x="457200" y="1447800"/>
            <a:ext cx="8229600" cy="4525963"/>
          </a:xfrm>
        </p:spPr>
        <p:txBody>
          <a:bodyPr/>
          <a:lstStyle/>
          <a:p>
            <a:r>
              <a:rPr lang="en-US" sz="2200" dirty="0"/>
              <a:t>There is an active adaptive component of immune system in acute to chronic pain transition in low back patients and likely other chronic pain conditions</a:t>
            </a:r>
          </a:p>
          <a:p>
            <a:r>
              <a:rPr lang="en-US" sz="2200" dirty="0"/>
              <a:t>Inhibiting this immediate active adaptable immune response in the humans with physical injury may lead to pain </a:t>
            </a:r>
            <a:r>
              <a:rPr lang="en-US" sz="2200" dirty="0" err="1"/>
              <a:t>chronification</a:t>
            </a:r>
            <a:endParaRPr lang="en-US" sz="2200" dirty="0"/>
          </a:p>
          <a:p>
            <a:endParaRPr lang="en-US" sz="2200" dirty="0"/>
          </a:p>
          <a:p>
            <a:pPr>
              <a:defRPr/>
            </a:pPr>
            <a:endParaRPr lang="en-US" sz="2200" dirty="0"/>
          </a:p>
          <a:p>
            <a:pPr>
              <a:defRPr/>
            </a:pPr>
            <a:r>
              <a:rPr lang="en-US" sz="2200" dirty="0"/>
              <a:t>In drug development protecting against chronic pain, our animal models should target pain resolution rather than analgesic efficacy   </a:t>
            </a:r>
          </a:p>
          <a:p>
            <a:pPr>
              <a:defRPr/>
            </a:pPr>
            <a:r>
              <a:rPr lang="en-US" sz="2200" dirty="0"/>
              <a:t>In drug development protecting against chronic pain we may target activation of immune response instead of inhibition </a:t>
            </a:r>
          </a:p>
          <a:p>
            <a:pPr lvl="0">
              <a:defRPr/>
            </a:pPr>
            <a:r>
              <a:rPr lang="en-US" sz="2200" dirty="0">
                <a:solidFill>
                  <a:prstClr val="black"/>
                </a:solidFill>
              </a:rPr>
              <a:t>Despite high analgesic efficacy at early time points, the inhibition of acute inflammatory response in pain management may be counterproductive for long-term outcomes of LBP sufferers</a:t>
            </a:r>
          </a:p>
          <a:p>
            <a:pPr lvl="0">
              <a:defRPr/>
            </a:pPr>
            <a:endParaRPr kumimoji="0" lang="en-US" sz="2200" b="0" i="0" u="none" strike="noStrike" kern="1200" cap="none" spc="0" normalizeH="0" baseline="0" noProof="0" dirty="0">
              <a:ln>
                <a:noFill/>
              </a:ln>
              <a:solidFill>
                <a:prstClr val="black"/>
              </a:solidFill>
              <a:effectLst/>
              <a:uLnTx/>
              <a:uFillTx/>
              <a:latin typeface="Calibri"/>
            </a:endParaRPr>
          </a:p>
        </p:txBody>
      </p:sp>
      <p:sp>
        <p:nvSpPr>
          <p:cNvPr id="6" name="Right Arrow 5"/>
          <p:cNvSpPr/>
          <p:nvPr/>
        </p:nvSpPr>
        <p:spPr>
          <a:xfrm rot="5371351">
            <a:off x="4222023" y="3473890"/>
            <a:ext cx="416129" cy="482759"/>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016537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The beginning of the list of the remained questions </a:t>
            </a:r>
          </a:p>
        </p:txBody>
      </p:sp>
      <p:sp>
        <p:nvSpPr>
          <p:cNvPr id="3" name="Content Placeholder 2"/>
          <p:cNvSpPr>
            <a:spLocks noGrp="1"/>
          </p:cNvSpPr>
          <p:nvPr>
            <p:ph idx="1"/>
          </p:nvPr>
        </p:nvSpPr>
        <p:spPr>
          <a:xfrm>
            <a:off x="457200" y="1676401"/>
            <a:ext cx="8534400" cy="5029200"/>
          </a:xfrm>
        </p:spPr>
        <p:txBody>
          <a:bodyPr/>
          <a:lstStyle/>
          <a:p>
            <a:r>
              <a:rPr lang="en-US" sz="2800" dirty="0"/>
              <a:t>In which human and animal models this active adaptable immune response take places? Do we have adequate animal pain models?</a:t>
            </a:r>
          </a:p>
          <a:p>
            <a:r>
              <a:rPr lang="en-US" sz="2800" dirty="0"/>
              <a:t>What is the dynamics of this immune response?</a:t>
            </a:r>
          </a:p>
          <a:p>
            <a:r>
              <a:rPr lang="en-US" sz="2800" dirty="0"/>
              <a:t>When the anti-inflammatory response starts to take place?</a:t>
            </a:r>
          </a:p>
          <a:p>
            <a:r>
              <a:rPr lang="en-US" sz="2800" dirty="0"/>
              <a:t>Can we find a trigger for this adaptive immune response?</a:t>
            </a:r>
          </a:p>
          <a:p>
            <a:r>
              <a:rPr lang="en-US" sz="2800" dirty="0"/>
              <a:t>Which pharmacological target(s) with analgesic effects can be beneficial and safe for people with injury.</a:t>
            </a:r>
          </a:p>
          <a:p>
            <a:endParaRPr lang="en-US" sz="2800" dirty="0"/>
          </a:p>
        </p:txBody>
      </p:sp>
    </p:spTree>
    <p:extLst>
      <p:ext uri="{BB962C8B-B14F-4D97-AF65-F5344CB8AC3E}">
        <p14:creationId xmlns:p14="http://schemas.microsoft.com/office/powerpoint/2010/main" val="2965395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H:\McGill\CERC\Meetings\November 2019\IMG_414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851" y="0"/>
            <a:ext cx="9245600" cy="6934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BD3FFAA-EC4B-4D74-BB30-C19C0DB15C60}"/>
              </a:ext>
            </a:extLst>
          </p:cNvPr>
          <p:cNvSpPr txBox="1"/>
          <p:nvPr/>
        </p:nvSpPr>
        <p:spPr>
          <a:xfrm>
            <a:off x="1066800" y="585660"/>
            <a:ext cx="7347359" cy="520956"/>
          </a:xfrm>
          <a:prstGeom prst="rect">
            <a:avLst/>
          </a:prstGeom>
          <a:noFill/>
        </p:spPr>
        <p:txBody>
          <a:bodyPr wrap="none" lIns="81579" tIns="40789" rIns="81579" bIns="40789" rtlCol="0">
            <a:spAutoFit/>
          </a:bodyPr>
          <a:lstStyle/>
          <a:p>
            <a:pPr defTabSz="815786"/>
            <a:r>
              <a:rPr lang="en-US" sz="2850" b="1" dirty="0">
                <a:solidFill>
                  <a:srgbClr val="FF0000"/>
                </a:solidFill>
              </a:rPr>
              <a:t>Welcome to the Human Pain Genetics Program </a:t>
            </a:r>
          </a:p>
        </p:txBody>
      </p:sp>
    </p:spTree>
    <p:extLst>
      <p:ext uri="{BB962C8B-B14F-4D97-AF65-F5344CB8AC3E}">
        <p14:creationId xmlns:p14="http://schemas.microsoft.com/office/powerpoint/2010/main" val="4067504252"/>
      </p:ext>
    </p:extLst>
  </p:cSld>
  <p:clrMapOvr>
    <a:masterClrMapping/>
  </p:clrMapOvr>
  <p:transition spd="slow">
    <p:pull/>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224" y="-33199"/>
            <a:ext cx="7582674" cy="3783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5750" y="-50816"/>
            <a:ext cx="6307246" cy="3547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990" y="3581400"/>
            <a:ext cx="8575790" cy="3276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5" name="Picture 7" descr="http://1.bp.blogspot.com/-b8dCx8vE5FE/UB8DWvwRe-I/AAAAAAAACn8/rXPdNEovP1I/s160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9407" y="3514628"/>
            <a:ext cx="5155001" cy="3378008"/>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3"/>
          <p:cNvSpPr txBox="1">
            <a:spLocks noChangeArrowheads="1"/>
          </p:cNvSpPr>
          <p:nvPr/>
        </p:nvSpPr>
        <p:spPr bwMode="auto">
          <a:xfrm>
            <a:off x="468863" y="1761083"/>
            <a:ext cx="7924800" cy="740259"/>
          </a:xfrm>
          <a:prstGeom prst="rect">
            <a:avLst/>
          </a:prstGeom>
          <a:noFill/>
          <a:ln w="9525">
            <a:noFill/>
            <a:miter lim="800000"/>
            <a:headEnd/>
            <a:tailEnd/>
          </a:ln>
        </p:spPr>
        <p:txBody>
          <a:bodyPr lIns="81589" tIns="40795" rIns="81589" bIns="40795">
            <a:spAutoFit/>
          </a:bodyPr>
          <a:lstStyle/>
          <a:p>
            <a:pPr algn="ctr" defTabSz="815893" fontAlgn="base">
              <a:spcBef>
                <a:spcPct val="50000"/>
              </a:spcBef>
              <a:spcAft>
                <a:spcPct val="0"/>
              </a:spcAft>
            </a:pPr>
            <a:r>
              <a:rPr lang="en-US" sz="4275" b="1" dirty="0">
                <a:solidFill>
                  <a:srgbClr val="FF0000"/>
                </a:solidFill>
                <a:latin typeface="Calibri"/>
                <a:ea typeface="+mj-ea"/>
                <a:cs typeface="Times New Roman" pitchFamily="18" charset="0"/>
                <a:sym typeface="Helvetica Neue"/>
              </a:rPr>
              <a:t>Thanks for Funding to</a:t>
            </a:r>
          </a:p>
        </p:txBody>
      </p:sp>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53778" y="3194454"/>
            <a:ext cx="1763223" cy="806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32895" y="3194458"/>
            <a:ext cx="2731062" cy="776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4932" y="3194454"/>
            <a:ext cx="1028144" cy="771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2"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13" y="3194454"/>
            <a:ext cx="2396513" cy="728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47875" y="4095514"/>
            <a:ext cx="1618210" cy="746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431263" y="4095536"/>
            <a:ext cx="1614978" cy="7836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184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175"/>
                                        </p:tgtEl>
                                        <p:attrNameLst>
                                          <p:attrName>style.visibility</p:attrName>
                                        </p:attrNameLst>
                                      </p:cBhvr>
                                      <p:to>
                                        <p:strVal val="visible"/>
                                      </p:to>
                                    </p:set>
                                    <p:animEffect transition="in" filter="wheel(1)">
                                      <p:cBhvr>
                                        <p:cTn id="7" dur="2000"/>
                                        <p:tgtEl>
                                          <p:spTgt spid="7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5089" name="Picture 2" descr="killerwhale2"/>
          <p:cNvPicPr>
            <a:picLocks noChangeAspect="1" noChangeArrowheads="1"/>
          </p:cNvPicPr>
          <p:nvPr/>
        </p:nvPicPr>
        <p:blipFill>
          <a:blip r:embed="rId2"/>
          <a:srcRect/>
          <a:stretch>
            <a:fillRect/>
          </a:stretch>
        </p:blipFill>
        <p:spPr bwMode="auto">
          <a:xfrm>
            <a:off x="0" y="0"/>
            <a:ext cx="9220200" cy="6934200"/>
          </a:xfrm>
          <a:prstGeom prst="rect">
            <a:avLst/>
          </a:prstGeom>
          <a:noFill/>
          <a:ln w="9525">
            <a:noFill/>
            <a:miter lim="800000"/>
            <a:headEnd/>
            <a:tailEnd/>
          </a:ln>
        </p:spPr>
      </p:pic>
      <p:sp>
        <p:nvSpPr>
          <p:cNvPr id="345090" name="Text Box 3"/>
          <p:cNvSpPr txBox="1">
            <a:spLocks noChangeArrowheads="1"/>
          </p:cNvSpPr>
          <p:nvPr/>
        </p:nvSpPr>
        <p:spPr bwMode="auto">
          <a:xfrm>
            <a:off x="685800" y="838202"/>
            <a:ext cx="7924800" cy="823913"/>
          </a:xfrm>
          <a:prstGeom prst="rect">
            <a:avLst/>
          </a:prstGeom>
          <a:noFill/>
          <a:ln w="9525">
            <a:noFill/>
            <a:miter lim="800000"/>
            <a:headEnd/>
            <a:tailEnd/>
          </a:ln>
        </p:spPr>
        <p:txBody>
          <a:bodyPr>
            <a:spAutoFit/>
          </a:bodyPr>
          <a:lstStyle/>
          <a:p>
            <a:pPr algn="ctr" fontAlgn="base">
              <a:spcBef>
                <a:spcPct val="50000"/>
              </a:spcBef>
              <a:spcAft>
                <a:spcPct val="0"/>
              </a:spcAft>
            </a:pPr>
            <a:r>
              <a:rPr lang="en-US" sz="4800" b="1">
                <a:solidFill>
                  <a:srgbClr val="FF0000"/>
                </a:solidFill>
                <a:cs typeface="Times New Roman" pitchFamily="18" charset="0"/>
              </a:rPr>
              <a:t>Thank You</a:t>
            </a:r>
          </a:p>
        </p:txBody>
      </p:sp>
    </p:spTree>
    <p:extLst>
      <p:ext uri="{BB962C8B-B14F-4D97-AF65-F5344CB8AC3E}">
        <p14:creationId xmlns:p14="http://schemas.microsoft.com/office/powerpoint/2010/main" val="2182869057"/>
      </p:ext>
    </p:extLst>
  </p:cSld>
  <p:clrMapOvr>
    <a:masterClrMapping/>
  </p:clrMapOvr>
  <p:transition>
    <p:checke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175" y="1701466"/>
            <a:ext cx="8931649" cy="1384995"/>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Times New Roman" charset="0"/>
                <a:cs typeface="Arial" panose="020B0604020202020204" pitchFamily="34" charset="0"/>
              </a:rPr>
              <a:t>A cohort of 100 Caucasian patients comprised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Times New Roman" charset="0"/>
                <a:cs typeface="Arial" panose="020B0604020202020204" pitchFamily="34" charset="0"/>
              </a:rPr>
              <a:t> of males (58%) and females (42%) older than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Times New Roman" charset="0"/>
                <a:cs typeface="Arial" panose="020B0604020202020204" pitchFamily="34" charset="0"/>
              </a:rPr>
              <a:t>18 years old with acute LBP.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Times New Roman" charset="0"/>
                <a:cs typeface="Arial" panose="020B0604020202020204" pitchFamily="34" charset="0"/>
              </a:rPr>
              <a:t>Whole blood RNA analysis at two time points: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Times New Roman" charset="0"/>
                <a:cs typeface="Arial" panose="020B0604020202020204" pitchFamily="34" charset="0"/>
              </a:rPr>
              <a:t>t</a:t>
            </a:r>
            <a:r>
              <a:rPr kumimoji="0" lang="en-US" sz="1400" b="0" i="0" u="none" strike="noStrike" kern="1200" cap="none" spc="0" normalizeH="0" baseline="-25000" noProof="0" dirty="0">
                <a:ln>
                  <a:noFill/>
                </a:ln>
                <a:solidFill>
                  <a:prstClr val="black"/>
                </a:solidFill>
                <a:effectLst/>
                <a:uLnTx/>
                <a:uFillTx/>
                <a:latin typeface="Arial" panose="020B0604020202020204" pitchFamily="34" charset="0"/>
                <a:ea typeface="Times New Roman" charset="0"/>
                <a:cs typeface="Arial" panose="020B0604020202020204" pitchFamily="34" charset="0"/>
              </a:rPr>
              <a:t>0</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Times New Roman" charset="0"/>
                <a:cs typeface="Arial" panose="020B0604020202020204" pitchFamily="34" charset="0"/>
              </a:rPr>
              <a:t> = within 6 weeks of acute episode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Times New Roman" charset="0"/>
                <a:cs typeface="Arial" panose="020B0604020202020204" pitchFamily="34" charset="0"/>
              </a:rPr>
              <a:t>t</a:t>
            </a:r>
            <a:r>
              <a:rPr kumimoji="0" lang="en-US" sz="1400" b="0" i="0" u="none" strike="noStrike" kern="1200" cap="none" spc="0" normalizeH="0" baseline="-25000" noProof="0" dirty="0">
                <a:ln>
                  <a:noFill/>
                </a:ln>
                <a:solidFill>
                  <a:prstClr val="black"/>
                </a:solidFill>
                <a:effectLst/>
                <a:uLnTx/>
                <a:uFillTx/>
                <a:latin typeface="Arial" panose="020B0604020202020204" pitchFamily="34" charset="0"/>
                <a:ea typeface="Times New Roman" charset="0"/>
                <a:cs typeface="Arial" panose="020B0604020202020204" pitchFamily="34" charset="0"/>
              </a:rPr>
              <a:t>1</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Times New Roman" charset="0"/>
                <a:cs typeface="Arial" panose="020B0604020202020204" pitchFamily="34" charset="0"/>
              </a:rPr>
              <a:t> = 3 months after enrollment</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TextBox 2"/>
          <p:cNvSpPr txBox="1"/>
          <p:nvPr/>
        </p:nvSpPr>
        <p:spPr>
          <a:xfrm>
            <a:off x="1209665" y="265866"/>
            <a:ext cx="6368283"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Calibri"/>
                <a:ea typeface="+mj-ea"/>
                <a:cs typeface="+mj-cs"/>
              </a:rPr>
              <a:t>Differential Gene Expression in the Blood of </a:t>
            </a:r>
            <a:r>
              <a:rPr kumimoji="0" lang="en-GB" sz="2400" b="1" i="0" u="none" strike="noStrike" kern="1200" cap="none" spc="0" normalizeH="0" baseline="0" noProof="0" dirty="0">
                <a:ln>
                  <a:noFill/>
                </a:ln>
                <a:solidFill>
                  <a:srgbClr val="C00000"/>
                </a:solidFill>
                <a:effectLst/>
                <a:uLnTx/>
                <a:uFillTx/>
                <a:latin typeface="Calibri"/>
                <a:ea typeface="+mj-ea"/>
                <a:cs typeface="+mj-cs"/>
              </a:rPr>
              <a:t>LBP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C00000"/>
                </a:solidFill>
                <a:effectLst/>
                <a:uLnTx/>
                <a:uFillTx/>
                <a:latin typeface="Calibri"/>
                <a:ea typeface="+mj-ea"/>
                <a:cs typeface="+mj-cs"/>
              </a:rPr>
              <a:t>patients: Study Design</a:t>
            </a:r>
            <a:endParaRPr kumimoji="0" lang="en-US" sz="2400" b="1" i="0" u="none" strike="noStrike" kern="1200" cap="none" spc="0" normalizeH="0" baseline="0" noProof="0" dirty="0">
              <a:ln>
                <a:noFill/>
              </a:ln>
              <a:solidFill>
                <a:srgbClr val="C00000"/>
              </a:solidFill>
              <a:effectLst/>
              <a:uLnTx/>
              <a:uFillTx/>
              <a:latin typeface="Calibri"/>
              <a:ea typeface="+mj-ea"/>
              <a:cs typeface="+mj-cs"/>
            </a:endParaRPr>
          </a:p>
        </p:txBody>
      </p:sp>
      <p:sp>
        <p:nvSpPr>
          <p:cNvPr id="30" name="TextBox 29"/>
          <p:cNvSpPr txBox="1"/>
          <p:nvPr/>
        </p:nvSpPr>
        <p:spPr>
          <a:xfrm>
            <a:off x="1453548" y="5650468"/>
            <a:ext cx="162416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Blood sampling</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72" name="Group 71"/>
          <p:cNvGrpSpPr>
            <a:grpSpLocks noChangeAspect="1"/>
          </p:cNvGrpSpPr>
          <p:nvPr/>
        </p:nvGrpSpPr>
        <p:grpSpPr>
          <a:xfrm>
            <a:off x="914400" y="3642410"/>
            <a:ext cx="2473994" cy="2008058"/>
            <a:chOff x="711201" y="1000086"/>
            <a:chExt cx="1236997" cy="1004029"/>
          </a:xfrm>
        </p:grpSpPr>
        <p:cxnSp>
          <p:nvCxnSpPr>
            <p:cNvPr id="73" name="Straight Connector 72"/>
            <p:cNvCxnSpPr/>
            <p:nvPr/>
          </p:nvCxnSpPr>
          <p:spPr>
            <a:xfrm>
              <a:off x="1063021" y="1124549"/>
              <a:ext cx="0" cy="731520"/>
            </a:xfrm>
            <a:prstGeom prst="line">
              <a:avLst/>
            </a:prstGeom>
            <a:ln w="285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1699806" y="1124549"/>
              <a:ext cx="0" cy="731520"/>
            </a:xfrm>
            <a:prstGeom prst="line">
              <a:avLst/>
            </a:prstGeom>
            <a:ln w="285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1043724" y="1246317"/>
              <a:ext cx="786384"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1782127" y="1141910"/>
              <a:ext cx="160461" cy="1692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prstClr val="black"/>
                  </a:solidFill>
                  <a:latin typeface="Arial" charset="0"/>
                  <a:ea typeface="Arial" charset="0"/>
                  <a:cs typeface="Arial" charset="0"/>
                </a:rPr>
                <a:t>P</a:t>
              </a:r>
              <a:endParaRPr kumimoji="0" lang="en-US" sz="1600" b="0" i="0" u="none" strike="noStrike" kern="1200" cap="none" spc="0" normalizeH="0" baseline="0" noProof="0" dirty="0">
                <a:ln>
                  <a:noFill/>
                </a:ln>
                <a:solidFill>
                  <a:prstClr val="black"/>
                </a:solidFill>
                <a:effectLst/>
                <a:uLnTx/>
                <a:uFillTx/>
                <a:latin typeface="Arial" charset="0"/>
                <a:ea typeface="Arial" charset="0"/>
                <a:cs typeface="Arial" charset="0"/>
              </a:endParaRPr>
            </a:p>
          </p:txBody>
        </p:sp>
        <p:sp>
          <p:nvSpPr>
            <p:cNvPr id="77" name="TextBox 76"/>
            <p:cNvSpPr txBox="1"/>
            <p:nvPr/>
          </p:nvSpPr>
          <p:spPr>
            <a:xfrm>
              <a:off x="1782127" y="1554447"/>
              <a:ext cx="166071" cy="1692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charset="0"/>
                  <a:ea typeface="Arial" charset="0"/>
                  <a:cs typeface="Arial" charset="0"/>
                </a:rPr>
                <a:t>R</a:t>
              </a:r>
            </a:p>
          </p:txBody>
        </p:sp>
        <p:sp>
          <p:nvSpPr>
            <p:cNvPr id="78" name="TextBox 77"/>
            <p:cNvSpPr txBox="1"/>
            <p:nvPr/>
          </p:nvSpPr>
          <p:spPr>
            <a:xfrm>
              <a:off x="980775" y="1801062"/>
              <a:ext cx="174888" cy="20005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charset="0"/>
                  <a:ea typeface="Arial" charset="0"/>
                  <a:cs typeface="Arial" charset="0"/>
                </a:rPr>
                <a:t>t</a:t>
              </a:r>
              <a:r>
                <a:rPr kumimoji="0" lang="en-US" sz="2000" b="0" i="0" u="none" strike="noStrike" kern="1200" cap="none" spc="0" normalizeH="0" baseline="-25000" noProof="0" dirty="0">
                  <a:ln>
                    <a:noFill/>
                  </a:ln>
                  <a:solidFill>
                    <a:prstClr val="black"/>
                  </a:solidFill>
                  <a:effectLst/>
                  <a:uLnTx/>
                  <a:uFillTx/>
                  <a:latin typeface="Arial" charset="0"/>
                  <a:ea typeface="Arial" charset="0"/>
                  <a:cs typeface="Arial" charset="0"/>
                </a:rPr>
                <a:t>0</a:t>
              </a:r>
            </a:p>
          </p:txBody>
        </p:sp>
        <p:sp>
          <p:nvSpPr>
            <p:cNvPr id="79" name="TextBox 78"/>
            <p:cNvSpPr txBox="1"/>
            <p:nvPr/>
          </p:nvSpPr>
          <p:spPr>
            <a:xfrm>
              <a:off x="1617461" y="1804060"/>
              <a:ext cx="174888" cy="20005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charset="0"/>
                  <a:ea typeface="Arial" charset="0"/>
                  <a:cs typeface="Arial" charset="0"/>
                </a:rPr>
                <a:t>t</a:t>
              </a:r>
              <a:r>
                <a:rPr kumimoji="0" lang="en-US" sz="2000" b="0" i="0" u="none" strike="noStrike" kern="1200" cap="none" spc="0" normalizeH="0" baseline="-25000" noProof="0" dirty="0">
                  <a:ln>
                    <a:noFill/>
                  </a:ln>
                  <a:solidFill>
                    <a:prstClr val="black"/>
                  </a:solidFill>
                  <a:effectLst/>
                  <a:uLnTx/>
                  <a:uFillTx/>
                  <a:latin typeface="Arial" charset="0"/>
                  <a:ea typeface="Arial" charset="0"/>
                  <a:cs typeface="Arial" charset="0"/>
                </a:rPr>
                <a:t>1</a:t>
              </a:r>
            </a:p>
          </p:txBody>
        </p:sp>
        <p:sp>
          <p:nvSpPr>
            <p:cNvPr id="80" name="TextBox 79"/>
            <p:cNvSpPr txBox="1"/>
            <p:nvPr/>
          </p:nvSpPr>
          <p:spPr>
            <a:xfrm>
              <a:off x="1133835" y="1000086"/>
              <a:ext cx="514725" cy="1692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charset="0"/>
                  <a:ea typeface="Arial" charset="0"/>
                  <a:cs typeface="Arial" charset="0"/>
                </a:rPr>
                <a:t>3 months</a:t>
              </a:r>
            </a:p>
          </p:txBody>
        </p:sp>
        <p:cxnSp>
          <p:nvCxnSpPr>
            <p:cNvPr id="81" name="Straight Arrow Connector 80"/>
            <p:cNvCxnSpPr/>
            <p:nvPr/>
          </p:nvCxnSpPr>
          <p:spPr>
            <a:xfrm>
              <a:off x="922049" y="1769891"/>
              <a:ext cx="91440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1212525" y="1762260"/>
              <a:ext cx="334387" cy="20005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charset="0"/>
                  <a:ea typeface="Arial" charset="0"/>
                  <a:cs typeface="Arial" charset="0"/>
                </a:rPr>
                <a:t>time</a:t>
              </a:r>
              <a:endParaRPr kumimoji="0" lang="en-US" sz="2800" b="0" i="0" u="none" strike="noStrike" kern="1200" cap="none" spc="0" normalizeH="0" baseline="0" noProof="0" dirty="0">
                <a:ln>
                  <a:noFill/>
                </a:ln>
                <a:solidFill>
                  <a:prstClr val="black"/>
                </a:solidFill>
                <a:effectLst/>
                <a:uLnTx/>
                <a:uFillTx/>
                <a:latin typeface="Arial" charset="0"/>
                <a:ea typeface="Arial" charset="0"/>
                <a:cs typeface="Arial" charset="0"/>
              </a:endParaRPr>
            </a:p>
          </p:txBody>
        </p:sp>
        <p:cxnSp>
          <p:nvCxnSpPr>
            <p:cNvPr id="83" name="Straight Arrow Connector 82"/>
            <p:cNvCxnSpPr/>
            <p:nvPr/>
          </p:nvCxnSpPr>
          <p:spPr>
            <a:xfrm rot="16200000">
              <a:off x="568844" y="1412429"/>
              <a:ext cx="73152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rot="16200000">
              <a:off x="643635" y="1335905"/>
              <a:ext cx="335188" cy="20005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charset="0"/>
                  <a:ea typeface="Arial" charset="0"/>
                  <a:cs typeface="Arial" charset="0"/>
                </a:rPr>
                <a:t>pain</a:t>
              </a:r>
            </a:p>
          </p:txBody>
        </p:sp>
        <p:cxnSp>
          <p:nvCxnSpPr>
            <p:cNvPr id="85" name="Curved Connector 84"/>
            <p:cNvCxnSpPr/>
            <p:nvPr/>
          </p:nvCxnSpPr>
          <p:spPr>
            <a:xfrm>
              <a:off x="1049031" y="1292593"/>
              <a:ext cx="788349" cy="380518"/>
            </a:xfrm>
            <a:prstGeom prst="curvedConnector3">
              <a:avLst/>
            </a:prstGeom>
            <a:ln w="57150">
              <a:solidFill>
                <a:srgbClr val="00CC00"/>
              </a:solidFill>
              <a:tailEnd type="triangle"/>
            </a:ln>
          </p:spPr>
          <p:style>
            <a:lnRef idx="1">
              <a:schemeClr val="accent1"/>
            </a:lnRef>
            <a:fillRef idx="0">
              <a:schemeClr val="accent1"/>
            </a:fillRef>
            <a:effectRef idx="0">
              <a:schemeClr val="accent1"/>
            </a:effectRef>
            <a:fontRef idx="minor">
              <a:schemeClr val="tx1"/>
            </a:fontRef>
          </p:style>
        </p:cxnSp>
      </p:grpSp>
      <p:pic>
        <p:nvPicPr>
          <p:cNvPr id="64" name="Picture 2" descr="Image result for back pai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4169589"/>
            <a:ext cx="2524125" cy="1681163"/>
          </a:xfrm>
          <a:prstGeom prst="rect">
            <a:avLst/>
          </a:prstGeom>
          <a:noFill/>
          <a:extLst>
            <a:ext uri="{909E8E84-426E-40DD-AFC4-6F175D3DCCD1}">
              <a14:hiddenFill xmlns:a14="http://schemas.microsoft.com/office/drawing/2010/main">
                <a:solidFill>
                  <a:srgbClr val="FFFFFF"/>
                </a:solidFill>
              </a14:hiddenFill>
            </a:ext>
          </a:extLst>
        </p:spPr>
      </p:pic>
      <p:grpSp>
        <p:nvGrpSpPr>
          <p:cNvPr id="67" name="Group 66"/>
          <p:cNvGrpSpPr/>
          <p:nvPr/>
        </p:nvGrpSpPr>
        <p:grpSpPr>
          <a:xfrm>
            <a:off x="5302867" y="5547430"/>
            <a:ext cx="1283300" cy="1005770"/>
            <a:chOff x="2498998" y="4077072"/>
            <a:chExt cx="2092793" cy="1632775"/>
          </a:xfrm>
        </p:grpSpPr>
        <p:cxnSp>
          <p:nvCxnSpPr>
            <p:cNvPr id="70" name="Straight Arrow Connector 69"/>
            <p:cNvCxnSpPr/>
            <p:nvPr/>
          </p:nvCxnSpPr>
          <p:spPr>
            <a:xfrm flipH="1">
              <a:off x="3084984" y="4077072"/>
              <a:ext cx="1008112" cy="1080120"/>
            </a:xfrm>
            <a:prstGeom prst="straightConnector1">
              <a:avLst/>
            </a:prstGeom>
            <a:ln w="38100">
              <a:solidFill>
                <a:srgbClr val="00CC00"/>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2498998" y="5160236"/>
              <a:ext cx="2092793" cy="54961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a:ea typeface="+mn-ea"/>
                  <a:cs typeface="+mn-cs"/>
                </a:rPr>
                <a:t>Resolvers (R)</a:t>
              </a: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86" name="Group 85"/>
          <p:cNvGrpSpPr/>
          <p:nvPr/>
        </p:nvGrpSpPr>
        <p:grpSpPr>
          <a:xfrm>
            <a:off x="5725216" y="5547430"/>
            <a:ext cx="2351984" cy="1005770"/>
            <a:chOff x="3215892" y="4077072"/>
            <a:chExt cx="3338531" cy="1632775"/>
          </a:xfrm>
        </p:grpSpPr>
        <p:cxnSp>
          <p:nvCxnSpPr>
            <p:cNvPr id="87" name="Straight Arrow Connector 86"/>
            <p:cNvCxnSpPr/>
            <p:nvPr/>
          </p:nvCxnSpPr>
          <p:spPr>
            <a:xfrm>
              <a:off x="4245496" y="4077072"/>
              <a:ext cx="1143744" cy="1080120"/>
            </a:xfrm>
            <a:prstGeom prst="straightConnector1">
              <a:avLst/>
            </a:prstGeom>
            <a:ln w="38100">
              <a:solidFill>
                <a:srgbClr val="FF0000"/>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3215892" y="5160236"/>
              <a:ext cx="3338531" cy="54961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a:ea typeface="+mn-ea"/>
                  <a:cs typeface="+mn-cs"/>
                </a:rPr>
                <a:t>Persistent (P)</a:t>
              </a: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p:txBody>
        </p:sp>
      </p:gr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1344070"/>
            <a:ext cx="3698895" cy="2465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2">
            <a:extLst>
              <a:ext uri="{FF2B5EF4-FFF2-40B4-BE49-F238E27FC236}">
                <a16:creationId xmlns:a16="http://schemas.microsoft.com/office/drawing/2014/main" id="{83406E2F-90D7-4BFA-B3FD-84F90F7A382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1" y="0"/>
            <a:ext cx="7620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8100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p:cNvGrpSpPr/>
          <p:nvPr/>
        </p:nvGrpSpPr>
        <p:grpSpPr>
          <a:xfrm>
            <a:off x="4593434" y="2518704"/>
            <a:ext cx="1435733" cy="1648014"/>
            <a:chOff x="1094725" y="2086094"/>
            <a:chExt cx="914400" cy="1103264"/>
          </a:xfrm>
        </p:grpSpPr>
        <p:sp>
          <p:nvSpPr>
            <p:cNvPr id="48" name="TextBox 47"/>
            <p:cNvSpPr txBox="1"/>
            <p:nvPr/>
          </p:nvSpPr>
          <p:spPr>
            <a:xfrm>
              <a:off x="1285187" y="2789248"/>
              <a:ext cx="553357"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Arial" charset="0"/>
                  <a:ea typeface="Arial" charset="0"/>
                  <a:cs typeface="Arial" charset="0"/>
                </a:rPr>
                <a:t>4: in </a:t>
              </a:r>
              <a:r>
                <a:rPr kumimoji="0" lang="en-US" sz="1000" b="0" i="0" u="none" strike="noStrike" kern="0" cap="none" spc="0" normalizeH="0" baseline="0" noProof="0" dirty="0">
                  <a:ln>
                    <a:noFill/>
                  </a:ln>
                  <a:solidFill>
                    <a:srgbClr val="00B050"/>
                  </a:solidFill>
                  <a:effectLst/>
                  <a:uLnTx/>
                  <a:uFillTx/>
                  <a:latin typeface="Arial" charset="0"/>
                  <a:ea typeface="Arial" charset="0"/>
                  <a:cs typeface="Arial" charset="0"/>
                </a:rPr>
                <a:t>R</a:t>
              </a:r>
              <a:endParaRPr kumimoji="0" lang="en-US" sz="1000" b="0" i="0" u="none" strike="noStrike" kern="0" cap="none" spc="0" normalizeH="0" baseline="-25000" noProof="0" dirty="0">
                <a:ln>
                  <a:noFill/>
                </a:ln>
                <a:solidFill>
                  <a:prstClr val="black"/>
                </a:solidFill>
                <a:effectLst/>
                <a:uLnTx/>
                <a:uFillTx/>
                <a:latin typeface="Arial" charset="0"/>
                <a:ea typeface="Arial" charset="0"/>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Arial" charset="0"/>
                  <a:ea typeface="Arial" charset="0"/>
                  <a:cs typeface="Arial" charset="0"/>
                </a:rPr>
                <a:t>t</a:t>
              </a:r>
              <a:r>
                <a:rPr kumimoji="0" lang="en-US" sz="1000" b="0" i="0" u="none" strike="noStrike" kern="0" cap="none" spc="0" normalizeH="0" baseline="-25000" noProof="0" dirty="0">
                  <a:ln>
                    <a:noFill/>
                  </a:ln>
                  <a:solidFill>
                    <a:prstClr val="black"/>
                  </a:solidFill>
                  <a:effectLst/>
                  <a:uLnTx/>
                  <a:uFillTx/>
                  <a:latin typeface="Arial" charset="0"/>
                  <a:ea typeface="Arial" charset="0"/>
                  <a:cs typeface="Arial" charset="0"/>
                </a:rPr>
                <a:t>1</a:t>
              </a:r>
              <a:r>
                <a:rPr kumimoji="0" lang="en-US" sz="800" b="0" i="0" u="none" strike="noStrike" kern="0" cap="none" spc="0" normalizeH="0" baseline="0" noProof="0" dirty="0">
                  <a:ln>
                    <a:noFill/>
                  </a:ln>
                  <a:solidFill>
                    <a:prstClr val="black"/>
                  </a:solidFill>
                  <a:effectLst/>
                  <a:uLnTx/>
                  <a:uFillTx/>
                  <a:latin typeface="Arial" charset="0"/>
                  <a:ea typeface="Arial" charset="0"/>
                  <a:cs typeface="Arial" charset="0"/>
                </a:rPr>
                <a:t> vs </a:t>
              </a:r>
              <a:r>
                <a:rPr kumimoji="0" lang="en-US" sz="1000" b="0" i="0" u="none" strike="noStrike" kern="0" cap="none" spc="0" normalizeH="0" baseline="0" noProof="0" dirty="0">
                  <a:ln>
                    <a:noFill/>
                  </a:ln>
                  <a:solidFill>
                    <a:prstClr val="black"/>
                  </a:solidFill>
                  <a:effectLst/>
                  <a:uLnTx/>
                  <a:uFillTx/>
                  <a:latin typeface="Arial" charset="0"/>
                  <a:ea typeface="Arial" charset="0"/>
                  <a:cs typeface="Arial" charset="0"/>
                </a:rPr>
                <a:t>t</a:t>
              </a:r>
              <a:r>
                <a:rPr kumimoji="0" lang="en-US" sz="1000" b="0" i="0" u="none" strike="noStrike" kern="0" cap="none" spc="0" normalizeH="0" baseline="-25000" noProof="0" dirty="0">
                  <a:ln>
                    <a:noFill/>
                  </a:ln>
                  <a:solidFill>
                    <a:prstClr val="black"/>
                  </a:solidFill>
                  <a:effectLst/>
                  <a:uLnTx/>
                  <a:uFillTx/>
                  <a:latin typeface="Arial" charset="0"/>
                  <a:ea typeface="Arial" charset="0"/>
                  <a:cs typeface="Arial" charset="0"/>
                </a:rPr>
                <a:t>0</a:t>
              </a:r>
              <a:endParaRPr kumimoji="0" lang="en-US" sz="1000" b="0" i="0" u="none" strike="noStrike" kern="0" cap="none" spc="0" normalizeH="0" baseline="0" noProof="0" dirty="0">
                <a:ln>
                  <a:noFill/>
                </a:ln>
                <a:solidFill>
                  <a:srgbClr val="00B050"/>
                </a:solidFill>
                <a:effectLst/>
                <a:uLnTx/>
                <a:uFillTx/>
                <a:latin typeface="Arial" charset="0"/>
                <a:ea typeface="Arial" charset="0"/>
                <a:cs typeface="Arial" charset="0"/>
              </a:endParaRPr>
            </a:p>
          </p:txBody>
        </p:sp>
        <p:cxnSp>
          <p:nvCxnSpPr>
            <p:cNvPr id="49" name="Straight Connector 48"/>
            <p:cNvCxnSpPr/>
            <p:nvPr/>
          </p:nvCxnSpPr>
          <p:spPr>
            <a:xfrm>
              <a:off x="1235697" y="2163974"/>
              <a:ext cx="0" cy="731520"/>
            </a:xfrm>
            <a:prstGeom prst="line">
              <a:avLst/>
            </a:prstGeom>
            <a:noFill/>
            <a:ln w="25400" cap="flat" cmpd="sng" algn="ctr">
              <a:solidFill>
                <a:sysClr val="window" lastClr="FFFFFF">
                  <a:lumMod val="65000"/>
                </a:sysClr>
              </a:solidFill>
              <a:prstDash val="sysDash"/>
              <a:miter lim="800000"/>
            </a:ln>
            <a:effectLst/>
          </p:spPr>
        </p:cxnSp>
        <p:cxnSp>
          <p:nvCxnSpPr>
            <p:cNvPr id="50" name="Straight Connector 49"/>
            <p:cNvCxnSpPr/>
            <p:nvPr/>
          </p:nvCxnSpPr>
          <p:spPr>
            <a:xfrm>
              <a:off x="1872482" y="2163974"/>
              <a:ext cx="0" cy="731520"/>
            </a:xfrm>
            <a:prstGeom prst="line">
              <a:avLst/>
            </a:prstGeom>
            <a:noFill/>
            <a:ln w="25400" cap="flat" cmpd="sng" algn="ctr">
              <a:solidFill>
                <a:sysClr val="window" lastClr="FFFFFF">
                  <a:lumMod val="65000"/>
                </a:sysClr>
              </a:solidFill>
              <a:prstDash val="sysDash"/>
              <a:miter lim="800000"/>
            </a:ln>
            <a:effectLst/>
          </p:spPr>
        </p:cxnSp>
        <p:cxnSp>
          <p:nvCxnSpPr>
            <p:cNvPr id="51" name="Straight Arrow Connector 50"/>
            <p:cNvCxnSpPr/>
            <p:nvPr/>
          </p:nvCxnSpPr>
          <p:spPr>
            <a:xfrm>
              <a:off x="1094725" y="2809316"/>
              <a:ext cx="914400" cy="0"/>
            </a:xfrm>
            <a:prstGeom prst="straightConnector1">
              <a:avLst/>
            </a:prstGeom>
            <a:noFill/>
            <a:ln w="25400" cap="flat" cmpd="sng" algn="ctr">
              <a:solidFill>
                <a:sysClr val="windowText" lastClr="000000"/>
              </a:solidFill>
              <a:prstDash val="solid"/>
              <a:miter lim="800000"/>
              <a:tailEnd type="triangle"/>
            </a:ln>
            <a:effectLst/>
          </p:spPr>
        </p:cxnSp>
        <p:cxnSp>
          <p:nvCxnSpPr>
            <p:cNvPr id="52" name="Straight Arrow Connector 51"/>
            <p:cNvCxnSpPr/>
            <p:nvPr/>
          </p:nvCxnSpPr>
          <p:spPr>
            <a:xfrm rot="16200000">
              <a:off x="741520" y="2451854"/>
              <a:ext cx="731520" cy="0"/>
            </a:xfrm>
            <a:prstGeom prst="straightConnector1">
              <a:avLst/>
            </a:prstGeom>
            <a:noFill/>
            <a:ln w="25400" cap="flat" cmpd="sng" algn="ctr">
              <a:solidFill>
                <a:sysClr val="windowText" lastClr="000000"/>
              </a:solidFill>
              <a:prstDash val="solid"/>
              <a:miter lim="800000"/>
              <a:tailEnd type="triangle"/>
            </a:ln>
            <a:effectLst/>
          </p:spPr>
        </p:cxnSp>
        <p:cxnSp>
          <p:nvCxnSpPr>
            <p:cNvPr id="53" name="Curved Connector 52"/>
            <p:cNvCxnSpPr/>
            <p:nvPr/>
          </p:nvCxnSpPr>
          <p:spPr>
            <a:xfrm>
              <a:off x="1233256" y="2332018"/>
              <a:ext cx="639226" cy="386444"/>
            </a:xfrm>
            <a:prstGeom prst="curvedConnector3">
              <a:avLst/>
            </a:prstGeom>
            <a:noFill/>
            <a:ln w="31750" cap="flat" cmpd="sng" algn="ctr">
              <a:solidFill>
                <a:srgbClr val="00B050"/>
              </a:solidFill>
              <a:prstDash val="solid"/>
              <a:miter lim="800000"/>
              <a:headEnd type="oval" w="lg" len="lg"/>
              <a:tailEnd type="oval" w="lg" len="lg"/>
            </a:ln>
            <a:effectLst>
              <a:outerShdw blurRad="50800" dist="76200" dir="2700000" algn="tl" rotWithShape="0">
                <a:prstClr val="black">
                  <a:alpha val="40000"/>
                </a:prstClr>
              </a:outerShdw>
            </a:effectLst>
          </p:spPr>
        </p:cxnSp>
      </p:grpSp>
      <p:grpSp>
        <p:nvGrpSpPr>
          <p:cNvPr id="61" name="Group 60"/>
          <p:cNvGrpSpPr/>
          <p:nvPr/>
        </p:nvGrpSpPr>
        <p:grpSpPr>
          <a:xfrm>
            <a:off x="5825903" y="3138497"/>
            <a:ext cx="2438400" cy="2195503"/>
            <a:chOff x="2022444" y="5905012"/>
            <a:chExt cx="1552985" cy="1469781"/>
          </a:xfrm>
        </p:grpSpPr>
        <p:pic>
          <p:nvPicPr>
            <p:cNvPr id="62" name="Picture 6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95275" y="5905012"/>
              <a:ext cx="1188720" cy="1188720"/>
            </a:xfrm>
            <a:prstGeom prst="rect">
              <a:avLst/>
            </a:prstGeom>
            <a:effectLst/>
          </p:spPr>
        </p:pic>
        <p:sp>
          <p:nvSpPr>
            <p:cNvPr id="63" name="TextBox 62"/>
            <p:cNvSpPr txBox="1"/>
            <p:nvPr/>
          </p:nvSpPr>
          <p:spPr>
            <a:xfrm>
              <a:off x="2782733" y="7039675"/>
              <a:ext cx="242374" cy="21544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charset="0"/>
                  <a:ea typeface="Arial" charset="0"/>
                  <a:cs typeface="Arial" charset="0"/>
                </a:rPr>
                <a:t>0</a:t>
              </a:r>
              <a:endParaRPr kumimoji="0" lang="en-US" sz="800" b="0" i="0" u="none" strike="noStrike" kern="1200" cap="none" spc="0" normalizeH="0" baseline="0" noProof="0" dirty="0">
                <a:ln>
                  <a:noFill/>
                </a:ln>
                <a:solidFill>
                  <a:srgbClr val="00B050"/>
                </a:solidFill>
                <a:effectLst/>
                <a:uLnTx/>
                <a:uFillTx/>
                <a:latin typeface="Arial" charset="0"/>
                <a:ea typeface="Arial" charset="0"/>
                <a:cs typeface="Arial" charset="0"/>
              </a:endParaRPr>
            </a:p>
          </p:txBody>
        </p:sp>
        <p:sp>
          <p:nvSpPr>
            <p:cNvPr id="64" name="TextBox 63"/>
            <p:cNvSpPr txBox="1"/>
            <p:nvPr/>
          </p:nvSpPr>
          <p:spPr>
            <a:xfrm>
              <a:off x="3273743" y="7039675"/>
              <a:ext cx="301686" cy="21544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charset="0"/>
                  <a:ea typeface="Arial" charset="0"/>
                  <a:cs typeface="Arial" charset="0"/>
                </a:rPr>
                <a:t>+1</a:t>
              </a:r>
              <a:endParaRPr kumimoji="0" lang="en-US" sz="800" b="0" i="0" u="none" strike="noStrike" kern="1200" cap="none" spc="0" normalizeH="0" baseline="0" noProof="0" dirty="0">
                <a:ln>
                  <a:noFill/>
                </a:ln>
                <a:solidFill>
                  <a:srgbClr val="00B050"/>
                </a:solidFill>
                <a:effectLst/>
                <a:uLnTx/>
                <a:uFillTx/>
                <a:latin typeface="Arial" charset="0"/>
                <a:ea typeface="Arial" charset="0"/>
                <a:cs typeface="Arial" charset="0"/>
              </a:endParaRPr>
            </a:p>
          </p:txBody>
        </p:sp>
        <p:sp>
          <p:nvSpPr>
            <p:cNvPr id="65" name="TextBox 64"/>
            <p:cNvSpPr txBox="1"/>
            <p:nvPr/>
          </p:nvSpPr>
          <p:spPr>
            <a:xfrm>
              <a:off x="2231806" y="7039675"/>
              <a:ext cx="276038" cy="21544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charset="0"/>
                  <a:ea typeface="Arial" charset="0"/>
                  <a:cs typeface="Arial" charset="0"/>
                </a:rPr>
                <a:t>-1</a:t>
              </a:r>
              <a:endParaRPr kumimoji="0" lang="en-US" sz="800" b="0" i="0" u="none" strike="noStrike" kern="1200" cap="none" spc="0" normalizeH="0" baseline="0" noProof="0" dirty="0">
                <a:ln>
                  <a:noFill/>
                </a:ln>
                <a:solidFill>
                  <a:srgbClr val="00B050"/>
                </a:solidFill>
                <a:effectLst/>
                <a:uLnTx/>
                <a:uFillTx/>
                <a:latin typeface="Arial" charset="0"/>
                <a:ea typeface="Arial" charset="0"/>
                <a:cs typeface="Arial" charset="0"/>
              </a:endParaRPr>
            </a:p>
          </p:txBody>
        </p:sp>
        <p:sp>
          <p:nvSpPr>
            <p:cNvPr id="66" name="TextBox 65"/>
            <p:cNvSpPr txBox="1"/>
            <p:nvPr/>
          </p:nvSpPr>
          <p:spPr>
            <a:xfrm>
              <a:off x="2139394" y="6899653"/>
              <a:ext cx="242374" cy="21544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charset="0"/>
                  <a:ea typeface="Arial" charset="0"/>
                  <a:cs typeface="Arial" charset="0"/>
                </a:rPr>
                <a:t>0</a:t>
              </a:r>
              <a:endParaRPr kumimoji="0" lang="en-US" sz="800" b="0" i="0" u="none" strike="noStrike" kern="1200" cap="none" spc="0" normalizeH="0" baseline="0" noProof="0" dirty="0">
                <a:ln>
                  <a:noFill/>
                </a:ln>
                <a:solidFill>
                  <a:srgbClr val="00B050"/>
                </a:solidFill>
                <a:effectLst/>
                <a:uLnTx/>
                <a:uFillTx/>
                <a:latin typeface="Arial" charset="0"/>
                <a:ea typeface="Arial" charset="0"/>
                <a:cs typeface="Arial" charset="0"/>
              </a:endParaRPr>
            </a:p>
          </p:txBody>
        </p:sp>
        <p:sp>
          <p:nvSpPr>
            <p:cNvPr id="67" name="TextBox 66"/>
            <p:cNvSpPr txBox="1"/>
            <p:nvPr/>
          </p:nvSpPr>
          <p:spPr>
            <a:xfrm>
              <a:off x="2139394" y="6596591"/>
              <a:ext cx="242374" cy="21544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charset="0"/>
                  <a:ea typeface="Arial" charset="0"/>
                  <a:cs typeface="Arial" charset="0"/>
                </a:rPr>
                <a:t>2</a:t>
              </a:r>
              <a:endParaRPr kumimoji="0" lang="en-US" sz="800" b="0" i="0" u="none" strike="noStrike" kern="1200" cap="none" spc="0" normalizeH="0" baseline="0" noProof="0" dirty="0">
                <a:ln>
                  <a:noFill/>
                </a:ln>
                <a:solidFill>
                  <a:srgbClr val="00B050"/>
                </a:solidFill>
                <a:effectLst/>
                <a:uLnTx/>
                <a:uFillTx/>
                <a:latin typeface="Arial" charset="0"/>
                <a:ea typeface="Arial" charset="0"/>
                <a:cs typeface="Arial" charset="0"/>
              </a:endParaRPr>
            </a:p>
          </p:txBody>
        </p:sp>
        <p:sp>
          <p:nvSpPr>
            <p:cNvPr id="68" name="TextBox 67"/>
            <p:cNvSpPr txBox="1"/>
            <p:nvPr/>
          </p:nvSpPr>
          <p:spPr>
            <a:xfrm>
              <a:off x="2550218" y="7159349"/>
              <a:ext cx="707245" cy="21544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charset="0"/>
                  <a:ea typeface="Arial" charset="0"/>
                  <a:cs typeface="Arial" charset="0"/>
                </a:rPr>
                <a:t>log</a:t>
              </a:r>
              <a:r>
                <a:rPr kumimoji="0" lang="en-US" sz="800" b="0" i="0" u="none" strike="noStrike" kern="1200" cap="none" spc="0" normalizeH="0" baseline="-25000" noProof="0" dirty="0">
                  <a:ln>
                    <a:noFill/>
                  </a:ln>
                  <a:solidFill>
                    <a:prstClr val="black"/>
                  </a:solidFill>
                  <a:effectLst/>
                  <a:uLnTx/>
                  <a:uFillTx/>
                  <a:latin typeface="Arial" charset="0"/>
                  <a:ea typeface="Arial" charset="0"/>
                  <a:cs typeface="Arial" charset="0"/>
                </a:rPr>
                <a:t>2</a:t>
              </a:r>
              <a:r>
                <a:rPr kumimoji="0" lang="en-US" sz="800" b="0" i="0" u="none" strike="noStrike" kern="1200" cap="none" spc="0" normalizeH="0" baseline="0" noProof="0" dirty="0">
                  <a:ln>
                    <a:noFill/>
                  </a:ln>
                  <a:solidFill>
                    <a:prstClr val="black"/>
                  </a:solidFill>
                  <a:effectLst/>
                  <a:uLnTx/>
                  <a:uFillTx/>
                  <a:latin typeface="Arial" charset="0"/>
                  <a:ea typeface="Arial" charset="0"/>
                  <a:cs typeface="Arial" charset="0"/>
                </a:rPr>
                <a:t>( t</a:t>
              </a:r>
              <a:r>
                <a:rPr kumimoji="0" lang="en-US" sz="800" b="0" i="0" u="none" strike="noStrike" kern="1200" cap="none" spc="0" normalizeH="0" baseline="-25000" noProof="0" dirty="0">
                  <a:ln>
                    <a:noFill/>
                  </a:ln>
                  <a:solidFill>
                    <a:prstClr val="black"/>
                  </a:solidFill>
                  <a:effectLst/>
                  <a:uLnTx/>
                  <a:uFillTx/>
                  <a:latin typeface="Arial" charset="0"/>
                  <a:ea typeface="Arial" charset="0"/>
                  <a:cs typeface="Arial" charset="0"/>
                </a:rPr>
                <a:t>1</a:t>
              </a:r>
              <a:r>
                <a:rPr kumimoji="0" lang="en-US" sz="800" b="0" i="0" u="none" strike="noStrike" kern="1200" cap="none" spc="0" normalizeH="0" baseline="0" noProof="0" dirty="0">
                  <a:ln>
                    <a:noFill/>
                  </a:ln>
                  <a:solidFill>
                    <a:prstClr val="black"/>
                  </a:solidFill>
                  <a:effectLst/>
                  <a:uLnTx/>
                  <a:uFillTx/>
                  <a:latin typeface="Arial" charset="0"/>
                  <a:ea typeface="Arial" charset="0"/>
                  <a:cs typeface="Arial" charset="0"/>
                </a:rPr>
                <a:t> / t</a:t>
              </a:r>
              <a:r>
                <a:rPr kumimoji="0" lang="en-US" sz="800" b="0" i="0" u="none" strike="noStrike" kern="1200" cap="none" spc="0" normalizeH="0" baseline="-25000" noProof="0" dirty="0">
                  <a:ln>
                    <a:noFill/>
                  </a:ln>
                  <a:solidFill>
                    <a:prstClr val="black"/>
                  </a:solidFill>
                  <a:effectLst/>
                  <a:uLnTx/>
                  <a:uFillTx/>
                  <a:latin typeface="Arial" charset="0"/>
                  <a:ea typeface="Arial" charset="0"/>
                  <a:cs typeface="Arial" charset="0"/>
                </a:rPr>
                <a:t>0</a:t>
              </a:r>
              <a:r>
                <a:rPr kumimoji="0" lang="en-US" sz="800" b="0" i="0" u="none" strike="noStrike" kern="1200" cap="none" spc="0" normalizeH="0" baseline="0" noProof="0" dirty="0">
                  <a:ln>
                    <a:noFill/>
                  </a:ln>
                  <a:solidFill>
                    <a:prstClr val="black"/>
                  </a:solidFill>
                  <a:effectLst/>
                  <a:uLnTx/>
                  <a:uFillTx/>
                  <a:latin typeface="Arial" charset="0"/>
                  <a:ea typeface="Arial" charset="0"/>
                  <a:cs typeface="Arial" charset="0"/>
                </a:rPr>
                <a:t> )</a:t>
              </a:r>
              <a:endParaRPr kumimoji="0" lang="en-US" sz="800" b="0" i="0" u="none" strike="noStrike" kern="1200" cap="none" spc="0" normalizeH="0" baseline="0" noProof="0" dirty="0">
                <a:ln>
                  <a:noFill/>
                </a:ln>
                <a:solidFill>
                  <a:srgbClr val="00B050"/>
                </a:solidFill>
                <a:effectLst/>
                <a:uLnTx/>
                <a:uFillTx/>
                <a:latin typeface="Arial" charset="0"/>
                <a:ea typeface="Arial" charset="0"/>
                <a:cs typeface="Arial" charset="0"/>
              </a:endParaRPr>
            </a:p>
          </p:txBody>
        </p:sp>
        <p:sp>
          <p:nvSpPr>
            <p:cNvPr id="69" name="TextBox 68"/>
            <p:cNvSpPr txBox="1"/>
            <p:nvPr/>
          </p:nvSpPr>
          <p:spPr>
            <a:xfrm rot="16200000">
              <a:off x="1816618" y="6394409"/>
              <a:ext cx="627095" cy="21544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charset="0"/>
                  <a:ea typeface="Arial" charset="0"/>
                  <a:cs typeface="Arial" charset="0"/>
                </a:rPr>
                <a:t>-log</a:t>
              </a:r>
              <a:r>
                <a:rPr kumimoji="0" lang="en-US" sz="800" b="0" i="0" u="none" strike="noStrike" kern="1200" cap="none" spc="0" normalizeH="0" baseline="-25000" noProof="0" dirty="0">
                  <a:ln>
                    <a:noFill/>
                  </a:ln>
                  <a:solidFill>
                    <a:prstClr val="black"/>
                  </a:solidFill>
                  <a:effectLst/>
                  <a:uLnTx/>
                  <a:uFillTx/>
                  <a:latin typeface="Arial" charset="0"/>
                  <a:ea typeface="Arial" charset="0"/>
                  <a:cs typeface="Arial" charset="0"/>
                </a:rPr>
                <a:t>10</a:t>
              </a:r>
              <a:r>
                <a:rPr kumimoji="0" lang="en-US" sz="800" b="0" i="0" u="none" strike="noStrike" kern="1200" cap="none" spc="0" normalizeH="0" baseline="0" noProof="0" dirty="0">
                  <a:ln>
                    <a:noFill/>
                  </a:ln>
                  <a:solidFill>
                    <a:prstClr val="black"/>
                  </a:solidFill>
                  <a:effectLst/>
                  <a:uLnTx/>
                  <a:uFillTx/>
                  <a:latin typeface="Arial" charset="0"/>
                  <a:ea typeface="Arial" charset="0"/>
                  <a:cs typeface="Arial" charset="0"/>
                </a:rPr>
                <a:t>( </a:t>
              </a:r>
              <a:r>
                <a:rPr kumimoji="0" lang="en-US" sz="800" b="0" i="1" u="none" strike="noStrike" kern="1200" cap="none" spc="0" normalizeH="0" baseline="0" noProof="0" dirty="0">
                  <a:ln>
                    <a:noFill/>
                  </a:ln>
                  <a:solidFill>
                    <a:prstClr val="black"/>
                  </a:solidFill>
                  <a:effectLst/>
                  <a:uLnTx/>
                  <a:uFillTx/>
                  <a:latin typeface="Arial" charset="0"/>
                  <a:ea typeface="Arial" charset="0"/>
                  <a:cs typeface="Arial" charset="0"/>
                </a:rPr>
                <a:t>P</a:t>
              </a:r>
              <a:r>
                <a:rPr kumimoji="0" lang="en-US" sz="800" b="0" i="0" u="none" strike="noStrike" kern="1200" cap="none" spc="0" normalizeH="0" baseline="0" noProof="0" dirty="0">
                  <a:ln>
                    <a:noFill/>
                  </a:ln>
                  <a:solidFill>
                    <a:prstClr val="black"/>
                  </a:solidFill>
                  <a:effectLst/>
                  <a:uLnTx/>
                  <a:uFillTx/>
                  <a:latin typeface="Arial" charset="0"/>
                  <a:ea typeface="Arial" charset="0"/>
                  <a:cs typeface="Arial" charset="0"/>
                </a:rPr>
                <a:t> )</a:t>
              </a:r>
              <a:endParaRPr kumimoji="0" lang="en-US" sz="800" b="0" i="0" u="none" strike="noStrike" kern="1200" cap="none" spc="0" normalizeH="0" baseline="0" noProof="0" dirty="0">
                <a:ln>
                  <a:noFill/>
                </a:ln>
                <a:solidFill>
                  <a:srgbClr val="00B050"/>
                </a:solidFill>
                <a:effectLst/>
                <a:uLnTx/>
                <a:uFillTx/>
                <a:latin typeface="Arial" charset="0"/>
                <a:ea typeface="Arial" charset="0"/>
                <a:cs typeface="Arial" charset="0"/>
              </a:endParaRPr>
            </a:p>
          </p:txBody>
        </p:sp>
        <p:sp>
          <p:nvSpPr>
            <p:cNvPr id="70" name="TextBox 69"/>
            <p:cNvSpPr txBox="1"/>
            <p:nvPr/>
          </p:nvSpPr>
          <p:spPr>
            <a:xfrm>
              <a:off x="2139394" y="6293529"/>
              <a:ext cx="242374" cy="21544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charset="0"/>
                  <a:ea typeface="Arial" charset="0"/>
                  <a:cs typeface="Arial" charset="0"/>
                </a:rPr>
                <a:t>4</a:t>
              </a:r>
              <a:endParaRPr kumimoji="0" lang="en-US" sz="800" b="0" i="0" u="none" strike="noStrike" kern="1200" cap="none" spc="0" normalizeH="0" baseline="0" noProof="0" dirty="0">
                <a:ln>
                  <a:noFill/>
                </a:ln>
                <a:solidFill>
                  <a:srgbClr val="00B050"/>
                </a:solidFill>
                <a:effectLst/>
                <a:uLnTx/>
                <a:uFillTx/>
                <a:latin typeface="Arial" charset="0"/>
                <a:ea typeface="Arial" charset="0"/>
                <a:cs typeface="Arial" charset="0"/>
              </a:endParaRPr>
            </a:p>
          </p:txBody>
        </p:sp>
        <p:sp>
          <p:nvSpPr>
            <p:cNvPr id="71" name="TextBox 70"/>
            <p:cNvSpPr txBox="1"/>
            <p:nvPr/>
          </p:nvSpPr>
          <p:spPr>
            <a:xfrm>
              <a:off x="2139394" y="5990467"/>
              <a:ext cx="242374" cy="21544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charset="0"/>
                  <a:ea typeface="Arial" charset="0"/>
                  <a:cs typeface="Arial" charset="0"/>
                </a:rPr>
                <a:t>6</a:t>
              </a:r>
              <a:endParaRPr kumimoji="0" lang="en-US" sz="800" b="0" i="0" u="none" strike="noStrike" kern="1200" cap="none" spc="0" normalizeH="0" baseline="0" noProof="0" dirty="0">
                <a:ln>
                  <a:noFill/>
                </a:ln>
                <a:solidFill>
                  <a:srgbClr val="00B050"/>
                </a:solidFill>
                <a:effectLst/>
                <a:uLnTx/>
                <a:uFillTx/>
                <a:latin typeface="Arial" charset="0"/>
                <a:ea typeface="Arial" charset="0"/>
                <a:cs typeface="Arial" charset="0"/>
              </a:endParaRPr>
            </a:p>
          </p:txBody>
        </p:sp>
        <p:sp>
          <p:nvSpPr>
            <p:cNvPr id="72" name="TextBox 71"/>
            <p:cNvSpPr txBox="1"/>
            <p:nvPr/>
          </p:nvSpPr>
          <p:spPr>
            <a:xfrm>
              <a:off x="3117851" y="6871057"/>
              <a:ext cx="415498" cy="21544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charset="0"/>
                  <a:ea typeface="Arial" charset="0"/>
                  <a:cs typeface="Arial" charset="0"/>
                </a:rPr>
                <a:t>2300</a:t>
              </a:r>
              <a:endParaRPr kumimoji="0" lang="en-US" sz="800" b="1" i="0" u="none" strike="noStrike" kern="1200" cap="none" spc="0" normalizeH="0" baseline="0" noProof="0" dirty="0">
                <a:ln>
                  <a:noFill/>
                </a:ln>
                <a:solidFill>
                  <a:srgbClr val="00B050"/>
                </a:solidFill>
                <a:effectLst/>
                <a:uLnTx/>
                <a:uFillTx/>
                <a:latin typeface="Arial" charset="0"/>
                <a:ea typeface="Arial" charset="0"/>
                <a:cs typeface="Arial" charset="0"/>
              </a:endParaRPr>
            </a:p>
          </p:txBody>
        </p:sp>
        <p:sp>
          <p:nvSpPr>
            <p:cNvPr id="73" name="TextBox 72"/>
            <p:cNvSpPr txBox="1"/>
            <p:nvPr/>
          </p:nvSpPr>
          <p:spPr>
            <a:xfrm>
              <a:off x="2273791" y="6871057"/>
              <a:ext cx="415498"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charset="0"/>
                  <a:ea typeface="Arial" charset="0"/>
                  <a:cs typeface="Arial" charset="0"/>
                </a:rPr>
                <a:t>3312</a:t>
              </a:r>
              <a:endParaRPr kumimoji="0" lang="en-US" sz="800" b="1" i="0" u="none" strike="noStrike" kern="1200" cap="none" spc="0" normalizeH="0" baseline="0" noProof="0" dirty="0">
                <a:ln>
                  <a:noFill/>
                </a:ln>
                <a:solidFill>
                  <a:srgbClr val="00B050"/>
                </a:solidFill>
                <a:effectLst/>
                <a:uLnTx/>
                <a:uFillTx/>
                <a:latin typeface="Arial" charset="0"/>
                <a:ea typeface="Arial" charset="0"/>
                <a:cs typeface="Arial" charset="0"/>
              </a:endParaRPr>
            </a:p>
          </p:txBody>
        </p:sp>
      </p:grpSp>
      <p:sp>
        <p:nvSpPr>
          <p:cNvPr id="89" name="Title 6">
            <a:extLst>
              <a:ext uri="{FF2B5EF4-FFF2-40B4-BE49-F238E27FC236}">
                <a16:creationId xmlns:a16="http://schemas.microsoft.com/office/drawing/2014/main" id="{4B345F2B-F2B0-AA49-A6AB-B22909C5266E}"/>
              </a:ext>
            </a:extLst>
          </p:cNvPr>
          <p:cNvSpPr txBox="1">
            <a:spLocks/>
          </p:cNvSpPr>
          <p:nvPr/>
        </p:nvSpPr>
        <p:spPr bwMode="auto">
          <a:xfrm>
            <a:off x="999437" y="20951"/>
            <a:ext cx="7467599"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Calibri"/>
                <a:ea typeface="+mj-ea"/>
                <a:cs typeface="+mj-cs"/>
              </a:rPr>
              <a:t>Differential Gene Expression in the Blood of</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Calibri"/>
                <a:ea typeface="+mj-ea"/>
                <a:cs typeface="+mj-cs"/>
              </a:rPr>
              <a:t> </a:t>
            </a:r>
            <a:r>
              <a:rPr kumimoji="0" lang="en-GB" sz="2800" b="1" i="0" u="none" strike="noStrike" kern="1200" cap="none" spc="0" normalizeH="0" baseline="0" noProof="0" dirty="0">
                <a:ln>
                  <a:noFill/>
                </a:ln>
                <a:solidFill>
                  <a:srgbClr val="C00000"/>
                </a:solidFill>
                <a:effectLst/>
                <a:uLnTx/>
                <a:uFillTx/>
                <a:latin typeface="Calibri"/>
                <a:ea typeface="+mj-ea"/>
                <a:cs typeface="+mj-cs"/>
              </a:rPr>
              <a:t>LBP patients</a:t>
            </a:r>
            <a:endParaRPr kumimoji="0" lang="en-US" sz="2800" b="1" i="0" u="none" strike="noStrike" kern="1200" cap="none" spc="0" normalizeH="0" baseline="0" noProof="0" dirty="0">
              <a:ln>
                <a:noFill/>
              </a:ln>
              <a:solidFill>
                <a:srgbClr val="C00000"/>
              </a:solidFill>
              <a:effectLst/>
              <a:uLnTx/>
              <a:uFillTx/>
              <a:latin typeface="Calibri"/>
              <a:ea typeface="+mj-ea"/>
              <a:cs typeface="+mj-cs"/>
            </a:endParaRPr>
          </a:p>
        </p:txBody>
      </p:sp>
      <p:pic>
        <p:nvPicPr>
          <p:cNvPr id="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8438" y="7058"/>
            <a:ext cx="665562" cy="665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7" name="TextBox 86">
            <a:extLst>
              <a:ext uri="{FF2B5EF4-FFF2-40B4-BE49-F238E27FC236}">
                <a16:creationId xmlns:a16="http://schemas.microsoft.com/office/drawing/2014/main" id="{5B303D54-C025-4F41-9D18-B5568FB49512}"/>
              </a:ext>
            </a:extLst>
          </p:cNvPr>
          <p:cNvSpPr txBox="1"/>
          <p:nvPr/>
        </p:nvSpPr>
        <p:spPr>
          <a:xfrm>
            <a:off x="6986627" y="6438812"/>
            <a:ext cx="2280561" cy="251638"/>
          </a:xfrm>
          <a:prstGeom prst="rect">
            <a:avLst/>
          </a:prstGeom>
          <a:noFill/>
        </p:spPr>
        <p:txBody>
          <a:bodyPr wrap="square" lIns="81565" tIns="40782" rIns="81565" bIns="40782" rtlCol="0">
            <a:spAutoFit/>
          </a:bodyPr>
          <a:lstStyle/>
          <a:p>
            <a:pPr defTabSz="815643"/>
            <a:r>
              <a:rPr lang="en-US" sz="1100" dirty="0">
                <a:solidFill>
                  <a:prstClr val="white">
                    <a:lumMod val="75000"/>
                  </a:prstClr>
                </a:solidFill>
                <a:cs typeface="Aharoni" panose="02010803020104030203" pitchFamily="2" charset="-79"/>
              </a:rPr>
              <a:t>Parisien et al </a:t>
            </a:r>
            <a:r>
              <a:rPr lang="en-US" sz="1100" i="1" dirty="0">
                <a:solidFill>
                  <a:prstClr val="white">
                    <a:lumMod val="75000"/>
                  </a:prstClr>
                </a:solidFill>
                <a:cs typeface="Aharoni" panose="02010803020104030203" pitchFamily="2" charset="-79"/>
              </a:rPr>
              <a:t>Sci </a:t>
            </a:r>
            <a:r>
              <a:rPr lang="en-US" sz="1100" i="1" dirty="0" err="1">
                <a:solidFill>
                  <a:prstClr val="white">
                    <a:lumMod val="75000"/>
                  </a:prstClr>
                </a:solidFill>
                <a:cs typeface="Aharoni" panose="02010803020104030203" pitchFamily="2" charset="-79"/>
              </a:rPr>
              <a:t>Transl</a:t>
            </a:r>
            <a:r>
              <a:rPr lang="en-US" sz="1100" i="1" dirty="0">
                <a:solidFill>
                  <a:prstClr val="white">
                    <a:lumMod val="75000"/>
                  </a:prstClr>
                </a:solidFill>
                <a:cs typeface="Aharoni" panose="02010803020104030203" pitchFamily="2" charset="-79"/>
              </a:rPr>
              <a:t> Med</a:t>
            </a:r>
            <a:r>
              <a:rPr lang="en-US" sz="1100" dirty="0">
                <a:solidFill>
                  <a:prstClr val="white">
                    <a:lumMod val="75000"/>
                  </a:prstClr>
                </a:solidFill>
                <a:cs typeface="Aharoni" panose="02010803020104030203" pitchFamily="2" charset="-79"/>
              </a:rPr>
              <a:t>, 2022</a:t>
            </a:r>
          </a:p>
        </p:txBody>
      </p:sp>
      <p:grpSp>
        <p:nvGrpSpPr>
          <p:cNvPr id="46" name="Group 45">
            <a:extLst>
              <a:ext uri="{FF2B5EF4-FFF2-40B4-BE49-F238E27FC236}">
                <a16:creationId xmlns:a16="http://schemas.microsoft.com/office/drawing/2014/main" id="{B082D195-A97D-530B-75F5-A0280AD04519}"/>
              </a:ext>
            </a:extLst>
          </p:cNvPr>
          <p:cNvGrpSpPr/>
          <p:nvPr/>
        </p:nvGrpSpPr>
        <p:grpSpPr>
          <a:xfrm>
            <a:off x="457200" y="2496837"/>
            <a:ext cx="1435733" cy="1450455"/>
            <a:chOff x="1094725" y="2086094"/>
            <a:chExt cx="914400" cy="971008"/>
          </a:xfrm>
        </p:grpSpPr>
        <p:sp>
          <p:nvSpPr>
            <p:cNvPr id="54" name="TextBox 53">
              <a:extLst>
                <a:ext uri="{FF2B5EF4-FFF2-40B4-BE49-F238E27FC236}">
                  <a16:creationId xmlns:a16="http://schemas.microsoft.com/office/drawing/2014/main" id="{92C3FB6E-CFC6-D39E-DBCB-40BC4A28F4BF}"/>
                </a:ext>
              </a:extLst>
            </p:cNvPr>
            <p:cNvSpPr txBox="1"/>
            <p:nvPr/>
          </p:nvSpPr>
          <p:spPr>
            <a:xfrm>
              <a:off x="1388205" y="2789248"/>
              <a:ext cx="347321" cy="2678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Arial" charset="0"/>
                  <a:ea typeface="Arial" charset="0"/>
                  <a:cs typeface="Arial" charset="0"/>
                </a:rPr>
                <a:t>3: in </a:t>
              </a:r>
              <a:r>
                <a:rPr lang="en-US" sz="1000" kern="0" dirty="0">
                  <a:solidFill>
                    <a:srgbClr val="FF0000"/>
                  </a:solidFill>
                  <a:latin typeface="Arial" charset="0"/>
                  <a:ea typeface="Arial" charset="0"/>
                  <a:cs typeface="Arial" charset="0"/>
                </a:rPr>
                <a:t>P</a:t>
              </a:r>
              <a:endParaRPr kumimoji="0" lang="en-US" sz="1000" b="0" i="0" u="none" strike="noStrike" kern="0" cap="none" spc="0" normalizeH="0" baseline="-25000" noProof="0" dirty="0">
                <a:ln>
                  <a:noFill/>
                </a:ln>
                <a:solidFill>
                  <a:prstClr val="black"/>
                </a:solidFill>
                <a:effectLst/>
                <a:uLnTx/>
                <a:uFillTx/>
                <a:latin typeface="Arial" charset="0"/>
                <a:ea typeface="Arial" charset="0"/>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Arial" charset="0"/>
                  <a:ea typeface="Arial" charset="0"/>
                  <a:cs typeface="Arial" charset="0"/>
                </a:rPr>
                <a:t>t</a:t>
              </a:r>
              <a:r>
                <a:rPr kumimoji="0" lang="en-US" sz="1000" b="0" i="0" u="none" strike="noStrike" kern="0" cap="none" spc="0" normalizeH="0" baseline="-25000" noProof="0" dirty="0">
                  <a:ln>
                    <a:noFill/>
                  </a:ln>
                  <a:solidFill>
                    <a:prstClr val="black"/>
                  </a:solidFill>
                  <a:effectLst/>
                  <a:uLnTx/>
                  <a:uFillTx/>
                  <a:latin typeface="Arial" charset="0"/>
                  <a:ea typeface="Arial" charset="0"/>
                  <a:cs typeface="Arial" charset="0"/>
                </a:rPr>
                <a:t>1</a:t>
              </a:r>
              <a:r>
                <a:rPr kumimoji="0" lang="en-US" sz="1000" b="0" i="0" u="none" strike="noStrike" kern="0" cap="none" spc="0" normalizeH="0" baseline="0" noProof="0" dirty="0">
                  <a:ln>
                    <a:noFill/>
                  </a:ln>
                  <a:solidFill>
                    <a:prstClr val="black"/>
                  </a:solidFill>
                  <a:effectLst/>
                  <a:uLnTx/>
                  <a:uFillTx/>
                  <a:latin typeface="Arial" charset="0"/>
                  <a:ea typeface="Arial" charset="0"/>
                  <a:cs typeface="Arial" charset="0"/>
                </a:rPr>
                <a:t> </a:t>
              </a:r>
              <a:r>
                <a:rPr kumimoji="0" lang="en-US" sz="800" b="0" i="0" u="none" strike="noStrike" kern="0" cap="none" spc="0" normalizeH="0" baseline="0" noProof="0" dirty="0">
                  <a:ln>
                    <a:noFill/>
                  </a:ln>
                  <a:solidFill>
                    <a:prstClr val="black"/>
                  </a:solidFill>
                  <a:effectLst/>
                  <a:uLnTx/>
                  <a:uFillTx/>
                  <a:latin typeface="Arial" charset="0"/>
                  <a:ea typeface="Arial" charset="0"/>
                  <a:cs typeface="Arial" charset="0"/>
                </a:rPr>
                <a:t>vs</a:t>
              </a:r>
              <a:r>
                <a:rPr kumimoji="0" lang="en-US" sz="1000" b="0" i="0" u="none" strike="noStrike" kern="0" cap="none" spc="0" normalizeH="0" baseline="0" noProof="0" dirty="0">
                  <a:ln>
                    <a:noFill/>
                  </a:ln>
                  <a:solidFill>
                    <a:prstClr val="black"/>
                  </a:solidFill>
                  <a:effectLst/>
                  <a:uLnTx/>
                  <a:uFillTx/>
                  <a:latin typeface="Arial" charset="0"/>
                  <a:ea typeface="Arial" charset="0"/>
                  <a:cs typeface="Arial" charset="0"/>
                </a:rPr>
                <a:t> t</a:t>
              </a:r>
              <a:r>
                <a:rPr kumimoji="0" lang="en-US" sz="1000" b="0" i="0" u="none" strike="noStrike" kern="0" cap="none" spc="0" normalizeH="0" baseline="-25000" noProof="0" dirty="0">
                  <a:ln>
                    <a:noFill/>
                  </a:ln>
                  <a:solidFill>
                    <a:prstClr val="black"/>
                  </a:solidFill>
                  <a:effectLst/>
                  <a:uLnTx/>
                  <a:uFillTx/>
                  <a:latin typeface="Arial" charset="0"/>
                  <a:ea typeface="Arial" charset="0"/>
                  <a:cs typeface="Arial" charset="0"/>
                </a:rPr>
                <a:t>0</a:t>
              </a:r>
              <a:endParaRPr kumimoji="0" lang="en-US" sz="1000" b="0" i="0" u="none" strike="noStrike" kern="0" cap="none" spc="0" normalizeH="0" baseline="0" noProof="0" dirty="0">
                <a:ln>
                  <a:noFill/>
                </a:ln>
                <a:solidFill>
                  <a:srgbClr val="00B050"/>
                </a:solidFill>
                <a:effectLst/>
                <a:uLnTx/>
                <a:uFillTx/>
                <a:latin typeface="Arial" charset="0"/>
                <a:ea typeface="Arial" charset="0"/>
                <a:cs typeface="Arial" charset="0"/>
              </a:endParaRPr>
            </a:p>
          </p:txBody>
        </p:sp>
        <p:cxnSp>
          <p:nvCxnSpPr>
            <p:cNvPr id="55" name="Straight Connector 54">
              <a:extLst>
                <a:ext uri="{FF2B5EF4-FFF2-40B4-BE49-F238E27FC236}">
                  <a16:creationId xmlns:a16="http://schemas.microsoft.com/office/drawing/2014/main" id="{5C3E8B4F-4B3C-E246-7F48-1E1DCFB0970D}"/>
                </a:ext>
              </a:extLst>
            </p:cNvPr>
            <p:cNvCxnSpPr/>
            <p:nvPr/>
          </p:nvCxnSpPr>
          <p:spPr>
            <a:xfrm>
              <a:off x="1235697" y="2163974"/>
              <a:ext cx="0" cy="731520"/>
            </a:xfrm>
            <a:prstGeom prst="line">
              <a:avLst/>
            </a:prstGeom>
            <a:noFill/>
            <a:ln w="25400" cap="flat" cmpd="sng" algn="ctr">
              <a:solidFill>
                <a:sysClr val="window" lastClr="FFFFFF">
                  <a:lumMod val="65000"/>
                </a:sysClr>
              </a:solidFill>
              <a:prstDash val="sysDash"/>
              <a:miter lim="800000"/>
            </a:ln>
            <a:effectLst/>
          </p:spPr>
        </p:cxnSp>
        <p:cxnSp>
          <p:nvCxnSpPr>
            <p:cNvPr id="56" name="Straight Connector 55">
              <a:extLst>
                <a:ext uri="{FF2B5EF4-FFF2-40B4-BE49-F238E27FC236}">
                  <a16:creationId xmlns:a16="http://schemas.microsoft.com/office/drawing/2014/main" id="{9A3EA234-1E93-CB13-8DF9-46ACE84E25FF}"/>
                </a:ext>
              </a:extLst>
            </p:cNvPr>
            <p:cNvCxnSpPr/>
            <p:nvPr/>
          </p:nvCxnSpPr>
          <p:spPr>
            <a:xfrm>
              <a:off x="1872482" y="2163974"/>
              <a:ext cx="0" cy="731520"/>
            </a:xfrm>
            <a:prstGeom prst="line">
              <a:avLst/>
            </a:prstGeom>
            <a:noFill/>
            <a:ln w="25400" cap="flat" cmpd="sng" algn="ctr">
              <a:solidFill>
                <a:sysClr val="window" lastClr="FFFFFF">
                  <a:lumMod val="65000"/>
                </a:sysClr>
              </a:solidFill>
              <a:prstDash val="sysDash"/>
              <a:miter lim="800000"/>
            </a:ln>
            <a:effectLst/>
          </p:spPr>
        </p:cxnSp>
        <p:cxnSp>
          <p:nvCxnSpPr>
            <p:cNvPr id="57" name="Straight Arrow Connector 56">
              <a:extLst>
                <a:ext uri="{FF2B5EF4-FFF2-40B4-BE49-F238E27FC236}">
                  <a16:creationId xmlns:a16="http://schemas.microsoft.com/office/drawing/2014/main" id="{465CFBE8-8F48-2742-9432-2A7005AFA338}"/>
                </a:ext>
              </a:extLst>
            </p:cNvPr>
            <p:cNvCxnSpPr/>
            <p:nvPr/>
          </p:nvCxnSpPr>
          <p:spPr>
            <a:xfrm>
              <a:off x="1233256" y="2226514"/>
              <a:ext cx="639226" cy="0"/>
            </a:xfrm>
            <a:prstGeom prst="straightConnector1">
              <a:avLst/>
            </a:prstGeom>
            <a:noFill/>
            <a:ln w="31750" cap="flat" cmpd="sng" algn="ctr">
              <a:solidFill>
                <a:srgbClr val="FF0000"/>
              </a:solidFill>
              <a:prstDash val="solid"/>
              <a:miter lim="800000"/>
              <a:headEnd type="oval" w="lg" len="lg"/>
              <a:tailEnd type="oval" w="lg" len="lg"/>
            </a:ln>
            <a:effectLst>
              <a:outerShdw blurRad="50800" dist="76200" dir="2700000" algn="tl" rotWithShape="0">
                <a:prstClr val="black">
                  <a:alpha val="40000"/>
                </a:prstClr>
              </a:outerShdw>
            </a:effectLst>
          </p:spPr>
        </p:cxnSp>
        <p:cxnSp>
          <p:nvCxnSpPr>
            <p:cNvPr id="58" name="Straight Arrow Connector 57">
              <a:extLst>
                <a:ext uri="{FF2B5EF4-FFF2-40B4-BE49-F238E27FC236}">
                  <a16:creationId xmlns:a16="http://schemas.microsoft.com/office/drawing/2014/main" id="{DE678946-97FB-1F54-CB97-864885401B98}"/>
                </a:ext>
              </a:extLst>
            </p:cNvPr>
            <p:cNvCxnSpPr/>
            <p:nvPr/>
          </p:nvCxnSpPr>
          <p:spPr>
            <a:xfrm>
              <a:off x="1094725" y="2809316"/>
              <a:ext cx="914400" cy="0"/>
            </a:xfrm>
            <a:prstGeom prst="straightConnector1">
              <a:avLst/>
            </a:prstGeom>
            <a:noFill/>
            <a:ln w="25400" cap="flat" cmpd="sng" algn="ctr">
              <a:solidFill>
                <a:sysClr val="windowText" lastClr="000000"/>
              </a:solidFill>
              <a:prstDash val="solid"/>
              <a:miter lim="800000"/>
              <a:tailEnd type="triangle"/>
            </a:ln>
            <a:effectLst/>
          </p:spPr>
        </p:cxnSp>
        <p:cxnSp>
          <p:nvCxnSpPr>
            <p:cNvPr id="59" name="Straight Arrow Connector 58">
              <a:extLst>
                <a:ext uri="{FF2B5EF4-FFF2-40B4-BE49-F238E27FC236}">
                  <a16:creationId xmlns:a16="http://schemas.microsoft.com/office/drawing/2014/main" id="{4FAED65F-C157-0573-C73C-376E9316605C}"/>
                </a:ext>
              </a:extLst>
            </p:cNvPr>
            <p:cNvCxnSpPr/>
            <p:nvPr/>
          </p:nvCxnSpPr>
          <p:spPr>
            <a:xfrm rot="16200000">
              <a:off x="741520" y="2451854"/>
              <a:ext cx="731520" cy="0"/>
            </a:xfrm>
            <a:prstGeom prst="straightConnector1">
              <a:avLst/>
            </a:prstGeom>
            <a:noFill/>
            <a:ln w="25400" cap="flat" cmpd="sng" algn="ctr">
              <a:solidFill>
                <a:sysClr val="windowText" lastClr="000000"/>
              </a:solidFill>
              <a:prstDash val="solid"/>
              <a:miter lim="800000"/>
              <a:tailEnd type="triangle"/>
            </a:ln>
            <a:effectLst/>
          </p:spPr>
        </p:cxnSp>
      </p:grpSp>
      <p:grpSp>
        <p:nvGrpSpPr>
          <p:cNvPr id="60" name="Group 59">
            <a:extLst>
              <a:ext uri="{FF2B5EF4-FFF2-40B4-BE49-F238E27FC236}">
                <a16:creationId xmlns:a16="http://schemas.microsoft.com/office/drawing/2014/main" id="{787C2F07-5B77-D399-CA66-52C6C80773F3}"/>
              </a:ext>
            </a:extLst>
          </p:cNvPr>
          <p:cNvGrpSpPr/>
          <p:nvPr/>
        </p:nvGrpSpPr>
        <p:grpSpPr>
          <a:xfrm>
            <a:off x="1752600" y="3174683"/>
            <a:ext cx="2438400" cy="2195503"/>
            <a:chOff x="2022444" y="5905012"/>
            <a:chExt cx="1552985" cy="1469781"/>
          </a:xfrm>
        </p:grpSpPr>
        <p:pic>
          <p:nvPicPr>
            <p:cNvPr id="74" name="Picture 73">
              <a:extLst>
                <a:ext uri="{FF2B5EF4-FFF2-40B4-BE49-F238E27FC236}">
                  <a16:creationId xmlns:a16="http://schemas.microsoft.com/office/drawing/2014/main" id="{4877B9D7-ACC3-240A-1317-92E5AAE9B6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95275" y="5905012"/>
              <a:ext cx="1188720" cy="1188720"/>
            </a:xfrm>
            <a:prstGeom prst="rect">
              <a:avLst/>
            </a:prstGeom>
            <a:effectLst/>
          </p:spPr>
        </p:pic>
        <p:sp>
          <p:nvSpPr>
            <p:cNvPr id="75" name="TextBox 74">
              <a:extLst>
                <a:ext uri="{FF2B5EF4-FFF2-40B4-BE49-F238E27FC236}">
                  <a16:creationId xmlns:a16="http://schemas.microsoft.com/office/drawing/2014/main" id="{FF9ABBC1-6DFE-E357-D06F-BE43A78E724F}"/>
                </a:ext>
              </a:extLst>
            </p:cNvPr>
            <p:cNvSpPr txBox="1"/>
            <p:nvPr/>
          </p:nvSpPr>
          <p:spPr>
            <a:xfrm>
              <a:off x="2782733" y="7039675"/>
              <a:ext cx="242374" cy="21544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charset="0"/>
                  <a:ea typeface="Arial" charset="0"/>
                  <a:cs typeface="Arial" charset="0"/>
                </a:rPr>
                <a:t>0</a:t>
              </a:r>
              <a:endParaRPr kumimoji="0" lang="en-US" sz="800" b="0" i="0" u="none" strike="noStrike" kern="1200" cap="none" spc="0" normalizeH="0" baseline="0" noProof="0" dirty="0">
                <a:ln>
                  <a:noFill/>
                </a:ln>
                <a:solidFill>
                  <a:srgbClr val="00B050"/>
                </a:solidFill>
                <a:effectLst/>
                <a:uLnTx/>
                <a:uFillTx/>
                <a:latin typeface="Arial" charset="0"/>
                <a:ea typeface="Arial" charset="0"/>
                <a:cs typeface="Arial" charset="0"/>
              </a:endParaRPr>
            </a:p>
          </p:txBody>
        </p:sp>
        <p:sp>
          <p:nvSpPr>
            <p:cNvPr id="76" name="TextBox 75">
              <a:extLst>
                <a:ext uri="{FF2B5EF4-FFF2-40B4-BE49-F238E27FC236}">
                  <a16:creationId xmlns:a16="http://schemas.microsoft.com/office/drawing/2014/main" id="{4A81615E-AC34-FB76-2256-1765DF6EF956}"/>
                </a:ext>
              </a:extLst>
            </p:cNvPr>
            <p:cNvSpPr txBox="1"/>
            <p:nvPr/>
          </p:nvSpPr>
          <p:spPr>
            <a:xfrm>
              <a:off x="3273743" y="7039675"/>
              <a:ext cx="301686" cy="21544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charset="0"/>
                  <a:ea typeface="Arial" charset="0"/>
                  <a:cs typeface="Arial" charset="0"/>
                </a:rPr>
                <a:t>+1</a:t>
              </a:r>
              <a:endParaRPr kumimoji="0" lang="en-US" sz="800" b="0" i="0" u="none" strike="noStrike" kern="1200" cap="none" spc="0" normalizeH="0" baseline="0" noProof="0" dirty="0">
                <a:ln>
                  <a:noFill/>
                </a:ln>
                <a:solidFill>
                  <a:srgbClr val="00B050"/>
                </a:solidFill>
                <a:effectLst/>
                <a:uLnTx/>
                <a:uFillTx/>
                <a:latin typeface="Arial" charset="0"/>
                <a:ea typeface="Arial" charset="0"/>
                <a:cs typeface="Arial" charset="0"/>
              </a:endParaRPr>
            </a:p>
          </p:txBody>
        </p:sp>
        <p:sp>
          <p:nvSpPr>
            <p:cNvPr id="77" name="TextBox 76">
              <a:extLst>
                <a:ext uri="{FF2B5EF4-FFF2-40B4-BE49-F238E27FC236}">
                  <a16:creationId xmlns:a16="http://schemas.microsoft.com/office/drawing/2014/main" id="{4C1E5E19-AA71-4900-31B6-EA5E14BDEC9D}"/>
                </a:ext>
              </a:extLst>
            </p:cNvPr>
            <p:cNvSpPr txBox="1"/>
            <p:nvPr/>
          </p:nvSpPr>
          <p:spPr>
            <a:xfrm>
              <a:off x="2231806" y="7039675"/>
              <a:ext cx="276038" cy="21544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charset="0"/>
                  <a:ea typeface="Arial" charset="0"/>
                  <a:cs typeface="Arial" charset="0"/>
                </a:rPr>
                <a:t>-1</a:t>
              </a:r>
              <a:endParaRPr kumimoji="0" lang="en-US" sz="800" b="0" i="0" u="none" strike="noStrike" kern="1200" cap="none" spc="0" normalizeH="0" baseline="0" noProof="0" dirty="0">
                <a:ln>
                  <a:noFill/>
                </a:ln>
                <a:solidFill>
                  <a:srgbClr val="00B050"/>
                </a:solidFill>
                <a:effectLst/>
                <a:uLnTx/>
                <a:uFillTx/>
                <a:latin typeface="Arial" charset="0"/>
                <a:ea typeface="Arial" charset="0"/>
                <a:cs typeface="Arial" charset="0"/>
              </a:endParaRPr>
            </a:p>
          </p:txBody>
        </p:sp>
        <p:sp>
          <p:nvSpPr>
            <p:cNvPr id="78" name="TextBox 77">
              <a:extLst>
                <a:ext uri="{FF2B5EF4-FFF2-40B4-BE49-F238E27FC236}">
                  <a16:creationId xmlns:a16="http://schemas.microsoft.com/office/drawing/2014/main" id="{92CB78C8-5F45-D56D-789E-5D9AB4DBB8A5}"/>
                </a:ext>
              </a:extLst>
            </p:cNvPr>
            <p:cNvSpPr txBox="1"/>
            <p:nvPr/>
          </p:nvSpPr>
          <p:spPr>
            <a:xfrm>
              <a:off x="2139394" y="6899653"/>
              <a:ext cx="242374" cy="21544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charset="0"/>
                  <a:ea typeface="Arial" charset="0"/>
                  <a:cs typeface="Arial" charset="0"/>
                </a:rPr>
                <a:t>0</a:t>
              </a:r>
              <a:endParaRPr kumimoji="0" lang="en-US" sz="800" b="0" i="0" u="none" strike="noStrike" kern="1200" cap="none" spc="0" normalizeH="0" baseline="0" noProof="0" dirty="0">
                <a:ln>
                  <a:noFill/>
                </a:ln>
                <a:solidFill>
                  <a:srgbClr val="00B050"/>
                </a:solidFill>
                <a:effectLst/>
                <a:uLnTx/>
                <a:uFillTx/>
                <a:latin typeface="Arial" charset="0"/>
                <a:ea typeface="Arial" charset="0"/>
                <a:cs typeface="Arial" charset="0"/>
              </a:endParaRPr>
            </a:p>
          </p:txBody>
        </p:sp>
        <p:sp>
          <p:nvSpPr>
            <p:cNvPr id="79" name="TextBox 78">
              <a:extLst>
                <a:ext uri="{FF2B5EF4-FFF2-40B4-BE49-F238E27FC236}">
                  <a16:creationId xmlns:a16="http://schemas.microsoft.com/office/drawing/2014/main" id="{5156A601-4C40-BE23-743E-C6747A6FBDDB}"/>
                </a:ext>
              </a:extLst>
            </p:cNvPr>
            <p:cNvSpPr txBox="1"/>
            <p:nvPr/>
          </p:nvSpPr>
          <p:spPr>
            <a:xfrm>
              <a:off x="2139394" y="6596591"/>
              <a:ext cx="242374" cy="21544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charset="0"/>
                  <a:ea typeface="Arial" charset="0"/>
                  <a:cs typeface="Arial" charset="0"/>
                </a:rPr>
                <a:t>2</a:t>
              </a:r>
              <a:endParaRPr kumimoji="0" lang="en-US" sz="800" b="0" i="0" u="none" strike="noStrike" kern="1200" cap="none" spc="0" normalizeH="0" baseline="0" noProof="0" dirty="0">
                <a:ln>
                  <a:noFill/>
                </a:ln>
                <a:solidFill>
                  <a:srgbClr val="00B050"/>
                </a:solidFill>
                <a:effectLst/>
                <a:uLnTx/>
                <a:uFillTx/>
                <a:latin typeface="Arial" charset="0"/>
                <a:ea typeface="Arial" charset="0"/>
                <a:cs typeface="Arial" charset="0"/>
              </a:endParaRPr>
            </a:p>
          </p:txBody>
        </p:sp>
        <p:sp>
          <p:nvSpPr>
            <p:cNvPr id="80" name="TextBox 79">
              <a:extLst>
                <a:ext uri="{FF2B5EF4-FFF2-40B4-BE49-F238E27FC236}">
                  <a16:creationId xmlns:a16="http://schemas.microsoft.com/office/drawing/2014/main" id="{B0C714FE-85A7-1BF4-4B1D-20556437DB8D}"/>
                </a:ext>
              </a:extLst>
            </p:cNvPr>
            <p:cNvSpPr txBox="1"/>
            <p:nvPr/>
          </p:nvSpPr>
          <p:spPr>
            <a:xfrm>
              <a:off x="2550218" y="7159349"/>
              <a:ext cx="707245" cy="21544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charset="0"/>
                  <a:ea typeface="Arial" charset="0"/>
                  <a:cs typeface="Arial" charset="0"/>
                </a:rPr>
                <a:t>log</a:t>
              </a:r>
              <a:r>
                <a:rPr kumimoji="0" lang="en-US" sz="800" b="0" i="0" u="none" strike="noStrike" kern="1200" cap="none" spc="0" normalizeH="0" baseline="-25000" noProof="0" dirty="0">
                  <a:ln>
                    <a:noFill/>
                  </a:ln>
                  <a:solidFill>
                    <a:prstClr val="black"/>
                  </a:solidFill>
                  <a:effectLst/>
                  <a:uLnTx/>
                  <a:uFillTx/>
                  <a:latin typeface="Arial" charset="0"/>
                  <a:ea typeface="Arial" charset="0"/>
                  <a:cs typeface="Arial" charset="0"/>
                </a:rPr>
                <a:t>2</a:t>
              </a:r>
              <a:r>
                <a:rPr kumimoji="0" lang="en-US" sz="800" b="0" i="0" u="none" strike="noStrike" kern="1200" cap="none" spc="0" normalizeH="0" baseline="0" noProof="0" dirty="0">
                  <a:ln>
                    <a:noFill/>
                  </a:ln>
                  <a:solidFill>
                    <a:prstClr val="black"/>
                  </a:solidFill>
                  <a:effectLst/>
                  <a:uLnTx/>
                  <a:uFillTx/>
                  <a:latin typeface="Arial" charset="0"/>
                  <a:ea typeface="Arial" charset="0"/>
                  <a:cs typeface="Arial" charset="0"/>
                </a:rPr>
                <a:t>( t</a:t>
              </a:r>
              <a:r>
                <a:rPr kumimoji="0" lang="en-US" sz="800" b="0" i="0" u="none" strike="noStrike" kern="1200" cap="none" spc="0" normalizeH="0" baseline="-25000" noProof="0" dirty="0">
                  <a:ln>
                    <a:noFill/>
                  </a:ln>
                  <a:solidFill>
                    <a:prstClr val="black"/>
                  </a:solidFill>
                  <a:effectLst/>
                  <a:uLnTx/>
                  <a:uFillTx/>
                  <a:latin typeface="Arial" charset="0"/>
                  <a:ea typeface="Arial" charset="0"/>
                  <a:cs typeface="Arial" charset="0"/>
                </a:rPr>
                <a:t>1</a:t>
              </a:r>
              <a:r>
                <a:rPr kumimoji="0" lang="en-US" sz="800" b="0" i="0" u="none" strike="noStrike" kern="1200" cap="none" spc="0" normalizeH="0" baseline="0" noProof="0" dirty="0">
                  <a:ln>
                    <a:noFill/>
                  </a:ln>
                  <a:solidFill>
                    <a:prstClr val="black"/>
                  </a:solidFill>
                  <a:effectLst/>
                  <a:uLnTx/>
                  <a:uFillTx/>
                  <a:latin typeface="Arial" charset="0"/>
                  <a:ea typeface="Arial" charset="0"/>
                  <a:cs typeface="Arial" charset="0"/>
                </a:rPr>
                <a:t> / t</a:t>
              </a:r>
              <a:r>
                <a:rPr kumimoji="0" lang="en-US" sz="800" b="0" i="0" u="none" strike="noStrike" kern="1200" cap="none" spc="0" normalizeH="0" baseline="-25000" noProof="0" dirty="0">
                  <a:ln>
                    <a:noFill/>
                  </a:ln>
                  <a:solidFill>
                    <a:prstClr val="black"/>
                  </a:solidFill>
                  <a:effectLst/>
                  <a:uLnTx/>
                  <a:uFillTx/>
                  <a:latin typeface="Arial" charset="0"/>
                  <a:ea typeface="Arial" charset="0"/>
                  <a:cs typeface="Arial" charset="0"/>
                </a:rPr>
                <a:t>0</a:t>
              </a:r>
              <a:r>
                <a:rPr kumimoji="0" lang="en-US" sz="800" b="0" i="0" u="none" strike="noStrike" kern="1200" cap="none" spc="0" normalizeH="0" baseline="0" noProof="0" dirty="0">
                  <a:ln>
                    <a:noFill/>
                  </a:ln>
                  <a:solidFill>
                    <a:prstClr val="black"/>
                  </a:solidFill>
                  <a:effectLst/>
                  <a:uLnTx/>
                  <a:uFillTx/>
                  <a:latin typeface="Arial" charset="0"/>
                  <a:ea typeface="Arial" charset="0"/>
                  <a:cs typeface="Arial" charset="0"/>
                </a:rPr>
                <a:t> )</a:t>
              </a:r>
              <a:endParaRPr kumimoji="0" lang="en-US" sz="800" b="0" i="0" u="none" strike="noStrike" kern="1200" cap="none" spc="0" normalizeH="0" baseline="0" noProof="0" dirty="0">
                <a:ln>
                  <a:noFill/>
                </a:ln>
                <a:solidFill>
                  <a:srgbClr val="00B050"/>
                </a:solidFill>
                <a:effectLst/>
                <a:uLnTx/>
                <a:uFillTx/>
                <a:latin typeface="Arial" charset="0"/>
                <a:ea typeface="Arial" charset="0"/>
                <a:cs typeface="Arial" charset="0"/>
              </a:endParaRPr>
            </a:p>
          </p:txBody>
        </p:sp>
        <p:sp>
          <p:nvSpPr>
            <p:cNvPr id="81" name="TextBox 80">
              <a:extLst>
                <a:ext uri="{FF2B5EF4-FFF2-40B4-BE49-F238E27FC236}">
                  <a16:creationId xmlns:a16="http://schemas.microsoft.com/office/drawing/2014/main" id="{2566ABCB-82C9-7CED-0BB8-FE5FB2F68907}"/>
                </a:ext>
              </a:extLst>
            </p:cNvPr>
            <p:cNvSpPr txBox="1"/>
            <p:nvPr/>
          </p:nvSpPr>
          <p:spPr>
            <a:xfrm rot="16200000">
              <a:off x="1816618" y="6394409"/>
              <a:ext cx="627095" cy="21544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charset="0"/>
                  <a:ea typeface="Arial" charset="0"/>
                  <a:cs typeface="Arial" charset="0"/>
                </a:rPr>
                <a:t>-log</a:t>
              </a:r>
              <a:r>
                <a:rPr kumimoji="0" lang="en-US" sz="800" b="0" i="0" u="none" strike="noStrike" kern="1200" cap="none" spc="0" normalizeH="0" baseline="-25000" noProof="0" dirty="0">
                  <a:ln>
                    <a:noFill/>
                  </a:ln>
                  <a:solidFill>
                    <a:prstClr val="black"/>
                  </a:solidFill>
                  <a:effectLst/>
                  <a:uLnTx/>
                  <a:uFillTx/>
                  <a:latin typeface="Arial" charset="0"/>
                  <a:ea typeface="Arial" charset="0"/>
                  <a:cs typeface="Arial" charset="0"/>
                </a:rPr>
                <a:t>10</a:t>
              </a:r>
              <a:r>
                <a:rPr kumimoji="0" lang="en-US" sz="800" b="0" i="0" u="none" strike="noStrike" kern="1200" cap="none" spc="0" normalizeH="0" baseline="0" noProof="0" dirty="0">
                  <a:ln>
                    <a:noFill/>
                  </a:ln>
                  <a:solidFill>
                    <a:prstClr val="black"/>
                  </a:solidFill>
                  <a:effectLst/>
                  <a:uLnTx/>
                  <a:uFillTx/>
                  <a:latin typeface="Arial" charset="0"/>
                  <a:ea typeface="Arial" charset="0"/>
                  <a:cs typeface="Arial" charset="0"/>
                </a:rPr>
                <a:t>( </a:t>
              </a:r>
              <a:r>
                <a:rPr kumimoji="0" lang="en-US" sz="800" b="0" i="1" u="none" strike="noStrike" kern="1200" cap="none" spc="0" normalizeH="0" baseline="0" noProof="0" dirty="0">
                  <a:ln>
                    <a:noFill/>
                  </a:ln>
                  <a:solidFill>
                    <a:prstClr val="black"/>
                  </a:solidFill>
                  <a:effectLst/>
                  <a:uLnTx/>
                  <a:uFillTx/>
                  <a:latin typeface="Arial" charset="0"/>
                  <a:ea typeface="Arial" charset="0"/>
                  <a:cs typeface="Arial" charset="0"/>
                </a:rPr>
                <a:t>P</a:t>
              </a:r>
              <a:r>
                <a:rPr kumimoji="0" lang="en-US" sz="800" b="0" i="0" u="none" strike="noStrike" kern="1200" cap="none" spc="0" normalizeH="0" baseline="0" noProof="0" dirty="0">
                  <a:ln>
                    <a:noFill/>
                  </a:ln>
                  <a:solidFill>
                    <a:prstClr val="black"/>
                  </a:solidFill>
                  <a:effectLst/>
                  <a:uLnTx/>
                  <a:uFillTx/>
                  <a:latin typeface="Arial" charset="0"/>
                  <a:ea typeface="Arial" charset="0"/>
                  <a:cs typeface="Arial" charset="0"/>
                </a:rPr>
                <a:t> )</a:t>
              </a:r>
              <a:endParaRPr kumimoji="0" lang="en-US" sz="800" b="0" i="0" u="none" strike="noStrike" kern="1200" cap="none" spc="0" normalizeH="0" baseline="0" noProof="0" dirty="0">
                <a:ln>
                  <a:noFill/>
                </a:ln>
                <a:solidFill>
                  <a:srgbClr val="00B050"/>
                </a:solidFill>
                <a:effectLst/>
                <a:uLnTx/>
                <a:uFillTx/>
                <a:latin typeface="Arial" charset="0"/>
                <a:ea typeface="Arial" charset="0"/>
                <a:cs typeface="Arial" charset="0"/>
              </a:endParaRPr>
            </a:p>
          </p:txBody>
        </p:sp>
        <p:sp>
          <p:nvSpPr>
            <p:cNvPr id="82" name="TextBox 81">
              <a:extLst>
                <a:ext uri="{FF2B5EF4-FFF2-40B4-BE49-F238E27FC236}">
                  <a16:creationId xmlns:a16="http://schemas.microsoft.com/office/drawing/2014/main" id="{6B21396B-13B5-15C1-1635-8B563B84FF4C}"/>
                </a:ext>
              </a:extLst>
            </p:cNvPr>
            <p:cNvSpPr txBox="1"/>
            <p:nvPr/>
          </p:nvSpPr>
          <p:spPr>
            <a:xfrm>
              <a:off x="2139394" y="6293529"/>
              <a:ext cx="242374" cy="21544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charset="0"/>
                  <a:ea typeface="Arial" charset="0"/>
                  <a:cs typeface="Arial" charset="0"/>
                </a:rPr>
                <a:t>4</a:t>
              </a:r>
              <a:endParaRPr kumimoji="0" lang="en-US" sz="800" b="0" i="0" u="none" strike="noStrike" kern="1200" cap="none" spc="0" normalizeH="0" baseline="0" noProof="0" dirty="0">
                <a:ln>
                  <a:noFill/>
                </a:ln>
                <a:solidFill>
                  <a:srgbClr val="00B050"/>
                </a:solidFill>
                <a:effectLst/>
                <a:uLnTx/>
                <a:uFillTx/>
                <a:latin typeface="Arial" charset="0"/>
                <a:ea typeface="Arial" charset="0"/>
                <a:cs typeface="Arial" charset="0"/>
              </a:endParaRPr>
            </a:p>
          </p:txBody>
        </p:sp>
        <p:sp>
          <p:nvSpPr>
            <p:cNvPr id="83" name="TextBox 82">
              <a:extLst>
                <a:ext uri="{FF2B5EF4-FFF2-40B4-BE49-F238E27FC236}">
                  <a16:creationId xmlns:a16="http://schemas.microsoft.com/office/drawing/2014/main" id="{8453365F-B1C2-6DF5-57FA-F6032CB074E7}"/>
                </a:ext>
              </a:extLst>
            </p:cNvPr>
            <p:cNvSpPr txBox="1"/>
            <p:nvPr/>
          </p:nvSpPr>
          <p:spPr>
            <a:xfrm>
              <a:off x="2139394" y="5990467"/>
              <a:ext cx="242374" cy="21544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charset="0"/>
                  <a:ea typeface="Arial" charset="0"/>
                  <a:cs typeface="Arial" charset="0"/>
                </a:rPr>
                <a:t>6</a:t>
              </a:r>
              <a:endParaRPr kumimoji="0" lang="en-US" sz="800" b="0" i="0" u="none" strike="noStrike" kern="1200" cap="none" spc="0" normalizeH="0" baseline="0" noProof="0" dirty="0">
                <a:ln>
                  <a:noFill/>
                </a:ln>
                <a:solidFill>
                  <a:srgbClr val="00B050"/>
                </a:solidFill>
                <a:effectLst/>
                <a:uLnTx/>
                <a:uFillTx/>
                <a:latin typeface="Arial" charset="0"/>
                <a:ea typeface="Arial" charset="0"/>
                <a:cs typeface="Arial" charset="0"/>
              </a:endParaRPr>
            </a:p>
          </p:txBody>
        </p:sp>
        <p:sp>
          <p:nvSpPr>
            <p:cNvPr id="84" name="TextBox 83">
              <a:extLst>
                <a:ext uri="{FF2B5EF4-FFF2-40B4-BE49-F238E27FC236}">
                  <a16:creationId xmlns:a16="http://schemas.microsoft.com/office/drawing/2014/main" id="{D5F56B5B-A1CD-0863-4732-E336A248A90B}"/>
                </a:ext>
              </a:extLst>
            </p:cNvPr>
            <p:cNvSpPr txBox="1"/>
            <p:nvPr/>
          </p:nvSpPr>
          <p:spPr>
            <a:xfrm>
              <a:off x="3290975" y="6871057"/>
              <a:ext cx="242374" cy="21544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charset="0"/>
                  <a:ea typeface="Arial" charset="0"/>
                  <a:cs typeface="Arial" charset="0"/>
                </a:rPr>
                <a:t>0</a:t>
              </a:r>
              <a:endParaRPr kumimoji="0" lang="en-US" sz="800" b="1" i="0" u="none" strike="noStrike" kern="1200" cap="none" spc="0" normalizeH="0" baseline="0" noProof="0" dirty="0">
                <a:ln>
                  <a:noFill/>
                </a:ln>
                <a:solidFill>
                  <a:srgbClr val="00B050"/>
                </a:solidFill>
                <a:effectLst/>
                <a:uLnTx/>
                <a:uFillTx/>
                <a:latin typeface="Arial" charset="0"/>
                <a:ea typeface="Arial" charset="0"/>
                <a:cs typeface="Arial" charset="0"/>
              </a:endParaRPr>
            </a:p>
          </p:txBody>
        </p:sp>
        <p:sp>
          <p:nvSpPr>
            <p:cNvPr id="85" name="TextBox 84">
              <a:extLst>
                <a:ext uri="{FF2B5EF4-FFF2-40B4-BE49-F238E27FC236}">
                  <a16:creationId xmlns:a16="http://schemas.microsoft.com/office/drawing/2014/main" id="{0E08AE62-3077-C760-871B-DF2398BB9251}"/>
                </a:ext>
              </a:extLst>
            </p:cNvPr>
            <p:cNvSpPr txBox="1"/>
            <p:nvPr/>
          </p:nvSpPr>
          <p:spPr>
            <a:xfrm>
              <a:off x="2273791" y="6871057"/>
              <a:ext cx="242374"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charset="0"/>
                  <a:ea typeface="Arial" charset="0"/>
                  <a:cs typeface="Arial" charset="0"/>
                </a:rPr>
                <a:t>0</a:t>
              </a:r>
              <a:endParaRPr kumimoji="0" lang="en-US" sz="800" b="1" i="0" u="none" strike="noStrike" kern="1200" cap="none" spc="0" normalizeH="0" baseline="0" noProof="0" dirty="0">
                <a:ln>
                  <a:noFill/>
                </a:ln>
                <a:solidFill>
                  <a:srgbClr val="00B050"/>
                </a:solidFill>
                <a:effectLst/>
                <a:uLnTx/>
                <a:uFillTx/>
                <a:latin typeface="Arial" charset="0"/>
                <a:ea typeface="Arial" charset="0"/>
                <a:cs typeface="Arial" charset="0"/>
              </a:endParaRPr>
            </a:p>
          </p:txBody>
        </p:sp>
      </p:grpSp>
    </p:spTree>
    <p:extLst>
      <p:ext uri="{BB962C8B-B14F-4D97-AF65-F5344CB8AC3E}">
        <p14:creationId xmlns:p14="http://schemas.microsoft.com/office/powerpoint/2010/main" val="443759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Title 6">
            <a:extLst>
              <a:ext uri="{FF2B5EF4-FFF2-40B4-BE49-F238E27FC236}">
                <a16:creationId xmlns:a16="http://schemas.microsoft.com/office/drawing/2014/main" id="{4B345F2B-F2B0-AA49-A6AB-B22909C5266E}"/>
              </a:ext>
            </a:extLst>
          </p:cNvPr>
          <p:cNvSpPr txBox="1">
            <a:spLocks/>
          </p:cNvSpPr>
          <p:nvPr/>
        </p:nvSpPr>
        <p:spPr bwMode="auto">
          <a:xfrm>
            <a:off x="1275945" y="9839"/>
            <a:ext cx="702985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alibri"/>
                <a:ea typeface="+mj-ea"/>
                <a:cs typeface="+mj-cs"/>
              </a:rPr>
              <a:t>Changes in blood cell composition in patients who resolve pain</a:t>
            </a:r>
            <a:endParaRPr kumimoji="0" lang="en-US" sz="2800" b="1" i="0" u="none" strike="noStrike" kern="1200" cap="none" spc="0" normalizeH="0" baseline="0" noProof="0" dirty="0">
              <a:ln>
                <a:noFill/>
              </a:ln>
              <a:solidFill>
                <a:srgbClr val="C00000"/>
              </a:solidFill>
              <a:effectLst/>
              <a:uLnTx/>
              <a:uFillTx/>
              <a:latin typeface="Calibri"/>
              <a:ea typeface="+mj-ea"/>
              <a:cs typeface="+mj-cs"/>
            </a:endParaRPr>
          </a:p>
        </p:txBody>
      </p:sp>
      <p:pic>
        <p:nvPicPr>
          <p:cNvPr id="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75"/>
            <a:ext cx="665562" cy="665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0" name="Group 29"/>
          <p:cNvGrpSpPr/>
          <p:nvPr/>
        </p:nvGrpSpPr>
        <p:grpSpPr>
          <a:xfrm>
            <a:off x="7069558" y="954136"/>
            <a:ext cx="2036757" cy="1103264"/>
            <a:chOff x="1455689" y="740457"/>
            <a:chExt cx="2036757" cy="1103264"/>
          </a:xfrm>
        </p:grpSpPr>
        <p:grpSp>
          <p:nvGrpSpPr>
            <p:cNvPr id="31" name="Group 30"/>
            <p:cNvGrpSpPr/>
            <p:nvPr/>
          </p:nvGrpSpPr>
          <p:grpSpPr>
            <a:xfrm>
              <a:off x="2578046" y="740457"/>
              <a:ext cx="914400" cy="1103264"/>
              <a:chOff x="1094725" y="2086094"/>
              <a:chExt cx="914400" cy="1103264"/>
            </a:xfrm>
          </p:grpSpPr>
          <p:sp>
            <p:nvSpPr>
              <p:cNvPr id="39" name="TextBox 38"/>
              <p:cNvSpPr txBox="1"/>
              <p:nvPr/>
            </p:nvSpPr>
            <p:spPr>
              <a:xfrm>
                <a:off x="1302820" y="2789248"/>
                <a:ext cx="518091"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Arial" charset="0"/>
                    <a:ea typeface="Arial" charset="0"/>
                    <a:cs typeface="Arial" charset="0"/>
                  </a:rPr>
                  <a:t>in </a:t>
                </a:r>
                <a:r>
                  <a:rPr kumimoji="0" lang="en-US" sz="1000" b="0" i="0" u="none" strike="noStrike" kern="0" cap="none" spc="0" normalizeH="0" baseline="0" noProof="0" dirty="0">
                    <a:ln>
                      <a:noFill/>
                    </a:ln>
                    <a:solidFill>
                      <a:srgbClr val="00B050"/>
                    </a:solidFill>
                    <a:effectLst/>
                    <a:uLnTx/>
                    <a:uFillTx/>
                    <a:latin typeface="Arial" charset="0"/>
                    <a:ea typeface="Arial" charset="0"/>
                    <a:cs typeface="Arial" charset="0"/>
                  </a:rPr>
                  <a:t>R</a:t>
                </a:r>
                <a:endParaRPr kumimoji="0" lang="en-US" sz="1000" b="0" i="0" u="none" strike="noStrike" kern="0" cap="none" spc="0" normalizeH="0" baseline="-25000" noProof="0" dirty="0">
                  <a:ln>
                    <a:noFill/>
                  </a:ln>
                  <a:solidFill>
                    <a:prstClr val="black"/>
                  </a:solidFill>
                  <a:effectLst/>
                  <a:uLnTx/>
                  <a:uFillTx/>
                  <a:latin typeface="Arial" charset="0"/>
                  <a:ea typeface="Arial" charset="0"/>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Arial" charset="0"/>
                    <a:ea typeface="Arial" charset="0"/>
                    <a:cs typeface="Arial" charset="0"/>
                  </a:rPr>
                  <a:t>t</a:t>
                </a:r>
                <a:r>
                  <a:rPr kumimoji="0" lang="en-US" sz="1000" b="0" i="0" u="none" strike="noStrike" kern="0" cap="none" spc="0" normalizeH="0" baseline="-25000" noProof="0" dirty="0">
                    <a:ln>
                      <a:noFill/>
                    </a:ln>
                    <a:solidFill>
                      <a:prstClr val="black"/>
                    </a:solidFill>
                    <a:effectLst/>
                    <a:uLnTx/>
                    <a:uFillTx/>
                    <a:latin typeface="Arial" charset="0"/>
                    <a:ea typeface="Arial" charset="0"/>
                    <a:cs typeface="Arial" charset="0"/>
                  </a:rPr>
                  <a:t>1</a:t>
                </a:r>
                <a:r>
                  <a:rPr kumimoji="0" lang="en-US" sz="800" b="0" i="0" u="none" strike="noStrike" kern="0" cap="none" spc="0" normalizeH="0" baseline="0" noProof="0" dirty="0">
                    <a:ln>
                      <a:noFill/>
                    </a:ln>
                    <a:solidFill>
                      <a:prstClr val="black"/>
                    </a:solidFill>
                    <a:effectLst/>
                    <a:uLnTx/>
                    <a:uFillTx/>
                    <a:latin typeface="Arial" charset="0"/>
                    <a:ea typeface="Arial" charset="0"/>
                    <a:cs typeface="Arial" charset="0"/>
                  </a:rPr>
                  <a:t> vs </a:t>
                </a:r>
                <a:r>
                  <a:rPr kumimoji="0" lang="en-US" sz="1000" b="0" i="0" u="none" strike="noStrike" kern="0" cap="none" spc="0" normalizeH="0" baseline="0" noProof="0" dirty="0">
                    <a:ln>
                      <a:noFill/>
                    </a:ln>
                    <a:solidFill>
                      <a:prstClr val="black"/>
                    </a:solidFill>
                    <a:effectLst/>
                    <a:uLnTx/>
                    <a:uFillTx/>
                    <a:latin typeface="Arial" charset="0"/>
                    <a:ea typeface="Arial" charset="0"/>
                    <a:cs typeface="Arial" charset="0"/>
                  </a:rPr>
                  <a:t>t</a:t>
                </a:r>
                <a:r>
                  <a:rPr kumimoji="0" lang="en-US" sz="1000" b="0" i="0" u="none" strike="noStrike" kern="0" cap="none" spc="0" normalizeH="0" baseline="-25000" noProof="0" dirty="0">
                    <a:ln>
                      <a:noFill/>
                    </a:ln>
                    <a:solidFill>
                      <a:prstClr val="black"/>
                    </a:solidFill>
                    <a:effectLst/>
                    <a:uLnTx/>
                    <a:uFillTx/>
                    <a:latin typeface="Arial" charset="0"/>
                    <a:ea typeface="Arial" charset="0"/>
                    <a:cs typeface="Arial" charset="0"/>
                  </a:rPr>
                  <a:t>0</a:t>
                </a:r>
                <a:endParaRPr kumimoji="0" lang="en-US" sz="1000" b="0" i="0" u="none" strike="noStrike" kern="0" cap="none" spc="0" normalizeH="0" baseline="0" noProof="0" dirty="0">
                  <a:ln>
                    <a:noFill/>
                  </a:ln>
                  <a:solidFill>
                    <a:srgbClr val="00B050"/>
                  </a:solidFill>
                  <a:effectLst/>
                  <a:uLnTx/>
                  <a:uFillTx/>
                  <a:latin typeface="Arial" charset="0"/>
                  <a:ea typeface="Arial" charset="0"/>
                  <a:cs typeface="Arial" charset="0"/>
                </a:endParaRPr>
              </a:p>
            </p:txBody>
          </p:sp>
          <p:cxnSp>
            <p:nvCxnSpPr>
              <p:cNvPr id="40" name="Straight Connector 39"/>
              <p:cNvCxnSpPr/>
              <p:nvPr/>
            </p:nvCxnSpPr>
            <p:spPr>
              <a:xfrm>
                <a:off x="1235697" y="2163974"/>
                <a:ext cx="0" cy="731520"/>
              </a:xfrm>
              <a:prstGeom prst="line">
                <a:avLst/>
              </a:prstGeom>
              <a:noFill/>
              <a:ln w="25400" cap="flat" cmpd="sng" algn="ctr">
                <a:solidFill>
                  <a:sysClr val="window" lastClr="FFFFFF">
                    <a:lumMod val="65000"/>
                  </a:sysClr>
                </a:solidFill>
                <a:prstDash val="sysDash"/>
                <a:miter lim="800000"/>
              </a:ln>
              <a:effectLst/>
            </p:spPr>
          </p:cxnSp>
          <p:cxnSp>
            <p:nvCxnSpPr>
              <p:cNvPr id="41" name="Straight Connector 40"/>
              <p:cNvCxnSpPr/>
              <p:nvPr/>
            </p:nvCxnSpPr>
            <p:spPr>
              <a:xfrm>
                <a:off x="1872482" y="2163974"/>
                <a:ext cx="0" cy="731520"/>
              </a:xfrm>
              <a:prstGeom prst="line">
                <a:avLst/>
              </a:prstGeom>
              <a:noFill/>
              <a:ln w="25400" cap="flat" cmpd="sng" algn="ctr">
                <a:solidFill>
                  <a:sysClr val="window" lastClr="FFFFFF">
                    <a:lumMod val="65000"/>
                  </a:sysClr>
                </a:solidFill>
                <a:prstDash val="sysDash"/>
                <a:miter lim="800000"/>
              </a:ln>
              <a:effectLst/>
            </p:spPr>
          </p:cxnSp>
          <p:cxnSp>
            <p:nvCxnSpPr>
              <p:cNvPr id="42" name="Straight Arrow Connector 41"/>
              <p:cNvCxnSpPr/>
              <p:nvPr/>
            </p:nvCxnSpPr>
            <p:spPr>
              <a:xfrm>
                <a:off x="1094725" y="2809316"/>
                <a:ext cx="914400" cy="0"/>
              </a:xfrm>
              <a:prstGeom prst="straightConnector1">
                <a:avLst/>
              </a:prstGeom>
              <a:noFill/>
              <a:ln w="25400" cap="flat" cmpd="sng" algn="ctr">
                <a:solidFill>
                  <a:sysClr val="windowText" lastClr="000000"/>
                </a:solidFill>
                <a:prstDash val="solid"/>
                <a:miter lim="800000"/>
                <a:tailEnd type="triangle"/>
              </a:ln>
              <a:effectLst/>
            </p:spPr>
          </p:cxnSp>
          <p:cxnSp>
            <p:nvCxnSpPr>
              <p:cNvPr id="43" name="Straight Arrow Connector 42"/>
              <p:cNvCxnSpPr/>
              <p:nvPr/>
            </p:nvCxnSpPr>
            <p:spPr>
              <a:xfrm rot="16200000">
                <a:off x="741520" y="2451854"/>
                <a:ext cx="731520" cy="0"/>
              </a:xfrm>
              <a:prstGeom prst="straightConnector1">
                <a:avLst/>
              </a:prstGeom>
              <a:noFill/>
              <a:ln w="25400" cap="flat" cmpd="sng" algn="ctr">
                <a:solidFill>
                  <a:sysClr val="windowText" lastClr="000000"/>
                </a:solidFill>
                <a:prstDash val="solid"/>
                <a:miter lim="800000"/>
                <a:tailEnd type="triangle"/>
              </a:ln>
              <a:effectLst/>
            </p:spPr>
          </p:cxnSp>
          <p:cxnSp>
            <p:nvCxnSpPr>
              <p:cNvPr id="44" name="Curved Connector 43"/>
              <p:cNvCxnSpPr/>
              <p:nvPr/>
            </p:nvCxnSpPr>
            <p:spPr>
              <a:xfrm>
                <a:off x="1233256" y="2332018"/>
                <a:ext cx="639226" cy="386444"/>
              </a:xfrm>
              <a:prstGeom prst="curvedConnector3">
                <a:avLst/>
              </a:prstGeom>
              <a:noFill/>
              <a:ln w="31750" cap="flat" cmpd="sng" algn="ctr">
                <a:solidFill>
                  <a:srgbClr val="00B050"/>
                </a:solidFill>
                <a:prstDash val="solid"/>
                <a:miter lim="800000"/>
                <a:headEnd type="oval" w="lg" len="lg"/>
                <a:tailEnd type="oval" w="lg" len="lg"/>
              </a:ln>
              <a:effectLst>
                <a:outerShdw blurRad="50800" dist="76200" dir="2700000" algn="tl" rotWithShape="0">
                  <a:prstClr val="black">
                    <a:alpha val="40000"/>
                  </a:prstClr>
                </a:outerShdw>
              </a:effectLst>
            </p:spPr>
          </p:cxnSp>
        </p:grpSp>
        <p:grpSp>
          <p:nvGrpSpPr>
            <p:cNvPr id="32" name="Group 31"/>
            <p:cNvGrpSpPr/>
            <p:nvPr/>
          </p:nvGrpSpPr>
          <p:grpSpPr>
            <a:xfrm>
              <a:off x="1455689" y="740457"/>
              <a:ext cx="914400" cy="1103264"/>
              <a:chOff x="1094725" y="2086094"/>
              <a:chExt cx="914400" cy="1103264"/>
            </a:xfrm>
          </p:grpSpPr>
          <p:sp>
            <p:nvSpPr>
              <p:cNvPr id="33" name="TextBox 32"/>
              <p:cNvSpPr txBox="1"/>
              <p:nvPr/>
            </p:nvSpPr>
            <p:spPr>
              <a:xfrm>
                <a:off x="1299614" y="2789248"/>
                <a:ext cx="524503"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Arial" charset="0"/>
                    <a:ea typeface="Arial" charset="0"/>
                    <a:cs typeface="Arial" charset="0"/>
                  </a:rPr>
                  <a:t>in </a:t>
                </a:r>
                <a:r>
                  <a:rPr lang="en-US" sz="1000" kern="0" dirty="0">
                    <a:solidFill>
                      <a:srgbClr val="FF0000"/>
                    </a:solidFill>
                    <a:latin typeface="Arial" charset="0"/>
                    <a:ea typeface="Arial" charset="0"/>
                    <a:cs typeface="Arial" charset="0"/>
                  </a:rPr>
                  <a:t>P</a:t>
                </a:r>
                <a:endParaRPr kumimoji="0" lang="en-US" sz="1000" b="0" i="0" u="none" strike="noStrike" kern="0" cap="none" spc="0" normalizeH="0" baseline="-25000" noProof="0" dirty="0">
                  <a:ln>
                    <a:noFill/>
                  </a:ln>
                  <a:solidFill>
                    <a:prstClr val="black"/>
                  </a:solidFill>
                  <a:effectLst/>
                  <a:uLnTx/>
                  <a:uFillTx/>
                  <a:latin typeface="Arial" charset="0"/>
                  <a:ea typeface="Arial" charset="0"/>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Arial" charset="0"/>
                    <a:ea typeface="Arial" charset="0"/>
                    <a:cs typeface="Arial" charset="0"/>
                  </a:rPr>
                  <a:t>t</a:t>
                </a:r>
                <a:r>
                  <a:rPr kumimoji="0" lang="en-US" sz="1000" b="0" i="0" u="none" strike="noStrike" kern="0" cap="none" spc="0" normalizeH="0" baseline="-25000" noProof="0" dirty="0">
                    <a:ln>
                      <a:noFill/>
                    </a:ln>
                    <a:solidFill>
                      <a:prstClr val="black"/>
                    </a:solidFill>
                    <a:effectLst/>
                    <a:uLnTx/>
                    <a:uFillTx/>
                    <a:latin typeface="Arial" charset="0"/>
                    <a:ea typeface="Arial" charset="0"/>
                    <a:cs typeface="Arial" charset="0"/>
                  </a:rPr>
                  <a:t>1</a:t>
                </a:r>
                <a:r>
                  <a:rPr kumimoji="0" lang="en-US" sz="1000" b="0" i="0" u="none" strike="noStrike" kern="0" cap="none" spc="0" normalizeH="0" baseline="0" noProof="0" dirty="0">
                    <a:ln>
                      <a:noFill/>
                    </a:ln>
                    <a:solidFill>
                      <a:prstClr val="black"/>
                    </a:solidFill>
                    <a:effectLst/>
                    <a:uLnTx/>
                    <a:uFillTx/>
                    <a:latin typeface="Arial" charset="0"/>
                    <a:ea typeface="Arial" charset="0"/>
                    <a:cs typeface="Arial" charset="0"/>
                  </a:rPr>
                  <a:t> </a:t>
                </a:r>
                <a:r>
                  <a:rPr kumimoji="0" lang="en-US" sz="800" b="0" i="0" u="none" strike="noStrike" kern="0" cap="none" spc="0" normalizeH="0" baseline="0" noProof="0" dirty="0">
                    <a:ln>
                      <a:noFill/>
                    </a:ln>
                    <a:solidFill>
                      <a:prstClr val="black"/>
                    </a:solidFill>
                    <a:effectLst/>
                    <a:uLnTx/>
                    <a:uFillTx/>
                    <a:latin typeface="Arial" charset="0"/>
                    <a:ea typeface="Arial" charset="0"/>
                    <a:cs typeface="Arial" charset="0"/>
                  </a:rPr>
                  <a:t>vs</a:t>
                </a:r>
                <a:r>
                  <a:rPr kumimoji="0" lang="en-US" sz="1000" b="0" i="0" u="none" strike="noStrike" kern="0" cap="none" spc="0" normalizeH="0" baseline="0" noProof="0" dirty="0">
                    <a:ln>
                      <a:noFill/>
                    </a:ln>
                    <a:solidFill>
                      <a:prstClr val="black"/>
                    </a:solidFill>
                    <a:effectLst/>
                    <a:uLnTx/>
                    <a:uFillTx/>
                    <a:latin typeface="Arial" charset="0"/>
                    <a:ea typeface="Arial" charset="0"/>
                    <a:cs typeface="Arial" charset="0"/>
                  </a:rPr>
                  <a:t> t</a:t>
                </a:r>
                <a:r>
                  <a:rPr kumimoji="0" lang="en-US" sz="1000" b="0" i="0" u="none" strike="noStrike" kern="0" cap="none" spc="0" normalizeH="0" baseline="-25000" noProof="0" dirty="0">
                    <a:ln>
                      <a:noFill/>
                    </a:ln>
                    <a:solidFill>
                      <a:prstClr val="black"/>
                    </a:solidFill>
                    <a:effectLst/>
                    <a:uLnTx/>
                    <a:uFillTx/>
                    <a:latin typeface="Arial" charset="0"/>
                    <a:ea typeface="Arial" charset="0"/>
                    <a:cs typeface="Arial" charset="0"/>
                  </a:rPr>
                  <a:t>0</a:t>
                </a:r>
                <a:endParaRPr kumimoji="0" lang="en-US" sz="1000" b="0" i="0" u="none" strike="noStrike" kern="0" cap="none" spc="0" normalizeH="0" baseline="0" noProof="0" dirty="0">
                  <a:ln>
                    <a:noFill/>
                  </a:ln>
                  <a:solidFill>
                    <a:srgbClr val="00B050"/>
                  </a:solidFill>
                  <a:effectLst/>
                  <a:uLnTx/>
                  <a:uFillTx/>
                  <a:latin typeface="Arial" charset="0"/>
                  <a:ea typeface="Arial" charset="0"/>
                  <a:cs typeface="Arial" charset="0"/>
                </a:endParaRPr>
              </a:p>
            </p:txBody>
          </p:sp>
          <p:cxnSp>
            <p:nvCxnSpPr>
              <p:cNvPr id="34" name="Straight Connector 33"/>
              <p:cNvCxnSpPr/>
              <p:nvPr/>
            </p:nvCxnSpPr>
            <p:spPr>
              <a:xfrm>
                <a:off x="1235697" y="2163974"/>
                <a:ext cx="0" cy="731520"/>
              </a:xfrm>
              <a:prstGeom prst="line">
                <a:avLst/>
              </a:prstGeom>
              <a:noFill/>
              <a:ln w="25400" cap="flat" cmpd="sng" algn="ctr">
                <a:solidFill>
                  <a:sysClr val="window" lastClr="FFFFFF">
                    <a:lumMod val="65000"/>
                  </a:sysClr>
                </a:solidFill>
                <a:prstDash val="sysDash"/>
                <a:miter lim="800000"/>
              </a:ln>
              <a:effectLst/>
            </p:spPr>
          </p:cxnSp>
          <p:cxnSp>
            <p:nvCxnSpPr>
              <p:cNvPr id="35" name="Straight Connector 34"/>
              <p:cNvCxnSpPr/>
              <p:nvPr/>
            </p:nvCxnSpPr>
            <p:spPr>
              <a:xfrm>
                <a:off x="1872482" y="2163974"/>
                <a:ext cx="0" cy="731520"/>
              </a:xfrm>
              <a:prstGeom prst="line">
                <a:avLst/>
              </a:prstGeom>
              <a:noFill/>
              <a:ln w="25400" cap="flat" cmpd="sng" algn="ctr">
                <a:solidFill>
                  <a:sysClr val="window" lastClr="FFFFFF">
                    <a:lumMod val="65000"/>
                  </a:sysClr>
                </a:solidFill>
                <a:prstDash val="sysDash"/>
                <a:miter lim="800000"/>
              </a:ln>
              <a:effectLst/>
            </p:spPr>
          </p:cxnSp>
          <p:cxnSp>
            <p:nvCxnSpPr>
              <p:cNvPr id="36" name="Straight Arrow Connector 35"/>
              <p:cNvCxnSpPr/>
              <p:nvPr/>
            </p:nvCxnSpPr>
            <p:spPr>
              <a:xfrm>
                <a:off x="1233256" y="2226514"/>
                <a:ext cx="639226" cy="0"/>
              </a:xfrm>
              <a:prstGeom prst="straightConnector1">
                <a:avLst/>
              </a:prstGeom>
              <a:noFill/>
              <a:ln w="31750" cap="flat" cmpd="sng" algn="ctr">
                <a:solidFill>
                  <a:srgbClr val="FF0000"/>
                </a:solidFill>
                <a:prstDash val="solid"/>
                <a:miter lim="800000"/>
                <a:headEnd type="oval" w="lg" len="lg"/>
                <a:tailEnd type="oval" w="lg" len="lg"/>
              </a:ln>
              <a:effectLst>
                <a:outerShdw blurRad="50800" dist="76200" dir="2700000" algn="tl" rotWithShape="0">
                  <a:prstClr val="black">
                    <a:alpha val="40000"/>
                  </a:prstClr>
                </a:outerShdw>
              </a:effectLst>
            </p:spPr>
          </p:cxnSp>
          <p:cxnSp>
            <p:nvCxnSpPr>
              <p:cNvPr id="37" name="Straight Arrow Connector 36"/>
              <p:cNvCxnSpPr/>
              <p:nvPr/>
            </p:nvCxnSpPr>
            <p:spPr>
              <a:xfrm>
                <a:off x="1094725" y="2809316"/>
                <a:ext cx="914400" cy="0"/>
              </a:xfrm>
              <a:prstGeom prst="straightConnector1">
                <a:avLst/>
              </a:prstGeom>
              <a:noFill/>
              <a:ln w="25400" cap="flat" cmpd="sng" algn="ctr">
                <a:solidFill>
                  <a:sysClr val="windowText" lastClr="000000"/>
                </a:solidFill>
                <a:prstDash val="solid"/>
                <a:miter lim="800000"/>
                <a:tailEnd type="triangle"/>
              </a:ln>
              <a:effectLst/>
            </p:spPr>
          </p:cxnSp>
          <p:cxnSp>
            <p:nvCxnSpPr>
              <p:cNvPr id="38" name="Straight Arrow Connector 37"/>
              <p:cNvCxnSpPr/>
              <p:nvPr/>
            </p:nvCxnSpPr>
            <p:spPr>
              <a:xfrm rot="16200000">
                <a:off x="741520" y="2451854"/>
                <a:ext cx="731520" cy="0"/>
              </a:xfrm>
              <a:prstGeom prst="straightConnector1">
                <a:avLst/>
              </a:prstGeom>
              <a:noFill/>
              <a:ln w="25400" cap="flat" cmpd="sng" algn="ctr">
                <a:solidFill>
                  <a:sysClr val="windowText" lastClr="000000"/>
                </a:solidFill>
                <a:prstDash val="solid"/>
                <a:miter lim="800000"/>
                <a:tailEnd type="triangle"/>
              </a:ln>
              <a:effectLst/>
            </p:spPr>
          </p:cxnSp>
        </p:grpSp>
      </p:grpSp>
      <p:grpSp>
        <p:nvGrpSpPr>
          <p:cNvPr id="2" name="Group 1"/>
          <p:cNvGrpSpPr/>
          <p:nvPr/>
        </p:nvGrpSpPr>
        <p:grpSpPr>
          <a:xfrm>
            <a:off x="-30371" y="2284892"/>
            <a:ext cx="4353127" cy="4039708"/>
            <a:chOff x="744611" y="1911037"/>
            <a:chExt cx="4114561" cy="3693792"/>
          </a:xfrm>
        </p:grpSpPr>
        <p:grpSp>
          <p:nvGrpSpPr>
            <p:cNvPr id="45" name="Group 44"/>
            <p:cNvGrpSpPr/>
            <p:nvPr/>
          </p:nvGrpSpPr>
          <p:grpSpPr>
            <a:xfrm>
              <a:off x="1313736" y="1914918"/>
              <a:ext cx="908612" cy="1809357"/>
              <a:chOff x="1203109" y="2068037"/>
              <a:chExt cx="908612" cy="1809357"/>
            </a:xfrm>
          </p:grpSpPr>
          <p:pic>
            <p:nvPicPr>
              <p:cNvPr id="46" name="Picture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5921" y="2305475"/>
                <a:ext cx="685800" cy="1371600"/>
              </a:xfrm>
              <a:prstGeom prst="rect">
                <a:avLst/>
              </a:prstGeom>
              <a:noFill/>
              <a:ln>
                <a:noFill/>
              </a:ln>
            </p:spPr>
          </p:pic>
          <p:sp>
            <p:nvSpPr>
              <p:cNvPr id="47" name="TextBox 46"/>
              <p:cNvSpPr txBox="1"/>
              <p:nvPr/>
            </p:nvSpPr>
            <p:spPr>
              <a:xfrm>
                <a:off x="1203109" y="3387913"/>
                <a:ext cx="312907" cy="230832"/>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Arial" charset="0"/>
                    <a:ea typeface="Arial" charset="0"/>
                    <a:cs typeface="Arial" charset="0"/>
                  </a:rPr>
                  <a:t>20</a:t>
                </a:r>
                <a:endParaRPr kumimoji="0" lang="en-US" sz="900" b="0" i="0" u="none" strike="noStrike" kern="0" cap="none" spc="0" normalizeH="0" baseline="-25000" noProof="0" dirty="0">
                  <a:ln>
                    <a:noFill/>
                  </a:ln>
                  <a:solidFill>
                    <a:prstClr val="black"/>
                  </a:solidFill>
                  <a:effectLst/>
                  <a:uLnTx/>
                  <a:uFillTx/>
                  <a:latin typeface="Arial" charset="0"/>
                  <a:ea typeface="Arial" charset="0"/>
                  <a:cs typeface="Arial" charset="0"/>
                </a:endParaRPr>
              </a:p>
            </p:txBody>
          </p:sp>
          <p:sp>
            <p:nvSpPr>
              <p:cNvPr id="48" name="TextBox 47"/>
              <p:cNvSpPr txBox="1"/>
              <p:nvPr/>
            </p:nvSpPr>
            <p:spPr>
              <a:xfrm>
                <a:off x="1203109" y="2241565"/>
                <a:ext cx="312907" cy="230832"/>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prstClr val="black"/>
                    </a:solidFill>
                    <a:effectLst/>
                    <a:uLnTx/>
                    <a:uFillTx/>
                    <a:latin typeface="Arial" charset="0"/>
                    <a:ea typeface="Arial" charset="0"/>
                    <a:cs typeface="Arial" charset="0"/>
                  </a:rPr>
                  <a:t>70</a:t>
                </a:r>
                <a:endParaRPr kumimoji="0" lang="en-US" sz="900" b="0" i="0" u="none" strike="noStrike" kern="0" cap="none" spc="0" normalizeH="0" baseline="-25000" noProof="0" dirty="0">
                  <a:ln>
                    <a:noFill/>
                  </a:ln>
                  <a:solidFill>
                    <a:prstClr val="black"/>
                  </a:solidFill>
                  <a:effectLst/>
                  <a:uLnTx/>
                  <a:uFillTx/>
                  <a:latin typeface="Arial" charset="0"/>
                  <a:ea typeface="Arial" charset="0"/>
                  <a:cs typeface="Arial" charset="0"/>
                </a:endParaRPr>
              </a:p>
            </p:txBody>
          </p:sp>
          <p:sp>
            <p:nvSpPr>
              <p:cNvPr id="49" name="TextBox 48"/>
              <p:cNvSpPr txBox="1"/>
              <p:nvPr/>
            </p:nvSpPr>
            <p:spPr>
              <a:xfrm>
                <a:off x="1506215" y="3631173"/>
                <a:ext cx="268022"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prstClr val="black"/>
                    </a:solidFill>
                    <a:effectLst/>
                    <a:uLnTx/>
                    <a:uFillTx/>
                    <a:latin typeface="Arial" charset="0"/>
                    <a:ea typeface="Arial" charset="0"/>
                    <a:cs typeface="Arial" charset="0"/>
                  </a:rPr>
                  <a:t>t</a:t>
                </a:r>
                <a:r>
                  <a:rPr kumimoji="0" lang="en-US" sz="1000" b="0" i="0" u="none" strike="noStrike" kern="0" cap="none" spc="0" normalizeH="0" baseline="-25000" noProof="0">
                    <a:ln>
                      <a:noFill/>
                    </a:ln>
                    <a:solidFill>
                      <a:prstClr val="black"/>
                    </a:solidFill>
                    <a:effectLst/>
                    <a:uLnTx/>
                    <a:uFillTx/>
                    <a:latin typeface="Arial" charset="0"/>
                    <a:ea typeface="Arial" charset="0"/>
                    <a:cs typeface="Arial" charset="0"/>
                  </a:rPr>
                  <a:t>0</a:t>
                </a:r>
                <a:endParaRPr kumimoji="0" lang="en-US" sz="1000" b="0" i="0" u="none" strike="noStrike" kern="0" cap="none" spc="0" normalizeH="0" baseline="0" noProof="0" dirty="0">
                  <a:ln>
                    <a:noFill/>
                  </a:ln>
                  <a:solidFill>
                    <a:srgbClr val="00B050"/>
                  </a:solidFill>
                  <a:effectLst/>
                  <a:uLnTx/>
                  <a:uFillTx/>
                  <a:latin typeface="Arial" charset="0"/>
                  <a:ea typeface="Arial" charset="0"/>
                  <a:cs typeface="Arial" charset="0"/>
                </a:endParaRPr>
              </a:p>
            </p:txBody>
          </p:sp>
          <p:sp>
            <p:nvSpPr>
              <p:cNvPr id="50" name="TextBox 49"/>
              <p:cNvSpPr txBox="1"/>
              <p:nvPr/>
            </p:nvSpPr>
            <p:spPr>
              <a:xfrm>
                <a:off x="1797827" y="3631173"/>
                <a:ext cx="268022"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prstClr val="black"/>
                    </a:solidFill>
                    <a:effectLst/>
                    <a:uLnTx/>
                    <a:uFillTx/>
                    <a:latin typeface="Arial" charset="0"/>
                    <a:ea typeface="Arial" charset="0"/>
                    <a:cs typeface="Arial" charset="0"/>
                  </a:rPr>
                  <a:t>t</a:t>
                </a:r>
                <a:r>
                  <a:rPr kumimoji="0" lang="en-US" sz="1000" b="0" i="0" u="none" strike="noStrike" kern="0" cap="none" spc="0" normalizeH="0" baseline="-25000" noProof="0">
                    <a:ln>
                      <a:noFill/>
                    </a:ln>
                    <a:solidFill>
                      <a:prstClr val="black"/>
                    </a:solidFill>
                    <a:effectLst/>
                    <a:uLnTx/>
                    <a:uFillTx/>
                    <a:latin typeface="Arial" charset="0"/>
                    <a:ea typeface="Arial" charset="0"/>
                    <a:cs typeface="Arial" charset="0"/>
                  </a:rPr>
                  <a:t>1</a:t>
                </a:r>
                <a:endParaRPr kumimoji="0" lang="en-US" sz="1000" b="0" i="0" u="none" strike="noStrike" kern="0" cap="none" spc="0" normalizeH="0" baseline="0" noProof="0" dirty="0">
                  <a:ln>
                    <a:noFill/>
                  </a:ln>
                  <a:solidFill>
                    <a:srgbClr val="00B050"/>
                  </a:solidFill>
                  <a:effectLst/>
                  <a:uLnTx/>
                  <a:uFillTx/>
                  <a:latin typeface="Arial" charset="0"/>
                  <a:ea typeface="Arial" charset="0"/>
                  <a:cs typeface="Arial" charset="0"/>
                </a:endParaRPr>
              </a:p>
            </p:txBody>
          </p:sp>
          <p:sp>
            <p:nvSpPr>
              <p:cNvPr id="51" name="Right Bracket 50"/>
              <p:cNvSpPr/>
              <p:nvPr/>
            </p:nvSpPr>
            <p:spPr>
              <a:xfrm rot="16200000">
                <a:off x="1761518" y="2133818"/>
                <a:ext cx="49467" cy="298819"/>
              </a:xfrm>
              <a:prstGeom prst="rightBracket">
                <a:avLst/>
              </a:prstGeom>
              <a:no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2" name="TextBox 51"/>
              <p:cNvSpPr txBox="1"/>
              <p:nvPr/>
            </p:nvSpPr>
            <p:spPr>
              <a:xfrm>
                <a:off x="1600944" y="2068037"/>
                <a:ext cx="370615"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err="1">
                    <a:ln>
                      <a:noFill/>
                    </a:ln>
                    <a:solidFill>
                      <a:prstClr val="black"/>
                    </a:solidFill>
                    <a:effectLst/>
                    <a:uLnTx/>
                    <a:uFillTx/>
                    <a:latin typeface="Arial" charset="0"/>
                    <a:ea typeface="Arial" charset="0"/>
                    <a:cs typeface="Arial" charset="0"/>
                  </a:rPr>
                  <a:t>n.s</a:t>
                </a:r>
                <a:r>
                  <a:rPr kumimoji="0" lang="en-US" sz="900" b="0" i="0" u="none" strike="noStrike" kern="0" cap="none" spc="0" normalizeH="0" baseline="0" noProof="0" dirty="0">
                    <a:ln>
                      <a:noFill/>
                    </a:ln>
                    <a:solidFill>
                      <a:prstClr val="black"/>
                    </a:solidFill>
                    <a:effectLst/>
                    <a:uLnTx/>
                    <a:uFillTx/>
                    <a:latin typeface="Arial" charset="0"/>
                    <a:ea typeface="Arial" charset="0"/>
                    <a:cs typeface="Arial" charset="0"/>
                  </a:rPr>
                  <a:t>.</a:t>
                </a:r>
                <a:endParaRPr kumimoji="0" lang="en-US" sz="900" b="0" i="0" u="none" strike="noStrike" kern="0" cap="none" spc="0" normalizeH="0" baseline="0" noProof="0" dirty="0">
                  <a:ln>
                    <a:noFill/>
                  </a:ln>
                  <a:solidFill>
                    <a:srgbClr val="00B050"/>
                  </a:solidFill>
                  <a:effectLst/>
                  <a:uLnTx/>
                  <a:uFillTx/>
                  <a:latin typeface="Arial" charset="0"/>
                  <a:ea typeface="Arial" charset="0"/>
                  <a:cs typeface="Arial" charset="0"/>
                </a:endParaRPr>
              </a:p>
            </p:txBody>
          </p:sp>
        </p:grpSp>
        <p:grpSp>
          <p:nvGrpSpPr>
            <p:cNvPr id="53" name="Group 52"/>
            <p:cNvGrpSpPr/>
            <p:nvPr/>
          </p:nvGrpSpPr>
          <p:grpSpPr>
            <a:xfrm>
              <a:off x="2431884" y="1914918"/>
              <a:ext cx="908612" cy="1809357"/>
              <a:chOff x="1203109" y="2068037"/>
              <a:chExt cx="908612" cy="1809357"/>
            </a:xfrm>
          </p:grpSpPr>
          <p:pic>
            <p:nvPicPr>
              <p:cNvPr id="54" name="Picture 5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5921" y="2305475"/>
                <a:ext cx="685800" cy="1371600"/>
              </a:xfrm>
              <a:prstGeom prst="rect">
                <a:avLst/>
              </a:prstGeom>
              <a:noFill/>
              <a:ln>
                <a:noFill/>
              </a:ln>
            </p:spPr>
          </p:pic>
          <p:sp>
            <p:nvSpPr>
              <p:cNvPr id="55" name="TextBox 54"/>
              <p:cNvSpPr txBox="1"/>
              <p:nvPr/>
            </p:nvSpPr>
            <p:spPr>
              <a:xfrm>
                <a:off x="1203109" y="3387913"/>
                <a:ext cx="312907" cy="230832"/>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prstClr val="black"/>
                    </a:solidFill>
                    <a:effectLst/>
                    <a:uLnTx/>
                    <a:uFillTx/>
                    <a:latin typeface="Arial" charset="0"/>
                    <a:ea typeface="Arial" charset="0"/>
                    <a:cs typeface="Arial" charset="0"/>
                  </a:rPr>
                  <a:t>20</a:t>
                </a:r>
                <a:endParaRPr kumimoji="0" lang="en-US" sz="900" b="0" i="0" u="none" strike="noStrike" kern="0" cap="none" spc="0" normalizeH="0" baseline="-25000" noProof="0" dirty="0">
                  <a:ln>
                    <a:noFill/>
                  </a:ln>
                  <a:solidFill>
                    <a:prstClr val="black"/>
                  </a:solidFill>
                  <a:effectLst/>
                  <a:uLnTx/>
                  <a:uFillTx/>
                  <a:latin typeface="Arial" charset="0"/>
                  <a:ea typeface="Arial" charset="0"/>
                  <a:cs typeface="Arial" charset="0"/>
                </a:endParaRPr>
              </a:p>
            </p:txBody>
          </p:sp>
          <p:sp>
            <p:nvSpPr>
              <p:cNvPr id="56" name="TextBox 55"/>
              <p:cNvSpPr txBox="1"/>
              <p:nvPr/>
            </p:nvSpPr>
            <p:spPr>
              <a:xfrm>
                <a:off x="1203109" y="2241565"/>
                <a:ext cx="312907" cy="230832"/>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Arial" charset="0"/>
                    <a:ea typeface="Arial" charset="0"/>
                    <a:cs typeface="Arial" charset="0"/>
                  </a:rPr>
                  <a:t>7</a:t>
                </a:r>
                <a:r>
                  <a:rPr kumimoji="0" lang="en-US" sz="900" b="0" i="0" u="none" strike="noStrike" kern="0" cap="none" spc="0" normalizeH="0" baseline="0" noProof="0">
                    <a:ln>
                      <a:noFill/>
                    </a:ln>
                    <a:solidFill>
                      <a:prstClr val="black"/>
                    </a:solidFill>
                    <a:effectLst/>
                    <a:uLnTx/>
                    <a:uFillTx/>
                    <a:latin typeface="Arial" charset="0"/>
                    <a:ea typeface="Arial" charset="0"/>
                    <a:cs typeface="Arial" charset="0"/>
                  </a:rPr>
                  <a:t>0</a:t>
                </a:r>
                <a:endParaRPr kumimoji="0" lang="en-US" sz="900" b="0" i="0" u="none" strike="noStrike" kern="0" cap="none" spc="0" normalizeH="0" baseline="-25000" noProof="0" dirty="0">
                  <a:ln>
                    <a:noFill/>
                  </a:ln>
                  <a:solidFill>
                    <a:prstClr val="black"/>
                  </a:solidFill>
                  <a:effectLst/>
                  <a:uLnTx/>
                  <a:uFillTx/>
                  <a:latin typeface="Arial" charset="0"/>
                  <a:ea typeface="Arial" charset="0"/>
                  <a:cs typeface="Arial" charset="0"/>
                </a:endParaRPr>
              </a:p>
            </p:txBody>
          </p:sp>
          <p:sp>
            <p:nvSpPr>
              <p:cNvPr id="57" name="TextBox 56"/>
              <p:cNvSpPr txBox="1"/>
              <p:nvPr/>
            </p:nvSpPr>
            <p:spPr>
              <a:xfrm>
                <a:off x="1506215" y="3631173"/>
                <a:ext cx="268022"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prstClr val="black"/>
                    </a:solidFill>
                    <a:effectLst/>
                    <a:uLnTx/>
                    <a:uFillTx/>
                    <a:latin typeface="Arial" charset="0"/>
                    <a:ea typeface="Arial" charset="0"/>
                    <a:cs typeface="Arial" charset="0"/>
                  </a:rPr>
                  <a:t>t</a:t>
                </a:r>
                <a:r>
                  <a:rPr kumimoji="0" lang="en-US" sz="1000" b="0" i="0" u="none" strike="noStrike" kern="0" cap="none" spc="0" normalizeH="0" baseline="-25000" noProof="0">
                    <a:ln>
                      <a:noFill/>
                    </a:ln>
                    <a:solidFill>
                      <a:prstClr val="black"/>
                    </a:solidFill>
                    <a:effectLst/>
                    <a:uLnTx/>
                    <a:uFillTx/>
                    <a:latin typeface="Arial" charset="0"/>
                    <a:ea typeface="Arial" charset="0"/>
                    <a:cs typeface="Arial" charset="0"/>
                  </a:rPr>
                  <a:t>0</a:t>
                </a:r>
                <a:endParaRPr kumimoji="0" lang="en-US" sz="1000" b="0" i="0" u="none" strike="noStrike" kern="0" cap="none" spc="0" normalizeH="0" baseline="0" noProof="0" dirty="0">
                  <a:ln>
                    <a:noFill/>
                  </a:ln>
                  <a:solidFill>
                    <a:srgbClr val="00B050"/>
                  </a:solidFill>
                  <a:effectLst/>
                  <a:uLnTx/>
                  <a:uFillTx/>
                  <a:latin typeface="Arial" charset="0"/>
                  <a:ea typeface="Arial" charset="0"/>
                  <a:cs typeface="Arial" charset="0"/>
                </a:endParaRPr>
              </a:p>
            </p:txBody>
          </p:sp>
          <p:sp>
            <p:nvSpPr>
              <p:cNvPr id="58" name="TextBox 57"/>
              <p:cNvSpPr txBox="1"/>
              <p:nvPr/>
            </p:nvSpPr>
            <p:spPr>
              <a:xfrm>
                <a:off x="1797827" y="3631173"/>
                <a:ext cx="268022"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prstClr val="black"/>
                    </a:solidFill>
                    <a:effectLst/>
                    <a:uLnTx/>
                    <a:uFillTx/>
                    <a:latin typeface="Arial" charset="0"/>
                    <a:ea typeface="Arial" charset="0"/>
                    <a:cs typeface="Arial" charset="0"/>
                  </a:rPr>
                  <a:t>t</a:t>
                </a:r>
                <a:r>
                  <a:rPr kumimoji="0" lang="en-US" sz="1000" b="0" i="0" u="none" strike="noStrike" kern="0" cap="none" spc="0" normalizeH="0" baseline="-25000" noProof="0">
                    <a:ln>
                      <a:noFill/>
                    </a:ln>
                    <a:solidFill>
                      <a:prstClr val="black"/>
                    </a:solidFill>
                    <a:effectLst/>
                    <a:uLnTx/>
                    <a:uFillTx/>
                    <a:latin typeface="Arial" charset="0"/>
                    <a:ea typeface="Arial" charset="0"/>
                    <a:cs typeface="Arial" charset="0"/>
                  </a:rPr>
                  <a:t>1</a:t>
                </a:r>
                <a:endParaRPr kumimoji="0" lang="en-US" sz="1000" b="0" i="0" u="none" strike="noStrike" kern="0" cap="none" spc="0" normalizeH="0" baseline="0" noProof="0" dirty="0">
                  <a:ln>
                    <a:noFill/>
                  </a:ln>
                  <a:solidFill>
                    <a:srgbClr val="00B050"/>
                  </a:solidFill>
                  <a:effectLst/>
                  <a:uLnTx/>
                  <a:uFillTx/>
                  <a:latin typeface="Arial" charset="0"/>
                  <a:ea typeface="Arial" charset="0"/>
                  <a:cs typeface="Arial" charset="0"/>
                </a:endParaRPr>
              </a:p>
            </p:txBody>
          </p:sp>
          <p:sp>
            <p:nvSpPr>
              <p:cNvPr id="59" name="Right Bracket 58"/>
              <p:cNvSpPr/>
              <p:nvPr/>
            </p:nvSpPr>
            <p:spPr>
              <a:xfrm rot="16200000">
                <a:off x="1761518" y="2133818"/>
                <a:ext cx="49467" cy="298819"/>
              </a:xfrm>
              <a:prstGeom prst="rightBracket">
                <a:avLst/>
              </a:prstGeom>
              <a:no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0" name="TextBox 59"/>
              <p:cNvSpPr txBox="1"/>
              <p:nvPr/>
            </p:nvSpPr>
            <p:spPr>
              <a:xfrm>
                <a:off x="1486330" y="2068037"/>
                <a:ext cx="599844"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Arial" charset="0"/>
                    <a:ea typeface="Arial" charset="0"/>
                    <a:cs typeface="Arial" charset="0"/>
                  </a:rPr>
                  <a:t>1.4x10</a:t>
                </a:r>
                <a:r>
                  <a:rPr kumimoji="0" lang="en-US" sz="900" b="0" i="0" u="none" strike="noStrike" kern="0" cap="none" spc="0" normalizeH="0" baseline="30000" noProof="0" dirty="0">
                    <a:ln>
                      <a:noFill/>
                    </a:ln>
                    <a:solidFill>
                      <a:prstClr val="black"/>
                    </a:solidFill>
                    <a:effectLst/>
                    <a:uLnTx/>
                    <a:uFillTx/>
                    <a:latin typeface="Arial" charset="0"/>
                    <a:ea typeface="Arial" charset="0"/>
                    <a:cs typeface="Arial" charset="0"/>
                  </a:rPr>
                  <a:t>-3</a:t>
                </a:r>
                <a:endParaRPr kumimoji="0" lang="en-US" sz="900" b="0" i="0" u="none" strike="noStrike" kern="0" cap="none" spc="0" normalizeH="0" baseline="30000" noProof="0" dirty="0">
                  <a:ln>
                    <a:noFill/>
                  </a:ln>
                  <a:solidFill>
                    <a:srgbClr val="00B050"/>
                  </a:solidFill>
                  <a:effectLst/>
                  <a:uLnTx/>
                  <a:uFillTx/>
                  <a:latin typeface="Arial" charset="0"/>
                  <a:ea typeface="Arial" charset="0"/>
                  <a:cs typeface="Arial" charset="0"/>
                </a:endParaRPr>
              </a:p>
            </p:txBody>
          </p:sp>
        </p:grpSp>
        <p:sp>
          <p:nvSpPr>
            <p:cNvPr id="61" name="TextBox 60"/>
            <p:cNvSpPr txBox="1"/>
            <p:nvPr/>
          </p:nvSpPr>
          <p:spPr>
            <a:xfrm rot="16200000">
              <a:off x="562456" y="2619541"/>
              <a:ext cx="1112805"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charset="0"/>
                  <a:ea typeface="Arial" charset="0"/>
                  <a:cs typeface="Arial" charset="0"/>
                </a:rPr>
                <a:t>Neutrophils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charset="0"/>
                  <a:ea typeface="Arial" charset="0"/>
                  <a:cs typeface="Arial" charset="0"/>
                </a:rPr>
                <a:t>percent cell type</a:t>
              </a:r>
              <a:endParaRPr kumimoji="0" lang="en-US" sz="1000" b="0" i="0" u="none" strike="noStrike" kern="1200" cap="none" spc="0" normalizeH="0" baseline="30000" noProof="0" dirty="0">
                <a:ln>
                  <a:noFill/>
                </a:ln>
                <a:solidFill>
                  <a:srgbClr val="00B050"/>
                </a:solidFill>
                <a:effectLst/>
                <a:uLnTx/>
                <a:uFillTx/>
                <a:latin typeface="Arial" charset="0"/>
                <a:ea typeface="Arial" charset="0"/>
                <a:cs typeface="Arial" charset="0"/>
              </a:endParaRPr>
            </a:p>
          </p:txBody>
        </p:sp>
        <p:pic>
          <p:nvPicPr>
            <p:cNvPr id="62" name="Picture 6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36548" y="4032910"/>
              <a:ext cx="685800" cy="1371600"/>
            </a:xfrm>
            <a:prstGeom prst="rect">
              <a:avLst/>
            </a:prstGeom>
            <a:noFill/>
            <a:ln>
              <a:noFill/>
            </a:ln>
          </p:spPr>
        </p:pic>
        <p:sp>
          <p:nvSpPr>
            <p:cNvPr id="63" name="TextBox 62"/>
            <p:cNvSpPr txBox="1"/>
            <p:nvPr/>
          </p:nvSpPr>
          <p:spPr>
            <a:xfrm>
              <a:off x="1313736" y="5043865"/>
              <a:ext cx="312907" cy="230832"/>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charset="0"/>
                  <a:ea typeface="Arial" charset="0"/>
                  <a:cs typeface="Arial" charset="0"/>
                </a:rPr>
                <a:t>10</a:t>
              </a:r>
              <a:endParaRPr kumimoji="0" lang="en-US" sz="900" b="0" i="0" u="none" strike="noStrike" kern="1200" cap="none" spc="0" normalizeH="0" baseline="-25000" noProof="0" dirty="0">
                <a:ln>
                  <a:noFill/>
                </a:ln>
                <a:solidFill>
                  <a:prstClr val="black"/>
                </a:solidFill>
                <a:effectLst/>
                <a:uLnTx/>
                <a:uFillTx/>
                <a:latin typeface="Arial" charset="0"/>
                <a:ea typeface="Arial" charset="0"/>
                <a:cs typeface="Arial" charset="0"/>
              </a:endParaRPr>
            </a:p>
          </p:txBody>
        </p:sp>
        <p:sp>
          <p:nvSpPr>
            <p:cNvPr id="64" name="TextBox 63"/>
            <p:cNvSpPr txBox="1"/>
            <p:nvPr/>
          </p:nvSpPr>
          <p:spPr>
            <a:xfrm>
              <a:off x="1316044" y="4041125"/>
              <a:ext cx="312907" cy="230832"/>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charset="0"/>
                  <a:ea typeface="Arial" charset="0"/>
                  <a:cs typeface="Arial" charset="0"/>
                </a:rPr>
                <a:t>4</a:t>
              </a:r>
              <a:r>
                <a:rPr kumimoji="0" lang="en-US" sz="900" b="0" i="0" u="none" strike="noStrike" kern="1200" cap="none" spc="0" normalizeH="0" baseline="0" noProof="0">
                  <a:ln>
                    <a:noFill/>
                  </a:ln>
                  <a:solidFill>
                    <a:prstClr val="black"/>
                  </a:solidFill>
                  <a:effectLst/>
                  <a:uLnTx/>
                  <a:uFillTx/>
                  <a:latin typeface="Arial" charset="0"/>
                  <a:ea typeface="Arial" charset="0"/>
                  <a:cs typeface="Arial" charset="0"/>
                </a:rPr>
                <a:t>0</a:t>
              </a:r>
              <a:endParaRPr kumimoji="0" lang="en-US" sz="900" b="0" i="0" u="none" strike="noStrike" kern="1200" cap="none" spc="0" normalizeH="0" baseline="-25000" noProof="0" dirty="0">
                <a:ln>
                  <a:noFill/>
                </a:ln>
                <a:solidFill>
                  <a:prstClr val="black"/>
                </a:solidFill>
                <a:effectLst/>
                <a:uLnTx/>
                <a:uFillTx/>
                <a:latin typeface="Arial" charset="0"/>
                <a:ea typeface="Arial" charset="0"/>
                <a:cs typeface="Arial" charset="0"/>
              </a:endParaRPr>
            </a:p>
          </p:txBody>
        </p:sp>
        <p:sp>
          <p:nvSpPr>
            <p:cNvPr id="65" name="TextBox 64"/>
            <p:cNvSpPr txBox="1"/>
            <p:nvPr/>
          </p:nvSpPr>
          <p:spPr>
            <a:xfrm>
              <a:off x="1616842" y="5358608"/>
              <a:ext cx="268022"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charset="0"/>
                  <a:ea typeface="Arial" charset="0"/>
                  <a:cs typeface="Arial" charset="0"/>
                </a:rPr>
                <a:t>t</a:t>
              </a:r>
              <a:r>
                <a:rPr kumimoji="0" lang="en-US" sz="1000" b="0" i="0" u="none" strike="noStrike" kern="1200" cap="none" spc="0" normalizeH="0" baseline="-25000" noProof="0">
                  <a:ln>
                    <a:noFill/>
                  </a:ln>
                  <a:solidFill>
                    <a:prstClr val="black"/>
                  </a:solidFill>
                  <a:effectLst/>
                  <a:uLnTx/>
                  <a:uFillTx/>
                  <a:latin typeface="Arial" charset="0"/>
                  <a:ea typeface="Arial" charset="0"/>
                  <a:cs typeface="Arial" charset="0"/>
                </a:rPr>
                <a:t>0</a:t>
              </a:r>
              <a:endParaRPr kumimoji="0" lang="en-US" sz="1000" b="0" i="0" u="none" strike="noStrike" kern="1200" cap="none" spc="0" normalizeH="0" baseline="0" noProof="0" dirty="0">
                <a:ln>
                  <a:noFill/>
                </a:ln>
                <a:solidFill>
                  <a:srgbClr val="00B050"/>
                </a:solidFill>
                <a:effectLst/>
                <a:uLnTx/>
                <a:uFillTx/>
                <a:latin typeface="Arial" charset="0"/>
                <a:ea typeface="Arial" charset="0"/>
                <a:cs typeface="Arial" charset="0"/>
              </a:endParaRPr>
            </a:p>
          </p:txBody>
        </p:sp>
        <p:sp>
          <p:nvSpPr>
            <p:cNvPr id="66" name="TextBox 65"/>
            <p:cNvSpPr txBox="1"/>
            <p:nvPr/>
          </p:nvSpPr>
          <p:spPr>
            <a:xfrm>
              <a:off x="1908454" y="5358608"/>
              <a:ext cx="268022"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charset="0"/>
                  <a:ea typeface="Arial" charset="0"/>
                  <a:cs typeface="Arial" charset="0"/>
                </a:rPr>
                <a:t>t</a:t>
              </a:r>
              <a:r>
                <a:rPr kumimoji="0" lang="en-US" sz="1000" b="0" i="0" u="none" strike="noStrike" kern="1200" cap="none" spc="0" normalizeH="0" baseline="-25000" noProof="0">
                  <a:ln>
                    <a:noFill/>
                  </a:ln>
                  <a:solidFill>
                    <a:prstClr val="black"/>
                  </a:solidFill>
                  <a:effectLst/>
                  <a:uLnTx/>
                  <a:uFillTx/>
                  <a:latin typeface="Arial" charset="0"/>
                  <a:ea typeface="Arial" charset="0"/>
                  <a:cs typeface="Arial" charset="0"/>
                </a:rPr>
                <a:t>1</a:t>
              </a:r>
              <a:endParaRPr kumimoji="0" lang="en-US" sz="1000" b="0" i="0" u="none" strike="noStrike" kern="1200" cap="none" spc="0" normalizeH="0" baseline="0" noProof="0" dirty="0">
                <a:ln>
                  <a:noFill/>
                </a:ln>
                <a:solidFill>
                  <a:srgbClr val="00B050"/>
                </a:solidFill>
                <a:effectLst/>
                <a:uLnTx/>
                <a:uFillTx/>
                <a:latin typeface="Arial" charset="0"/>
                <a:ea typeface="Arial" charset="0"/>
                <a:cs typeface="Arial" charset="0"/>
              </a:endParaRPr>
            </a:p>
          </p:txBody>
        </p:sp>
        <p:sp>
          <p:nvSpPr>
            <p:cNvPr id="67" name="Right Bracket 66"/>
            <p:cNvSpPr/>
            <p:nvPr/>
          </p:nvSpPr>
          <p:spPr>
            <a:xfrm rot="16200000">
              <a:off x="1872145" y="3861253"/>
              <a:ext cx="49467" cy="298819"/>
            </a:xfrm>
            <a:prstGeom prst="rightBracket">
              <a:avLst/>
            </a:prstGeom>
            <a:no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8" name="TextBox 67"/>
            <p:cNvSpPr txBox="1"/>
            <p:nvPr/>
          </p:nvSpPr>
          <p:spPr>
            <a:xfrm>
              <a:off x="1711571" y="3795472"/>
              <a:ext cx="370615"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err="1">
                  <a:ln>
                    <a:noFill/>
                  </a:ln>
                  <a:solidFill>
                    <a:prstClr val="black"/>
                  </a:solidFill>
                  <a:effectLst/>
                  <a:uLnTx/>
                  <a:uFillTx/>
                  <a:latin typeface="Arial" charset="0"/>
                  <a:ea typeface="Arial" charset="0"/>
                  <a:cs typeface="Arial" charset="0"/>
                </a:rPr>
                <a:t>n.s</a:t>
              </a:r>
              <a:r>
                <a:rPr kumimoji="0" lang="en-US" sz="900" b="0" i="0" u="none" strike="noStrike" kern="1200" cap="none" spc="0" normalizeH="0" baseline="0" noProof="0" dirty="0">
                  <a:ln>
                    <a:noFill/>
                  </a:ln>
                  <a:solidFill>
                    <a:prstClr val="black"/>
                  </a:solidFill>
                  <a:effectLst/>
                  <a:uLnTx/>
                  <a:uFillTx/>
                  <a:latin typeface="Arial" charset="0"/>
                  <a:ea typeface="Arial" charset="0"/>
                  <a:cs typeface="Arial" charset="0"/>
                </a:rPr>
                <a:t>.</a:t>
              </a:r>
              <a:endParaRPr kumimoji="0" lang="en-US" sz="900" b="0" i="0" u="none" strike="noStrike" kern="1200" cap="none" spc="0" normalizeH="0" baseline="0" noProof="0" dirty="0">
                <a:ln>
                  <a:noFill/>
                </a:ln>
                <a:solidFill>
                  <a:srgbClr val="00B050"/>
                </a:solidFill>
                <a:effectLst/>
                <a:uLnTx/>
                <a:uFillTx/>
                <a:latin typeface="Arial" charset="0"/>
                <a:ea typeface="Arial" charset="0"/>
                <a:cs typeface="Arial" charset="0"/>
              </a:endParaRPr>
            </a:p>
          </p:txBody>
        </p:sp>
        <p:pic>
          <p:nvPicPr>
            <p:cNvPr id="69" name="Picture 6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54696" y="4032910"/>
              <a:ext cx="685800" cy="1371600"/>
            </a:xfrm>
            <a:prstGeom prst="rect">
              <a:avLst/>
            </a:prstGeom>
            <a:noFill/>
            <a:ln>
              <a:noFill/>
            </a:ln>
          </p:spPr>
        </p:pic>
        <p:sp>
          <p:nvSpPr>
            <p:cNvPr id="70" name="TextBox 69"/>
            <p:cNvSpPr txBox="1"/>
            <p:nvPr/>
          </p:nvSpPr>
          <p:spPr>
            <a:xfrm>
              <a:off x="2431884" y="5043865"/>
              <a:ext cx="312907" cy="230832"/>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charset="0"/>
                  <a:ea typeface="Arial" charset="0"/>
                  <a:cs typeface="Arial" charset="0"/>
                </a:rPr>
                <a:t>1</a:t>
              </a:r>
              <a:r>
                <a:rPr kumimoji="0" lang="en-US" sz="900" b="0" i="0" u="none" strike="noStrike" kern="1200" cap="none" spc="0" normalizeH="0" baseline="0" noProof="0">
                  <a:ln>
                    <a:noFill/>
                  </a:ln>
                  <a:solidFill>
                    <a:prstClr val="black"/>
                  </a:solidFill>
                  <a:effectLst/>
                  <a:uLnTx/>
                  <a:uFillTx/>
                  <a:latin typeface="Arial" charset="0"/>
                  <a:ea typeface="Arial" charset="0"/>
                  <a:cs typeface="Arial" charset="0"/>
                </a:rPr>
                <a:t>0</a:t>
              </a:r>
              <a:endParaRPr kumimoji="0" lang="en-US" sz="900" b="0" i="0" u="none" strike="noStrike" kern="1200" cap="none" spc="0" normalizeH="0" baseline="-25000" noProof="0" dirty="0">
                <a:ln>
                  <a:noFill/>
                </a:ln>
                <a:solidFill>
                  <a:prstClr val="black"/>
                </a:solidFill>
                <a:effectLst/>
                <a:uLnTx/>
                <a:uFillTx/>
                <a:latin typeface="Arial" charset="0"/>
                <a:ea typeface="Arial" charset="0"/>
                <a:cs typeface="Arial" charset="0"/>
              </a:endParaRPr>
            </a:p>
          </p:txBody>
        </p:sp>
        <p:sp>
          <p:nvSpPr>
            <p:cNvPr id="71" name="TextBox 70"/>
            <p:cNvSpPr txBox="1"/>
            <p:nvPr/>
          </p:nvSpPr>
          <p:spPr>
            <a:xfrm>
              <a:off x="2431884" y="4044725"/>
              <a:ext cx="312907" cy="230832"/>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charset="0"/>
                  <a:ea typeface="Arial" charset="0"/>
                  <a:cs typeface="Arial" charset="0"/>
                </a:rPr>
                <a:t>4</a:t>
              </a:r>
              <a:r>
                <a:rPr kumimoji="0" lang="en-US" sz="900" b="0" i="0" u="none" strike="noStrike" kern="1200" cap="none" spc="0" normalizeH="0" baseline="0" noProof="0">
                  <a:ln>
                    <a:noFill/>
                  </a:ln>
                  <a:solidFill>
                    <a:prstClr val="black"/>
                  </a:solidFill>
                  <a:effectLst/>
                  <a:uLnTx/>
                  <a:uFillTx/>
                  <a:latin typeface="Arial" charset="0"/>
                  <a:ea typeface="Arial" charset="0"/>
                  <a:cs typeface="Arial" charset="0"/>
                </a:rPr>
                <a:t>0</a:t>
              </a:r>
              <a:endParaRPr kumimoji="0" lang="en-US" sz="900" b="0" i="0" u="none" strike="noStrike" kern="1200" cap="none" spc="0" normalizeH="0" baseline="-25000" noProof="0" dirty="0">
                <a:ln>
                  <a:noFill/>
                </a:ln>
                <a:solidFill>
                  <a:prstClr val="black"/>
                </a:solidFill>
                <a:effectLst/>
                <a:uLnTx/>
                <a:uFillTx/>
                <a:latin typeface="Arial" charset="0"/>
                <a:ea typeface="Arial" charset="0"/>
                <a:cs typeface="Arial" charset="0"/>
              </a:endParaRPr>
            </a:p>
          </p:txBody>
        </p:sp>
        <p:sp>
          <p:nvSpPr>
            <p:cNvPr id="72" name="TextBox 71"/>
            <p:cNvSpPr txBox="1"/>
            <p:nvPr/>
          </p:nvSpPr>
          <p:spPr>
            <a:xfrm>
              <a:off x="2734990" y="5358608"/>
              <a:ext cx="268022"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charset="0"/>
                  <a:ea typeface="Arial" charset="0"/>
                  <a:cs typeface="Arial" charset="0"/>
                </a:rPr>
                <a:t>t</a:t>
              </a:r>
              <a:r>
                <a:rPr kumimoji="0" lang="en-US" sz="1000" b="0" i="0" u="none" strike="noStrike" kern="1200" cap="none" spc="0" normalizeH="0" baseline="-25000" noProof="0">
                  <a:ln>
                    <a:noFill/>
                  </a:ln>
                  <a:solidFill>
                    <a:prstClr val="black"/>
                  </a:solidFill>
                  <a:effectLst/>
                  <a:uLnTx/>
                  <a:uFillTx/>
                  <a:latin typeface="Arial" charset="0"/>
                  <a:ea typeface="Arial" charset="0"/>
                  <a:cs typeface="Arial" charset="0"/>
                </a:rPr>
                <a:t>0</a:t>
              </a:r>
              <a:endParaRPr kumimoji="0" lang="en-US" sz="1000" b="0" i="0" u="none" strike="noStrike" kern="1200" cap="none" spc="0" normalizeH="0" baseline="0" noProof="0" dirty="0">
                <a:ln>
                  <a:noFill/>
                </a:ln>
                <a:solidFill>
                  <a:srgbClr val="00B050"/>
                </a:solidFill>
                <a:effectLst/>
                <a:uLnTx/>
                <a:uFillTx/>
                <a:latin typeface="Arial" charset="0"/>
                <a:ea typeface="Arial" charset="0"/>
                <a:cs typeface="Arial" charset="0"/>
              </a:endParaRPr>
            </a:p>
          </p:txBody>
        </p:sp>
        <p:sp>
          <p:nvSpPr>
            <p:cNvPr id="73" name="TextBox 72"/>
            <p:cNvSpPr txBox="1"/>
            <p:nvPr/>
          </p:nvSpPr>
          <p:spPr>
            <a:xfrm>
              <a:off x="3026602" y="5358608"/>
              <a:ext cx="268022"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charset="0"/>
                  <a:ea typeface="Arial" charset="0"/>
                  <a:cs typeface="Arial" charset="0"/>
                </a:rPr>
                <a:t>t</a:t>
              </a:r>
              <a:r>
                <a:rPr kumimoji="0" lang="en-US" sz="1000" b="0" i="0" u="none" strike="noStrike" kern="1200" cap="none" spc="0" normalizeH="0" baseline="-25000" noProof="0">
                  <a:ln>
                    <a:noFill/>
                  </a:ln>
                  <a:solidFill>
                    <a:prstClr val="black"/>
                  </a:solidFill>
                  <a:effectLst/>
                  <a:uLnTx/>
                  <a:uFillTx/>
                  <a:latin typeface="Arial" charset="0"/>
                  <a:ea typeface="Arial" charset="0"/>
                  <a:cs typeface="Arial" charset="0"/>
                </a:rPr>
                <a:t>1</a:t>
              </a:r>
              <a:endParaRPr kumimoji="0" lang="en-US" sz="1000" b="0" i="0" u="none" strike="noStrike" kern="1200" cap="none" spc="0" normalizeH="0" baseline="0" noProof="0" dirty="0">
                <a:ln>
                  <a:noFill/>
                </a:ln>
                <a:solidFill>
                  <a:srgbClr val="00B050"/>
                </a:solidFill>
                <a:effectLst/>
                <a:uLnTx/>
                <a:uFillTx/>
                <a:latin typeface="Arial" charset="0"/>
                <a:ea typeface="Arial" charset="0"/>
                <a:cs typeface="Arial" charset="0"/>
              </a:endParaRPr>
            </a:p>
          </p:txBody>
        </p:sp>
        <p:sp>
          <p:nvSpPr>
            <p:cNvPr id="74" name="Right Bracket 73"/>
            <p:cNvSpPr/>
            <p:nvPr/>
          </p:nvSpPr>
          <p:spPr>
            <a:xfrm rot="16200000">
              <a:off x="2990293" y="3861253"/>
              <a:ext cx="49467" cy="298819"/>
            </a:xfrm>
            <a:prstGeom prst="rightBracket">
              <a:avLst/>
            </a:prstGeom>
            <a:no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TextBox 74"/>
            <p:cNvSpPr txBox="1"/>
            <p:nvPr/>
          </p:nvSpPr>
          <p:spPr>
            <a:xfrm>
              <a:off x="2715105" y="3795472"/>
              <a:ext cx="599844"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charset="0"/>
                  <a:ea typeface="Arial" charset="0"/>
                  <a:cs typeface="Arial" charset="0"/>
                </a:rPr>
                <a:t>1.5x10</a:t>
              </a:r>
              <a:r>
                <a:rPr kumimoji="0" lang="en-US" sz="900" b="0" i="0" u="none" strike="noStrike" kern="1200" cap="none" spc="0" normalizeH="0" baseline="30000" noProof="0" dirty="0">
                  <a:ln>
                    <a:noFill/>
                  </a:ln>
                  <a:solidFill>
                    <a:prstClr val="black"/>
                  </a:solidFill>
                  <a:effectLst/>
                  <a:uLnTx/>
                  <a:uFillTx/>
                  <a:latin typeface="Arial" charset="0"/>
                  <a:ea typeface="Arial" charset="0"/>
                  <a:cs typeface="Arial" charset="0"/>
                </a:rPr>
                <a:t>-3</a:t>
              </a:r>
              <a:endParaRPr kumimoji="0" lang="en-US" sz="900" b="0" i="0" u="none" strike="noStrike" kern="1200" cap="none" spc="0" normalizeH="0" baseline="30000" noProof="0" dirty="0">
                <a:ln>
                  <a:noFill/>
                </a:ln>
                <a:solidFill>
                  <a:srgbClr val="00B050"/>
                </a:solidFill>
                <a:effectLst/>
                <a:uLnTx/>
                <a:uFillTx/>
                <a:latin typeface="Arial" charset="0"/>
                <a:ea typeface="Arial" charset="0"/>
                <a:cs typeface="Arial" charset="0"/>
              </a:endParaRPr>
            </a:p>
          </p:txBody>
        </p:sp>
        <p:sp>
          <p:nvSpPr>
            <p:cNvPr id="76" name="TextBox 75"/>
            <p:cNvSpPr txBox="1"/>
            <p:nvPr/>
          </p:nvSpPr>
          <p:spPr>
            <a:xfrm rot="16200000">
              <a:off x="562456" y="4500095"/>
              <a:ext cx="1112805"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charset="0"/>
                  <a:ea typeface="Arial" charset="0"/>
                  <a:cs typeface="Arial" charset="0"/>
                </a:rPr>
                <a:t>T cells CD8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charset="0"/>
                  <a:ea typeface="Arial" charset="0"/>
                  <a:cs typeface="Arial" charset="0"/>
                </a:rPr>
                <a:t>percent cell type</a:t>
              </a:r>
              <a:endParaRPr kumimoji="0" lang="en-US" sz="1000" b="0" i="0" u="none" strike="noStrike" kern="1200" cap="none" spc="0" normalizeH="0" baseline="30000" noProof="0" dirty="0">
                <a:ln>
                  <a:noFill/>
                </a:ln>
                <a:solidFill>
                  <a:srgbClr val="00B050"/>
                </a:solidFill>
                <a:effectLst/>
                <a:uLnTx/>
                <a:uFillTx/>
                <a:latin typeface="Arial" charset="0"/>
                <a:ea typeface="Arial" charset="0"/>
                <a:cs typeface="Arial" charset="0"/>
              </a:endParaRPr>
            </a:p>
          </p:txBody>
        </p:sp>
        <p:sp>
          <p:nvSpPr>
            <p:cNvPr id="77" name="TextBox 76"/>
            <p:cNvSpPr txBox="1"/>
            <p:nvPr/>
          </p:nvSpPr>
          <p:spPr>
            <a:xfrm>
              <a:off x="748618" y="1911037"/>
              <a:ext cx="26962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s-IS" sz="1000" b="0" i="0" u="none" strike="noStrike" kern="1200" cap="none" spc="0" normalizeH="0" baseline="0" noProof="0" dirty="0">
                  <a:ln>
                    <a:noFill/>
                  </a:ln>
                  <a:solidFill>
                    <a:prstClr val="black"/>
                  </a:solidFill>
                  <a:effectLst/>
                  <a:uLnTx/>
                  <a:uFillTx/>
                  <a:latin typeface="Arial" charset="0"/>
                  <a:ea typeface="Arial" charset="0"/>
                  <a:cs typeface="Arial" charset="0"/>
                </a:rPr>
                <a:t>B</a:t>
              </a:r>
              <a:endParaRPr kumimoji="0" lang="en-US" sz="1000" b="0" i="0" u="none" strike="noStrike" kern="1200" cap="none" spc="0" normalizeH="0" baseline="0" noProof="0" dirty="0">
                <a:ln>
                  <a:noFill/>
                </a:ln>
                <a:solidFill>
                  <a:prstClr val="black"/>
                </a:solidFill>
                <a:effectLst/>
                <a:uLnTx/>
                <a:uFillTx/>
                <a:latin typeface="Arial" charset="0"/>
                <a:ea typeface="Arial" charset="0"/>
                <a:cs typeface="Arial" charset="0"/>
              </a:endParaRPr>
            </a:p>
          </p:txBody>
        </p:sp>
        <p:sp>
          <p:nvSpPr>
            <p:cNvPr id="78" name="TextBox 77"/>
            <p:cNvSpPr txBox="1"/>
            <p:nvPr/>
          </p:nvSpPr>
          <p:spPr>
            <a:xfrm>
              <a:off x="744611" y="3790477"/>
              <a:ext cx="277640"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s-IS" sz="1000" b="0" i="0" u="none" strike="noStrike" kern="1200" cap="none" spc="0" normalizeH="0" baseline="0" noProof="0" dirty="0">
                  <a:ln>
                    <a:noFill/>
                  </a:ln>
                  <a:solidFill>
                    <a:prstClr val="black"/>
                  </a:solidFill>
                  <a:effectLst/>
                  <a:uLnTx/>
                  <a:uFillTx/>
                  <a:latin typeface="Arial" charset="0"/>
                  <a:ea typeface="Arial" charset="0"/>
                  <a:cs typeface="Arial" charset="0"/>
                </a:rPr>
                <a:t>C</a:t>
              </a:r>
              <a:endParaRPr kumimoji="0" lang="en-US" sz="1000" b="0" i="0" u="none" strike="noStrike" kern="1200" cap="none" spc="0" normalizeH="0" baseline="0" noProof="0" dirty="0">
                <a:ln>
                  <a:noFill/>
                </a:ln>
                <a:solidFill>
                  <a:prstClr val="black"/>
                </a:solidFill>
                <a:effectLst/>
                <a:uLnTx/>
                <a:uFillTx/>
                <a:latin typeface="Arial" charset="0"/>
                <a:ea typeface="Arial" charset="0"/>
                <a:cs typeface="Arial" charset="0"/>
              </a:endParaRPr>
            </a:p>
          </p:txBody>
        </p:sp>
        <p:grpSp>
          <p:nvGrpSpPr>
            <p:cNvPr id="79" name="Group 78"/>
            <p:cNvGrpSpPr/>
            <p:nvPr/>
          </p:nvGrpSpPr>
          <p:grpSpPr>
            <a:xfrm>
              <a:off x="3411952" y="2089888"/>
              <a:ext cx="1447220" cy="1457573"/>
              <a:chOff x="3407578" y="2089888"/>
              <a:chExt cx="1447220" cy="1457573"/>
            </a:xfrm>
          </p:grpSpPr>
          <p:pic>
            <p:nvPicPr>
              <p:cNvPr id="80" name="Picture 7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66078" y="2089888"/>
                <a:ext cx="1188720" cy="1188720"/>
              </a:xfrm>
              <a:prstGeom prst="rect">
                <a:avLst/>
              </a:prstGeom>
            </p:spPr>
          </p:pic>
          <p:sp>
            <p:nvSpPr>
              <p:cNvPr id="81" name="TextBox 80"/>
              <p:cNvSpPr txBox="1"/>
              <p:nvPr/>
            </p:nvSpPr>
            <p:spPr>
              <a:xfrm>
                <a:off x="4002864" y="3232968"/>
                <a:ext cx="242374" cy="21544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charset="0"/>
                    <a:ea typeface="Arial" charset="0"/>
                    <a:cs typeface="Arial" charset="0"/>
                  </a:rPr>
                  <a:t>0</a:t>
                </a:r>
                <a:endParaRPr kumimoji="0" lang="en-US" sz="800" b="0" i="0" u="none" strike="noStrike" kern="1200" cap="none" spc="0" normalizeH="0" baseline="0" noProof="0" dirty="0">
                  <a:ln>
                    <a:noFill/>
                  </a:ln>
                  <a:solidFill>
                    <a:srgbClr val="00B050"/>
                  </a:solidFill>
                  <a:effectLst/>
                  <a:uLnTx/>
                  <a:uFillTx/>
                  <a:latin typeface="Arial" charset="0"/>
                  <a:ea typeface="Arial" charset="0"/>
                  <a:cs typeface="Arial" charset="0"/>
                </a:endParaRPr>
              </a:p>
            </p:txBody>
          </p:sp>
          <p:sp>
            <p:nvSpPr>
              <p:cNvPr id="82" name="TextBox 81"/>
              <p:cNvSpPr txBox="1"/>
              <p:nvPr/>
            </p:nvSpPr>
            <p:spPr>
              <a:xfrm>
                <a:off x="4363245" y="3246718"/>
                <a:ext cx="301686" cy="21544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charset="0"/>
                    <a:ea typeface="Arial" charset="0"/>
                    <a:cs typeface="Arial" charset="0"/>
                  </a:rPr>
                  <a:t>+1</a:t>
                </a:r>
                <a:endParaRPr kumimoji="0" lang="en-US" sz="800" b="0" i="0" u="none" strike="noStrike" kern="1200" cap="none" spc="0" normalizeH="0" baseline="0" noProof="0" dirty="0">
                  <a:ln>
                    <a:noFill/>
                  </a:ln>
                  <a:solidFill>
                    <a:srgbClr val="00B050"/>
                  </a:solidFill>
                  <a:effectLst/>
                  <a:uLnTx/>
                  <a:uFillTx/>
                  <a:latin typeface="Arial" charset="0"/>
                  <a:ea typeface="Arial" charset="0"/>
                  <a:cs typeface="Arial" charset="0"/>
                </a:endParaRPr>
              </a:p>
            </p:txBody>
          </p:sp>
          <p:sp>
            <p:nvSpPr>
              <p:cNvPr id="83" name="TextBox 82"/>
              <p:cNvSpPr txBox="1"/>
              <p:nvPr/>
            </p:nvSpPr>
            <p:spPr>
              <a:xfrm>
                <a:off x="3582563" y="3232968"/>
                <a:ext cx="276038" cy="21544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charset="0"/>
                    <a:ea typeface="Arial" charset="0"/>
                    <a:cs typeface="Arial" charset="0"/>
                  </a:rPr>
                  <a:t>-1</a:t>
                </a:r>
                <a:endParaRPr kumimoji="0" lang="en-US" sz="800" b="0" i="0" u="none" strike="noStrike" kern="1200" cap="none" spc="0" normalizeH="0" baseline="0" noProof="0" dirty="0">
                  <a:ln>
                    <a:noFill/>
                  </a:ln>
                  <a:solidFill>
                    <a:srgbClr val="00B050"/>
                  </a:solidFill>
                  <a:effectLst/>
                  <a:uLnTx/>
                  <a:uFillTx/>
                  <a:latin typeface="Arial" charset="0"/>
                  <a:ea typeface="Arial" charset="0"/>
                  <a:cs typeface="Arial" charset="0"/>
                </a:endParaRPr>
              </a:p>
            </p:txBody>
          </p:sp>
          <p:sp>
            <p:nvSpPr>
              <p:cNvPr id="84" name="TextBox 83"/>
              <p:cNvSpPr txBox="1"/>
              <p:nvPr/>
            </p:nvSpPr>
            <p:spPr>
              <a:xfrm>
                <a:off x="3503901" y="3113571"/>
                <a:ext cx="242374" cy="21544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charset="0"/>
                    <a:ea typeface="Arial" charset="0"/>
                    <a:cs typeface="Arial" charset="0"/>
                  </a:rPr>
                  <a:t>0</a:t>
                </a:r>
                <a:endParaRPr kumimoji="0" lang="en-US" sz="800" b="0" i="0" u="none" strike="noStrike" kern="1200" cap="none" spc="0" normalizeH="0" baseline="0" noProof="0" dirty="0">
                  <a:ln>
                    <a:noFill/>
                  </a:ln>
                  <a:solidFill>
                    <a:srgbClr val="00B050"/>
                  </a:solidFill>
                  <a:effectLst/>
                  <a:uLnTx/>
                  <a:uFillTx/>
                  <a:latin typeface="Arial" charset="0"/>
                  <a:ea typeface="Arial" charset="0"/>
                  <a:cs typeface="Arial" charset="0"/>
                </a:endParaRPr>
              </a:p>
            </p:txBody>
          </p:sp>
          <p:sp>
            <p:nvSpPr>
              <p:cNvPr id="85" name="TextBox 84"/>
              <p:cNvSpPr txBox="1"/>
              <p:nvPr/>
            </p:nvSpPr>
            <p:spPr>
              <a:xfrm>
                <a:off x="3503901" y="2886135"/>
                <a:ext cx="242374" cy="21544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charset="0"/>
                    <a:ea typeface="Arial" charset="0"/>
                    <a:cs typeface="Arial" charset="0"/>
                  </a:rPr>
                  <a:t>2</a:t>
                </a:r>
                <a:endParaRPr kumimoji="0" lang="en-US" sz="800" b="0" i="0" u="none" strike="noStrike" kern="1200" cap="none" spc="0" normalizeH="0" baseline="0" noProof="0" dirty="0">
                  <a:ln>
                    <a:noFill/>
                  </a:ln>
                  <a:solidFill>
                    <a:srgbClr val="00B050"/>
                  </a:solidFill>
                  <a:effectLst/>
                  <a:uLnTx/>
                  <a:uFillTx/>
                  <a:latin typeface="Arial" charset="0"/>
                  <a:ea typeface="Arial" charset="0"/>
                  <a:cs typeface="Arial" charset="0"/>
                </a:endParaRPr>
              </a:p>
            </p:txBody>
          </p:sp>
          <p:sp>
            <p:nvSpPr>
              <p:cNvPr id="86" name="TextBox 85"/>
              <p:cNvSpPr txBox="1"/>
              <p:nvPr/>
            </p:nvSpPr>
            <p:spPr>
              <a:xfrm>
                <a:off x="3770351" y="3332017"/>
                <a:ext cx="707245" cy="21544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charset="0"/>
                    <a:ea typeface="Arial" charset="0"/>
                    <a:cs typeface="Arial" charset="0"/>
                  </a:rPr>
                  <a:t>log</a:t>
                </a:r>
                <a:r>
                  <a:rPr kumimoji="0" lang="en-US" sz="800" b="0" i="0" u="none" strike="noStrike" kern="1200" cap="none" spc="0" normalizeH="0" baseline="-25000" noProof="0" dirty="0">
                    <a:ln>
                      <a:noFill/>
                    </a:ln>
                    <a:solidFill>
                      <a:prstClr val="black"/>
                    </a:solidFill>
                    <a:effectLst/>
                    <a:uLnTx/>
                    <a:uFillTx/>
                    <a:latin typeface="Arial" charset="0"/>
                    <a:ea typeface="Arial" charset="0"/>
                    <a:cs typeface="Arial" charset="0"/>
                  </a:rPr>
                  <a:t>2</a:t>
                </a:r>
                <a:r>
                  <a:rPr kumimoji="0" lang="en-US" sz="800" b="0" i="0" u="none" strike="noStrike" kern="1200" cap="none" spc="0" normalizeH="0" baseline="0" noProof="0" dirty="0">
                    <a:ln>
                      <a:noFill/>
                    </a:ln>
                    <a:solidFill>
                      <a:prstClr val="black"/>
                    </a:solidFill>
                    <a:effectLst/>
                    <a:uLnTx/>
                    <a:uFillTx/>
                    <a:latin typeface="Arial" charset="0"/>
                    <a:ea typeface="Arial" charset="0"/>
                    <a:cs typeface="Arial" charset="0"/>
                  </a:rPr>
                  <a:t>( t</a:t>
                </a:r>
                <a:r>
                  <a:rPr kumimoji="0" lang="en-US" sz="800" b="0" i="0" u="none" strike="noStrike" kern="1200" cap="none" spc="0" normalizeH="0" baseline="-25000" noProof="0" dirty="0">
                    <a:ln>
                      <a:noFill/>
                    </a:ln>
                    <a:solidFill>
                      <a:prstClr val="black"/>
                    </a:solidFill>
                    <a:effectLst/>
                    <a:uLnTx/>
                    <a:uFillTx/>
                    <a:latin typeface="Arial" charset="0"/>
                    <a:ea typeface="Arial" charset="0"/>
                    <a:cs typeface="Arial" charset="0"/>
                  </a:rPr>
                  <a:t>1</a:t>
                </a:r>
                <a:r>
                  <a:rPr kumimoji="0" lang="en-US" sz="800" b="0" i="0" u="none" strike="noStrike" kern="1200" cap="none" spc="0" normalizeH="0" baseline="0" noProof="0" dirty="0">
                    <a:ln>
                      <a:noFill/>
                    </a:ln>
                    <a:solidFill>
                      <a:prstClr val="black"/>
                    </a:solidFill>
                    <a:effectLst/>
                    <a:uLnTx/>
                    <a:uFillTx/>
                    <a:latin typeface="Arial" charset="0"/>
                    <a:ea typeface="Arial" charset="0"/>
                    <a:cs typeface="Arial" charset="0"/>
                  </a:rPr>
                  <a:t> / t</a:t>
                </a:r>
                <a:r>
                  <a:rPr kumimoji="0" lang="en-US" sz="800" b="0" i="0" u="none" strike="noStrike" kern="1200" cap="none" spc="0" normalizeH="0" baseline="-25000" noProof="0" dirty="0">
                    <a:ln>
                      <a:noFill/>
                    </a:ln>
                    <a:solidFill>
                      <a:prstClr val="black"/>
                    </a:solidFill>
                    <a:effectLst/>
                    <a:uLnTx/>
                    <a:uFillTx/>
                    <a:latin typeface="Arial" charset="0"/>
                    <a:ea typeface="Arial" charset="0"/>
                    <a:cs typeface="Arial" charset="0"/>
                  </a:rPr>
                  <a:t>0</a:t>
                </a:r>
                <a:r>
                  <a:rPr kumimoji="0" lang="en-US" sz="800" b="0" i="0" u="none" strike="noStrike" kern="1200" cap="none" spc="0" normalizeH="0" baseline="0" noProof="0" dirty="0">
                    <a:ln>
                      <a:noFill/>
                    </a:ln>
                    <a:solidFill>
                      <a:prstClr val="black"/>
                    </a:solidFill>
                    <a:effectLst/>
                    <a:uLnTx/>
                    <a:uFillTx/>
                    <a:latin typeface="Arial" charset="0"/>
                    <a:ea typeface="Arial" charset="0"/>
                    <a:cs typeface="Arial" charset="0"/>
                  </a:rPr>
                  <a:t> )</a:t>
                </a:r>
                <a:endParaRPr kumimoji="0" lang="en-US" sz="800" b="0" i="0" u="none" strike="noStrike" kern="1200" cap="none" spc="0" normalizeH="0" baseline="0" noProof="0" dirty="0">
                  <a:ln>
                    <a:noFill/>
                  </a:ln>
                  <a:solidFill>
                    <a:srgbClr val="00B050"/>
                  </a:solidFill>
                  <a:effectLst/>
                  <a:uLnTx/>
                  <a:uFillTx/>
                  <a:latin typeface="Arial" charset="0"/>
                  <a:ea typeface="Arial" charset="0"/>
                  <a:cs typeface="Arial" charset="0"/>
                </a:endParaRPr>
              </a:p>
            </p:txBody>
          </p:sp>
          <p:sp>
            <p:nvSpPr>
              <p:cNvPr id="87" name="TextBox 86"/>
              <p:cNvSpPr txBox="1"/>
              <p:nvPr/>
            </p:nvSpPr>
            <p:spPr>
              <a:xfrm rot="16200000">
                <a:off x="3201752" y="2732080"/>
                <a:ext cx="627095" cy="21544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charset="0"/>
                    <a:ea typeface="Arial" charset="0"/>
                    <a:cs typeface="Arial" charset="0"/>
                  </a:rPr>
                  <a:t>-log</a:t>
                </a:r>
                <a:r>
                  <a:rPr kumimoji="0" lang="en-US" sz="800" b="0" i="0" u="none" strike="noStrike" kern="1200" cap="none" spc="0" normalizeH="0" baseline="-25000" noProof="0" dirty="0">
                    <a:ln>
                      <a:noFill/>
                    </a:ln>
                    <a:solidFill>
                      <a:prstClr val="black"/>
                    </a:solidFill>
                    <a:effectLst/>
                    <a:uLnTx/>
                    <a:uFillTx/>
                    <a:latin typeface="Arial" charset="0"/>
                    <a:ea typeface="Arial" charset="0"/>
                    <a:cs typeface="Arial" charset="0"/>
                  </a:rPr>
                  <a:t>10</a:t>
                </a:r>
                <a:r>
                  <a:rPr kumimoji="0" lang="en-US" sz="800" b="0" i="0" u="none" strike="noStrike" kern="1200" cap="none" spc="0" normalizeH="0" baseline="0" noProof="0" dirty="0">
                    <a:ln>
                      <a:noFill/>
                    </a:ln>
                    <a:solidFill>
                      <a:prstClr val="black"/>
                    </a:solidFill>
                    <a:effectLst/>
                    <a:uLnTx/>
                    <a:uFillTx/>
                    <a:latin typeface="Arial" charset="0"/>
                    <a:ea typeface="Arial" charset="0"/>
                    <a:cs typeface="Arial" charset="0"/>
                  </a:rPr>
                  <a:t>( </a:t>
                </a:r>
                <a:r>
                  <a:rPr kumimoji="0" lang="en-US" sz="800" b="0" i="1" u="none" strike="noStrike" kern="1200" cap="none" spc="0" normalizeH="0" baseline="0" noProof="0" dirty="0">
                    <a:ln>
                      <a:noFill/>
                    </a:ln>
                    <a:solidFill>
                      <a:prstClr val="black"/>
                    </a:solidFill>
                    <a:effectLst/>
                    <a:uLnTx/>
                    <a:uFillTx/>
                    <a:latin typeface="Arial" charset="0"/>
                    <a:ea typeface="Arial" charset="0"/>
                    <a:cs typeface="Arial" charset="0"/>
                  </a:rPr>
                  <a:t>P</a:t>
                </a:r>
                <a:r>
                  <a:rPr kumimoji="0" lang="en-US" sz="800" b="0" i="0" u="none" strike="noStrike" kern="1200" cap="none" spc="0" normalizeH="0" baseline="0" noProof="0" dirty="0">
                    <a:ln>
                      <a:noFill/>
                    </a:ln>
                    <a:solidFill>
                      <a:prstClr val="black"/>
                    </a:solidFill>
                    <a:effectLst/>
                    <a:uLnTx/>
                    <a:uFillTx/>
                    <a:latin typeface="Arial" charset="0"/>
                    <a:ea typeface="Arial" charset="0"/>
                    <a:cs typeface="Arial" charset="0"/>
                  </a:rPr>
                  <a:t> )</a:t>
                </a:r>
                <a:endParaRPr kumimoji="0" lang="en-US" sz="800" b="0" i="0" u="none" strike="noStrike" kern="1200" cap="none" spc="0" normalizeH="0" baseline="0" noProof="0" dirty="0">
                  <a:ln>
                    <a:noFill/>
                  </a:ln>
                  <a:solidFill>
                    <a:srgbClr val="00B050"/>
                  </a:solidFill>
                  <a:effectLst/>
                  <a:uLnTx/>
                  <a:uFillTx/>
                  <a:latin typeface="Arial" charset="0"/>
                  <a:ea typeface="Arial" charset="0"/>
                  <a:cs typeface="Arial" charset="0"/>
                </a:endParaRPr>
              </a:p>
            </p:txBody>
          </p:sp>
          <p:sp>
            <p:nvSpPr>
              <p:cNvPr id="91" name="TextBox 90"/>
              <p:cNvSpPr txBox="1"/>
              <p:nvPr/>
            </p:nvSpPr>
            <p:spPr>
              <a:xfrm>
                <a:off x="3503901" y="2651826"/>
                <a:ext cx="242374" cy="21544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charset="0"/>
                    <a:ea typeface="Arial" charset="0"/>
                    <a:cs typeface="Arial" charset="0"/>
                  </a:rPr>
                  <a:t>4</a:t>
                </a:r>
                <a:endParaRPr kumimoji="0" lang="en-US" sz="800" b="0" i="0" u="none" strike="noStrike" kern="1200" cap="none" spc="0" normalizeH="0" baseline="0" noProof="0" dirty="0">
                  <a:ln>
                    <a:noFill/>
                  </a:ln>
                  <a:solidFill>
                    <a:srgbClr val="00B050"/>
                  </a:solidFill>
                  <a:effectLst/>
                  <a:uLnTx/>
                  <a:uFillTx/>
                  <a:latin typeface="Arial" charset="0"/>
                  <a:ea typeface="Arial" charset="0"/>
                  <a:cs typeface="Arial" charset="0"/>
                </a:endParaRPr>
              </a:p>
            </p:txBody>
          </p:sp>
          <p:sp>
            <p:nvSpPr>
              <p:cNvPr id="117" name="TextBox 116"/>
              <p:cNvSpPr txBox="1"/>
              <p:nvPr/>
            </p:nvSpPr>
            <p:spPr>
              <a:xfrm>
                <a:off x="3503901" y="2438141"/>
                <a:ext cx="242374" cy="21544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charset="0"/>
                    <a:ea typeface="Arial" charset="0"/>
                    <a:cs typeface="Arial" charset="0"/>
                  </a:rPr>
                  <a:t>6</a:t>
                </a:r>
                <a:endParaRPr kumimoji="0" lang="en-US" sz="800" b="0" i="0" u="none" strike="noStrike" kern="1200" cap="none" spc="0" normalizeH="0" baseline="0" noProof="0" dirty="0">
                  <a:ln>
                    <a:noFill/>
                  </a:ln>
                  <a:solidFill>
                    <a:srgbClr val="00B050"/>
                  </a:solidFill>
                  <a:effectLst/>
                  <a:uLnTx/>
                  <a:uFillTx/>
                  <a:latin typeface="Arial" charset="0"/>
                  <a:ea typeface="Arial" charset="0"/>
                  <a:cs typeface="Arial" charset="0"/>
                </a:endParaRPr>
              </a:p>
            </p:txBody>
          </p:sp>
        </p:grpSp>
        <p:grpSp>
          <p:nvGrpSpPr>
            <p:cNvPr id="118" name="Group 117"/>
            <p:cNvGrpSpPr/>
            <p:nvPr/>
          </p:nvGrpSpPr>
          <p:grpSpPr>
            <a:xfrm>
              <a:off x="3411952" y="3971985"/>
              <a:ext cx="1447220" cy="1457573"/>
              <a:chOff x="3407578" y="2089888"/>
              <a:chExt cx="1447220" cy="1457573"/>
            </a:xfrm>
          </p:grpSpPr>
          <p:pic>
            <p:nvPicPr>
              <p:cNvPr id="119" name="Picture 1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66078" y="2089888"/>
                <a:ext cx="1188720" cy="1188720"/>
              </a:xfrm>
              <a:prstGeom prst="rect">
                <a:avLst/>
              </a:prstGeom>
            </p:spPr>
          </p:pic>
          <p:sp>
            <p:nvSpPr>
              <p:cNvPr id="120" name="TextBox 119"/>
              <p:cNvSpPr txBox="1"/>
              <p:nvPr/>
            </p:nvSpPr>
            <p:spPr>
              <a:xfrm>
                <a:off x="4002864" y="3232968"/>
                <a:ext cx="242374" cy="21544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charset="0"/>
                    <a:ea typeface="Arial" charset="0"/>
                    <a:cs typeface="Arial" charset="0"/>
                  </a:rPr>
                  <a:t>0</a:t>
                </a:r>
                <a:endParaRPr kumimoji="0" lang="en-US" sz="800" b="0" i="0" u="none" strike="noStrike" kern="1200" cap="none" spc="0" normalizeH="0" baseline="0" noProof="0" dirty="0">
                  <a:ln>
                    <a:noFill/>
                  </a:ln>
                  <a:solidFill>
                    <a:srgbClr val="00B050"/>
                  </a:solidFill>
                  <a:effectLst/>
                  <a:uLnTx/>
                  <a:uFillTx/>
                  <a:latin typeface="Arial" charset="0"/>
                  <a:ea typeface="Arial" charset="0"/>
                  <a:cs typeface="Arial" charset="0"/>
                </a:endParaRPr>
              </a:p>
            </p:txBody>
          </p:sp>
          <p:sp>
            <p:nvSpPr>
              <p:cNvPr id="121" name="TextBox 120"/>
              <p:cNvSpPr txBox="1"/>
              <p:nvPr/>
            </p:nvSpPr>
            <p:spPr>
              <a:xfrm>
                <a:off x="4363245" y="3246718"/>
                <a:ext cx="301686" cy="21544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charset="0"/>
                    <a:ea typeface="Arial" charset="0"/>
                    <a:cs typeface="Arial" charset="0"/>
                  </a:rPr>
                  <a:t>+1</a:t>
                </a:r>
                <a:endParaRPr kumimoji="0" lang="en-US" sz="800" b="0" i="0" u="none" strike="noStrike" kern="1200" cap="none" spc="0" normalizeH="0" baseline="0" noProof="0" dirty="0">
                  <a:ln>
                    <a:noFill/>
                  </a:ln>
                  <a:solidFill>
                    <a:srgbClr val="00B050"/>
                  </a:solidFill>
                  <a:effectLst/>
                  <a:uLnTx/>
                  <a:uFillTx/>
                  <a:latin typeface="Arial" charset="0"/>
                  <a:ea typeface="Arial" charset="0"/>
                  <a:cs typeface="Arial" charset="0"/>
                </a:endParaRPr>
              </a:p>
            </p:txBody>
          </p:sp>
          <p:sp>
            <p:nvSpPr>
              <p:cNvPr id="122" name="TextBox 121"/>
              <p:cNvSpPr txBox="1"/>
              <p:nvPr/>
            </p:nvSpPr>
            <p:spPr>
              <a:xfrm>
                <a:off x="3582563" y="3232968"/>
                <a:ext cx="276038" cy="21544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charset="0"/>
                    <a:ea typeface="Arial" charset="0"/>
                    <a:cs typeface="Arial" charset="0"/>
                  </a:rPr>
                  <a:t>-1</a:t>
                </a:r>
                <a:endParaRPr kumimoji="0" lang="en-US" sz="800" b="0" i="0" u="none" strike="noStrike" kern="1200" cap="none" spc="0" normalizeH="0" baseline="0" noProof="0" dirty="0">
                  <a:ln>
                    <a:noFill/>
                  </a:ln>
                  <a:solidFill>
                    <a:srgbClr val="00B050"/>
                  </a:solidFill>
                  <a:effectLst/>
                  <a:uLnTx/>
                  <a:uFillTx/>
                  <a:latin typeface="Arial" charset="0"/>
                  <a:ea typeface="Arial" charset="0"/>
                  <a:cs typeface="Arial" charset="0"/>
                </a:endParaRPr>
              </a:p>
            </p:txBody>
          </p:sp>
          <p:sp>
            <p:nvSpPr>
              <p:cNvPr id="123" name="TextBox 122"/>
              <p:cNvSpPr txBox="1"/>
              <p:nvPr/>
            </p:nvSpPr>
            <p:spPr>
              <a:xfrm>
                <a:off x="3503901" y="3113571"/>
                <a:ext cx="242374" cy="21544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charset="0"/>
                    <a:ea typeface="Arial" charset="0"/>
                    <a:cs typeface="Arial" charset="0"/>
                  </a:rPr>
                  <a:t>0</a:t>
                </a:r>
                <a:endParaRPr kumimoji="0" lang="en-US" sz="800" b="0" i="0" u="none" strike="noStrike" kern="1200" cap="none" spc="0" normalizeH="0" baseline="0" noProof="0" dirty="0">
                  <a:ln>
                    <a:noFill/>
                  </a:ln>
                  <a:solidFill>
                    <a:srgbClr val="00B050"/>
                  </a:solidFill>
                  <a:effectLst/>
                  <a:uLnTx/>
                  <a:uFillTx/>
                  <a:latin typeface="Arial" charset="0"/>
                  <a:ea typeface="Arial" charset="0"/>
                  <a:cs typeface="Arial" charset="0"/>
                </a:endParaRPr>
              </a:p>
            </p:txBody>
          </p:sp>
          <p:sp>
            <p:nvSpPr>
              <p:cNvPr id="124" name="TextBox 123"/>
              <p:cNvSpPr txBox="1"/>
              <p:nvPr/>
            </p:nvSpPr>
            <p:spPr>
              <a:xfrm>
                <a:off x="3503901" y="2886135"/>
                <a:ext cx="242374" cy="21544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charset="0"/>
                    <a:ea typeface="Arial" charset="0"/>
                    <a:cs typeface="Arial" charset="0"/>
                  </a:rPr>
                  <a:t>2</a:t>
                </a:r>
                <a:endParaRPr kumimoji="0" lang="en-US" sz="800" b="0" i="0" u="none" strike="noStrike" kern="1200" cap="none" spc="0" normalizeH="0" baseline="0" noProof="0" dirty="0">
                  <a:ln>
                    <a:noFill/>
                  </a:ln>
                  <a:solidFill>
                    <a:srgbClr val="00B050"/>
                  </a:solidFill>
                  <a:effectLst/>
                  <a:uLnTx/>
                  <a:uFillTx/>
                  <a:latin typeface="Arial" charset="0"/>
                  <a:ea typeface="Arial" charset="0"/>
                  <a:cs typeface="Arial" charset="0"/>
                </a:endParaRPr>
              </a:p>
            </p:txBody>
          </p:sp>
          <p:sp>
            <p:nvSpPr>
              <p:cNvPr id="125" name="TextBox 124"/>
              <p:cNvSpPr txBox="1"/>
              <p:nvPr/>
            </p:nvSpPr>
            <p:spPr>
              <a:xfrm>
                <a:off x="3770351" y="3332017"/>
                <a:ext cx="707245" cy="21544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charset="0"/>
                    <a:ea typeface="Arial" charset="0"/>
                    <a:cs typeface="Arial" charset="0"/>
                  </a:rPr>
                  <a:t>log</a:t>
                </a:r>
                <a:r>
                  <a:rPr kumimoji="0" lang="en-US" sz="800" b="0" i="0" u="none" strike="noStrike" kern="1200" cap="none" spc="0" normalizeH="0" baseline="-25000" noProof="0" dirty="0">
                    <a:ln>
                      <a:noFill/>
                    </a:ln>
                    <a:solidFill>
                      <a:prstClr val="black"/>
                    </a:solidFill>
                    <a:effectLst/>
                    <a:uLnTx/>
                    <a:uFillTx/>
                    <a:latin typeface="Arial" charset="0"/>
                    <a:ea typeface="Arial" charset="0"/>
                    <a:cs typeface="Arial" charset="0"/>
                  </a:rPr>
                  <a:t>2</a:t>
                </a:r>
                <a:r>
                  <a:rPr kumimoji="0" lang="en-US" sz="800" b="0" i="0" u="none" strike="noStrike" kern="1200" cap="none" spc="0" normalizeH="0" baseline="0" noProof="0" dirty="0">
                    <a:ln>
                      <a:noFill/>
                    </a:ln>
                    <a:solidFill>
                      <a:prstClr val="black"/>
                    </a:solidFill>
                    <a:effectLst/>
                    <a:uLnTx/>
                    <a:uFillTx/>
                    <a:latin typeface="Arial" charset="0"/>
                    <a:ea typeface="Arial" charset="0"/>
                    <a:cs typeface="Arial" charset="0"/>
                  </a:rPr>
                  <a:t>( t</a:t>
                </a:r>
                <a:r>
                  <a:rPr kumimoji="0" lang="en-US" sz="800" b="0" i="0" u="none" strike="noStrike" kern="1200" cap="none" spc="0" normalizeH="0" baseline="-25000" noProof="0" dirty="0">
                    <a:ln>
                      <a:noFill/>
                    </a:ln>
                    <a:solidFill>
                      <a:prstClr val="black"/>
                    </a:solidFill>
                    <a:effectLst/>
                    <a:uLnTx/>
                    <a:uFillTx/>
                    <a:latin typeface="Arial" charset="0"/>
                    <a:ea typeface="Arial" charset="0"/>
                    <a:cs typeface="Arial" charset="0"/>
                  </a:rPr>
                  <a:t>1</a:t>
                </a:r>
                <a:r>
                  <a:rPr kumimoji="0" lang="en-US" sz="800" b="0" i="0" u="none" strike="noStrike" kern="1200" cap="none" spc="0" normalizeH="0" baseline="0" noProof="0" dirty="0">
                    <a:ln>
                      <a:noFill/>
                    </a:ln>
                    <a:solidFill>
                      <a:prstClr val="black"/>
                    </a:solidFill>
                    <a:effectLst/>
                    <a:uLnTx/>
                    <a:uFillTx/>
                    <a:latin typeface="Arial" charset="0"/>
                    <a:ea typeface="Arial" charset="0"/>
                    <a:cs typeface="Arial" charset="0"/>
                  </a:rPr>
                  <a:t> / t</a:t>
                </a:r>
                <a:r>
                  <a:rPr kumimoji="0" lang="en-US" sz="800" b="0" i="0" u="none" strike="noStrike" kern="1200" cap="none" spc="0" normalizeH="0" baseline="-25000" noProof="0" dirty="0">
                    <a:ln>
                      <a:noFill/>
                    </a:ln>
                    <a:solidFill>
                      <a:prstClr val="black"/>
                    </a:solidFill>
                    <a:effectLst/>
                    <a:uLnTx/>
                    <a:uFillTx/>
                    <a:latin typeface="Arial" charset="0"/>
                    <a:ea typeface="Arial" charset="0"/>
                    <a:cs typeface="Arial" charset="0"/>
                  </a:rPr>
                  <a:t>0</a:t>
                </a:r>
                <a:r>
                  <a:rPr kumimoji="0" lang="en-US" sz="800" b="0" i="0" u="none" strike="noStrike" kern="1200" cap="none" spc="0" normalizeH="0" baseline="0" noProof="0" dirty="0">
                    <a:ln>
                      <a:noFill/>
                    </a:ln>
                    <a:solidFill>
                      <a:prstClr val="black"/>
                    </a:solidFill>
                    <a:effectLst/>
                    <a:uLnTx/>
                    <a:uFillTx/>
                    <a:latin typeface="Arial" charset="0"/>
                    <a:ea typeface="Arial" charset="0"/>
                    <a:cs typeface="Arial" charset="0"/>
                  </a:rPr>
                  <a:t> )</a:t>
                </a:r>
                <a:endParaRPr kumimoji="0" lang="en-US" sz="800" b="0" i="0" u="none" strike="noStrike" kern="1200" cap="none" spc="0" normalizeH="0" baseline="0" noProof="0" dirty="0">
                  <a:ln>
                    <a:noFill/>
                  </a:ln>
                  <a:solidFill>
                    <a:srgbClr val="00B050"/>
                  </a:solidFill>
                  <a:effectLst/>
                  <a:uLnTx/>
                  <a:uFillTx/>
                  <a:latin typeface="Arial" charset="0"/>
                  <a:ea typeface="Arial" charset="0"/>
                  <a:cs typeface="Arial" charset="0"/>
                </a:endParaRPr>
              </a:p>
            </p:txBody>
          </p:sp>
          <p:sp>
            <p:nvSpPr>
              <p:cNvPr id="126" name="TextBox 125"/>
              <p:cNvSpPr txBox="1"/>
              <p:nvPr/>
            </p:nvSpPr>
            <p:spPr>
              <a:xfrm rot="16200000">
                <a:off x="3201752" y="2732080"/>
                <a:ext cx="627095" cy="21544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charset="0"/>
                    <a:ea typeface="Arial" charset="0"/>
                    <a:cs typeface="Arial" charset="0"/>
                  </a:rPr>
                  <a:t>-log</a:t>
                </a:r>
                <a:r>
                  <a:rPr kumimoji="0" lang="en-US" sz="800" b="0" i="0" u="none" strike="noStrike" kern="1200" cap="none" spc="0" normalizeH="0" baseline="-25000" noProof="0" dirty="0">
                    <a:ln>
                      <a:noFill/>
                    </a:ln>
                    <a:solidFill>
                      <a:prstClr val="black"/>
                    </a:solidFill>
                    <a:effectLst/>
                    <a:uLnTx/>
                    <a:uFillTx/>
                    <a:latin typeface="Arial" charset="0"/>
                    <a:ea typeface="Arial" charset="0"/>
                    <a:cs typeface="Arial" charset="0"/>
                  </a:rPr>
                  <a:t>10</a:t>
                </a:r>
                <a:r>
                  <a:rPr kumimoji="0" lang="en-US" sz="800" b="0" i="0" u="none" strike="noStrike" kern="1200" cap="none" spc="0" normalizeH="0" baseline="0" noProof="0" dirty="0">
                    <a:ln>
                      <a:noFill/>
                    </a:ln>
                    <a:solidFill>
                      <a:prstClr val="black"/>
                    </a:solidFill>
                    <a:effectLst/>
                    <a:uLnTx/>
                    <a:uFillTx/>
                    <a:latin typeface="Arial" charset="0"/>
                    <a:ea typeface="Arial" charset="0"/>
                    <a:cs typeface="Arial" charset="0"/>
                  </a:rPr>
                  <a:t>( </a:t>
                </a:r>
                <a:r>
                  <a:rPr kumimoji="0" lang="en-US" sz="800" b="0" i="1" u="none" strike="noStrike" kern="1200" cap="none" spc="0" normalizeH="0" baseline="0" noProof="0" dirty="0">
                    <a:ln>
                      <a:noFill/>
                    </a:ln>
                    <a:solidFill>
                      <a:prstClr val="black"/>
                    </a:solidFill>
                    <a:effectLst/>
                    <a:uLnTx/>
                    <a:uFillTx/>
                    <a:latin typeface="Arial" charset="0"/>
                    <a:ea typeface="Arial" charset="0"/>
                    <a:cs typeface="Arial" charset="0"/>
                  </a:rPr>
                  <a:t>P</a:t>
                </a:r>
                <a:r>
                  <a:rPr kumimoji="0" lang="en-US" sz="800" b="0" i="0" u="none" strike="noStrike" kern="1200" cap="none" spc="0" normalizeH="0" baseline="0" noProof="0" dirty="0">
                    <a:ln>
                      <a:noFill/>
                    </a:ln>
                    <a:solidFill>
                      <a:prstClr val="black"/>
                    </a:solidFill>
                    <a:effectLst/>
                    <a:uLnTx/>
                    <a:uFillTx/>
                    <a:latin typeface="Arial" charset="0"/>
                    <a:ea typeface="Arial" charset="0"/>
                    <a:cs typeface="Arial" charset="0"/>
                  </a:rPr>
                  <a:t> )</a:t>
                </a:r>
                <a:endParaRPr kumimoji="0" lang="en-US" sz="800" b="0" i="0" u="none" strike="noStrike" kern="1200" cap="none" spc="0" normalizeH="0" baseline="0" noProof="0" dirty="0">
                  <a:ln>
                    <a:noFill/>
                  </a:ln>
                  <a:solidFill>
                    <a:srgbClr val="00B050"/>
                  </a:solidFill>
                  <a:effectLst/>
                  <a:uLnTx/>
                  <a:uFillTx/>
                  <a:latin typeface="Arial" charset="0"/>
                  <a:ea typeface="Arial" charset="0"/>
                  <a:cs typeface="Arial" charset="0"/>
                </a:endParaRPr>
              </a:p>
            </p:txBody>
          </p:sp>
          <p:sp>
            <p:nvSpPr>
              <p:cNvPr id="127" name="TextBox 126"/>
              <p:cNvSpPr txBox="1"/>
              <p:nvPr/>
            </p:nvSpPr>
            <p:spPr>
              <a:xfrm>
                <a:off x="3503901" y="2651826"/>
                <a:ext cx="242374" cy="21544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charset="0"/>
                    <a:ea typeface="Arial" charset="0"/>
                    <a:cs typeface="Arial" charset="0"/>
                  </a:rPr>
                  <a:t>4</a:t>
                </a:r>
                <a:endParaRPr kumimoji="0" lang="en-US" sz="800" b="0" i="0" u="none" strike="noStrike" kern="1200" cap="none" spc="0" normalizeH="0" baseline="0" noProof="0" dirty="0">
                  <a:ln>
                    <a:noFill/>
                  </a:ln>
                  <a:solidFill>
                    <a:srgbClr val="00B050"/>
                  </a:solidFill>
                  <a:effectLst/>
                  <a:uLnTx/>
                  <a:uFillTx/>
                  <a:latin typeface="Arial" charset="0"/>
                  <a:ea typeface="Arial" charset="0"/>
                  <a:cs typeface="Arial" charset="0"/>
                </a:endParaRPr>
              </a:p>
            </p:txBody>
          </p:sp>
          <p:sp>
            <p:nvSpPr>
              <p:cNvPr id="128" name="TextBox 127"/>
              <p:cNvSpPr txBox="1"/>
              <p:nvPr/>
            </p:nvSpPr>
            <p:spPr>
              <a:xfrm>
                <a:off x="3503901" y="2438141"/>
                <a:ext cx="242374" cy="21544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charset="0"/>
                    <a:ea typeface="Arial" charset="0"/>
                    <a:cs typeface="Arial" charset="0"/>
                  </a:rPr>
                  <a:t>6</a:t>
                </a:r>
                <a:endParaRPr kumimoji="0" lang="en-US" sz="800" b="0" i="0" u="none" strike="noStrike" kern="1200" cap="none" spc="0" normalizeH="0" baseline="0" noProof="0" dirty="0">
                  <a:ln>
                    <a:noFill/>
                  </a:ln>
                  <a:solidFill>
                    <a:srgbClr val="00B050"/>
                  </a:solidFill>
                  <a:effectLst/>
                  <a:uLnTx/>
                  <a:uFillTx/>
                  <a:latin typeface="Arial" charset="0"/>
                  <a:ea typeface="Arial" charset="0"/>
                  <a:cs typeface="Arial" charset="0"/>
                </a:endParaRPr>
              </a:p>
            </p:txBody>
          </p:sp>
        </p:grpSp>
      </p:grpSp>
      <p:grpSp>
        <p:nvGrpSpPr>
          <p:cNvPr id="3" name="Group 2"/>
          <p:cNvGrpSpPr/>
          <p:nvPr/>
        </p:nvGrpSpPr>
        <p:grpSpPr>
          <a:xfrm>
            <a:off x="4790872" y="2285999"/>
            <a:ext cx="4353127" cy="4027536"/>
            <a:chOff x="744611" y="5683273"/>
            <a:chExt cx="4114561" cy="3682663"/>
          </a:xfrm>
        </p:grpSpPr>
        <p:pic>
          <p:nvPicPr>
            <p:cNvPr id="129" name="Picture 12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36548" y="5920779"/>
              <a:ext cx="685800" cy="1371600"/>
            </a:xfrm>
            <a:prstGeom prst="rect">
              <a:avLst/>
            </a:prstGeom>
            <a:noFill/>
            <a:ln>
              <a:noFill/>
            </a:ln>
          </p:spPr>
        </p:pic>
        <p:sp>
          <p:nvSpPr>
            <p:cNvPr id="130" name="TextBox 129"/>
            <p:cNvSpPr txBox="1"/>
            <p:nvPr/>
          </p:nvSpPr>
          <p:spPr>
            <a:xfrm>
              <a:off x="1377856" y="7114817"/>
              <a:ext cx="248787" cy="230832"/>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charset="0"/>
                  <a:ea typeface="Arial" charset="0"/>
                  <a:cs typeface="Arial" charset="0"/>
                </a:rPr>
                <a:t>0</a:t>
              </a:r>
              <a:endParaRPr kumimoji="0" lang="en-US" sz="900" b="0" i="0" u="none" strike="noStrike" kern="1200" cap="none" spc="0" normalizeH="0" baseline="-25000" noProof="0" dirty="0">
                <a:ln>
                  <a:noFill/>
                </a:ln>
                <a:solidFill>
                  <a:prstClr val="black"/>
                </a:solidFill>
                <a:effectLst/>
                <a:uLnTx/>
                <a:uFillTx/>
                <a:latin typeface="Arial" charset="0"/>
                <a:ea typeface="Arial" charset="0"/>
                <a:cs typeface="Arial" charset="0"/>
              </a:endParaRPr>
            </a:p>
          </p:txBody>
        </p:sp>
        <p:sp>
          <p:nvSpPr>
            <p:cNvPr id="131" name="TextBox 130"/>
            <p:cNvSpPr txBox="1"/>
            <p:nvPr/>
          </p:nvSpPr>
          <p:spPr>
            <a:xfrm>
              <a:off x="1313736" y="5857444"/>
              <a:ext cx="312907" cy="230832"/>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charset="0"/>
                  <a:ea typeface="Arial" charset="0"/>
                  <a:cs typeface="Arial" charset="0"/>
                </a:rPr>
                <a:t>15</a:t>
              </a:r>
              <a:endParaRPr kumimoji="0" lang="en-US" sz="900" b="0" i="0" u="none" strike="noStrike" kern="1200" cap="none" spc="0" normalizeH="0" baseline="-25000" noProof="0" dirty="0">
                <a:ln>
                  <a:noFill/>
                </a:ln>
                <a:solidFill>
                  <a:prstClr val="black"/>
                </a:solidFill>
                <a:effectLst/>
                <a:uLnTx/>
                <a:uFillTx/>
                <a:latin typeface="Arial" charset="0"/>
                <a:ea typeface="Arial" charset="0"/>
                <a:cs typeface="Arial" charset="0"/>
              </a:endParaRPr>
            </a:p>
          </p:txBody>
        </p:sp>
        <p:sp>
          <p:nvSpPr>
            <p:cNvPr id="132" name="TextBox 131"/>
            <p:cNvSpPr txBox="1"/>
            <p:nvPr/>
          </p:nvSpPr>
          <p:spPr>
            <a:xfrm>
              <a:off x="1616842" y="7246477"/>
              <a:ext cx="268022"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charset="0"/>
                  <a:ea typeface="Arial" charset="0"/>
                  <a:cs typeface="Arial" charset="0"/>
                </a:rPr>
                <a:t>t</a:t>
              </a:r>
              <a:r>
                <a:rPr kumimoji="0" lang="en-US" sz="1000" b="0" i="0" u="none" strike="noStrike" kern="1200" cap="none" spc="0" normalizeH="0" baseline="-25000" noProof="0">
                  <a:ln>
                    <a:noFill/>
                  </a:ln>
                  <a:solidFill>
                    <a:prstClr val="black"/>
                  </a:solidFill>
                  <a:effectLst/>
                  <a:uLnTx/>
                  <a:uFillTx/>
                  <a:latin typeface="Arial" charset="0"/>
                  <a:ea typeface="Arial" charset="0"/>
                  <a:cs typeface="Arial" charset="0"/>
                </a:rPr>
                <a:t>0</a:t>
              </a:r>
              <a:endParaRPr kumimoji="0" lang="en-US" sz="1000" b="0" i="0" u="none" strike="noStrike" kern="1200" cap="none" spc="0" normalizeH="0" baseline="0" noProof="0" dirty="0">
                <a:ln>
                  <a:noFill/>
                </a:ln>
                <a:solidFill>
                  <a:srgbClr val="00B050"/>
                </a:solidFill>
                <a:effectLst/>
                <a:uLnTx/>
                <a:uFillTx/>
                <a:latin typeface="Arial" charset="0"/>
                <a:ea typeface="Arial" charset="0"/>
                <a:cs typeface="Arial" charset="0"/>
              </a:endParaRPr>
            </a:p>
          </p:txBody>
        </p:sp>
        <p:sp>
          <p:nvSpPr>
            <p:cNvPr id="133" name="TextBox 132"/>
            <p:cNvSpPr txBox="1"/>
            <p:nvPr/>
          </p:nvSpPr>
          <p:spPr>
            <a:xfrm>
              <a:off x="1908454" y="7246477"/>
              <a:ext cx="268022"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charset="0"/>
                  <a:ea typeface="Arial" charset="0"/>
                  <a:cs typeface="Arial" charset="0"/>
                </a:rPr>
                <a:t>t</a:t>
              </a:r>
              <a:r>
                <a:rPr kumimoji="0" lang="en-US" sz="1000" b="0" i="0" u="none" strike="noStrike" kern="1200" cap="none" spc="0" normalizeH="0" baseline="-25000" noProof="0">
                  <a:ln>
                    <a:noFill/>
                  </a:ln>
                  <a:solidFill>
                    <a:prstClr val="black"/>
                  </a:solidFill>
                  <a:effectLst/>
                  <a:uLnTx/>
                  <a:uFillTx/>
                  <a:latin typeface="Arial" charset="0"/>
                  <a:ea typeface="Arial" charset="0"/>
                  <a:cs typeface="Arial" charset="0"/>
                </a:rPr>
                <a:t>1</a:t>
              </a:r>
              <a:endParaRPr kumimoji="0" lang="en-US" sz="1000" b="0" i="0" u="none" strike="noStrike" kern="1200" cap="none" spc="0" normalizeH="0" baseline="0" noProof="0" dirty="0">
                <a:ln>
                  <a:noFill/>
                </a:ln>
                <a:solidFill>
                  <a:srgbClr val="00B050"/>
                </a:solidFill>
                <a:effectLst/>
                <a:uLnTx/>
                <a:uFillTx/>
                <a:latin typeface="Arial" charset="0"/>
                <a:ea typeface="Arial" charset="0"/>
                <a:cs typeface="Arial" charset="0"/>
              </a:endParaRPr>
            </a:p>
          </p:txBody>
        </p:sp>
        <p:sp>
          <p:nvSpPr>
            <p:cNvPr id="134" name="Right Bracket 133"/>
            <p:cNvSpPr/>
            <p:nvPr/>
          </p:nvSpPr>
          <p:spPr>
            <a:xfrm rot="16200000">
              <a:off x="1872145" y="5749122"/>
              <a:ext cx="49467" cy="298819"/>
            </a:xfrm>
            <a:prstGeom prst="rightBracket">
              <a:avLst/>
            </a:prstGeom>
            <a:no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35" name="TextBox 134"/>
            <p:cNvSpPr txBox="1"/>
            <p:nvPr/>
          </p:nvSpPr>
          <p:spPr>
            <a:xfrm>
              <a:off x="1711571" y="5683341"/>
              <a:ext cx="370615"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err="1">
                  <a:ln>
                    <a:noFill/>
                  </a:ln>
                  <a:solidFill>
                    <a:prstClr val="black"/>
                  </a:solidFill>
                  <a:effectLst/>
                  <a:uLnTx/>
                  <a:uFillTx/>
                  <a:latin typeface="Arial" charset="0"/>
                  <a:ea typeface="Arial" charset="0"/>
                  <a:cs typeface="Arial" charset="0"/>
                </a:rPr>
                <a:t>n.s</a:t>
              </a:r>
              <a:r>
                <a:rPr kumimoji="0" lang="en-US" sz="900" b="0" i="0" u="none" strike="noStrike" kern="1200" cap="none" spc="0" normalizeH="0" baseline="0" noProof="0" dirty="0">
                  <a:ln>
                    <a:noFill/>
                  </a:ln>
                  <a:solidFill>
                    <a:prstClr val="black"/>
                  </a:solidFill>
                  <a:effectLst/>
                  <a:uLnTx/>
                  <a:uFillTx/>
                  <a:latin typeface="Arial" charset="0"/>
                  <a:ea typeface="Arial" charset="0"/>
                  <a:cs typeface="Arial" charset="0"/>
                </a:rPr>
                <a:t>.</a:t>
              </a:r>
              <a:endParaRPr kumimoji="0" lang="en-US" sz="900" b="0" i="0" u="none" strike="noStrike" kern="1200" cap="none" spc="0" normalizeH="0" baseline="0" noProof="0" dirty="0">
                <a:ln>
                  <a:noFill/>
                </a:ln>
                <a:solidFill>
                  <a:srgbClr val="00B050"/>
                </a:solidFill>
                <a:effectLst/>
                <a:uLnTx/>
                <a:uFillTx/>
                <a:latin typeface="Arial" charset="0"/>
                <a:ea typeface="Arial" charset="0"/>
                <a:cs typeface="Arial" charset="0"/>
              </a:endParaRPr>
            </a:p>
          </p:txBody>
        </p:sp>
        <p:pic>
          <p:nvPicPr>
            <p:cNvPr id="136" name="Picture 13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654696" y="5920779"/>
              <a:ext cx="685800" cy="1371600"/>
            </a:xfrm>
            <a:prstGeom prst="rect">
              <a:avLst/>
            </a:prstGeom>
            <a:noFill/>
            <a:ln>
              <a:noFill/>
            </a:ln>
          </p:spPr>
        </p:pic>
        <p:sp>
          <p:nvSpPr>
            <p:cNvPr id="137" name="TextBox 136"/>
            <p:cNvSpPr txBox="1"/>
            <p:nvPr/>
          </p:nvSpPr>
          <p:spPr>
            <a:xfrm>
              <a:off x="2496004" y="7114817"/>
              <a:ext cx="248787" cy="230832"/>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charset="0"/>
                  <a:ea typeface="Arial" charset="0"/>
                  <a:cs typeface="Arial" charset="0"/>
                </a:rPr>
                <a:t>0</a:t>
              </a:r>
              <a:endParaRPr kumimoji="0" lang="en-US" sz="900" b="0" i="0" u="none" strike="noStrike" kern="1200" cap="none" spc="0" normalizeH="0" baseline="-25000" noProof="0" dirty="0">
                <a:ln>
                  <a:noFill/>
                </a:ln>
                <a:solidFill>
                  <a:prstClr val="black"/>
                </a:solidFill>
                <a:effectLst/>
                <a:uLnTx/>
                <a:uFillTx/>
                <a:latin typeface="Arial" charset="0"/>
                <a:ea typeface="Arial" charset="0"/>
                <a:cs typeface="Arial" charset="0"/>
              </a:endParaRPr>
            </a:p>
          </p:txBody>
        </p:sp>
        <p:sp>
          <p:nvSpPr>
            <p:cNvPr id="138" name="TextBox 137"/>
            <p:cNvSpPr txBox="1"/>
            <p:nvPr/>
          </p:nvSpPr>
          <p:spPr>
            <a:xfrm>
              <a:off x="2431884" y="5853844"/>
              <a:ext cx="312907" cy="230832"/>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charset="0"/>
                  <a:ea typeface="Arial" charset="0"/>
                  <a:cs typeface="Arial" charset="0"/>
                </a:rPr>
                <a:t>15</a:t>
              </a:r>
              <a:endParaRPr kumimoji="0" lang="en-US" sz="900" b="0" i="0" u="none" strike="noStrike" kern="1200" cap="none" spc="0" normalizeH="0" baseline="-25000" noProof="0" dirty="0">
                <a:ln>
                  <a:noFill/>
                </a:ln>
                <a:solidFill>
                  <a:prstClr val="black"/>
                </a:solidFill>
                <a:effectLst/>
                <a:uLnTx/>
                <a:uFillTx/>
                <a:latin typeface="Arial" charset="0"/>
                <a:ea typeface="Arial" charset="0"/>
                <a:cs typeface="Arial" charset="0"/>
              </a:endParaRPr>
            </a:p>
          </p:txBody>
        </p:sp>
        <p:sp>
          <p:nvSpPr>
            <p:cNvPr id="139" name="TextBox 138"/>
            <p:cNvSpPr txBox="1"/>
            <p:nvPr/>
          </p:nvSpPr>
          <p:spPr>
            <a:xfrm>
              <a:off x="2734990" y="7246477"/>
              <a:ext cx="268022"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charset="0"/>
                  <a:ea typeface="Arial" charset="0"/>
                  <a:cs typeface="Arial" charset="0"/>
                </a:rPr>
                <a:t>t</a:t>
              </a:r>
              <a:r>
                <a:rPr kumimoji="0" lang="en-US" sz="1000" b="0" i="0" u="none" strike="noStrike" kern="1200" cap="none" spc="0" normalizeH="0" baseline="-25000" noProof="0">
                  <a:ln>
                    <a:noFill/>
                  </a:ln>
                  <a:solidFill>
                    <a:prstClr val="black"/>
                  </a:solidFill>
                  <a:effectLst/>
                  <a:uLnTx/>
                  <a:uFillTx/>
                  <a:latin typeface="Arial" charset="0"/>
                  <a:ea typeface="Arial" charset="0"/>
                  <a:cs typeface="Arial" charset="0"/>
                </a:rPr>
                <a:t>0</a:t>
              </a:r>
              <a:endParaRPr kumimoji="0" lang="en-US" sz="1000" b="0" i="0" u="none" strike="noStrike" kern="1200" cap="none" spc="0" normalizeH="0" baseline="0" noProof="0" dirty="0">
                <a:ln>
                  <a:noFill/>
                </a:ln>
                <a:solidFill>
                  <a:srgbClr val="00B050"/>
                </a:solidFill>
                <a:effectLst/>
                <a:uLnTx/>
                <a:uFillTx/>
                <a:latin typeface="Arial" charset="0"/>
                <a:ea typeface="Arial" charset="0"/>
                <a:cs typeface="Arial" charset="0"/>
              </a:endParaRPr>
            </a:p>
          </p:txBody>
        </p:sp>
        <p:sp>
          <p:nvSpPr>
            <p:cNvPr id="140" name="TextBox 139"/>
            <p:cNvSpPr txBox="1"/>
            <p:nvPr/>
          </p:nvSpPr>
          <p:spPr>
            <a:xfrm>
              <a:off x="3026602" y="7246477"/>
              <a:ext cx="268022"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charset="0"/>
                  <a:ea typeface="Arial" charset="0"/>
                  <a:cs typeface="Arial" charset="0"/>
                </a:rPr>
                <a:t>t</a:t>
              </a:r>
              <a:r>
                <a:rPr kumimoji="0" lang="en-US" sz="1000" b="0" i="0" u="none" strike="noStrike" kern="1200" cap="none" spc="0" normalizeH="0" baseline="-25000" noProof="0">
                  <a:ln>
                    <a:noFill/>
                  </a:ln>
                  <a:solidFill>
                    <a:prstClr val="black"/>
                  </a:solidFill>
                  <a:effectLst/>
                  <a:uLnTx/>
                  <a:uFillTx/>
                  <a:latin typeface="Arial" charset="0"/>
                  <a:ea typeface="Arial" charset="0"/>
                  <a:cs typeface="Arial" charset="0"/>
                </a:rPr>
                <a:t>1</a:t>
              </a:r>
              <a:endParaRPr kumimoji="0" lang="en-US" sz="1000" b="0" i="0" u="none" strike="noStrike" kern="1200" cap="none" spc="0" normalizeH="0" baseline="0" noProof="0" dirty="0">
                <a:ln>
                  <a:noFill/>
                </a:ln>
                <a:solidFill>
                  <a:srgbClr val="00B050"/>
                </a:solidFill>
                <a:effectLst/>
                <a:uLnTx/>
                <a:uFillTx/>
                <a:latin typeface="Arial" charset="0"/>
                <a:ea typeface="Arial" charset="0"/>
                <a:cs typeface="Arial" charset="0"/>
              </a:endParaRPr>
            </a:p>
          </p:txBody>
        </p:sp>
        <p:sp>
          <p:nvSpPr>
            <p:cNvPr id="141" name="Right Bracket 140"/>
            <p:cNvSpPr/>
            <p:nvPr/>
          </p:nvSpPr>
          <p:spPr>
            <a:xfrm rot="16200000">
              <a:off x="2990293" y="5749122"/>
              <a:ext cx="49467" cy="298819"/>
            </a:xfrm>
            <a:prstGeom prst="rightBracket">
              <a:avLst/>
            </a:prstGeom>
            <a:no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42" name="TextBox 141"/>
            <p:cNvSpPr txBox="1"/>
            <p:nvPr/>
          </p:nvSpPr>
          <p:spPr>
            <a:xfrm>
              <a:off x="2715105" y="5683341"/>
              <a:ext cx="599844"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charset="0"/>
                  <a:ea typeface="Arial" charset="0"/>
                  <a:cs typeface="Arial" charset="0"/>
                </a:rPr>
                <a:t>1.7x10</a:t>
              </a:r>
              <a:r>
                <a:rPr kumimoji="0" lang="en-US" sz="900" b="0" i="0" u="none" strike="noStrike" kern="1200" cap="none" spc="0" normalizeH="0" baseline="30000" noProof="0" dirty="0">
                  <a:ln>
                    <a:noFill/>
                  </a:ln>
                  <a:solidFill>
                    <a:prstClr val="black"/>
                  </a:solidFill>
                  <a:effectLst/>
                  <a:uLnTx/>
                  <a:uFillTx/>
                  <a:latin typeface="Arial" charset="0"/>
                  <a:ea typeface="Arial" charset="0"/>
                  <a:cs typeface="Arial" charset="0"/>
                </a:rPr>
                <a:t>-3</a:t>
              </a:r>
              <a:endParaRPr kumimoji="0" lang="en-US" sz="900" b="0" i="0" u="none" strike="noStrike" kern="1200" cap="none" spc="0" normalizeH="0" baseline="30000" noProof="0" dirty="0">
                <a:ln>
                  <a:noFill/>
                </a:ln>
                <a:solidFill>
                  <a:srgbClr val="00B050"/>
                </a:solidFill>
                <a:effectLst/>
                <a:uLnTx/>
                <a:uFillTx/>
                <a:latin typeface="Arial" charset="0"/>
                <a:ea typeface="Arial" charset="0"/>
                <a:cs typeface="Arial" charset="0"/>
              </a:endParaRPr>
            </a:p>
          </p:txBody>
        </p:sp>
        <p:sp>
          <p:nvSpPr>
            <p:cNvPr id="143" name="TextBox 142"/>
            <p:cNvSpPr txBox="1"/>
            <p:nvPr/>
          </p:nvSpPr>
          <p:spPr>
            <a:xfrm rot="16200000">
              <a:off x="562456" y="6387964"/>
              <a:ext cx="1112805"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charset="0"/>
                  <a:ea typeface="Arial" charset="0"/>
                  <a:cs typeface="Arial" charset="0"/>
                </a:rPr>
                <a:t>NK cells, resting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charset="0"/>
                  <a:ea typeface="Arial" charset="0"/>
                  <a:cs typeface="Arial" charset="0"/>
                </a:rPr>
                <a:t>percent cell type</a:t>
              </a:r>
              <a:endParaRPr kumimoji="0" lang="en-US" sz="1000" b="0" i="0" u="none" strike="noStrike" kern="1200" cap="none" spc="0" normalizeH="0" baseline="30000" noProof="0" dirty="0">
                <a:ln>
                  <a:noFill/>
                </a:ln>
                <a:solidFill>
                  <a:srgbClr val="00B050"/>
                </a:solidFill>
                <a:effectLst/>
                <a:uLnTx/>
                <a:uFillTx/>
                <a:latin typeface="Arial" charset="0"/>
                <a:ea typeface="Arial" charset="0"/>
                <a:cs typeface="Arial" charset="0"/>
              </a:endParaRPr>
            </a:p>
          </p:txBody>
        </p:sp>
        <p:pic>
          <p:nvPicPr>
            <p:cNvPr id="144" name="Picture 14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36548" y="7794017"/>
              <a:ext cx="685800" cy="1371600"/>
            </a:xfrm>
            <a:prstGeom prst="rect">
              <a:avLst/>
            </a:prstGeom>
            <a:noFill/>
            <a:ln>
              <a:noFill/>
            </a:ln>
          </p:spPr>
        </p:pic>
        <p:sp>
          <p:nvSpPr>
            <p:cNvPr id="145" name="TextBox 144"/>
            <p:cNvSpPr txBox="1"/>
            <p:nvPr/>
          </p:nvSpPr>
          <p:spPr>
            <a:xfrm>
              <a:off x="1377856" y="8988055"/>
              <a:ext cx="248787" cy="230832"/>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charset="0"/>
                  <a:ea typeface="Arial" charset="0"/>
                  <a:cs typeface="Arial" charset="0"/>
                </a:rPr>
                <a:t>0</a:t>
              </a:r>
              <a:endParaRPr kumimoji="0" lang="en-US" sz="900" b="0" i="0" u="none" strike="noStrike" kern="1200" cap="none" spc="0" normalizeH="0" baseline="-25000" noProof="0" dirty="0">
                <a:ln>
                  <a:noFill/>
                </a:ln>
                <a:solidFill>
                  <a:prstClr val="black"/>
                </a:solidFill>
                <a:effectLst/>
                <a:uLnTx/>
                <a:uFillTx/>
                <a:latin typeface="Arial" charset="0"/>
                <a:ea typeface="Arial" charset="0"/>
                <a:cs typeface="Arial" charset="0"/>
              </a:endParaRPr>
            </a:p>
          </p:txBody>
        </p:sp>
        <p:sp>
          <p:nvSpPr>
            <p:cNvPr id="146" name="TextBox 145"/>
            <p:cNvSpPr txBox="1"/>
            <p:nvPr/>
          </p:nvSpPr>
          <p:spPr>
            <a:xfrm>
              <a:off x="1377856" y="7851702"/>
              <a:ext cx="248787" cy="230832"/>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charset="0"/>
                  <a:ea typeface="Arial" charset="0"/>
                  <a:cs typeface="Arial" charset="0"/>
                </a:rPr>
                <a:t>4</a:t>
              </a:r>
              <a:endParaRPr kumimoji="0" lang="en-US" sz="900" b="0" i="0" u="none" strike="noStrike" kern="1200" cap="none" spc="0" normalizeH="0" baseline="-25000" noProof="0" dirty="0">
                <a:ln>
                  <a:noFill/>
                </a:ln>
                <a:solidFill>
                  <a:prstClr val="black"/>
                </a:solidFill>
                <a:effectLst/>
                <a:uLnTx/>
                <a:uFillTx/>
                <a:latin typeface="Arial" charset="0"/>
                <a:ea typeface="Arial" charset="0"/>
                <a:cs typeface="Arial" charset="0"/>
              </a:endParaRPr>
            </a:p>
          </p:txBody>
        </p:sp>
        <p:sp>
          <p:nvSpPr>
            <p:cNvPr id="147" name="TextBox 146"/>
            <p:cNvSpPr txBox="1"/>
            <p:nvPr/>
          </p:nvSpPr>
          <p:spPr>
            <a:xfrm>
              <a:off x="1616842" y="9119715"/>
              <a:ext cx="268022"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charset="0"/>
                  <a:ea typeface="Arial" charset="0"/>
                  <a:cs typeface="Arial" charset="0"/>
                </a:rPr>
                <a:t>t</a:t>
              </a:r>
              <a:r>
                <a:rPr kumimoji="0" lang="en-US" sz="1000" b="0" i="0" u="none" strike="noStrike" kern="1200" cap="none" spc="0" normalizeH="0" baseline="-25000" noProof="0">
                  <a:ln>
                    <a:noFill/>
                  </a:ln>
                  <a:solidFill>
                    <a:prstClr val="black"/>
                  </a:solidFill>
                  <a:effectLst/>
                  <a:uLnTx/>
                  <a:uFillTx/>
                  <a:latin typeface="Arial" charset="0"/>
                  <a:ea typeface="Arial" charset="0"/>
                  <a:cs typeface="Arial" charset="0"/>
                </a:rPr>
                <a:t>0</a:t>
              </a:r>
              <a:endParaRPr kumimoji="0" lang="en-US" sz="1000" b="0" i="0" u="none" strike="noStrike" kern="1200" cap="none" spc="0" normalizeH="0" baseline="0" noProof="0" dirty="0">
                <a:ln>
                  <a:noFill/>
                </a:ln>
                <a:solidFill>
                  <a:srgbClr val="00B050"/>
                </a:solidFill>
                <a:effectLst/>
                <a:uLnTx/>
                <a:uFillTx/>
                <a:latin typeface="Arial" charset="0"/>
                <a:ea typeface="Arial" charset="0"/>
                <a:cs typeface="Arial" charset="0"/>
              </a:endParaRPr>
            </a:p>
          </p:txBody>
        </p:sp>
        <p:sp>
          <p:nvSpPr>
            <p:cNvPr id="148" name="TextBox 147"/>
            <p:cNvSpPr txBox="1"/>
            <p:nvPr/>
          </p:nvSpPr>
          <p:spPr>
            <a:xfrm>
              <a:off x="1908454" y="9119715"/>
              <a:ext cx="268022"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charset="0"/>
                  <a:ea typeface="Arial" charset="0"/>
                  <a:cs typeface="Arial" charset="0"/>
                </a:rPr>
                <a:t>t</a:t>
              </a:r>
              <a:r>
                <a:rPr kumimoji="0" lang="en-US" sz="1000" b="0" i="0" u="none" strike="noStrike" kern="1200" cap="none" spc="0" normalizeH="0" baseline="-25000" noProof="0">
                  <a:ln>
                    <a:noFill/>
                  </a:ln>
                  <a:solidFill>
                    <a:prstClr val="black"/>
                  </a:solidFill>
                  <a:effectLst/>
                  <a:uLnTx/>
                  <a:uFillTx/>
                  <a:latin typeface="Arial" charset="0"/>
                  <a:ea typeface="Arial" charset="0"/>
                  <a:cs typeface="Arial" charset="0"/>
                </a:rPr>
                <a:t>1</a:t>
              </a:r>
              <a:endParaRPr kumimoji="0" lang="en-US" sz="1000" b="0" i="0" u="none" strike="noStrike" kern="1200" cap="none" spc="0" normalizeH="0" baseline="0" noProof="0" dirty="0">
                <a:ln>
                  <a:noFill/>
                </a:ln>
                <a:solidFill>
                  <a:srgbClr val="00B050"/>
                </a:solidFill>
                <a:effectLst/>
                <a:uLnTx/>
                <a:uFillTx/>
                <a:latin typeface="Arial" charset="0"/>
                <a:ea typeface="Arial" charset="0"/>
                <a:cs typeface="Arial" charset="0"/>
              </a:endParaRPr>
            </a:p>
          </p:txBody>
        </p:sp>
        <p:sp>
          <p:nvSpPr>
            <p:cNvPr id="149" name="Right Bracket 148"/>
            <p:cNvSpPr/>
            <p:nvPr/>
          </p:nvSpPr>
          <p:spPr>
            <a:xfrm rot="16200000">
              <a:off x="1872145" y="7622360"/>
              <a:ext cx="49467" cy="298819"/>
            </a:xfrm>
            <a:prstGeom prst="rightBracket">
              <a:avLst/>
            </a:prstGeom>
            <a:no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50" name="TextBox 149"/>
            <p:cNvSpPr txBox="1"/>
            <p:nvPr/>
          </p:nvSpPr>
          <p:spPr>
            <a:xfrm>
              <a:off x="1711571" y="7556579"/>
              <a:ext cx="370615"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err="1">
                  <a:ln>
                    <a:noFill/>
                  </a:ln>
                  <a:solidFill>
                    <a:prstClr val="black"/>
                  </a:solidFill>
                  <a:effectLst/>
                  <a:uLnTx/>
                  <a:uFillTx/>
                  <a:latin typeface="Arial" charset="0"/>
                  <a:ea typeface="Arial" charset="0"/>
                  <a:cs typeface="Arial" charset="0"/>
                </a:rPr>
                <a:t>n.s</a:t>
              </a:r>
              <a:r>
                <a:rPr kumimoji="0" lang="en-US" sz="900" b="0" i="0" u="none" strike="noStrike" kern="1200" cap="none" spc="0" normalizeH="0" baseline="0" noProof="0" dirty="0">
                  <a:ln>
                    <a:noFill/>
                  </a:ln>
                  <a:solidFill>
                    <a:prstClr val="black"/>
                  </a:solidFill>
                  <a:effectLst/>
                  <a:uLnTx/>
                  <a:uFillTx/>
                  <a:latin typeface="Arial" charset="0"/>
                  <a:ea typeface="Arial" charset="0"/>
                  <a:cs typeface="Arial" charset="0"/>
                </a:rPr>
                <a:t>.</a:t>
              </a:r>
              <a:endParaRPr kumimoji="0" lang="en-US" sz="900" b="0" i="0" u="none" strike="noStrike" kern="1200" cap="none" spc="0" normalizeH="0" baseline="0" noProof="0" dirty="0">
                <a:ln>
                  <a:noFill/>
                </a:ln>
                <a:solidFill>
                  <a:srgbClr val="00B050"/>
                </a:solidFill>
                <a:effectLst/>
                <a:uLnTx/>
                <a:uFillTx/>
                <a:latin typeface="Arial" charset="0"/>
                <a:ea typeface="Arial" charset="0"/>
                <a:cs typeface="Arial" charset="0"/>
              </a:endParaRPr>
            </a:p>
          </p:txBody>
        </p:sp>
        <p:pic>
          <p:nvPicPr>
            <p:cNvPr id="151" name="Picture 15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654696" y="7794017"/>
              <a:ext cx="685800" cy="1371600"/>
            </a:xfrm>
            <a:prstGeom prst="rect">
              <a:avLst/>
            </a:prstGeom>
            <a:noFill/>
            <a:ln>
              <a:noFill/>
            </a:ln>
          </p:spPr>
        </p:pic>
        <p:sp>
          <p:nvSpPr>
            <p:cNvPr id="152" name="TextBox 151"/>
            <p:cNvSpPr txBox="1"/>
            <p:nvPr/>
          </p:nvSpPr>
          <p:spPr>
            <a:xfrm>
              <a:off x="2496004" y="8988055"/>
              <a:ext cx="248787" cy="230832"/>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charset="0"/>
                  <a:ea typeface="Arial" charset="0"/>
                  <a:cs typeface="Arial" charset="0"/>
                </a:rPr>
                <a:t>0</a:t>
              </a:r>
              <a:endParaRPr kumimoji="0" lang="en-US" sz="900" b="0" i="0" u="none" strike="noStrike" kern="1200" cap="none" spc="0" normalizeH="0" baseline="-25000" noProof="0" dirty="0">
                <a:ln>
                  <a:noFill/>
                </a:ln>
                <a:solidFill>
                  <a:prstClr val="black"/>
                </a:solidFill>
                <a:effectLst/>
                <a:uLnTx/>
                <a:uFillTx/>
                <a:latin typeface="Arial" charset="0"/>
                <a:ea typeface="Arial" charset="0"/>
                <a:cs typeface="Arial" charset="0"/>
              </a:endParaRPr>
            </a:p>
          </p:txBody>
        </p:sp>
        <p:sp>
          <p:nvSpPr>
            <p:cNvPr id="153" name="TextBox 152"/>
            <p:cNvSpPr txBox="1"/>
            <p:nvPr/>
          </p:nvSpPr>
          <p:spPr>
            <a:xfrm>
              <a:off x="2496005" y="7851702"/>
              <a:ext cx="248786" cy="230832"/>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charset="0"/>
                  <a:ea typeface="Arial" charset="0"/>
                  <a:cs typeface="Arial" charset="0"/>
                </a:rPr>
                <a:t>4</a:t>
              </a:r>
              <a:endParaRPr kumimoji="0" lang="en-US" sz="900" b="0" i="0" u="none" strike="noStrike" kern="1200" cap="none" spc="0" normalizeH="0" baseline="-25000" noProof="0" dirty="0">
                <a:ln>
                  <a:noFill/>
                </a:ln>
                <a:solidFill>
                  <a:prstClr val="black"/>
                </a:solidFill>
                <a:effectLst/>
                <a:uLnTx/>
                <a:uFillTx/>
                <a:latin typeface="Arial" charset="0"/>
                <a:ea typeface="Arial" charset="0"/>
                <a:cs typeface="Arial" charset="0"/>
              </a:endParaRPr>
            </a:p>
          </p:txBody>
        </p:sp>
        <p:sp>
          <p:nvSpPr>
            <p:cNvPr id="154" name="TextBox 153"/>
            <p:cNvSpPr txBox="1"/>
            <p:nvPr/>
          </p:nvSpPr>
          <p:spPr>
            <a:xfrm>
              <a:off x="2734990" y="9119715"/>
              <a:ext cx="268022"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charset="0"/>
                  <a:ea typeface="Arial" charset="0"/>
                  <a:cs typeface="Arial" charset="0"/>
                </a:rPr>
                <a:t>t</a:t>
              </a:r>
              <a:r>
                <a:rPr kumimoji="0" lang="en-US" sz="1000" b="0" i="0" u="none" strike="noStrike" kern="1200" cap="none" spc="0" normalizeH="0" baseline="-25000" noProof="0">
                  <a:ln>
                    <a:noFill/>
                  </a:ln>
                  <a:solidFill>
                    <a:prstClr val="black"/>
                  </a:solidFill>
                  <a:effectLst/>
                  <a:uLnTx/>
                  <a:uFillTx/>
                  <a:latin typeface="Arial" charset="0"/>
                  <a:ea typeface="Arial" charset="0"/>
                  <a:cs typeface="Arial" charset="0"/>
                </a:rPr>
                <a:t>0</a:t>
              </a:r>
              <a:endParaRPr kumimoji="0" lang="en-US" sz="1000" b="0" i="0" u="none" strike="noStrike" kern="1200" cap="none" spc="0" normalizeH="0" baseline="0" noProof="0" dirty="0">
                <a:ln>
                  <a:noFill/>
                </a:ln>
                <a:solidFill>
                  <a:srgbClr val="00B050"/>
                </a:solidFill>
                <a:effectLst/>
                <a:uLnTx/>
                <a:uFillTx/>
                <a:latin typeface="Arial" charset="0"/>
                <a:ea typeface="Arial" charset="0"/>
                <a:cs typeface="Arial" charset="0"/>
              </a:endParaRPr>
            </a:p>
          </p:txBody>
        </p:sp>
        <p:sp>
          <p:nvSpPr>
            <p:cNvPr id="155" name="TextBox 154"/>
            <p:cNvSpPr txBox="1"/>
            <p:nvPr/>
          </p:nvSpPr>
          <p:spPr>
            <a:xfrm>
              <a:off x="3026602" y="9119715"/>
              <a:ext cx="268022"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charset="0"/>
                  <a:ea typeface="Arial" charset="0"/>
                  <a:cs typeface="Arial" charset="0"/>
                </a:rPr>
                <a:t>t</a:t>
              </a:r>
              <a:r>
                <a:rPr kumimoji="0" lang="en-US" sz="1000" b="0" i="0" u="none" strike="noStrike" kern="1200" cap="none" spc="0" normalizeH="0" baseline="-25000" noProof="0">
                  <a:ln>
                    <a:noFill/>
                  </a:ln>
                  <a:solidFill>
                    <a:prstClr val="black"/>
                  </a:solidFill>
                  <a:effectLst/>
                  <a:uLnTx/>
                  <a:uFillTx/>
                  <a:latin typeface="Arial" charset="0"/>
                  <a:ea typeface="Arial" charset="0"/>
                  <a:cs typeface="Arial" charset="0"/>
                </a:rPr>
                <a:t>1</a:t>
              </a:r>
              <a:endParaRPr kumimoji="0" lang="en-US" sz="1000" b="0" i="0" u="none" strike="noStrike" kern="1200" cap="none" spc="0" normalizeH="0" baseline="0" noProof="0" dirty="0">
                <a:ln>
                  <a:noFill/>
                </a:ln>
                <a:solidFill>
                  <a:srgbClr val="00B050"/>
                </a:solidFill>
                <a:effectLst/>
                <a:uLnTx/>
                <a:uFillTx/>
                <a:latin typeface="Arial" charset="0"/>
                <a:ea typeface="Arial" charset="0"/>
                <a:cs typeface="Arial" charset="0"/>
              </a:endParaRPr>
            </a:p>
          </p:txBody>
        </p:sp>
        <p:sp>
          <p:nvSpPr>
            <p:cNvPr id="156" name="Right Bracket 155"/>
            <p:cNvSpPr/>
            <p:nvPr/>
          </p:nvSpPr>
          <p:spPr>
            <a:xfrm rot="16200000">
              <a:off x="2990293" y="7622360"/>
              <a:ext cx="49467" cy="298819"/>
            </a:xfrm>
            <a:prstGeom prst="rightBracket">
              <a:avLst/>
            </a:prstGeom>
            <a:no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57" name="TextBox 156"/>
            <p:cNvSpPr txBox="1"/>
            <p:nvPr/>
          </p:nvSpPr>
          <p:spPr>
            <a:xfrm>
              <a:off x="2715105" y="7556579"/>
              <a:ext cx="599844"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charset="0"/>
                  <a:ea typeface="Arial" charset="0"/>
                  <a:cs typeface="Arial" charset="0"/>
                </a:rPr>
                <a:t>4.4x10</a:t>
              </a:r>
              <a:r>
                <a:rPr kumimoji="0" lang="en-US" sz="900" b="0" i="0" u="none" strike="noStrike" kern="1200" cap="none" spc="0" normalizeH="0" baseline="30000" noProof="0" dirty="0">
                  <a:ln>
                    <a:noFill/>
                  </a:ln>
                  <a:solidFill>
                    <a:prstClr val="black"/>
                  </a:solidFill>
                  <a:effectLst/>
                  <a:uLnTx/>
                  <a:uFillTx/>
                  <a:latin typeface="Arial" charset="0"/>
                  <a:ea typeface="Arial" charset="0"/>
                  <a:cs typeface="Arial" charset="0"/>
                </a:rPr>
                <a:t>-2</a:t>
              </a:r>
              <a:endParaRPr kumimoji="0" lang="en-US" sz="900" b="0" i="0" u="none" strike="noStrike" kern="1200" cap="none" spc="0" normalizeH="0" baseline="30000" noProof="0" dirty="0">
                <a:ln>
                  <a:noFill/>
                </a:ln>
                <a:solidFill>
                  <a:srgbClr val="00B050"/>
                </a:solidFill>
                <a:effectLst/>
                <a:uLnTx/>
                <a:uFillTx/>
                <a:latin typeface="Arial" charset="0"/>
                <a:ea typeface="Arial" charset="0"/>
                <a:cs typeface="Arial" charset="0"/>
              </a:endParaRPr>
            </a:p>
          </p:txBody>
        </p:sp>
        <p:sp>
          <p:nvSpPr>
            <p:cNvPr id="158" name="TextBox 157"/>
            <p:cNvSpPr txBox="1"/>
            <p:nvPr/>
          </p:nvSpPr>
          <p:spPr>
            <a:xfrm rot="16200000">
              <a:off x="515169" y="8261202"/>
              <a:ext cx="1207383"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charset="0"/>
                  <a:ea typeface="Arial" charset="0"/>
                  <a:cs typeface="Arial" charset="0"/>
                </a:rPr>
                <a:t>Mast cells, resting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charset="0"/>
                  <a:ea typeface="Arial" charset="0"/>
                  <a:cs typeface="Arial" charset="0"/>
                </a:rPr>
                <a:t>percent cell type</a:t>
              </a:r>
              <a:endParaRPr kumimoji="0" lang="en-US" sz="1000" b="0" i="0" u="none" strike="noStrike" kern="1200" cap="none" spc="0" normalizeH="0" baseline="30000" noProof="0" dirty="0">
                <a:ln>
                  <a:noFill/>
                </a:ln>
                <a:solidFill>
                  <a:srgbClr val="00B050"/>
                </a:solidFill>
                <a:effectLst/>
                <a:uLnTx/>
                <a:uFillTx/>
                <a:latin typeface="Arial" charset="0"/>
                <a:ea typeface="Arial" charset="0"/>
                <a:cs typeface="Arial" charset="0"/>
              </a:endParaRPr>
            </a:p>
          </p:txBody>
        </p:sp>
        <p:sp>
          <p:nvSpPr>
            <p:cNvPr id="159" name="TextBox 158"/>
            <p:cNvSpPr txBox="1"/>
            <p:nvPr/>
          </p:nvSpPr>
          <p:spPr>
            <a:xfrm>
              <a:off x="744611" y="5683273"/>
              <a:ext cx="277640"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s-IS" sz="1000" b="0" i="0" u="none" strike="noStrike" kern="1200" cap="none" spc="0" normalizeH="0" baseline="0" noProof="0" dirty="0">
                  <a:ln>
                    <a:noFill/>
                  </a:ln>
                  <a:solidFill>
                    <a:prstClr val="black"/>
                  </a:solidFill>
                  <a:effectLst/>
                  <a:uLnTx/>
                  <a:uFillTx/>
                  <a:latin typeface="Arial" charset="0"/>
                  <a:ea typeface="Arial" charset="0"/>
                  <a:cs typeface="Arial" charset="0"/>
                </a:rPr>
                <a:t>D</a:t>
              </a:r>
              <a:endParaRPr kumimoji="0" lang="en-US" sz="1000" b="0" i="0" u="none" strike="noStrike" kern="1200" cap="none" spc="0" normalizeH="0" baseline="0" noProof="0" dirty="0">
                <a:ln>
                  <a:noFill/>
                </a:ln>
                <a:solidFill>
                  <a:prstClr val="black"/>
                </a:solidFill>
                <a:effectLst/>
                <a:uLnTx/>
                <a:uFillTx/>
                <a:latin typeface="Arial" charset="0"/>
                <a:ea typeface="Arial" charset="0"/>
                <a:cs typeface="Arial" charset="0"/>
              </a:endParaRPr>
            </a:p>
          </p:txBody>
        </p:sp>
        <p:sp>
          <p:nvSpPr>
            <p:cNvPr id="160" name="TextBox 159"/>
            <p:cNvSpPr txBox="1"/>
            <p:nvPr/>
          </p:nvSpPr>
          <p:spPr>
            <a:xfrm>
              <a:off x="744611" y="7554799"/>
              <a:ext cx="277640"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s-IS" sz="1000" b="0" i="0" u="none" strike="noStrike" kern="1200" cap="none" spc="0" normalizeH="0" baseline="0" noProof="0" dirty="0">
                  <a:ln>
                    <a:noFill/>
                  </a:ln>
                  <a:solidFill>
                    <a:prstClr val="black"/>
                  </a:solidFill>
                  <a:effectLst/>
                  <a:uLnTx/>
                  <a:uFillTx/>
                  <a:latin typeface="Arial" charset="0"/>
                  <a:ea typeface="Arial" charset="0"/>
                  <a:cs typeface="Arial" charset="0"/>
                </a:rPr>
                <a:t>E</a:t>
              </a:r>
              <a:endParaRPr kumimoji="0" lang="en-US" sz="1000" b="0" i="0" u="none" strike="noStrike" kern="1200" cap="none" spc="0" normalizeH="0" baseline="0" noProof="0" dirty="0">
                <a:ln>
                  <a:noFill/>
                </a:ln>
                <a:solidFill>
                  <a:prstClr val="black"/>
                </a:solidFill>
                <a:effectLst/>
                <a:uLnTx/>
                <a:uFillTx/>
                <a:latin typeface="Arial" charset="0"/>
                <a:ea typeface="Arial" charset="0"/>
                <a:cs typeface="Arial" charset="0"/>
              </a:endParaRPr>
            </a:p>
          </p:txBody>
        </p:sp>
        <p:grpSp>
          <p:nvGrpSpPr>
            <p:cNvPr id="161" name="Group 160"/>
            <p:cNvGrpSpPr/>
            <p:nvPr/>
          </p:nvGrpSpPr>
          <p:grpSpPr>
            <a:xfrm>
              <a:off x="3411952" y="5854082"/>
              <a:ext cx="1447220" cy="1457573"/>
              <a:chOff x="3407578" y="2089888"/>
              <a:chExt cx="1447220" cy="1457573"/>
            </a:xfrm>
          </p:grpSpPr>
          <p:pic>
            <p:nvPicPr>
              <p:cNvPr id="162" name="Picture 16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666078" y="2089888"/>
                <a:ext cx="1188720" cy="1188720"/>
              </a:xfrm>
              <a:prstGeom prst="rect">
                <a:avLst/>
              </a:prstGeom>
            </p:spPr>
          </p:pic>
          <p:sp>
            <p:nvSpPr>
              <p:cNvPr id="163" name="TextBox 162"/>
              <p:cNvSpPr txBox="1"/>
              <p:nvPr/>
            </p:nvSpPr>
            <p:spPr>
              <a:xfrm>
                <a:off x="4002864" y="3232968"/>
                <a:ext cx="242374" cy="21544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charset="0"/>
                    <a:ea typeface="Arial" charset="0"/>
                    <a:cs typeface="Arial" charset="0"/>
                  </a:rPr>
                  <a:t>0</a:t>
                </a:r>
                <a:endParaRPr kumimoji="0" lang="en-US" sz="800" b="0" i="0" u="none" strike="noStrike" kern="1200" cap="none" spc="0" normalizeH="0" baseline="0" noProof="0" dirty="0">
                  <a:ln>
                    <a:noFill/>
                  </a:ln>
                  <a:solidFill>
                    <a:srgbClr val="00B050"/>
                  </a:solidFill>
                  <a:effectLst/>
                  <a:uLnTx/>
                  <a:uFillTx/>
                  <a:latin typeface="Arial" charset="0"/>
                  <a:ea typeface="Arial" charset="0"/>
                  <a:cs typeface="Arial" charset="0"/>
                </a:endParaRPr>
              </a:p>
            </p:txBody>
          </p:sp>
          <p:sp>
            <p:nvSpPr>
              <p:cNvPr id="164" name="TextBox 163"/>
              <p:cNvSpPr txBox="1"/>
              <p:nvPr/>
            </p:nvSpPr>
            <p:spPr>
              <a:xfrm>
                <a:off x="4363245" y="3246718"/>
                <a:ext cx="301686" cy="21544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charset="0"/>
                    <a:ea typeface="Arial" charset="0"/>
                    <a:cs typeface="Arial" charset="0"/>
                  </a:rPr>
                  <a:t>+1</a:t>
                </a:r>
                <a:endParaRPr kumimoji="0" lang="en-US" sz="800" b="0" i="0" u="none" strike="noStrike" kern="1200" cap="none" spc="0" normalizeH="0" baseline="0" noProof="0" dirty="0">
                  <a:ln>
                    <a:noFill/>
                  </a:ln>
                  <a:solidFill>
                    <a:srgbClr val="00B050"/>
                  </a:solidFill>
                  <a:effectLst/>
                  <a:uLnTx/>
                  <a:uFillTx/>
                  <a:latin typeface="Arial" charset="0"/>
                  <a:ea typeface="Arial" charset="0"/>
                  <a:cs typeface="Arial" charset="0"/>
                </a:endParaRPr>
              </a:p>
            </p:txBody>
          </p:sp>
          <p:sp>
            <p:nvSpPr>
              <p:cNvPr id="165" name="TextBox 164"/>
              <p:cNvSpPr txBox="1"/>
              <p:nvPr/>
            </p:nvSpPr>
            <p:spPr>
              <a:xfrm>
                <a:off x="3582563" y="3232968"/>
                <a:ext cx="276038" cy="21544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charset="0"/>
                    <a:ea typeface="Arial" charset="0"/>
                    <a:cs typeface="Arial" charset="0"/>
                  </a:rPr>
                  <a:t>-1</a:t>
                </a:r>
                <a:endParaRPr kumimoji="0" lang="en-US" sz="800" b="0" i="0" u="none" strike="noStrike" kern="1200" cap="none" spc="0" normalizeH="0" baseline="0" noProof="0" dirty="0">
                  <a:ln>
                    <a:noFill/>
                  </a:ln>
                  <a:solidFill>
                    <a:srgbClr val="00B050"/>
                  </a:solidFill>
                  <a:effectLst/>
                  <a:uLnTx/>
                  <a:uFillTx/>
                  <a:latin typeface="Arial" charset="0"/>
                  <a:ea typeface="Arial" charset="0"/>
                  <a:cs typeface="Arial" charset="0"/>
                </a:endParaRPr>
              </a:p>
            </p:txBody>
          </p:sp>
          <p:sp>
            <p:nvSpPr>
              <p:cNvPr id="166" name="TextBox 165"/>
              <p:cNvSpPr txBox="1"/>
              <p:nvPr/>
            </p:nvSpPr>
            <p:spPr>
              <a:xfrm>
                <a:off x="3503901" y="3113571"/>
                <a:ext cx="242374" cy="21544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charset="0"/>
                    <a:ea typeface="Arial" charset="0"/>
                    <a:cs typeface="Arial" charset="0"/>
                  </a:rPr>
                  <a:t>0</a:t>
                </a:r>
                <a:endParaRPr kumimoji="0" lang="en-US" sz="800" b="0" i="0" u="none" strike="noStrike" kern="1200" cap="none" spc="0" normalizeH="0" baseline="0" noProof="0" dirty="0">
                  <a:ln>
                    <a:noFill/>
                  </a:ln>
                  <a:solidFill>
                    <a:srgbClr val="00B050"/>
                  </a:solidFill>
                  <a:effectLst/>
                  <a:uLnTx/>
                  <a:uFillTx/>
                  <a:latin typeface="Arial" charset="0"/>
                  <a:ea typeface="Arial" charset="0"/>
                  <a:cs typeface="Arial" charset="0"/>
                </a:endParaRPr>
              </a:p>
            </p:txBody>
          </p:sp>
          <p:sp>
            <p:nvSpPr>
              <p:cNvPr id="167" name="TextBox 166"/>
              <p:cNvSpPr txBox="1"/>
              <p:nvPr/>
            </p:nvSpPr>
            <p:spPr>
              <a:xfrm>
                <a:off x="3503901" y="2886135"/>
                <a:ext cx="242374" cy="21544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charset="0"/>
                    <a:ea typeface="Arial" charset="0"/>
                    <a:cs typeface="Arial" charset="0"/>
                  </a:rPr>
                  <a:t>2</a:t>
                </a:r>
                <a:endParaRPr kumimoji="0" lang="en-US" sz="800" b="0" i="0" u="none" strike="noStrike" kern="1200" cap="none" spc="0" normalizeH="0" baseline="0" noProof="0" dirty="0">
                  <a:ln>
                    <a:noFill/>
                  </a:ln>
                  <a:solidFill>
                    <a:srgbClr val="00B050"/>
                  </a:solidFill>
                  <a:effectLst/>
                  <a:uLnTx/>
                  <a:uFillTx/>
                  <a:latin typeface="Arial" charset="0"/>
                  <a:ea typeface="Arial" charset="0"/>
                  <a:cs typeface="Arial" charset="0"/>
                </a:endParaRPr>
              </a:p>
            </p:txBody>
          </p:sp>
          <p:sp>
            <p:nvSpPr>
              <p:cNvPr id="168" name="TextBox 167"/>
              <p:cNvSpPr txBox="1"/>
              <p:nvPr/>
            </p:nvSpPr>
            <p:spPr>
              <a:xfrm>
                <a:off x="3770351" y="3332017"/>
                <a:ext cx="707245" cy="21544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charset="0"/>
                    <a:ea typeface="Arial" charset="0"/>
                    <a:cs typeface="Arial" charset="0"/>
                  </a:rPr>
                  <a:t>log</a:t>
                </a:r>
                <a:r>
                  <a:rPr kumimoji="0" lang="en-US" sz="800" b="0" i="0" u="none" strike="noStrike" kern="1200" cap="none" spc="0" normalizeH="0" baseline="-25000" noProof="0" dirty="0">
                    <a:ln>
                      <a:noFill/>
                    </a:ln>
                    <a:solidFill>
                      <a:prstClr val="black"/>
                    </a:solidFill>
                    <a:effectLst/>
                    <a:uLnTx/>
                    <a:uFillTx/>
                    <a:latin typeface="Arial" charset="0"/>
                    <a:ea typeface="Arial" charset="0"/>
                    <a:cs typeface="Arial" charset="0"/>
                  </a:rPr>
                  <a:t>2</a:t>
                </a:r>
                <a:r>
                  <a:rPr kumimoji="0" lang="en-US" sz="800" b="0" i="0" u="none" strike="noStrike" kern="1200" cap="none" spc="0" normalizeH="0" baseline="0" noProof="0" dirty="0">
                    <a:ln>
                      <a:noFill/>
                    </a:ln>
                    <a:solidFill>
                      <a:prstClr val="black"/>
                    </a:solidFill>
                    <a:effectLst/>
                    <a:uLnTx/>
                    <a:uFillTx/>
                    <a:latin typeface="Arial" charset="0"/>
                    <a:ea typeface="Arial" charset="0"/>
                    <a:cs typeface="Arial" charset="0"/>
                  </a:rPr>
                  <a:t>( t</a:t>
                </a:r>
                <a:r>
                  <a:rPr kumimoji="0" lang="en-US" sz="800" b="0" i="0" u="none" strike="noStrike" kern="1200" cap="none" spc="0" normalizeH="0" baseline="-25000" noProof="0" dirty="0">
                    <a:ln>
                      <a:noFill/>
                    </a:ln>
                    <a:solidFill>
                      <a:prstClr val="black"/>
                    </a:solidFill>
                    <a:effectLst/>
                    <a:uLnTx/>
                    <a:uFillTx/>
                    <a:latin typeface="Arial" charset="0"/>
                    <a:ea typeface="Arial" charset="0"/>
                    <a:cs typeface="Arial" charset="0"/>
                  </a:rPr>
                  <a:t>1</a:t>
                </a:r>
                <a:r>
                  <a:rPr kumimoji="0" lang="en-US" sz="800" b="0" i="0" u="none" strike="noStrike" kern="1200" cap="none" spc="0" normalizeH="0" baseline="0" noProof="0" dirty="0">
                    <a:ln>
                      <a:noFill/>
                    </a:ln>
                    <a:solidFill>
                      <a:prstClr val="black"/>
                    </a:solidFill>
                    <a:effectLst/>
                    <a:uLnTx/>
                    <a:uFillTx/>
                    <a:latin typeface="Arial" charset="0"/>
                    <a:ea typeface="Arial" charset="0"/>
                    <a:cs typeface="Arial" charset="0"/>
                  </a:rPr>
                  <a:t> / t</a:t>
                </a:r>
                <a:r>
                  <a:rPr kumimoji="0" lang="en-US" sz="800" b="0" i="0" u="none" strike="noStrike" kern="1200" cap="none" spc="0" normalizeH="0" baseline="-25000" noProof="0" dirty="0">
                    <a:ln>
                      <a:noFill/>
                    </a:ln>
                    <a:solidFill>
                      <a:prstClr val="black"/>
                    </a:solidFill>
                    <a:effectLst/>
                    <a:uLnTx/>
                    <a:uFillTx/>
                    <a:latin typeface="Arial" charset="0"/>
                    <a:ea typeface="Arial" charset="0"/>
                    <a:cs typeface="Arial" charset="0"/>
                  </a:rPr>
                  <a:t>0</a:t>
                </a:r>
                <a:r>
                  <a:rPr kumimoji="0" lang="en-US" sz="800" b="0" i="0" u="none" strike="noStrike" kern="1200" cap="none" spc="0" normalizeH="0" baseline="0" noProof="0" dirty="0">
                    <a:ln>
                      <a:noFill/>
                    </a:ln>
                    <a:solidFill>
                      <a:prstClr val="black"/>
                    </a:solidFill>
                    <a:effectLst/>
                    <a:uLnTx/>
                    <a:uFillTx/>
                    <a:latin typeface="Arial" charset="0"/>
                    <a:ea typeface="Arial" charset="0"/>
                    <a:cs typeface="Arial" charset="0"/>
                  </a:rPr>
                  <a:t> )</a:t>
                </a:r>
                <a:endParaRPr kumimoji="0" lang="en-US" sz="800" b="0" i="0" u="none" strike="noStrike" kern="1200" cap="none" spc="0" normalizeH="0" baseline="0" noProof="0" dirty="0">
                  <a:ln>
                    <a:noFill/>
                  </a:ln>
                  <a:solidFill>
                    <a:srgbClr val="00B050"/>
                  </a:solidFill>
                  <a:effectLst/>
                  <a:uLnTx/>
                  <a:uFillTx/>
                  <a:latin typeface="Arial" charset="0"/>
                  <a:ea typeface="Arial" charset="0"/>
                  <a:cs typeface="Arial" charset="0"/>
                </a:endParaRPr>
              </a:p>
            </p:txBody>
          </p:sp>
          <p:sp>
            <p:nvSpPr>
              <p:cNvPr id="169" name="TextBox 168"/>
              <p:cNvSpPr txBox="1"/>
              <p:nvPr/>
            </p:nvSpPr>
            <p:spPr>
              <a:xfrm rot="16200000">
                <a:off x="3201752" y="2732080"/>
                <a:ext cx="627095" cy="21544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charset="0"/>
                    <a:ea typeface="Arial" charset="0"/>
                    <a:cs typeface="Arial" charset="0"/>
                  </a:rPr>
                  <a:t>-log</a:t>
                </a:r>
                <a:r>
                  <a:rPr kumimoji="0" lang="en-US" sz="800" b="0" i="0" u="none" strike="noStrike" kern="1200" cap="none" spc="0" normalizeH="0" baseline="-25000" noProof="0" dirty="0">
                    <a:ln>
                      <a:noFill/>
                    </a:ln>
                    <a:solidFill>
                      <a:prstClr val="black"/>
                    </a:solidFill>
                    <a:effectLst/>
                    <a:uLnTx/>
                    <a:uFillTx/>
                    <a:latin typeface="Arial" charset="0"/>
                    <a:ea typeface="Arial" charset="0"/>
                    <a:cs typeface="Arial" charset="0"/>
                  </a:rPr>
                  <a:t>10</a:t>
                </a:r>
                <a:r>
                  <a:rPr kumimoji="0" lang="en-US" sz="800" b="0" i="0" u="none" strike="noStrike" kern="1200" cap="none" spc="0" normalizeH="0" baseline="0" noProof="0" dirty="0">
                    <a:ln>
                      <a:noFill/>
                    </a:ln>
                    <a:solidFill>
                      <a:prstClr val="black"/>
                    </a:solidFill>
                    <a:effectLst/>
                    <a:uLnTx/>
                    <a:uFillTx/>
                    <a:latin typeface="Arial" charset="0"/>
                    <a:ea typeface="Arial" charset="0"/>
                    <a:cs typeface="Arial" charset="0"/>
                  </a:rPr>
                  <a:t>( </a:t>
                </a:r>
                <a:r>
                  <a:rPr kumimoji="0" lang="en-US" sz="800" b="0" i="1" u="none" strike="noStrike" kern="1200" cap="none" spc="0" normalizeH="0" baseline="0" noProof="0" dirty="0">
                    <a:ln>
                      <a:noFill/>
                    </a:ln>
                    <a:solidFill>
                      <a:prstClr val="black"/>
                    </a:solidFill>
                    <a:effectLst/>
                    <a:uLnTx/>
                    <a:uFillTx/>
                    <a:latin typeface="Arial" charset="0"/>
                    <a:ea typeface="Arial" charset="0"/>
                    <a:cs typeface="Arial" charset="0"/>
                  </a:rPr>
                  <a:t>P</a:t>
                </a:r>
                <a:r>
                  <a:rPr kumimoji="0" lang="en-US" sz="800" b="0" i="0" u="none" strike="noStrike" kern="1200" cap="none" spc="0" normalizeH="0" baseline="0" noProof="0" dirty="0">
                    <a:ln>
                      <a:noFill/>
                    </a:ln>
                    <a:solidFill>
                      <a:prstClr val="black"/>
                    </a:solidFill>
                    <a:effectLst/>
                    <a:uLnTx/>
                    <a:uFillTx/>
                    <a:latin typeface="Arial" charset="0"/>
                    <a:ea typeface="Arial" charset="0"/>
                    <a:cs typeface="Arial" charset="0"/>
                  </a:rPr>
                  <a:t> )</a:t>
                </a:r>
                <a:endParaRPr kumimoji="0" lang="en-US" sz="800" b="0" i="0" u="none" strike="noStrike" kern="1200" cap="none" spc="0" normalizeH="0" baseline="0" noProof="0" dirty="0">
                  <a:ln>
                    <a:noFill/>
                  </a:ln>
                  <a:solidFill>
                    <a:srgbClr val="00B050"/>
                  </a:solidFill>
                  <a:effectLst/>
                  <a:uLnTx/>
                  <a:uFillTx/>
                  <a:latin typeface="Arial" charset="0"/>
                  <a:ea typeface="Arial" charset="0"/>
                  <a:cs typeface="Arial" charset="0"/>
                </a:endParaRPr>
              </a:p>
            </p:txBody>
          </p:sp>
          <p:sp>
            <p:nvSpPr>
              <p:cNvPr id="170" name="TextBox 169"/>
              <p:cNvSpPr txBox="1"/>
              <p:nvPr/>
            </p:nvSpPr>
            <p:spPr>
              <a:xfrm>
                <a:off x="3503901" y="2651826"/>
                <a:ext cx="242374" cy="21544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charset="0"/>
                    <a:ea typeface="Arial" charset="0"/>
                    <a:cs typeface="Arial" charset="0"/>
                  </a:rPr>
                  <a:t>4</a:t>
                </a:r>
                <a:endParaRPr kumimoji="0" lang="en-US" sz="800" b="0" i="0" u="none" strike="noStrike" kern="1200" cap="none" spc="0" normalizeH="0" baseline="0" noProof="0" dirty="0">
                  <a:ln>
                    <a:noFill/>
                  </a:ln>
                  <a:solidFill>
                    <a:srgbClr val="00B050"/>
                  </a:solidFill>
                  <a:effectLst/>
                  <a:uLnTx/>
                  <a:uFillTx/>
                  <a:latin typeface="Arial" charset="0"/>
                  <a:ea typeface="Arial" charset="0"/>
                  <a:cs typeface="Arial" charset="0"/>
                </a:endParaRPr>
              </a:p>
            </p:txBody>
          </p:sp>
          <p:sp>
            <p:nvSpPr>
              <p:cNvPr id="171" name="TextBox 170"/>
              <p:cNvSpPr txBox="1"/>
              <p:nvPr/>
            </p:nvSpPr>
            <p:spPr>
              <a:xfrm>
                <a:off x="3503901" y="2438141"/>
                <a:ext cx="242374" cy="21544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charset="0"/>
                    <a:ea typeface="Arial" charset="0"/>
                    <a:cs typeface="Arial" charset="0"/>
                  </a:rPr>
                  <a:t>6</a:t>
                </a:r>
                <a:endParaRPr kumimoji="0" lang="en-US" sz="800" b="0" i="0" u="none" strike="noStrike" kern="1200" cap="none" spc="0" normalizeH="0" baseline="0" noProof="0" dirty="0">
                  <a:ln>
                    <a:noFill/>
                  </a:ln>
                  <a:solidFill>
                    <a:srgbClr val="00B050"/>
                  </a:solidFill>
                  <a:effectLst/>
                  <a:uLnTx/>
                  <a:uFillTx/>
                  <a:latin typeface="Arial" charset="0"/>
                  <a:ea typeface="Arial" charset="0"/>
                  <a:cs typeface="Arial" charset="0"/>
                </a:endParaRPr>
              </a:p>
            </p:txBody>
          </p:sp>
        </p:grpSp>
        <p:grpSp>
          <p:nvGrpSpPr>
            <p:cNvPr id="172" name="Group 171"/>
            <p:cNvGrpSpPr/>
            <p:nvPr/>
          </p:nvGrpSpPr>
          <p:grpSpPr>
            <a:xfrm>
              <a:off x="3411952" y="7736179"/>
              <a:ext cx="1447220" cy="1457573"/>
              <a:chOff x="3407578" y="2089888"/>
              <a:chExt cx="1447220" cy="1457573"/>
            </a:xfrm>
          </p:grpSpPr>
          <p:pic>
            <p:nvPicPr>
              <p:cNvPr id="173" name="Picture 17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666078" y="2089888"/>
                <a:ext cx="1188720" cy="1188720"/>
              </a:xfrm>
              <a:prstGeom prst="rect">
                <a:avLst/>
              </a:prstGeom>
            </p:spPr>
          </p:pic>
          <p:sp>
            <p:nvSpPr>
              <p:cNvPr id="174" name="TextBox 173"/>
              <p:cNvSpPr txBox="1"/>
              <p:nvPr/>
            </p:nvSpPr>
            <p:spPr>
              <a:xfrm>
                <a:off x="4002864" y="3232968"/>
                <a:ext cx="242374" cy="21544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charset="0"/>
                    <a:ea typeface="Arial" charset="0"/>
                    <a:cs typeface="Arial" charset="0"/>
                  </a:rPr>
                  <a:t>0</a:t>
                </a:r>
                <a:endParaRPr kumimoji="0" lang="en-US" sz="800" b="0" i="0" u="none" strike="noStrike" kern="1200" cap="none" spc="0" normalizeH="0" baseline="0" noProof="0" dirty="0">
                  <a:ln>
                    <a:noFill/>
                  </a:ln>
                  <a:solidFill>
                    <a:srgbClr val="00B050"/>
                  </a:solidFill>
                  <a:effectLst/>
                  <a:uLnTx/>
                  <a:uFillTx/>
                  <a:latin typeface="Arial" charset="0"/>
                  <a:ea typeface="Arial" charset="0"/>
                  <a:cs typeface="Arial" charset="0"/>
                </a:endParaRPr>
              </a:p>
            </p:txBody>
          </p:sp>
          <p:sp>
            <p:nvSpPr>
              <p:cNvPr id="175" name="TextBox 174"/>
              <p:cNvSpPr txBox="1"/>
              <p:nvPr/>
            </p:nvSpPr>
            <p:spPr>
              <a:xfrm>
                <a:off x="4363245" y="3246718"/>
                <a:ext cx="301686" cy="21544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charset="0"/>
                    <a:ea typeface="Arial" charset="0"/>
                    <a:cs typeface="Arial" charset="0"/>
                  </a:rPr>
                  <a:t>+1</a:t>
                </a:r>
                <a:endParaRPr kumimoji="0" lang="en-US" sz="800" b="0" i="0" u="none" strike="noStrike" kern="1200" cap="none" spc="0" normalizeH="0" baseline="0" noProof="0" dirty="0">
                  <a:ln>
                    <a:noFill/>
                  </a:ln>
                  <a:solidFill>
                    <a:srgbClr val="00B050"/>
                  </a:solidFill>
                  <a:effectLst/>
                  <a:uLnTx/>
                  <a:uFillTx/>
                  <a:latin typeface="Arial" charset="0"/>
                  <a:ea typeface="Arial" charset="0"/>
                  <a:cs typeface="Arial" charset="0"/>
                </a:endParaRPr>
              </a:p>
            </p:txBody>
          </p:sp>
          <p:sp>
            <p:nvSpPr>
              <p:cNvPr id="176" name="TextBox 175"/>
              <p:cNvSpPr txBox="1"/>
              <p:nvPr/>
            </p:nvSpPr>
            <p:spPr>
              <a:xfrm>
                <a:off x="3582563" y="3232968"/>
                <a:ext cx="276038" cy="21544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charset="0"/>
                    <a:ea typeface="Arial" charset="0"/>
                    <a:cs typeface="Arial" charset="0"/>
                  </a:rPr>
                  <a:t>-1</a:t>
                </a:r>
                <a:endParaRPr kumimoji="0" lang="en-US" sz="800" b="0" i="0" u="none" strike="noStrike" kern="1200" cap="none" spc="0" normalizeH="0" baseline="0" noProof="0" dirty="0">
                  <a:ln>
                    <a:noFill/>
                  </a:ln>
                  <a:solidFill>
                    <a:srgbClr val="00B050"/>
                  </a:solidFill>
                  <a:effectLst/>
                  <a:uLnTx/>
                  <a:uFillTx/>
                  <a:latin typeface="Arial" charset="0"/>
                  <a:ea typeface="Arial" charset="0"/>
                  <a:cs typeface="Arial" charset="0"/>
                </a:endParaRPr>
              </a:p>
            </p:txBody>
          </p:sp>
          <p:sp>
            <p:nvSpPr>
              <p:cNvPr id="177" name="TextBox 176"/>
              <p:cNvSpPr txBox="1"/>
              <p:nvPr/>
            </p:nvSpPr>
            <p:spPr>
              <a:xfrm>
                <a:off x="3503901" y="3113571"/>
                <a:ext cx="242374" cy="21544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charset="0"/>
                    <a:ea typeface="Arial" charset="0"/>
                    <a:cs typeface="Arial" charset="0"/>
                  </a:rPr>
                  <a:t>0</a:t>
                </a:r>
                <a:endParaRPr kumimoji="0" lang="en-US" sz="800" b="0" i="0" u="none" strike="noStrike" kern="1200" cap="none" spc="0" normalizeH="0" baseline="0" noProof="0" dirty="0">
                  <a:ln>
                    <a:noFill/>
                  </a:ln>
                  <a:solidFill>
                    <a:srgbClr val="00B050"/>
                  </a:solidFill>
                  <a:effectLst/>
                  <a:uLnTx/>
                  <a:uFillTx/>
                  <a:latin typeface="Arial" charset="0"/>
                  <a:ea typeface="Arial" charset="0"/>
                  <a:cs typeface="Arial" charset="0"/>
                </a:endParaRPr>
              </a:p>
            </p:txBody>
          </p:sp>
          <p:sp>
            <p:nvSpPr>
              <p:cNvPr id="178" name="TextBox 177"/>
              <p:cNvSpPr txBox="1"/>
              <p:nvPr/>
            </p:nvSpPr>
            <p:spPr>
              <a:xfrm>
                <a:off x="3503901" y="2886135"/>
                <a:ext cx="242374" cy="21544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charset="0"/>
                    <a:ea typeface="Arial" charset="0"/>
                    <a:cs typeface="Arial" charset="0"/>
                  </a:rPr>
                  <a:t>2</a:t>
                </a:r>
                <a:endParaRPr kumimoji="0" lang="en-US" sz="800" b="0" i="0" u="none" strike="noStrike" kern="1200" cap="none" spc="0" normalizeH="0" baseline="0" noProof="0" dirty="0">
                  <a:ln>
                    <a:noFill/>
                  </a:ln>
                  <a:solidFill>
                    <a:srgbClr val="00B050"/>
                  </a:solidFill>
                  <a:effectLst/>
                  <a:uLnTx/>
                  <a:uFillTx/>
                  <a:latin typeface="Arial" charset="0"/>
                  <a:ea typeface="Arial" charset="0"/>
                  <a:cs typeface="Arial" charset="0"/>
                </a:endParaRPr>
              </a:p>
            </p:txBody>
          </p:sp>
          <p:sp>
            <p:nvSpPr>
              <p:cNvPr id="179" name="TextBox 178"/>
              <p:cNvSpPr txBox="1"/>
              <p:nvPr/>
            </p:nvSpPr>
            <p:spPr>
              <a:xfrm>
                <a:off x="3770351" y="3332017"/>
                <a:ext cx="707245" cy="21544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charset="0"/>
                    <a:ea typeface="Arial" charset="0"/>
                    <a:cs typeface="Arial" charset="0"/>
                  </a:rPr>
                  <a:t>log</a:t>
                </a:r>
                <a:r>
                  <a:rPr kumimoji="0" lang="en-US" sz="800" b="0" i="0" u="none" strike="noStrike" kern="1200" cap="none" spc="0" normalizeH="0" baseline="-25000" noProof="0" dirty="0">
                    <a:ln>
                      <a:noFill/>
                    </a:ln>
                    <a:solidFill>
                      <a:prstClr val="black"/>
                    </a:solidFill>
                    <a:effectLst/>
                    <a:uLnTx/>
                    <a:uFillTx/>
                    <a:latin typeface="Arial" charset="0"/>
                    <a:ea typeface="Arial" charset="0"/>
                    <a:cs typeface="Arial" charset="0"/>
                  </a:rPr>
                  <a:t>2</a:t>
                </a:r>
                <a:r>
                  <a:rPr kumimoji="0" lang="en-US" sz="800" b="0" i="0" u="none" strike="noStrike" kern="1200" cap="none" spc="0" normalizeH="0" baseline="0" noProof="0" dirty="0">
                    <a:ln>
                      <a:noFill/>
                    </a:ln>
                    <a:solidFill>
                      <a:prstClr val="black"/>
                    </a:solidFill>
                    <a:effectLst/>
                    <a:uLnTx/>
                    <a:uFillTx/>
                    <a:latin typeface="Arial" charset="0"/>
                    <a:ea typeface="Arial" charset="0"/>
                    <a:cs typeface="Arial" charset="0"/>
                  </a:rPr>
                  <a:t>( t</a:t>
                </a:r>
                <a:r>
                  <a:rPr kumimoji="0" lang="en-US" sz="800" b="0" i="0" u="none" strike="noStrike" kern="1200" cap="none" spc="0" normalizeH="0" baseline="-25000" noProof="0" dirty="0">
                    <a:ln>
                      <a:noFill/>
                    </a:ln>
                    <a:solidFill>
                      <a:prstClr val="black"/>
                    </a:solidFill>
                    <a:effectLst/>
                    <a:uLnTx/>
                    <a:uFillTx/>
                    <a:latin typeface="Arial" charset="0"/>
                    <a:ea typeface="Arial" charset="0"/>
                    <a:cs typeface="Arial" charset="0"/>
                  </a:rPr>
                  <a:t>1</a:t>
                </a:r>
                <a:r>
                  <a:rPr kumimoji="0" lang="en-US" sz="800" b="0" i="0" u="none" strike="noStrike" kern="1200" cap="none" spc="0" normalizeH="0" baseline="0" noProof="0" dirty="0">
                    <a:ln>
                      <a:noFill/>
                    </a:ln>
                    <a:solidFill>
                      <a:prstClr val="black"/>
                    </a:solidFill>
                    <a:effectLst/>
                    <a:uLnTx/>
                    <a:uFillTx/>
                    <a:latin typeface="Arial" charset="0"/>
                    <a:ea typeface="Arial" charset="0"/>
                    <a:cs typeface="Arial" charset="0"/>
                  </a:rPr>
                  <a:t> / t</a:t>
                </a:r>
                <a:r>
                  <a:rPr kumimoji="0" lang="en-US" sz="800" b="0" i="0" u="none" strike="noStrike" kern="1200" cap="none" spc="0" normalizeH="0" baseline="-25000" noProof="0" dirty="0">
                    <a:ln>
                      <a:noFill/>
                    </a:ln>
                    <a:solidFill>
                      <a:prstClr val="black"/>
                    </a:solidFill>
                    <a:effectLst/>
                    <a:uLnTx/>
                    <a:uFillTx/>
                    <a:latin typeface="Arial" charset="0"/>
                    <a:ea typeface="Arial" charset="0"/>
                    <a:cs typeface="Arial" charset="0"/>
                  </a:rPr>
                  <a:t>0</a:t>
                </a:r>
                <a:r>
                  <a:rPr kumimoji="0" lang="en-US" sz="800" b="0" i="0" u="none" strike="noStrike" kern="1200" cap="none" spc="0" normalizeH="0" baseline="0" noProof="0" dirty="0">
                    <a:ln>
                      <a:noFill/>
                    </a:ln>
                    <a:solidFill>
                      <a:prstClr val="black"/>
                    </a:solidFill>
                    <a:effectLst/>
                    <a:uLnTx/>
                    <a:uFillTx/>
                    <a:latin typeface="Arial" charset="0"/>
                    <a:ea typeface="Arial" charset="0"/>
                    <a:cs typeface="Arial" charset="0"/>
                  </a:rPr>
                  <a:t> )</a:t>
                </a:r>
                <a:endParaRPr kumimoji="0" lang="en-US" sz="800" b="0" i="0" u="none" strike="noStrike" kern="1200" cap="none" spc="0" normalizeH="0" baseline="0" noProof="0" dirty="0">
                  <a:ln>
                    <a:noFill/>
                  </a:ln>
                  <a:solidFill>
                    <a:srgbClr val="00B050"/>
                  </a:solidFill>
                  <a:effectLst/>
                  <a:uLnTx/>
                  <a:uFillTx/>
                  <a:latin typeface="Arial" charset="0"/>
                  <a:ea typeface="Arial" charset="0"/>
                  <a:cs typeface="Arial" charset="0"/>
                </a:endParaRPr>
              </a:p>
            </p:txBody>
          </p:sp>
          <p:sp>
            <p:nvSpPr>
              <p:cNvPr id="180" name="TextBox 179"/>
              <p:cNvSpPr txBox="1"/>
              <p:nvPr/>
            </p:nvSpPr>
            <p:spPr>
              <a:xfrm rot="16200000">
                <a:off x="3201752" y="2732080"/>
                <a:ext cx="627095" cy="21544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charset="0"/>
                    <a:ea typeface="Arial" charset="0"/>
                    <a:cs typeface="Arial" charset="0"/>
                  </a:rPr>
                  <a:t>-log</a:t>
                </a:r>
                <a:r>
                  <a:rPr kumimoji="0" lang="en-US" sz="800" b="0" i="0" u="none" strike="noStrike" kern="1200" cap="none" spc="0" normalizeH="0" baseline="-25000" noProof="0" dirty="0">
                    <a:ln>
                      <a:noFill/>
                    </a:ln>
                    <a:solidFill>
                      <a:prstClr val="black"/>
                    </a:solidFill>
                    <a:effectLst/>
                    <a:uLnTx/>
                    <a:uFillTx/>
                    <a:latin typeface="Arial" charset="0"/>
                    <a:ea typeface="Arial" charset="0"/>
                    <a:cs typeface="Arial" charset="0"/>
                  </a:rPr>
                  <a:t>10</a:t>
                </a:r>
                <a:r>
                  <a:rPr kumimoji="0" lang="en-US" sz="800" b="0" i="0" u="none" strike="noStrike" kern="1200" cap="none" spc="0" normalizeH="0" baseline="0" noProof="0" dirty="0">
                    <a:ln>
                      <a:noFill/>
                    </a:ln>
                    <a:solidFill>
                      <a:prstClr val="black"/>
                    </a:solidFill>
                    <a:effectLst/>
                    <a:uLnTx/>
                    <a:uFillTx/>
                    <a:latin typeface="Arial" charset="0"/>
                    <a:ea typeface="Arial" charset="0"/>
                    <a:cs typeface="Arial" charset="0"/>
                  </a:rPr>
                  <a:t>( </a:t>
                </a:r>
                <a:r>
                  <a:rPr kumimoji="0" lang="en-US" sz="800" b="0" i="1" u="none" strike="noStrike" kern="1200" cap="none" spc="0" normalizeH="0" baseline="0" noProof="0" dirty="0">
                    <a:ln>
                      <a:noFill/>
                    </a:ln>
                    <a:solidFill>
                      <a:prstClr val="black"/>
                    </a:solidFill>
                    <a:effectLst/>
                    <a:uLnTx/>
                    <a:uFillTx/>
                    <a:latin typeface="Arial" charset="0"/>
                    <a:ea typeface="Arial" charset="0"/>
                    <a:cs typeface="Arial" charset="0"/>
                  </a:rPr>
                  <a:t>P</a:t>
                </a:r>
                <a:r>
                  <a:rPr kumimoji="0" lang="en-US" sz="800" b="0" i="0" u="none" strike="noStrike" kern="1200" cap="none" spc="0" normalizeH="0" baseline="0" noProof="0" dirty="0">
                    <a:ln>
                      <a:noFill/>
                    </a:ln>
                    <a:solidFill>
                      <a:prstClr val="black"/>
                    </a:solidFill>
                    <a:effectLst/>
                    <a:uLnTx/>
                    <a:uFillTx/>
                    <a:latin typeface="Arial" charset="0"/>
                    <a:ea typeface="Arial" charset="0"/>
                    <a:cs typeface="Arial" charset="0"/>
                  </a:rPr>
                  <a:t> )</a:t>
                </a:r>
                <a:endParaRPr kumimoji="0" lang="en-US" sz="800" b="0" i="0" u="none" strike="noStrike" kern="1200" cap="none" spc="0" normalizeH="0" baseline="0" noProof="0" dirty="0">
                  <a:ln>
                    <a:noFill/>
                  </a:ln>
                  <a:solidFill>
                    <a:srgbClr val="00B050"/>
                  </a:solidFill>
                  <a:effectLst/>
                  <a:uLnTx/>
                  <a:uFillTx/>
                  <a:latin typeface="Arial" charset="0"/>
                  <a:ea typeface="Arial" charset="0"/>
                  <a:cs typeface="Arial" charset="0"/>
                </a:endParaRPr>
              </a:p>
            </p:txBody>
          </p:sp>
          <p:sp>
            <p:nvSpPr>
              <p:cNvPr id="181" name="TextBox 180"/>
              <p:cNvSpPr txBox="1"/>
              <p:nvPr/>
            </p:nvSpPr>
            <p:spPr>
              <a:xfrm>
                <a:off x="3503901" y="2651826"/>
                <a:ext cx="242374" cy="21544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charset="0"/>
                    <a:ea typeface="Arial" charset="0"/>
                    <a:cs typeface="Arial" charset="0"/>
                  </a:rPr>
                  <a:t>4</a:t>
                </a:r>
                <a:endParaRPr kumimoji="0" lang="en-US" sz="800" b="0" i="0" u="none" strike="noStrike" kern="1200" cap="none" spc="0" normalizeH="0" baseline="0" noProof="0" dirty="0">
                  <a:ln>
                    <a:noFill/>
                  </a:ln>
                  <a:solidFill>
                    <a:srgbClr val="00B050"/>
                  </a:solidFill>
                  <a:effectLst/>
                  <a:uLnTx/>
                  <a:uFillTx/>
                  <a:latin typeface="Arial" charset="0"/>
                  <a:ea typeface="Arial" charset="0"/>
                  <a:cs typeface="Arial" charset="0"/>
                </a:endParaRPr>
              </a:p>
            </p:txBody>
          </p:sp>
          <p:sp>
            <p:nvSpPr>
              <p:cNvPr id="182" name="TextBox 181"/>
              <p:cNvSpPr txBox="1"/>
              <p:nvPr/>
            </p:nvSpPr>
            <p:spPr>
              <a:xfrm>
                <a:off x="3503901" y="2438141"/>
                <a:ext cx="242374" cy="21544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charset="0"/>
                    <a:ea typeface="Arial" charset="0"/>
                    <a:cs typeface="Arial" charset="0"/>
                  </a:rPr>
                  <a:t>6</a:t>
                </a:r>
                <a:endParaRPr kumimoji="0" lang="en-US" sz="800" b="0" i="0" u="none" strike="noStrike" kern="1200" cap="none" spc="0" normalizeH="0" baseline="0" noProof="0" dirty="0">
                  <a:ln>
                    <a:noFill/>
                  </a:ln>
                  <a:solidFill>
                    <a:srgbClr val="00B050"/>
                  </a:solidFill>
                  <a:effectLst/>
                  <a:uLnTx/>
                  <a:uFillTx/>
                  <a:latin typeface="Arial" charset="0"/>
                  <a:ea typeface="Arial" charset="0"/>
                  <a:cs typeface="Arial" charset="0"/>
                </a:endParaRPr>
              </a:p>
            </p:txBody>
          </p:sp>
        </p:grpSp>
      </p:grpSp>
      <p:sp>
        <p:nvSpPr>
          <p:cNvPr id="184" name="TextBox 183">
            <a:extLst>
              <a:ext uri="{FF2B5EF4-FFF2-40B4-BE49-F238E27FC236}">
                <a16:creationId xmlns:a16="http://schemas.microsoft.com/office/drawing/2014/main" id="{007548BE-CB4A-0A81-626D-309D7B142426}"/>
              </a:ext>
            </a:extLst>
          </p:cNvPr>
          <p:cNvSpPr txBox="1"/>
          <p:nvPr/>
        </p:nvSpPr>
        <p:spPr>
          <a:xfrm>
            <a:off x="6986627" y="6530162"/>
            <a:ext cx="2280561" cy="251638"/>
          </a:xfrm>
          <a:prstGeom prst="rect">
            <a:avLst/>
          </a:prstGeom>
          <a:noFill/>
        </p:spPr>
        <p:txBody>
          <a:bodyPr wrap="square" lIns="81565" tIns="40782" rIns="81565" bIns="40782" rtlCol="0">
            <a:spAutoFit/>
          </a:bodyPr>
          <a:lstStyle/>
          <a:p>
            <a:pPr defTabSz="815643"/>
            <a:r>
              <a:rPr lang="en-US" sz="1100" dirty="0">
                <a:solidFill>
                  <a:prstClr val="white">
                    <a:lumMod val="75000"/>
                  </a:prstClr>
                </a:solidFill>
                <a:cs typeface="Aharoni" panose="02010803020104030203" pitchFamily="2" charset="-79"/>
              </a:rPr>
              <a:t>Parisien et al </a:t>
            </a:r>
            <a:r>
              <a:rPr lang="en-US" sz="1100" i="1" dirty="0">
                <a:solidFill>
                  <a:prstClr val="white">
                    <a:lumMod val="75000"/>
                  </a:prstClr>
                </a:solidFill>
                <a:cs typeface="Aharoni" panose="02010803020104030203" pitchFamily="2" charset="-79"/>
              </a:rPr>
              <a:t>Sci </a:t>
            </a:r>
            <a:r>
              <a:rPr lang="en-US" sz="1100" i="1" dirty="0" err="1">
                <a:solidFill>
                  <a:prstClr val="white">
                    <a:lumMod val="75000"/>
                  </a:prstClr>
                </a:solidFill>
                <a:cs typeface="Aharoni" panose="02010803020104030203" pitchFamily="2" charset="-79"/>
              </a:rPr>
              <a:t>Transl</a:t>
            </a:r>
            <a:r>
              <a:rPr lang="en-US" sz="1100" i="1" dirty="0">
                <a:solidFill>
                  <a:prstClr val="white">
                    <a:lumMod val="75000"/>
                  </a:prstClr>
                </a:solidFill>
                <a:cs typeface="Aharoni" panose="02010803020104030203" pitchFamily="2" charset="-79"/>
              </a:rPr>
              <a:t> Med</a:t>
            </a:r>
            <a:r>
              <a:rPr lang="en-US" sz="1100" dirty="0">
                <a:solidFill>
                  <a:prstClr val="white">
                    <a:lumMod val="75000"/>
                  </a:prstClr>
                </a:solidFill>
                <a:cs typeface="Aharoni" panose="02010803020104030203" pitchFamily="2" charset="-79"/>
              </a:rPr>
              <a:t>, 2022</a:t>
            </a:r>
          </a:p>
        </p:txBody>
      </p:sp>
    </p:spTree>
    <p:extLst>
      <p:ext uri="{BB962C8B-B14F-4D97-AF65-F5344CB8AC3E}">
        <p14:creationId xmlns:p14="http://schemas.microsoft.com/office/powerpoint/2010/main" val="3139898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354" y="-76200"/>
            <a:ext cx="8229600" cy="1143000"/>
          </a:xfrm>
        </p:spPr>
        <p:txBody>
          <a:bodyPr/>
          <a:lstStyle/>
          <a:p>
            <a:r>
              <a:rPr lang="en-US" sz="2800" b="1" dirty="0">
                <a:solidFill>
                  <a:srgbClr val="C00000"/>
                </a:solidFill>
                <a:ea typeface="Times New Roman" charset="0"/>
                <a:cs typeface="Times New Roman" charset="0"/>
              </a:rPr>
              <a:t>Functional difference through pathways analysis in LBP patients</a:t>
            </a:r>
            <a:endParaRPr lang="en-US" sz="2800" b="1" dirty="0">
              <a:solidFill>
                <a:srgbClr val="C00000"/>
              </a:solidFill>
            </a:endParaRPr>
          </a:p>
        </p:txBody>
      </p:sp>
      <p:cxnSp>
        <p:nvCxnSpPr>
          <p:cNvPr id="3" name="Straight Connector 2"/>
          <p:cNvCxnSpPr/>
          <p:nvPr/>
        </p:nvCxnSpPr>
        <p:spPr>
          <a:xfrm>
            <a:off x="5720236" y="731520"/>
            <a:ext cx="0" cy="8595360"/>
          </a:xfrm>
          <a:prstGeom prst="line">
            <a:avLst/>
          </a:prstGeom>
          <a:noFill/>
          <a:ln w="12700" cap="flat" cmpd="sng" algn="ctr">
            <a:solidFill>
              <a:sysClr val="window" lastClr="FFFFFF">
                <a:lumMod val="85000"/>
              </a:sysClr>
            </a:solidFill>
            <a:prstDash val="solid"/>
            <a:miter lim="800000"/>
          </a:ln>
          <a:effectLst/>
        </p:spPr>
      </p:cxnSp>
      <p:cxnSp>
        <p:nvCxnSpPr>
          <p:cNvPr id="4" name="Straight Connector 3"/>
          <p:cNvCxnSpPr/>
          <p:nvPr/>
        </p:nvCxnSpPr>
        <p:spPr>
          <a:xfrm>
            <a:off x="4325950" y="731520"/>
            <a:ext cx="0" cy="8595360"/>
          </a:xfrm>
          <a:prstGeom prst="line">
            <a:avLst/>
          </a:prstGeom>
          <a:noFill/>
          <a:ln w="12700" cap="flat" cmpd="sng" algn="ctr">
            <a:solidFill>
              <a:sysClr val="window" lastClr="FFFFFF">
                <a:lumMod val="85000"/>
              </a:sysClr>
            </a:solidFill>
            <a:prstDash val="solid"/>
            <a:miter lim="800000"/>
          </a:ln>
          <a:effectLst/>
        </p:spPr>
      </p:cxnSp>
      <p:grpSp>
        <p:nvGrpSpPr>
          <p:cNvPr id="5" name="Group 4"/>
          <p:cNvGrpSpPr/>
          <p:nvPr/>
        </p:nvGrpSpPr>
        <p:grpSpPr>
          <a:xfrm>
            <a:off x="3256681" y="1633553"/>
            <a:ext cx="914400" cy="1103264"/>
            <a:chOff x="1094725" y="2086094"/>
            <a:chExt cx="914400" cy="1103264"/>
          </a:xfrm>
        </p:grpSpPr>
        <p:sp>
          <p:nvSpPr>
            <p:cNvPr id="6" name="TextBox 5"/>
            <p:cNvSpPr txBox="1"/>
            <p:nvPr/>
          </p:nvSpPr>
          <p:spPr>
            <a:xfrm>
              <a:off x="1294003" y="2789248"/>
              <a:ext cx="535724"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Arial" charset="0"/>
                  <a:ea typeface="Arial" charset="0"/>
                  <a:cs typeface="Arial" charset="0"/>
                </a:rPr>
                <a:t>@ t</a:t>
              </a:r>
              <a:r>
                <a:rPr kumimoji="0" lang="en-US" sz="1000" b="0" i="0" u="none" strike="noStrike" kern="0" cap="none" spc="0" normalizeH="0" baseline="-25000" noProof="0" dirty="0">
                  <a:ln>
                    <a:noFill/>
                  </a:ln>
                  <a:solidFill>
                    <a:prstClr val="black"/>
                  </a:solidFill>
                  <a:effectLst/>
                  <a:uLnTx/>
                  <a:uFillTx/>
                  <a:latin typeface="Arial" charset="0"/>
                  <a:ea typeface="Arial" charset="0"/>
                  <a:cs typeface="Arial" charset="0"/>
                </a:rPr>
                <a:t>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kern="0" dirty="0">
                  <a:solidFill>
                    <a:srgbClr val="FF0000"/>
                  </a:solidFill>
                  <a:latin typeface="Arial" charset="0"/>
                  <a:ea typeface="Arial" charset="0"/>
                  <a:cs typeface="Arial" charset="0"/>
                </a:rPr>
                <a:t>P</a:t>
              </a:r>
              <a:r>
                <a:rPr kumimoji="0" lang="en-US" sz="1000" b="0" i="0" u="none" strike="noStrike" kern="0" cap="none" spc="0" normalizeH="0" baseline="0" noProof="0" dirty="0">
                  <a:ln>
                    <a:noFill/>
                  </a:ln>
                  <a:solidFill>
                    <a:prstClr val="black"/>
                  </a:solidFill>
                  <a:effectLst/>
                  <a:uLnTx/>
                  <a:uFillTx/>
                  <a:latin typeface="Arial" charset="0"/>
                  <a:ea typeface="Arial" charset="0"/>
                  <a:cs typeface="Arial" charset="0"/>
                </a:rPr>
                <a:t> </a:t>
              </a:r>
              <a:r>
                <a:rPr kumimoji="0" lang="en-US" sz="800" b="0" i="0" u="none" strike="noStrike" kern="0" cap="none" spc="0" normalizeH="0" baseline="0" noProof="0" dirty="0">
                  <a:ln>
                    <a:noFill/>
                  </a:ln>
                  <a:solidFill>
                    <a:prstClr val="black"/>
                  </a:solidFill>
                  <a:effectLst/>
                  <a:uLnTx/>
                  <a:uFillTx/>
                  <a:latin typeface="Arial" charset="0"/>
                  <a:ea typeface="Arial" charset="0"/>
                  <a:cs typeface="Arial" charset="0"/>
                </a:rPr>
                <a:t>vs</a:t>
              </a:r>
              <a:r>
                <a:rPr kumimoji="0" lang="en-US" sz="1000" b="0" i="0" u="none" strike="noStrike" kern="0" cap="none" spc="0" normalizeH="0" baseline="0" noProof="0" dirty="0">
                  <a:ln>
                    <a:noFill/>
                  </a:ln>
                  <a:solidFill>
                    <a:prstClr val="black"/>
                  </a:solidFill>
                  <a:effectLst/>
                  <a:uLnTx/>
                  <a:uFillTx/>
                  <a:latin typeface="Arial" charset="0"/>
                  <a:ea typeface="Arial" charset="0"/>
                  <a:cs typeface="Arial" charset="0"/>
                </a:rPr>
                <a:t> </a:t>
              </a:r>
              <a:r>
                <a:rPr kumimoji="0" lang="en-US" sz="1000" b="0" i="0" u="none" strike="noStrike" kern="0" cap="none" spc="0" normalizeH="0" baseline="0" noProof="0" dirty="0">
                  <a:ln>
                    <a:noFill/>
                  </a:ln>
                  <a:solidFill>
                    <a:srgbClr val="00B050"/>
                  </a:solidFill>
                  <a:effectLst/>
                  <a:uLnTx/>
                  <a:uFillTx/>
                  <a:latin typeface="Arial" charset="0"/>
                  <a:ea typeface="Arial" charset="0"/>
                  <a:cs typeface="Arial" charset="0"/>
                </a:rPr>
                <a:t>R</a:t>
              </a:r>
            </a:p>
          </p:txBody>
        </p:sp>
        <p:cxnSp>
          <p:nvCxnSpPr>
            <p:cNvPr id="7" name="Straight Connector 6"/>
            <p:cNvCxnSpPr/>
            <p:nvPr/>
          </p:nvCxnSpPr>
          <p:spPr>
            <a:xfrm>
              <a:off x="1235697" y="2163974"/>
              <a:ext cx="0" cy="731520"/>
            </a:xfrm>
            <a:prstGeom prst="line">
              <a:avLst/>
            </a:prstGeom>
            <a:noFill/>
            <a:ln w="25400" cap="flat" cmpd="sng" algn="ctr">
              <a:solidFill>
                <a:sysClr val="window" lastClr="FFFFFF">
                  <a:lumMod val="65000"/>
                </a:sysClr>
              </a:solidFill>
              <a:prstDash val="sysDash"/>
              <a:miter lim="800000"/>
            </a:ln>
            <a:effectLst/>
          </p:spPr>
        </p:cxnSp>
        <p:cxnSp>
          <p:nvCxnSpPr>
            <p:cNvPr id="8" name="Straight Connector 7"/>
            <p:cNvCxnSpPr/>
            <p:nvPr/>
          </p:nvCxnSpPr>
          <p:spPr>
            <a:xfrm>
              <a:off x="1872482" y="2163974"/>
              <a:ext cx="0" cy="731520"/>
            </a:xfrm>
            <a:prstGeom prst="line">
              <a:avLst/>
            </a:prstGeom>
            <a:noFill/>
            <a:ln w="25400" cap="flat" cmpd="sng" algn="ctr">
              <a:solidFill>
                <a:sysClr val="window" lastClr="FFFFFF">
                  <a:lumMod val="65000"/>
                </a:sysClr>
              </a:solidFill>
              <a:prstDash val="sysDash"/>
              <a:miter lim="800000"/>
            </a:ln>
            <a:effectLst/>
          </p:spPr>
        </p:cxnSp>
        <p:cxnSp>
          <p:nvCxnSpPr>
            <p:cNvPr id="9" name="Straight Arrow Connector 8"/>
            <p:cNvCxnSpPr/>
            <p:nvPr/>
          </p:nvCxnSpPr>
          <p:spPr>
            <a:xfrm>
              <a:off x="1233256" y="2226514"/>
              <a:ext cx="639226" cy="0"/>
            </a:xfrm>
            <a:prstGeom prst="straightConnector1">
              <a:avLst/>
            </a:prstGeom>
            <a:noFill/>
            <a:ln w="31750" cap="flat" cmpd="sng" algn="ctr">
              <a:solidFill>
                <a:srgbClr val="FF0000"/>
              </a:solidFill>
              <a:prstDash val="solid"/>
              <a:miter lim="800000"/>
              <a:headEnd type="oval" w="lg" len="lg"/>
              <a:tailEnd type="none" w="lg" len="lg"/>
            </a:ln>
            <a:effectLst>
              <a:outerShdw blurRad="50800" dist="76200" dir="2700000" algn="tl" rotWithShape="0">
                <a:prstClr val="black">
                  <a:alpha val="40000"/>
                </a:prstClr>
              </a:outerShdw>
            </a:effectLst>
          </p:spPr>
        </p:cxnSp>
        <p:cxnSp>
          <p:nvCxnSpPr>
            <p:cNvPr id="10" name="Straight Arrow Connector 9"/>
            <p:cNvCxnSpPr/>
            <p:nvPr/>
          </p:nvCxnSpPr>
          <p:spPr>
            <a:xfrm>
              <a:off x="1094725" y="2809316"/>
              <a:ext cx="914400" cy="0"/>
            </a:xfrm>
            <a:prstGeom prst="straightConnector1">
              <a:avLst/>
            </a:prstGeom>
            <a:noFill/>
            <a:ln w="25400" cap="flat" cmpd="sng" algn="ctr">
              <a:solidFill>
                <a:sysClr val="windowText" lastClr="000000"/>
              </a:solidFill>
              <a:prstDash val="solid"/>
              <a:miter lim="800000"/>
              <a:tailEnd type="triangle"/>
            </a:ln>
            <a:effectLst/>
          </p:spPr>
        </p:cxnSp>
        <p:cxnSp>
          <p:nvCxnSpPr>
            <p:cNvPr id="11" name="Straight Arrow Connector 10"/>
            <p:cNvCxnSpPr/>
            <p:nvPr/>
          </p:nvCxnSpPr>
          <p:spPr>
            <a:xfrm rot="16200000">
              <a:off x="741520" y="2451854"/>
              <a:ext cx="731520" cy="0"/>
            </a:xfrm>
            <a:prstGeom prst="straightConnector1">
              <a:avLst/>
            </a:prstGeom>
            <a:noFill/>
            <a:ln w="25400" cap="flat" cmpd="sng" algn="ctr">
              <a:solidFill>
                <a:sysClr val="windowText" lastClr="000000"/>
              </a:solidFill>
              <a:prstDash val="solid"/>
              <a:miter lim="800000"/>
              <a:tailEnd type="triangle"/>
            </a:ln>
            <a:effectLst/>
          </p:spPr>
        </p:cxnSp>
        <p:cxnSp>
          <p:nvCxnSpPr>
            <p:cNvPr id="12" name="Curved Connector 11"/>
            <p:cNvCxnSpPr/>
            <p:nvPr/>
          </p:nvCxnSpPr>
          <p:spPr>
            <a:xfrm>
              <a:off x="1233256" y="2332018"/>
              <a:ext cx="639226" cy="386444"/>
            </a:xfrm>
            <a:prstGeom prst="curvedConnector3">
              <a:avLst/>
            </a:prstGeom>
            <a:noFill/>
            <a:ln w="31750" cap="flat" cmpd="sng" algn="ctr">
              <a:solidFill>
                <a:srgbClr val="00B050"/>
              </a:solidFill>
              <a:prstDash val="solid"/>
              <a:miter lim="800000"/>
              <a:headEnd type="oval" w="lg" len="lg"/>
              <a:tailEnd type="none" w="lg" len="lg"/>
            </a:ln>
            <a:effectLst>
              <a:outerShdw blurRad="50800" dist="76200" dir="2700000" algn="tl" rotWithShape="0">
                <a:prstClr val="black">
                  <a:alpha val="40000"/>
                </a:prstClr>
              </a:outerShdw>
            </a:effectLst>
          </p:spPr>
        </p:cxnSp>
      </p:grpSp>
      <p:grpSp>
        <p:nvGrpSpPr>
          <p:cNvPr id="13" name="Group 12"/>
          <p:cNvGrpSpPr/>
          <p:nvPr/>
        </p:nvGrpSpPr>
        <p:grpSpPr>
          <a:xfrm>
            <a:off x="6016517" y="1633553"/>
            <a:ext cx="914400" cy="1103264"/>
            <a:chOff x="1094725" y="2086094"/>
            <a:chExt cx="914400" cy="1103264"/>
          </a:xfrm>
        </p:grpSpPr>
        <p:sp>
          <p:nvSpPr>
            <p:cNvPr id="14" name="TextBox 13"/>
            <p:cNvSpPr txBox="1"/>
            <p:nvPr/>
          </p:nvSpPr>
          <p:spPr>
            <a:xfrm>
              <a:off x="1302820" y="2789248"/>
              <a:ext cx="518091"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Arial" charset="0"/>
                  <a:ea typeface="Arial" charset="0"/>
                  <a:cs typeface="Arial" charset="0"/>
                </a:rPr>
                <a:t>in </a:t>
              </a:r>
              <a:r>
                <a:rPr kumimoji="0" lang="en-US" sz="1000" b="0" i="0" u="none" strike="noStrike" kern="0" cap="none" spc="0" normalizeH="0" baseline="0" noProof="0" dirty="0">
                  <a:ln>
                    <a:noFill/>
                  </a:ln>
                  <a:solidFill>
                    <a:srgbClr val="00B050"/>
                  </a:solidFill>
                  <a:effectLst/>
                  <a:uLnTx/>
                  <a:uFillTx/>
                  <a:latin typeface="Arial" charset="0"/>
                  <a:ea typeface="Arial" charset="0"/>
                  <a:cs typeface="Arial" charset="0"/>
                </a:rPr>
                <a:t>R</a:t>
              </a:r>
              <a:endParaRPr kumimoji="0" lang="en-US" sz="1000" b="0" i="0" u="none" strike="noStrike" kern="0" cap="none" spc="0" normalizeH="0" baseline="-25000" noProof="0" dirty="0">
                <a:ln>
                  <a:noFill/>
                </a:ln>
                <a:solidFill>
                  <a:prstClr val="black"/>
                </a:solidFill>
                <a:effectLst/>
                <a:uLnTx/>
                <a:uFillTx/>
                <a:latin typeface="Arial" charset="0"/>
                <a:ea typeface="Arial" charset="0"/>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Arial" charset="0"/>
                  <a:ea typeface="Arial" charset="0"/>
                  <a:cs typeface="Arial" charset="0"/>
                </a:rPr>
                <a:t>t</a:t>
              </a:r>
              <a:r>
                <a:rPr kumimoji="0" lang="en-US" sz="1000" b="0" i="0" u="none" strike="noStrike" kern="0" cap="none" spc="0" normalizeH="0" baseline="-25000" noProof="0" dirty="0">
                  <a:ln>
                    <a:noFill/>
                  </a:ln>
                  <a:solidFill>
                    <a:prstClr val="black"/>
                  </a:solidFill>
                  <a:effectLst/>
                  <a:uLnTx/>
                  <a:uFillTx/>
                  <a:latin typeface="Arial" charset="0"/>
                  <a:ea typeface="Arial" charset="0"/>
                  <a:cs typeface="Arial" charset="0"/>
                </a:rPr>
                <a:t>1</a:t>
              </a:r>
              <a:r>
                <a:rPr kumimoji="0" lang="en-US" sz="800" b="0" i="0" u="none" strike="noStrike" kern="0" cap="none" spc="0" normalizeH="0" baseline="0" noProof="0" dirty="0">
                  <a:ln>
                    <a:noFill/>
                  </a:ln>
                  <a:solidFill>
                    <a:prstClr val="black"/>
                  </a:solidFill>
                  <a:effectLst/>
                  <a:uLnTx/>
                  <a:uFillTx/>
                  <a:latin typeface="Arial" charset="0"/>
                  <a:ea typeface="Arial" charset="0"/>
                  <a:cs typeface="Arial" charset="0"/>
                </a:rPr>
                <a:t> vs </a:t>
              </a:r>
              <a:r>
                <a:rPr kumimoji="0" lang="en-US" sz="1000" b="0" i="0" u="none" strike="noStrike" kern="0" cap="none" spc="0" normalizeH="0" baseline="0" noProof="0" dirty="0">
                  <a:ln>
                    <a:noFill/>
                  </a:ln>
                  <a:solidFill>
                    <a:prstClr val="black"/>
                  </a:solidFill>
                  <a:effectLst/>
                  <a:uLnTx/>
                  <a:uFillTx/>
                  <a:latin typeface="Arial" charset="0"/>
                  <a:ea typeface="Arial" charset="0"/>
                  <a:cs typeface="Arial" charset="0"/>
                </a:rPr>
                <a:t>t</a:t>
              </a:r>
              <a:r>
                <a:rPr kumimoji="0" lang="en-US" sz="1000" b="0" i="0" u="none" strike="noStrike" kern="0" cap="none" spc="0" normalizeH="0" baseline="-25000" noProof="0" dirty="0">
                  <a:ln>
                    <a:noFill/>
                  </a:ln>
                  <a:solidFill>
                    <a:prstClr val="black"/>
                  </a:solidFill>
                  <a:effectLst/>
                  <a:uLnTx/>
                  <a:uFillTx/>
                  <a:latin typeface="Arial" charset="0"/>
                  <a:ea typeface="Arial" charset="0"/>
                  <a:cs typeface="Arial" charset="0"/>
                </a:rPr>
                <a:t>0</a:t>
              </a:r>
              <a:endParaRPr kumimoji="0" lang="en-US" sz="1000" b="0" i="0" u="none" strike="noStrike" kern="0" cap="none" spc="0" normalizeH="0" baseline="0" noProof="0" dirty="0">
                <a:ln>
                  <a:noFill/>
                </a:ln>
                <a:solidFill>
                  <a:srgbClr val="00B050"/>
                </a:solidFill>
                <a:effectLst/>
                <a:uLnTx/>
                <a:uFillTx/>
                <a:latin typeface="Arial" charset="0"/>
                <a:ea typeface="Arial" charset="0"/>
                <a:cs typeface="Arial" charset="0"/>
              </a:endParaRPr>
            </a:p>
          </p:txBody>
        </p:sp>
        <p:cxnSp>
          <p:nvCxnSpPr>
            <p:cNvPr id="15" name="Straight Connector 14"/>
            <p:cNvCxnSpPr/>
            <p:nvPr/>
          </p:nvCxnSpPr>
          <p:spPr>
            <a:xfrm>
              <a:off x="1235697" y="2163974"/>
              <a:ext cx="0" cy="731520"/>
            </a:xfrm>
            <a:prstGeom prst="line">
              <a:avLst/>
            </a:prstGeom>
            <a:noFill/>
            <a:ln w="25400" cap="flat" cmpd="sng" algn="ctr">
              <a:solidFill>
                <a:sysClr val="window" lastClr="FFFFFF">
                  <a:lumMod val="65000"/>
                </a:sysClr>
              </a:solidFill>
              <a:prstDash val="sysDash"/>
              <a:miter lim="800000"/>
            </a:ln>
            <a:effectLst/>
          </p:spPr>
        </p:cxnSp>
        <p:cxnSp>
          <p:nvCxnSpPr>
            <p:cNvPr id="16" name="Straight Connector 15"/>
            <p:cNvCxnSpPr/>
            <p:nvPr/>
          </p:nvCxnSpPr>
          <p:spPr>
            <a:xfrm>
              <a:off x="1872482" y="2163974"/>
              <a:ext cx="0" cy="731520"/>
            </a:xfrm>
            <a:prstGeom prst="line">
              <a:avLst/>
            </a:prstGeom>
            <a:noFill/>
            <a:ln w="25400" cap="flat" cmpd="sng" algn="ctr">
              <a:solidFill>
                <a:sysClr val="window" lastClr="FFFFFF">
                  <a:lumMod val="65000"/>
                </a:sysClr>
              </a:solidFill>
              <a:prstDash val="sysDash"/>
              <a:miter lim="800000"/>
            </a:ln>
            <a:effectLst/>
          </p:spPr>
        </p:cxnSp>
        <p:cxnSp>
          <p:nvCxnSpPr>
            <p:cNvPr id="17" name="Straight Arrow Connector 16"/>
            <p:cNvCxnSpPr/>
            <p:nvPr/>
          </p:nvCxnSpPr>
          <p:spPr>
            <a:xfrm>
              <a:off x="1094725" y="2809316"/>
              <a:ext cx="914400" cy="0"/>
            </a:xfrm>
            <a:prstGeom prst="straightConnector1">
              <a:avLst/>
            </a:prstGeom>
            <a:noFill/>
            <a:ln w="25400" cap="flat" cmpd="sng" algn="ctr">
              <a:solidFill>
                <a:sysClr val="windowText" lastClr="000000"/>
              </a:solidFill>
              <a:prstDash val="solid"/>
              <a:miter lim="800000"/>
              <a:tailEnd type="triangle"/>
            </a:ln>
            <a:effectLst/>
          </p:spPr>
        </p:cxnSp>
        <p:cxnSp>
          <p:nvCxnSpPr>
            <p:cNvPr id="18" name="Straight Arrow Connector 17"/>
            <p:cNvCxnSpPr/>
            <p:nvPr/>
          </p:nvCxnSpPr>
          <p:spPr>
            <a:xfrm rot="16200000">
              <a:off x="741520" y="2451854"/>
              <a:ext cx="731520" cy="0"/>
            </a:xfrm>
            <a:prstGeom prst="straightConnector1">
              <a:avLst/>
            </a:prstGeom>
            <a:noFill/>
            <a:ln w="25400" cap="flat" cmpd="sng" algn="ctr">
              <a:solidFill>
                <a:sysClr val="windowText" lastClr="000000"/>
              </a:solidFill>
              <a:prstDash val="solid"/>
              <a:miter lim="800000"/>
              <a:tailEnd type="triangle"/>
            </a:ln>
            <a:effectLst/>
          </p:spPr>
        </p:cxnSp>
        <p:cxnSp>
          <p:nvCxnSpPr>
            <p:cNvPr id="19" name="Curved Connector 18"/>
            <p:cNvCxnSpPr/>
            <p:nvPr/>
          </p:nvCxnSpPr>
          <p:spPr>
            <a:xfrm>
              <a:off x="1233256" y="2332018"/>
              <a:ext cx="639226" cy="386444"/>
            </a:xfrm>
            <a:prstGeom prst="curvedConnector3">
              <a:avLst/>
            </a:prstGeom>
            <a:noFill/>
            <a:ln w="31750" cap="flat" cmpd="sng" algn="ctr">
              <a:solidFill>
                <a:srgbClr val="00B050"/>
              </a:solidFill>
              <a:prstDash val="solid"/>
              <a:miter lim="800000"/>
              <a:headEnd type="oval" w="lg" len="lg"/>
              <a:tailEnd type="oval" w="lg" len="lg"/>
            </a:ln>
            <a:effectLst>
              <a:outerShdw blurRad="50800" dist="76200" dir="2700000" algn="tl" rotWithShape="0">
                <a:prstClr val="black">
                  <a:alpha val="40000"/>
                </a:prstClr>
              </a:outerShdw>
            </a:effectLst>
          </p:spPr>
        </p:cxnSp>
      </p:grpSp>
      <p:grpSp>
        <p:nvGrpSpPr>
          <p:cNvPr id="20" name="Group 19"/>
          <p:cNvGrpSpPr/>
          <p:nvPr/>
        </p:nvGrpSpPr>
        <p:grpSpPr>
          <a:xfrm>
            <a:off x="4636599" y="1633553"/>
            <a:ext cx="914400" cy="1103264"/>
            <a:chOff x="1094725" y="2086094"/>
            <a:chExt cx="914400" cy="1103264"/>
          </a:xfrm>
        </p:grpSpPr>
        <p:sp>
          <p:nvSpPr>
            <p:cNvPr id="21" name="TextBox 20"/>
            <p:cNvSpPr txBox="1"/>
            <p:nvPr/>
          </p:nvSpPr>
          <p:spPr>
            <a:xfrm>
              <a:off x="1299614" y="2789248"/>
              <a:ext cx="524503"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Arial" charset="0"/>
                  <a:ea typeface="Arial" charset="0"/>
                  <a:cs typeface="Arial" charset="0"/>
                </a:rPr>
                <a:t>in </a:t>
              </a:r>
              <a:r>
                <a:rPr lang="en-US" sz="1000" kern="0" dirty="0">
                  <a:solidFill>
                    <a:srgbClr val="FF0000"/>
                  </a:solidFill>
                  <a:latin typeface="Arial" charset="0"/>
                  <a:ea typeface="Arial" charset="0"/>
                  <a:cs typeface="Arial" charset="0"/>
                </a:rPr>
                <a:t>P</a:t>
              </a:r>
              <a:endParaRPr kumimoji="0" lang="en-US" sz="1000" b="0" i="0" u="none" strike="noStrike" kern="0" cap="none" spc="0" normalizeH="0" baseline="-25000" noProof="0" dirty="0">
                <a:ln>
                  <a:noFill/>
                </a:ln>
                <a:solidFill>
                  <a:prstClr val="black"/>
                </a:solidFill>
                <a:effectLst/>
                <a:uLnTx/>
                <a:uFillTx/>
                <a:latin typeface="Arial" charset="0"/>
                <a:ea typeface="Arial" charset="0"/>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Arial" charset="0"/>
                  <a:ea typeface="Arial" charset="0"/>
                  <a:cs typeface="Arial" charset="0"/>
                </a:rPr>
                <a:t>t</a:t>
              </a:r>
              <a:r>
                <a:rPr kumimoji="0" lang="en-US" sz="1000" b="0" i="0" u="none" strike="noStrike" kern="0" cap="none" spc="0" normalizeH="0" baseline="-25000" noProof="0" dirty="0">
                  <a:ln>
                    <a:noFill/>
                  </a:ln>
                  <a:solidFill>
                    <a:prstClr val="black"/>
                  </a:solidFill>
                  <a:effectLst/>
                  <a:uLnTx/>
                  <a:uFillTx/>
                  <a:latin typeface="Arial" charset="0"/>
                  <a:ea typeface="Arial" charset="0"/>
                  <a:cs typeface="Arial" charset="0"/>
                </a:rPr>
                <a:t>1</a:t>
              </a:r>
              <a:r>
                <a:rPr kumimoji="0" lang="en-US" sz="1000" b="0" i="0" u="none" strike="noStrike" kern="0" cap="none" spc="0" normalizeH="0" baseline="0" noProof="0" dirty="0">
                  <a:ln>
                    <a:noFill/>
                  </a:ln>
                  <a:solidFill>
                    <a:prstClr val="black"/>
                  </a:solidFill>
                  <a:effectLst/>
                  <a:uLnTx/>
                  <a:uFillTx/>
                  <a:latin typeface="Arial" charset="0"/>
                  <a:ea typeface="Arial" charset="0"/>
                  <a:cs typeface="Arial" charset="0"/>
                </a:rPr>
                <a:t> </a:t>
              </a:r>
              <a:r>
                <a:rPr kumimoji="0" lang="en-US" sz="800" b="0" i="0" u="none" strike="noStrike" kern="0" cap="none" spc="0" normalizeH="0" baseline="0" noProof="0" dirty="0">
                  <a:ln>
                    <a:noFill/>
                  </a:ln>
                  <a:solidFill>
                    <a:prstClr val="black"/>
                  </a:solidFill>
                  <a:effectLst/>
                  <a:uLnTx/>
                  <a:uFillTx/>
                  <a:latin typeface="Arial" charset="0"/>
                  <a:ea typeface="Arial" charset="0"/>
                  <a:cs typeface="Arial" charset="0"/>
                </a:rPr>
                <a:t>vs</a:t>
              </a:r>
              <a:r>
                <a:rPr kumimoji="0" lang="en-US" sz="1000" b="0" i="0" u="none" strike="noStrike" kern="0" cap="none" spc="0" normalizeH="0" baseline="0" noProof="0" dirty="0">
                  <a:ln>
                    <a:noFill/>
                  </a:ln>
                  <a:solidFill>
                    <a:prstClr val="black"/>
                  </a:solidFill>
                  <a:effectLst/>
                  <a:uLnTx/>
                  <a:uFillTx/>
                  <a:latin typeface="Arial" charset="0"/>
                  <a:ea typeface="Arial" charset="0"/>
                  <a:cs typeface="Arial" charset="0"/>
                </a:rPr>
                <a:t> t</a:t>
              </a:r>
              <a:r>
                <a:rPr kumimoji="0" lang="en-US" sz="1000" b="0" i="0" u="none" strike="noStrike" kern="0" cap="none" spc="0" normalizeH="0" baseline="-25000" noProof="0" dirty="0">
                  <a:ln>
                    <a:noFill/>
                  </a:ln>
                  <a:solidFill>
                    <a:prstClr val="black"/>
                  </a:solidFill>
                  <a:effectLst/>
                  <a:uLnTx/>
                  <a:uFillTx/>
                  <a:latin typeface="Arial" charset="0"/>
                  <a:ea typeface="Arial" charset="0"/>
                  <a:cs typeface="Arial" charset="0"/>
                </a:rPr>
                <a:t>0</a:t>
              </a:r>
              <a:endParaRPr kumimoji="0" lang="en-US" sz="1000" b="0" i="0" u="none" strike="noStrike" kern="0" cap="none" spc="0" normalizeH="0" baseline="0" noProof="0" dirty="0">
                <a:ln>
                  <a:noFill/>
                </a:ln>
                <a:solidFill>
                  <a:srgbClr val="00B050"/>
                </a:solidFill>
                <a:effectLst/>
                <a:uLnTx/>
                <a:uFillTx/>
                <a:latin typeface="Arial" charset="0"/>
                <a:ea typeface="Arial" charset="0"/>
                <a:cs typeface="Arial" charset="0"/>
              </a:endParaRPr>
            </a:p>
          </p:txBody>
        </p:sp>
        <p:cxnSp>
          <p:nvCxnSpPr>
            <p:cNvPr id="22" name="Straight Connector 21"/>
            <p:cNvCxnSpPr/>
            <p:nvPr/>
          </p:nvCxnSpPr>
          <p:spPr>
            <a:xfrm>
              <a:off x="1235697" y="2163974"/>
              <a:ext cx="0" cy="731520"/>
            </a:xfrm>
            <a:prstGeom prst="line">
              <a:avLst/>
            </a:prstGeom>
            <a:noFill/>
            <a:ln w="25400" cap="flat" cmpd="sng" algn="ctr">
              <a:solidFill>
                <a:sysClr val="window" lastClr="FFFFFF">
                  <a:lumMod val="65000"/>
                </a:sysClr>
              </a:solidFill>
              <a:prstDash val="sysDash"/>
              <a:miter lim="800000"/>
            </a:ln>
            <a:effectLst/>
          </p:spPr>
        </p:cxnSp>
        <p:cxnSp>
          <p:nvCxnSpPr>
            <p:cNvPr id="23" name="Straight Connector 22"/>
            <p:cNvCxnSpPr/>
            <p:nvPr/>
          </p:nvCxnSpPr>
          <p:spPr>
            <a:xfrm>
              <a:off x="1872482" y="2163974"/>
              <a:ext cx="0" cy="731520"/>
            </a:xfrm>
            <a:prstGeom prst="line">
              <a:avLst/>
            </a:prstGeom>
            <a:noFill/>
            <a:ln w="25400" cap="flat" cmpd="sng" algn="ctr">
              <a:solidFill>
                <a:sysClr val="window" lastClr="FFFFFF">
                  <a:lumMod val="65000"/>
                </a:sysClr>
              </a:solidFill>
              <a:prstDash val="sysDash"/>
              <a:miter lim="800000"/>
            </a:ln>
            <a:effectLst/>
          </p:spPr>
        </p:cxnSp>
        <p:cxnSp>
          <p:nvCxnSpPr>
            <p:cNvPr id="24" name="Straight Arrow Connector 23"/>
            <p:cNvCxnSpPr/>
            <p:nvPr/>
          </p:nvCxnSpPr>
          <p:spPr>
            <a:xfrm>
              <a:off x="1233256" y="2226514"/>
              <a:ext cx="639226" cy="0"/>
            </a:xfrm>
            <a:prstGeom prst="straightConnector1">
              <a:avLst/>
            </a:prstGeom>
            <a:noFill/>
            <a:ln w="31750" cap="flat" cmpd="sng" algn="ctr">
              <a:solidFill>
                <a:srgbClr val="FF0000"/>
              </a:solidFill>
              <a:prstDash val="solid"/>
              <a:miter lim="800000"/>
              <a:headEnd type="oval" w="lg" len="lg"/>
              <a:tailEnd type="oval" w="lg" len="lg"/>
            </a:ln>
            <a:effectLst>
              <a:outerShdw blurRad="50800" dist="76200" dir="2700000" algn="tl" rotWithShape="0">
                <a:prstClr val="black">
                  <a:alpha val="40000"/>
                </a:prstClr>
              </a:outerShdw>
            </a:effectLst>
          </p:spPr>
        </p:cxnSp>
        <p:cxnSp>
          <p:nvCxnSpPr>
            <p:cNvPr id="25" name="Straight Arrow Connector 24"/>
            <p:cNvCxnSpPr/>
            <p:nvPr/>
          </p:nvCxnSpPr>
          <p:spPr>
            <a:xfrm>
              <a:off x="1094725" y="2809316"/>
              <a:ext cx="914400" cy="0"/>
            </a:xfrm>
            <a:prstGeom prst="straightConnector1">
              <a:avLst/>
            </a:prstGeom>
            <a:noFill/>
            <a:ln w="25400" cap="flat" cmpd="sng" algn="ctr">
              <a:solidFill>
                <a:sysClr val="windowText" lastClr="000000"/>
              </a:solidFill>
              <a:prstDash val="solid"/>
              <a:miter lim="800000"/>
              <a:tailEnd type="triangle"/>
            </a:ln>
            <a:effectLst/>
          </p:spPr>
        </p:cxnSp>
        <p:cxnSp>
          <p:nvCxnSpPr>
            <p:cNvPr id="26" name="Straight Arrow Connector 25"/>
            <p:cNvCxnSpPr/>
            <p:nvPr/>
          </p:nvCxnSpPr>
          <p:spPr>
            <a:xfrm rot="16200000">
              <a:off x="741520" y="2451854"/>
              <a:ext cx="731520" cy="0"/>
            </a:xfrm>
            <a:prstGeom prst="straightConnector1">
              <a:avLst/>
            </a:prstGeom>
            <a:noFill/>
            <a:ln w="25400" cap="flat" cmpd="sng" algn="ctr">
              <a:solidFill>
                <a:sysClr val="windowText" lastClr="000000"/>
              </a:solidFill>
              <a:prstDash val="solid"/>
              <a:miter lim="800000"/>
              <a:tailEnd type="triangle"/>
            </a:ln>
            <a:effectLst/>
          </p:spPr>
        </p:cxnSp>
      </p:grpSp>
      <p:sp>
        <p:nvSpPr>
          <p:cNvPr id="146" name="TextBox 145"/>
          <p:cNvSpPr txBox="1"/>
          <p:nvPr/>
        </p:nvSpPr>
        <p:spPr>
          <a:xfrm>
            <a:off x="2971436" y="7673752"/>
            <a:ext cx="242375" cy="21544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a:ea typeface="+mn-ea"/>
                <a:cs typeface="Arial"/>
              </a:rPr>
              <a:t>7</a:t>
            </a:r>
          </a:p>
        </p:txBody>
      </p:sp>
      <p:sp>
        <p:nvSpPr>
          <p:cNvPr id="148" name="TextBox 147"/>
          <p:cNvSpPr txBox="1"/>
          <p:nvPr/>
        </p:nvSpPr>
        <p:spPr>
          <a:xfrm>
            <a:off x="3518852" y="7673752"/>
            <a:ext cx="242374" cy="21544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a:ea typeface="+mn-ea"/>
                <a:cs typeface="Arial"/>
              </a:rPr>
              <a:t>0</a:t>
            </a:r>
          </a:p>
        </p:txBody>
      </p:sp>
      <p:sp>
        <p:nvSpPr>
          <p:cNvPr id="149" name="TextBox 148"/>
          <p:cNvSpPr txBox="1"/>
          <p:nvPr/>
        </p:nvSpPr>
        <p:spPr>
          <a:xfrm>
            <a:off x="4067320" y="7673752"/>
            <a:ext cx="242375" cy="21544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a:ea typeface="+mn-ea"/>
                <a:cs typeface="Arial"/>
              </a:rPr>
              <a:t>7</a:t>
            </a:r>
          </a:p>
        </p:txBody>
      </p:sp>
      <p:sp>
        <p:nvSpPr>
          <p:cNvPr id="151" name="TextBox 150"/>
          <p:cNvSpPr txBox="1"/>
          <p:nvPr/>
        </p:nvSpPr>
        <p:spPr>
          <a:xfrm>
            <a:off x="4352327" y="7668289"/>
            <a:ext cx="242375" cy="21544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a:ea typeface="+mn-ea"/>
                <a:cs typeface="Arial"/>
              </a:rPr>
              <a:t>7</a:t>
            </a:r>
          </a:p>
        </p:txBody>
      </p:sp>
      <p:sp>
        <p:nvSpPr>
          <p:cNvPr id="153" name="TextBox 152"/>
          <p:cNvSpPr txBox="1"/>
          <p:nvPr/>
        </p:nvSpPr>
        <p:spPr>
          <a:xfrm>
            <a:off x="4898770" y="7668289"/>
            <a:ext cx="242374" cy="21544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a:ea typeface="+mn-ea"/>
                <a:cs typeface="Arial"/>
              </a:rPr>
              <a:t>0</a:t>
            </a:r>
            <a:endParaRPr kumimoji="0" lang="en-US" sz="800" b="0" i="0" u="none" strike="noStrike" kern="1200" cap="none" spc="0" normalizeH="0" baseline="0" noProof="0" dirty="0">
              <a:ln>
                <a:noFill/>
              </a:ln>
              <a:solidFill>
                <a:prstClr val="black"/>
              </a:solidFill>
              <a:effectLst/>
              <a:uLnTx/>
              <a:uFillTx/>
              <a:latin typeface="Arial"/>
              <a:ea typeface="+mn-ea"/>
              <a:cs typeface="Arial"/>
            </a:endParaRPr>
          </a:p>
        </p:txBody>
      </p:sp>
      <p:sp>
        <p:nvSpPr>
          <p:cNvPr id="154" name="TextBox 153"/>
          <p:cNvSpPr txBox="1"/>
          <p:nvPr/>
        </p:nvSpPr>
        <p:spPr>
          <a:xfrm>
            <a:off x="5444524" y="7668289"/>
            <a:ext cx="242375" cy="21544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a:ea typeface="+mn-ea"/>
                <a:cs typeface="Arial"/>
              </a:rPr>
              <a:t>7</a:t>
            </a:r>
          </a:p>
        </p:txBody>
      </p:sp>
      <p:sp>
        <p:nvSpPr>
          <p:cNvPr id="156" name="TextBox 155"/>
          <p:cNvSpPr txBox="1"/>
          <p:nvPr/>
        </p:nvSpPr>
        <p:spPr>
          <a:xfrm>
            <a:off x="5730658" y="7672638"/>
            <a:ext cx="242375" cy="21544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a:ea typeface="+mn-ea"/>
                <a:cs typeface="Arial"/>
              </a:rPr>
              <a:t>7</a:t>
            </a:r>
          </a:p>
        </p:txBody>
      </p:sp>
      <p:sp>
        <p:nvSpPr>
          <p:cNvPr id="158" name="TextBox 157"/>
          <p:cNvSpPr txBox="1"/>
          <p:nvPr/>
        </p:nvSpPr>
        <p:spPr>
          <a:xfrm>
            <a:off x="6278688" y="7672638"/>
            <a:ext cx="242374" cy="21544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a:ea typeface="+mn-ea"/>
                <a:cs typeface="Arial"/>
              </a:rPr>
              <a:t>0</a:t>
            </a:r>
            <a:endParaRPr kumimoji="0" lang="en-US" sz="800" b="0" i="0" u="none" strike="noStrike" kern="1200" cap="none" spc="0" normalizeH="0" baseline="0" noProof="0" dirty="0">
              <a:ln>
                <a:noFill/>
              </a:ln>
              <a:solidFill>
                <a:prstClr val="black"/>
              </a:solidFill>
              <a:effectLst/>
              <a:uLnTx/>
              <a:uFillTx/>
              <a:latin typeface="Arial"/>
              <a:ea typeface="+mn-ea"/>
              <a:cs typeface="Arial"/>
            </a:endParaRPr>
          </a:p>
        </p:txBody>
      </p:sp>
      <p:sp>
        <p:nvSpPr>
          <p:cNvPr id="159" name="TextBox 158"/>
          <p:cNvSpPr txBox="1"/>
          <p:nvPr/>
        </p:nvSpPr>
        <p:spPr>
          <a:xfrm>
            <a:off x="6822854" y="7672638"/>
            <a:ext cx="242375" cy="21544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a:ea typeface="+mn-ea"/>
                <a:cs typeface="Arial"/>
              </a:rPr>
              <a:t>7</a:t>
            </a:r>
          </a:p>
        </p:txBody>
      </p:sp>
      <p:sp>
        <p:nvSpPr>
          <p:cNvPr id="176" name="TextBox 175"/>
          <p:cNvSpPr txBox="1"/>
          <p:nvPr/>
        </p:nvSpPr>
        <p:spPr>
          <a:xfrm>
            <a:off x="3595698" y="1358691"/>
            <a:ext cx="243978"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s-IS" sz="1200" b="1" i="0" u="none" strike="noStrike" kern="1200" cap="none" spc="0" normalizeH="0" baseline="0" noProof="0" dirty="0">
                <a:ln>
                  <a:noFill/>
                </a:ln>
                <a:solidFill>
                  <a:prstClr val="black"/>
                </a:solidFill>
                <a:effectLst/>
                <a:uLnTx/>
                <a:uFillTx/>
                <a:latin typeface="Times New Roman" charset="0"/>
                <a:ea typeface="Times New Roman" charset="0"/>
                <a:cs typeface="Times New Roman" charset="0"/>
              </a:rPr>
              <a:t>I</a:t>
            </a:r>
            <a:endParaRPr kumimoji="0" lang="en-US" sz="1200" b="1" i="0" u="none" strike="noStrike" kern="1200" cap="none" spc="0" normalizeH="0" baseline="0" noProof="0" dirty="0">
              <a:ln>
                <a:noFill/>
              </a:ln>
              <a:solidFill>
                <a:prstClr val="black"/>
              </a:solidFill>
              <a:effectLst/>
              <a:uLnTx/>
              <a:uFillTx/>
              <a:latin typeface="Times New Roman" charset="0"/>
              <a:ea typeface="Times New Roman" charset="0"/>
              <a:cs typeface="Times New Roman" charset="0"/>
            </a:endParaRPr>
          </a:p>
        </p:txBody>
      </p:sp>
      <p:sp>
        <p:nvSpPr>
          <p:cNvPr id="177" name="TextBox 176"/>
          <p:cNvSpPr txBox="1"/>
          <p:nvPr/>
        </p:nvSpPr>
        <p:spPr>
          <a:xfrm>
            <a:off x="4949604" y="1358691"/>
            <a:ext cx="303288"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s-IS" sz="1200" b="1" i="0" u="none" strike="noStrike" kern="1200" cap="none" spc="0" normalizeH="0" baseline="0" noProof="0" dirty="0">
                <a:ln>
                  <a:noFill/>
                </a:ln>
                <a:solidFill>
                  <a:prstClr val="black"/>
                </a:solidFill>
                <a:effectLst/>
                <a:uLnTx/>
                <a:uFillTx/>
                <a:latin typeface="Times New Roman" charset="0"/>
                <a:ea typeface="Times New Roman" charset="0"/>
                <a:cs typeface="Times New Roman" charset="0"/>
              </a:rPr>
              <a:t>II</a:t>
            </a:r>
            <a:endParaRPr kumimoji="0" lang="en-US" sz="1200" b="1" i="0" u="none" strike="noStrike" kern="1200" cap="none" spc="0" normalizeH="0" baseline="0" noProof="0" dirty="0">
              <a:ln>
                <a:noFill/>
              </a:ln>
              <a:solidFill>
                <a:prstClr val="black"/>
              </a:solidFill>
              <a:effectLst/>
              <a:uLnTx/>
              <a:uFillTx/>
              <a:latin typeface="Times New Roman" charset="0"/>
              <a:ea typeface="Times New Roman" charset="0"/>
              <a:cs typeface="Times New Roman" charset="0"/>
            </a:endParaRPr>
          </a:p>
        </p:txBody>
      </p:sp>
      <p:sp>
        <p:nvSpPr>
          <p:cNvPr id="178" name="TextBox 177"/>
          <p:cNvSpPr txBox="1"/>
          <p:nvPr/>
        </p:nvSpPr>
        <p:spPr>
          <a:xfrm>
            <a:off x="6336479" y="1358691"/>
            <a:ext cx="362600"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s-IS" sz="1200" b="1" i="0" u="none" strike="noStrike" kern="1200" cap="none" spc="0" normalizeH="0" baseline="0" noProof="0" dirty="0">
                <a:ln>
                  <a:noFill/>
                </a:ln>
                <a:solidFill>
                  <a:prstClr val="black"/>
                </a:solidFill>
                <a:effectLst/>
                <a:uLnTx/>
                <a:uFillTx/>
                <a:latin typeface="Times New Roman" charset="0"/>
                <a:ea typeface="Times New Roman" charset="0"/>
                <a:cs typeface="Times New Roman" charset="0"/>
              </a:rPr>
              <a:t>III</a:t>
            </a:r>
            <a:endParaRPr kumimoji="0" lang="en-US" sz="1200" b="1" i="0" u="none" strike="noStrike" kern="1200" cap="none" spc="0" normalizeH="0" baseline="0" noProof="0" dirty="0">
              <a:ln>
                <a:noFill/>
              </a:ln>
              <a:solidFill>
                <a:prstClr val="black"/>
              </a:solidFill>
              <a:effectLst/>
              <a:uLnTx/>
              <a:uFillTx/>
              <a:latin typeface="Times New Roman" charset="0"/>
              <a:ea typeface="Times New Roman" charset="0"/>
              <a:cs typeface="Times New Roman" charset="0"/>
            </a:endParaRPr>
          </a:p>
        </p:txBody>
      </p:sp>
      <p:pic>
        <p:nvPicPr>
          <p:cNvPr id="18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75"/>
            <a:ext cx="665562" cy="665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1" name="TextBox 230">
            <a:extLst>
              <a:ext uri="{FF2B5EF4-FFF2-40B4-BE49-F238E27FC236}">
                <a16:creationId xmlns:a16="http://schemas.microsoft.com/office/drawing/2014/main" id="{497C4599-8CA1-46F3-A3B6-B5410657A1F1}"/>
              </a:ext>
            </a:extLst>
          </p:cNvPr>
          <p:cNvSpPr txBox="1"/>
          <p:nvPr/>
        </p:nvSpPr>
        <p:spPr>
          <a:xfrm>
            <a:off x="5035981" y="4376544"/>
            <a:ext cx="184731" cy="21544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Arial"/>
              <a:ea typeface="+mn-ea"/>
              <a:cs typeface="Arial"/>
            </a:endParaRPr>
          </a:p>
        </p:txBody>
      </p:sp>
      <p:grpSp>
        <p:nvGrpSpPr>
          <p:cNvPr id="117" name="Group 116">
            <a:extLst>
              <a:ext uri="{FF2B5EF4-FFF2-40B4-BE49-F238E27FC236}">
                <a16:creationId xmlns:a16="http://schemas.microsoft.com/office/drawing/2014/main" id="{C55DC131-D444-4056-900A-D9DA5592E5F2}"/>
              </a:ext>
            </a:extLst>
          </p:cNvPr>
          <p:cNvGrpSpPr/>
          <p:nvPr/>
        </p:nvGrpSpPr>
        <p:grpSpPr>
          <a:xfrm>
            <a:off x="358589" y="2716307"/>
            <a:ext cx="4259030" cy="1918445"/>
            <a:chOff x="1202125" y="3277567"/>
            <a:chExt cx="3470559" cy="1314421"/>
          </a:xfrm>
        </p:grpSpPr>
        <p:sp>
          <p:nvSpPr>
            <p:cNvPr id="230" name="TextBox 229">
              <a:extLst>
                <a:ext uri="{FF2B5EF4-FFF2-40B4-BE49-F238E27FC236}">
                  <a16:creationId xmlns:a16="http://schemas.microsoft.com/office/drawing/2014/main" id="{69DB1661-E402-4061-B3EC-159F871615FF}"/>
                </a:ext>
              </a:extLst>
            </p:cNvPr>
            <p:cNvSpPr txBox="1"/>
            <p:nvPr/>
          </p:nvSpPr>
          <p:spPr>
            <a:xfrm>
              <a:off x="4487953" y="4376544"/>
              <a:ext cx="184731" cy="21544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Arial"/>
                <a:ea typeface="+mn-ea"/>
                <a:cs typeface="Arial"/>
              </a:endParaRPr>
            </a:p>
          </p:txBody>
        </p:sp>
        <p:sp>
          <p:nvSpPr>
            <p:cNvPr id="232" name="Rectangle 231">
              <a:extLst>
                <a:ext uri="{FF2B5EF4-FFF2-40B4-BE49-F238E27FC236}">
                  <a16:creationId xmlns:a16="http://schemas.microsoft.com/office/drawing/2014/main" id="{C4446C36-D990-4D69-86A7-06B094954807}"/>
                </a:ext>
              </a:extLst>
            </p:cNvPr>
            <p:cNvSpPr/>
            <p:nvPr/>
          </p:nvSpPr>
          <p:spPr>
            <a:xfrm>
              <a:off x="1202125" y="3277567"/>
              <a:ext cx="1354858"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charset="0"/>
                  <a:ea typeface="Arial" charset="0"/>
                  <a:cs typeface="Arial" charset="0"/>
                </a:rPr>
                <a:t>A</a:t>
              </a:r>
              <a:r>
                <a:rPr kumimoji="0" lang="en-US" sz="800" b="0" i="0" u="none" strike="noStrike" kern="1200" cap="none" spc="0" normalizeH="0" baseline="0" noProof="0" dirty="0">
                  <a:ln>
                    <a:noFill/>
                  </a:ln>
                  <a:solidFill>
                    <a:prstClr val="black"/>
                  </a:solidFill>
                  <a:effectLst/>
                  <a:uLnTx/>
                  <a:uFillTx/>
                  <a:latin typeface="Arial" charset="0"/>
                  <a:ea typeface="Arial" charset="0"/>
                  <a:cs typeface="Arial" charset="0"/>
                </a:rPr>
                <a:t> Inflammatory response</a:t>
              </a:r>
              <a:endParaRPr kumimoji="0" lang="en-US" sz="1800" b="0" i="0" u="none" strike="noStrike" kern="1200" cap="none" spc="0" normalizeH="0" baseline="0" noProof="0" dirty="0">
                <a:ln>
                  <a:noFill/>
                </a:ln>
                <a:solidFill>
                  <a:prstClr val="black"/>
                </a:solidFill>
                <a:effectLst/>
                <a:uLnTx/>
                <a:uFillTx/>
                <a:latin typeface="Arial" charset="0"/>
                <a:ea typeface="Arial" charset="0"/>
                <a:cs typeface="Arial" charset="0"/>
              </a:endParaRPr>
            </a:p>
          </p:txBody>
        </p:sp>
        <p:sp>
          <p:nvSpPr>
            <p:cNvPr id="233" name="TextBox 232">
              <a:extLst>
                <a:ext uri="{FF2B5EF4-FFF2-40B4-BE49-F238E27FC236}">
                  <a16:creationId xmlns:a16="http://schemas.microsoft.com/office/drawing/2014/main" id="{C2BEC5BA-86D9-4523-A8BF-E1350228EB8F}"/>
                </a:ext>
              </a:extLst>
            </p:cNvPr>
            <p:cNvSpPr txBox="1"/>
            <p:nvPr/>
          </p:nvSpPr>
          <p:spPr>
            <a:xfrm>
              <a:off x="3371185" y="4376544"/>
              <a:ext cx="242375" cy="21544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a:ea typeface="+mn-ea"/>
                  <a:cs typeface="Arial"/>
                </a:rPr>
                <a:t>0</a:t>
              </a:r>
            </a:p>
          </p:txBody>
        </p:sp>
        <p:pic>
          <p:nvPicPr>
            <p:cNvPr id="234" name="Picture 233">
              <a:extLst>
                <a:ext uri="{FF2B5EF4-FFF2-40B4-BE49-F238E27FC236}">
                  <a16:creationId xmlns:a16="http://schemas.microsoft.com/office/drawing/2014/main" id="{1CDF51F7-C691-4993-B34D-7DF068C20A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9737" y="3537137"/>
              <a:ext cx="594360" cy="891540"/>
            </a:xfrm>
            <a:prstGeom prst="rect">
              <a:avLst/>
            </a:prstGeom>
          </p:spPr>
        </p:pic>
        <p:sp>
          <p:nvSpPr>
            <p:cNvPr id="235" name="TextBox 234">
              <a:extLst>
                <a:ext uri="{FF2B5EF4-FFF2-40B4-BE49-F238E27FC236}">
                  <a16:creationId xmlns:a16="http://schemas.microsoft.com/office/drawing/2014/main" id="{1423BFD9-CA21-4A1D-8758-C9CC48113662}"/>
                </a:ext>
              </a:extLst>
            </p:cNvPr>
            <p:cNvSpPr txBox="1"/>
            <p:nvPr/>
          </p:nvSpPr>
          <p:spPr>
            <a:xfrm>
              <a:off x="3918600" y="4376544"/>
              <a:ext cx="242374" cy="21544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a:ea typeface="+mn-ea"/>
                  <a:cs typeface="Arial"/>
                </a:rPr>
                <a:t>7</a:t>
              </a:r>
            </a:p>
          </p:txBody>
        </p:sp>
        <p:sp>
          <p:nvSpPr>
            <p:cNvPr id="236" name="Rectangle 235">
              <a:extLst>
                <a:ext uri="{FF2B5EF4-FFF2-40B4-BE49-F238E27FC236}">
                  <a16:creationId xmlns:a16="http://schemas.microsoft.com/office/drawing/2014/main" id="{52DFCCDA-A45D-4BB3-B3B3-F640087B5F4A}"/>
                </a:ext>
              </a:extLst>
            </p:cNvPr>
            <p:cNvSpPr/>
            <p:nvPr/>
          </p:nvSpPr>
          <p:spPr>
            <a:xfrm>
              <a:off x="3308709" y="3527813"/>
              <a:ext cx="258404"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charset="0"/>
                  <a:ea typeface="Arial" charset="0"/>
                  <a:cs typeface="Arial" charset="0"/>
                </a:rPr>
                <a:t>R</a:t>
              </a:r>
              <a:endParaRPr kumimoji="0" lang="en-US" sz="1800" b="1" i="0" u="none" strike="noStrike" kern="1200" cap="none" spc="0" normalizeH="0" baseline="0" noProof="0" dirty="0">
                <a:ln>
                  <a:noFill/>
                </a:ln>
                <a:solidFill>
                  <a:prstClr val="black"/>
                </a:solidFill>
                <a:effectLst/>
                <a:uLnTx/>
                <a:uFillTx/>
                <a:latin typeface="Arial" charset="0"/>
                <a:ea typeface="Arial" charset="0"/>
                <a:cs typeface="Arial" charset="0"/>
              </a:endParaRPr>
            </a:p>
          </p:txBody>
        </p:sp>
        <p:sp>
          <p:nvSpPr>
            <p:cNvPr id="237" name="Rectangle 236">
              <a:extLst>
                <a:ext uri="{FF2B5EF4-FFF2-40B4-BE49-F238E27FC236}">
                  <a16:creationId xmlns:a16="http://schemas.microsoft.com/office/drawing/2014/main" id="{44C97C49-596B-4C6E-97BB-2B05FFBFF6BE}"/>
                </a:ext>
              </a:extLst>
            </p:cNvPr>
            <p:cNvSpPr/>
            <p:nvPr/>
          </p:nvSpPr>
          <p:spPr>
            <a:xfrm>
              <a:off x="3308709" y="3666179"/>
              <a:ext cx="258404"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charset="0"/>
                  <a:ea typeface="Arial" charset="0"/>
                  <a:cs typeface="Arial" charset="0"/>
                </a:rPr>
                <a:t>R</a:t>
              </a:r>
              <a:endParaRPr kumimoji="0" lang="en-US" sz="1800" b="1" i="0" u="none" strike="noStrike" kern="1200" cap="none" spc="0" normalizeH="0" baseline="0" noProof="0" dirty="0">
                <a:ln>
                  <a:noFill/>
                </a:ln>
                <a:solidFill>
                  <a:prstClr val="black"/>
                </a:solidFill>
                <a:effectLst/>
                <a:uLnTx/>
                <a:uFillTx/>
                <a:latin typeface="Arial" charset="0"/>
                <a:ea typeface="Arial" charset="0"/>
                <a:cs typeface="Arial" charset="0"/>
              </a:endParaRPr>
            </a:p>
          </p:txBody>
        </p:sp>
        <p:sp>
          <p:nvSpPr>
            <p:cNvPr id="238" name="Rectangle 237">
              <a:extLst>
                <a:ext uri="{FF2B5EF4-FFF2-40B4-BE49-F238E27FC236}">
                  <a16:creationId xmlns:a16="http://schemas.microsoft.com/office/drawing/2014/main" id="{0DE5A230-EFCB-4920-B6B6-99A6BE811A62}"/>
                </a:ext>
              </a:extLst>
            </p:cNvPr>
            <p:cNvSpPr/>
            <p:nvPr/>
          </p:nvSpPr>
          <p:spPr>
            <a:xfrm>
              <a:off x="1939458" y="3665064"/>
              <a:ext cx="1491114" cy="215444"/>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err="1">
                  <a:ln>
                    <a:noFill/>
                  </a:ln>
                  <a:solidFill>
                    <a:prstClr val="black"/>
                  </a:solidFill>
                  <a:effectLst/>
                  <a:uLnTx/>
                  <a:uFillTx/>
                  <a:latin typeface="Arial" charset="0"/>
                  <a:ea typeface="Arial" charset="0"/>
                  <a:cs typeface="Arial" charset="0"/>
                </a:rPr>
                <a:t>neuroinflammatory</a:t>
              </a:r>
              <a:r>
                <a:rPr kumimoji="0" lang="en-US" sz="800" b="0" i="0" u="none" strike="noStrike" kern="1200" cap="none" spc="0" normalizeH="0" baseline="0" noProof="0" dirty="0">
                  <a:ln>
                    <a:noFill/>
                  </a:ln>
                  <a:solidFill>
                    <a:prstClr val="black"/>
                  </a:solidFill>
                  <a:effectLst/>
                  <a:uLnTx/>
                  <a:uFillTx/>
                  <a:latin typeface="Arial" charset="0"/>
                  <a:ea typeface="Arial" charset="0"/>
                  <a:cs typeface="Arial" charset="0"/>
                </a:rPr>
                <a:t> response</a:t>
              </a:r>
              <a:endParaRPr kumimoji="0" lang="en-US" sz="1800" b="0" i="0" u="none" strike="noStrike" kern="1200" cap="none" spc="0" normalizeH="0" baseline="0" noProof="0" dirty="0">
                <a:ln>
                  <a:noFill/>
                </a:ln>
                <a:solidFill>
                  <a:prstClr val="black"/>
                </a:solidFill>
                <a:effectLst/>
                <a:uLnTx/>
                <a:uFillTx/>
                <a:latin typeface="Arial" charset="0"/>
                <a:ea typeface="Arial" charset="0"/>
                <a:cs typeface="Arial" charset="0"/>
              </a:endParaRPr>
            </a:p>
          </p:txBody>
        </p:sp>
        <p:sp>
          <p:nvSpPr>
            <p:cNvPr id="239" name="Rectangle 238">
              <a:extLst>
                <a:ext uri="{FF2B5EF4-FFF2-40B4-BE49-F238E27FC236}">
                  <a16:creationId xmlns:a16="http://schemas.microsoft.com/office/drawing/2014/main" id="{FCC5A03E-58F3-4979-AD9A-EEDE0E00476B}"/>
                </a:ext>
              </a:extLst>
            </p:cNvPr>
            <p:cNvSpPr/>
            <p:nvPr/>
          </p:nvSpPr>
          <p:spPr>
            <a:xfrm>
              <a:off x="1843278" y="3937618"/>
              <a:ext cx="1587294" cy="215444"/>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charset="0"/>
                  <a:ea typeface="Arial" charset="0"/>
                  <a:cs typeface="Arial" charset="0"/>
                </a:rPr>
                <a:t>chronic inflammatory response</a:t>
              </a:r>
              <a:endParaRPr kumimoji="0" lang="en-US" sz="1800" b="0" i="0" u="none" strike="noStrike" kern="1200" cap="none" spc="0" normalizeH="0" baseline="0" noProof="0" dirty="0">
                <a:ln>
                  <a:noFill/>
                </a:ln>
                <a:solidFill>
                  <a:prstClr val="black"/>
                </a:solidFill>
                <a:effectLst/>
                <a:uLnTx/>
                <a:uFillTx/>
                <a:latin typeface="Arial" charset="0"/>
                <a:ea typeface="Arial" charset="0"/>
                <a:cs typeface="Arial" charset="0"/>
              </a:endParaRPr>
            </a:p>
          </p:txBody>
        </p:sp>
        <p:sp>
          <p:nvSpPr>
            <p:cNvPr id="240" name="Rectangle 239">
              <a:extLst>
                <a:ext uri="{FF2B5EF4-FFF2-40B4-BE49-F238E27FC236}">
                  <a16:creationId xmlns:a16="http://schemas.microsoft.com/office/drawing/2014/main" id="{42A8617F-66B1-4B0E-B9E7-BD33C31FAA7D}"/>
                </a:ext>
              </a:extLst>
            </p:cNvPr>
            <p:cNvSpPr/>
            <p:nvPr/>
          </p:nvSpPr>
          <p:spPr>
            <a:xfrm>
              <a:off x="1240549" y="4073895"/>
              <a:ext cx="2190023" cy="215444"/>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charset="0"/>
                  <a:ea typeface="Arial" charset="0"/>
                  <a:cs typeface="Arial" charset="0"/>
                </a:rPr>
                <a:t>inflammatory response to antigenic stimulus</a:t>
              </a:r>
            </a:p>
          </p:txBody>
        </p:sp>
        <p:sp>
          <p:nvSpPr>
            <p:cNvPr id="241" name="Rectangle 240">
              <a:extLst>
                <a:ext uri="{FF2B5EF4-FFF2-40B4-BE49-F238E27FC236}">
                  <a16:creationId xmlns:a16="http://schemas.microsoft.com/office/drawing/2014/main" id="{CD4486AE-6489-49B6-ADF1-100A3B0847A4}"/>
                </a:ext>
              </a:extLst>
            </p:cNvPr>
            <p:cNvSpPr/>
            <p:nvPr/>
          </p:nvSpPr>
          <p:spPr>
            <a:xfrm>
              <a:off x="1617255" y="4210171"/>
              <a:ext cx="1813317" cy="215444"/>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charset="0"/>
                  <a:ea typeface="Arial" charset="0"/>
                  <a:cs typeface="Arial" charset="0"/>
                </a:rPr>
                <a:t>inflammatory response to wounding</a:t>
              </a:r>
            </a:p>
          </p:txBody>
        </p:sp>
        <p:sp>
          <p:nvSpPr>
            <p:cNvPr id="242" name="Rectangle 241">
              <a:extLst>
                <a:ext uri="{FF2B5EF4-FFF2-40B4-BE49-F238E27FC236}">
                  <a16:creationId xmlns:a16="http://schemas.microsoft.com/office/drawing/2014/main" id="{FB0D8979-FCD7-4B2E-9ABE-A0F87400B3FC}"/>
                </a:ext>
              </a:extLst>
            </p:cNvPr>
            <p:cNvSpPr/>
            <p:nvPr/>
          </p:nvSpPr>
          <p:spPr>
            <a:xfrm>
              <a:off x="2203954" y="3528787"/>
              <a:ext cx="1226618" cy="215444"/>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charset="0"/>
                  <a:ea typeface="Arial" charset="0"/>
                  <a:cs typeface="Arial" charset="0"/>
                </a:rPr>
                <a:t>inflammatory response</a:t>
              </a:r>
              <a:endParaRPr kumimoji="0" lang="en-US" sz="1800" b="0" i="0" u="none" strike="noStrike" kern="1200" cap="none" spc="0" normalizeH="0" baseline="0" noProof="0" dirty="0">
                <a:ln>
                  <a:noFill/>
                </a:ln>
                <a:solidFill>
                  <a:prstClr val="black"/>
                </a:solidFill>
                <a:effectLst/>
                <a:uLnTx/>
                <a:uFillTx/>
                <a:latin typeface="Arial" charset="0"/>
                <a:ea typeface="Arial" charset="0"/>
                <a:cs typeface="Arial" charset="0"/>
              </a:endParaRPr>
            </a:p>
          </p:txBody>
        </p:sp>
        <p:sp>
          <p:nvSpPr>
            <p:cNvPr id="243" name="Rectangle 242">
              <a:extLst>
                <a:ext uri="{FF2B5EF4-FFF2-40B4-BE49-F238E27FC236}">
                  <a16:creationId xmlns:a16="http://schemas.microsoft.com/office/drawing/2014/main" id="{5E14FB26-E177-4651-BE42-B62C01AF6C23}"/>
                </a:ext>
              </a:extLst>
            </p:cNvPr>
            <p:cNvSpPr/>
            <p:nvPr/>
          </p:nvSpPr>
          <p:spPr>
            <a:xfrm>
              <a:off x="1921825" y="3801341"/>
              <a:ext cx="1508747" cy="215444"/>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charset="0"/>
                  <a:ea typeface="Arial" charset="0"/>
                  <a:cs typeface="Arial" charset="0"/>
                </a:rPr>
                <a:t>acute inflammatory response</a:t>
              </a:r>
              <a:endParaRPr kumimoji="0" lang="en-US" sz="1800" b="0" i="0" u="none" strike="noStrike" kern="1200" cap="none" spc="0" normalizeH="0" baseline="0" noProof="0" dirty="0">
                <a:ln>
                  <a:noFill/>
                </a:ln>
                <a:solidFill>
                  <a:prstClr val="black"/>
                </a:solidFill>
                <a:effectLst/>
                <a:uLnTx/>
                <a:uFillTx/>
                <a:latin typeface="Arial" charset="0"/>
                <a:ea typeface="Arial" charset="0"/>
                <a:cs typeface="Arial" charset="0"/>
              </a:endParaRPr>
            </a:p>
          </p:txBody>
        </p:sp>
        <p:sp>
          <p:nvSpPr>
            <p:cNvPr id="244" name="Rectangle 243">
              <a:extLst>
                <a:ext uri="{FF2B5EF4-FFF2-40B4-BE49-F238E27FC236}">
                  <a16:creationId xmlns:a16="http://schemas.microsoft.com/office/drawing/2014/main" id="{014E26E7-30CC-4743-A7BC-6455CD2B2F89}"/>
                </a:ext>
              </a:extLst>
            </p:cNvPr>
            <p:cNvSpPr/>
            <p:nvPr/>
          </p:nvSpPr>
          <p:spPr>
            <a:xfrm>
              <a:off x="3308709" y="3801341"/>
              <a:ext cx="258404"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charset="0"/>
                  <a:ea typeface="Arial" charset="0"/>
                  <a:cs typeface="Arial" charset="0"/>
                </a:rPr>
                <a:t>R</a:t>
              </a:r>
              <a:endParaRPr kumimoji="0" lang="en-US" sz="1800" b="1" i="0" u="none" strike="noStrike" kern="1200" cap="none" spc="0" normalizeH="0" baseline="0" noProof="0" dirty="0">
                <a:ln>
                  <a:noFill/>
                </a:ln>
                <a:solidFill>
                  <a:prstClr val="black"/>
                </a:solidFill>
                <a:effectLst/>
                <a:uLnTx/>
                <a:uFillTx/>
                <a:latin typeface="Arial" charset="0"/>
                <a:ea typeface="Arial" charset="0"/>
                <a:cs typeface="Arial" charset="0"/>
              </a:endParaRPr>
            </a:p>
          </p:txBody>
        </p:sp>
      </p:grpSp>
      <p:grpSp>
        <p:nvGrpSpPr>
          <p:cNvPr id="118" name="Group 117">
            <a:extLst>
              <a:ext uri="{FF2B5EF4-FFF2-40B4-BE49-F238E27FC236}">
                <a16:creationId xmlns:a16="http://schemas.microsoft.com/office/drawing/2014/main" id="{12FBD0F3-92CA-4114-BAE9-3F119E92AE9C}"/>
              </a:ext>
            </a:extLst>
          </p:cNvPr>
          <p:cNvGrpSpPr/>
          <p:nvPr/>
        </p:nvGrpSpPr>
        <p:grpSpPr>
          <a:xfrm>
            <a:off x="4419600" y="3150126"/>
            <a:ext cx="2773186" cy="1475949"/>
            <a:chOff x="5548187" y="3533051"/>
            <a:chExt cx="1869078" cy="1058937"/>
          </a:xfrm>
        </p:grpSpPr>
        <p:pic>
          <p:nvPicPr>
            <p:cNvPr id="221" name="Picture 220">
              <a:extLst>
                <a:ext uri="{FF2B5EF4-FFF2-40B4-BE49-F238E27FC236}">
                  <a16:creationId xmlns:a16="http://schemas.microsoft.com/office/drawing/2014/main" id="{D18A47F1-28DF-4C93-8B24-BC0106650C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47024" y="3537137"/>
              <a:ext cx="594360" cy="891540"/>
            </a:xfrm>
            <a:prstGeom prst="rect">
              <a:avLst/>
            </a:prstGeom>
          </p:spPr>
        </p:pic>
        <p:sp>
          <p:nvSpPr>
            <p:cNvPr id="222" name="TextBox 221">
              <a:extLst>
                <a:ext uri="{FF2B5EF4-FFF2-40B4-BE49-F238E27FC236}">
                  <a16:creationId xmlns:a16="http://schemas.microsoft.com/office/drawing/2014/main" id="{2757F4CC-6A98-4515-9765-02ADED1DCBD1}"/>
                </a:ext>
              </a:extLst>
            </p:cNvPr>
            <p:cNvSpPr txBox="1"/>
            <p:nvPr/>
          </p:nvSpPr>
          <p:spPr>
            <a:xfrm>
              <a:off x="5548187" y="4376544"/>
              <a:ext cx="242375" cy="21544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a:ea typeface="+mn-ea"/>
                  <a:cs typeface="Arial"/>
                </a:rPr>
                <a:t>0</a:t>
              </a:r>
            </a:p>
          </p:txBody>
        </p:sp>
        <p:sp>
          <p:nvSpPr>
            <p:cNvPr id="223" name="TextBox 222">
              <a:extLst>
                <a:ext uri="{FF2B5EF4-FFF2-40B4-BE49-F238E27FC236}">
                  <a16:creationId xmlns:a16="http://schemas.microsoft.com/office/drawing/2014/main" id="{B84B435E-5421-49EC-B490-2219E4057F7F}"/>
                </a:ext>
              </a:extLst>
            </p:cNvPr>
            <p:cNvSpPr txBox="1"/>
            <p:nvPr/>
          </p:nvSpPr>
          <p:spPr>
            <a:xfrm>
              <a:off x="6097543" y="4376544"/>
              <a:ext cx="242374" cy="21544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a:ea typeface="+mn-ea"/>
                  <a:cs typeface="Arial"/>
                </a:rPr>
                <a:t>7</a:t>
              </a:r>
            </a:p>
          </p:txBody>
        </p:sp>
        <p:pic>
          <p:nvPicPr>
            <p:cNvPr id="224" name="Picture 223">
              <a:extLst>
                <a:ext uri="{FF2B5EF4-FFF2-40B4-BE49-F238E27FC236}">
                  <a16:creationId xmlns:a16="http://schemas.microsoft.com/office/drawing/2014/main" id="{AEDAC4C0-6597-4B5D-9A6D-9491A16A41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26400" y="3541916"/>
              <a:ext cx="594360" cy="891540"/>
            </a:xfrm>
            <a:prstGeom prst="rect">
              <a:avLst/>
            </a:prstGeom>
          </p:spPr>
        </p:pic>
        <p:sp>
          <p:nvSpPr>
            <p:cNvPr id="225" name="TextBox 224">
              <a:extLst>
                <a:ext uri="{FF2B5EF4-FFF2-40B4-BE49-F238E27FC236}">
                  <a16:creationId xmlns:a16="http://schemas.microsoft.com/office/drawing/2014/main" id="{DC9DDEDB-3CB8-41DE-BC63-BE2A9D72E2DA}"/>
                </a:ext>
              </a:extLst>
            </p:cNvPr>
            <p:cNvSpPr txBox="1"/>
            <p:nvPr/>
          </p:nvSpPr>
          <p:spPr>
            <a:xfrm>
              <a:off x="6626862" y="4376544"/>
              <a:ext cx="242375" cy="21544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a:ea typeface="+mn-ea"/>
                  <a:cs typeface="Arial"/>
                </a:rPr>
                <a:t>0</a:t>
              </a:r>
            </a:p>
          </p:txBody>
        </p:sp>
        <p:sp>
          <p:nvSpPr>
            <p:cNvPr id="226" name="TextBox 225">
              <a:extLst>
                <a:ext uri="{FF2B5EF4-FFF2-40B4-BE49-F238E27FC236}">
                  <a16:creationId xmlns:a16="http://schemas.microsoft.com/office/drawing/2014/main" id="{2E7996B6-6046-41F3-84A1-4BEB4E1DF97F}"/>
                </a:ext>
              </a:extLst>
            </p:cNvPr>
            <p:cNvSpPr txBox="1"/>
            <p:nvPr/>
          </p:nvSpPr>
          <p:spPr>
            <a:xfrm>
              <a:off x="7174891" y="4376544"/>
              <a:ext cx="242374" cy="21544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a:ea typeface="+mn-ea"/>
                  <a:cs typeface="Arial"/>
                </a:rPr>
                <a:t>7</a:t>
              </a:r>
            </a:p>
          </p:txBody>
        </p:sp>
        <p:sp>
          <p:nvSpPr>
            <p:cNvPr id="227" name="Rectangle 226">
              <a:extLst>
                <a:ext uri="{FF2B5EF4-FFF2-40B4-BE49-F238E27FC236}">
                  <a16:creationId xmlns:a16="http://schemas.microsoft.com/office/drawing/2014/main" id="{07999A59-52B8-448E-A52A-E08E68584061}"/>
                </a:ext>
              </a:extLst>
            </p:cNvPr>
            <p:cNvSpPr/>
            <p:nvPr/>
          </p:nvSpPr>
          <p:spPr>
            <a:xfrm>
              <a:off x="6551443" y="3533051"/>
              <a:ext cx="256802"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charset="0"/>
                  <a:ea typeface="Arial" charset="0"/>
                  <a:cs typeface="Arial" charset="0"/>
                </a:rPr>
                <a:t>t</a:t>
              </a:r>
              <a:r>
                <a:rPr kumimoji="0" lang="en-US" sz="800" b="1" i="0" u="none" strike="noStrike" kern="1200" cap="none" spc="0" normalizeH="0" baseline="-25000" noProof="0" dirty="0">
                  <a:ln>
                    <a:noFill/>
                  </a:ln>
                  <a:solidFill>
                    <a:prstClr val="black"/>
                  </a:solidFill>
                  <a:effectLst/>
                  <a:uLnTx/>
                  <a:uFillTx/>
                  <a:latin typeface="Arial" charset="0"/>
                  <a:ea typeface="Arial" charset="0"/>
                  <a:cs typeface="Arial" charset="0"/>
                </a:rPr>
                <a:t>0</a:t>
              </a:r>
              <a:endParaRPr kumimoji="0" lang="en-US" sz="1800" b="1" i="0" u="none" strike="noStrike" kern="1200" cap="none" spc="0" normalizeH="0" baseline="-25000" noProof="0" dirty="0">
                <a:ln>
                  <a:noFill/>
                </a:ln>
                <a:solidFill>
                  <a:prstClr val="black"/>
                </a:solidFill>
                <a:effectLst/>
                <a:uLnTx/>
                <a:uFillTx/>
                <a:latin typeface="Arial" charset="0"/>
                <a:ea typeface="Arial" charset="0"/>
                <a:cs typeface="Arial" charset="0"/>
              </a:endParaRPr>
            </a:p>
          </p:txBody>
        </p:sp>
        <p:sp>
          <p:nvSpPr>
            <p:cNvPr id="228" name="Rectangle 227">
              <a:extLst>
                <a:ext uri="{FF2B5EF4-FFF2-40B4-BE49-F238E27FC236}">
                  <a16:creationId xmlns:a16="http://schemas.microsoft.com/office/drawing/2014/main" id="{2124793C-0D09-4976-824B-4EC2A933FDAB}"/>
                </a:ext>
              </a:extLst>
            </p:cNvPr>
            <p:cNvSpPr/>
            <p:nvPr/>
          </p:nvSpPr>
          <p:spPr>
            <a:xfrm>
              <a:off x="6551443" y="3664887"/>
              <a:ext cx="256802"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charset="0"/>
                  <a:ea typeface="Arial" charset="0"/>
                  <a:cs typeface="Arial" charset="0"/>
                </a:rPr>
                <a:t>t</a:t>
              </a:r>
              <a:r>
                <a:rPr kumimoji="0" lang="en-US" sz="800" b="1" i="0" u="none" strike="noStrike" kern="1200" cap="none" spc="0" normalizeH="0" baseline="-25000" noProof="0" dirty="0">
                  <a:ln>
                    <a:noFill/>
                  </a:ln>
                  <a:solidFill>
                    <a:prstClr val="black"/>
                  </a:solidFill>
                  <a:effectLst/>
                  <a:uLnTx/>
                  <a:uFillTx/>
                  <a:latin typeface="Arial" charset="0"/>
                  <a:ea typeface="Arial" charset="0"/>
                  <a:cs typeface="Arial" charset="0"/>
                </a:rPr>
                <a:t>0</a:t>
              </a:r>
              <a:endParaRPr kumimoji="0" lang="en-US" sz="1800" b="1" i="0" u="none" strike="noStrike" kern="1200" cap="none" spc="0" normalizeH="0" baseline="-25000" noProof="0" dirty="0">
                <a:ln>
                  <a:noFill/>
                </a:ln>
                <a:solidFill>
                  <a:prstClr val="black"/>
                </a:solidFill>
                <a:effectLst/>
                <a:uLnTx/>
                <a:uFillTx/>
                <a:latin typeface="Arial" charset="0"/>
                <a:ea typeface="Arial" charset="0"/>
                <a:cs typeface="Arial" charset="0"/>
              </a:endParaRPr>
            </a:p>
          </p:txBody>
        </p:sp>
        <p:sp>
          <p:nvSpPr>
            <p:cNvPr id="245" name="Rectangle 244">
              <a:extLst>
                <a:ext uri="{FF2B5EF4-FFF2-40B4-BE49-F238E27FC236}">
                  <a16:creationId xmlns:a16="http://schemas.microsoft.com/office/drawing/2014/main" id="{E9BEAB12-F90C-4D53-9F7F-5B47B473EA7C}"/>
                </a:ext>
              </a:extLst>
            </p:cNvPr>
            <p:cNvSpPr/>
            <p:nvPr/>
          </p:nvSpPr>
          <p:spPr>
            <a:xfrm>
              <a:off x="6551443" y="3798999"/>
              <a:ext cx="256802"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charset="0"/>
                  <a:ea typeface="Arial" charset="0"/>
                  <a:cs typeface="Arial" charset="0"/>
                </a:rPr>
                <a:t>t</a:t>
              </a:r>
              <a:r>
                <a:rPr kumimoji="0" lang="en-US" sz="800" b="1" i="0" u="none" strike="noStrike" kern="1200" cap="none" spc="0" normalizeH="0" baseline="-25000" noProof="0" dirty="0">
                  <a:ln>
                    <a:noFill/>
                  </a:ln>
                  <a:solidFill>
                    <a:prstClr val="black"/>
                  </a:solidFill>
                  <a:effectLst/>
                  <a:uLnTx/>
                  <a:uFillTx/>
                  <a:latin typeface="Arial" charset="0"/>
                  <a:ea typeface="Arial" charset="0"/>
                  <a:cs typeface="Arial" charset="0"/>
                </a:rPr>
                <a:t>0</a:t>
              </a:r>
              <a:endParaRPr kumimoji="0" lang="en-US" sz="1800" b="1" i="0" u="none" strike="noStrike" kern="1200" cap="none" spc="0" normalizeH="0" baseline="-25000" noProof="0" dirty="0">
                <a:ln>
                  <a:noFill/>
                </a:ln>
                <a:solidFill>
                  <a:prstClr val="black"/>
                </a:solidFill>
                <a:effectLst/>
                <a:uLnTx/>
                <a:uFillTx/>
                <a:latin typeface="Arial" charset="0"/>
                <a:ea typeface="Arial" charset="0"/>
                <a:cs typeface="Arial" charset="0"/>
              </a:endParaRPr>
            </a:p>
          </p:txBody>
        </p:sp>
      </p:grpSp>
      <p:sp>
        <p:nvSpPr>
          <p:cNvPr id="67" name="TextBox 66">
            <a:extLst>
              <a:ext uri="{FF2B5EF4-FFF2-40B4-BE49-F238E27FC236}">
                <a16:creationId xmlns:a16="http://schemas.microsoft.com/office/drawing/2014/main" id="{1EC4F425-1518-9ED8-D944-2BC9EB17D95C}"/>
              </a:ext>
            </a:extLst>
          </p:cNvPr>
          <p:cNvSpPr txBox="1"/>
          <p:nvPr/>
        </p:nvSpPr>
        <p:spPr>
          <a:xfrm>
            <a:off x="6998941" y="6500795"/>
            <a:ext cx="2280561" cy="251638"/>
          </a:xfrm>
          <a:prstGeom prst="rect">
            <a:avLst/>
          </a:prstGeom>
          <a:noFill/>
        </p:spPr>
        <p:txBody>
          <a:bodyPr wrap="square" lIns="81565" tIns="40782" rIns="81565" bIns="40782" rtlCol="0">
            <a:spAutoFit/>
          </a:bodyPr>
          <a:lstStyle/>
          <a:p>
            <a:pPr defTabSz="815643"/>
            <a:r>
              <a:rPr lang="en-US" sz="1100" dirty="0">
                <a:solidFill>
                  <a:prstClr val="white">
                    <a:lumMod val="75000"/>
                  </a:prstClr>
                </a:solidFill>
                <a:cs typeface="Aharoni" panose="02010803020104030203" pitchFamily="2" charset="-79"/>
              </a:rPr>
              <a:t>Parisien et al </a:t>
            </a:r>
            <a:r>
              <a:rPr lang="en-US" sz="1100" i="1" dirty="0">
                <a:solidFill>
                  <a:prstClr val="white">
                    <a:lumMod val="75000"/>
                  </a:prstClr>
                </a:solidFill>
                <a:cs typeface="Aharoni" panose="02010803020104030203" pitchFamily="2" charset="-79"/>
              </a:rPr>
              <a:t>Sci </a:t>
            </a:r>
            <a:r>
              <a:rPr lang="en-US" sz="1100" i="1" dirty="0" err="1">
                <a:solidFill>
                  <a:prstClr val="white">
                    <a:lumMod val="75000"/>
                  </a:prstClr>
                </a:solidFill>
                <a:cs typeface="Aharoni" panose="02010803020104030203" pitchFamily="2" charset="-79"/>
              </a:rPr>
              <a:t>Transl</a:t>
            </a:r>
            <a:r>
              <a:rPr lang="en-US" sz="1100" i="1" dirty="0">
                <a:solidFill>
                  <a:prstClr val="white">
                    <a:lumMod val="75000"/>
                  </a:prstClr>
                </a:solidFill>
                <a:cs typeface="Aharoni" panose="02010803020104030203" pitchFamily="2" charset="-79"/>
              </a:rPr>
              <a:t> Med</a:t>
            </a:r>
            <a:r>
              <a:rPr lang="en-US" sz="1100" dirty="0">
                <a:solidFill>
                  <a:prstClr val="white">
                    <a:lumMod val="75000"/>
                  </a:prstClr>
                </a:solidFill>
                <a:cs typeface="Aharoni" panose="02010803020104030203" pitchFamily="2" charset="-79"/>
              </a:rPr>
              <a:t>, 2022</a:t>
            </a:r>
          </a:p>
        </p:txBody>
      </p:sp>
    </p:spTree>
    <p:extLst>
      <p:ext uri="{BB962C8B-B14F-4D97-AF65-F5344CB8AC3E}">
        <p14:creationId xmlns:p14="http://schemas.microsoft.com/office/powerpoint/2010/main" val="3691387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354" y="0"/>
            <a:ext cx="8229600" cy="1143000"/>
          </a:xfrm>
        </p:spPr>
        <p:txBody>
          <a:bodyPr/>
          <a:lstStyle/>
          <a:p>
            <a:r>
              <a:rPr lang="en-US" sz="2800" b="1" dirty="0">
                <a:solidFill>
                  <a:srgbClr val="C00000"/>
                </a:solidFill>
                <a:ea typeface="Times New Roman" charset="0"/>
                <a:cs typeface="Times New Roman" charset="0"/>
              </a:rPr>
              <a:t>Functional difference through pathways analysis in LBP patients</a:t>
            </a:r>
            <a:endParaRPr lang="en-US" sz="2800" b="1" dirty="0">
              <a:solidFill>
                <a:srgbClr val="C00000"/>
              </a:solidFill>
            </a:endParaRPr>
          </a:p>
        </p:txBody>
      </p:sp>
      <p:cxnSp>
        <p:nvCxnSpPr>
          <p:cNvPr id="3" name="Straight Connector 2"/>
          <p:cNvCxnSpPr/>
          <p:nvPr/>
        </p:nvCxnSpPr>
        <p:spPr>
          <a:xfrm>
            <a:off x="5720236" y="731520"/>
            <a:ext cx="0" cy="8595360"/>
          </a:xfrm>
          <a:prstGeom prst="line">
            <a:avLst/>
          </a:prstGeom>
          <a:noFill/>
          <a:ln w="12700" cap="flat" cmpd="sng" algn="ctr">
            <a:solidFill>
              <a:sysClr val="window" lastClr="FFFFFF">
                <a:lumMod val="85000"/>
              </a:sysClr>
            </a:solidFill>
            <a:prstDash val="solid"/>
            <a:miter lim="800000"/>
          </a:ln>
          <a:effectLst/>
        </p:spPr>
      </p:cxnSp>
      <p:cxnSp>
        <p:nvCxnSpPr>
          <p:cNvPr id="4" name="Straight Connector 3"/>
          <p:cNvCxnSpPr/>
          <p:nvPr/>
        </p:nvCxnSpPr>
        <p:spPr>
          <a:xfrm>
            <a:off x="4325950" y="731520"/>
            <a:ext cx="0" cy="8595360"/>
          </a:xfrm>
          <a:prstGeom prst="line">
            <a:avLst/>
          </a:prstGeom>
          <a:noFill/>
          <a:ln w="12700" cap="flat" cmpd="sng" algn="ctr">
            <a:solidFill>
              <a:sysClr val="window" lastClr="FFFFFF">
                <a:lumMod val="85000"/>
              </a:sysClr>
            </a:solidFill>
            <a:prstDash val="solid"/>
            <a:miter lim="800000"/>
          </a:ln>
          <a:effectLst/>
        </p:spPr>
      </p:cxnSp>
      <p:sp>
        <p:nvSpPr>
          <p:cNvPr id="146" name="TextBox 145"/>
          <p:cNvSpPr txBox="1"/>
          <p:nvPr/>
        </p:nvSpPr>
        <p:spPr>
          <a:xfrm>
            <a:off x="2971436" y="7673752"/>
            <a:ext cx="242375" cy="21544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a:ea typeface="+mn-ea"/>
                <a:cs typeface="Arial"/>
              </a:rPr>
              <a:t>7</a:t>
            </a:r>
          </a:p>
        </p:txBody>
      </p:sp>
      <p:sp>
        <p:nvSpPr>
          <p:cNvPr id="148" name="TextBox 147"/>
          <p:cNvSpPr txBox="1"/>
          <p:nvPr/>
        </p:nvSpPr>
        <p:spPr>
          <a:xfrm>
            <a:off x="3518852" y="7673752"/>
            <a:ext cx="242374" cy="21544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a:ea typeface="+mn-ea"/>
                <a:cs typeface="Arial"/>
              </a:rPr>
              <a:t>0</a:t>
            </a:r>
          </a:p>
        </p:txBody>
      </p:sp>
      <p:sp>
        <p:nvSpPr>
          <p:cNvPr id="149" name="TextBox 148"/>
          <p:cNvSpPr txBox="1"/>
          <p:nvPr/>
        </p:nvSpPr>
        <p:spPr>
          <a:xfrm>
            <a:off x="4067320" y="7673752"/>
            <a:ext cx="242375" cy="21544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a:ea typeface="+mn-ea"/>
                <a:cs typeface="Arial"/>
              </a:rPr>
              <a:t>7</a:t>
            </a:r>
          </a:p>
        </p:txBody>
      </p:sp>
      <p:sp>
        <p:nvSpPr>
          <p:cNvPr id="151" name="TextBox 150"/>
          <p:cNvSpPr txBox="1"/>
          <p:nvPr/>
        </p:nvSpPr>
        <p:spPr>
          <a:xfrm>
            <a:off x="4352327" y="7668289"/>
            <a:ext cx="242375" cy="21544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a:ea typeface="+mn-ea"/>
                <a:cs typeface="Arial"/>
              </a:rPr>
              <a:t>7</a:t>
            </a:r>
          </a:p>
        </p:txBody>
      </p:sp>
      <p:sp>
        <p:nvSpPr>
          <p:cNvPr id="153" name="TextBox 152"/>
          <p:cNvSpPr txBox="1"/>
          <p:nvPr/>
        </p:nvSpPr>
        <p:spPr>
          <a:xfrm>
            <a:off x="4898770" y="7668289"/>
            <a:ext cx="242374" cy="21544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a:ea typeface="+mn-ea"/>
                <a:cs typeface="Arial"/>
              </a:rPr>
              <a:t>0</a:t>
            </a:r>
            <a:endParaRPr kumimoji="0" lang="en-US" sz="800" b="0" i="0" u="none" strike="noStrike" kern="1200" cap="none" spc="0" normalizeH="0" baseline="0" noProof="0" dirty="0">
              <a:ln>
                <a:noFill/>
              </a:ln>
              <a:solidFill>
                <a:prstClr val="black"/>
              </a:solidFill>
              <a:effectLst/>
              <a:uLnTx/>
              <a:uFillTx/>
              <a:latin typeface="Arial"/>
              <a:ea typeface="+mn-ea"/>
              <a:cs typeface="Arial"/>
            </a:endParaRPr>
          </a:p>
        </p:txBody>
      </p:sp>
      <p:sp>
        <p:nvSpPr>
          <p:cNvPr id="154" name="TextBox 153"/>
          <p:cNvSpPr txBox="1"/>
          <p:nvPr/>
        </p:nvSpPr>
        <p:spPr>
          <a:xfrm>
            <a:off x="5444524" y="7668289"/>
            <a:ext cx="242375" cy="21544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a:ea typeface="+mn-ea"/>
                <a:cs typeface="Arial"/>
              </a:rPr>
              <a:t>7</a:t>
            </a:r>
          </a:p>
        </p:txBody>
      </p:sp>
      <p:sp>
        <p:nvSpPr>
          <p:cNvPr id="156" name="TextBox 155"/>
          <p:cNvSpPr txBox="1"/>
          <p:nvPr/>
        </p:nvSpPr>
        <p:spPr>
          <a:xfrm>
            <a:off x="5730658" y="7672638"/>
            <a:ext cx="242375" cy="21544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a:ea typeface="+mn-ea"/>
                <a:cs typeface="Arial"/>
              </a:rPr>
              <a:t>7</a:t>
            </a:r>
          </a:p>
        </p:txBody>
      </p:sp>
      <p:sp>
        <p:nvSpPr>
          <p:cNvPr id="158" name="TextBox 157"/>
          <p:cNvSpPr txBox="1"/>
          <p:nvPr/>
        </p:nvSpPr>
        <p:spPr>
          <a:xfrm>
            <a:off x="6278688" y="7672638"/>
            <a:ext cx="242374" cy="21544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a:ea typeface="+mn-ea"/>
                <a:cs typeface="Arial"/>
              </a:rPr>
              <a:t>0</a:t>
            </a:r>
            <a:endParaRPr kumimoji="0" lang="en-US" sz="800" b="0" i="0" u="none" strike="noStrike" kern="1200" cap="none" spc="0" normalizeH="0" baseline="0" noProof="0" dirty="0">
              <a:ln>
                <a:noFill/>
              </a:ln>
              <a:solidFill>
                <a:prstClr val="black"/>
              </a:solidFill>
              <a:effectLst/>
              <a:uLnTx/>
              <a:uFillTx/>
              <a:latin typeface="Arial"/>
              <a:ea typeface="+mn-ea"/>
              <a:cs typeface="Arial"/>
            </a:endParaRPr>
          </a:p>
        </p:txBody>
      </p:sp>
      <p:sp>
        <p:nvSpPr>
          <p:cNvPr id="159" name="TextBox 158"/>
          <p:cNvSpPr txBox="1"/>
          <p:nvPr/>
        </p:nvSpPr>
        <p:spPr>
          <a:xfrm>
            <a:off x="6822854" y="7672638"/>
            <a:ext cx="242375" cy="21544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a:ea typeface="+mn-ea"/>
                <a:cs typeface="Arial"/>
              </a:rPr>
              <a:t>7</a:t>
            </a:r>
          </a:p>
        </p:txBody>
      </p:sp>
      <p:grpSp>
        <p:nvGrpSpPr>
          <p:cNvPr id="49" name="Group 48">
            <a:extLst>
              <a:ext uri="{FF2B5EF4-FFF2-40B4-BE49-F238E27FC236}">
                <a16:creationId xmlns:a16="http://schemas.microsoft.com/office/drawing/2014/main" id="{8A1D4E0A-608A-41DB-8A9E-5F7787297707}"/>
              </a:ext>
            </a:extLst>
          </p:cNvPr>
          <p:cNvGrpSpPr/>
          <p:nvPr/>
        </p:nvGrpSpPr>
        <p:grpSpPr>
          <a:xfrm>
            <a:off x="3256681" y="1315527"/>
            <a:ext cx="3674236" cy="1378126"/>
            <a:chOff x="3256681" y="1358691"/>
            <a:chExt cx="3674236" cy="1378126"/>
          </a:xfrm>
        </p:grpSpPr>
        <p:grpSp>
          <p:nvGrpSpPr>
            <p:cNvPr id="5" name="Group 4"/>
            <p:cNvGrpSpPr/>
            <p:nvPr/>
          </p:nvGrpSpPr>
          <p:grpSpPr>
            <a:xfrm>
              <a:off x="3256681" y="1633553"/>
              <a:ext cx="914400" cy="1103264"/>
              <a:chOff x="1094725" y="2086094"/>
              <a:chExt cx="914400" cy="1103264"/>
            </a:xfrm>
          </p:grpSpPr>
          <p:sp>
            <p:nvSpPr>
              <p:cNvPr id="6" name="TextBox 5"/>
              <p:cNvSpPr txBox="1"/>
              <p:nvPr/>
            </p:nvSpPr>
            <p:spPr>
              <a:xfrm>
                <a:off x="1294003" y="2789248"/>
                <a:ext cx="535724"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Arial" charset="0"/>
                    <a:ea typeface="Arial" charset="0"/>
                    <a:cs typeface="Arial" charset="0"/>
                  </a:rPr>
                  <a:t>@ t</a:t>
                </a:r>
                <a:r>
                  <a:rPr kumimoji="0" lang="en-US" sz="1000" b="0" i="0" u="none" strike="noStrike" kern="0" cap="none" spc="0" normalizeH="0" baseline="-25000" noProof="0" dirty="0">
                    <a:ln>
                      <a:noFill/>
                    </a:ln>
                    <a:solidFill>
                      <a:prstClr val="black"/>
                    </a:solidFill>
                    <a:effectLst/>
                    <a:uLnTx/>
                    <a:uFillTx/>
                    <a:latin typeface="Arial" charset="0"/>
                    <a:ea typeface="Arial" charset="0"/>
                    <a:cs typeface="Arial" charset="0"/>
                  </a:rPr>
                  <a:t>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kern="0" dirty="0">
                    <a:solidFill>
                      <a:srgbClr val="FF0000"/>
                    </a:solidFill>
                    <a:latin typeface="Arial" charset="0"/>
                    <a:ea typeface="Arial" charset="0"/>
                    <a:cs typeface="Arial" charset="0"/>
                  </a:rPr>
                  <a:t>P</a:t>
                </a:r>
                <a:r>
                  <a:rPr kumimoji="0" lang="en-US" sz="1000" b="0" i="0" u="none" strike="noStrike" kern="0" cap="none" spc="0" normalizeH="0" baseline="0" noProof="0" dirty="0">
                    <a:ln>
                      <a:noFill/>
                    </a:ln>
                    <a:solidFill>
                      <a:prstClr val="black"/>
                    </a:solidFill>
                    <a:effectLst/>
                    <a:uLnTx/>
                    <a:uFillTx/>
                    <a:latin typeface="Arial" charset="0"/>
                    <a:ea typeface="Arial" charset="0"/>
                    <a:cs typeface="Arial" charset="0"/>
                  </a:rPr>
                  <a:t> </a:t>
                </a:r>
                <a:r>
                  <a:rPr kumimoji="0" lang="en-US" sz="800" b="0" i="0" u="none" strike="noStrike" kern="0" cap="none" spc="0" normalizeH="0" baseline="0" noProof="0" dirty="0">
                    <a:ln>
                      <a:noFill/>
                    </a:ln>
                    <a:solidFill>
                      <a:prstClr val="black"/>
                    </a:solidFill>
                    <a:effectLst/>
                    <a:uLnTx/>
                    <a:uFillTx/>
                    <a:latin typeface="Arial" charset="0"/>
                    <a:ea typeface="Arial" charset="0"/>
                    <a:cs typeface="Arial" charset="0"/>
                  </a:rPr>
                  <a:t>vs</a:t>
                </a:r>
                <a:r>
                  <a:rPr kumimoji="0" lang="en-US" sz="1000" b="0" i="0" u="none" strike="noStrike" kern="0" cap="none" spc="0" normalizeH="0" baseline="0" noProof="0" dirty="0">
                    <a:ln>
                      <a:noFill/>
                    </a:ln>
                    <a:solidFill>
                      <a:prstClr val="black"/>
                    </a:solidFill>
                    <a:effectLst/>
                    <a:uLnTx/>
                    <a:uFillTx/>
                    <a:latin typeface="Arial" charset="0"/>
                    <a:ea typeface="Arial" charset="0"/>
                    <a:cs typeface="Arial" charset="0"/>
                  </a:rPr>
                  <a:t> </a:t>
                </a:r>
                <a:r>
                  <a:rPr kumimoji="0" lang="en-US" sz="1000" b="0" i="0" u="none" strike="noStrike" kern="0" cap="none" spc="0" normalizeH="0" baseline="0" noProof="0" dirty="0">
                    <a:ln>
                      <a:noFill/>
                    </a:ln>
                    <a:solidFill>
                      <a:srgbClr val="00B050"/>
                    </a:solidFill>
                    <a:effectLst/>
                    <a:uLnTx/>
                    <a:uFillTx/>
                    <a:latin typeface="Arial" charset="0"/>
                    <a:ea typeface="Arial" charset="0"/>
                    <a:cs typeface="Arial" charset="0"/>
                  </a:rPr>
                  <a:t>R</a:t>
                </a:r>
              </a:p>
            </p:txBody>
          </p:sp>
          <p:cxnSp>
            <p:nvCxnSpPr>
              <p:cNvPr id="7" name="Straight Connector 6"/>
              <p:cNvCxnSpPr/>
              <p:nvPr/>
            </p:nvCxnSpPr>
            <p:spPr>
              <a:xfrm>
                <a:off x="1235697" y="2163974"/>
                <a:ext cx="0" cy="731520"/>
              </a:xfrm>
              <a:prstGeom prst="line">
                <a:avLst/>
              </a:prstGeom>
              <a:noFill/>
              <a:ln w="25400" cap="flat" cmpd="sng" algn="ctr">
                <a:solidFill>
                  <a:sysClr val="window" lastClr="FFFFFF">
                    <a:lumMod val="65000"/>
                  </a:sysClr>
                </a:solidFill>
                <a:prstDash val="sysDash"/>
                <a:miter lim="800000"/>
              </a:ln>
              <a:effectLst/>
            </p:spPr>
          </p:cxnSp>
          <p:cxnSp>
            <p:nvCxnSpPr>
              <p:cNvPr id="8" name="Straight Connector 7"/>
              <p:cNvCxnSpPr/>
              <p:nvPr/>
            </p:nvCxnSpPr>
            <p:spPr>
              <a:xfrm>
                <a:off x="1872482" y="2163974"/>
                <a:ext cx="0" cy="731520"/>
              </a:xfrm>
              <a:prstGeom prst="line">
                <a:avLst/>
              </a:prstGeom>
              <a:noFill/>
              <a:ln w="25400" cap="flat" cmpd="sng" algn="ctr">
                <a:solidFill>
                  <a:sysClr val="window" lastClr="FFFFFF">
                    <a:lumMod val="65000"/>
                  </a:sysClr>
                </a:solidFill>
                <a:prstDash val="sysDash"/>
                <a:miter lim="800000"/>
              </a:ln>
              <a:effectLst/>
            </p:spPr>
          </p:cxnSp>
          <p:cxnSp>
            <p:nvCxnSpPr>
              <p:cNvPr id="9" name="Straight Arrow Connector 8"/>
              <p:cNvCxnSpPr/>
              <p:nvPr/>
            </p:nvCxnSpPr>
            <p:spPr>
              <a:xfrm>
                <a:off x="1233256" y="2226514"/>
                <a:ext cx="639226" cy="0"/>
              </a:xfrm>
              <a:prstGeom prst="straightConnector1">
                <a:avLst/>
              </a:prstGeom>
              <a:noFill/>
              <a:ln w="31750" cap="flat" cmpd="sng" algn="ctr">
                <a:solidFill>
                  <a:srgbClr val="FF0000"/>
                </a:solidFill>
                <a:prstDash val="solid"/>
                <a:miter lim="800000"/>
                <a:headEnd type="oval" w="lg" len="lg"/>
                <a:tailEnd type="none" w="lg" len="lg"/>
              </a:ln>
              <a:effectLst>
                <a:outerShdw blurRad="50800" dist="76200" dir="2700000" algn="tl" rotWithShape="0">
                  <a:prstClr val="black">
                    <a:alpha val="40000"/>
                  </a:prstClr>
                </a:outerShdw>
              </a:effectLst>
            </p:spPr>
          </p:cxnSp>
          <p:cxnSp>
            <p:nvCxnSpPr>
              <p:cNvPr id="10" name="Straight Arrow Connector 9"/>
              <p:cNvCxnSpPr/>
              <p:nvPr/>
            </p:nvCxnSpPr>
            <p:spPr>
              <a:xfrm>
                <a:off x="1094725" y="2809316"/>
                <a:ext cx="914400" cy="0"/>
              </a:xfrm>
              <a:prstGeom prst="straightConnector1">
                <a:avLst/>
              </a:prstGeom>
              <a:noFill/>
              <a:ln w="25400" cap="flat" cmpd="sng" algn="ctr">
                <a:solidFill>
                  <a:sysClr val="windowText" lastClr="000000"/>
                </a:solidFill>
                <a:prstDash val="solid"/>
                <a:miter lim="800000"/>
                <a:tailEnd type="triangle"/>
              </a:ln>
              <a:effectLst/>
            </p:spPr>
          </p:cxnSp>
          <p:cxnSp>
            <p:nvCxnSpPr>
              <p:cNvPr id="11" name="Straight Arrow Connector 10"/>
              <p:cNvCxnSpPr/>
              <p:nvPr/>
            </p:nvCxnSpPr>
            <p:spPr>
              <a:xfrm rot="16200000">
                <a:off x="741520" y="2451854"/>
                <a:ext cx="731520" cy="0"/>
              </a:xfrm>
              <a:prstGeom prst="straightConnector1">
                <a:avLst/>
              </a:prstGeom>
              <a:noFill/>
              <a:ln w="25400" cap="flat" cmpd="sng" algn="ctr">
                <a:solidFill>
                  <a:sysClr val="windowText" lastClr="000000"/>
                </a:solidFill>
                <a:prstDash val="solid"/>
                <a:miter lim="800000"/>
                <a:tailEnd type="triangle"/>
              </a:ln>
              <a:effectLst/>
            </p:spPr>
          </p:cxnSp>
          <p:cxnSp>
            <p:nvCxnSpPr>
              <p:cNvPr id="12" name="Curved Connector 11"/>
              <p:cNvCxnSpPr/>
              <p:nvPr/>
            </p:nvCxnSpPr>
            <p:spPr>
              <a:xfrm>
                <a:off x="1233256" y="2332018"/>
                <a:ext cx="639226" cy="386444"/>
              </a:xfrm>
              <a:prstGeom prst="curvedConnector3">
                <a:avLst/>
              </a:prstGeom>
              <a:noFill/>
              <a:ln w="31750" cap="flat" cmpd="sng" algn="ctr">
                <a:solidFill>
                  <a:srgbClr val="00B050"/>
                </a:solidFill>
                <a:prstDash val="solid"/>
                <a:miter lim="800000"/>
                <a:headEnd type="oval" w="lg" len="lg"/>
                <a:tailEnd type="none" w="lg" len="lg"/>
              </a:ln>
              <a:effectLst>
                <a:outerShdw blurRad="50800" dist="76200" dir="2700000" algn="tl" rotWithShape="0">
                  <a:prstClr val="black">
                    <a:alpha val="40000"/>
                  </a:prstClr>
                </a:outerShdw>
              </a:effectLst>
            </p:spPr>
          </p:cxnSp>
        </p:grpSp>
        <p:grpSp>
          <p:nvGrpSpPr>
            <p:cNvPr id="13" name="Group 12"/>
            <p:cNvGrpSpPr/>
            <p:nvPr/>
          </p:nvGrpSpPr>
          <p:grpSpPr>
            <a:xfrm>
              <a:off x="6016517" y="1633553"/>
              <a:ext cx="914400" cy="1103264"/>
              <a:chOff x="1094725" y="2086094"/>
              <a:chExt cx="914400" cy="1103264"/>
            </a:xfrm>
          </p:grpSpPr>
          <p:sp>
            <p:nvSpPr>
              <p:cNvPr id="14" name="TextBox 13"/>
              <p:cNvSpPr txBox="1"/>
              <p:nvPr/>
            </p:nvSpPr>
            <p:spPr>
              <a:xfrm>
                <a:off x="1302820" y="2789248"/>
                <a:ext cx="518091"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Arial" charset="0"/>
                    <a:ea typeface="Arial" charset="0"/>
                    <a:cs typeface="Arial" charset="0"/>
                  </a:rPr>
                  <a:t>in </a:t>
                </a:r>
                <a:r>
                  <a:rPr kumimoji="0" lang="en-US" sz="1000" b="0" i="0" u="none" strike="noStrike" kern="0" cap="none" spc="0" normalizeH="0" baseline="0" noProof="0" dirty="0">
                    <a:ln>
                      <a:noFill/>
                    </a:ln>
                    <a:solidFill>
                      <a:srgbClr val="00B050"/>
                    </a:solidFill>
                    <a:effectLst/>
                    <a:uLnTx/>
                    <a:uFillTx/>
                    <a:latin typeface="Arial" charset="0"/>
                    <a:ea typeface="Arial" charset="0"/>
                    <a:cs typeface="Arial" charset="0"/>
                  </a:rPr>
                  <a:t>R</a:t>
                </a:r>
                <a:endParaRPr kumimoji="0" lang="en-US" sz="1000" b="0" i="0" u="none" strike="noStrike" kern="0" cap="none" spc="0" normalizeH="0" baseline="-25000" noProof="0" dirty="0">
                  <a:ln>
                    <a:noFill/>
                  </a:ln>
                  <a:solidFill>
                    <a:prstClr val="black"/>
                  </a:solidFill>
                  <a:effectLst/>
                  <a:uLnTx/>
                  <a:uFillTx/>
                  <a:latin typeface="Arial" charset="0"/>
                  <a:ea typeface="Arial" charset="0"/>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Arial" charset="0"/>
                    <a:ea typeface="Arial" charset="0"/>
                    <a:cs typeface="Arial" charset="0"/>
                  </a:rPr>
                  <a:t>t</a:t>
                </a:r>
                <a:r>
                  <a:rPr kumimoji="0" lang="en-US" sz="1000" b="0" i="0" u="none" strike="noStrike" kern="0" cap="none" spc="0" normalizeH="0" baseline="-25000" noProof="0" dirty="0">
                    <a:ln>
                      <a:noFill/>
                    </a:ln>
                    <a:solidFill>
                      <a:prstClr val="black"/>
                    </a:solidFill>
                    <a:effectLst/>
                    <a:uLnTx/>
                    <a:uFillTx/>
                    <a:latin typeface="Arial" charset="0"/>
                    <a:ea typeface="Arial" charset="0"/>
                    <a:cs typeface="Arial" charset="0"/>
                  </a:rPr>
                  <a:t>1</a:t>
                </a:r>
                <a:r>
                  <a:rPr kumimoji="0" lang="en-US" sz="800" b="0" i="0" u="none" strike="noStrike" kern="0" cap="none" spc="0" normalizeH="0" baseline="0" noProof="0" dirty="0">
                    <a:ln>
                      <a:noFill/>
                    </a:ln>
                    <a:solidFill>
                      <a:prstClr val="black"/>
                    </a:solidFill>
                    <a:effectLst/>
                    <a:uLnTx/>
                    <a:uFillTx/>
                    <a:latin typeface="Arial" charset="0"/>
                    <a:ea typeface="Arial" charset="0"/>
                    <a:cs typeface="Arial" charset="0"/>
                  </a:rPr>
                  <a:t> vs </a:t>
                </a:r>
                <a:r>
                  <a:rPr kumimoji="0" lang="en-US" sz="1000" b="0" i="0" u="none" strike="noStrike" kern="0" cap="none" spc="0" normalizeH="0" baseline="0" noProof="0" dirty="0">
                    <a:ln>
                      <a:noFill/>
                    </a:ln>
                    <a:solidFill>
                      <a:prstClr val="black"/>
                    </a:solidFill>
                    <a:effectLst/>
                    <a:uLnTx/>
                    <a:uFillTx/>
                    <a:latin typeface="Arial" charset="0"/>
                    <a:ea typeface="Arial" charset="0"/>
                    <a:cs typeface="Arial" charset="0"/>
                  </a:rPr>
                  <a:t>t</a:t>
                </a:r>
                <a:r>
                  <a:rPr kumimoji="0" lang="en-US" sz="1000" b="0" i="0" u="none" strike="noStrike" kern="0" cap="none" spc="0" normalizeH="0" baseline="-25000" noProof="0" dirty="0">
                    <a:ln>
                      <a:noFill/>
                    </a:ln>
                    <a:solidFill>
                      <a:prstClr val="black"/>
                    </a:solidFill>
                    <a:effectLst/>
                    <a:uLnTx/>
                    <a:uFillTx/>
                    <a:latin typeface="Arial" charset="0"/>
                    <a:ea typeface="Arial" charset="0"/>
                    <a:cs typeface="Arial" charset="0"/>
                  </a:rPr>
                  <a:t>0</a:t>
                </a:r>
                <a:endParaRPr kumimoji="0" lang="en-US" sz="1000" b="0" i="0" u="none" strike="noStrike" kern="0" cap="none" spc="0" normalizeH="0" baseline="0" noProof="0" dirty="0">
                  <a:ln>
                    <a:noFill/>
                  </a:ln>
                  <a:solidFill>
                    <a:srgbClr val="00B050"/>
                  </a:solidFill>
                  <a:effectLst/>
                  <a:uLnTx/>
                  <a:uFillTx/>
                  <a:latin typeface="Arial" charset="0"/>
                  <a:ea typeface="Arial" charset="0"/>
                  <a:cs typeface="Arial" charset="0"/>
                </a:endParaRPr>
              </a:p>
            </p:txBody>
          </p:sp>
          <p:cxnSp>
            <p:nvCxnSpPr>
              <p:cNvPr id="15" name="Straight Connector 14"/>
              <p:cNvCxnSpPr/>
              <p:nvPr/>
            </p:nvCxnSpPr>
            <p:spPr>
              <a:xfrm>
                <a:off x="1235697" y="2163974"/>
                <a:ext cx="0" cy="731520"/>
              </a:xfrm>
              <a:prstGeom prst="line">
                <a:avLst/>
              </a:prstGeom>
              <a:noFill/>
              <a:ln w="25400" cap="flat" cmpd="sng" algn="ctr">
                <a:solidFill>
                  <a:sysClr val="window" lastClr="FFFFFF">
                    <a:lumMod val="65000"/>
                  </a:sysClr>
                </a:solidFill>
                <a:prstDash val="sysDash"/>
                <a:miter lim="800000"/>
              </a:ln>
              <a:effectLst/>
            </p:spPr>
          </p:cxnSp>
          <p:cxnSp>
            <p:nvCxnSpPr>
              <p:cNvPr id="16" name="Straight Connector 15"/>
              <p:cNvCxnSpPr/>
              <p:nvPr/>
            </p:nvCxnSpPr>
            <p:spPr>
              <a:xfrm>
                <a:off x="1872482" y="2163974"/>
                <a:ext cx="0" cy="731520"/>
              </a:xfrm>
              <a:prstGeom prst="line">
                <a:avLst/>
              </a:prstGeom>
              <a:noFill/>
              <a:ln w="25400" cap="flat" cmpd="sng" algn="ctr">
                <a:solidFill>
                  <a:sysClr val="window" lastClr="FFFFFF">
                    <a:lumMod val="65000"/>
                  </a:sysClr>
                </a:solidFill>
                <a:prstDash val="sysDash"/>
                <a:miter lim="800000"/>
              </a:ln>
              <a:effectLst/>
            </p:spPr>
          </p:cxnSp>
          <p:cxnSp>
            <p:nvCxnSpPr>
              <p:cNvPr id="17" name="Straight Arrow Connector 16"/>
              <p:cNvCxnSpPr/>
              <p:nvPr/>
            </p:nvCxnSpPr>
            <p:spPr>
              <a:xfrm>
                <a:off x="1094725" y="2809316"/>
                <a:ext cx="914400" cy="0"/>
              </a:xfrm>
              <a:prstGeom prst="straightConnector1">
                <a:avLst/>
              </a:prstGeom>
              <a:noFill/>
              <a:ln w="25400" cap="flat" cmpd="sng" algn="ctr">
                <a:solidFill>
                  <a:sysClr val="windowText" lastClr="000000"/>
                </a:solidFill>
                <a:prstDash val="solid"/>
                <a:miter lim="800000"/>
                <a:tailEnd type="triangle"/>
              </a:ln>
              <a:effectLst/>
            </p:spPr>
          </p:cxnSp>
          <p:cxnSp>
            <p:nvCxnSpPr>
              <p:cNvPr id="18" name="Straight Arrow Connector 17"/>
              <p:cNvCxnSpPr/>
              <p:nvPr/>
            </p:nvCxnSpPr>
            <p:spPr>
              <a:xfrm rot="16200000">
                <a:off x="741520" y="2451854"/>
                <a:ext cx="731520" cy="0"/>
              </a:xfrm>
              <a:prstGeom prst="straightConnector1">
                <a:avLst/>
              </a:prstGeom>
              <a:noFill/>
              <a:ln w="25400" cap="flat" cmpd="sng" algn="ctr">
                <a:solidFill>
                  <a:sysClr val="windowText" lastClr="000000"/>
                </a:solidFill>
                <a:prstDash val="solid"/>
                <a:miter lim="800000"/>
                <a:tailEnd type="triangle"/>
              </a:ln>
              <a:effectLst/>
            </p:spPr>
          </p:cxnSp>
          <p:cxnSp>
            <p:nvCxnSpPr>
              <p:cNvPr id="19" name="Curved Connector 18"/>
              <p:cNvCxnSpPr/>
              <p:nvPr/>
            </p:nvCxnSpPr>
            <p:spPr>
              <a:xfrm>
                <a:off x="1233256" y="2332018"/>
                <a:ext cx="639226" cy="386444"/>
              </a:xfrm>
              <a:prstGeom prst="curvedConnector3">
                <a:avLst/>
              </a:prstGeom>
              <a:noFill/>
              <a:ln w="31750" cap="flat" cmpd="sng" algn="ctr">
                <a:solidFill>
                  <a:srgbClr val="00B050"/>
                </a:solidFill>
                <a:prstDash val="solid"/>
                <a:miter lim="800000"/>
                <a:headEnd type="oval" w="lg" len="lg"/>
                <a:tailEnd type="oval" w="lg" len="lg"/>
              </a:ln>
              <a:effectLst>
                <a:outerShdw blurRad="50800" dist="76200" dir="2700000" algn="tl" rotWithShape="0">
                  <a:prstClr val="black">
                    <a:alpha val="40000"/>
                  </a:prstClr>
                </a:outerShdw>
              </a:effectLst>
            </p:spPr>
          </p:cxnSp>
        </p:grpSp>
        <p:grpSp>
          <p:nvGrpSpPr>
            <p:cNvPr id="20" name="Group 19"/>
            <p:cNvGrpSpPr/>
            <p:nvPr/>
          </p:nvGrpSpPr>
          <p:grpSpPr>
            <a:xfrm>
              <a:off x="4636599" y="1633553"/>
              <a:ext cx="914400" cy="1103264"/>
              <a:chOff x="1094725" y="2086094"/>
              <a:chExt cx="914400" cy="1103264"/>
            </a:xfrm>
          </p:grpSpPr>
          <p:sp>
            <p:nvSpPr>
              <p:cNvPr id="21" name="TextBox 20"/>
              <p:cNvSpPr txBox="1"/>
              <p:nvPr/>
            </p:nvSpPr>
            <p:spPr>
              <a:xfrm>
                <a:off x="1299614" y="2789248"/>
                <a:ext cx="524503"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Arial" charset="0"/>
                    <a:ea typeface="Arial" charset="0"/>
                    <a:cs typeface="Arial" charset="0"/>
                  </a:rPr>
                  <a:t>in </a:t>
                </a:r>
                <a:r>
                  <a:rPr lang="en-US" sz="1000" kern="0" dirty="0">
                    <a:solidFill>
                      <a:srgbClr val="FF0000"/>
                    </a:solidFill>
                    <a:latin typeface="Arial" charset="0"/>
                    <a:ea typeface="Arial" charset="0"/>
                    <a:cs typeface="Arial" charset="0"/>
                  </a:rPr>
                  <a:t>P</a:t>
                </a:r>
                <a:endParaRPr kumimoji="0" lang="en-US" sz="1000" b="0" i="0" u="none" strike="noStrike" kern="0" cap="none" spc="0" normalizeH="0" baseline="-25000" noProof="0" dirty="0">
                  <a:ln>
                    <a:noFill/>
                  </a:ln>
                  <a:solidFill>
                    <a:prstClr val="black"/>
                  </a:solidFill>
                  <a:effectLst/>
                  <a:uLnTx/>
                  <a:uFillTx/>
                  <a:latin typeface="Arial" charset="0"/>
                  <a:ea typeface="Arial" charset="0"/>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Arial" charset="0"/>
                    <a:ea typeface="Arial" charset="0"/>
                    <a:cs typeface="Arial" charset="0"/>
                  </a:rPr>
                  <a:t>t</a:t>
                </a:r>
                <a:r>
                  <a:rPr kumimoji="0" lang="en-US" sz="1000" b="0" i="0" u="none" strike="noStrike" kern="0" cap="none" spc="0" normalizeH="0" baseline="-25000" noProof="0" dirty="0">
                    <a:ln>
                      <a:noFill/>
                    </a:ln>
                    <a:solidFill>
                      <a:prstClr val="black"/>
                    </a:solidFill>
                    <a:effectLst/>
                    <a:uLnTx/>
                    <a:uFillTx/>
                    <a:latin typeface="Arial" charset="0"/>
                    <a:ea typeface="Arial" charset="0"/>
                    <a:cs typeface="Arial" charset="0"/>
                  </a:rPr>
                  <a:t>1</a:t>
                </a:r>
                <a:r>
                  <a:rPr kumimoji="0" lang="en-US" sz="1000" b="0" i="0" u="none" strike="noStrike" kern="0" cap="none" spc="0" normalizeH="0" baseline="0" noProof="0" dirty="0">
                    <a:ln>
                      <a:noFill/>
                    </a:ln>
                    <a:solidFill>
                      <a:prstClr val="black"/>
                    </a:solidFill>
                    <a:effectLst/>
                    <a:uLnTx/>
                    <a:uFillTx/>
                    <a:latin typeface="Arial" charset="0"/>
                    <a:ea typeface="Arial" charset="0"/>
                    <a:cs typeface="Arial" charset="0"/>
                  </a:rPr>
                  <a:t> </a:t>
                </a:r>
                <a:r>
                  <a:rPr kumimoji="0" lang="en-US" sz="800" b="0" i="0" u="none" strike="noStrike" kern="0" cap="none" spc="0" normalizeH="0" baseline="0" noProof="0" dirty="0">
                    <a:ln>
                      <a:noFill/>
                    </a:ln>
                    <a:solidFill>
                      <a:prstClr val="black"/>
                    </a:solidFill>
                    <a:effectLst/>
                    <a:uLnTx/>
                    <a:uFillTx/>
                    <a:latin typeface="Arial" charset="0"/>
                    <a:ea typeface="Arial" charset="0"/>
                    <a:cs typeface="Arial" charset="0"/>
                  </a:rPr>
                  <a:t>vs</a:t>
                </a:r>
                <a:r>
                  <a:rPr kumimoji="0" lang="en-US" sz="1000" b="0" i="0" u="none" strike="noStrike" kern="0" cap="none" spc="0" normalizeH="0" baseline="0" noProof="0" dirty="0">
                    <a:ln>
                      <a:noFill/>
                    </a:ln>
                    <a:solidFill>
                      <a:prstClr val="black"/>
                    </a:solidFill>
                    <a:effectLst/>
                    <a:uLnTx/>
                    <a:uFillTx/>
                    <a:latin typeface="Arial" charset="0"/>
                    <a:ea typeface="Arial" charset="0"/>
                    <a:cs typeface="Arial" charset="0"/>
                  </a:rPr>
                  <a:t> t</a:t>
                </a:r>
                <a:r>
                  <a:rPr kumimoji="0" lang="en-US" sz="1000" b="0" i="0" u="none" strike="noStrike" kern="0" cap="none" spc="0" normalizeH="0" baseline="-25000" noProof="0" dirty="0">
                    <a:ln>
                      <a:noFill/>
                    </a:ln>
                    <a:solidFill>
                      <a:prstClr val="black"/>
                    </a:solidFill>
                    <a:effectLst/>
                    <a:uLnTx/>
                    <a:uFillTx/>
                    <a:latin typeface="Arial" charset="0"/>
                    <a:ea typeface="Arial" charset="0"/>
                    <a:cs typeface="Arial" charset="0"/>
                  </a:rPr>
                  <a:t>0</a:t>
                </a:r>
                <a:endParaRPr kumimoji="0" lang="en-US" sz="1000" b="0" i="0" u="none" strike="noStrike" kern="0" cap="none" spc="0" normalizeH="0" baseline="0" noProof="0" dirty="0">
                  <a:ln>
                    <a:noFill/>
                  </a:ln>
                  <a:solidFill>
                    <a:srgbClr val="00B050"/>
                  </a:solidFill>
                  <a:effectLst/>
                  <a:uLnTx/>
                  <a:uFillTx/>
                  <a:latin typeface="Arial" charset="0"/>
                  <a:ea typeface="Arial" charset="0"/>
                  <a:cs typeface="Arial" charset="0"/>
                </a:endParaRPr>
              </a:p>
            </p:txBody>
          </p:sp>
          <p:cxnSp>
            <p:nvCxnSpPr>
              <p:cNvPr id="22" name="Straight Connector 21"/>
              <p:cNvCxnSpPr/>
              <p:nvPr/>
            </p:nvCxnSpPr>
            <p:spPr>
              <a:xfrm>
                <a:off x="1235697" y="2163974"/>
                <a:ext cx="0" cy="731520"/>
              </a:xfrm>
              <a:prstGeom prst="line">
                <a:avLst/>
              </a:prstGeom>
              <a:noFill/>
              <a:ln w="25400" cap="flat" cmpd="sng" algn="ctr">
                <a:solidFill>
                  <a:sysClr val="window" lastClr="FFFFFF">
                    <a:lumMod val="65000"/>
                  </a:sysClr>
                </a:solidFill>
                <a:prstDash val="sysDash"/>
                <a:miter lim="800000"/>
              </a:ln>
              <a:effectLst/>
            </p:spPr>
          </p:cxnSp>
          <p:cxnSp>
            <p:nvCxnSpPr>
              <p:cNvPr id="23" name="Straight Connector 22"/>
              <p:cNvCxnSpPr/>
              <p:nvPr/>
            </p:nvCxnSpPr>
            <p:spPr>
              <a:xfrm>
                <a:off x="1872482" y="2163974"/>
                <a:ext cx="0" cy="731520"/>
              </a:xfrm>
              <a:prstGeom prst="line">
                <a:avLst/>
              </a:prstGeom>
              <a:noFill/>
              <a:ln w="25400" cap="flat" cmpd="sng" algn="ctr">
                <a:solidFill>
                  <a:sysClr val="window" lastClr="FFFFFF">
                    <a:lumMod val="65000"/>
                  </a:sysClr>
                </a:solidFill>
                <a:prstDash val="sysDash"/>
                <a:miter lim="800000"/>
              </a:ln>
              <a:effectLst/>
            </p:spPr>
          </p:cxnSp>
          <p:cxnSp>
            <p:nvCxnSpPr>
              <p:cNvPr id="24" name="Straight Arrow Connector 23"/>
              <p:cNvCxnSpPr/>
              <p:nvPr/>
            </p:nvCxnSpPr>
            <p:spPr>
              <a:xfrm>
                <a:off x="1233256" y="2226514"/>
                <a:ext cx="639226" cy="0"/>
              </a:xfrm>
              <a:prstGeom prst="straightConnector1">
                <a:avLst/>
              </a:prstGeom>
              <a:noFill/>
              <a:ln w="31750" cap="flat" cmpd="sng" algn="ctr">
                <a:solidFill>
                  <a:srgbClr val="FF0000"/>
                </a:solidFill>
                <a:prstDash val="solid"/>
                <a:miter lim="800000"/>
                <a:headEnd type="oval" w="lg" len="lg"/>
                <a:tailEnd type="oval" w="lg" len="lg"/>
              </a:ln>
              <a:effectLst>
                <a:outerShdw blurRad="50800" dist="76200" dir="2700000" algn="tl" rotWithShape="0">
                  <a:prstClr val="black">
                    <a:alpha val="40000"/>
                  </a:prstClr>
                </a:outerShdw>
              </a:effectLst>
            </p:spPr>
          </p:cxnSp>
          <p:cxnSp>
            <p:nvCxnSpPr>
              <p:cNvPr id="25" name="Straight Arrow Connector 24"/>
              <p:cNvCxnSpPr/>
              <p:nvPr/>
            </p:nvCxnSpPr>
            <p:spPr>
              <a:xfrm>
                <a:off x="1094725" y="2809316"/>
                <a:ext cx="914400" cy="0"/>
              </a:xfrm>
              <a:prstGeom prst="straightConnector1">
                <a:avLst/>
              </a:prstGeom>
              <a:noFill/>
              <a:ln w="25400" cap="flat" cmpd="sng" algn="ctr">
                <a:solidFill>
                  <a:sysClr val="windowText" lastClr="000000"/>
                </a:solidFill>
                <a:prstDash val="solid"/>
                <a:miter lim="800000"/>
                <a:tailEnd type="triangle"/>
              </a:ln>
              <a:effectLst/>
            </p:spPr>
          </p:cxnSp>
          <p:cxnSp>
            <p:nvCxnSpPr>
              <p:cNvPr id="26" name="Straight Arrow Connector 25"/>
              <p:cNvCxnSpPr/>
              <p:nvPr/>
            </p:nvCxnSpPr>
            <p:spPr>
              <a:xfrm rot="16200000">
                <a:off x="741520" y="2451854"/>
                <a:ext cx="731520" cy="0"/>
              </a:xfrm>
              <a:prstGeom prst="straightConnector1">
                <a:avLst/>
              </a:prstGeom>
              <a:noFill/>
              <a:ln w="25400" cap="flat" cmpd="sng" algn="ctr">
                <a:solidFill>
                  <a:sysClr val="windowText" lastClr="000000"/>
                </a:solidFill>
                <a:prstDash val="solid"/>
                <a:miter lim="800000"/>
                <a:tailEnd type="triangle"/>
              </a:ln>
              <a:effectLst/>
            </p:spPr>
          </p:cxnSp>
        </p:grpSp>
        <p:sp>
          <p:nvSpPr>
            <p:cNvPr id="176" name="TextBox 175"/>
            <p:cNvSpPr txBox="1"/>
            <p:nvPr/>
          </p:nvSpPr>
          <p:spPr>
            <a:xfrm>
              <a:off x="3595698" y="1358691"/>
              <a:ext cx="243978"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s-IS" sz="1200" b="1" i="0" u="none" strike="noStrike" kern="1200" cap="none" spc="0" normalizeH="0" baseline="0" noProof="0" dirty="0">
                  <a:ln>
                    <a:noFill/>
                  </a:ln>
                  <a:solidFill>
                    <a:prstClr val="black"/>
                  </a:solidFill>
                  <a:effectLst/>
                  <a:uLnTx/>
                  <a:uFillTx/>
                  <a:latin typeface="Times New Roman" charset="0"/>
                  <a:ea typeface="Times New Roman" charset="0"/>
                  <a:cs typeface="Times New Roman" charset="0"/>
                </a:rPr>
                <a:t>I</a:t>
              </a:r>
              <a:endParaRPr kumimoji="0" lang="en-US" sz="1200" b="1" i="0" u="none" strike="noStrike" kern="1200" cap="none" spc="0" normalizeH="0" baseline="0" noProof="0" dirty="0">
                <a:ln>
                  <a:noFill/>
                </a:ln>
                <a:solidFill>
                  <a:prstClr val="black"/>
                </a:solidFill>
                <a:effectLst/>
                <a:uLnTx/>
                <a:uFillTx/>
                <a:latin typeface="Times New Roman" charset="0"/>
                <a:ea typeface="Times New Roman" charset="0"/>
                <a:cs typeface="Times New Roman" charset="0"/>
              </a:endParaRPr>
            </a:p>
          </p:txBody>
        </p:sp>
        <p:sp>
          <p:nvSpPr>
            <p:cNvPr id="177" name="TextBox 176"/>
            <p:cNvSpPr txBox="1"/>
            <p:nvPr/>
          </p:nvSpPr>
          <p:spPr>
            <a:xfrm>
              <a:off x="4949604" y="1358691"/>
              <a:ext cx="303288"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s-IS" sz="1200" b="1" i="0" u="none" strike="noStrike" kern="1200" cap="none" spc="0" normalizeH="0" baseline="0" noProof="0" dirty="0">
                  <a:ln>
                    <a:noFill/>
                  </a:ln>
                  <a:solidFill>
                    <a:prstClr val="black"/>
                  </a:solidFill>
                  <a:effectLst/>
                  <a:uLnTx/>
                  <a:uFillTx/>
                  <a:latin typeface="Times New Roman" charset="0"/>
                  <a:ea typeface="Times New Roman" charset="0"/>
                  <a:cs typeface="Times New Roman" charset="0"/>
                </a:rPr>
                <a:t>II</a:t>
              </a:r>
              <a:endParaRPr kumimoji="0" lang="en-US" sz="1200" b="1" i="0" u="none" strike="noStrike" kern="1200" cap="none" spc="0" normalizeH="0" baseline="0" noProof="0" dirty="0">
                <a:ln>
                  <a:noFill/>
                </a:ln>
                <a:solidFill>
                  <a:prstClr val="black"/>
                </a:solidFill>
                <a:effectLst/>
                <a:uLnTx/>
                <a:uFillTx/>
                <a:latin typeface="Times New Roman" charset="0"/>
                <a:ea typeface="Times New Roman" charset="0"/>
                <a:cs typeface="Times New Roman" charset="0"/>
              </a:endParaRPr>
            </a:p>
          </p:txBody>
        </p:sp>
        <p:sp>
          <p:nvSpPr>
            <p:cNvPr id="178" name="TextBox 177"/>
            <p:cNvSpPr txBox="1"/>
            <p:nvPr/>
          </p:nvSpPr>
          <p:spPr>
            <a:xfrm>
              <a:off x="6336479" y="1358691"/>
              <a:ext cx="362600"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s-IS" sz="1200" b="1" i="0" u="none" strike="noStrike" kern="1200" cap="none" spc="0" normalizeH="0" baseline="0" noProof="0" dirty="0">
                  <a:ln>
                    <a:noFill/>
                  </a:ln>
                  <a:solidFill>
                    <a:prstClr val="black"/>
                  </a:solidFill>
                  <a:effectLst/>
                  <a:uLnTx/>
                  <a:uFillTx/>
                  <a:latin typeface="Times New Roman" charset="0"/>
                  <a:ea typeface="Times New Roman" charset="0"/>
                  <a:cs typeface="Times New Roman" charset="0"/>
                </a:rPr>
                <a:t>III</a:t>
              </a:r>
              <a:endParaRPr kumimoji="0" lang="en-US" sz="1200" b="1" i="0" u="none" strike="noStrike" kern="1200" cap="none" spc="0" normalizeH="0" baseline="0" noProof="0" dirty="0">
                <a:ln>
                  <a:noFill/>
                </a:ln>
                <a:solidFill>
                  <a:prstClr val="black"/>
                </a:solidFill>
                <a:effectLst/>
                <a:uLnTx/>
                <a:uFillTx/>
                <a:latin typeface="Times New Roman" charset="0"/>
                <a:ea typeface="Times New Roman" charset="0"/>
                <a:cs typeface="Times New Roman" charset="0"/>
              </a:endParaRPr>
            </a:p>
          </p:txBody>
        </p:sp>
      </p:grpSp>
      <p:pic>
        <p:nvPicPr>
          <p:cNvPr id="18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75"/>
            <a:ext cx="665562" cy="665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37" name="Straight Connector 136">
            <a:extLst>
              <a:ext uri="{FF2B5EF4-FFF2-40B4-BE49-F238E27FC236}">
                <a16:creationId xmlns:a16="http://schemas.microsoft.com/office/drawing/2014/main" id="{16E5DAAE-F621-4D4C-88C7-FE14D33ED336}"/>
              </a:ext>
            </a:extLst>
          </p:cNvPr>
          <p:cNvCxnSpPr/>
          <p:nvPr/>
        </p:nvCxnSpPr>
        <p:spPr>
          <a:xfrm flipH="1">
            <a:off x="890475" y="2939874"/>
            <a:ext cx="6309360" cy="0"/>
          </a:xfrm>
          <a:prstGeom prst="line">
            <a:avLst/>
          </a:prstGeom>
          <a:noFill/>
          <a:ln w="12700" cap="flat" cmpd="sng" algn="ctr">
            <a:solidFill>
              <a:sysClr val="windowText" lastClr="000000"/>
            </a:solidFill>
            <a:prstDash val="solid"/>
            <a:miter lim="800000"/>
          </a:ln>
          <a:effectLst/>
        </p:spPr>
      </p:cxnSp>
      <p:cxnSp>
        <p:nvCxnSpPr>
          <p:cNvPr id="160" name="Straight Connector 159">
            <a:extLst>
              <a:ext uri="{FF2B5EF4-FFF2-40B4-BE49-F238E27FC236}">
                <a16:creationId xmlns:a16="http://schemas.microsoft.com/office/drawing/2014/main" id="{4C600E86-21AB-42CF-9957-6498AFF9955F}"/>
              </a:ext>
            </a:extLst>
          </p:cNvPr>
          <p:cNvCxnSpPr/>
          <p:nvPr/>
        </p:nvCxnSpPr>
        <p:spPr>
          <a:xfrm flipH="1">
            <a:off x="860299" y="5195555"/>
            <a:ext cx="6309360" cy="0"/>
          </a:xfrm>
          <a:prstGeom prst="line">
            <a:avLst/>
          </a:prstGeom>
          <a:noFill/>
          <a:ln w="12700" cap="flat" cmpd="sng" algn="ctr">
            <a:solidFill>
              <a:sysClr val="windowText" lastClr="000000"/>
            </a:solidFill>
            <a:prstDash val="solid"/>
            <a:miter lim="800000"/>
          </a:ln>
          <a:effectLst/>
        </p:spPr>
      </p:cxnSp>
      <p:sp>
        <p:nvSpPr>
          <p:cNvPr id="161" name="Rectangle 160">
            <a:extLst>
              <a:ext uri="{FF2B5EF4-FFF2-40B4-BE49-F238E27FC236}">
                <a16:creationId xmlns:a16="http://schemas.microsoft.com/office/drawing/2014/main" id="{423CBC31-A084-44D8-A21A-BE2644C40BE2}"/>
              </a:ext>
            </a:extLst>
          </p:cNvPr>
          <p:cNvSpPr/>
          <p:nvPr/>
        </p:nvSpPr>
        <p:spPr>
          <a:xfrm>
            <a:off x="822378" y="4972672"/>
            <a:ext cx="1821332"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charset="0"/>
                <a:ea typeface="Arial" charset="0"/>
                <a:cs typeface="Arial" charset="0"/>
              </a:rPr>
              <a:t>C</a:t>
            </a:r>
            <a:r>
              <a:rPr kumimoji="0" lang="en-US" sz="800" b="0" i="0" u="none" strike="noStrike" kern="1200" cap="none" spc="0" normalizeH="0" baseline="0" noProof="0" dirty="0">
                <a:ln>
                  <a:noFill/>
                </a:ln>
                <a:solidFill>
                  <a:prstClr val="black"/>
                </a:solidFill>
                <a:effectLst/>
                <a:uLnTx/>
                <a:uFillTx/>
                <a:latin typeface="Arial" charset="0"/>
                <a:ea typeface="Arial" charset="0"/>
                <a:cs typeface="Arial" charset="0"/>
              </a:rPr>
              <a:t> Cell type-mediated degranulation</a:t>
            </a:r>
            <a:endParaRPr kumimoji="0" lang="en-US" sz="1800" b="0" i="0" u="none" strike="noStrike" kern="1200" cap="none" spc="0" normalizeH="0" baseline="0" noProof="0" dirty="0">
              <a:ln>
                <a:noFill/>
              </a:ln>
              <a:solidFill>
                <a:prstClr val="black"/>
              </a:solidFill>
              <a:effectLst/>
              <a:uLnTx/>
              <a:uFillTx/>
              <a:latin typeface="Arial" charset="0"/>
              <a:ea typeface="Arial" charset="0"/>
              <a:cs typeface="Arial" charset="0"/>
            </a:endParaRPr>
          </a:p>
        </p:txBody>
      </p:sp>
      <p:grpSp>
        <p:nvGrpSpPr>
          <p:cNvPr id="47" name="Group 46">
            <a:extLst>
              <a:ext uri="{FF2B5EF4-FFF2-40B4-BE49-F238E27FC236}">
                <a16:creationId xmlns:a16="http://schemas.microsoft.com/office/drawing/2014/main" id="{EEBBD9EB-368F-4048-8E4B-DFED4AC7CEE3}"/>
              </a:ext>
            </a:extLst>
          </p:cNvPr>
          <p:cNvGrpSpPr/>
          <p:nvPr/>
        </p:nvGrpSpPr>
        <p:grpSpPr>
          <a:xfrm>
            <a:off x="2039606" y="2925055"/>
            <a:ext cx="2128708" cy="3749303"/>
            <a:chOff x="1402197" y="3395173"/>
            <a:chExt cx="2245561" cy="3367892"/>
          </a:xfrm>
        </p:grpSpPr>
        <p:sp>
          <p:nvSpPr>
            <p:cNvPr id="120" name="TextBox 119">
              <a:extLst>
                <a:ext uri="{FF2B5EF4-FFF2-40B4-BE49-F238E27FC236}">
                  <a16:creationId xmlns:a16="http://schemas.microsoft.com/office/drawing/2014/main" id="{1EA1F0C7-892A-40CF-93C2-E74CF68C625E}"/>
                </a:ext>
              </a:extLst>
            </p:cNvPr>
            <p:cNvSpPr txBox="1"/>
            <p:nvPr/>
          </p:nvSpPr>
          <p:spPr>
            <a:xfrm>
              <a:off x="2866941" y="6547621"/>
              <a:ext cx="768159" cy="21544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a:ea typeface="+mn-ea"/>
                  <a:cs typeface="Arial"/>
                </a:rPr>
                <a:t>-log</a:t>
              </a:r>
              <a:r>
                <a:rPr kumimoji="0" lang="en-US" sz="800" b="0" i="0" u="none" strike="noStrike" kern="1200" cap="none" spc="0" normalizeH="0" baseline="-25000" noProof="0" dirty="0">
                  <a:ln>
                    <a:noFill/>
                  </a:ln>
                  <a:solidFill>
                    <a:prstClr val="black"/>
                  </a:solidFill>
                  <a:effectLst/>
                  <a:uLnTx/>
                  <a:uFillTx/>
                  <a:latin typeface="Arial"/>
                  <a:ea typeface="+mn-ea"/>
                  <a:cs typeface="Arial"/>
                </a:rPr>
                <a:t>10</a:t>
              </a:r>
              <a:r>
                <a:rPr kumimoji="0" lang="en-US" sz="800" b="0" i="0" u="none" strike="noStrike" kern="1200" cap="none" spc="0" normalizeH="0" baseline="0" noProof="0" dirty="0">
                  <a:ln>
                    <a:noFill/>
                  </a:ln>
                  <a:solidFill>
                    <a:prstClr val="black"/>
                  </a:solidFill>
                  <a:effectLst/>
                  <a:uLnTx/>
                  <a:uFillTx/>
                  <a:latin typeface="Arial"/>
                  <a:ea typeface="+mn-ea"/>
                  <a:cs typeface="Arial"/>
                </a:rPr>
                <a:t>( </a:t>
              </a:r>
              <a:r>
                <a:rPr kumimoji="0" lang="en-US" sz="800" b="0" i="1" u="none" strike="noStrike" kern="1200" cap="none" spc="0" normalizeH="0" baseline="0" noProof="0" dirty="0">
                  <a:ln>
                    <a:noFill/>
                  </a:ln>
                  <a:solidFill>
                    <a:prstClr val="black"/>
                  </a:solidFill>
                  <a:effectLst/>
                  <a:uLnTx/>
                  <a:uFillTx/>
                  <a:latin typeface="Arial"/>
                  <a:ea typeface="+mn-ea"/>
                  <a:cs typeface="Arial"/>
                </a:rPr>
                <a:t>FDR</a:t>
              </a:r>
              <a:r>
                <a:rPr kumimoji="0" lang="en-US" sz="800" b="0" i="0" u="none" strike="noStrike" kern="1200" cap="none" spc="0" normalizeH="0" baseline="0" noProof="0" dirty="0">
                  <a:ln>
                    <a:noFill/>
                  </a:ln>
                  <a:solidFill>
                    <a:prstClr val="black"/>
                  </a:solidFill>
                  <a:effectLst/>
                  <a:uLnTx/>
                  <a:uFillTx/>
                  <a:latin typeface="Arial"/>
                  <a:ea typeface="+mn-ea"/>
                  <a:cs typeface="Arial"/>
                </a:rPr>
                <a:t> )</a:t>
              </a:r>
            </a:p>
          </p:txBody>
        </p:sp>
        <p:pic>
          <p:nvPicPr>
            <p:cNvPr id="124" name="Picture 123">
              <a:extLst>
                <a:ext uri="{FF2B5EF4-FFF2-40B4-BE49-F238E27FC236}">
                  <a16:creationId xmlns:a16="http://schemas.microsoft.com/office/drawing/2014/main" id="{0E3D5AF3-DBA2-4270-A599-8E1778C275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6034" y="3395173"/>
              <a:ext cx="594360" cy="1634490"/>
            </a:xfrm>
            <a:prstGeom prst="rect">
              <a:avLst/>
            </a:prstGeom>
            <a:noFill/>
            <a:ln>
              <a:noFill/>
            </a:ln>
          </p:spPr>
        </p:pic>
        <p:pic>
          <p:nvPicPr>
            <p:cNvPr id="128" name="Picture 127">
              <a:extLst>
                <a:ext uri="{FF2B5EF4-FFF2-40B4-BE49-F238E27FC236}">
                  <a16:creationId xmlns:a16="http://schemas.microsoft.com/office/drawing/2014/main" id="{3206C819-E5AE-4926-A62B-4E4573DF14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56521" y="5397577"/>
              <a:ext cx="594360" cy="1040130"/>
            </a:xfrm>
            <a:prstGeom prst="rect">
              <a:avLst/>
            </a:prstGeom>
          </p:spPr>
        </p:pic>
        <p:sp>
          <p:nvSpPr>
            <p:cNvPr id="138" name="TextBox 137">
              <a:extLst>
                <a:ext uri="{FF2B5EF4-FFF2-40B4-BE49-F238E27FC236}">
                  <a16:creationId xmlns:a16="http://schemas.microsoft.com/office/drawing/2014/main" id="{EE7D4FDA-6896-4744-A96A-12F3DF0A9827}"/>
                </a:ext>
              </a:extLst>
            </p:cNvPr>
            <p:cNvSpPr txBox="1"/>
            <p:nvPr/>
          </p:nvSpPr>
          <p:spPr>
            <a:xfrm>
              <a:off x="2857969" y="4987032"/>
              <a:ext cx="242375" cy="21544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a:ea typeface="+mn-ea"/>
                  <a:cs typeface="Arial"/>
                </a:rPr>
                <a:t>0</a:t>
              </a:r>
            </a:p>
          </p:txBody>
        </p:sp>
        <p:sp>
          <p:nvSpPr>
            <p:cNvPr id="139" name="TextBox 138">
              <a:extLst>
                <a:ext uri="{FF2B5EF4-FFF2-40B4-BE49-F238E27FC236}">
                  <a16:creationId xmlns:a16="http://schemas.microsoft.com/office/drawing/2014/main" id="{5D1A623D-CDFD-4E31-848D-616972AB626E}"/>
                </a:ext>
              </a:extLst>
            </p:cNvPr>
            <p:cNvSpPr txBox="1"/>
            <p:nvPr/>
          </p:nvSpPr>
          <p:spPr>
            <a:xfrm>
              <a:off x="3405384" y="4987032"/>
              <a:ext cx="242374" cy="21544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a:ea typeface="+mn-ea"/>
                  <a:cs typeface="Arial"/>
                </a:rPr>
                <a:t>7</a:t>
              </a:r>
            </a:p>
          </p:txBody>
        </p:sp>
        <p:sp>
          <p:nvSpPr>
            <p:cNvPr id="140" name="Rectangle 139">
              <a:extLst>
                <a:ext uri="{FF2B5EF4-FFF2-40B4-BE49-F238E27FC236}">
                  <a16:creationId xmlns:a16="http://schemas.microsoft.com/office/drawing/2014/main" id="{8C2C8656-1157-4F9F-B4F5-C53DB6E17EEA}"/>
                </a:ext>
              </a:extLst>
            </p:cNvPr>
            <p:cNvSpPr/>
            <p:nvPr/>
          </p:nvSpPr>
          <p:spPr>
            <a:xfrm>
              <a:off x="2795493" y="3408920"/>
              <a:ext cx="258404"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charset="0"/>
                  <a:ea typeface="Arial" charset="0"/>
                  <a:cs typeface="Arial" charset="0"/>
                </a:rPr>
                <a:t>R</a:t>
              </a:r>
              <a:endParaRPr kumimoji="0" lang="en-US" sz="1800" b="1" i="0" u="none" strike="noStrike" kern="1200" cap="none" spc="0" normalizeH="0" baseline="0" noProof="0" dirty="0">
                <a:ln>
                  <a:noFill/>
                </a:ln>
                <a:solidFill>
                  <a:prstClr val="black"/>
                </a:solidFill>
                <a:effectLst/>
                <a:uLnTx/>
                <a:uFillTx/>
                <a:latin typeface="Arial" charset="0"/>
                <a:ea typeface="Arial" charset="0"/>
                <a:cs typeface="Arial" charset="0"/>
              </a:endParaRPr>
            </a:p>
          </p:txBody>
        </p:sp>
        <p:sp>
          <p:nvSpPr>
            <p:cNvPr id="141" name="Rectangle 140">
              <a:extLst>
                <a:ext uri="{FF2B5EF4-FFF2-40B4-BE49-F238E27FC236}">
                  <a16:creationId xmlns:a16="http://schemas.microsoft.com/office/drawing/2014/main" id="{E18EB506-7359-44A9-9031-55950AC0623E}"/>
                </a:ext>
              </a:extLst>
            </p:cNvPr>
            <p:cNvSpPr/>
            <p:nvPr/>
          </p:nvSpPr>
          <p:spPr>
            <a:xfrm>
              <a:off x="2795493" y="3543888"/>
              <a:ext cx="258404"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charset="0"/>
                  <a:ea typeface="Arial" charset="0"/>
                  <a:cs typeface="Arial" charset="0"/>
                </a:rPr>
                <a:t>R</a:t>
              </a:r>
              <a:endParaRPr kumimoji="0" lang="en-US" sz="1800" b="1" i="0" u="none" strike="noStrike" kern="1200" cap="none" spc="0" normalizeH="0" baseline="0" noProof="0" dirty="0">
                <a:ln>
                  <a:noFill/>
                </a:ln>
                <a:solidFill>
                  <a:prstClr val="black"/>
                </a:solidFill>
                <a:effectLst/>
                <a:uLnTx/>
                <a:uFillTx/>
                <a:latin typeface="Arial" charset="0"/>
                <a:ea typeface="Arial" charset="0"/>
                <a:cs typeface="Arial" charset="0"/>
              </a:endParaRPr>
            </a:p>
          </p:txBody>
        </p:sp>
        <p:sp>
          <p:nvSpPr>
            <p:cNvPr id="142" name="Rectangle 141">
              <a:extLst>
                <a:ext uri="{FF2B5EF4-FFF2-40B4-BE49-F238E27FC236}">
                  <a16:creationId xmlns:a16="http://schemas.microsoft.com/office/drawing/2014/main" id="{9D4A990F-B92E-4A99-B30F-42951977D5B9}"/>
                </a:ext>
              </a:extLst>
            </p:cNvPr>
            <p:cNvSpPr/>
            <p:nvPr/>
          </p:nvSpPr>
          <p:spPr>
            <a:xfrm>
              <a:off x="2795493" y="3683224"/>
              <a:ext cx="258404"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charset="0"/>
                  <a:ea typeface="Arial" charset="0"/>
                  <a:cs typeface="Arial" charset="0"/>
                </a:rPr>
                <a:t>R</a:t>
              </a:r>
              <a:endParaRPr kumimoji="0" lang="en-US" sz="1800" b="1" i="0" u="none" strike="noStrike" kern="1200" cap="none" spc="0" normalizeH="0" baseline="0" noProof="0" dirty="0">
                <a:ln>
                  <a:noFill/>
                </a:ln>
                <a:solidFill>
                  <a:prstClr val="black"/>
                </a:solidFill>
                <a:effectLst/>
                <a:uLnTx/>
                <a:uFillTx/>
                <a:latin typeface="Arial" charset="0"/>
                <a:ea typeface="Arial" charset="0"/>
                <a:cs typeface="Arial" charset="0"/>
              </a:endParaRPr>
            </a:p>
          </p:txBody>
        </p:sp>
        <p:sp>
          <p:nvSpPr>
            <p:cNvPr id="143" name="Rectangle 142">
              <a:extLst>
                <a:ext uri="{FF2B5EF4-FFF2-40B4-BE49-F238E27FC236}">
                  <a16:creationId xmlns:a16="http://schemas.microsoft.com/office/drawing/2014/main" id="{FA2F7033-A3A2-4918-BB83-5EC32CB34E9F}"/>
                </a:ext>
              </a:extLst>
            </p:cNvPr>
            <p:cNvSpPr/>
            <p:nvPr/>
          </p:nvSpPr>
          <p:spPr>
            <a:xfrm>
              <a:off x="2795493" y="3820376"/>
              <a:ext cx="258404"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charset="0"/>
                  <a:ea typeface="Arial" charset="0"/>
                  <a:cs typeface="Arial" charset="0"/>
                </a:rPr>
                <a:t>R</a:t>
              </a:r>
              <a:endParaRPr kumimoji="0" lang="en-US" sz="1800" b="1" i="0" u="none" strike="noStrike" kern="1200" cap="none" spc="0" normalizeH="0" baseline="0" noProof="0" dirty="0">
                <a:ln>
                  <a:noFill/>
                </a:ln>
                <a:solidFill>
                  <a:prstClr val="black"/>
                </a:solidFill>
                <a:effectLst/>
                <a:uLnTx/>
                <a:uFillTx/>
                <a:latin typeface="Arial" charset="0"/>
                <a:ea typeface="Arial" charset="0"/>
                <a:cs typeface="Arial" charset="0"/>
              </a:endParaRPr>
            </a:p>
          </p:txBody>
        </p:sp>
        <p:sp>
          <p:nvSpPr>
            <p:cNvPr id="162" name="TextBox 161">
              <a:extLst>
                <a:ext uri="{FF2B5EF4-FFF2-40B4-BE49-F238E27FC236}">
                  <a16:creationId xmlns:a16="http://schemas.microsoft.com/office/drawing/2014/main" id="{470DB3C0-5FC6-4A5C-A497-AB84F1ABF366}"/>
                </a:ext>
              </a:extLst>
            </p:cNvPr>
            <p:cNvSpPr txBox="1"/>
            <p:nvPr/>
          </p:nvSpPr>
          <p:spPr>
            <a:xfrm>
              <a:off x="2857969" y="6391663"/>
              <a:ext cx="242375" cy="21544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a:ea typeface="+mn-ea"/>
                  <a:cs typeface="Arial"/>
                </a:rPr>
                <a:t>0</a:t>
              </a:r>
            </a:p>
          </p:txBody>
        </p:sp>
        <p:sp>
          <p:nvSpPr>
            <p:cNvPr id="163" name="TextBox 162">
              <a:extLst>
                <a:ext uri="{FF2B5EF4-FFF2-40B4-BE49-F238E27FC236}">
                  <a16:creationId xmlns:a16="http://schemas.microsoft.com/office/drawing/2014/main" id="{D812AFF9-3445-4508-B713-BDB148562272}"/>
                </a:ext>
              </a:extLst>
            </p:cNvPr>
            <p:cNvSpPr txBox="1"/>
            <p:nvPr/>
          </p:nvSpPr>
          <p:spPr>
            <a:xfrm>
              <a:off x="3405384" y="6391663"/>
              <a:ext cx="242374" cy="21544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a:ea typeface="+mn-ea"/>
                  <a:cs typeface="Arial"/>
                </a:rPr>
                <a:t>7</a:t>
              </a:r>
            </a:p>
          </p:txBody>
        </p:sp>
        <p:sp>
          <p:nvSpPr>
            <p:cNvPr id="164" name="Rectangle 163">
              <a:extLst>
                <a:ext uri="{FF2B5EF4-FFF2-40B4-BE49-F238E27FC236}">
                  <a16:creationId xmlns:a16="http://schemas.microsoft.com/office/drawing/2014/main" id="{06528D20-9F70-449A-AE50-1A303A1B4A1D}"/>
                </a:ext>
              </a:extLst>
            </p:cNvPr>
            <p:cNvSpPr/>
            <p:nvPr/>
          </p:nvSpPr>
          <p:spPr>
            <a:xfrm>
              <a:off x="2795493" y="5393529"/>
              <a:ext cx="258404"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charset="0"/>
                  <a:ea typeface="Arial" charset="0"/>
                  <a:cs typeface="Arial" charset="0"/>
                </a:rPr>
                <a:t>R</a:t>
              </a:r>
              <a:endParaRPr kumimoji="0" lang="en-US" sz="1800" b="1" i="0" u="none" strike="noStrike" kern="1200" cap="none" spc="0" normalizeH="0" baseline="0" noProof="0" dirty="0">
                <a:ln>
                  <a:noFill/>
                </a:ln>
                <a:solidFill>
                  <a:prstClr val="black"/>
                </a:solidFill>
                <a:effectLst/>
                <a:uLnTx/>
                <a:uFillTx/>
                <a:latin typeface="Arial" charset="0"/>
                <a:ea typeface="Arial" charset="0"/>
                <a:cs typeface="Arial" charset="0"/>
              </a:endParaRPr>
            </a:p>
          </p:txBody>
        </p:sp>
        <p:sp>
          <p:nvSpPr>
            <p:cNvPr id="165" name="Rectangle 164">
              <a:extLst>
                <a:ext uri="{FF2B5EF4-FFF2-40B4-BE49-F238E27FC236}">
                  <a16:creationId xmlns:a16="http://schemas.microsoft.com/office/drawing/2014/main" id="{4E915612-EF17-4A61-AE9D-DC46A1D2AC82}"/>
                </a:ext>
              </a:extLst>
            </p:cNvPr>
            <p:cNvSpPr/>
            <p:nvPr/>
          </p:nvSpPr>
          <p:spPr>
            <a:xfrm>
              <a:off x="2795493" y="5524253"/>
              <a:ext cx="258404"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solidFill>
                  <a:effectLst/>
                  <a:uLnTx/>
                  <a:uFillTx/>
                  <a:latin typeface="Arial" charset="0"/>
                  <a:ea typeface="Arial" charset="0"/>
                  <a:cs typeface="Arial" charset="0"/>
                </a:rPr>
                <a:t>R</a:t>
              </a:r>
              <a:endParaRPr kumimoji="0" lang="en-US" sz="1800" b="1" i="0" u="none" strike="noStrike" kern="1200" cap="none" spc="0" normalizeH="0" baseline="0" noProof="0" dirty="0">
                <a:ln>
                  <a:noFill/>
                </a:ln>
                <a:solidFill>
                  <a:prstClr val="black"/>
                </a:solidFill>
                <a:effectLst/>
                <a:uLnTx/>
                <a:uFillTx/>
                <a:latin typeface="Arial" charset="0"/>
                <a:ea typeface="Arial" charset="0"/>
                <a:cs typeface="Arial" charset="0"/>
              </a:endParaRPr>
            </a:p>
          </p:txBody>
        </p:sp>
        <p:sp>
          <p:nvSpPr>
            <p:cNvPr id="166" name="Rectangle 165">
              <a:extLst>
                <a:ext uri="{FF2B5EF4-FFF2-40B4-BE49-F238E27FC236}">
                  <a16:creationId xmlns:a16="http://schemas.microsoft.com/office/drawing/2014/main" id="{174C8A45-B7C7-4C5F-B85C-DD411132D206}"/>
                </a:ext>
              </a:extLst>
            </p:cNvPr>
            <p:cNvSpPr/>
            <p:nvPr/>
          </p:nvSpPr>
          <p:spPr>
            <a:xfrm>
              <a:off x="2795493" y="5667570"/>
              <a:ext cx="258404"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charset="0"/>
                  <a:ea typeface="Arial" charset="0"/>
                  <a:cs typeface="Arial" charset="0"/>
                </a:rPr>
                <a:t>R</a:t>
              </a:r>
              <a:endParaRPr kumimoji="0" lang="en-US" sz="1800" b="1" i="0" u="none" strike="noStrike" kern="1200" cap="none" spc="0" normalizeH="0" baseline="0" noProof="0" dirty="0">
                <a:ln>
                  <a:noFill/>
                </a:ln>
                <a:solidFill>
                  <a:prstClr val="black"/>
                </a:solidFill>
                <a:effectLst/>
                <a:uLnTx/>
                <a:uFillTx/>
                <a:latin typeface="Arial" charset="0"/>
                <a:ea typeface="Arial" charset="0"/>
                <a:cs typeface="Arial" charset="0"/>
              </a:endParaRPr>
            </a:p>
          </p:txBody>
        </p:sp>
        <p:sp>
          <p:nvSpPr>
            <p:cNvPr id="167" name="Rectangle 166">
              <a:extLst>
                <a:ext uri="{FF2B5EF4-FFF2-40B4-BE49-F238E27FC236}">
                  <a16:creationId xmlns:a16="http://schemas.microsoft.com/office/drawing/2014/main" id="{44993E56-35E7-4FA5-B587-CED7E4A3B0D5}"/>
                </a:ext>
              </a:extLst>
            </p:cNvPr>
            <p:cNvSpPr/>
            <p:nvPr/>
          </p:nvSpPr>
          <p:spPr>
            <a:xfrm>
              <a:off x="2795493" y="5800308"/>
              <a:ext cx="258404"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charset="0"/>
                  <a:ea typeface="Arial" charset="0"/>
                  <a:cs typeface="Arial" charset="0"/>
                </a:rPr>
                <a:t>R</a:t>
              </a:r>
              <a:endParaRPr kumimoji="0" lang="en-US" sz="1800" b="1" i="0" u="none" strike="noStrike" kern="1200" cap="none" spc="0" normalizeH="0" baseline="0" noProof="0" dirty="0">
                <a:ln>
                  <a:noFill/>
                </a:ln>
                <a:solidFill>
                  <a:prstClr val="black"/>
                </a:solidFill>
                <a:effectLst/>
                <a:uLnTx/>
                <a:uFillTx/>
                <a:latin typeface="Arial" charset="0"/>
                <a:ea typeface="Arial" charset="0"/>
                <a:cs typeface="Arial" charset="0"/>
              </a:endParaRPr>
            </a:p>
          </p:txBody>
        </p:sp>
        <p:sp>
          <p:nvSpPr>
            <p:cNvPr id="168" name="Rectangle 167">
              <a:extLst>
                <a:ext uri="{FF2B5EF4-FFF2-40B4-BE49-F238E27FC236}">
                  <a16:creationId xmlns:a16="http://schemas.microsoft.com/office/drawing/2014/main" id="{A88784E9-AFA9-4B74-95CB-C2CC9ECE4BC4}"/>
                </a:ext>
              </a:extLst>
            </p:cNvPr>
            <p:cNvSpPr/>
            <p:nvPr/>
          </p:nvSpPr>
          <p:spPr>
            <a:xfrm>
              <a:off x="1831802" y="3406272"/>
              <a:ext cx="1085554" cy="215444"/>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charset="0"/>
                  <a:ea typeface="Arial" charset="0"/>
                  <a:cs typeface="Arial" charset="0"/>
                </a:rPr>
                <a:t>leukocyte activation</a:t>
              </a:r>
              <a:endParaRPr kumimoji="0" lang="en-US" sz="1800" b="0" i="0" u="none" strike="noStrike" kern="1200" cap="none" spc="0" normalizeH="0" baseline="0" noProof="0" dirty="0">
                <a:ln>
                  <a:noFill/>
                </a:ln>
                <a:solidFill>
                  <a:prstClr val="black"/>
                </a:solidFill>
                <a:effectLst/>
                <a:uLnTx/>
                <a:uFillTx/>
                <a:latin typeface="Arial" charset="0"/>
                <a:ea typeface="Arial" charset="0"/>
                <a:cs typeface="Arial" charset="0"/>
              </a:endParaRPr>
            </a:p>
          </p:txBody>
        </p:sp>
        <p:sp>
          <p:nvSpPr>
            <p:cNvPr id="169" name="Rectangle 168">
              <a:extLst>
                <a:ext uri="{FF2B5EF4-FFF2-40B4-BE49-F238E27FC236}">
                  <a16:creationId xmlns:a16="http://schemas.microsoft.com/office/drawing/2014/main" id="{3FF5C1B6-7FFE-4223-B5CE-1583FCBD8F20}"/>
                </a:ext>
              </a:extLst>
            </p:cNvPr>
            <p:cNvSpPr/>
            <p:nvPr/>
          </p:nvSpPr>
          <p:spPr>
            <a:xfrm>
              <a:off x="1814169" y="3543257"/>
              <a:ext cx="1103187" cy="215444"/>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charset="0"/>
                  <a:ea typeface="Arial" charset="0"/>
                  <a:cs typeface="Arial" charset="0"/>
                </a:rPr>
                <a:t>neutrophil activation</a:t>
              </a:r>
              <a:endParaRPr kumimoji="0" lang="en-US" sz="1800" b="0" i="0" u="none" strike="noStrike" kern="1200" cap="none" spc="0" normalizeH="0" baseline="0" noProof="0" dirty="0">
                <a:ln>
                  <a:noFill/>
                </a:ln>
                <a:solidFill>
                  <a:prstClr val="black"/>
                </a:solidFill>
                <a:effectLst/>
                <a:uLnTx/>
                <a:uFillTx/>
                <a:latin typeface="Arial" charset="0"/>
                <a:ea typeface="Arial" charset="0"/>
                <a:cs typeface="Arial" charset="0"/>
              </a:endParaRPr>
            </a:p>
          </p:txBody>
        </p:sp>
        <p:sp>
          <p:nvSpPr>
            <p:cNvPr id="170" name="Rectangle 169">
              <a:extLst>
                <a:ext uri="{FF2B5EF4-FFF2-40B4-BE49-F238E27FC236}">
                  <a16:creationId xmlns:a16="http://schemas.microsoft.com/office/drawing/2014/main" id="{E480A3F8-AA3F-4D69-AAB7-E422E12ADE92}"/>
                </a:ext>
              </a:extLst>
            </p:cNvPr>
            <p:cNvSpPr/>
            <p:nvPr/>
          </p:nvSpPr>
          <p:spPr>
            <a:xfrm>
              <a:off x="1693944" y="3680242"/>
              <a:ext cx="1223412" cy="215444"/>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charset="0"/>
                  <a:ea typeface="Arial" charset="0"/>
                  <a:cs typeface="Arial" charset="0"/>
                </a:rPr>
                <a:t>macrophage activation</a:t>
              </a:r>
              <a:endParaRPr kumimoji="0" lang="en-US" sz="1800" b="0" i="0" u="none" strike="noStrike" kern="1200" cap="none" spc="0" normalizeH="0" baseline="0" noProof="0" dirty="0">
                <a:ln>
                  <a:noFill/>
                </a:ln>
                <a:solidFill>
                  <a:prstClr val="black"/>
                </a:solidFill>
                <a:effectLst/>
                <a:uLnTx/>
                <a:uFillTx/>
                <a:latin typeface="Arial" charset="0"/>
                <a:ea typeface="Arial" charset="0"/>
                <a:cs typeface="Arial" charset="0"/>
              </a:endParaRPr>
            </a:p>
          </p:txBody>
        </p:sp>
        <p:sp>
          <p:nvSpPr>
            <p:cNvPr id="171" name="Rectangle 170">
              <a:extLst>
                <a:ext uri="{FF2B5EF4-FFF2-40B4-BE49-F238E27FC236}">
                  <a16:creationId xmlns:a16="http://schemas.microsoft.com/office/drawing/2014/main" id="{89186C70-28FE-4A03-8094-C65B4F142838}"/>
                </a:ext>
              </a:extLst>
            </p:cNvPr>
            <p:cNvSpPr/>
            <p:nvPr/>
          </p:nvSpPr>
          <p:spPr>
            <a:xfrm>
              <a:off x="1862259" y="3817227"/>
              <a:ext cx="1055097" cy="215444"/>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charset="0"/>
                  <a:ea typeface="Arial" charset="0"/>
                  <a:cs typeface="Arial" charset="0"/>
                </a:rPr>
                <a:t>mast cell activation</a:t>
              </a:r>
              <a:endParaRPr kumimoji="0" lang="en-US" sz="1800" b="0" i="0" u="none" strike="noStrike" kern="1200" cap="none" spc="0" normalizeH="0" baseline="0" noProof="0" dirty="0">
                <a:ln>
                  <a:noFill/>
                </a:ln>
                <a:solidFill>
                  <a:prstClr val="black"/>
                </a:solidFill>
                <a:effectLst/>
                <a:uLnTx/>
                <a:uFillTx/>
                <a:latin typeface="Arial" charset="0"/>
                <a:ea typeface="Arial" charset="0"/>
                <a:cs typeface="Arial" charset="0"/>
              </a:endParaRPr>
            </a:p>
          </p:txBody>
        </p:sp>
        <p:sp>
          <p:nvSpPr>
            <p:cNvPr id="172" name="Rectangle 171">
              <a:extLst>
                <a:ext uri="{FF2B5EF4-FFF2-40B4-BE49-F238E27FC236}">
                  <a16:creationId xmlns:a16="http://schemas.microsoft.com/office/drawing/2014/main" id="{7747931B-E0D6-4A43-A376-DEA100BAAF16}"/>
                </a:ext>
              </a:extLst>
            </p:cNvPr>
            <p:cNvSpPr/>
            <p:nvPr/>
          </p:nvSpPr>
          <p:spPr>
            <a:xfrm>
              <a:off x="1530438" y="3954212"/>
              <a:ext cx="1386918" cy="215444"/>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charset="0"/>
                  <a:ea typeface="Arial" charset="0"/>
                  <a:cs typeface="Arial" charset="0"/>
                </a:rPr>
                <a:t>natural killer cell activation</a:t>
              </a:r>
              <a:endParaRPr kumimoji="0" lang="en-US" sz="1800" b="0" i="0" u="none" strike="noStrike" kern="1200" cap="none" spc="0" normalizeH="0" baseline="0" noProof="0" dirty="0">
                <a:ln>
                  <a:noFill/>
                </a:ln>
                <a:solidFill>
                  <a:prstClr val="black"/>
                </a:solidFill>
                <a:effectLst/>
                <a:uLnTx/>
                <a:uFillTx/>
                <a:latin typeface="Arial" charset="0"/>
                <a:ea typeface="Arial" charset="0"/>
                <a:cs typeface="Arial" charset="0"/>
              </a:endParaRPr>
            </a:p>
          </p:txBody>
        </p:sp>
        <p:sp>
          <p:nvSpPr>
            <p:cNvPr id="173" name="Rectangle 172">
              <a:extLst>
                <a:ext uri="{FF2B5EF4-FFF2-40B4-BE49-F238E27FC236}">
                  <a16:creationId xmlns:a16="http://schemas.microsoft.com/office/drawing/2014/main" id="{DDFE6EAC-4AAD-4046-8129-632AB3E41448}"/>
                </a:ext>
              </a:extLst>
            </p:cNvPr>
            <p:cNvSpPr/>
            <p:nvPr/>
          </p:nvSpPr>
          <p:spPr>
            <a:xfrm>
              <a:off x="1602574" y="6070154"/>
              <a:ext cx="1314782" cy="215444"/>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charset="0"/>
                  <a:ea typeface="Arial" charset="0"/>
                  <a:cs typeface="Arial" charset="0"/>
                </a:rPr>
                <a:t>eosinophil degranulation</a:t>
              </a:r>
              <a:endParaRPr kumimoji="0" lang="en-US" sz="1800" b="0" i="0" u="none" strike="noStrike" kern="1200" cap="none" spc="0" normalizeH="0" baseline="0" noProof="0" dirty="0">
                <a:ln>
                  <a:noFill/>
                </a:ln>
                <a:solidFill>
                  <a:prstClr val="black"/>
                </a:solidFill>
                <a:effectLst/>
                <a:uLnTx/>
                <a:uFillTx/>
                <a:latin typeface="Arial" charset="0"/>
                <a:ea typeface="Arial" charset="0"/>
                <a:cs typeface="Arial" charset="0"/>
              </a:endParaRPr>
            </a:p>
          </p:txBody>
        </p:sp>
        <p:sp>
          <p:nvSpPr>
            <p:cNvPr id="174" name="Rectangle 173">
              <a:extLst>
                <a:ext uri="{FF2B5EF4-FFF2-40B4-BE49-F238E27FC236}">
                  <a16:creationId xmlns:a16="http://schemas.microsoft.com/office/drawing/2014/main" id="{438EF33A-4DA4-4372-8D72-10A64B817C76}"/>
                </a:ext>
              </a:extLst>
            </p:cNvPr>
            <p:cNvSpPr/>
            <p:nvPr/>
          </p:nvSpPr>
          <p:spPr>
            <a:xfrm>
              <a:off x="1641045" y="5394319"/>
              <a:ext cx="1276311" cy="215444"/>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charset="0"/>
                  <a:ea typeface="Arial" charset="0"/>
                  <a:cs typeface="Arial" charset="0"/>
                </a:rPr>
                <a:t>leukocyte degranulation</a:t>
              </a:r>
              <a:endParaRPr kumimoji="0" lang="en-US" sz="1800" b="0" i="0" u="none" strike="noStrike" kern="1200" cap="none" spc="0" normalizeH="0" baseline="0" noProof="0" dirty="0">
                <a:ln>
                  <a:noFill/>
                </a:ln>
                <a:solidFill>
                  <a:prstClr val="black"/>
                </a:solidFill>
                <a:effectLst/>
                <a:uLnTx/>
                <a:uFillTx/>
                <a:latin typeface="Arial" charset="0"/>
                <a:ea typeface="Arial" charset="0"/>
                <a:cs typeface="Arial" charset="0"/>
              </a:endParaRPr>
            </a:p>
          </p:txBody>
        </p:sp>
        <p:sp>
          <p:nvSpPr>
            <p:cNvPr id="175" name="Rectangle 174">
              <a:extLst>
                <a:ext uri="{FF2B5EF4-FFF2-40B4-BE49-F238E27FC236}">
                  <a16:creationId xmlns:a16="http://schemas.microsoft.com/office/drawing/2014/main" id="{CF27D8C7-BD00-40AC-9F59-F607F8E80F7A}"/>
                </a:ext>
              </a:extLst>
            </p:cNvPr>
            <p:cNvSpPr/>
            <p:nvPr/>
          </p:nvSpPr>
          <p:spPr>
            <a:xfrm>
              <a:off x="1623412" y="5529486"/>
              <a:ext cx="1293944" cy="215444"/>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charset="0"/>
                  <a:ea typeface="Arial" charset="0"/>
                  <a:cs typeface="Arial" charset="0"/>
                </a:rPr>
                <a:t>neutrophil degranulation</a:t>
              </a:r>
              <a:endParaRPr kumimoji="0" lang="en-US" sz="1800" b="0" i="0" u="none" strike="noStrike" kern="1200" cap="none" spc="0" normalizeH="0" baseline="0" noProof="0" dirty="0">
                <a:ln>
                  <a:noFill/>
                </a:ln>
                <a:solidFill>
                  <a:prstClr val="black"/>
                </a:solidFill>
                <a:effectLst/>
                <a:uLnTx/>
                <a:uFillTx/>
                <a:latin typeface="Arial" charset="0"/>
                <a:ea typeface="Arial" charset="0"/>
                <a:cs typeface="Arial" charset="0"/>
              </a:endParaRPr>
            </a:p>
          </p:txBody>
        </p:sp>
        <p:sp>
          <p:nvSpPr>
            <p:cNvPr id="186" name="Rectangle 185">
              <a:extLst>
                <a:ext uri="{FF2B5EF4-FFF2-40B4-BE49-F238E27FC236}">
                  <a16:creationId xmlns:a16="http://schemas.microsoft.com/office/drawing/2014/main" id="{2C1BBFA4-29FF-4F6E-99A8-897DAAF67F9F}"/>
                </a:ext>
              </a:extLst>
            </p:cNvPr>
            <p:cNvSpPr/>
            <p:nvPr/>
          </p:nvSpPr>
          <p:spPr>
            <a:xfrm>
              <a:off x="1743638" y="5664653"/>
              <a:ext cx="1173718" cy="215444"/>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charset="0"/>
                  <a:ea typeface="Arial" charset="0"/>
                  <a:cs typeface="Arial" charset="0"/>
                </a:rPr>
                <a:t>platelet degranulation</a:t>
              </a:r>
              <a:endParaRPr kumimoji="0" lang="en-US" sz="1800" b="0" i="0" u="none" strike="noStrike" kern="1200" cap="none" spc="0" normalizeH="0" baseline="0" noProof="0" dirty="0">
                <a:ln>
                  <a:noFill/>
                </a:ln>
                <a:solidFill>
                  <a:prstClr val="black"/>
                </a:solidFill>
                <a:effectLst/>
                <a:uLnTx/>
                <a:uFillTx/>
                <a:latin typeface="Arial" charset="0"/>
                <a:ea typeface="Arial" charset="0"/>
                <a:cs typeface="Arial" charset="0"/>
              </a:endParaRPr>
            </a:p>
          </p:txBody>
        </p:sp>
        <p:sp>
          <p:nvSpPr>
            <p:cNvPr id="187" name="Rectangle 186">
              <a:extLst>
                <a:ext uri="{FF2B5EF4-FFF2-40B4-BE49-F238E27FC236}">
                  <a16:creationId xmlns:a16="http://schemas.microsoft.com/office/drawing/2014/main" id="{52826E41-7F6C-4625-8D96-E718D8531245}"/>
                </a:ext>
              </a:extLst>
            </p:cNvPr>
            <p:cNvSpPr/>
            <p:nvPr/>
          </p:nvSpPr>
          <p:spPr>
            <a:xfrm>
              <a:off x="1751651" y="5799820"/>
              <a:ext cx="1165705" cy="215444"/>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charset="0"/>
                  <a:ea typeface="Arial" charset="0"/>
                  <a:cs typeface="Arial" charset="0"/>
                </a:rPr>
                <a:t>NK cell degranulation</a:t>
              </a:r>
              <a:endParaRPr kumimoji="0" lang="en-US" sz="1800" b="0" i="0" u="none" strike="noStrike" kern="1200" cap="none" spc="0" normalizeH="0" baseline="0" noProof="0" dirty="0">
                <a:ln>
                  <a:noFill/>
                </a:ln>
                <a:solidFill>
                  <a:prstClr val="black"/>
                </a:solidFill>
                <a:effectLst/>
                <a:uLnTx/>
                <a:uFillTx/>
                <a:latin typeface="Arial" charset="0"/>
                <a:ea typeface="Arial" charset="0"/>
                <a:cs typeface="Arial" charset="0"/>
              </a:endParaRPr>
            </a:p>
          </p:txBody>
        </p:sp>
        <p:sp>
          <p:nvSpPr>
            <p:cNvPr id="188" name="Rectangle 187">
              <a:extLst>
                <a:ext uri="{FF2B5EF4-FFF2-40B4-BE49-F238E27FC236}">
                  <a16:creationId xmlns:a16="http://schemas.microsoft.com/office/drawing/2014/main" id="{F74C39A9-9365-4341-A1F8-BA546FB5A03F}"/>
                </a:ext>
              </a:extLst>
            </p:cNvPr>
            <p:cNvSpPr/>
            <p:nvPr/>
          </p:nvSpPr>
          <p:spPr>
            <a:xfrm>
              <a:off x="1671502" y="5934987"/>
              <a:ext cx="1245854" cy="215444"/>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charset="0"/>
                  <a:ea typeface="Arial" charset="0"/>
                  <a:cs typeface="Arial" charset="0"/>
                </a:rPr>
                <a:t>mast cell degranulation</a:t>
              </a:r>
              <a:endParaRPr kumimoji="0" lang="en-US" sz="1800" b="0" i="0" u="none" strike="noStrike" kern="1200" cap="none" spc="0" normalizeH="0" baseline="0" noProof="0" dirty="0">
                <a:ln>
                  <a:noFill/>
                </a:ln>
                <a:solidFill>
                  <a:prstClr val="black"/>
                </a:solidFill>
                <a:effectLst/>
                <a:uLnTx/>
                <a:uFillTx/>
                <a:latin typeface="Arial" charset="0"/>
                <a:ea typeface="Arial" charset="0"/>
                <a:cs typeface="Arial" charset="0"/>
              </a:endParaRPr>
            </a:p>
          </p:txBody>
        </p:sp>
        <p:sp>
          <p:nvSpPr>
            <p:cNvPr id="189" name="Rectangle 188">
              <a:extLst>
                <a:ext uri="{FF2B5EF4-FFF2-40B4-BE49-F238E27FC236}">
                  <a16:creationId xmlns:a16="http://schemas.microsoft.com/office/drawing/2014/main" id="{3DDD1248-7391-46E2-A7EE-2B8455DB407B}"/>
                </a:ext>
              </a:extLst>
            </p:cNvPr>
            <p:cNvSpPr/>
            <p:nvPr/>
          </p:nvSpPr>
          <p:spPr>
            <a:xfrm>
              <a:off x="1402197" y="6205324"/>
              <a:ext cx="1515159" cy="215444"/>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charset="0"/>
                  <a:ea typeface="Arial" charset="0"/>
                  <a:cs typeface="Arial" charset="0"/>
                </a:rPr>
                <a:t>cytotoxic T cell degranulation</a:t>
              </a:r>
              <a:endParaRPr kumimoji="0" lang="en-US" sz="1800" b="0" i="0" u="none" strike="noStrike" kern="1200" cap="none" spc="0" normalizeH="0" baseline="0" noProof="0" dirty="0">
                <a:ln>
                  <a:noFill/>
                </a:ln>
                <a:solidFill>
                  <a:prstClr val="black"/>
                </a:solidFill>
                <a:effectLst/>
                <a:uLnTx/>
                <a:uFillTx/>
                <a:latin typeface="Arial" charset="0"/>
                <a:ea typeface="Arial" charset="0"/>
                <a:cs typeface="Arial" charset="0"/>
              </a:endParaRPr>
            </a:p>
          </p:txBody>
        </p:sp>
        <p:sp>
          <p:nvSpPr>
            <p:cNvPr id="193" name="Rectangle 192">
              <a:extLst>
                <a:ext uri="{FF2B5EF4-FFF2-40B4-BE49-F238E27FC236}">
                  <a16:creationId xmlns:a16="http://schemas.microsoft.com/office/drawing/2014/main" id="{0BB3898A-46F6-4C7A-8AF8-F727AC7A4665}"/>
                </a:ext>
              </a:extLst>
            </p:cNvPr>
            <p:cNvSpPr/>
            <p:nvPr/>
          </p:nvSpPr>
          <p:spPr>
            <a:xfrm>
              <a:off x="1820581" y="4091196"/>
              <a:ext cx="1096775" cy="215444"/>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charset="0"/>
                  <a:ea typeface="Arial" charset="0"/>
                  <a:cs typeface="Arial" charset="0"/>
                </a:rPr>
                <a:t>monocyte activation</a:t>
              </a:r>
              <a:endParaRPr kumimoji="0" lang="en-US" sz="1800" b="0" i="0" u="none" strike="noStrike" kern="1200" cap="none" spc="0" normalizeH="0" baseline="0" noProof="0" dirty="0">
                <a:ln>
                  <a:noFill/>
                </a:ln>
                <a:solidFill>
                  <a:prstClr val="black"/>
                </a:solidFill>
                <a:effectLst/>
                <a:uLnTx/>
                <a:uFillTx/>
                <a:latin typeface="Arial" charset="0"/>
                <a:ea typeface="Arial" charset="0"/>
                <a:cs typeface="Arial" charset="0"/>
              </a:endParaRPr>
            </a:p>
          </p:txBody>
        </p:sp>
        <p:sp>
          <p:nvSpPr>
            <p:cNvPr id="194" name="Rectangle 193">
              <a:extLst>
                <a:ext uri="{FF2B5EF4-FFF2-40B4-BE49-F238E27FC236}">
                  <a16:creationId xmlns:a16="http://schemas.microsoft.com/office/drawing/2014/main" id="{0184DB5A-187A-48E7-ADA8-418461D370DB}"/>
                </a:ext>
              </a:extLst>
            </p:cNvPr>
            <p:cNvSpPr/>
            <p:nvPr/>
          </p:nvSpPr>
          <p:spPr>
            <a:xfrm>
              <a:off x="1695547" y="4228180"/>
              <a:ext cx="1221809" cy="215444"/>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charset="0"/>
                  <a:ea typeface="Arial" charset="0"/>
                  <a:cs typeface="Arial" charset="0"/>
                </a:rPr>
                <a:t>dendritic cell activation</a:t>
              </a:r>
              <a:endParaRPr kumimoji="0" lang="en-US" sz="1800" b="0" i="0" u="none" strike="noStrike" kern="1200" cap="none" spc="0" normalizeH="0" baseline="0" noProof="0" dirty="0">
                <a:ln>
                  <a:noFill/>
                </a:ln>
                <a:solidFill>
                  <a:prstClr val="black"/>
                </a:solidFill>
                <a:effectLst/>
                <a:uLnTx/>
                <a:uFillTx/>
                <a:latin typeface="Arial" charset="0"/>
                <a:ea typeface="Arial" charset="0"/>
                <a:cs typeface="Arial" charset="0"/>
              </a:endParaRPr>
            </a:p>
          </p:txBody>
        </p:sp>
        <p:sp>
          <p:nvSpPr>
            <p:cNvPr id="195" name="Rectangle 194">
              <a:extLst>
                <a:ext uri="{FF2B5EF4-FFF2-40B4-BE49-F238E27FC236}">
                  <a16:creationId xmlns:a16="http://schemas.microsoft.com/office/drawing/2014/main" id="{8588D473-3AFC-4D35-AB37-5CE6A8432B33}"/>
                </a:ext>
              </a:extLst>
            </p:cNvPr>
            <p:cNvSpPr/>
            <p:nvPr/>
          </p:nvSpPr>
          <p:spPr>
            <a:xfrm>
              <a:off x="1802948" y="4365164"/>
              <a:ext cx="1114408" cy="215444"/>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charset="0"/>
                  <a:ea typeface="Arial" charset="0"/>
                  <a:cs typeface="Arial" charset="0"/>
                </a:rPr>
                <a:t>eosinophil activation</a:t>
              </a:r>
              <a:endParaRPr kumimoji="0" lang="en-US" sz="1800" b="0" i="0" u="none" strike="noStrike" kern="1200" cap="none" spc="0" normalizeH="0" baseline="0" noProof="0" dirty="0">
                <a:ln>
                  <a:noFill/>
                </a:ln>
                <a:solidFill>
                  <a:prstClr val="black"/>
                </a:solidFill>
                <a:effectLst/>
                <a:uLnTx/>
                <a:uFillTx/>
                <a:latin typeface="Arial" charset="0"/>
                <a:ea typeface="Arial" charset="0"/>
                <a:cs typeface="Arial" charset="0"/>
              </a:endParaRPr>
            </a:p>
          </p:txBody>
        </p:sp>
        <p:sp>
          <p:nvSpPr>
            <p:cNvPr id="196" name="Rectangle 195">
              <a:extLst>
                <a:ext uri="{FF2B5EF4-FFF2-40B4-BE49-F238E27FC236}">
                  <a16:creationId xmlns:a16="http://schemas.microsoft.com/office/drawing/2014/main" id="{6F8B9EDF-1562-4B2B-B5E9-EAD3106289F2}"/>
                </a:ext>
              </a:extLst>
            </p:cNvPr>
            <p:cNvSpPr/>
            <p:nvPr/>
          </p:nvSpPr>
          <p:spPr>
            <a:xfrm>
              <a:off x="2022559" y="4502148"/>
              <a:ext cx="894797" cy="215444"/>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charset="0"/>
                  <a:ea typeface="Arial" charset="0"/>
                  <a:cs typeface="Arial" charset="0"/>
                </a:rPr>
                <a:t>T cell activation</a:t>
              </a:r>
              <a:endParaRPr kumimoji="0" lang="en-US" sz="1800" b="0" i="0" u="none" strike="noStrike" kern="1200" cap="none" spc="0" normalizeH="0" baseline="0" noProof="0" dirty="0">
                <a:ln>
                  <a:noFill/>
                </a:ln>
                <a:solidFill>
                  <a:prstClr val="black"/>
                </a:solidFill>
                <a:effectLst/>
                <a:uLnTx/>
                <a:uFillTx/>
                <a:latin typeface="Arial" charset="0"/>
                <a:ea typeface="Arial" charset="0"/>
                <a:cs typeface="Arial" charset="0"/>
              </a:endParaRPr>
            </a:p>
          </p:txBody>
        </p:sp>
        <p:sp>
          <p:nvSpPr>
            <p:cNvPr id="197" name="Rectangle 196">
              <a:extLst>
                <a:ext uri="{FF2B5EF4-FFF2-40B4-BE49-F238E27FC236}">
                  <a16:creationId xmlns:a16="http://schemas.microsoft.com/office/drawing/2014/main" id="{496E54EC-501F-45EE-986B-57B7B9A9899F}"/>
                </a:ext>
              </a:extLst>
            </p:cNvPr>
            <p:cNvSpPr/>
            <p:nvPr/>
          </p:nvSpPr>
          <p:spPr>
            <a:xfrm>
              <a:off x="2016147" y="4639133"/>
              <a:ext cx="901209" cy="215444"/>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charset="0"/>
                  <a:ea typeface="Arial" charset="0"/>
                  <a:cs typeface="Arial" charset="0"/>
                </a:rPr>
                <a:t>B cell activation</a:t>
              </a:r>
              <a:endParaRPr kumimoji="0" lang="en-US" sz="1800" b="0" i="0" u="none" strike="noStrike" kern="1200" cap="none" spc="0" normalizeH="0" baseline="0" noProof="0" dirty="0">
                <a:ln>
                  <a:noFill/>
                </a:ln>
                <a:solidFill>
                  <a:prstClr val="black"/>
                </a:solidFill>
                <a:effectLst/>
                <a:uLnTx/>
                <a:uFillTx/>
                <a:latin typeface="Arial" charset="0"/>
                <a:ea typeface="Arial" charset="0"/>
                <a:cs typeface="Arial" charset="0"/>
              </a:endParaRPr>
            </a:p>
          </p:txBody>
        </p:sp>
        <p:sp>
          <p:nvSpPr>
            <p:cNvPr id="198" name="Rectangle 197">
              <a:extLst>
                <a:ext uri="{FF2B5EF4-FFF2-40B4-BE49-F238E27FC236}">
                  <a16:creationId xmlns:a16="http://schemas.microsoft.com/office/drawing/2014/main" id="{5857E5FA-B606-48EA-BB59-DA76CFC0181B}"/>
                </a:ext>
              </a:extLst>
            </p:cNvPr>
            <p:cNvSpPr/>
            <p:nvPr/>
          </p:nvSpPr>
          <p:spPr>
            <a:xfrm>
              <a:off x="1883099" y="4776117"/>
              <a:ext cx="1034257" cy="215444"/>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charset="0"/>
                  <a:ea typeface="Arial" charset="0"/>
                  <a:cs typeface="Arial" charset="0"/>
                </a:rPr>
                <a:t>basophil activation</a:t>
              </a:r>
              <a:endParaRPr kumimoji="0" lang="en-US" sz="1800" b="0" i="0" u="none" strike="noStrike" kern="1200" cap="none" spc="0" normalizeH="0" baseline="0" noProof="0" dirty="0">
                <a:ln>
                  <a:noFill/>
                </a:ln>
                <a:solidFill>
                  <a:prstClr val="black"/>
                </a:solidFill>
                <a:effectLst/>
                <a:uLnTx/>
                <a:uFillTx/>
                <a:latin typeface="Arial" charset="0"/>
                <a:ea typeface="Arial" charset="0"/>
                <a:cs typeface="Arial" charset="0"/>
              </a:endParaRPr>
            </a:p>
          </p:txBody>
        </p:sp>
      </p:grpSp>
      <p:grpSp>
        <p:nvGrpSpPr>
          <p:cNvPr id="48" name="Group 47">
            <a:extLst>
              <a:ext uri="{FF2B5EF4-FFF2-40B4-BE49-F238E27FC236}">
                <a16:creationId xmlns:a16="http://schemas.microsoft.com/office/drawing/2014/main" id="{798F9B71-A981-4AC3-B8AD-1FF511EBA3AE}"/>
              </a:ext>
            </a:extLst>
          </p:cNvPr>
          <p:cNvGrpSpPr/>
          <p:nvPr/>
        </p:nvGrpSpPr>
        <p:grpSpPr>
          <a:xfrm>
            <a:off x="4605566" y="2939874"/>
            <a:ext cx="2640931" cy="3765726"/>
            <a:chOff x="4959703" y="3395173"/>
            <a:chExt cx="1944346" cy="3372671"/>
          </a:xfrm>
        </p:grpSpPr>
        <p:sp>
          <p:nvSpPr>
            <p:cNvPr id="117" name="TextBox 116">
              <a:extLst>
                <a:ext uri="{FF2B5EF4-FFF2-40B4-BE49-F238E27FC236}">
                  <a16:creationId xmlns:a16="http://schemas.microsoft.com/office/drawing/2014/main" id="{C196BE26-1390-41E0-9C8B-59D746E9CE31}"/>
                </a:ext>
              </a:extLst>
            </p:cNvPr>
            <p:cNvSpPr txBox="1"/>
            <p:nvPr/>
          </p:nvSpPr>
          <p:spPr>
            <a:xfrm>
              <a:off x="5042970" y="6547621"/>
              <a:ext cx="768159" cy="21544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a:ea typeface="+mn-ea"/>
                  <a:cs typeface="Arial"/>
                </a:rPr>
                <a:t>-log</a:t>
              </a:r>
              <a:r>
                <a:rPr kumimoji="0" lang="en-US" sz="800" b="0" i="0" u="none" strike="noStrike" kern="1200" cap="none" spc="0" normalizeH="0" baseline="-25000" noProof="0" dirty="0">
                  <a:ln>
                    <a:noFill/>
                  </a:ln>
                  <a:solidFill>
                    <a:prstClr val="black"/>
                  </a:solidFill>
                  <a:effectLst/>
                  <a:uLnTx/>
                  <a:uFillTx/>
                  <a:latin typeface="Arial"/>
                  <a:ea typeface="+mn-ea"/>
                  <a:cs typeface="Arial"/>
                </a:rPr>
                <a:t>10</a:t>
              </a:r>
              <a:r>
                <a:rPr kumimoji="0" lang="en-US" sz="800" b="0" i="0" u="none" strike="noStrike" kern="1200" cap="none" spc="0" normalizeH="0" baseline="0" noProof="0" dirty="0">
                  <a:ln>
                    <a:noFill/>
                  </a:ln>
                  <a:solidFill>
                    <a:prstClr val="black"/>
                  </a:solidFill>
                  <a:effectLst/>
                  <a:uLnTx/>
                  <a:uFillTx/>
                  <a:latin typeface="Arial"/>
                  <a:ea typeface="+mn-ea"/>
                  <a:cs typeface="Arial"/>
                </a:rPr>
                <a:t>( </a:t>
              </a:r>
              <a:r>
                <a:rPr kumimoji="0" lang="en-US" sz="800" b="0" i="1" u="none" strike="noStrike" kern="1200" cap="none" spc="0" normalizeH="0" baseline="0" noProof="0" dirty="0">
                  <a:ln>
                    <a:noFill/>
                  </a:ln>
                  <a:solidFill>
                    <a:prstClr val="black"/>
                  </a:solidFill>
                  <a:effectLst/>
                  <a:uLnTx/>
                  <a:uFillTx/>
                  <a:latin typeface="Arial"/>
                  <a:ea typeface="+mn-ea"/>
                  <a:cs typeface="Arial"/>
                </a:rPr>
                <a:t>FDR</a:t>
              </a:r>
              <a:r>
                <a:rPr kumimoji="0" lang="en-US" sz="800" b="0" i="0" u="none" strike="noStrike" kern="1200" cap="none" spc="0" normalizeH="0" baseline="0" noProof="0" dirty="0">
                  <a:ln>
                    <a:noFill/>
                  </a:ln>
                  <a:solidFill>
                    <a:prstClr val="black"/>
                  </a:solidFill>
                  <a:effectLst/>
                  <a:uLnTx/>
                  <a:uFillTx/>
                  <a:latin typeface="Arial"/>
                  <a:ea typeface="+mn-ea"/>
                  <a:cs typeface="Arial"/>
                </a:rPr>
                <a:t> )</a:t>
              </a:r>
            </a:p>
          </p:txBody>
        </p:sp>
        <p:sp>
          <p:nvSpPr>
            <p:cNvPr id="118" name="TextBox 117">
              <a:extLst>
                <a:ext uri="{FF2B5EF4-FFF2-40B4-BE49-F238E27FC236}">
                  <a16:creationId xmlns:a16="http://schemas.microsoft.com/office/drawing/2014/main" id="{ABF38656-0150-4264-9647-AFCD828FEB5A}"/>
                </a:ext>
              </a:extLst>
            </p:cNvPr>
            <p:cNvSpPr txBox="1"/>
            <p:nvPr/>
          </p:nvSpPr>
          <p:spPr>
            <a:xfrm>
              <a:off x="6123232" y="6552400"/>
              <a:ext cx="768159" cy="21544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a:ea typeface="+mn-ea"/>
                  <a:cs typeface="Arial"/>
                </a:rPr>
                <a:t>-log</a:t>
              </a:r>
              <a:r>
                <a:rPr kumimoji="0" lang="en-US" sz="800" b="0" i="0" u="none" strike="noStrike" kern="1200" cap="none" spc="0" normalizeH="0" baseline="-25000" noProof="0" dirty="0">
                  <a:ln>
                    <a:noFill/>
                  </a:ln>
                  <a:solidFill>
                    <a:prstClr val="black"/>
                  </a:solidFill>
                  <a:effectLst/>
                  <a:uLnTx/>
                  <a:uFillTx/>
                  <a:latin typeface="Arial"/>
                  <a:ea typeface="+mn-ea"/>
                  <a:cs typeface="Arial"/>
                </a:rPr>
                <a:t>10</a:t>
              </a:r>
              <a:r>
                <a:rPr kumimoji="0" lang="en-US" sz="800" b="0" i="0" u="none" strike="noStrike" kern="1200" cap="none" spc="0" normalizeH="0" baseline="0" noProof="0" dirty="0">
                  <a:ln>
                    <a:noFill/>
                  </a:ln>
                  <a:solidFill>
                    <a:prstClr val="black"/>
                  </a:solidFill>
                  <a:effectLst/>
                  <a:uLnTx/>
                  <a:uFillTx/>
                  <a:latin typeface="Arial"/>
                  <a:ea typeface="+mn-ea"/>
                  <a:cs typeface="Arial"/>
                </a:rPr>
                <a:t>( </a:t>
              </a:r>
              <a:r>
                <a:rPr kumimoji="0" lang="en-US" sz="800" b="0" i="1" u="none" strike="noStrike" kern="1200" cap="none" spc="0" normalizeH="0" baseline="0" noProof="0" dirty="0">
                  <a:ln>
                    <a:noFill/>
                  </a:ln>
                  <a:solidFill>
                    <a:prstClr val="black"/>
                  </a:solidFill>
                  <a:effectLst/>
                  <a:uLnTx/>
                  <a:uFillTx/>
                  <a:latin typeface="Arial"/>
                  <a:ea typeface="+mn-ea"/>
                  <a:cs typeface="Arial"/>
                </a:rPr>
                <a:t>FDR</a:t>
              </a:r>
              <a:r>
                <a:rPr kumimoji="0" lang="en-US" sz="800" b="0" i="0" u="none" strike="noStrike" kern="1200" cap="none" spc="0" normalizeH="0" baseline="0" noProof="0" dirty="0">
                  <a:ln>
                    <a:noFill/>
                  </a:ln>
                  <a:solidFill>
                    <a:prstClr val="black"/>
                  </a:solidFill>
                  <a:effectLst/>
                  <a:uLnTx/>
                  <a:uFillTx/>
                  <a:latin typeface="Arial"/>
                  <a:ea typeface="+mn-ea"/>
                  <a:cs typeface="Arial"/>
                </a:rPr>
                <a:t> )</a:t>
              </a:r>
            </a:p>
          </p:txBody>
        </p:sp>
        <p:pic>
          <p:nvPicPr>
            <p:cNvPr id="121" name="Picture 120">
              <a:extLst>
                <a:ext uri="{FF2B5EF4-FFF2-40B4-BE49-F238E27FC236}">
                  <a16:creationId xmlns:a16="http://schemas.microsoft.com/office/drawing/2014/main" id="{CE39AF9C-05CB-4BF4-AF31-4B5EA47B5AC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13895" y="3395173"/>
              <a:ext cx="594360" cy="1634490"/>
            </a:xfrm>
            <a:prstGeom prst="rect">
              <a:avLst/>
            </a:prstGeom>
            <a:noFill/>
            <a:ln>
              <a:noFill/>
            </a:ln>
          </p:spPr>
        </p:pic>
        <p:pic>
          <p:nvPicPr>
            <p:cNvPr id="122" name="Picture 121">
              <a:extLst>
                <a:ext uri="{FF2B5EF4-FFF2-40B4-BE49-F238E27FC236}">
                  <a16:creationId xmlns:a16="http://schemas.microsoft.com/office/drawing/2014/main" id="{6CA27950-6BCA-4B44-BB82-6A6E7D15E04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36631" y="3395173"/>
              <a:ext cx="594360" cy="1634490"/>
            </a:xfrm>
            <a:prstGeom prst="rect">
              <a:avLst/>
            </a:prstGeom>
            <a:noFill/>
            <a:ln>
              <a:noFill/>
            </a:ln>
          </p:spPr>
        </p:pic>
        <p:pic>
          <p:nvPicPr>
            <p:cNvPr id="125" name="Picture 124">
              <a:extLst>
                <a:ext uri="{FF2B5EF4-FFF2-40B4-BE49-F238E27FC236}">
                  <a16:creationId xmlns:a16="http://schemas.microsoft.com/office/drawing/2014/main" id="{8BBB6676-1447-49F9-9D4D-FE75D5E373D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13184" y="5404245"/>
              <a:ext cx="594360" cy="1040130"/>
            </a:xfrm>
            <a:prstGeom prst="rect">
              <a:avLst/>
            </a:prstGeom>
            <a:noFill/>
            <a:ln>
              <a:noFill/>
            </a:ln>
          </p:spPr>
        </p:pic>
        <p:pic>
          <p:nvPicPr>
            <p:cNvPr id="126" name="Picture 125">
              <a:extLst>
                <a:ext uri="{FF2B5EF4-FFF2-40B4-BE49-F238E27FC236}">
                  <a16:creationId xmlns:a16="http://schemas.microsoft.com/office/drawing/2014/main" id="{14834DBD-DB9D-4D9A-8000-1AB65DE82D1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33808" y="5395904"/>
              <a:ext cx="594360" cy="1040130"/>
            </a:xfrm>
            <a:prstGeom prst="rect">
              <a:avLst/>
            </a:prstGeom>
          </p:spPr>
        </p:pic>
        <p:sp>
          <p:nvSpPr>
            <p:cNvPr id="129" name="TextBox 128">
              <a:extLst>
                <a:ext uri="{FF2B5EF4-FFF2-40B4-BE49-F238E27FC236}">
                  <a16:creationId xmlns:a16="http://schemas.microsoft.com/office/drawing/2014/main" id="{47AB81CF-DE65-46EB-B444-C762645D7342}"/>
                </a:ext>
              </a:extLst>
            </p:cNvPr>
            <p:cNvSpPr txBox="1"/>
            <p:nvPr/>
          </p:nvSpPr>
          <p:spPr>
            <a:xfrm>
              <a:off x="5034971" y="4987032"/>
              <a:ext cx="242375" cy="21544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a:ea typeface="+mn-ea"/>
                  <a:cs typeface="Arial"/>
                </a:rPr>
                <a:t>0</a:t>
              </a:r>
            </a:p>
          </p:txBody>
        </p:sp>
        <p:sp>
          <p:nvSpPr>
            <p:cNvPr id="130" name="TextBox 129">
              <a:extLst>
                <a:ext uri="{FF2B5EF4-FFF2-40B4-BE49-F238E27FC236}">
                  <a16:creationId xmlns:a16="http://schemas.microsoft.com/office/drawing/2014/main" id="{9A88D66A-3967-4327-8DA8-668162779611}"/>
                </a:ext>
              </a:extLst>
            </p:cNvPr>
            <p:cNvSpPr txBox="1"/>
            <p:nvPr/>
          </p:nvSpPr>
          <p:spPr>
            <a:xfrm>
              <a:off x="5584327" y="4987032"/>
              <a:ext cx="242374" cy="21544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a:ea typeface="+mn-ea"/>
                  <a:cs typeface="Arial"/>
                </a:rPr>
                <a:t>7</a:t>
              </a:r>
            </a:p>
          </p:txBody>
        </p:sp>
        <p:sp>
          <p:nvSpPr>
            <p:cNvPr id="131" name="Rectangle 130">
              <a:extLst>
                <a:ext uri="{FF2B5EF4-FFF2-40B4-BE49-F238E27FC236}">
                  <a16:creationId xmlns:a16="http://schemas.microsoft.com/office/drawing/2014/main" id="{0171572C-4300-4161-A5CA-3CDC1E09367A}"/>
                </a:ext>
              </a:extLst>
            </p:cNvPr>
            <p:cNvSpPr/>
            <p:nvPr/>
          </p:nvSpPr>
          <p:spPr>
            <a:xfrm>
              <a:off x="4959703" y="3543888"/>
              <a:ext cx="256802"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charset="0"/>
                  <a:ea typeface="Arial" charset="0"/>
                  <a:cs typeface="Arial" charset="0"/>
                </a:rPr>
                <a:t>t</a:t>
              </a:r>
              <a:r>
                <a:rPr kumimoji="0" lang="en-US" sz="800" b="1" i="0" u="none" strike="noStrike" kern="1200" cap="none" spc="0" normalizeH="0" baseline="-25000" noProof="0" dirty="0">
                  <a:ln>
                    <a:noFill/>
                  </a:ln>
                  <a:solidFill>
                    <a:prstClr val="black"/>
                  </a:solidFill>
                  <a:effectLst/>
                  <a:uLnTx/>
                  <a:uFillTx/>
                  <a:latin typeface="Arial" charset="0"/>
                  <a:ea typeface="Arial" charset="0"/>
                  <a:cs typeface="Arial" charset="0"/>
                </a:rPr>
                <a:t>0</a:t>
              </a:r>
              <a:endParaRPr kumimoji="0" lang="en-US" sz="1800" b="1" i="0" u="none" strike="noStrike" kern="1200" cap="none" spc="0" normalizeH="0" baseline="-25000" noProof="0" dirty="0">
                <a:ln>
                  <a:noFill/>
                </a:ln>
                <a:solidFill>
                  <a:prstClr val="black"/>
                </a:solidFill>
                <a:effectLst/>
                <a:uLnTx/>
                <a:uFillTx/>
                <a:latin typeface="Arial" charset="0"/>
                <a:ea typeface="Arial" charset="0"/>
                <a:cs typeface="Arial" charset="0"/>
              </a:endParaRPr>
            </a:p>
          </p:txBody>
        </p:sp>
        <p:sp>
          <p:nvSpPr>
            <p:cNvPr id="132" name="TextBox 131">
              <a:extLst>
                <a:ext uri="{FF2B5EF4-FFF2-40B4-BE49-F238E27FC236}">
                  <a16:creationId xmlns:a16="http://schemas.microsoft.com/office/drawing/2014/main" id="{AACF8E06-3465-4665-9901-A86BF74AB95C}"/>
                </a:ext>
              </a:extLst>
            </p:cNvPr>
            <p:cNvSpPr txBox="1"/>
            <p:nvPr/>
          </p:nvSpPr>
          <p:spPr>
            <a:xfrm>
              <a:off x="6113646" y="4987032"/>
              <a:ext cx="242375" cy="21544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a:ea typeface="+mn-ea"/>
                  <a:cs typeface="Arial"/>
                </a:rPr>
                <a:t>0</a:t>
              </a:r>
            </a:p>
          </p:txBody>
        </p:sp>
        <p:sp>
          <p:nvSpPr>
            <p:cNvPr id="133" name="TextBox 132">
              <a:extLst>
                <a:ext uri="{FF2B5EF4-FFF2-40B4-BE49-F238E27FC236}">
                  <a16:creationId xmlns:a16="http://schemas.microsoft.com/office/drawing/2014/main" id="{0B48B5B1-A0AE-406F-9C84-667F7B97F70F}"/>
                </a:ext>
              </a:extLst>
            </p:cNvPr>
            <p:cNvSpPr txBox="1"/>
            <p:nvPr/>
          </p:nvSpPr>
          <p:spPr>
            <a:xfrm>
              <a:off x="6661675" y="4987032"/>
              <a:ext cx="242374" cy="21544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a:ea typeface="+mn-ea"/>
                  <a:cs typeface="Arial"/>
                </a:rPr>
                <a:t>7</a:t>
              </a:r>
            </a:p>
          </p:txBody>
        </p:sp>
        <p:sp>
          <p:nvSpPr>
            <p:cNvPr id="134" name="Rectangle 133">
              <a:extLst>
                <a:ext uri="{FF2B5EF4-FFF2-40B4-BE49-F238E27FC236}">
                  <a16:creationId xmlns:a16="http://schemas.microsoft.com/office/drawing/2014/main" id="{AFFF7901-4735-4BA8-B063-B6CF06095CFB}"/>
                </a:ext>
              </a:extLst>
            </p:cNvPr>
            <p:cNvSpPr/>
            <p:nvPr/>
          </p:nvSpPr>
          <p:spPr>
            <a:xfrm>
              <a:off x="6039437" y="3543888"/>
              <a:ext cx="256802"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solidFill>
                  <a:effectLst/>
                  <a:uLnTx/>
                  <a:uFillTx/>
                  <a:latin typeface="Arial" charset="0"/>
                  <a:ea typeface="Arial" charset="0"/>
                  <a:cs typeface="Arial" charset="0"/>
                </a:rPr>
                <a:t>t</a:t>
              </a:r>
              <a:r>
                <a:rPr kumimoji="0" lang="en-US" sz="800" b="1" i="0" u="none" strike="noStrike" kern="1200" cap="none" spc="0" normalizeH="0" baseline="-25000" noProof="0" dirty="0">
                  <a:ln>
                    <a:noFill/>
                  </a:ln>
                  <a:solidFill>
                    <a:prstClr val="black"/>
                  </a:solidFill>
                  <a:effectLst/>
                  <a:uLnTx/>
                  <a:uFillTx/>
                  <a:latin typeface="Arial" charset="0"/>
                  <a:ea typeface="Arial" charset="0"/>
                  <a:cs typeface="Arial" charset="0"/>
                </a:rPr>
                <a:t>0</a:t>
              </a:r>
              <a:endParaRPr kumimoji="0" lang="en-US" sz="1800" b="1" i="0" u="none" strike="noStrike" kern="1200" cap="none" spc="0" normalizeH="0" baseline="-25000" noProof="0" dirty="0">
                <a:ln>
                  <a:noFill/>
                </a:ln>
                <a:solidFill>
                  <a:prstClr val="black"/>
                </a:solidFill>
                <a:effectLst/>
                <a:uLnTx/>
                <a:uFillTx/>
                <a:latin typeface="Arial" charset="0"/>
                <a:ea typeface="Arial" charset="0"/>
                <a:cs typeface="Arial" charset="0"/>
              </a:endParaRPr>
            </a:p>
          </p:txBody>
        </p:sp>
        <p:sp>
          <p:nvSpPr>
            <p:cNvPr id="144" name="TextBox 143">
              <a:extLst>
                <a:ext uri="{FF2B5EF4-FFF2-40B4-BE49-F238E27FC236}">
                  <a16:creationId xmlns:a16="http://schemas.microsoft.com/office/drawing/2014/main" id="{DBD8ECE8-FA1C-49A5-BCA8-A00844B574C6}"/>
                </a:ext>
              </a:extLst>
            </p:cNvPr>
            <p:cNvSpPr txBox="1"/>
            <p:nvPr/>
          </p:nvSpPr>
          <p:spPr>
            <a:xfrm>
              <a:off x="5034971" y="6391663"/>
              <a:ext cx="242375" cy="21544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a:ea typeface="+mn-ea"/>
                  <a:cs typeface="Arial"/>
                </a:rPr>
                <a:t>0</a:t>
              </a:r>
            </a:p>
          </p:txBody>
        </p:sp>
        <p:sp>
          <p:nvSpPr>
            <p:cNvPr id="145" name="TextBox 144">
              <a:extLst>
                <a:ext uri="{FF2B5EF4-FFF2-40B4-BE49-F238E27FC236}">
                  <a16:creationId xmlns:a16="http://schemas.microsoft.com/office/drawing/2014/main" id="{A1888A18-6073-4D72-AEA5-9A27B87D5AF8}"/>
                </a:ext>
              </a:extLst>
            </p:cNvPr>
            <p:cNvSpPr txBox="1"/>
            <p:nvPr/>
          </p:nvSpPr>
          <p:spPr>
            <a:xfrm>
              <a:off x="5578500" y="6391663"/>
              <a:ext cx="242374" cy="21544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a:ea typeface="+mn-ea"/>
                  <a:cs typeface="Arial"/>
                </a:rPr>
                <a:t>7</a:t>
              </a:r>
            </a:p>
          </p:txBody>
        </p:sp>
        <p:sp>
          <p:nvSpPr>
            <p:cNvPr id="147" name="Rectangle 146">
              <a:extLst>
                <a:ext uri="{FF2B5EF4-FFF2-40B4-BE49-F238E27FC236}">
                  <a16:creationId xmlns:a16="http://schemas.microsoft.com/office/drawing/2014/main" id="{E8193320-12A4-4966-BB25-A0E5D25F64D4}"/>
                </a:ext>
              </a:extLst>
            </p:cNvPr>
            <p:cNvSpPr/>
            <p:nvPr/>
          </p:nvSpPr>
          <p:spPr>
            <a:xfrm>
              <a:off x="4959703" y="5389155"/>
              <a:ext cx="256802"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charset="0"/>
                  <a:ea typeface="Arial" charset="0"/>
                  <a:cs typeface="Arial" charset="0"/>
                </a:rPr>
                <a:t>t</a:t>
              </a:r>
              <a:r>
                <a:rPr kumimoji="0" lang="en-US" sz="800" b="1" i="0" u="none" strike="noStrike" kern="1200" cap="none" spc="0" normalizeH="0" baseline="-25000" noProof="0" dirty="0">
                  <a:ln>
                    <a:noFill/>
                  </a:ln>
                  <a:solidFill>
                    <a:prstClr val="black"/>
                  </a:solidFill>
                  <a:effectLst/>
                  <a:uLnTx/>
                  <a:uFillTx/>
                  <a:latin typeface="Arial" charset="0"/>
                  <a:ea typeface="Arial" charset="0"/>
                  <a:cs typeface="Arial" charset="0"/>
                </a:rPr>
                <a:t>0</a:t>
              </a:r>
              <a:endParaRPr kumimoji="0" lang="en-US" sz="1800" b="1" i="0" u="none" strike="noStrike" kern="1200" cap="none" spc="0" normalizeH="0" baseline="-25000" noProof="0" dirty="0">
                <a:ln>
                  <a:noFill/>
                </a:ln>
                <a:solidFill>
                  <a:prstClr val="black"/>
                </a:solidFill>
                <a:effectLst/>
                <a:uLnTx/>
                <a:uFillTx/>
                <a:latin typeface="Arial" charset="0"/>
                <a:ea typeface="Arial" charset="0"/>
                <a:cs typeface="Arial" charset="0"/>
              </a:endParaRPr>
            </a:p>
          </p:txBody>
        </p:sp>
        <p:sp>
          <p:nvSpPr>
            <p:cNvPr id="150" name="TextBox 149">
              <a:extLst>
                <a:ext uri="{FF2B5EF4-FFF2-40B4-BE49-F238E27FC236}">
                  <a16:creationId xmlns:a16="http://schemas.microsoft.com/office/drawing/2014/main" id="{F90CB49B-3F89-4CFE-9F8B-313349E5EDD2}"/>
                </a:ext>
              </a:extLst>
            </p:cNvPr>
            <p:cNvSpPr txBox="1"/>
            <p:nvPr/>
          </p:nvSpPr>
          <p:spPr>
            <a:xfrm>
              <a:off x="6113646" y="6391663"/>
              <a:ext cx="242375" cy="21544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a:ea typeface="+mn-ea"/>
                  <a:cs typeface="Arial"/>
                </a:rPr>
                <a:t>0</a:t>
              </a:r>
            </a:p>
          </p:txBody>
        </p:sp>
        <p:sp>
          <p:nvSpPr>
            <p:cNvPr id="152" name="TextBox 151">
              <a:extLst>
                <a:ext uri="{FF2B5EF4-FFF2-40B4-BE49-F238E27FC236}">
                  <a16:creationId xmlns:a16="http://schemas.microsoft.com/office/drawing/2014/main" id="{8AA214F9-7360-48F2-9856-5DB653D21198}"/>
                </a:ext>
              </a:extLst>
            </p:cNvPr>
            <p:cNvSpPr txBox="1"/>
            <p:nvPr/>
          </p:nvSpPr>
          <p:spPr>
            <a:xfrm>
              <a:off x="6661675" y="6391663"/>
              <a:ext cx="242374" cy="21544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a:ea typeface="+mn-ea"/>
                  <a:cs typeface="Arial"/>
                </a:rPr>
                <a:t>7</a:t>
              </a:r>
            </a:p>
          </p:txBody>
        </p:sp>
        <p:sp>
          <p:nvSpPr>
            <p:cNvPr id="190" name="Rectangle 189">
              <a:extLst>
                <a:ext uri="{FF2B5EF4-FFF2-40B4-BE49-F238E27FC236}">
                  <a16:creationId xmlns:a16="http://schemas.microsoft.com/office/drawing/2014/main" id="{D6FC45D2-2786-423E-8216-68AFF84B6AC9}"/>
                </a:ext>
              </a:extLst>
            </p:cNvPr>
            <p:cNvSpPr/>
            <p:nvPr/>
          </p:nvSpPr>
          <p:spPr>
            <a:xfrm>
              <a:off x="4959703" y="5528655"/>
              <a:ext cx="256802"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solidFill>
                  <a:effectLst/>
                  <a:uLnTx/>
                  <a:uFillTx/>
                  <a:latin typeface="Arial" charset="0"/>
                  <a:ea typeface="Arial" charset="0"/>
                  <a:cs typeface="Arial" charset="0"/>
                </a:rPr>
                <a:t>t</a:t>
              </a:r>
              <a:r>
                <a:rPr kumimoji="0" lang="en-US" sz="800" b="1" i="0" u="none" strike="noStrike" kern="1200" cap="none" spc="0" normalizeH="0" baseline="-25000" noProof="0" dirty="0">
                  <a:ln>
                    <a:noFill/>
                  </a:ln>
                  <a:solidFill>
                    <a:prstClr val="black"/>
                  </a:solidFill>
                  <a:effectLst/>
                  <a:uLnTx/>
                  <a:uFillTx/>
                  <a:latin typeface="Arial" charset="0"/>
                  <a:ea typeface="Arial" charset="0"/>
                  <a:cs typeface="Arial" charset="0"/>
                </a:rPr>
                <a:t>0</a:t>
              </a:r>
              <a:endParaRPr kumimoji="0" lang="en-US" sz="1800" b="1" i="0" u="none" strike="noStrike" kern="1200" cap="none" spc="0" normalizeH="0" baseline="-25000" noProof="0" dirty="0">
                <a:ln>
                  <a:noFill/>
                </a:ln>
                <a:solidFill>
                  <a:prstClr val="black"/>
                </a:solidFill>
                <a:effectLst/>
                <a:uLnTx/>
                <a:uFillTx/>
                <a:latin typeface="Arial" charset="0"/>
                <a:ea typeface="Arial" charset="0"/>
                <a:cs typeface="Arial" charset="0"/>
              </a:endParaRPr>
            </a:p>
          </p:txBody>
        </p:sp>
        <p:sp>
          <p:nvSpPr>
            <p:cNvPr id="191" name="Rectangle 190">
              <a:extLst>
                <a:ext uri="{FF2B5EF4-FFF2-40B4-BE49-F238E27FC236}">
                  <a16:creationId xmlns:a16="http://schemas.microsoft.com/office/drawing/2014/main" id="{6613590E-6ADA-4FCE-8CA0-B647D5A02135}"/>
                </a:ext>
              </a:extLst>
            </p:cNvPr>
            <p:cNvSpPr/>
            <p:nvPr/>
          </p:nvSpPr>
          <p:spPr>
            <a:xfrm>
              <a:off x="6038227" y="5389155"/>
              <a:ext cx="256802"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charset="0"/>
                  <a:ea typeface="Arial" charset="0"/>
                  <a:cs typeface="Arial" charset="0"/>
                </a:rPr>
                <a:t>t</a:t>
              </a:r>
              <a:r>
                <a:rPr kumimoji="0" lang="en-US" sz="800" b="1" i="0" u="none" strike="noStrike" kern="1200" cap="none" spc="0" normalizeH="0" baseline="-25000" noProof="0" dirty="0">
                  <a:ln>
                    <a:noFill/>
                  </a:ln>
                  <a:solidFill>
                    <a:prstClr val="black"/>
                  </a:solidFill>
                  <a:effectLst/>
                  <a:uLnTx/>
                  <a:uFillTx/>
                  <a:latin typeface="Arial" charset="0"/>
                  <a:ea typeface="Arial" charset="0"/>
                  <a:cs typeface="Arial" charset="0"/>
                </a:rPr>
                <a:t>0</a:t>
              </a:r>
              <a:endParaRPr kumimoji="0" lang="en-US" sz="1800" b="1" i="0" u="none" strike="noStrike" kern="1200" cap="none" spc="0" normalizeH="0" baseline="-25000" noProof="0" dirty="0">
                <a:ln>
                  <a:noFill/>
                </a:ln>
                <a:solidFill>
                  <a:prstClr val="black"/>
                </a:solidFill>
                <a:effectLst/>
                <a:uLnTx/>
                <a:uFillTx/>
                <a:latin typeface="Arial" charset="0"/>
                <a:ea typeface="Arial" charset="0"/>
                <a:cs typeface="Arial" charset="0"/>
              </a:endParaRPr>
            </a:p>
          </p:txBody>
        </p:sp>
        <p:sp>
          <p:nvSpPr>
            <p:cNvPr id="192" name="Rectangle 191">
              <a:extLst>
                <a:ext uri="{FF2B5EF4-FFF2-40B4-BE49-F238E27FC236}">
                  <a16:creationId xmlns:a16="http://schemas.microsoft.com/office/drawing/2014/main" id="{377E7D23-9AFE-4574-A67F-27811BEA4ADF}"/>
                </a:ext>
              </a:extLst>
            </p:cNvPr>
            <p:cNvSpPr/>
            <p:nvPr/>
          </p:nvSpPr>
          <p:spPr>
            <a:xfrm>
              <a:off x="6038227" y="5528655"/>
              <a:ext cx="256802"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charset="0"/>
                  <a:ea typeface="Arial" charset="0"/>
                  <a:cs typeface="Arial" charset="0"/>
                </a:rPr>
                <a:t>t</a:t>
              </a:r>
              <a:r>
                <a:rPr kumimoji="0" lang="en-US" sz="800" b="1" i="0" u="none" strike="noStrike" kern="1200" cap="none" spc="0" normalizeH="0" baseline="-25000" noProof="0" dirty="0">
                  <a:ln>
                    <a:noFill/>
                  </a:ln>
                  <a:solidFill>
                    <a:prstClr val="black"/>
                  </a:solidFill>
                  <a:effectLst/>
                  <a:uLnTx/>
                  <a:uFillTx/>
                  <a:latin typeface="Arial" charset="0"/>
                  <a:ea typeface="Arial" charset="0"/>
                  <a:cs typeface="Arial" charset="0"/>
                </a:rPr>
                <a:t>0</a:t>
              </a:r>
              <a:endParaRPr kumimoji="0" lang="en-US" sz="1800" b="1" i="0" u="none" strike="noStrike" kern="1200" cap="none" spc="0" normalizeH="0" baseline="-25000" noProof="0" dirty="0">
                <a:ln>
                  <a:noFill/>
                </a:ln>
                <a:solidFill>
                  <a:prstClr val="black"/>
                </a:solidFill>
                <a:effectLst/>
                <a:uLnTx/>
                <a:uFillTx/>
                <a:latin typeface="Arial" charset="0"/>
                <a:ea typeface="Arial" charset="0"/>
                <a:cs typeface="Arial" charset="0"/>
              </a:endParaRPr>
            </a:p>
          </p:txBody>
        </p:sp>
        <p:sp>
          <p:nvSpPr>
            <p:cNvPr id="199" name="Rectangle 198">
              <a:extLst>
                <a:ext uri="{FF2B5EF4-FFF2-40B4-BE49-F238E27FC236}">
                  <a16:creationId xmlns:a16="http://schemas.microsoft.com/office/drawing/2014/main" id="{3D880368-30EB-4355-A975-1F0B80C9DD28}"/>
                </a:ext>
              </a:extLst>
            </p:cNvPr>
            <p:cNvSpPr/>
            <p:nvPr/>
          </p:nvSpPr>
          <p:spPr>
            <a:xfrm>
              <a:off x="6039437" y="3674843"/>
              <a:ext cx="256802"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solidFill>
                  <a:effectLst/>
                  <a:uLnTx/>
                  <a:uFillTx/>
                  <a:latin typeface="Arial" charset="0"/>
                  <a:ea typeface="Arial" charset="0"/>
                  <a:cs typeface="Arial" charset="0"/>
                </a:rPr>
                <a:t>t</a:t>
              </a:r>
              <a:r>
                <a:rPr kumimoji="0" lang="en-US" sz="800" b="1" i="0" u="none" strike="noStrike" kern="1200" cap="none" spc="0" normalizeH="0" baseline="-25000" noProof="0" dirty="0">
                  <a:ln>
                    <a:noFill/>
                  </a:ln>
                  <a:solidFill>
                    <a:prstClr val="black"/>
                  </a:solidFill>
                  <a:effectLst/>
                  <a:uLnTx/>
                  <a:uFillTx/>
                  <a:latin typeface="Arial" charset="0"/>
                  <a:ea typeface="Arial" charset="0"/>
                  <a:cs typeface="Arial" charset="0"/>
                </a:rPr>
                <a:t>0</a:t>
              </a:r>
              <a:endParaRPr kumimoji="0" lang="en-US" sz="1800" b="1" i="0" u="none" strike="noStrike" kern="1200" cap="none" spc="0" normalizeH="0" baseline="-25000" noProof="0" dirty="0">
                <a:ln>
                  <a:noFill/>
                </a:ln>
                <a:solidFill>
                  <a:prstClr val="black"/>
                </a:solidFill>
                <a:effectLst/>
                <a:uLnTx/>
                <a:uFillTx/>
                <a:latin typeface="Arial" charset="0"/>
                <a:ea typeface="Arial" charset="0"/>
                <a:cs typeface="Arial" charset="0"/>
              </a:endParaRPr>
            </a:p>
          </p:txBody>
        </p:sp>
        <p:sp>
          <p:nvSpPr>
            <p:cNvPr id="200" name="Rectangle 199">
              <a:extLst>
                <a:ext uri="{FF2B5EF4-FFF2-40B4-BE49-F238E27FC236}">
                  <a16:creationId xmlns:a16="http://schemas.microsoft.com/office/drawing/2014/main" id="{3FD949FA-07F6-4038-B496-E274C36BF8F0}"/>
                </a:ext>
              </a:extLst>
            </p:cNvPr>
            <p:cNvSpPr/>
            <p:nvPr/>
          </p:nvSpPr>
          <p:spPr>
            <a:xfrm>
              <a:off x="6039437" y="3408446"/>
              <a:ext cx="256802"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solidFill>
                  <a:effectLst/>
                  <a:uLnTx/>
                  <a:uFillTx/>
                  <a:latin typeface="Arial" charset="0"/>
                  <a:ea typeface="Arial" charset="0"/>
                  <a:cs typeface="Arial" charset="0"/>
                </a:rPr>
                <a:t>t</a:t>
              </a:r>
              <a:r>
                <a:rPr kumimoji="0" lang="en-US" sz="800" b="1" i="0" u="none" strike="noStrike" kern="1200" cap="none" spc="0" normalizeH="0" baseline="-25000" noProof="0" dirty="0">
                  <a:ln>
                    <a:noFill/>
                  </a:ln>
                  <a:solidFill>
                    <a:prstClr val="black"/>
                  </a:solidFill>
                  <a:effectLst/>
                  <a:uLnTx/>
                  <a:uFillTx/>
                  <a:latin typeface="Arial" charset="0"/>
                  <a:ea typeface="Arial" charset="0"/>
                  <a:cs typeface="Arial" charset="0"/>
                </a:rPr>
                <a:t>0</a:t>
              </a:r>
              <a:endParaRPr kumimoji="0" lang="en-US" sz="1800" b="1" i="0" u="none" strike="noStrike" kern="1200" cap="none" spc="0" normalizeH="0" baseline="-25000" noProof="0" dirty="0">
                <a:ln>
                  <a:noFill/>
                </a:ln>
                <a:solidFill>
                  <a:prstClr val="black"/>
                </a:solidFill>
                <a:effectLst/>
                <a:uLnTx/>
                <a:uFillTx/>
                <a:latin typeface="Arial" charset="0"/>
                <a:ea typeface="Arial" charset="0"/>
                <a:cs typeface="Arial" charset="0"/>
              </a:endParaRPr>
            </a:p>
          </p:txBody>
        </p:sp>
      </p:grpSp>
      <p:sp>
        <p:nvSpPr>
          <p:cNvPr id="201" name="Rectangle 200">
            <a:extLst>
              <a:ext uri="{FF2B5EF4-FFF2-40B4-BE49-F238E27FC236}">
                <a16:creationId xmlns:a16="http://schemas.microsoft.com/office/drawing/2014/main" id="{6B2474C4-9BD7-479F-8796-01AA566CDAF2}"/>
              </a:ext>
            </a:extLst>
          </p:cNvPr>
          <p:cNvSpPr/>
          <p:nvPr/>
        </p:nvSpPr>
        <p:spPr>
          <a:xfrm>
            <a:off x="890475" y="2693653"/>
            <a:ext cx="939681"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charset="0"/>
                <a:ea typeface="Arial" charset="0"/>
                <a:cs typeface="Arial" charset="0"/>
              </a:rPr>
              <a:t>B</a:t>
            </a:r>
            <a:r>
              <a:rPr kumimoji="0" lang="en-US" sz="800" b="0" i="0" u="none" strike="noStrike" kern="1200" cap="none" spc="0" normalizeH="0" baseline="0" noProof="0" dirty="0">
                <a:ln>
                  <a:noFill/>
                </a:ln>
                <a:solidFill>
                  <a:prstClr val="black"/>
                </a:solidFill>
                <a:effectLst/>
                <a:uLnTx/>
                <a:uFillTx/>
                <a:latin typeface="Arial" charset="0"/>
                <a:ea typeface="Arial" charset="0"/>
                <a:cs typeface="Arial" charset="0"/>
              </a:rPr>
              <a:t> Cell activation</a:t>
            </a:r>
            <a:endParaRPr kumimoji="0" lang="en-US" sz="1800" b="0" i="0" u="none" strike="noStrike" kern="1200" cap="none" spc="0" normalizeH="0" baseline="0" noProof="0" dirty="0">
              <a:ln>
                <a:noFill/>
              </a:ln>
              <a:solidFill>
                <a:prstClr val="black"/>
              </a:solidFill>
              <a:effectLst/>
              <a:uLnTx/>
              <a:uFillTx/>
              <a:latin typeface="Arial" charset="0"/>
              <a:ea typeface="Arial" charset="0"/>
              <a:cs typeface="Arial" charset="0"/>
            </a:endParaRPr>
          </a:p>
        </p:txBody>
      </p:sp>
      <p:sp>
        <p:nvSpPr>
          <p:cNvPr id="103" name="TextBox 102">
            <a:extLst>
              <a:ext uri="{FF2B5EF4-FFF2-40B4-BE49-F238E27FC236}">
                <a16:creationId xmlns:a16="http://schemas.microsoft.com/office/drawing/2014/main" id="{767E1887-02BD-0768-21CC-9063C0216039}"/>
              </a:ext>
            </a:extLst>
          </p:cNvPr>
          <p:cNvSpPr txBox="1"/>
          <p:nvPr/>
        </p:nvSpPr>
        <p:spPr>
          <a:xfrm>
            <a:off x="7052146" y="6606362"/>
            <a:ext cx="2280561" cy="251638"/>
          </a:xfrm>
          <a:prstGeom prst="rect">
            <a:avLst/>
          </a:prstGeom>
          <a:noFill/>
        </p:spPr>
        <p:txBody>
          <a:bodyPr wrap="square" lIns="81565" tIns="40782" rIns="81565" bIns="40782" rtlCol="0">
            <a:spAutoFit/>
          </a:bodyPr>
          <a:lstStyle/>
          <a:p>
            <a:pPr defTabSz="815643"/>
            <a:r>
              <a:rPr lang="en-US" sz="1100" dirty="0">
                <a:solidFill>
                  <a:prstClr val="white">
                    <a:lumMod val="75000"/>
                  </a:prstClr>
                </a:solidFill>
                <a:cs typeface="Aharoni" panose="02010803020104030203" pitchFamily="2" charset="-79"/>
              </a:rPr>
              <a:t>Parisien et al </a:t>
            </a:r>
            <a:r>
              <a:rPr lang="en-US" sz="1100" i="1" dirty="0">
                <a:solidFill>
                  <a:prstClr val="white">
                    <a:lumMod val="75000"/>
                  </a:prstClr>
                </a:solidFill>
                <a:cs typeface="Aharoni" panose="02010803020104030203" pitchFamily="2" charset="-79"/>
              </a:rPr>
              <a:t>Sci </a:t>
            </a:r>
            <a:r>
              <a:rPr lang="en-US" sz="1100" i="1" dirty="0" err="1">
                <a:solidFill>
                  <a:prstClr val="white">
                    <a:lumMod val="75000"/>
                  </a:prstClr>
                </a:solidFill>
                <a:cs typeface="Aharoni" panose="02010803020104030203" pitchFamily="2" charset="-79"/>
              </a:rPr>
              <a:t>Transl</a:t>
            </a:r>
            <a:r>
              <a:rPr lang="en-US" sz="1100" i="1" dirty="0">
                <a:solidFill>
                  <a:prstClr val="white">
                    <a:lumMod val="75000"/>
                  </a:prstClr>
                </a:solidFill>
                <a:cs typeface="Aharoni" panose="02010803020104030203" pitchFamily="2" charset="-79"/>
              </a:rPr>
              <a:t> Med</a:t>
            </a:r>
            <a:r>
              <a:rPr lang="en-US" sz="1100" dirty="0">
                <a:solidFill>
                  <a:prstClr val="white">
                    <a:lumMod val="75000"/>
                  </a:prstClr>
                </a:solidFill>
                <a:cs typeface="Aharoni" panose="02010803020104030203" pitchFamily="2" charset="-79"/>
              </a:rPr>
              <a:t>, 2022</a:t>
            </a:r>
          </a:p>
        </p:txBody>
      </p:sp>
    </p:spTree>
    <p:extLst>
      <p:ext uri="{BB962C8B-B14F-4D97-AF65-F5344CB8AC3E}">
        <p14:creationId xmlns:p14="http://schemas.microsoft.com/office/powerpoint/2010/main" val="2741189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Title 6">
            <a:extLst>
              <a:ext uri="{FF2B5EF4-FFF2-40B4-BE49-F238E27FC236}">
                <a16:creationId xmlns:a16="http://schemas.microsoft.com/office/drawing/2014/main" id="{4B345F2B-F2B0-AA49-A6AB-B22909C5266E}"/>
              </a:ext>
            </a:extLst>
          </p:cNvPr>
          <p:cNvSpPr txBox="1">
            <a:spLocks/>
          </p:cNvSpPr>
          <p:nvPr/>
        </p:nvSpPr>
        <p:spPr bwMode="auto">
          <a:xfrm>
            <a:off x="1275945" y="9839"/>
            <a:ext cx="702985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alibri"/>
                <a:ea typeface="+mj-ea"/>
                <a:cs typeface="+mj-cs"/>
              </a:rPr>
              <a:t>Differential gene expression in patients who resolve pain is correlated with those who don’t resolve</a:t>
            </a:r>
            <a:endParaRPr kumimoji="0" lang="en-US" sz="2800" b="1" i="0" u="none" strike="noStrike" kern="1200" cap="none" spc="0" normalizeH="0" baseline="0" noProof="0" dirty="0">
              <a:ln>
                <a:noFill/>
              </a:ln>
              <a:solidFill>
                <a:srgbClr val="C00000"/>
              </a:solidFill>
              <a:effectLst/>
              <a:uLnTx/>
              <a:uFillTx/>
              <a:latin typeface="Calibri"/>
              <a:ea typeface="+mj-ea"/>
              <a:cs typeface="+mj-cs"/>
            </a:endParaRPr>
          </a:p>
        </p:txBody>
      </p:sp>
      <p:pic>
        <p:nvPicPr>
          <p:cNvPr id="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75"/>
            <a:ext cx="665562" cy="665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2" name="Group 101"/>
          <p:cNvGrpSpPr/>
          <p:nvPr/>
        </p:nvGrpSpPr>
        <p:grpSpPr>
          <a:xfrm>
            <a:off x="3280456" y="1752600"/>
            <a:ext cx="3124200" cy="1676400"/>
            <a:chOff x="1455689" y="740457"/>
            <a:chExt cx="2036757" cy="1103264"/>
          </a:xfrm>
        </p:grpSpPr>
        <p:grpSp>
          <p:nvGrpSpPr>
            <p:cNvPr id="103" name="Group 102"/>
            <p:cNvGrpSpPr/>
            <p:nvPr/>
          </p:nvGrpSpPr>
          <p:grpSpPr>
            <a:xfrm>
              <a:off x="2578046" y="740457"/>
              <a:ext cx="914400" cy="1103264"/>
              <a:chOff x="1094725" y="2086094"/>
              <a:chExt cx="914400" cy="1103264"/>
            </a:xfrm>
          </p:grpSpPr>
          <p:sp>
            <p:nvSpPr>
              <p:cNvPr id="111" name="TextBox 110"/>
              <p:cNvSpPr txBox="1"/>
              <p:nvPr/>
            </p:nvSpPr>
            <p:spPr>
              <a:xfrm>
                <a:off x="1302820" y="2789248"/>
                <a:ext cx="518091"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Arial" charset="0"/>
                    <a:ea typeface="Arial" charset="0"/>
                    <a:cs typeface="Arial" charset="0"/>
                  </a:rPr>
                  <a:t>in </a:t>
                </a:r>
                <a:r>
                  <a:rPr kumimoji="0" lang="en-US" sz="1000" b="0" i="0" u="none" strike="noStrike" kern="0" cap="none" spc="0" normalizeH="0" baseline="0" noProof="0" dirty="0">
                    <a:ln>
                      <a:noFill/>
                    </a:ln>
                    <a:solidFill>
                      <a:srgbClr val="00B050"/>
                    </a:solidFill>
                    <a:effectLst/>
                    <a:uLnTx/>
                    <a:uFillTx/>
                    <a:latin typeface="Arial" charset="0"/>
                    <a:ea typeface="Arial" charset="0"/>
                    <a:cs typeface="Arial" charset="0"/>
                  </a:rPr>
                  <a:t>R</a:t>
                </a:r>
                <a:endParaRPr kumimoji="0" lang="en-US" sz="1000" b="0" i="0" u="none" strike="noStrike" kern="0" cap="none" spc="0" normalizeH="0" baseline="-25000" noProof="0" dirty="0">
                  <a:ln>
                    <a:noFill/>
                  </a:ln>
                  <a:solidFill>
                    <a:prstClr val="black"/>
                  </a:solidFill>
                  <a:effectLst/>
                  <a:uLnTx/>
                  <a:uFillTx/>
                  <a:latin typeface="Arial" charset="0"/>
                  <a:ea typeface="Arial" charset="0"/>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Arial" charset="0"/>
                    <a:ea typeface="Arial" charset="0"/>
                    <a:cs typeface="Arial" charset="0"/>
                  </a:rPr>
                  <a:t>t</a:t>
                </a:r>
                <a:r>
                  <a:rPr kumimoji="0" lang="en-US" sz="1000" b="0" i="0" u="none" strike="noStrike" kern="0" cap="none" spc="0" normalizeH="0" baseline="-25000" noProof="0" dirty="0">
                    <a:ln>
                      <a:noFill/>
                    </a:ln>
                    <a:solidFill>
                      <a:prstClr val="black"/>
                    </a:solidFill>
                    <a:effectLst/>
                    <a:uLnTx/>
                    <a:uFillTx/>
                    <a:latin typeface="Arial" charset="0"/>
                    <a:ea typeface="Arial" charset="0"/>
                    <a:cs typeface="Arial" charset="0"/>
                  </a:rPr>
                  <a:t>1</a:t>
                </a:r>
                <a:r>
                  <a:rPr kumimoji="0" lang="en-US" sz="800" b="0" i="0" u="none" strike="noStrike" kern="0" cap="none" spc="0" normalizeH="0" baseline="0" noProof="0" dirty="0">
                    <a:ln>
                      <a:noFill/>
                    </a:ln>
                    <a:solidFill>
                      <a:prstClr val="black"/>
                    </a:solidFill>
                    <a:effectLst/>
                    <a:uLnTx/>
                    <a:uFillTx/>
                    <a:latin typeface="Arial" charset="0"/>
                    <a:ea typeface="Arial" charset="0"/>
                    <a:cs typeface="Arial" charset="0"/>
                  </a:rPr>
                  <a:t> vs </a:t>
                </a:r>
                <a:r>
                  <a:rPr kumimoji="0" lang="en-US" sz="1000" b="0" i="0" u="none" strike="noStrike" kern="0" cap="none" spc="0" normalizeH="0" baseline="0" noProof="0" dirty="0">
                    <a:ln>
                      <a:noFill/>
                    </a:ln>
                    <a:solidFill>
                      <a:prstClr val="black"/>
                    </a:solidFill>
                    <a:effectLst/>
                    <a:uLnTx/>
                    <a:uFillTx/>
                    <a:latin typeface="Arial" charset="0"/>
                    <a:ea typeface="Arial" charset="0"/>
                    <a:cs typeface="Arial" charset="0"/>
                  </a:rPr>
                  <a:t>t</a:t>
                </a:r>
                <a:r>
                  <a:rPr kumimoji="0" lang="en-US" sz="1000" b="0" i="0" u="none" strike="noStrike" kern="0" cap="none" spc="0" normalizeH="0" baseline="-25000" noProof="0" dirty="0">
                    <a:ln>
                      <a:noFill/>
                    </a:ln>
                    <a:solidFill>
                      <a:prstClr val="black"/>
                    </a:solidFill>
                    <a:effectLst/>
                    <a:uLnTx/>
                    <a:uFillTx/>
                    <a:latin typeface="Arial" charset="0"/>
                    <a:ea typeface="Arial" charset="0"/>
                    <a:cs typeface="Arial" charset="0"/>
                  </a:rPr>
                  <a:t>0</a:t>
                </a:r>
                <a:endParaRPr kumimoji="0" lang="en-US" sz="1000" b="0" i="0" u="none" strike="noStrike" kern="0" cap="none" spc="0" normalizeH="0" baseline="0" noProof="0" dirty="0">
                  <a:ln>
                    <a:noFill/>
                  </a:ln>
                  <a:solidFill>
                    <a:srgbClr val="00B050"/>
                  </a:solidFill>
                  <a:effectLst/>
                  <a:uLnTx/>
                  <a:uFillTx/>
                  <a:latin typeface="Arial" charset="0"/>
                  <a:ea typeface="Arial" charset="0"/>
                  <a:cs typeface="Arial" charset="0"/>
                </a:endParaRPr>
              </a:p>
            </p:txBody>
          </p:sp>
          <p:cxnSp>
            <p:nvCxnSpPr>
              <p:cNvPr id="112" name="Straight Connector 111"/>
              <p:cNvCxnSpPr/>
              <p:nvPr/>
            </p:nvCxnSpPr>
            <p:spPr>
              <a:xfrm>
                <a:off x="1235697" y="2163974"/>
                <a:ext cx="0" cy="731520"/>
              </a:xfrm>
              <a:prstGeom prst="line">
                <a:avLst/>
              </a:prstGeom>
              <a:noFill/>
              <a:ln w="25400" cap="flat" cmpd="sng" algn="ctr">
                <a:solidFill>
                  <a:sysClr val="window" lastClr="FFFFFF">
                    <a:lumMod val="65000"/>
                  </a:sysClr>
                </a:solidFill>
                <a:prstDash val="sysDash"/>
                <a:miter lim="800000"/>
              </a:ln>
              <a:effectLst/>
            </p:spPr>
          </p:cxnSp>
          <p:cxnSp>
            <p:nvCxnSpPr>
              <p:cNvPr id="113" name="Straight Connector 112"/>
              <p:cNvCxnSpPr/>
              <p:nvPr/>
            </p:nvCxnSpPr>
            <p:spPr>
              <a:xfrm>
                <a:off x="1872482" y="2163974"/>
                <a:ext cx="0" cy="731520"/>
              </a:xfrm>
              <a:prstGeom prst="line">
                <a:avLst/>
              </a:prstGeom>
              <a:noFill/>
              <a:ln w="25400" cap="flat" cmpd="sng" algn="ctr">
                <a:solidFill>
                  <a:sysClr val="window" lastClr="FFFFFF">
                    <a:lumMod val="65000"/>
                  </a:sysClr>
                </a:solidFill>
                <a:prstDash val="sysDash"/>
                <a:miter lim="800000"/>
              </a:ln>
              <a:effectLst/>
            </p:spPr>
          </p:cxnSp>
          <p:cxnSp>
            <p:nvCxnSpPr>
              <p:cNvPr id="114" name="Straight Arrow Connector 113"/>
              <p:cNvCxnSpPr/>
              <p:nvPr/>
            </p:nvCxnSpPr>
            <p:spPr>
              <a:xfrm>
                <a:off x="1094725" y="2809316"/>
                <a:ext cx="914400" cy="0"/>
              </a:xfrm>
              <a:prstGeom prst="straightConnector1">
                <a:avLst/>
              </a:prstGeom>
              <a:noFill/>
              <a:ln w="25400" cap="flat" cmpd="sng" algn="ctr">
                <a:solidFill>
                  <a:sysClr val="windowText" lastClr="000000"/>
                </a:solidFill>
                <a:prstDash val="solid"/>
                <a:miter lim="800000"/>
                <a:tailEnd type="triangle"/>
              </a:ln>
              <a:effectLst/>
            </p:spPr>
          </p:cxnSp>
          <p:cxnSp>
            <p:nvCxnSpPr>
              <p:cNvPr id="115" name="Straight Arrow Connector 114"/>
              <p:cNvCxnSpPr/>
              <p:nvPr/>
            </p:nvCxnSpPr>
            <p:spPr>
              <a:xfrm rot="16200000">
                <a:off x="741520" y="2451854"/>
                <a:ext cx="731520" cy="0"/>
              </a:xfrm>
              <a:prstGeom prst="straightConnector1">
                <a:avLst/>
              </a:prstGeom>
              <a:noFill/>
              <a:ln w="25400" cap="flat" cmpd="sng" algn="ctr">
                <a:solidFill>
                  <a:sysClr val="windowText" lastClr="000000"/>
                </a:solidFill>
                <a:prstDash val="solid"/>
                <a:miter lim="800000"/>
                <a:tailEnd type="triangle"/>
              </a:ln>
              <a:effectLst/>
            </p:spPr>
          </p:cxnSp>
          <p:cxnSp>
            <p:nvCxnSpPr>
              <p:cNvPr id="116" name="Curved Connector 115"/>
              <p:cNvCxnSpPr/>
              <p:nvPr/>
            </p:nvCxnSpPr>
            <p:spPr>
              <a:xfrm>
                <a:off x="1233256" y="2332018"/>
                <a:ext cx="639226" cy="386444"/>
              </a:xfrm>
              <a:prstGeom prst="curvedConnector3">
                <a:avLst/>
              </a:prstGeom>
              <a:noFill/>
              <a:ln w="31750" cap="flat" cmpd="sng" algn="ctr">
                <a:solidFill>
                  <a:srgbClr val="00B050"/>
                </a:solidFill>
                <a:prstDash val="solid"/>
                <a:miter lim="800000"/>
                <a:headEnd type="oval" w="lg" len="lg"/>
                <a:tailEnd type="oval" w="lg" len="lg"/>
              </a:ln>
              <a:effectLst>
                <a:outerShdw blurRad="50800" dist="76200" dir="2700000" algn="tl" rotWithShape="0">
                  <a:prstClr val="black">
                    <a:alpha val="40000"/>
                  </a:prstClr>
                </a:outerShdw>
              </a:effectLst>
            </p:spPr>
          </p:cxnSp>
        </p:grpSp>
        <p:grpSp>
          <p:nvGrpSpPr>
            <p:cNvPr id="104" name="Group 103"/>
            <p:cNvGrpSpPr/>
            <p:nvPr/>
          </p:nvGrpSpPr>
          <p:grpSpPr>
            <a:xfrm>
              <a:off x="1455689" y="740457"/>
              <a:ext cx="914400" cy="966472"/>
              <a:chOff x="1094725" y="2086094"/>
              <a:chExt cx="914400" cy="966472"/>
            </a:xfrm>
          </p:grpSpPr>
          <p:sp>
            <p:nvSpPr>
              <p:cNvPr id="105" name="TextBox 104"/>
              <p:cNvSpPr txBox="1"/>
              <p:nvPr/>
            </p:nvSpPr>
            <p:spPr>
              <a:xfrm>
                <a:off x="1390896" y="2789248"/>
                <a:ext cx="341939" cy="26331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Arial" charset="0"/>
                    <a:ea typeface="Arial" charset="0"/>
                    <a:cs typeface="Arial" charset="0"/>
                  </a:rPr>
                  <a:t>in </a:t>
                </a:r>
                <a:r>
                  <a:rPr lang="en-US" sz="1000" kern="0" dirty="0">
                    <a:solidFill>
                      <a:srgbClr val="FF0000"/>
                    </a:solidFill>
                    <a:latin typeface="Arial" charset="0"/>
                    <a:ea typeface="Arial" charset="0"/>
                    <a:cs typeface="Arial" charset="0"/>
                  </a:rPr>
                  <a:t>P</a:t>
                </a:r>
                <a:endParaRPr kumimoji="0" lang="en-US" sz="1000" b="0" i="0" u="none" strike="noStrike" kern="0" cap="none" spc="0" normalizeH="0" baseline="-25000" noProof="0" dirty="0">
                  <a:ln>
                    <a:noFill/>
                  </a:ln>
                  <a:solidFill>
                    <a:prstClr val="black"/>
                  </a:solidFill>
                  <a:effectLst/>
                  <a:uLnTx/>
                  <a:uFillTx/>
                  <a:latin typeface="Arial" charset="0"/>
                  <a:ea typeface="Arial" charset="0"/>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Arial" charset="0"/>
                    <a:ea typeface="Arial" charset="0"/>
                    <a:cs typeface="Arial" charset="0"/>
                  </a:rPr>
                  <a:t>t</a:t>
                </a:r>
                <a:r>
                  <a:rPr kumimoji="0" lang="en-US" sz="1000" b="0" i="0" u="none" strike="noStrike" kern="0" cap="none" spc="0" normalizeH="0" baseline="-25000" noProof="0" dirty="0">
                    <a:ln>
                      <a:noFill/>
                    </a:ln>
                    <a:solidFill>
                      <a:prstClr val="black"/>
                    </a:solidFill>
                    <a:effectLst/>
                    <a:uLnTx/>
                    <a:uFillTx/>
                    <a:latin typeface="Arial" charset="0"/>
                    <a:ea typeface="Arial" charset="0"/>
                    <a:cs typeface="Arial" charset="0"/>
                  </a:rPr>
                  <a:t>1</a:t>
                </a:r>
                <a:r>
                  <a:rPr kumimoji="0" lang="en-US" sz="1000" b="0" i="0" u="none" strike="noStrike" kern="0" cap="none" spc="0" normalizeH="0" baseline="0" noProof="0" dirty="0">
                    <a:ln>
                      <a:noFill/>
                    </a:ln>
                    <a:solidFill>
                      <a:prstClr val="black"/>
                    </a:solidFill>
                    <a:effectLst/>
                    <a:uLnTx/>
                    <a:uFillTx/>
                    <a:latin typeface="Arial" charset="0"/>
                    <a:ea typeface="Arial" charset="0"/>
                    <a:cs typeface="Arial" charset="0"/>
                  </a:rPr>
                  <a:t> </a:t>
                </a:r>
                <a:r>
                  <a:rPr kumimoji="0" lang="en-US" sz="800" b="0" i="0" u="none" strike="noStrike" kern="0" cap="none" spc="0" normalizeH="0" baseline="0" noProof="0" dirty="0">
                    <a:ln>
                      <a:noFill/>
                    </a:ln>
                    <a:solidFill>
                      <a:prstClr val="black"/>
                    </a:solidFill>
                    <a:effectLst/>
                    <a:uLnTx/>
                    <a:uFillTx/>
                    <a:latin typeface="Arial" charset="0"/>
                    <a:ea typeface="Arial" charset="0"/>
                    <a:cs typeface="Arial" charset="0"/>
                  </a:rPr>
                  <a:t>vs</a:t>
                </a:r>
                <a:r>
                  <a:rPr kumimoji="0" lang="en-US" sz="1000" b="0" i="0" u="none" strike="noStrike" kern="0" cap="none" spc="0" normalizeH="0" baseline="0" noProof="0" dirty="0">
                    <a:ln>
                      <a:noFill/>
                    </a:ln>
                    <a:solidFill>
                      <a:prstClr val="black"/>
                    </a:solidFill>
                    <a:effectLst/>
                    <a:uLnTx/>
                    <a:uFillTx/>
                    <a:latin typeface="Arial" charset="0"/>
                    <a:ea typeface="Arial" charset="0"/>
                    <a:cs typeface="Arial" charset="0"/>
                  </a:rPr>
                  <a:t> t</a:t>
                </a:r>
                <a:r>
                  <a:rPr kumimoji="0" lang="en-US" sz="1000" b="0" i="0" u="none" strike="noStrike" kern="0" cap="none" spc="0" normalizeH="0" baseline="-25000" noProof="0" dirty="0">
                    <a:ln>
                      <a:noFill/>
                    </a:ln>
                    <a:solidFill>
                      <a:prstClr val="black"/>
                    </a:solidFill>
                    <a:effectLst/>
                    <a:uLnTx/>
                    <a:uFillTx/>
                    <a:latin typeface="Arial" charset="0"/>
                    <a:ea typeface="Arial" charset="0"/>
                    <a:cs typeface="Arial" charset="0"/>
                  </a:rPr>
                  <a:t>0</a:t>
                </a:r>
                <a:endParaRPr kumimoji="0" lang="en-US" sz="1000" b="0" i="0" u="none" strike="noStrike" kern="0" cap="none" spc="0" normalizeH="0" baseline="0" noProof="0" dirty="0">
                  <a:ln>
                    <a:noFill/>
                  </a:ln>
                  <a:solidFill>
                    <a:srgbClr val="00B050"/>
                  </a:solidFill>
                  <a:effectLst/>
                  <a:uLnTx/>
                  <a:uFillTx/>
                  <a:latin typeface="Arial" charset="0"/>
                  <a:ea typeface="Arial" charset="0"/>
                  <a:cs typeface="Arial" charset="0"/>
                </a:endParaRPr>
              </a:p>
            </p:txBody>
          </p:sp>
          <p:cxnSp>
            <p:nvCxnSpPr>
              <p:cNvPr id="106" name="Straight Connector 105"/>
              <p:cNvCxnSpPr/>
              <p:nvPr/>
            </p:nvCxnSpPr>
            <p:spPr>
              <a:xfrm>
                <a:off x="1235697" y="2163974"/>
                <a:ext cx="0" cy="731520"/>
              </a:xfrm>
              <a:prstGeom prst="line">
                <a:avLst/>
              </a:prstGeom>
              <a:noFill/>
              <a:ln w="25400" cap="flat" cmpd="sng" algn="ctr">
                <a:solidFill>
                  <a:sysClr val="window" lastClr="FFFFFF">
                    <a:lumMod val="65000"/>
                  </a:sysClr>
                </a:solidFill>
                <a:prstDash val="sysDash"/>
                <a:miter lim="800000"/>
              </a:ln>
              <a:effectLst/>
            </p:spPr>
          </p:cxnSp>
          <p:cxnSp>
            <p:nvCxnSpPr>
              <p:cNvPr id="107" name="Straight Connector 106"/>
              <p:cNvCxnSpPr/>
              <p:nvPr/>
            </p:nvCxnSpPr>
            <p:spPr>
              <a:xfrm>
                <a:off x="1872482" y="2163974"/>
                <a:ext cx="0" cy="731520"/>
              </a:xfrm>
              <a:prstGeom prst="line">
                <a:avLst/>
              </a:prstGeom>
              <a:noFill/>
              <a:ln w="25400" cap="flat" cmpd="sng" algn="ctr">
                <a:solidFill>
                  <a:sysClr val="window" lastClr="FFFFFF">
                    <a:lumMod val="65000"/>
                  </a:sysClr>
                </a:solidFill>
                <a:prstDash val="sysDash"/>
                <a:miter lim="800000"/>
              </a:ln>
              <a:effectLst/>
            </p:spPr>
          </p:cxnSp>
          <p:cxnSp>
            <p:nvCxnSpPr>
              <p:cNvPr id="108" name="Straight Arrow Connector 107"/>
              <p:cNvCxnSpPr/>
              <p:nvPr/>
            </p:nvCxnSpPr>
            <p:spPr>
              <a:xfrm>
                <a:off x="1233256" y="2226514"/>
                <a:ext cx="639226" cy="0"/>
              </a:xfrm>
              <a:prstGeom prst="straightConnector1">
                <a:avLst/>
              </a:prstGeom>
              <a:noFill/>
              <a:ln w="31750" cap="flat" cmpd="sng" algn="ctr">
                <a:solidFill>
                  <a:srgbClr val="FF0000"/>
                </a:solidFill>
                <a:prstDash val="solid"/>
                <a:miter lim="800000"/>
                <a:headEnd type="oval" w="lg" len="lg"/>
                <a:tailEnd type="oval" w="lg" len="lg"/>
              </a:ln>
              <a:effectLst>
                <a:outerShdw blurRad="50800" dist="76200" dir="2700000" algn="tl" rotWithShape="0">
                  <a:prstClr val="black">
                    <a:alpha val="40000"/>
                  </a:prstClr>
                </a:outerShdw>
              </a:effectLst>
            </p:spPr>
          </p:cxnSp>
          <p:cxnSp>
            <p:nvCxnSpPr>
              <p:cNvPr id="109" name="Straight Arrow Connector 108"/>
              <p:cNvCxnSpPr/>
              <p:nvPr/>
            </p:nvCxnSpPr>
            <p:spPr>
              <a:xfrm>
                <a:off x="1094725" y="2809316"/>
                <a:ext cx="914400" cy="0"/>
              </a:xfrm>
              <a:prstGeom prst="straightConnector1">
                <a:avLst/>
              </a:prstGeom>
              <a:noFill/>
              <a:ln w="25400" cap="flat" cmpd="sng" algn="ctr">
                <a:solidFill>
                  <a:sysClr val="windowText" lastClr="000000"/>
                </a:solidFill>
                <a:prstDash val="solid"/>
                <a:miter lim="800000"/>
                <a:tailEnd type="triangle"/>
              </a:ln>
              <a:effectLst/>
            </p:spPr>
          </p:cxnSp>
          <p:cxnSp>
            <p:nvCxnSpPr>
              <p:cNvPr id="110" name="Straight Arrow Connector 109"/>
              <p:cNvCxnSpPr/>
              <p:nvPr/>
            </p:nvCxnSpPr>
            <p:spPr>
              <a:xfrm rot="16200000">
                <a:off x="741520" y="2451854"/>
                <a:ext cx="731520" cy="0"/>
              </a:xfrm>
              <a:prstGeom prst="straightConnector1">
                <a:avLst/>
              </a:prstGeom>
              <a:noFill/>
              <a:ln w="25400" cap="flat" cmpd="sng" algn="ctr">
                <a:solidFill>
                  <a:sysClr val="windowText" lastClr="000000"/>
                </a:solidFill>
                <a:prstDash val="solid"/>
                <a:miter lim="800000"/>
                <a:tailEnd type="triangle"/>
              </a:ln>
              <a:effectLst/>
            </p:spPr>
          </p:cxnSp>
        </p:grpSp>
      </p:grpSp>
      <p:grpSp>
        <p:nvGrpSpPr>
          <p:cNvPr id="2" name="Group 1">
            <a:extLst>
              <a:ext uri="{FF2B5EF4-FFF2-40B4-BE49-F238E27FC236}">
                <a16:creationId xmlns:a16="http://schemas.microsoft.com/office/drawing/2014/main" id="{71F871E6-9DB5-4383-BA5F-59FB2AE4BF9C}"/>
              </a:ext>
            </a:extLst>
          </p:cNvPr>
          <p:cNvGrpSpPr/>
          <p:nvPr/>
        </p:nvGrpSpPr>
        <p:grpSpPr>
          <a:xfrm>
            <a:off x="5505123" y="3560880"/>
            <a:ext cx="2328317" cy="2669066"/>
            <a:chOff x="605187" y="4475570"/>
            <a:chExt cx="1902480" cy="2369655"/>
          </a:xfrm>
        </p:grpSpPr>
        <p:pic>
          <p:nvPicPr>
            <p:cNvPr id="35" name="Picture 34">
              <a:extLst>
                <a:ext uri="{FF2B5EF4-FFF2-40B4-BE49-F238E27FC236}">
                  <a16:creationId xmlns:a16="http://schemas.microsoft.com/office/drawing/2014/main" id="{A0A72755-A8F6-430D-9253-D4CA1E20B7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5051" y="5198572"/>
              <a:ext cx="1371600" cy="1371600"/>
            </a:xfrm>
            <a:prstGeom prst="rect">
              <a:avLst/>
            </a:prstGeom>
          </p:spPr>
        </p:pic>
        <p:sp>
          <p:nvSpPr>
            <p:cNvPr id="36" name="TextBox 35">
              <a:extLst>
                <a:ext uri="{FF2B5EF4-FFF2-40B4-BE49-F238E27FC236}">
                  <a16:creationId xmlns:a16="http://schemas.microsoft.com/office/drawing/2014/main" id="{667D2240-DC0C-42C7-81E6-7BA0733C4476}"/>
                </a:ext>
              </a:extLst>
            </p:cNvPr>
            <p:cNvSpPr txBox="1"/>
            <p:nvPr/>
          </p:nvSpPr>
          <p:spPr>
            <a:xfrm>
              <a:off x="1624482" y="6507577"/>
              <a:ext cx="242374" cy="21544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charset="0"/>
                  <a:ea typeface="Arial" charset="0"/>
                  <a:cs typeface="Arial" charset="0"/>
                </a:rPr>
                <a:t>0</a:t>
              </a:r>
              <a:endParaRPr kumimoji="0" lang="en-US" sz="800" b="0" i="0" u="none" strike="noStrike" kern="1200" cap="none" spc="0" normalizeH="0" baseline="0" noProof="0" dirty="0">
                <a:ln>
                  <a:noFill/>
                </a:ln>
                <a:solidFill>
                  <a:srgbClr val="00B050"/>
                </a:solidFill>
                <a:effectLst/>
                <a:uLnTx/>
                <a:uFillTx/>
                <a:latin typeface="Arial" charset="0"/>
                <a:ea typeface="Arial" charset="0"/>
                <a:cs typeface="Arial" charset="0"/>
              </a:endParaRPr>
            </a:p>
          </p:txBody>
        </p:sp>
        <p:sp>
          <p:nvSpPr>
            <p:cNvPr id="37" name="TextBox 36">
              <a:extLst>
                <a:ext uri="{FF2B5EF4-FFF2-40B4-BE49-F238E27FC236}">
                  <a16:creationId xmlns:a16="http://schemas.microsoft.com/office/drawing/2014/main" id="{3C4EE9B7-CF5D-4B9C-BDAF-40A4F8C7074E}"/>
                </a:ext>
              </a:extLst>
            </p:cNvPr>
            <p:cNvSpPr txBox="1"/>
            <p:nvPr/>
          </p:nvSpPr>
          <p:spPr>
            <a:xfrm>
              <a:off x="2205981" y="6507577"/>
              <a:ext cx="301686" cy="21544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charset="0"/>
                  <a:ea typeface="Arial" charset="0"/>
                  <a:cs typeface="Arial" charset="0"/>
                </a:rPr>
                <a:t>+7</a:t>
              </a:r>
              <a:endParaRPr kumimoji="0" lang="en-US" sz="800" b="0" i="0" u="none" strike="noStrike" kern="1200" cap="none" spc="0" normalizeH="0" baseline="0" noProof="0" dirty="0">
                <a:ln>
                  <a:noFill/>
                </a:ln>
                <a:solidFill>
                  <a:srgbClr val="00B050"/>
                </a:solidFill>
                <a:effectLst/>
                <a:uLnTx/>
                <a:uFillTx/>
                <a:latin typeface="Arial" charset="0"/>
                <a:ea typeface="Arial" charset="0"/>
                <a:cs typeface="Arial" charset="0"/>
              </a:endParaRPr>
            </a:p>
          </p:txBody>
        </p:sp>
        <p:sp>
          <p:nvSpPr>
            <p:cNvPr id="38" name="TextBox 37">
              <a:extLst>
                <a:ext uri="{FF2B5EF4-FFF2-40B4-BE49-F238E27FC236}">
                  <a16:creationId xmlns:a16="http://schemas.microsoft.com/office/drawing/2014/main" id="{873CC7CC-C186-4756-8701-C066856B421E}"/>
                </a:ext>
              </a:extLst>
            </p:cNvPr>
            <p:cNvSpPr txBox="1"/>
            <p:nvPr/>
          </p:nvSpPr>
          <p:spPr>
            <a:xfrm>
              <a:off x="1000206" y="6507577"/>
              <a:ext cx="276038" cy="21544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charset="0"/>
                  <a:ea typeface="Arial" charset="0"/>
                  <a:cs typeface="Arial" charset="0"/>
                </a:rPr>
                <a:t>-7</a:t>
              </a:r>
              <a:endParaRPr kumimoji="0" lang="en-US" sz="800" b="0" i="0" u="none" strike="noStrike" kern="1200" cap="none" spc="0" normalizeH="0" baseline="0" noProof="0" dirty="0">
                <a:ln>
                  <a:noFill/>
                </a:ln>
                <a:solidFill>
                  <a:srgbClr val="00B050"/>
                </a:solidFill>
                <a:effectLst/>
                <a:uLnTx/>
                <a:uFillTx/>
                <a:latin typeface="Arial" charset="0"/>
                <a:ea typeface="Arial" charset="0"/>
                <a:cs typeface="Arial" charset="0"/>
              </a:endParaRPr>
            </a:p>
          </p:txBody>
        </p:sp>
        <p:sp>
          <p:nvSpPr>
            <p:cNvPr id="39" name="TextBox 38">
              <a:extLst>
                <a:ext uri="{FF2B5EF4-FFF2-40B4-BE49-F238E27FC236}">
                  <a16:creationId xmlns:a16="http://schemas.microsoft.com/office/drawing/2014/main" id="{B30DFF8F-CFF6-4307-B939-743308F8371A}"/>
                </a:ext>
              </a:extLst>
            </p:cNvPr>
            <p:cNvSpPr txBox="1"/>
            <p:nvPr/>
          </p:nvSpPr>
          <p:spPr>
            <a:xfrm>
              <a:off x="809348" y="6366335"/>
              <a:ext cx="333746" cy="21544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charset="0"/>
                  <a:ea typeface="Arial" charset="0"/>
                  <a:cs typeface="Arial" charset="0"/>
                </a:rPr>
                <a:t>0%</a:t>
              </a:r>
              <a:endParaRPr kumimoji="0" lang="en-US" sz="800" b="0" i="0" u="none" strike="noStrike" kern="1200" cap="none" spc="0" normalizeH="0" baseline="0" noProof="0" dirty="0">
                <a:ln>
                  <a:noFill/>
                </a:ln>
                <a:solidFill>
                  <a:srgbClr val="00B050"/>
                </a:solidFill>
                <a:effectLst/>
                <a:uLnTx/>
                <a:uFillTx/>
                <a:latin typeface="Arial" charset="0"/>
                <a:ea typeface="Arial" charset="0"/>
                <a:cs typeface="Arial" charset="0"/>
              </a:endParaRPr>
            </a:p>
          </p:txBody>
        </p:sp>
        <p:sp>
          <p:nvSpPr>
            <p:cNvPr id="40" name="TextBox 39">
              <a:extLst>
                <a:ext uri="{FF2B5EF4-FFF2-40B4-BE49-F238E27FC236}">
                  <a16:creationId xmlns:a16="http://schemas.microsoft.com/office/drawing/2014/main" id="{59640B3A-C6E6-4321-A2F9-FA869279DCBC}"/>
                </a:ext>
              </a:extLst>
            </p:cNvPr>
            <p:cNvSpPr txBox="1"/>
            <p:nvPr/>
          </p:nvSpPr>
          <p:spPr>
            <a:xfrm>
              <a:off x="751640" y="5760117"/>
              <a:ext cx="391454" cy="21544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charset="0"/>
                  <a:ea typeface="Arial" charset="0"/>
                  <a:cs typeface="Arial" charset="0"/>
                </a:rPr>
                <a:t>50%</a:t>
              </a:r>
              <a:endParaRPr kumimoji="0" lang="en-US" sz="800" b="0" i="0" u="none" strike="noStrike" kern="1200" cap="none" spc="0" normalizeH="0" baseline="0" noProof="0" dirty="0">
                <a:ln>
                  <a:noFill/>
                </a:ln>
                <a:solidFill>
                  <a:srgbClr val="00B050"/>
                </a:solidFill>
                <a:effectLst/>
                <a:uLnTx/>
                <a:uFillTx/>
                <a:latin typeface="Arial" charset="0"/>
                <a:ea typeface="Arial" charset="0"/>
                <a:cs typeface="Arial" charset="0"/>
              </a:endParaRPr>
            </a:p>
          </p:txBody>
        </p:sp>
        <p:sp>
          <p:nvSpPr>
            <p:cNvPr id="41" name="TextBox 40">
              <a:extLst>
                <a:ext uri="{FF2B5EF4-FFF2-40B4-BE49-F238E27FC236}">
                  <a16:creationId xmlns:a16="http://schemas.microsoft.com/office/drawing/2014/main" id="{066E3FB9-5C2B-4E03-A0A5-0E8E9C0D4AE5}"/>
                </a:ext>
              </a:extLst>
            </p:cNvPr>
            <p:cNvSpPr txBox="1"/>
            <p:nvPr/>
          </p:nvSpPr>
          <p:spPr>
            <a:xfrm>
              <a:off x="693932" y="5150966"/>
              <a:ext cx="449162" cy="21544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charset="0"/>
                  <a:ea typeface="Arial" charset="0"/>
                  <a:cs typeface="Arial" charset="0"/>
                </a:rPr>
                <a:t>100%</a:t>
              </a:r>
              <a:endParaRPr kumimoji="0" lang="en-US" sz="800" b="0" i="0" u="none" strike="noStrike" kern="1200" cap="none" spc="0" normalizeH="0" baseline="0" noProof="0" dirty="0">
                <a:ln>
                  <a:noFill/>
                </a:ln>
                <a:solidFill>
                  <a:srgbClr val="00B050"/>
                </a:solidFill>
                <a:effectLst/>
                <a:uLnTx/>
                <a:uFillTx/>
                <a:latin typeface="Arial" charset="0"/>
                <a:ea typeface="Arial" charset="0"/>
                <a:cs typeface="Arial" charset="0"/>
              </a:endParaRPr>
            </a:p>
          </p:txBody>
        </p:sp>
        <p:sp>
          <p:nvSpPr>
            <p:cNvPr id="42" name="TextBox 41">
              <a:extLst>
                <a:ext uri="{FF2B5EF4-FFF2-40B4-BE49-F238E27FC236}">
                  <a16:creationId xmlns:a16="http://schemas.microsoft.com/office/drawing/2014/main" id="{2AE2FF17-AC28-4440-ACA3-EB7231483681}"/>
                </a:ext>
              </a:extLst>
            </p:cNvPr>
            <p:cNvSpPr txBox="1"/>
            <p:nvPr/>
          </p:nvSpPr>
          <p:spPr>
            <a:xfrm>
              <a:off x="1078883" y="6629781"/>
              <a:ext cx="1337767"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charset="0"/>
                  <a:ea typeface="Arial" charset="0"/>
                  <a:cs typeface="Arial" charset="0"/>
                </a:rPr>
                <a:t>Test Statistic</a:t>
              </a:r>
              <a:endParaRPr kumimoji="0" lang="en-US" sz="800" b="0" i="0" u="none" strike="noStrike" kern="1200" cap="none" spc="0" normalizeH="0" baseline="0" noProof="0" dirty="0">
                <a:ln>
                  <a:noFill/>
                </a:ln>
                <a:solidFill>
                  <a:srgbClr val="02B150"/>
                </a:solidFill>
                <a:effectLst/>
                <a:uLnTx/>
                <a:uFillTx/>
                <a:latin typeface="Arial" charset="0"/>
                <a:ea typeface="Arial" charset="0"/>
                <a:cs typeface="Arial" charset="0"/>
              </a:endParaRPr>
            </a:p>
          </p:txBody>
        </p:sp>
        <p:sp>
          <p:nvSpPr>
            <p:cNvPr id="43" name="TextBox 42">
              <a:extLst>
                <a:ext uri="{FF2B5EF4-FFF2-40B4-BE49-F238E27FC236}">
                  <a16:creationId xmlns:a16="http://schemas.microsoft.com/office/drawing/2014/main" id="{8590D8D2-F829-4CF0-BE06-F58A7E7EBFF1}"/>
                </a:ext>
              </a:extLst>
            </p:cNvPr>
            <p:cNvSpPr txBox="1"/>
            <p:nvPr/>
          </p:nvSpPr>
          <p:spPr>
            <a:xfrm rot="16200000">
              <a:off x="210207" y="5779713"/>
              <a:ext cx="1005403" cy="21544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charset="0"/>
                  <a:ea typeface="Arial" charset="0"/>
                  <a:cs typeface="Arial" charset="0"/>
                </a:rPr>
                <a:t>Fraction of Genes</a:t>
              </a:r>
              <a:endParaRPr kumimoji="0" lang="en-US" sz="800" b="0" i="0" u="none" strike="noStrike" kern="1200" cap="none" spc="0" normalizeH="0" baseline="0" noProof="0" dirty="0">
                <a:ln>
                  <a:noFill/>
                </a:ln>
                <a:solidFill>
                  <a:srgbClr val="00B050"/>
                </a:solidFill>
                <a:effectLst/>
                <a:uLnTx/>
                <a:uFillTx/>
                <a:latin typeface="Arial" charset="0"/>
                <a:ea typeface="Arial" charset="0"/>
                <a:cs typeface="Arial" charset="0"/>
              </a:endParaRPr>
            </a:p>
          </p:txBody>
        </p:sp>
        <p:sp>
          <p:nvSpPr>
            <p:cNvPr id="45" name="TextBox 44">
              <a:extLst>
                <a:ext uri="{FF2B5EF4-FFF2-40B4-BE49-F238E27FC236}">
                  <a16:creationId xmlns:a16="http://schemas.microsoft.com/office/drawing/2014/main" id="{D54E4BFE-1A6A-471A-A256-B8FDB1E42D2A}"/>
                </a:ext>
              </a:extLst>
            </p:cNvPr>
            <p:cNvSpPr txBox="1"/>
            <p:nvPr/>
          </p:nvSpPr>
          <p:spPr>
            <a:xfrm>
              <a:off x="1721676" y="6308046"/>
              <a:ext cx="723275" cy="21544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a:ln>
                    <a:noFill/>
                  </a:ln>
                  <a:solidFill>
                    <a:prstClr val="black"/>
                  </a:solidFill>
                  <a:effectLst/>
                  <a:uLnTx/>
                  <a:uFillTx/>
                  <a:latin typeface="Arial" charset="0"/>
                  <a:ea typeface="Arial" charset="0"/>
                  <a:cs typeface="Arial" charset="0"/>
                </a:rPr>
                <a:t>P</a:t>
              </a:r>
              <a:r>
                <a:rPr kumimoji="0" lang="en-US" sz="800" b="0" i="0" u="none" strike="noStrike" kern="1200" cap="none" spc="0" normalizeH="0" baseline="0" noProof="0">
                  <a:ln>
                    <a:noFill/>
                  </a:ln>
                  <a:solidFill>
                    <a:prstClr val="black"/>
                  </a:solidFill>
                  <a:effectLst/>
                  <a:uLnTx/>
                  <a:uFillTx/>
                  <a:latin typeface="Arial" charset="0"/>
                  <a:ea typeface="Arial" charset="0"/>
                  <a:cs typeface="Arial" charset="0"/>
                </a:rPr>
                <a:t>&lt;2.2x10</a:t>
              </a:r>
              <a:r>
                <a:rPr kumimoji="0" lang="en-US" sz="800" b="0" i="0" u="none" strike="noStrike" kern="1200" cap="none" spc="0" normalizeH="0" baseline="30000" noProof="0">
                  <a:ln>
                    <a:noFill/>
                  </a:ln>
                  <a:solidFill>
                    <a:prstClr val="black"/>
                  </a:solidFill>
                  <a:effectLst/>
                  <a:uLnTx/>
                  <a:uFillTx/>
                  <a:latin typeface="Arial" charset="0"/>
                  <a:ea typeface="Arial" charset="0"/>
                  <a:cs typeface="Arial" charset="0"/>
                </a:rPr>
                <a:t>-16</a:t>
              </a:r>
              <a:endParaRPr kumimoji="0" lang="en-US" sz="800" b="0" i="0" u="none" strike="noStrike" kern="1200" cap="none" spc="0" normalizeH="0" baseline="30000" noProof="0" dirty="0">
                <a:ln>
                  <a:noFill/>
                </a:ln>
                <a:solidFill>
                  <a:srgbClr val="00B050"/>
                </a:solidFill>
                <a:effectLst/>
                <a:uLnTx/>
                <a:uFillTx/>
                <a:latin typeface="Arial" charset="0"/>
                <a:ea typeface="Arial" charset="0"/>
                <a:cs typeface="Arial" charset="0"/>
              </a:endParaRPr>
            </a:p>
          </p:txBody>
        </p:sp>
        <p:pic>
          <p:nvPicPr>
            <p:cNvPr id="46" name="Picture 45">
              <a:extLst>
                <a:ext uri="{FF2B5EF4-FFF2-40B4-BE49-F238E27FC236}">
                  <a16:creationId xmlns:a16="http://schemas.microsoft.com/office/drawing/2014/main" id="{70A54FF0-6F0C-4C4C-BBC4-5E2B20DD79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5051" y="4475570"/>
              <a:ext cx="1371600" cy="685800"/>
            </a:xfrm>
            <a:prstGeom prst="rect">
              <a:avLst/>
            </a:prstGeom>
          </p:spPr>
        </p:pic>
        <p:sp>
          <p:nvSpPr>
            <p:cNvPr id="47" name="TextBox 46">
              <a:extLst>
                <a:ext uri="{FF2B5EF4-FFF2-40B4-BE49-F238E27FC236}">
                  <a16:creationId xmlns:a16="http://schemas.microsoft.com/office/drawing/2014/main" id="{BD9257EA-3EF8-46D7-AB66-BC22D6E45552}"/>
                </a:ext>
              </a:extLst>
            </p:cNvPr>
            <p:cNvSpPr txBox="1"/>
            <p:nvPr/>
          </p:nvSpPr>
          <p:spPr>
            <a:xfrm rot="16200000">
              <a:off x="606018" y="4711109"/>
              <a:ext cx="527710" cy="21544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charset="0"/>
                  <a:ea typeface="Arial" charset="0"/>
                  <a:cs typeface="Arial" charset="0"/>
                </a:rPr>
                <a:t>Density</a:t>
              </a:r>
              <a:endParaRPr kumimoji="0" lang="en-US" sz="800" b="0" i="0" u="none" strike="noStrike" kern="1200" cap="none" spc="0" normalizeH="0" baseline="0" noProof="0" dirty="0">
                <a:ln>
                  <a:noFill/>
                </a:ln>
                <a:solidFill>
                  <a:srgbClr val="00B050"/>
                </a:solidFill>
                <a:effectLst/>
                <a:uLnTx/>
                <a:uFillTx/>
                <a:latin typeface="Arial" charset="0"/>
                <a:ea typeface="Arial" charset="0"/>
                <a:cs typeface="Arial" charset="0"/>
              </a:endParaRPr>
            </a:p>
          </p:txBody>
        </p:sp>
        <p:sp>
          <p:nvSpPr>
            <p:cNvPr id="48" name="TextBox 47">
              <a:extLst>
                <a:ext uri="{FF2B5EF4-FFF2-40B4-BE49-F238E27FC236}">
                  <a16:creationId xmlns:a16="http://schemas.microsoft.com/office/drawing/2014/main" id="{8B8CC739-D819-461D-B88B-794D861F94EB}"/>
                </a:ext>
              </a:extLst>
            </p:cNvPr>
            <p:cNvSpPr txBox="1"/>
            <p:nvPr/>
          </p:nvSpPr>
          <p:spPr>
            <a:xfrm>
              <a:off x="900719" y="5014358"/>
              <a:ext cx="242375" cy="21544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charset="0"/>
                  <a:ea typeface="Arial" charset="0"/>
                  <a:cs typeface="Arial" charset="0"/>
                </a:rPr>
                <a:t>0</a:t>
              </a:r>
              <a:endParaRPr kumimoji="0" lang="en-US" sz="800" b="0" i="0" u="none" strike="noStrike" kern="1200" cap="none" spc="0" normalizeH="0" baseline="0" noProof="0" dirty="0">
                <a:ln>
                  <a:noFill/>
                </a:ln>
                <a:solidFill>
                  <a:srgbClr val="00B050"/>
                </a:solidFill>
                <a:effectLst/>
                <a:uLnTx/>
                <a:uFillTx/>
                <a:latin typeface="Arial" charset="0"/>
                <a:ea typeface="Arial" charset="0"/>
                <a:cs typeface="Arial" charset="0"/>
              </a:endParaRPr>
            </a:p>
          </p:txBody>
        </p:sp>
      </p:grpSp>
      <p:grpSp>
        <p:nvGrpSpPr>
          <p:cNvPr id="3" name="Group 2">
            <a:extLst>
              <a:ext uri="{FF2B5EF4-FFF2-40B4-BE49-F238E27FC236}">
                <a16:creationId xmlns:a16="http://schemas.microsoft.com/office/drawing/2014/main" id="{EEC38687-7951-4071-B84A-B2461778AB3D}"/>
              </a:ext>
            </a:extLst>
          </p:cNvPr>
          <p:cNvGrpSpPr/>
          <p:nvPr/>
        </p:nvGrpSpPr>
        <p:grpSpPr>
          <a:xfrm>
            <a:off x="1942479" y="3712852"/>
            <a:ext cx="2629521" cy="2840345"/>
            <a:chOff x="725731" y="2650893"/>
            <a:chExt cx="1793392" cy="2118437"/>
          </a:xfrm>
        </p:grpSpPr>
        <p:grpSp>
          <p:nvGrpSpPr>
            <p:cNvPr id="32" name="Group 31">
              <a:extLst>
                <a:ext uri="{FF2B5EF4-FFF2-40B4-BE49-F238E27FC236}">
                  <a16:creationId xmlns:a16="http://schemas.microsoft.com/office/drawing/2014/main" id="{BD954CC3-C7F4-4EF0-85A9-4396F454961B}"/>
                </a:ext>
              </a:extLst>
            </p:cNvPr>
            <p:cNvGrpSpPr/>
            <p:nvPr/>
          </p:nvGrpSpPr>
          <p:grpSpPr>
            <a:xfrm>
              <a:off x="725731" y="2650893"/>
              <a:ext cx="1793392" cy="1704952"/>
              <a:chOff x="1195084" y="736526"/>
              <a:chExt cx="1793392" cy="1704952"/>
            </a:xfrm>
          </p:grpSpPr>
          <p:pic>
            <p:nvPicPr>
              <p:cNvPr id="65" name="Picture 64">
                <a:extLst>
                  <a:ext uri="{FF2B5EF4-FFF2-40B4-BE49-F238E27FC236}">
                    <a16:creationId xmlns:a16="http://schemas.microsoft.com/office/drawing/2014/main" id="{17F7B3F1-644A-474D-BE22-A19236CE27C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14404" y="786780"/>
                <a:ext cx="1371600" cy="1371600"/>
              </a:xfrm>
              <a:prstGeom prst="rect">
                <a:avLst/>
              </a:prstGeom>
            </p:spPr>
          </p:pic>
          <p:sp>
            <p:nvSpPr>
              <p:cNvPr id="66" name="TextBox 65">
                <a:extLst>
                  <a:ext uri="{FF2B5EF4-FFF2-40B4-BE49-F238E27FC236}">
                    <a16:creationId xmlns:a16="http://schemas.microsoft.com/office/drawing/2014/main" id="{CA46ACCF-16FC-4D67-81CA-6194B0A0AC38}"/>
                  </a:ext>
                </a:extLst>
              </p:cNvPr>
              <p:cNvSpPr txBox="1"/>
              <p:nvPr/>
            </p:nvSpPr>
            <p:spPr>
              <a:xfrm>
                <a:off x="2096671" y="2091931"/>
                <a:ext cx="248787"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charset="0"/>
                    <a:ea typeface="Arial" charset="0"/>
                    <a:cs typeface="Arial" charset="0"/>
                  </a:rPr>
                  <a:t>0</a:t>
                </a:r>
                <a:endParaRPr kumimoji="0" lang="en-US" sz="900" b="0" i="0" u="none" strike="noStrike" kern="1200" cap="none" spc="0" normalizeH="0" baseline="-25000" noProof="0" dirty="0">
                  <a:ln>
                    <a:noFill/>
                  </a:ln>
                  <a:solidFill>
                    <a:prstClr val="black"/>
                  </a:solidFill>
                  <a:effectLst/>
                  <a:uLnTx/>
                  <a:uFillTx/>
                  <a:latin typeface="Arial" charset="0"/>
                  <a:ea typeface="Arial" charset="0"/>
                  <a:cs typeface="Arial" charset="0"/>
                </a:endParaRPr>
              </a:p>
            </p:txBody>
          </p:sp>
          <p:sp>
            <p:nvSpPr>
              <p:cNvPr id="67" name="TextBox 66">
                <a:extLst>
                  <a:ext uri="{FF2B5EF4-FFF2-40B4-BE49-F238E27FC236}">
                    <a16:creationId xmlns:a16="http://schemas.microsoft.com/office/drawing/2014/main" id="{DDF07498-1F74-4A7D-8237-CCF0A186F490}"/>
                  </a:ext>
                </a:extLst>
              </p:cNvPr>
              <p:cNvSpPr txBox="1"/>
              <p:nvPr/>
            </p:nvSpPr>
            <p:spPr>
              <a:xfrm>
                <a:off x="2672363" y="2091931"/>
                <a:ext cx="316113"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charset="0"/>
                    <a:ea typeface="Arial" charset="0"/>
                    <a:cs typeface="Arial" charset="0"/>
                  </a:rPr>
                  <a:t>+6</a:t>
                </a:r>
                <a:endParaRPr kumimoji="0" lang="en-US" sz="900" b="0" i="0" u="none" strike="noStrike" kern="1200" cap="none" spc="0" normalizeH="0" baseline="-25000" noProof="0" dirty="0">
                  <a:ln>
                    <a:noFill/>
                  </a:ln>
                  <a:solidFill>
                    <a:prstClr val="black"/>
                  </a:solidFill>
                  <a:effectLst/>
                  <a:uLnTx/>
                  <a:uFillTx/>
                  <a:latin typeface="Arial" charset="0"/>
                  <a:ea typeface="Arial" charset="0"/>
                  <a:cs typeface="Arial" charset="0"/>
                </a:endParaRPr>
              </a:p>
            </p:txBody>
          </p:sp>
          <p:sp>
            <p:nvSpPr>
              <p:cNvPr id="68" name="TextBox 67">
                <a:extLst>
                  <a:ext uri="{FF2B5EF4-FFF2-40B4-BE49-F238E27FC236}">
                    <a16:creationId xmlns:a16="http://schemas.microsoft.com/office/drawing/2014/main" id="{C68DAB53-C83D-4983-841E-60354AB6CB28}"/>
                  </a:ext>
                </a:extLst>
              </p:cNvPr>
              <p:cNvSpPr txBox="1"/>
              <p:nvPr/>
            </p:nvSpPr>
            <p:spPr>
              <a:xfrm>
                <a:off x="1462975" y="2091931"/>
                <a:ext cx="287259"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charset="0"/>
                    <a:ea typeface="Arial" charset="0"/>
                    <a:cs typeface="Arial" charset="0"/>
                  </a:rPr>
                  <a:t>-6</a:t>
                </a:r>
                <a:endParaRPr kumimoji="0" lang="en-US" sz="900" b="0" i="0" u="none" strike="noStrike" kern="1200" cap="none" spc="0" normalizeH="0" baseline="-25000" noProof="0" dirty="0">
                  <a:ln>
                    <a:noFill/>
                  </a:ln>
                  <a:solidFill>
                    <a:prstClr val="black"/>
                  </a:solidFill>
                  <a:effectLst/>
                  <a:uLnTx/>
                  <a:uFillTx/>
                  <a:latin typeface="Arial" charset="0"/>
                  <a:ea typeface="Arial" charset="0"/>
                  <a:cs typeface="Arial" charset="0"/>
                </a:endParaRPr>
              </a:p>
            </p:txBody>
          </p:sp>
          <p:sp>
            <p:nvSpPr>
              <p:cNvPr id="69" name="TextBox 68">
                <a:extLst>
                  <a:ext uri="{FF2B5EF4-FFF2-40B4-BE49-F238E27FC236}">
                    <a16:creationId xmlns:a16="http://schemas.microsoft.com/office/drawing/2014/main" id="{F84AEDBE-C54D-4F99-8793-D247E378398A}"/>
                  </a:ext>
                </a:extLst>
              </p:cNvPr>
              <p:cNvSpPr txBox="1"/>
              <p:nvPr/>
            </p:nvSpPr>
            <p:spPr>
              <a:xfrm>
                <a:off x="1514169" y="2226034"/>
                <a:ext cx="1410964" cy="21544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charset="0"/>
                    <a:ea typeface="Arial" charset="0"/>
                    <a:cs typeface="Arial" charset="0"/>
                  </a:rPr>
                  <a:t>Pathway Test Statistic in </a:t>
                </a:r>
                <a:r>
                  <a:rPr kumimoji="0" lang="en-US" sz="800" b="0" i="0" u="none" strike="noStrike" kern="1200" cap="none" spc="0" normalizeH="0" baseline="0" noProof="0" dirty="0">
                    <a:ln>
                      <a:noFill/>
                    </a:ln>
                    <a:solidFill>
                      <a:srgbClr val="02B150"/>
                    </a:solidFill>
                    <a:effectLst/>
                    <a:uLnTx/>
                    <a:uFillTx/>
                    <a:latin typeface="Arial" charset="0"/>
                    <a:ea typeface="Arial" charset="0"/>
                    <a:cs typeface="Arial" charset="0"/>
                  </a:rPr>
                  <a:t>R</a:t>
                </a:r>
              </a:p>
            </p:txBody>
          </p:sp>
          <p:sp>
            <p:nvSpPr>
              <p:cNvPr id="70" name="TextBox 69">
                <a:extLst>
                  <a:ext uri="{FF2B5EF4-FFF2-40B4-BE49-F238E27FC236}">
                    <a16:creationId xmlns:a16="http://schemas.microsoft.com/office/drawing/2014/main" id="{927C732C-17A3-4CEE-99E4-E3C39F81F4B1}"/>
                  </a:ext>
                </a:extLst>
              </p:cNvPr>
              <p:cNvSpPr txBox="1"/>
              <p:nvPr/>
            </p:nvSpPr>
            <p:spPr>
              <a:xfrm>
                <a:off x="1354826" y="1345023"/>
                <a:ext cx="248787" cy="230832"/>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charset="0"/>
                    <a:ea typeface="Arial" charset="0"/>
                    <a:cs typeface="Arial" charset="0"/>
                  </a:rPr>
                  <a:t>0</a:t>
                </a:r>
                <a:endParaRPr kumimoji="0" lang="en-US" sz="900" b="0" i="0" u="none" strike="noStrike" kern="1200" cap="none" spc="0" normalizeH="0" baseline="-25000" noProof="0" dirty="0">
                  <a:ln>
                    <a:noFill/>
                  </a:ln>
                  <a:solidFill>
                    <a:prstClr val="black"/>
                  </a:solidFill>
                  <a:effectLst/>
                  <a:uLnTx/>
                  <a:uFillTx/>
                  <a:latin typeface="Arial" charset="0"/>
                  <a:ea typeface="Arial" charset="0"/>
                  <a:cs typeface="Arial" charset="0"/>
                </a:endParaRPr>
              </a:p>
            </p:txBody>
          </p:sp>
          <p:sp>
            <p:nvSpPr>
              <p:cNvPr id="71" name="TextBox 70">
                <a:extLst>
                  <a:ext uri="{FF2B5EF4-FFF2-40B4-BE49-F238E27FC236}">
                    <a16:creationId xmlns:a16="http://schemas.microsoft.com/office/drawing/2014/main" id="{0B5A8C2F-D1C7-40CB-837C-B967DC7CF08D}"/>
                  </a:ext>
                </a:extLst>
              </p:cNvPr>
              <p:cNvSpPr txBox="1"/>
              <p:nvPr/>
            </p:nvSpPr>
            <p:spPr>
              <a:xfrm>
                <a:off x="1287500" y="736526"/>
                <a:ext cx="316113" cy="230832"/>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charset="0"/>
                    <a:ea typeface="Arial" charset="0"/>
                    <a:cs typeface="Arial" charset="0"/>
                  </a:rPr>
                  <a:t>+6</a:t>
                </a:r>
                <a:endParaRPr kumimoji="0" lang="en-US" sz="900" b="0" i="0" u="none" strike="noStrike" kern="1200" cap="none" spc="0" normalizeH="0" baseline="-25000" noProof="0" dirty="0">
                  <a:ln>
                    <a:noFill/>
                  </a:ln>
                  <a:solidFill>
                    <a:prstClr val="black"/>
                  </a:solidFill>
                  <a:effectLst/>
                  <a:uLnTx/>
                  <a:uFillTx/>
                  <a:latin typeface="Arial" charset="0"/>
                  <a:ea typeface="Arial" charset="0"/>
                  <a:cs typeface="Arial" charset="0"/>
                </a:endParaRPr>
              </a:p>
            </p:txBody>
          </p:sp>
          <p:sp>
            <p:nvSpPr>
              <p:cNvPr id="72" name="TextBox 71">
                <a:extLst>
                  <a:ext uri="{FF2B5EF4-FFF2-40B4-BE49-F238E27FC236}">
                    <a16:creationId xmlns:a16="http://schemas.microsoft.com/office/drawing/2014/main" id="{AB9869E5-9CF8-48AC-AA3D-ED2417104811}"/>
                  </a:ext>
                </a:extLst>
              </p:cNvPr>
              <p:cNvSpPr txBox="1"/>
              <p:nvPr/>
            </p:nvSpPr>
            <p:spPr>
              <a:xfrm>
                <a:off x="1316354" y="1953113"/>
                <a:ext cx="287259" cy="230832"/>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charset="0"/>
                    <a:ea typeface="Arial" charset="0"/>
                    <a:cs typeface="Arial" charset="0"/>
                  </a:rPr>
                  <a:t>-6</a:t>
                </a:r>
                <a:endParaRPr kumimoji="0" lang="en-US" sz="900" b="0" i="0" u="none" strike="noStrike" kern="1200" cap="none" spc="0" normalizeH="0" baseline="-25000" noProof="0" dirty="0">
                  <a:ln>
                    <a:noFill/>
                  </a:ln>
                  <a:solidFill>
                    <a:prstClr val="black"/>
                  </a:solidFill>
                  <a:effectLst/>
                  <a:uLnTx/>
                  <a:uFillTx/>
                  <a:latin typeface="Arial" charset="0"/>
                  <a:ea typeface="Arial" charset="0"/>
                  <a:cs typeface="Arial" charset="0"/>
                </a:endParaRPr>
              </a:p>
            </p:txBody>
          </p:sp>
          <p:sp>
            <p:nvSpPr>
              <p:cNvPr id="73" name="TextBox 72">
                <a:extLst>
                  <a:ext uri="{FF2B5EF4-FFF2-40B4-BE49-F238E27FC236}">
                    <a16:creationId xmlns:a16="http://schemas.microsoft.com/office/drawing/2014/main" id="{E9121194-E85F-4C5F-8355-A78FE2A5DFB3}"/>
                  </a:ext>
                </a:extLst>
              </p:cNvPr>
              <p:cNvSpPr txBox="1"/>
              <p:nvPr/>
            </p:nvSpPr>
            <p:spPr>
              <a:xfrm rot="16200000">
                <a:off x="599728" y="1350446"/>
                <a:ext cx="1406155" cy="21544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charset="0"/>
                    <a:ea typeface="Arial" charset="0"/>
                    <a:cs typeface="Arial" charset="0"/>
                  </a:rPr>
                  <a:t>Pathway Test Statistic in </a:t>
                </a:r>
                <a:r>
                  <a:rPr kumimoji="0" lang="en-US" sz="800" b="0" i="0" u="none" strike="noStrike" kern="1200" cap="none" spc="0" normalizeH="0" baseline="0" noProof="0" dirty="0">
                    <a:ln>
                      <a:noFill/>
                    </a:ln>
                    <a:solidFill>
                      <a:srgbClr val="FE0100"/>
                    </a:solidFill>
                    <a:effectLst/>
                    <a:uLnTx/>
                    <a:uFillTx/>
                    <a:latin typeface="Arial" charset="0"/>
                    <a:ea typeface="Arial" charset="0"/>
                    <a:cs typeface="Arial" charset="0"/>
                  </a:rPr>
                  <a:t>P</a:t>
                </a:r>
                <a:endParaRPr kumimoji="0" lang="en-US" sz="800" b="0" i="0" u="none" strike="noStrike" kern="1200" cap="none" spc="0" normalizeH="0" baseline="-25000" noProof="0" dirty="0">
                  <a:ln>
                    <a:noFill/>
                  </a:ln>
                  <a:solidFill>
                    <a:srgbClr val="FE0100"/>
                  </a:solidFill>
                  <a:effectLst/>
                  <a:uLnTx/>
                  <a:uFillTx/>
                  <a:latin typeface="Arial" charset="0"/>
                  <a:ea typeface="Arial" charset="0"/>
                  <a:cs typeface="Arial" charset="0"/>
                </a:endParaRPr>
              </a:p>
            </p:txBody>
          </p:sp>
          <p:sp>
            <p:nvSpPr>
              <p:cNvPr id="74" name="TextBox 73">
                <a:extLst>
                  <a:ext uri="{FF2B5EF4-FFF2-40B4-BE49-F238E27FC236}">
                    <a16:creationId xmlns:a16="http://schemas.microsoft.com/office/drawing/2014/main" id="{14D85EB5-73E9-4E91-A0AD-A14566CBF8D0}"/>
                  </a:ext>
                </a:extLst>
              </p:cNvPr>
              <p:cNvSpPr txBox="1"/>
              <p:nvPr/>
            </p:nvSpPr>
            <p:spPr>
              <a:xfrm>
                <a:off x="2161261" y="1711306"/>
                <a:ext cx="723275" cy="461665"/>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charset="0"/>
                    <a:ea typeface="Arial" charset="0"/>
                    <a:cs typeface="Arial" charset="0"/>
                  </a:rPr>
                  <a:t>r</a:t>
                </a:r>
                <a:r>
                  <a:rPr kumimoji="0" lang="en-US" sz="800" b="0" i="0" u="none" strike="noStrike" kern="1200" cap="none" spc="0" normalizeH="0" baseline="30000" noProof="0" dirty="0">
                    <a:ln>
                      <a:noFill/>
                    </a:ln>
                    <a:solidFill>
                      <a:prstClr val="black"/>
                    </a:solidFill>
                    <a:effectLst/>
                    <a:uLnTx/>
                    <a:uFillTx/>
                    <a:latin typeface="Arial" charset="0"/>
                    <a:ea typeface="Arial" charset="0"/>
                    <a:cs typeface="Arial" charset="0"/>
                  </a:rPr>
                  <a:t>2</a:t>
                </a:r>
                <a:r>
                  <a:rPr kumimoji="0" lang="en-US" sz="800" b="0" i="0" u="none" strike="noStrike" kern="1200" cap="none" spc="0" normalizeH="0" baseline="0" noProof="0" dirty="0">
                    <a:ln>
                      <a:noFill/>
                    </a:ln>
                    <a:solidFill>
                      <a:prstClr val="black"/>
                    </a:solidFill>
                    <a:effectLst/>
                    <a:uLnTx/>
                    <a:uFillTx/>
                    <a:latin typeface="Arial" charset="0"/>
                    <a:ea typeface="Arial" charset="0"/>
                    <a:cs typeface="Arial" charset="0"/>
                  </a:rPr>
                  <a:t>=0.42</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charset="0"/>
                    <a:ea typeface="Arial" charset="0"/>
                    <a:cs typeface="Arial" charset="0"/>
                  </a:rPr>
                  <a:t>m=0.57</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prstClr val="black"/>
                    </a:solidFill>
                    <a:effectLst/>
                    <a:uLnTx/>
                    <a:uFillTx/>
                    <a:latin typeface="Arial" charset="0"/>
                    <a:ea typeface="Arial" charset="0"/>
                    <a:cs typeface="Arial" charset="0"/>
                  </a:rPr>
                  <a:t>P</a:t>
                </a:r>
                <a:r>
                  <a:rPr kumimoji="0" lang="en-US" sz="800" b="0" i="0" u="none" strike="noStrike" kern="1200" cap="none" spc="0" normalizeH="0" baseline="0" noProof="0" dirty="0">
                    <a:ln>
                      <a:noFill/>
                    </a:ln>
                    <a:solidFill>
                      <a:prstClr val="black"/>
                    </a:solidFill>
                    <a:effectLst/>
                    <a:uLnTx/>
                    <a:uFillTx/>
                    <a:latin typeface="Arial" charset="0"/>
                    <a:ea typeface="Arial" charset="0"/>
                    <a:cs typeface="Arial" charset="0"/>
                  </a:rPr>
                  <a:t>&lt;2.2x10</a:t>
                </a:r>
                <a:r>
                  <a:rPr kumimoji="0" lang="en-US" sz="800" b="0" i="0" u="none" strike="noStrike" kern="1200" cap="none" spc="0" normalizeH="0" baseline="30000" noProof="0" dirty="0">
                    <a:ln>
                      <a:noFill/>
                    </a:ln>
                    <a:solidFill>
                      <a:prstClr val="black"/>
                    </a:solidFill>
                    <a:effectLst/>
                    <a:uLnTx/>
                    <a:uFillTx/>
                    <a:latin typeface="Arial" charset="0"/>
                    <a:ea typeface="Arial" charset="0"/>
                    <a:cs typeface="Arial" charset="0"/>
                  </a:rPr>
                  <a:t>-16</a:t>
                </a:r>
              </a:p>
            </p:txBody>
          </p:sp>
        </p:grpSp>
        <p:sp>
          <p:nvSpPr>
            <p:cNvPr id="50" name="TextBox 49">
              <a:extLst>
                <a:ext uri="{FF2B5EF4-FFF2-40B4-BE49-F238E27FC236}">
                  <a16:creationId xmlns:a16="http://schemas.microsoft.com/office/drawing/2014/main" id="{4729581B-5699-4A29-899F-9063BB9B58BC}"/>
                </a:ext>
              </a:extLst>
            </p:cNvPr>
            <p:cNvSpPr txBox="1"/>
            <p:nvPr/>
          </p:nvSpPr>
          <p:spPr>
            <a:xfrm>
              <a:off x="1072668" y="4430776"/>
              <a:ext cx="367408"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charset="0"/>
                  <a:ea typeface="Arial" charset="0"/>
                  <a:cs typeface="Arial" charset="0"/>
                </a:rPr>
                <a:t>in </a:t>
              </a:r>
              <a:r>
                <a:rPr kumimoji="0" lang="en-US" sz="800" b="0" i="0" u="none" strike="noStrike" kern="1200" cap="none" spc="0" normalizeH="0" baseline="0" noProof="0" dirty="0">
                  <a:ln>
                    <a:noFill/>
                  </a:ln>
                  <a:solidFill>
                    <a:srgbClr val="FE0100"/>
                  </a:solidFill>
                  <a:effectLst/>
                  <a:uLnTx/>
                  <a:uFillTx/>
                  <a:latin typeface="Arial" charset="0"/>
                  <a:ea typeface="Arial" charset="0"/>
                  <a:cs typeface="Arial" charset="0"/>
                </a:rPr>
                <a:t>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charset="0"/>
                  <a:ea typeface="Arial" charset="0"/>
                  <a:cs typeface="Arial" charset="0"/>
                </a:rPr>
                <a:t>in </a:t>
              </a:r>
              <a:r>
                <a:rPr kumimoji="0" lang="en-US" sz="800" b="0" i="0" u="none" strike="noStrike" kern="1200" cap="none" spc="0" normalizeH="0" baseline="0" noProof="0" dirty="0">
                  <a:ln>
                    <a:noFill/>
                  </a:ln>
                  <a:solidFill>
                    <a:srgbClr val="02B150"/>
                  </a:solidFill>
                  <a:effectLst/>
                  <a:uLnTx/>
                  <a:uFillTx/>
                  <a:latin typeface="Arial" charset="0"/>
                  <a:ea typeface="Arial" charset="0"/>
                  <a:cs typeface="Arial" charset="0"/>
                </a:rPr>
                <a:t>R</a:t>
              </a:r>
            </a:p>
          </p:txBody>
        </p:sp>
      </p:grpSp>
      <p:sp>
        <p:nvSpPr>
          <p:cNvPr id="51" name="TextBox 50">
            <a:extLst>
              <a:ext uri="{FF2B5EF4-FFF2-40B4-BE49-F238E27FC236}">
                <a16:creationId xmlns:a16="http://schemas.microsoft.com/office/drawing/2014/main" id="{0D1E08D8-5602-B5FC-6FAD-A6FA01A458B5}"/>
              </a:ext>
            </a:extLst>
          </p:cNvPr>
          <p:cNvSpPr txBox="1"/>
          <p:nvPr/>
        </p:nvSpPr>
        <p:spPr>
          <a:xfrm>
            <a:off x="6986627" y="6553200"/>
            <a:ext cx="2280561" cy="251638"/>
          </a:xfrm>
          <a:prstGeom prst="rect">
            <a:avLst/>
          </a:prstGeom>
          <a:noFill/>
        </p:spPr>
        <p:txBody>
          <a:bodyPr wrap="square" lIns="81565" tIns="40782" rIns="81565" bIns="40782" rtlCol="0">
            <a:spAutoFit/>
          </a:bodyPr>
          <a:lstStyle/>
          <a:p>
            <a:pPr defTabSz="815643"/>
            <a:r>
              <a:rPr lang="en-US" sz="1100" dirty="0">
                <a:solidFill>
                  <a:prstClr val="white">
                    <a:lumMod val="75000"/>
                  </a:prstClr>
                </a:solidFill>
                <a:cs typeface="Aharoni" panose="02010803020104030203" pitchFamily="2" charset="-79"/>
              </a:rPr>
              <a:t>Parisien et al </a:t>
            </a:r>
            <a:r>
              <a:rPr lang="en-US" sz="1100" i="1" dirty="0">
                <a:solidFill>
                  <a:prstClr val="white">
                    <a:lumMod val="75000"/>
                  </a:prstClr>
                </a:solidFill>
                <a:cs typeface="Aharoni" panose="02010803020104030203" pitchFamily="2" charset="-79"/>
              </a:rPr>
              <a:t>Sci </a:t>
            </a:r>
            <a:r>
              <a:rPr lang="en-US" sz="1100" i="1" dirty="0" err="1">
                <a:solidFill>
                  <a:prstClr val="white">
                    <a:lumMod val="75000"/>
                  </a:prstClr>
                </a:solidFill>
                <a:cs typeface="Aharoni" panose="02010803020104030203" pitchFamily="2" charset="-79"/>
              </a:rPr>
              <a:t>Transl</a:t>
            </a:r>
            <a:r>
              <a:rPr lang="en-US" sz="1100" i="1" dirty="0">
                <a:solidFill>
                  <a:prstClr val="white">
                    <a:lumMod val="75000"/>
                  </a:prstClr>
                </a:solidFill>
                <a:cs typeface="Aharoni" panose="02010803020104030203" pitchFamily="2" charset="-79"/>
              </a:rPr>
              <a:t> Med</a:t>
            </a:r>
            <a:r>
              <a:rPr lang="en-US" sz="1100" dirty="0">
                <a:solidFill>
                  <a:prstClr val="white">
                    <a:lumMod val="75000"/>
                  </a:prstClr>
                </a:solidFill>
                <a:cs typeface="Aharoni" panose="02010803020104030203" pitchFamily="2" charset="-79"/>
              </a:rPr>
              <a:t>, 2022</a:t>
            </a:r>
          </a:p>
        </p:txBody>
      </p:sp>
    </p:spTree>
    <p:extLst>
      <p:ext uri="{BB962C8B-B14F-4D97-AF65-F5344CB8AC3E}">
        <p14:creationId xmlns:p14="http://schemas.microsoft.com/office/powerpoint/2010/main" val="344164677"/>
      </p:ext>
    </p:extLst>
  </p:cSld>
  <p:clrMapOvr>
    <a:masterClrMapping/>
  </p:clrMapOvr>
</p:sld>
</file>

<file path=ppt/theme/theme1.xml><?xml version="1.0" encoding="utf-8"?>
<a:theme xmlns:a="http://schemas.openxmlformats.org/drawingml/2006/main" name="OPPE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PPE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PPE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PPE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9_OPPE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16050</TotalTime>
  <Words>2409</Words>
  <Application>Microsoft Macintosh PowerPoint</Application>
  <PresentationFormat>On-screen Show (4:3)</PresentationFormat>
  <Paragraphs>787</Paragraphs>
  <Slides>37</Slides>
  <Notes>9</Notes>
  <HiddenSlides>0</HiddenSlides>
  <MMClips>0</MMClips>
  <ScaleCrop>false</ScaleCrop>
  <HeadingPairs>
    <vt:vector size="8" baseType="variant">
      <vt:variant>
        <vt:lpstr>Fonts Used</vt:lpstr>
      </vt:variant>
      <vt:variant>
        <vt:i4>7</vt:i4>
      </vt:variant>
      <vt:variant>
        <vt:lpstr>Theme</vt:lpstr>
      </vt:variant>
      <vt:variant>
        <vt:i4>5</vt:i4>
      </vt:variant>
      <vt:variant>
        <vt:lpstr>Embedded OLE Servers</vt:lpstr>
      </vt:variant>
      <vt:variant>
        <vt:i4>1</vt:i4>
      </vt:variant>
      <vt:variant>
        <vt:lpstr>Slide Titles</vt:lpstr>
      </vt:variant>
      <vt:variant>
        <vt:i4>37</vt:i4>
      </vt:variant>
    </vt:vector>
  </HeadingPairs>
  <TitlesOfParts>
    <vt:vector size="50" baseType="lpstr">
      <vt:lpstr>Arial</vt:lpstr>
      <vt:lpstr>Calibri</vt:lpstr>
      <vt:lpstr>Montserrat</vt:lpstr>
      <vt:lpstr>Montserrat ExtraBold</vt:lpstr>
      <vt:lpstr>Montserrat Medium</vt:lpstr>
      <vt:lpstr>Times New Roman</vt:lpstr>
      <vt:lpstr>Wingdings</vt:lpstr>
      <vt:lpstr>OPPERA</vt:lpstr>
      <vt:lpstr>1_OPPERA</vt:lpstr>
      <vt:lpstr>2_OPPERA</vt:lpstr>
      <vt:lpstr>4_OPPERA</vt:lpstr>
      <vt:lpstr>9_OPPERA</vt:lpstr>
      <vt:lpstr>Prism 8</vt:lpstr>
      <vt:lpstr>Acute Inflammatory Response via Neutrophil Activation Protects Against Chronic Pain Development</vt:lpstr>
      <vt:lpstr>PowerPoint Presentation</vt:lpstr>
      <vt:lpstr>PowerPoint Presentation</vt:lpstr>
      <vt:lpstr>PowerPoint Presentation</vt:lpstr>
      <vt:lpstr>PowerPoint Presentation</vt:lpstr>
      <vt:lpstr>PowerPoint Presentation</vt:lpstr>
      <vt:lpstr>Functional difference through pathways analysis in LBP patients</vt:lpstr>
      <vt:lpstr>Functional difference through pathways analysis in LBP patients</vt:lpstr>
      <vt:lpstr>PowerPoint Presentation</vt:lpstr>
      <vt:lpstr>PowerPoint Presentation</vt:lpstr>
      <vt:lpstr>PowerPoint Presentation</vt:lpstr>
      <vt:lpstr>Acute to Chronic Pain Transition: Adaptive Response Model</vt:lpstr>
      <vt:lpstr>PowerPoint Presentation</vt:lpstr>
      <vt:lpstr>PowerPoint Presentation</vt:lpstr>
      <vt:lpstr>Hindering the inflammatory response in injured mice delays their recovery?</vt:lpstr>
      <vt:lpstr>Inhibition of Immune Response in Mouse  Inflammatory Model Produce Pain Chronification </vt:lpstr>
      <vt:lpstr>Inhibition of Immune Response in Mouse Inflammatory Model Produce Pain Chronification </vt:lpstr>
      <vt:lpstr>Dexamethasone delays the recovery from CCI, NGF and  CFA-induced hyperalgesia </vt:lpstr>
      <vt:lpstr>Also True for Mouse Model of Postoperative Pain </vt:lpstr>
      <vt:lpstr>PowerPoint Presentation</vt:lpstr>
      <vt:lpstr>PowerPoint Presentation</vt:lpstr>
      <vt:lpstr>Diclofenac, but not gabapentin and lidocaine, delays the recovery from CFA-induced hyperalgesia</vt:lpstr>
      <vt:lpstr>PowerPoint Presentation</vt:lpstr>
      <vt:lpstr>Anti-Ly6G-induced depletion of neutrophils mimics  steroid-like pain prolongation </vt:lpstr>
      <vt:lpstr>PowerPoint Presentation</vt:lpstr>
      <vt:lpstr>Injection of neutrophils or neutrophil-specific proteins prevents dexamethasone-induced pain</vt:lpstr>
      <vt:lpstr>PowerPoint Presentation</vt:lpstr>
      <vt:lpstr>PowerPoint Presentation</vt:lpstr>
      <vt:lpstr>UK Biobank</vt:lpstr>
      <vt:lpstr>Acute and Chronic Pain phenotypes in UK biobank</vt:lpstr>
      <vt:lpstr>Impact of Analgesic Drug Class on Pain Chronification</vt:lpstr>
      <vt:lpstr>Conceptual Breakthroughs  </vt:lpstr>
      <vt:lpstr>Conclusion </vt:lpstr>
      <vt:lpstr>The beginning of the list of the remained questions </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Luda</dc:creator>
  <cp:lastModifiedBy>Summer Mochida-Meek</cp:lastModifiedBy>
  <cp:revision>140</cp:revision>
  <cp:lastPrinted>2022-02-05T19:28:10Z</cp:lastPrinted>
  <dcterms:created xsi:type="dcterms:W3CDTF">2013-09-19T14:52:17Z</dcterms:created>
  <dcterms:modified xsi:type="dcterms:W3CDTF">2023-03-31T16:00:21Z</dcterms:modified>
</cp:coreProperties>
</file>