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Lst>
  <p:notesMasterIdLst>
    <p:notesMasterId r:id="rId51"/>
  </p:notesMasterIdLst>
  <p:sldIdLst>
    <p:sldId id="256" r:id="rId9"/>
    <p:sldId id="298" r:id="rId10"/>
    <p:sldId id="277" r:id="rId11"/>
    <p:sldId id="259" r:id="rId12"/>
    <p:sldId id="258" r:id="rId13"/>
    <p:sldId id="282" r:id="rId14"/>
    <p:sldId id="278" r:id="rId15"/>
    <p:sldId id="279" r:id="rId16"/>
    <p:sldId id="280" r:id="rId17"/>
    <p:sldId id="283" r:id="rId18"/>
    <p:sldId id="267" r:id="rId19"/>
    <p:sldId id="265" r:id="rId20"/>
    <p:sldId id="268" r:id="rId21"/>
    <p:sldId id="281" r:id="rId22"/>
    <p:sldId id="275" r:id="rId23"/>
    <p:sldId id="287" r:id="rId24"/>
    <p:sldId id="269" r:id="rId25"/>
    <p:sldId id="273" r:id="rId26"/>
    <p:sldId id="284" r:id="rId27"/>
    <p:sldId id="276" r:id="rId28"/>
    <p:sldId id="285" r:id="rId29"/>
    <p:sldId id="272" r:id="rId30"/>
    <p:sldId id="271" r:id="rId31"/>
    <p:sldId id="286" r:id="rId32"/>
    <p:sldId id="270" r:id="rId33"/>
    <p:sldId id="262" r:id="rId34"/>
    <p:sldId id="297" r:id="rId35"/>
    <p:sldId id="288" r:id="rId36"/>
    <p:sldId id="299" r:id="rId37"/>
    <p:sldId id="289" r:id="rId38"/>
    <p:sldId id="292" r:id="rId39"/>
    <p:sldId id="290" r:id="rId40"/>
    <p:sldId id="300" r:id="rId41"/>
    <p:sldId id="291" r:id="rId42"/>
    <p:sldId id="301" r:id="rId43"/>
    <p:sldId id="274" r:id="rId44"/>
    <p:sldId id="263" r:id="rId45"/>
    <p:sldId id="302" r:id="rId46"/>
    <p:sldId id="293" r:id="rId47"/>
    <p:sldId id="294" r:id="rId48"/>
    <p:sldId id="296"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17" d="100"/>
          <a:sy n="117" d="100"/>
        </p:scale>
        <p:origin x="1480" y="168"/>
      </p:cViewPr>
      <p:guideLst>
        <p:guide orient="horz" pos="2160"/>
        <p:guide pos="2880"/>
      </p:guideLst>
    </p:cSldViewPr>
  </p:slideViewPr>
  <p:notesTextViewPr>
    <p:cViewPr>
      <p:scale>
        <a:sx n="1" d="1"/>
        <a:sy n="1" d="1"/>
      </p:scale>
      <p:origin x="0" y="0"/>
    </p:cViewPr>
  </p:notesTextViewPr>
  <p:sorterViewPr>
    <p:cViewPr>
      <p:scale>
        <a:sx n="100" d="100"/>
        <a:sy n="100" d="100"/>
      </p:scale>
      <p:origin x="0" y="8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1289079145786821"/>
          <c:y val="0.30477152705309429"/>
          <c:w val="0.49103942652329752"/>
          <c:h val="0.71354166666666663"/>
        </c:manualLayout>
      </c:layout>
      <c:pieChart>
        <c:varyColors val="1"/>
        <c:ser>
          <c:idx val="0"/>
          <c:order val="0"/>
          <c:tx>
            <c:strRef>
              <c:f>Sheet1!$B$1</c:f>
              <c:strCache>
                <c:ptCount val="1"/>
                <c:pt idx="0">
                  <c:v>US Deaths</c:v>
                </c:pt>
              </c:strCache>
            </c:strRef>
          </c:tx>
          <c:explosion val="12"/>
          <c:dPt>
            <c:idx val="0"/>
            <c:bubble3D val="0"/>
            <c:spPr>
              <a:solidFill>
                <a:schemeClr val="tx1">
                  <a:lumMod val="65000"/>
                  <a:lumOff val="35000"/>
                </a:schemeClr>
              </a:solidFill>
              <a:effectLst>
                <a:outerShdw blurRad="25400" dist="23000" dir="5400000" rotWithShape="0">
                  <a:srgbClr val="000000">
                    <a:alpha val="52000"/>
                  </a:srgbClr>
                </a:outerShdw>
              </a:effectLst>
            </c:spPr>
            <c:extLst>
              <c:ext xmlns:c16="http://schemas.microsoft.com/office/drawing/2014/chart" uri="{C3380CC4-5D6E-409C-BE32-E72D297353CC}">
                <c16:uniqueId val="{00000001-D66D-4CF9-B98D-55E2D7F6E561}"/>
              </c:ext>
            </c:extLst>
          </c:dPt>
          <c:dPt>
            <c:idx val="2"/>
            <c:bubble3D val="0"/>
            <c:spPr>
              <a:solidFill>
                <a:schemeClr val="bg2">
                  <a:lumMod val="50000"/>
                </a:schemeClr>
              </a:solidFill>
            </c:spPr>
            <c:extLst>
              <c:ext xmlns:c16="http://schemas.microsoft.com/office/drawing/2014/chart" uri="{C3380CC4-5D6E-409C-BE32-E72D297353CC}">
                <c16:uniqueId val="{00000003-D66D-4CF9-B98D-55E2D7F6E561}"/>
              </c:ext>
            </c:extLst>
          </c:dPt>
          <c:dPt>
            <c:idx val="3"/>
            <c:bubble3D val="0"/>
            <c:spPr>
              <a:solidFill>
                <a:schemeClr val="accent6">
                  <a:lumMod val="75000"/>
                </a:schemeClr>
              </a:solidFill>
            </c:spPr>
            <c:extLst>
              <c:ext xmlns:c16="http://schemas.microsoft.com/office/drawing/2014/chart" uri="{C3380CC4-5D6E-409C-BE32-E72D297353CC}">
                <c16:uniqueId val="{00000005-D66D-4CF9-B98D-55E2D7F6E561}"/>
              </c:ext>
            </c:extLst>
          </c:dPt>
          <c:dPt>
            <c:idx val="4"/>
            <c:bubble3D val="0"/>
            <c:spPr>
              <a:solidFill>
                <a:schemeClr val="accent4">
                  <a:lumMod val="50000"/>
                </a:schemeClr>
              </a:solidFill>
            </c:spPr>
            <c:extLst>
              <c:ext xmlns:c16="http://schemas.microsoft.com/office/drawing/2014/chart" uri="{C3380CC4-5D6E-409C-BE32-E72D297353CC}">
                <c16:uniqueId val="{00000007-D66D-4CF9-B98D-55E2D7F6E561}"/>
              </c:ext>
            </c:extLst>
          </c:dPt>
          <c:dLbls>
            <c:dLbl>
              <c:idx val="0"/>
              <c:delete val="1"/>
              <c:extLst>
                <c:ext xmlns:c15="http://schemas.microsoft.com/office/drawing/2012/chart" uri="{CE6537A1-D6FC-4f65-9D91-7224C49458BB}"/>
                <c:ext xmlns:c16="http://schemas.microsoft.com/office/drawing/2014/chart" uri="{C3380CC4-5D6E-409C-BE32-E72D297353CC}">
                  <c16:uniqueId val="{00000001-D66D-4CF9-B98D-55E2D7F6E561}"/>
                </c:ext>
              </c:extLst>
            </c:dLbl>
            <c:dLbl>
              <c:idx val="1"/>
              <c:delete val="1"/>
              <c:extLst>
                <c:ext xmlns:c15="http://schemas.microsoft.com/office/drawing/2012/chart" uri="{CE6537A1-D6FC-4f65-9D91-7224C49458BB}"/>
                <c:ext xmlns:c16="http://schemas.microsoft.com/office/drawing/2014/chart" uri="{C3380CC4-5D6E-409C-BE32-E72D297353CC}">
                  <c16:uniqueId val="{00000008-D66D-4CF9-B98D-55E2D7F6E561}"/>
                </c:ext>
              </c:extLst>
            </c:dLbl>
            <c:dLbl>
              <c:idx val="2"/>
              <c:layout>
                <c:manualLayout>
                  <c:x val="0.17347114823413298"/>
                  <c:y val="8.7320937292477002E-3"/>
                </c:manualLayout>
              </c:layout>
              <c:tx>
                <c:rich>
                  <a:bodyPr/>
                  <a:lstStyle/>
                  <a:p>
                    <a:r>
                      <a:rPr lang="en-US" sz="2400" b="1" dirty="0"/>
                      <a:t>Alcohol</a:t>
                    </a:r>
                    <a:r>
                      <a:rPr lang="en-US" sz="2400" dirty="0"/>
                      <a:t>
</a:t>
                    </a:r>
                    <a:r>
                      <a:rPr lang="en-US" sz="2800" dirty="0"/>
                      <a:t>3.5%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66D-4CF9-B98D-55E2D7F6E561}"/>
                </c:ext>
              </c:extLst>
            </c:dLbl>
            <c:dLbl>
              <c:idx val="3"/>
              <c:layout>
                <c:manualLayout>
                  <c:x val="0.10364485515033658"/>
                  <c:y val="4.7109224298769882E-2"/>
                </c:manualLayout>
              </c:layout>
              <c:tx>
                <c:rich>
                  <a:bodyPr/>
                  <a:lstStyle/>
                  <a:p>
                    <a:r>
                      <a:rPr lang="en-US" sz="2400" b="1" dirty="0"/>
                      <a:t>Nicotine</a:t>
                    </a:r>
                    <a:r>
                      <a:rPr lang="en-US" sz="2400" dirty="0"/>
                      <a:t>
19%</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66D-4CF9-B98D-55E2D7F6E561}"/>
                </c:ext>
              </c:extLst>
            </c:dLbl>
            <c:dLbl>
              <c:idx val="4"/>
              <c:layout>
                <c:manualLayout>
                  <c:x val="7.9472060740347655E-2"/>
                  <c:y val="6.8341555197166698E-2"/>
                </c:manualLayout>
              </c:layout>
              <c:tx>
                <c:rich>
                  <a:bodyPr/>
                  <a:lstStyle/>
                  <a:p>
                    <a:pPr>
                      <a:defRPr sz="2200"/>
                    </a:pPr>
                    <a:r>
                      <a:rPr lang="en-US" sz="2400" b="1" dirty="0"/>
                      <a:t>Other Drugs</a:t>
                    </a:r>
                    <a:r>
                      <a:rPr lang="en-US" sz="2200" dirty="0"/>
                      <a:t>
</a:t>
                    </a:r>
                    <a:r>
                      <a:rPr lang="en-US" sz="2800" dirty="0"/>
                      <a:t>~3%</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D66D-4CF9-B98D-55E2D7F6E561}"/>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All Causes</c:v>
                </c:pt>
                <c:pt idx="1">
                  <c:v>Opioids</c:v>
                </c:pt>
                <c:pt idx="2">
                  <c:v>Alcohol</c:v>
                </c:pt>
                <c:pt idx="3">
                  <c:v>Nicotine</c:v>
                </c:pt>
                <c:pt idx="4">
                  <c:v>Other Drugs</c:v>
                </c:pt>
              </c:strCache>
            </c:strRef>
          </c:cat>
          <c:val>
            <c:numRef>
              <c:f>Sheet1!$B$2:$B$6</c:f>
              <c:numCache>
                <c:formatCode>0.000</c:formatCode>
                <c:ptCount val="5"/>
                <c:pt idx="0">
                  <c:v>0.76</c:v>
                </c:pt>
                <c:pt idx="1">
                  <c:v>1.4999999999999999E-2</c:v>
                </c:pt>
                <c:pt idx="2">
                  <c:v>0.04</c:v>
                </c:pt>
                <c:pt idx="3">
                  <c:v>0.19</c:v>
                </c:pt>
                <c:pt idx="4">
                  <c:v>1.4999999999999999E-2</c:v>
                </c:pt>
              </c:numCache>
            </c:numRef>
          </c:val>
          <c:extLst>
            <c:ext xmlns:c16="http://schemas.microsoft.com/office/drawing/2014/chart" uri="{C3380CC4-5D6E-409C-BE32-E72D297353CC}">
              <c16:uniqueId val="{00000009-D66D-4CF9-B98D-55E2D7F6E561}"/>
            </c:ext>
          </c:extLst>
        </c:ser>
        <c:dLbls>
          <c:showLegendKey val="0"/>
          <c:showVal val="0"/>
          <c:showCatName val="1"/>
          <c:showSerName val="0"/>
          <c:showPercent val="1"/>
          <c:showBubbleSize val="0"/>
          <c:showLeaderLines val="1"/>
        </c:dLbls>
        <c:firstSliceAng val="91"/>
      </c:pieChart>
      <c:spPr>
        <a:effectLst>
          <a:outerShdw blurRad="50800" dist="50800" dir="5400000" sx="56000" sy="56000" algn="ctr" rotWithShape="0">
            <a:srgbClr val="000000">
              <a:alpha val="73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0.39496</cdr:x>
      <cdr:y>0.50649</cdr:y>
    </cdr:from>
    <cdr:to>
      <cdr:x>0.4958</cdr:x>
      <cdr:y>0.66234</cdr:y>
    </cdr:to>
    <cdr:sp macro="" textlink="">
      <cdr:nvSpPr>
        <cdr:cNvPr id="2" name="TextBox 1"/>
        <cdr:cNvSpPr txBox="1"/>
      </cdr:nvSpPr>
      <cdr:spPr>
        <a:xfrm xmlns:a="http://schemas.openxmlformats.org/drawingml/2006/main">
          <a:off x="3581400" y="2971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0.07759</cdr:x>
      <cdr:y>0.91566</cdr:y>
    </cdr:from>
    <cdr:to>
      <cdr:x>0.95115</cdr:x>
      <cdr:y>1</cdr:y>
    </cdr:to>
    <cdr:sp macro="" textlink="">
      <cdr:nvSpPr>
        <cdr:cNvPr id="3" name="TextBox 2"/>
        <cdr:cNvSpPr txBox="1"/>
      </cdr:nvSpPr>
      <cdr:spPr>
        <a:xfrm xmlns:a="http://schemas.openxmlformats.org/drawingml/2006/main">
          <a:off x="514349" y="5791183"/>
          <a:ext cx="5791200" cy="533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latin typeface="+mj-lt"/>
            </a:rPr>
            <a:t>3.5 Million Total Annual U.S. Deaths , 2021 2019Deaths</a:t>
          </a:r>
        </a:p>
      </cdr:txBody>
    </cdr:sp>
  </cdr:relSizeAnchor>
  <cdr:relSizeAnchor xmlns:cdr="http://schemas.openxmlformats.org/drawingml/2006/chartDrawing">
    <cdr:from>
      <cdr:x>0.42097</cdr:x>
      <cdr:y>0.11193</cdr:y>
    </cdr:from>
    <cdr:to>
      <cdr:x>0.5589</cdr:x>
      <cdr:y>0.19626</cdr:y>
    </cdr:to>
    <cdr:sp macro="" textlink="">
      <cdr:nvSpPr>
        <cdr:cNvPr id="4" name="TextBox 3"/>
        <cdr:cNvSpPr txBox="1"/>
      </cdr:nvSpPr>
      <cdr:spPr>
        <a:xfrm xmlns:a="http://schemas.openxmlformats.org/drawingml/2006/main">
          <a:off x="2790748" y="707886"/>
          <a:ext cx="914400" cy="533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b="1" dirty="0"/>
            <a:t>Drug OD</a:t>
          </a:r>
        </a:p>
      </cdr:txBody>
    </cdr:sp>
  </cdr:relSizeAnchor>
  <cdr:relSizeAnchor xmlns:cdr="http://schemas.openxmlformats.org/drawingml/2006/chartDrawing">
    <cdr:from>
      <cdr:x>0.46058</cdr:x>
      <cdr:y>0.19277</cdr:y>
    </cdr:from>
    <cdr:to>
      <cdr:x>0.46058</cdr:x>
      <cdr:y>0.39759</cdr:y>
    </cdr:to>
    <cdr:cxnSp macro="">
      <cdr:nvCxnSpPr>
        <cdr:cNvPr id="6" name="Straight Connector 5">
          <a:extLst xmlns:a="http://schemas.openxmlformats.org/drawingml/2006/main">
            <a:ext uri="{FF2B5EF4-FFF2-40B4-BE49-F238E27FC236}">
              <a16:creationId xmlns:a16="http://schemas.microsoft.com/office/drawing/2014/main" id="{396D3A6E-C11F-4B26-8620-AC0B4172E1B8}"/>
            </a:ext>
          </a:extLst>
        </cdr:cNvPr>
        <cdr:cNvCxnSpPr/>
      </cdr:nvCxnSpPr>
      <cdr:spPr>
        <a:xfrm xmlns:a="http://schemas.openxmlformats.org/drawingml/2006/main" flipV="1">
          <a:off x="3053365" y="1219200"/>
          <a:ext cx="0" cy="129540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0258F-E264-43A7-B17D-2AF61F51CA5B}" type="datetimeFigureOut">
              <a:rPr lang="en-US" smtClean="0"/>
              <a:t>3/28/23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E7BDF-7235-494E-9D20-5B32699BB6A5}" type="slidenum">
              <a:rPr lang="en-US" smtClean="0"/>
              <a:t>‹#›</a:t>
            </a:fld>
            <a:endParaRPr lang="en-US"/>
          </a:p>
        </p:txBody>
      </p:sp>
    </p:spTree>
    <p:extLst>
      <p:ext uri="{BB962C8B-B14F-4D97-AF65-F5344CB8AC3E}">
        <p14:creationId xmlns:p14="http://schemas.microsoft.com/office/powerpoint/2010/main" val="138177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D8A331-F205-4BA9-9DE6-B86914222062}" type="slidenum">
              <a:rPr lang="en-US" altLang="en-US">
                <a:solidFill>
                  <a:prstClr val="black"/>
                </a:solidFill>
              </a:rPr>
              <a:pPr eaLnBrk="1" hangingPunct="1"/>
              <a:t>13</a:t>
            </a:fld>
            <a:endParaRPr lang="en-US" altLang="en-US" dirty="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1813"/>
            <a:ext cx="5029200" cy="4116387"/>
          </a:xfrm>
          <a:noFill/>
        </p:spPr>
        <p:txBody>
          <a:bodyPr lIns="91681" tIns="45840" rIns="91681" bIns="45840"/>
          <a:lstStyle/>
          <a:p>
            <a:pPr eaLnBrk="1" hangingPunct="1"/>
            <a:r>
              <a:rPr lang="en-US" altLang="en-US" sz="1400" b="1" dirty="0"/>
              <a:t>Slide 7: Summary of neuronal transmission</a:t>
            </a:r>
          </a:p>
          <a:p>
            <a:pPr eaLnBrk="1" hangingPunct="1"/>
            <a:r>
              <a:rPr lang="en-US" altLang="en-US" sz="1400" dirty="0"/>
              <a:t>Use the example with 2 neurons making contact to summarize neuronal transmission. Point to the cell on the top and indicate that electrical impulses flow in the direction toward the terminal. Remind the students what happens when impulses reach the terminal; neurotransmitters are released, they bind to their receptors, and new impulses are generated in the cell on the bottom. Explain that this is how information travels from neuron to neuron.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685800"/>
            <a:ext cx="4570412" cy="3429000"/>
          </a:xfrm>
        </p:spPr>
      </p:sp>
      <p:sp>
        <p:nvSpPr>
          <p:cNvPr id="3" name="Marcador de notas 2"/>
          <p:cNvSpPr>
            <a:spLocks noGrp="1"/>
          </p:cNvSpPr>
          <p:nvPr>
            <p:ph type="body" idx="1"/>
          </p:nvPr>
        </p:nvSpPr>
        <p:spPr/>
        <p:txBody>
          <a:bodyPr/>
          <a:lstStyle/>
          <a:p>
            <a:r>
              <a:rPr lang="en-US" b="1" dirty="0"/>
              <a:t>Speaker Notes:</a:t>
            </a:r>
          </a:p>
          <a:p>
            <a:pPr marL="162175" indent="-162175">
              <a:buFont typeface="Arial" charset="0"/>
              <a:buChar char="•"/>
            </a:pPr>
            <a:r>
              <a:rPr lang="en-US" u="sng" dirty="0"/>
              <a:t>Key Point</a:t>
            </a:r>
            <a:r>
              <a:rPr lang="en-US" u="sng" baseline="0" dirty="0"/>
              <a:t> #1</a:t>
            </a:r>
            <a:r>
              <a:rPr lang="en-US" dirty="0"/>
              <a:t>: Patients</a:t>
            </a:r>
            <a:r>
              <a:rPr lang="en-US" baseline="0" dirty="0"/>
              <a:t> out of treatment died at about 6 times the rate of people in the general population, while medication-assisted treatment with methadone brought this to less than 2 times. </a:t>
            </a:r>
          </a:p>
          <a:p>
            <a:pPr marL="162175" indent="-162175">
              <a:buFont typeface="Arial" charset="0"/>
              <a:buChar char="•"/>
            </a:pPr>
            <a:r>
              <a:rPr lang="en-US" u="sng" dirty="0"/>
              <a:t>Key Point</a:t>
            </a:r>
            <a:r>
              <a:rPr lang="en-US" u="sng" baseline="0" dirty="0"/>
              <a:t> #2</a:t>
            </a:r>
            <a:r>
              <a:rPr lang="en-US" dirty="0"/>
              <a:t>: </a:t>
            </a:r>
            <a:r>
              <a:rPr lang="en-US" sz="1100" dirty="0"/>
              <a:t>Retention in methadone and buprenorphine treatment is associated with substantial reductions in the risk for all cause and overdose mortality in people dependent on opioids.</a:t>
            </a:r>
            <a:endParaRPr lang="en-US" dirty="0"/>
          </a:p>
          <a:p>
            <a:pPr marL="162175" indent="-162175">
              <a:buFont typeface="Arial" charset="0"/>
              <a:buChar char="•"/>
            </a:pPr>
            <a:endParaRPr lang="en-US" dirty="0"/>
          </a:p>
          <a:p>
            <a:pPr marL="162175" indent="-162175">
              <a:buFont typeface="Arial" charset="0"/>
              <a:buChar char="•"/>
            </a:pPr>
            <a:endParaRPr lang="en-GB" dirty="0"/>
          </a:p>
        </p:txBody>
      </p:sp>
      <p:sp>
        <p:nvSpPr>
          <p:cNvPr id="4" name="Marcador de número de diapositiva 3"/>
          <p:cNvSpPr>
            <a:spLocks noGrp="1"/>
          </p:cNvSpPr>
          <p:nvPr>
            <p:ph type="sldNum" idx="10"/>
          </p:nvPr>
        </p:nvSpPr>
        <p:spPr/>
        <p:txBody>
          <a:bodyPr/>
          <a:lstStyle/>
          <a:p>
            <a:endParaRPr lang="es-ES_tradnl" dirty="0"/>
          </a:p>
        </p:txBody>
      </p:sp>
    </p:spTree>
    <p:extLst>
      <p:ext uri="{BB962C8B-B14F-4D97-AF65-F5344CB8AC3E}">
        <p14:creationId xmlns:p14="http://schemas.microsoft.com/office/powerpoint/2010/main" val="20854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82CD55-2EE8-44F0-8FC2-05506AC1D9D6}"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371544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CD55-2EE8-44F0-8FC2-05506AC1D9D6}"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121371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CD55-2EE8-44F0-8FC2-05506AC1D9D6}"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240239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0912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72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67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42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89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246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488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75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82CD55-2EE8-44F0-8FC2-05506AC1D9D6}"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785014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369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439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90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148103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6393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62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15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29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111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863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2CD55-2EE8-44F0-8FC2-05506AC1D9D6}"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1207383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108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089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1927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7734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146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3837672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499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96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782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82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82CD55-2EE8-44F0-8FC2-05506AC1D9D6}"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426656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944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031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505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861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012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311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630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572942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4381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719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82CD55-2EE8-44F0-8FC2-05506AC1D9D6}" type="datetimeFigureOut">
              <a:rPr lang="en-US" smtClean="0"/>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1890021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394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429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035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96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841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780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387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05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4964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310910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82CD55-2EE8-44F0-8FC2-05506AC1D9D6}"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40435998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545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504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022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190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4915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904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0993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073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1620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9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2CD55-2EE8-44F0-8FC2-05506AC1D9D6}" type="datetimeFigureOut">
              <a:rPr lang="en-US" smtClean="0"/>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247493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24229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2242584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748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182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1973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298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425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383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0470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61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2CD55-2EE8-44F0-8FC2-05506AC1D9D6}"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3628337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0728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357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525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1235208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5109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248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478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4737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8656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7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2CD55-2EE8-44F0-8FC2-05506AC1D9D6}"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492E7-7E01-46B9-A88F-E26CD8EFAB3D}" type="slidenum">
              <a:rPr lang="en-US" smtClean="0"/>
              <a:t>‹#›</a:t>
            </a:fld>
            <a:endParaRPr lang="en-US"/>
          </a:p>
        </p:txBody>
      </p:sp>
    </p:spTree>
    <p:extLst>
      <p:ext uri="{BB962C8B-B14F-4D97-AF65-F5344CB8AC3E}">
        <p14:creationId xmlns:p14="http://schemas.microsoft.com/office/powerpoint/2010/main" val="3028626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2972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32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8381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72999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013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solidFill>
                  <a:prstClr val="black"/>
                </a:solidFill>
              </a:rPr>
              <a:t>Copyrights apply</a:t>
            </a:r>
          </a:p>
        </p:txBody>
      </p:sp>
    </p:spTree>
    <p:extLst>
      <p:ext uri="{BB962C8B-B14F-4D97-AF65-F5344CB8AC3E}">
        <p14:creationId xmlns:p14="http://schemas.microsoft.com/office/powerpoint/2010/main" val="362154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CD55-2EE8-44F0-8FC2-05506AC1D9D6}" type="datetimeFigureOut">
              <a:rPr lang="en-US" smtClean="0"/>
              <a:t>3/28/23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492E7-7E01-46B9-A88F-E26CD8EFAB3D}" type="slidenum">
              <a:rPr lang="en-US" smtClean="0"/>
              <a:t>‹#›</a:t>
            </a:fld>
            <a:endParaRPr lang="en-US"/>
          </a:p>
        </p:txBody>
      </p:sp>
    </p:spTree>
    <p:extLst>
      <p:ext uri="{BB962C8B-B14F-4D97-AF65-F5344CB8AC3E}">
        <p14:creationId xmlns:p14="http://schemas.microsoft.com/office/powerpoint/2010/main" val="98860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029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76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4182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12947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4033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6655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4ED7-1C57-4BD5-916C-E9ECA44C410C}" type="datetimeFigureOut">
              <a:rPr lang="en-US" smtClean="0">
                <a:solidFill>
                  <a:prstClr val="black">
                    <a:tint val="75000"/>
                  </a:prstClr>
                </a:solidFill>
              </a:rPr>
              <a:pPr/>
              <a:t>3/28/23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1ADD-F288-4EA7-A288-D06B524A12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2275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err="1"/>
              <a:t>Bupe</a:t>
            </a:r>
            <a:r>
              <a:rPr lang="en-US" sz="8000" dirty="0"/>
              <a:t> Made Easy</a:t>
            </a:r>
          </a:p>
        </p:txBody>
      </p:sp>
      <p:sp>
        <p:nvSpPr>
          <p:cNvPr id="3" name="Subtitle 2"/>
          <p:cNvSpPr>
            <a:spLocks noGrp="1"/>
          </p:cNvSpPr>
          <p:nvPr>
            <p:ph type="subTitle" idx="1"/>
          </p:nvPr>
        </p:nvSpPr>
        <p:spPr/>
        <p:txBody>
          <a:bodyPr/>
          <a:lstStyle/>
          <a:p>
            <a:r>
              <a:rPr lang="en-US" dirty="0"/>
              <a:t>Kevin Kunz, MD, MPH</a:t>
            </a:r>
          </a:p>
          <a:p>
            <a:r>
              <a:rPr lang="en-US" sz="2400" dirty="0"/>
              <a:t>(no conflicts to disclose)</a:t>
            </a:r>
          </a:p>
          <a:p>
            <a:r>
              <a:rPr lang="en-US" dirty="0"/>
              <a:t>March 28, 2023</a:t>
            </a:r>
          </a:p>
        </p:txBody>
      </p:sp>
    </p:spTree>
    <p:extLst>
      <p:ext uri="{BB962C8B-B14F-4D97-AF65-F5344CB8AC3E}">
        <p14:creationId xmlns:p14="http://schemas.microsoft.com/office/powerpoint/2010/main" val="323916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Autofit/>
          </a:bodyPr>
          <a:lstStyle/>
          <a:p>
            <a:r>
              <a:rPr lang="en-US" sz="6000" dirty="0"/>
              <a:t>Understanding basic brain science makes using </a:t>
            </a:r>
            <a:r>
              <a:rPr lang="en-US" sz="6000" dirty="0" err="1"/>
              <a:t>Bupe</a:t>
            </a:r>
            <a:r>
              <a:rPr lang="en-US" sz="6000" dirty="0"/>
              <a:t> easy</a:t>
            </a:r>
          </a:p>
        </p:txBody>
      </p:sp>
    </p:spTree>
    <p:extLst>
      <p:ext uri="{BB962C8B-B14F-4D97-AF65-F5344CB8AC3E}">
        <p14:creationId xmlns:p14="http://schemas.microsoft.com/office/powerpoint/2010/main" val="317674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in"/>
          <p:cNvPicPr>
            <a:picLocks noChangeAspect="1" noChangeArrowheads="1"/>
          </p:cNvPicPr>
          <p:nvPr/>
        </p:nvPicPr>
        <p:blipFill>
          <a:blip r:embed="rId2">
            <a:extLst>
              <a:ext uri="{28A0092B-C50C-407E-A947-70E740481C1C}">
                <a14:useLocalDpi xmlns:a14="http://schemas.microsoft.com/office/drawing/2010/main" val="0"/>
              </a:ext>
            </a:extLst>
          </a:blip>
          <a:srcRect l="10286" t="2000" r="3857" b="8000"/>
          <a:stretch>
            <a:fillRect/>
          </a:stretch>
        </p:blipFill>
        <p:spPr bwMode="auto">
          <a:xfrm>
            <a:off x="-7620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mSeries16030411594200015" descr="A170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105400"/>
            <a:ext cx="2438400"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6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aslide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5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brain"/>
          <p:cNvPicPr>
            <a:picLocks noChangeAspect="1" noChangeArrowheads="1"/>
          </p:cNvPicPr>
          <p:nvPr/>
        </p:nvPicPr>
        <p:blipFill>
          <a:blip r:embed="rId4">
            <a:extLst>
              <a:ext uri="{28A0092B-C50C-407E-A947-70E740481C1C}">
                <a14:useLocalDpi xmlns:a14="http://schemas.microsoft.com/office/drawing/2010/main" val="0"/>
              </a:ext>
            </a:extLst>
          </a:blip>
          <a:srcRect l="10286" t="2000" r="3857" b="8000"/>
          <a:stretch>
            <a:fillRect/>
          </a:stretch>
        </p:blipFill>
        <p:spPr bwMode="auto">
          <a:xfrm>
            <a:off x="0" y="1"/>
            <a:ext cx="2743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9300" y="4114800"/>
            <a:ext cx="2044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4480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7"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29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κ-opioid receptor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κ-opioid receptor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Delta Opioid Receptor by Ramon Andrade 3dciencia/science Photo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85" y="-133324"/>
            <a:ext cx="85725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2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armacodynamics: Molecular Mechanisms of Drug Action | Basicmedic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74" y="533399"/>
            <a:ext cx="7466226" cy="6049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19922" y="875698"/>
            <a:ext cx="2633478" cy="369332"/>
          </a:xfrm>
          <a:prstGeom prst="rect">
            <a:avLst/>
          </a:prstGeom>
          <a:noFill/>
        </p:spPr>
        <p:txBody>
          <a:bodyPr wrap="none" rtlCol="0">
            <a:spAutoFit/>
          </a:bodyPr>
          <a:lstStyle/>
          <a:p>
            <a:r>
              <a:rPr lang="en-US" dirty="0"/>
              <a:t>(Antagonist, i.e. naloxone)</a:t>
            </a:r>
          </a:p>
        </p:txBody>
      </p:sp>
    </p:spTree>
    <p:extLst>
      <p:ext uri="{BB962C8B-B14F-4D97-AF65-F5344CB8AC3E}">
        <p14:creationId xmlns:p14="http://schemas.microsoft.com/office/powerpoint/2010/main" val="372113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1A09D-B238-CC49-8083-E93D66A072E7}" type="slidenum">
              <a:rPr lang="en-US" smtClean="0">
                <a:solidFill>
                  <a:prstClr val="black">
                    <a:tint val="75000"/>
                  </a:prstClr>
                </a:solidFill>
              </a:rPr>
              <a:pPr/>
              <a:t>17</a:t>
            </a:fld>
            <a:endParaRPr lang="en-US" dirty="0">
              <a:solidFill>
                <a:prstClr val="black">
                  <a:tint val="75000"/>
                </a:prstClr>
              </a:solidFill>
            </a:endParaRPr>
          </a:p>
        </p:txBody>
      </p:sp>
      <p:pic>
        <p:nvPicPr>
          <p:cNvPr id="12292" name="Picture 4" descr="http://a360-wp-uploads.s3.amazonaws.com/wp-content/uploads/clpmag/2019/07/Siemens-Levy-Buprenorphine-monitoring_MS09Figure-2.01-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8600"/>
            <a:ext cx="7975705" cy="5453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9932" y="5643207"/>
            <a:ext cx="8005974" cy="1323439"/>
          </a:xfrm>
          <a:prstGeom prst="rect">
            <a:avLst/>
          </a:prstGeom>
          <a:noFill/>
        </p:spPr>
        <p:txBody>
          <a:bodyPr wrap="none" rtlCol="0">
            <a:spAutoFit/>
          </a:bodyPr>
          <a:lstStyle/>
          <a:p>
            <a:r>
              <a:rPr lang="en-US" sz="4000" dirty="0">
                <a:solidFill>
                  <a:prstClr val="black"/>
                </a:solidFill>
              </a:rPr>
              <a:t>3 measures of a ligand on a receptor: </a:t>
            </a:r>
          </a:p>
          <a:p>
            <a:r>
              <a:rPr lang="en-US" sz="4000" dirty="0">
                <a:solidFill>
                  <a:prstClr val="black"/>
                </a:solidFill>
              </a:rPr>
              <a:t>       affinity, activity, dissociation</a:t>
            </a:r>
          </a:p>
        </p:txBody>
      </p:sp>
    </p:spTree>
    <p:extLst>
      <p:ext uri="{BB962C8B-B14F-4D97-AF65-F5344CB8AC3E}">
        <p14:creationId xmlns:p14="http://schemas.microsoft.com/office/powerpoint/2010/main" val="402993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n6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82" y="381000"/>
            <a:ext cx="23812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52462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7"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99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71" y="328198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22" y="510717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733" y="1137212"/>
            <a:ext cx="22288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12628" y="-381000"/>
            <a:ext cx="7711855" cy="1569660"/>
          </a:xfrm>
          <a:prstGeom prst="rect">
            <a:avLst/>
          </a:prstGeom>
          <a:noFill/>
        </p:spPr>
        <p:txBody>
          <a:bodyPr wrap="none" rtlCol="0">
            <a:spAutoFit/>
          </a:bodyPr>
          <a:lstStyle/>
          <a:p>
            <a:endParaRPr lang="en-US" dirty="0"/>
          </a:p>
          <a:p>
            <a:endParaRPr lang="en-US" dirty="0"/>
          </a:p>
          <a:p>
            <a:r>
              <a:rPr lang="en-US" sz="6000" dirty="0"/>
              <a:t>“</a:t>
            </a:r>
            <a:r>
              <a:rPr lang="en-US" sz="6000" dirty="0" err="1"/>
              <a:t>Bupe</a:t>
            </a:r>
            <a:r>
              <a:rPr lang="en-US" sz="6000" dirty="0"/>
              <a:t>”= Buprenorphine</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665035"/>
            <a:ext cx="29813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358" y="4526229"/>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H="1">
            <a:off x="4953000" y="2211305"/>
            <a:ext cx="3743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0" y="2211305"/>
            <a:ext cx="0" cy="426569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5000" y="6373110"/>
            <a:ext cx="2500493" cy="461665"/>
          </a:xfrm>
          <a:prstGeom prst="rect">
            <a:avLst/>
          </a:prstGeom>
        </p:spPr>
        <p:txBody>
          <a:bodyPr wrap="none">
            <a:spAutoFit/>
          </a:bodyPr>
          <a:lstStyle/>
          <a:p>
            <a:pPr lvl="0"/>
            <a:r>
              <a:rPr lang="en-US" sz="2400" dirty="0">
                <a:solidFill>
                  <a:prstClr val="black"/>
                </a:solidFill>
              </a:rPr>
              <a:t>Naloxone (</a:t>
            </a:r>
            <a:r>
              <a:rPr lang="en-US" sz="2400" dirty="0" err="1">
                <a:solidFill>
                  <a:prstClr val="black"/>
                </a:solidFill>
              </a:rPr>
              <a:t>Narcan</a:t>
            </a:r>
            <a:r>
              <a:rPr lang="en-US" sz="2400" dirty="0">
                <a:solidFill>
                  <a:prstClr val="black"/>
                </a:solidFill>
              </a:rPr>
              <a:t>)</a:t>
            </a:r>
          </a:p>
        </p:txBody>
      </p:sp>
      <p:cxnSp>
        <p:nvCxnSpPr>
          <p:cNvPr id="10" name="Straight Connector 9"/>
          <p:cNvCxnSpPr/>
          <p:nvPr/>
        </p:nvCxnSpPr>
        <p:spPr>
          <a:xfrm>
            <a:off x="4955583" y="4344152"/>
            <a:ext cx="36550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16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lecular Pharmacology of δ-Opioid Receptors | Pharmacological Revi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6461"/>
            <a:ext cx="7848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2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Down Regulation and Up Regulation</a:t>
            </a:r>
          </a:p>
        </p:txBody>
      </p:sp>
      <p:sp>
        <p:nvSpPr>
          <p:cNvPr id="3" name="Content Placeholder 2"/>
          <p:cNvSpPr>
            <a:spLocks noGrp="1"/>
          </p:cNvSpPr>
          <p:nvPr>
            <p:ph idx="1"/>
          </p:nvPr>
        </p:nvSpPr>
        <p:spPr/>
        <p:txBody>
          <a:bodyPr>
            <a:normAutofit fontScale="92500" lnSpcReduction="10000"/>
          </a:bodyPr>
          <a:lstStyle/>
          <a:p>
            <a:r>
              <a:rPr lang="en-US" dirty="0"/>
              <a:t>Down Regulation: continued stimulation of cells with an agonist results in a state of desensitization – a decrease in receptor availability - also referred to adaptation or refractoriness. This occurs rapidly and is clinically referred to as </a:t>
            </a:r>
            <a:r>
              <a:rPr lang="en-US" dirty="0" err="1"/>
              <a:t>tachyphylaxis</a:t>
            </a:r>
            <a:r>
              <a:rPr lang="en-US" dirty="0"/>
              <a:t>.</a:t>
            </a:r>
          </a:p>
          <a:p>
            <a:r>
              <a:rPr lang="en-US" dirty="0"/>
              <a:t>Up Regulation: refers to an increase in the number of receptors due to prolonged deprivation of receptors of interacting with their physiological neurotransmitter.</a:t>
            </a:r>
          </a:p>
        </p:txBody>
      </p:sp>
    </p:spTree>
    <p:extLst>
      <p:ext uri="{BB962C8B-B14F-4D97-AF65-F5344CB8AC3E}">
        <p14:creationId xmlns:p14="http://schemas.microsoft.com/office/powerpoint/2010/main" val="172908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 it time to taper that opioid? (And how best to do it) | MDedge Family  Medicine"/>
          <p:cNvPicPr/>
          <p:nvPr/>
        </p:nvPicPr>
        <p:blipFill rotWithShape="1">
          <a:blip r:embed="rId2">
            <a:extLst>
              <a:ext uri="{28A0092B-C50C-407E-A947-70E740481C1C}">
                <a14:useLocalDpi xmlns:a14="http://schemas.microsoft.com/office/drawing/2010/main" val="0"/>
              </a:ext>
            </a:extLst>
          </a:blip>
          <a:srcRect t="7778" b="7778"/>
          <a:stretch/>
        </p:blipFill>
        <p:spPr bwMode="auto">
          <a:xfrm>
            <a:off x="30480" y="0"/>
            <a:ext cx="5532120" cy="3474720"/>
          </a:xfrm>
          <a:prstGeom prst="rect">
            <a:avLst/>
          </a:prstGeom>
          <a:noFill/>
          <a:ln>
            <a:noFill/>
          </a:ln>
        </p:spPr>
      </p:pic>
      <p:pic>
        <p:nvPicPr>
          <p:cNvPr id="3" name="Picture 2" descr="withdrawal timeline"/>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82469"/>
            <a:ext cx="6172200" cy="3383280"/>
          </a:xfrm>
          <a:prstGeom prst="rect">
            <a:avLst/>
          </a:prstGeom>
          <a:noFill/>
          <a:ln>
            <a:noFill/>
          </a:ln>
        </p:spPr>
      </p:pic>
      <p:sp>
        <p:nvSpPr>
          <p:cNvPr id="4" name="TextBox 3"/>
          <p:cNvSpPr txBox="1"/>
          <p:nvPr/>
        </p:nvSpPr>
        <p:spPr>
          <a:xfrm>
            <a:off x="5691837" y="611683"/>
            <a:ext cx="3452163" cy="2123658"/>
          </a:xfrm>
          <a:prstGeom prst="rect">
            <a:avLst/>
          </a:prstGeom>
          <a:noFill/>
        </p:spPr>
        <p:txBody>
          <a:bodyPr wrap="none" rtlCol="0">
            <a:spAutoFit/>
          </a:bodyPr>
          <a:lstStyle/>
          <a:p>
            <a:r>
              <a:rPr lang="en-US" sz="5400" dirty="0">
                <a:solidFill>
                  <a:prstClr val="black"/>
                </a:solidFill>
              </a:rPr>
              <a:t>Opioid </a:t>
            </a:r>
          </a:p>
          <a:p>
            <a:r>
              <a:rPr lang="en-US" sz="5400" dirty="0">
                <a:solidFill>
                  <a:prstClr val="black"/>
                </a:solidFill>
              </a:rPr>
              <a:t>Withdrawal</a:t>
            </a:r>
          </a:p>
          <a:p>
            <a:r>
              <a:rPr lang="en-US" sz="2400" dirty="0">
                <a:solidFill>
                  <a:prstClr val="black"/>
                </a:solidFill>
              </a:rPr>
              <a:t> is not fun</a:t>
            </a:r>
          </a:p>
        </p:txBody>
      </p:sp>
      <p:sp>
        <p:nvSpPr>
          <p:cNvPr id="5" name="TextBox 4"/>
          <p:cNvSpPr txBox="1"/>
          <p:nvPr/>
        </p:nvSpPr>
        <p:spPr>
          <a:xfrm>
            <a:off x="138908" y="26908"/>
            <a:ext cx="3823492" cy="584775"/>
          </a:xfrm>
          <a:prstGeom prst="rect">
            <a:avLst/>
          </a:prstGeom>
          <a:solidFill>
            <a:schemeClr val="bg1"/>
          </a:solidFill>
        </p:spPr>
        <p:txBody>
          <a:bodyPr wrap="square" rtlCol="0">
            <a:spAutoFit/>
          </a:bodyPr>
          <a:lstStyle/>
          <a:p>
            <a:r>
              <a:rPr lang="en-US" sz="3200" dirty="0">
                <a:solidFill>
                  <a:prstClr val="black"/>
                </a:solidFill>
              </a:rPr>
              <a:t>Signs and symptoms</a:t>
            </a:r>
          </a:p>
        </p:txBody>
      </p:sp>
      <p:sp>
        <p:nvSpPr>
          <p:cNvPr id="6" name="TextBox 5"/>
          <p:cNvSpPr txBox="1"/>
          <p:nvPr/>
        </p:nvSpPr>
        <p:spPr>
          <a:xfrm>
            <a:off x="3581398" y="3474720"/>
            <a:ext cx="5325817" cy="523220"/>
          </a:xfrm>
          <a:prstGeom prst="rect">
            <a:avLst/>
          </a:prstGeom>
          <a:solidFill>
            <a:schemeClr val="accent5">
              <a:lumMod val="20000"/>
              <a:lumOff val="80000"/>
            </a:schemeClr>
          </a:solidFill>
        </p:spPr>
        <p:txBody>
          <a:bodyPr wrap="none" rtlCol="0">
            <a:spAutoFit/>
          </a:bodyPr>
          <a:lstStyle/>
          <a:p>
            <a:r>
              <a:rPr lang="en-US" sz="2800" b="1" dirty="0">
                <a:solidFill>
                  <a:prstClr val="black"/>
                </a:solidFill>
              </a:rPr>
              <a:t>Opioid Acute Withdrawal Timeline</a:t>
            </a:r>
          </a:p>
        </p:txBody>
      </p:sp>
      <p:sp>
        <p:nvSpPr>
          <p:cNvPr id="7" name="TextBox 6"/>
          <p:cNvSpPr txBox="1"/>
          <p:nvPr/>
        </p:nvSpPr>
        <p:spPr>
          <a:xfrm>
            <a:off x="154148" y="6486882"/>
            <a:ext cx="1083951" cy="369332"/>
          </a:xfrm>
          <a:prstGeom prst="rect">
            <a:avLst/>
          </a:prstGeom>
          <a:solidFill>
            <a:schemeClr val="bg1"/>
          </a:solidFill>
        </p:spPr>
        <p:txBody>
          <a:bodyPr wrap="none" rtlCol="0">
            <a:spAutoFit/>
          </a:bodyPr>
          <a:lstStyle/>
          <a:p>
            <a:r>
              <a:rPr lang="en-US" dirty="0">
                <a:solidFill>
                  <a:prstClr val="black"/>
                </a:solidFill>
              </a:rPr>
              <a:t>                 </a:t>
            </a:r>
          </a:p>
        </p:txBody>
      </p:sp>
    </p:spTree>
    <p:extLst>
      <p:ext uri="{BB962C8B-B14F-4D97-AF65-F5344CB8AC3E}">
        <p14:creationId xmlns:p14="http://schemas.microsoft.com/office/powerpoint/2010/main" val="394315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 Managing Alcohol and Opioid Withdrawals PowerPoint Presentation, free  download - ID:5250786"/>
          <p:cNvPicPr/>
          <p:nvPr/>
        </p:nvPicPr>
        <p:blipFill rotWithShape="1">
          <a:blip r:embed="rId2">
            <a:extLst>
              <a:ext uri="{28A0092B-C50C-407E-A947-70E740481C1C}">
                <a14:useLocalDpi xmlns:a14="http://schemas.microsoft.com/office/drawing/2010/main" val="0"/>
              </a:ext>
            </a:extLst>
          </a:blip>
          <a:srcRect l="-5714" t="16667" r="8572" b="-16667"/>
          <a:stretch/>
        </p:blipFill>
        <p:spPr bwMode="auto">
          <a:xfrm>
            <a:off x="-533400" y="-49867"/>
            <a:ext cx="6217920" cy="5486400"/>
          </a:xfrm>
          <a:prstGeom prst="rect">
            <a:avLst/>
          </a:prstGeom>
          <a:noFill/>
          <a:ln>
            <a:noFill/>
          </a:ln>
        </p:spPr>
      </p:pic>
      <p:pic>
        <p:nvPicPr>
          <p:cNvPr id="3" name="Picture 2" descr="Tag: Opiate withdrawal symptoms | Breathinstephen"/>
          <p:cNvPicPr/>
          <p:nvPr/>
        </p:nvPicPr>
        <p:blipFill>
          <a:blip r:embed="rId3">
            <a:extLst>
              <a:ext uri="{28A0092B-C50C-407E-A947-70E740481C1C}">
                <a14:useLocalDpi xmlns:a14="http://schemas.microsoft.com/office/drawing/2010/main" val="0"/>
              </a:ext>
            </a:extLst>
          </a:blip>
          <a:srcRect/>
          <a:stretch>
            <a:fillRect/>
          </a:stretch>
        </p:blipFill>
        <p:spPr bwMode="auto">
          <a:xfrm>
            <a:off x="5684520" y="929898"/>
            <a:ext cx="3459480" cy="4572000"/>
          </a:xfrm>
          <a:prstGeom prst="rect">
            <a:avLst/>
          </a:prstGeom>
          <a:noFill/>
          <a:ln>
            <a:noFill/>
          </a:ln>
        </p:spPr>
      </p:pic>
      <p:sp>
        <p:nvSpPr>
          <p:cNvPr id="4" name="TextBox 3"/>
          <p:cNvSpPr txBox="1"/>
          <p:nvPr/>
        </p:nvSpPr>
        <p:spPr>
          <a:xfrm>
            <a:off x="228600" y="4355812"/>
            <a:ext cx="3109121" cy="584775"/>
          </a:xfrm>
          <a:prstGeom prst="rect">
            <a:avLst/>
          </a:prstGeom>
          <a:noFill/>
        </p:spPr>
        <p:txBody>
          <a:bodyPr wrap="none" rtlCol="0">
            <a:spAutoFit/>
          </a:bodyPr>
          <a:lstStyle/>
          <a:p>
            <a:r>
              <a:rPr lang="en-US" sz="3200" dirty="0"/>
              <a:t>Acute withdrawal</a:t>
            </a:r>
          </a:p>
        </p:txBody>
      </p:sp>
      <p:sp>
        <p:nvSpPr>
          <p:cNvPr id="5" name="TextBox 4"/>
          <p:cNvSpPr txBox="1"/>
          <p:nvPr/>
        </p:nvSpPr>
        <p:spPr>
          <a:xfrm>
            <a:off x="6352014" y="5501898"/>
            <a:ext cx="2124492" cy="1077218"/>
          </a:xfrm>
          <a:prstGeom prst="rect">
            <a:avLst/>
          </a:prstGeom>
          <a:noFill/>
        </p:spPr>
        <p:txBody>
          <a:bodyPr wrap="none" rtlCol="0">
            <a:spAutoFit/>
          </a:bodyPr>
          <a:lstStyle/>
          <a:p>
            <a:r>
              <a:rPr lang="en-US" sz="3200" dirty="0"/>
              <a:t>Protracted </a:t>
            </a:r>
          </a:p>
          <a:p>
            <a:r>
              <a:rPr lang="en-US" sz="3200" dirty="0"/>
              <a:t>Withdrawal</a:t>
            </a:r>
          </a:p>
        </p:txBody>
      </p:sp>
    </p:spTree>
    <p:extLst>
      <p:ext uri="{BB962C8B-B14F-4D97-AF65-F5344CB8AC3E}">
        <p14:creationId xmlns:p14="http://schemas.microsoft.com/office/powerpoint/2010/main" val="365587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ubjective Opiate Withdrawal Scale (SOWS) - Insight (2019)"/>
          <p:cNvPicPr>
            <a:picLocks noChangeAspect="1" noChangeArrowheads="1"/>
          </p:cNvPicPr>
          <p:nvPr/>
        </p:nvPicPr>
        <p:blipFill rotWithShape="1">
          <a:blip r:embed="rId2">
            <a:extLst>
              <a:ext uri="{28A0092B-C50C-407E-A947-70E740481C1C}">
                <a14:useLocalDpi xmlns:a14="http://schemas.microsoft.com/office/drawing/2010/main" val="0"/>
              </a:ext>
            </a:extLst>
          </a:blip>
          <a:srcRect t="2" b="34312"/>
          <a:stretch/>
        </p:blipFill>
        <p:spPr bwMode="auto">
          <a:xfrm>
            <a:off x="1" y="0"/>
            <a:ext cx="6327422"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82899" y="5503584"/>
            <a:ext cx="2910733" cy="1200329"/>
          </a:xfrm>
          <a:prstGeom prst="rect">
            <a:avLst/>
          </a:prstGeom>
          <a:noFill/>
        </p:spPr>
        <p:txBody>
          <a:bodyPr wrap="none" rtlCol="0">
            <a:spAutoFit/>
          </a:bodyPr>
          <a:lstStyle/>
          <a:p>
            <a:r>
              <a:rPr lang="en-US" dirty="0"/>
              <a:t>Scores:</a:t>
            </a:r>
          </a:p>
          <a:p>
            <a:r>
              <a:rPr lang="en-US" dirty="0"/>
              <a:t>1-10:  Mild Withdrawal</a:t>
            </a:r>
          </a:p>
          <a:p>
            <a:r>
              <a:rPr lang="en-US" dirty="0"/>
              <a:t>11-20: Moderate Withdrawal</a:t>
            </a:r>
          </a:p>
          <a:p>
            <a:r>
              <a:rPr lang="en-US" dirty="0"/>
              <a:t>21 +: Severe Withdrawal</a:t>
            </a:r>
          </a:p>
        </p:txBody>
      </p:sp>
    </p:spTree>
    <p:extLst>
      <p:ext uri="{BB962C8B-B14F-4D97-AF65-F5344CB8AC3E}">
        <p14:creationId xmlns:p14="http://schemas.microsoft.com/office/powerpoint/2010/main" val="357186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WS Clinical Opiate Withdrawal Scale&#10;Score: &#10;5-12 mild; 13-24 moderate; 25-36 moderately severe; more than 3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528"/>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5438" y="1313142"/>
            <a:ext cx="1181606" cy="369332"/>
          </a:xfrm>
          <a:prstGeom prst="rect">
            <a:avLst/>
          </a:prstGeom>
          <a:solidFill>
            <a:schemeClr val="bg1"/>
          </a:solidFill>
        </p:spPr>
        <p:txBody>
          <a:bodyPr wrap="none" rtlCol="0">
            <a:spAutoFit/>
          </a:bodyPr>
          <a:lstStyle/>
          <a:p>
            <a:r>
              <a:rPr lang="en-US" b="1" dirty="0">
                <a:solidFill>
                  <a:srgbClr val="FF0000"/>
                </a:solidFill>
              </a:rPr>
              <a:t>Pulse Rate</a:t>
            </a:r>
          </a:p>
        </p:txBody>
      </p:sp>
      <p:sp>
        <p:nvSpPr>
          <p:cNvPr id="3" name="TextBox 2"/>
          <p:cNvSpPr txBox="1"/>
          <p:nvPr/>
        </p:nvSpPr>
        <p:spPr>
          <a:xfrm>
            <a:off x="3526680" y="2470666"/>
            <a:ext cx="1057084" cy="369332"/>
          </a:xfrm>
          <a:prstGeom prst="rect">
            <a:avLst/>
          </a:prstGeom>
          <a:noFill/>
        </p:spPr>
        <p:txBody>
          <a:bodyPr wrap="none" rtlCol="0">
            <a:spAutoFit/>
          </a:bodyPr>
          <a:lstStyle/>
          <a:p>
            <a:r>
              <a:rPr lang="en-US" b="1" dirty="0">
                <a:solidFill>
                  <a:srgbClr val="FF0000"/>
                </a:solidFill>
              </a:rPr>
              <a:t>Sweating</a:t>
            </a:r>
          </a:p>
        </p:txBody>
      </p:sp>
      <p:sp>
        <p:nvSpPr>
          <p:cNvPr id="4" name="TextBox 3"/>
          <p:cNvSpPr txBox="1"/>
          <p:nvPr/>
        </p:nvSpPr>
        <p:spPr>
          <a:xfrm>
            <a:off x="3212427" y="2909054"/>
            <a:ext cx="1371337" cy="369332"/>
          </a:xfrm>
          <a:prstGeom prst="rect">
            <a:avLst/>
          </a:prstGeom>
          <a:noFill/>
        </p:spPr>
        <p:txBody>
          <a:bodyPr wrap="none" rtlCol="0">
            <a:spAutoFit/>
          </a:bodyPr>
          <a:lstStyle/>
          <a:p>
            <a:r>
              <a:rPr lang="en-US" b="1" dirty="0">
                <a:solidFill>
                  <a:srgbClr val="FF0000"/>
                </a:solidFill>
              </a:rPr>
              <a:t>Restlessness</a:t>
            </a:r>
          </a:p>
        </p:txBody>
      </p:sp>
      <p:sp>
        <p:nvSpPr>
          <p:cNvPr id="5" name="TextBox 4"/>
          <p:cNvSpPr txBox="1"/>
          <p:nvPr/>
        </p:nvSpPr>
        <p:spPr>
          <a:xfrm>
            <a:off x="3212427" y="3994666"/>
            <a:ext cx="1070037" cy="369332"/>
          </a:xfrm>
          <a:prstGeom prst="rect">
            <a:avLst/>
          </a:prstGeom>
          <a:solidFill>
            <a:schemeClr val="bg1"/>
          </a:solidFill>
        </p:spPr>
        <p:txBody>
          <a:bodyPr wrap="none" rtlCol="0">
            <a:spAutoFit/>
          </a:bodyPr>
          <a:lstStyle/>
          <a:p>
            <a:r>
              <a:rPr lang="en-US" b="1" dirty="0">
                <a:solidFill>
                  <a:srgbClr val="FF0000"/>
                </a:solidFill>
              </a:rPr>
              <a:t>Pupil size</a:t>
            </a:r>
          </a:p>
        </p:txBody>
      </p:sp>
      <p:sp>
        <p:nvSpPr>
          <p:cNvPr id="6" name="TextBox 5"/>
          <p:cNvSpPr txBox="1"/>
          <p:nvPr/>
        </p:nvSpPr>
        <p:spPr>
          <a:xfrm>
            <a:off x="2897949" y="4844534"/>
            <a:ext cx="1698991" cy="369332"/>
          </a:xfrm>
          <a:prstGeom prst="rect">
            <a:avLst/>
          </a:prstGeom>
          <a:solidFill>
            <a:schemeClr val="bg1"/>
          </a:solidFill>
        </p:spPr>
        <p:txBody>
          <a:bodyPr wrap="none" rtlCol="0">
            <a:spAutoFit/>
          </a:bodyPr>
          <a:lstStyle/>
          <a:p>
            <a:r>
              <a:rPr lang="en-US" b="1" dirty="0">
                <a:solidFill>
                  <a:srgbClr val="FF0000"/>
                </a:solidFill>
              </a:rPr>
              <a:t>Bone, joint pain</a:t>
            </a:r>
          </a:p>
        </p:txBody>
      </p:sp>
      <p:sp>
        <p:nvSpPr>
          <p:cNvPr id="7" name="TextBox 6"/>
          <p:cNvSpPr txBox="1"/>
          <p:nvPr/>
        </p:nvSpPr>
        <p:spPr>
          <a:xfrm>
            <a:off x="2729329" y="5835134"/>
            <a:ext cx="1690271" cy="369332"/>
          </a:xfrm>
          <a:prstGeom prst="rect">
            <a:avLst/>
          </a:prstGeom>
          <a:solidFill>
            <a:schemeClr val="bg1"/>
          </a:solidFill>
        </p:spPr>
        <p:txBody>
          <a:bodyPr wrap="none" rtlCol="0">
            <a:spAutoFit/>
          </a:bodyPr>
          <a:lstStyle/>
          <a:p>
            <a:r>
              <a:rPr lang="en-US" b="1" dirty="0">
                <a:solidFill>
                  <a:srgbClr val="FF0000"/>
                </a:solidFill>
              </a:rPr>
              <a:t>Rhinitis, tearing</a:t>
            </a:r>
          </a:p>
        </p:txBody>
      </p:sp>
      <p:sp>
        <p:nvSpPr>
          <p:cNvPr id="8" name="TextBox 7"/>
          <p:cNvSpPr txBox="1"/>
          <p:nvPr/>
        </p:nvSpPr>
        <p:spPr>
          <a:xfrm>
            <a:off x="6934200" y="1313142"/>
            <a:ext cx="1004249" cy="369332"/>
          </a:xfrm>
          <a:prstGeom prst="rect">
            <a:avLst/>
          </a:prstGeom>
          <a:solidFill>
            <a:schemeClr val="bg1"/>
          </a:solidFill>
        </p:spPr>
        <p:txBody>
          <a:bodyPr wrap="none" rtlCol="0">
            <a:spAutoFit/>
          </a:bodyPr>
          <a:lstStyle/>
          <a:p>
            <a:r>
              <a:rPr lang="en-US" b="1" dirty="0">
                <a:solidFill>
                  <a:srgbClr val="FF0000"/>
                </a:solidFill>
              </a:rPr>
              <a:t>GI Upset</a:t>
            </a:r>
          </a:p>
        </p:txBody>
      </p:sp>
      <p:sp>
        <p:nvSpPr>
          <p:cNvPr id="9" name="TextBox 8"/>
          <p:cNvSpPr txBox="1"/>
          <p:nvPr/>
        </p:nvSpPr>
        <p:spPr>
          <a:xfrm>
            <a:off x="7436324" y="2286000"/>
            <a:ext cx="872355" cy="369332"/>
          </a:xfrm>
          <a:prstGeom prst="rect">
            <a:avLst/>
          </a:prstGeom>
          <a:solidFill>
            <a:schemeClr val="bg1"/>
          </a:solidFill>
        </p:spPr>
        <p:txBody>
          <a:bodyPr wrap="none" rtlCol="0">
            <a:spAutoFit/>
          </a:bodyPr>
          <a:lstStyle/>
          <a:p>
            <a:r>
              <a:rPr lang="en-US" b="1" dirty="0">
                <a:solidFill>
                  <a:srgbClr val="FF0000"/>
                </a:solidFill>
              </a:rPr>
              <a:t>Tremor</a:t>
            </a:r>
          </a:p>
        </p:txBody>
      </p:sp>
      <p:sp>
        <p:nvSpPr>
          <p:cNvPr id="10" name="TextBox 9"/>
          <p:cNvSpPr txBox="1"/>
          <p:nvPr/>
        </p:nvSpPr>
        <p:spPr>
          <a:xfrm>
            <a:off x="7436324" y="3093720"/>
            <a:ext cx="984629" cy="369332"/>
          </a:xfrm>
          <a:prstGeom prst="rect">
            <a:avLst/>
          </a:prstGeom>
          <a:solidFill>
            <a:schemeClr val="bg1"/>
          </a:solidFill>
        </p:spPr>
        <p:txBody>
          <a:bodyPr wrap="none" rtlCol="0">
            <a:spAutoFit/>
          </a:bodyPr>
          <a:lstStyle/>
          <a:p>
            <a:r>
              <a:rPr lang="en-US" b="1" dirty="0">
                <a:solidFill>
                  <a:srgbClr val="FF0000"/>
                </a:solidFill>
              </a:rPr>
              <a:t>Yawning</a:t>
            </a:r>
          </a:p>
        </p:txBody>
      </p:sp>
      <p:sp>
        <p:nvSpPr>
          <p:cNvPr id="11" name="TextBox 10"/>
          <p:cNvSpPr txBox="1"/>
          <p:nvPr/>
        </p:nvSpPr>
        <p:spPr>
          <a:xfrm>
            <a:off x="6336557" y="3810000"/>
            <a:ext cx="1956882" cy="369332"/>
          </a:xfrm>
          <a:prstGeom prst="rect">
            <a:avLst/>
          </a:prstGeom>
          <a:solidFill>
            <a:schemeClr val="bg1"/>
          </a:solidFill>
        </p:spPr>
        <p:txBody>
          <a:bodyPr wrap="none" rtlCol="0">
            <a:spAutoFit/>
          </a:bodyPr>
          <a:lstStyle/>
          <a:p>
            <a:r>
              <a:rPr lang="en-US" b="1" dirty="0">
                <a:solidFill>
                  <a:srgbClr val="FF0000"/>
                </a:solidFill>
              </a:rPr>
              <a:t>Anxiety, irritability</a:t>
            </a:r>
          </a:p>
        </p:txBody>
      </p:sp>
      <p:sp>
        <p:nvSpPr>
          <p:cNvPr id="12" name="TextBox 11"/>
          <p:cNvSpPr txBox="1"/>
          <p:nvPr/>
        </p:nvSpPr>
        <p:spPr>
          <a:xfrm>
            <a:off x="5654939" y="5232678"/>
            <a:ext cx="2653740" cy="369332"/>
          </a:xfrm>
          <a:prstGeom prst="rect">
            <a:avLst/>
          </a:prstGeom>
          <a:solidFill>
            <a:schemeClr val="bg1"/>
          </a:solidFill>
        </p:spPr>
        <p:txBody>
          <a:bodyPr wrap="none" rtlCol="0">
            <a:spAutoFit/>
          </a:bodyPr>
          <a:lstStyle/>
          <a:p>
            <a:r>
              <a:rPr lang="en-US" b="1" dirty="0">
                <a:solidFill>
                  <a:srgbClr val="FF0000"/>
                </a:solidFill>
              </a:rPr>
              <a:t>Piloerection, goosebumps</a:t>
            </a:r>
          </a:p>
        </p:txBody>
      </p:sp>
    </p:spTree>
    <p:extLst>
      <p:ext uri="{BB962C8B-B14F-4D97-AF65-F5344CB8AC3E}">
        <p14:creationId xmlns:p14="http://schemas.microsoft.com/office/powerpoint/2010/main" val="353806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7"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a:t>How to Start Patients on </a:t>
            </a:r>
            <a:r>
              <a:rPr lang="en-US" dirty="0" err="1"/>
              <a:t>Bupe</a:t>
            </a:r>
            <a:endParaRPr lang="en-US" dirty="0"/>
          </a:p>
        </p:txBody>
      </p:sp>
    </p:spTree>
    <p:extLst>
      <p:ext uri="{BB962C8B-B14F-4D97-AF65-F5344CB8AC3E}">
        <p14:creationId xmlns:p14="http://schemas.microsoft.com/office/powerpoint/2010/main" val="426765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mpty Egg Carton Images – Browse 68 Stock Photos, Vectors, and Video |  Adobe 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Empty Egg Carton Images – Browse 68 Stock Photos, Vectors, and Video |  Adobe 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The Surprising Way Empty Egg Cartons Can Help When You're Grill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089" y="510540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9" descr="https://s7.orientaltrading.com/is/image/OrientalTrading/VIEWER_ZOOM/2-1-4-diy-plastic-easter-eggs-with-carton-12-pc-~13823819"/>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4" y="-2395"/>
            <a:ext cx="3072637"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437" y="1796831"/>
            <a:ext cx="2438400" cy="162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1" name="Picture 21"/>
          <p:cNvPicPr>
            <a:picLocks noChangeAspect="1" noChangeArrowheads="1"/>
          </p:cNvPicPr>
          <p:nvPr/>
        </p:nvPicPr>
        <p:blipFill rotWithShape="1">
          <a:blip r:embed="rId5">
            <a:extLst>
              <a:ext uri="{28A0092B-C50C-407E-A947-70E740481C1C}">
                <a14:useLocalDpi xmlns:a14="http://schemas.microsoft.com/office/drawing/2010/main" val="0"/>
              </a:ext>
            </a:extLst>
          </a:blip>
          <a:srcRect b="10000"/>
          <a:stretch/>
        </p:blipFill>
        <p:spPr bwMode="auto">
          <a:xfrm>
            <a:off x="4419600" y="3124200"/>
            <a:ext cx="249555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0094" y="329528"/>
            <a:ext cx="4224233" cy="707886"/>
          </a:xfrm>
          <a:prstGeom prst="rect">
            <a:avLst/>
          </a:prstGeom>
          <a:noFill/>
        </p:spPr>
        <p:txBody>
          <a:bodyPr wrap="none" rtlCol="0">
            <a:spAutoFit/>
          </a:bodyPr>
          <a:lstStyle/>
          <a:p>
            <a:r>
              <a:rPr lang="en-US" sz="4000" b="1" dirty="0">
                <a:solidFill>
                  <a:srgbClr val="FF0000"/>
                </a:solidFill>
              </a:rPr>
              <a:t>Opioid Withdrawal</a:t>
            </a:r>
          </a:p>
        </p:txBody>
      </p:sp>
      <p:pic>
        <p:nvPicPr>
          <p:cNvPr id="514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74" y="4831619"/>
            <a:ext cx="122464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5575" y="6050819"/>
            <a:ext cx="2422843" cy="461665"/>
          </a:xfrm>
          <a:prstGeom prst="rect">
            <a:avLst/>
          </a:prstGeom>
          <a:noFill/>
        </p:spPr>
        <p:txBody>
          <a:bodyPr wrap="none" rtlCol="0">
            <a:spAutoFit/>
          </a:bodyPr>
          <a:lstStyle/>
          <a:p>
            <a:r>
              <a:rPr lang="en-US" sz="2400" dirty="0"/>
              <a:t>Exogenous Opioid</a:t>
            </a:r>
          </a:p>
        </p:txBody>
      </p:sp>
    </p:spTree>
    <p:extLst>
      <p:ext uri="{BB962C8B-B14F-4D97-AF65-F5344CB8AC3E}">
        <p14:creationId xmlns:p14="http://schemas.microsoft.com/office/powerpoint/2010/main" val="303514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Ways to Start </a:t>
            </a:r>
            <a:r>
              <a:rPr lang="en-US" dirty="0" err="1"/>
              <a:t>Bupe</a:t>
            </a:r>
            <a:endParaRPr lang="en-US" dirty="0"/>
          </a:p>
        </p:txBody>
      </p:sp>
      <p:sp>
        <p:nvSpPr>
          <p:cNvPr id="3" name="Content Placeholder 2"/>
          <p:cNvSpPr>
            <a:spLocks noGrp="1"/>
          </p:cNvSpPr>
          <p:nvPr>
            <p:ph idx="1"/>
          </p:nvPr>
        </p:nvSpPr>
        <p:spPr/>
        <p:txBody>
          <a:bodyPr/>
          <a:lstStyle/>
          <a:p>
            <a:r>
              <a:rPr lang="en-US" dirty="0">
                <a:solidFill>
                  <a:srgbClr val="FF0000"/>
                </a:solidFill>
              </a:rPr>
              <a:t>Traditional Start: COWS = 13; </a:t>
            </a:r>
            <a:r>
              <a:rPr lang="en-US" dirty="0" err="1">
                <a:solidFill>
                  <a:srgbClr val="FF0000"/>
                </a:solidFill>
              </a:rPr>
              <a:t>Bupe</a:t>
            </a:r>
            <a:r>
              <a:rPr lang="en-US" dirty="0">
                <a:solidFill>
                  <a:srgbClr val="FF0000"/>
                </a:solidFill>
              </a:rPr>
              <a:t> in 4mg increments over 2 days, to +/- 16 mg </a:t>
            </a:r>
          </a:p>
          <a:p>
            <a:r>
              <a:rPr lang="en-US" dirty="0"/>
              <a:t>Micro-dosing start: 2mg day 1-2; 4mg day 3-4; 6-8mg day 5-6 etc. up to 24-32mg/day if needed (fentanyl, high dose heroin)</a:t>
            </a:r>
          </a:p>
          <a:p>
            <a:r>
              <a:rPr lang="en-US" dirty="0"/>
              <a:t>Rapid Start: 4mg increments up to 24-32 mg within 2.5-3 hours</a:t>
            </a:r>
          </a:p>
        </p:txBody>
      </p:sp>
    </p:spTree>
    <p:extLst>
      <p:ext uri="{BB962C8B-B14F-4D97-AF65-F5344CB8AC3E}">
        <p14:creationId xmlns:p14="http://schemas.microsoft.com/office/powerpoint/2010/main" val="9477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Talk</a:t>
            </a:r>
          </a:p>
        </p:txBody>
      </p:sp>
      <p:sp>
        <p:nvSpPr>
          <p:cNvPr id="3" name="Content Placeholder 2"/>
          <p:cNvSpPr>
            <a:spLocks noGrp="1"/>
          </p:cNvSpPr>
          <p:nvPr>
            <p:ph idx="1"/>
          </p:nvPr>
        </p:nvSpPr>
        <p:spPr/>
        <p:txBody>
          <a:bodyPr/>
          <a:lstStyle/>
          <a:p>
            <a:r>
              <a:rPr lang="en-US" dirty="0"/>
              <a:t>Death is a crude measure of health</a:t>
            </a:r>
          </a:p>
          <a:p>
            <a:r>
              <a:rPr lang="en-US" dirty="0"/>
              <a:t>Systemic Discrimination for persons with SUDs</a:t>
            </a:r>
          </a:p>
          <a:p>
            <a:r>
              <a:rPr lang="en-US" dirty="0"/>
              <a:t>Basic science of opioid addiction and </a:t>
            </a:r>
            <a:r>
              <a:rPr lang="en-US" dirty="0" err="1"/>
              <a:t>Bupe</a:t>
            </a:r>
            <a:endParaRPr lang="en-US" dirty="0"/>
          </a:p>
          <a:p>
            <a:r>
              <a:rPr lang="en-US" dirty="0"/>
              <a:t>How to start patients on </a:t>
            </a:r>
            <a:r>
              <a:rPr lang="en-US" dirty="0" err="1"/>
              <a:t>Bupe</a:t>
            </a:r>
            <a:endParaRPr lang="en-US" dirty="0"/>
          </a:p>
          <a:p>
            <a:r>
              <a:rPr lang="en-US" dirty="0"/>
              <a:t>General guidance</a:t>
            </a:r>
          </a:p>
          <a:p>
            <a:r>
              <a:rPr lang="en-US" dirty="0" err="1"/>
              <a:t>Bupe</a:t>
            </a:r>
            <a:r>
              <a:rPr lang="en-US" dirty="0"/>
              <a:t> for Pain: Yes.</a:t>
            </a:r>
          </a:p>
        </p:txBody>
      </p:sp>
    </p:spTree>
    <p:extLst>
      <p:ext uri="{BB962C8B-B14F-4D97-AF65-F5344CB8AC3E}">
        <p14:creationId xmlns:p14="http://schemas.microsoft.com/office/powerpoint/2010/main" val="220566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449" y="2205215"/>
            <a:ext cx="2963083" cy="22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3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302" y="30003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 y="442011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0000" y="6076477"/>
            <a:ext cx="1043876" cy="584775"/>
          </a:xfrm>
          <a:prstGeom prst="rect">
            <a:avLst/>
          </a:prstGeom>
          <a:noFill/>
        </p:spPr>
        <p:txBody>
          <a:bodyPr wrap="none" rtlCol="0">
            <a:spAutoFit/>
          </a:bodyPr>
          <a:lstStyle/>
          <a:p>
            <a:r>
              <a:rPr lang="en-US" sz="3200" dirty="0" err="1"/>
              <a:t>Bupe</a:t>
            </a:r>
            <a:endParaRPr lang="en-US" sz="3200" dirty="0"/>
          </a:p>
        </p:txBody>
      </p:sp>
      <p:pic>
        <p:nvPicPr>
          <p:cNvPr id="615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b="25034"/>
          <a:stretch/>
        </p:blipFill>
        <p:spPr bwMode="auto">
          <a:xfrm>
            <a:off x="4293923" y="4418460"/>
            <a:ext cx="2532609" cy="219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26532" y="1171574"/>
            <a:ext cx="2234522" cy="584775"/>
          </a:xfrm>
          <a:prstGeom prst="rect">
            <a:avLst/>
          </a:prstGeom>
          <a:noFill/>
        </p:spPr>
        <p:txBody>
          <a:bodyPr wrap="none" rtlCol="0">
            <a:spAutoFit/>
          </a:bodyPr>
          <a:lstStyle/>
          <a:p>
            <a:r>
              <a:rPr lang="en-US" sz="3200" dirty="0"/>
              <a:t>COWS  ~13+</a:t>
            </a:r>
          </a:p>
        </p:txBody>
      </p:sp>
      <p:sp>
        <p:nvSpPr>
          <p:cNvPr id="5" name="TextBox 4"/>
          <p:cNvSpPr txBox="1"/>
          <p:nvPr/>
        </p:nvSpPr>
        <p:spPr>
          <a:xfrm>
            <a:off x="6839438" y="2778478"/>
            <a:ext cx="2066976" cy="1077218"/>
          </a:xfrm>
          <a:prstGeom prst="rect">
            <a:avLst/>
          </a:prstGeom>
          <a:noFill/>
        </p:spPr>
        <p:txBody>
          <a:bodyPr wrap="none" rtlCol="0">
            <a:spAutoFit/>
          </a:bodyPr>
          <a:lstStyle/>
          <a:p>
            <a:r>
              <a:rPr lang="en-US" sz="3200" dirty="0" err="1"/>
              <a:t>Bupe</a:t>
            </a:r>
            <a:r>
              <a:rPr lang="en-US" sz="3200" dirty="0"/>
              <a:t> Day 1</a:t>
            </a:r>
          </a:p>
          <a:p>
            <a:r>
              <a:rPr lang="en-US" sz="3200" dirty="0"/>
              <a:t>8 mg</a:t>
            </a:r>
          </a:p>
        </p:txBody>
      </p:sp>
      <p:sp>
        <p:nvSpPr>
          <p:cNvPr id="6" name="Rectangle 5"/>
          <p:cNvSpPr/>
          <p:nvPr/>
        </p:nvSpPr>
        <p:spPr>
          <a:xfrm>
            <a:off x="6772329" y="5291647"/>
            <a:ext cx="2201193" cy="1077218"/>
          </a:xfrm>
          <a:prstGeom prst="rect">
            <a:avLst/>
          </a:prstGeom>
        </p:spPr>
        <p:txBody>
          <a:bodyPr wrap="square">
            <a:spAutoFit/>
          </a:bodyPr>
          <a:lstStyle/>
          <a:p>
            <a:r>
              <a:rPr lang="en-US" sz="3200" dirty="0" err="1"/>
              <a:t>Bupe</a:t>
            </a:r>
            <a:r>
              <a:rPr lang="en-US" sz="3200" dirty="0"/>
              <a:t> Day 2</a:t>
            </a:r>
          </a:p>
          <a:p>
            <a:r>
              <a:rPr lang="en-US" sz="3200" dirty="0"/>
              <a:t>16 mg</a:t>
            </a:r>
          </a:p>
        </p:txBody>
      </p:sp>
      <p:sp>
        <p:nvSpPr>
          <p:cNvPr id="7" name="TextBox 6"/>
          <p:cNvSpPr txBox="1"/>
          <p:nvPr/>
        </p:nvSpPr>
        <p:spPr>
          <a:xfrm>
            <a:off x="152400" y="2767261"/>
            <a:ext cx="3686522" cy="1323439"/>
          </a:xfrm>
          <a:prstGeom prst="rect">
            <a:avLst/>
          </a:prstGeom>
          <a:noFill/>
        </p:spPr>
        <p:txBody>
          <a:bodyPr wrap="none" rtlCol="0">
            <a:spAutoFit/>
          </a:bodyPr>
          <a:lstStyle/>
          <a:p>
            <a:r>
              <a:rPr lang="en-US" sz="4000" b="1" dirty="0">
                <a:solidFill>
                  <a:srgbClr val="FF0000"/>
                </a:solidFill>
              </a:rPr>
              <a:t>Traditional </a:t>
            </a:r>
            <a:r>
              <a:rPr lang="en-US" sz="4000" b="1" dirty="0" err="1">
                <a:solidFill>
                  <a:srgbClr val="FF0000"/>
                </a:solidFill>
              </a:rPr>
              <a:t>Bupe</a:t>
            </a:r>
            <a:endParaRPr lang="en-US" sz="4000" b="1" dirty="0">
              <a:solidFill>
                <a:srgbClr val="FF0000"/>
              </a:solidFill>
            </a:endParaRPr>
          </a:p>
          <a:p>
            <a:r>
              <a:rPr lang="en-US" sz="4000" b="1" dirty="0">
                <a:solidFill>
                  <a:srgbClr val="FF0000"/>
                </a:solidFill>
              </a:rPr>
              <a:t> Start</a:t>
            </a:r>
          </a:p>
        </p:txBody>
      </p:sp>
    </p:spTree>
    <p:extLst>
      <p:ext uri="{BB962C8B-B14F-4D97-AF65-F5344CB8AC3E}">
        <p14:creationId xmlns:p14="http://schemas.microsoft.com/office/powerpoint/2010/main" val="2301406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Easy Ways to Start </a:t>
            </a:r>
            <a:r>
              <a:rPr lang="en-US" dirty="0" err="1"/>
              <a:t>Bupe</a:t>
            </a:r>
            <a:endParaRPr lang="en-US" dirty="0"/>
          </a:p>
        </p:txBody>
      </p:sp>
      <p:sp>
        <p:nvSpPr>
          <p:cNvPr id="3" name="Content Placeholder 2"/>
          <p:cNvSpPr>
            <a:spLocks noGrp="1"/>
          </p:cNvSpPr>
          <p:nvPr>
            <p:ph idx="1"/>
          </p:nvPr>
        </p:nvSpPr>
        <p:spPr/>
        <p:txBody>
          <a:bodyPr/>
          <a:lstStyle/>
          <a:p>
            <a:r>
              <a:rPr lang="en-US" dirty="0"/>
              <a:t>Traditional Start: COWS = 13; </a:t>
            </a:r>
            <a:r>
              <a:rPr lang="en-US" dirty="0" err="1"/>
              <a:t>Bupe</a:t>
            </a:r>
            <a:r>
              <a:rPr lang="en-US" dirty="0"/>
              <a:t> in 4mg increments over 2 days, to +/- 16 mg </a:t>
            </a:r>
          </a:p>
          <a:p>
            <a:r>
              <a:rPr lang="en-US" dirty="0">
                <a:solidFill>
                  <a:srgbClr val="FF0000"/>
                </a:solidFill>
              </a:rPr>
              <a:t>Micro-dosing start: 2mg day 1-2; 4mg day 3-4; 6-8mg day 5-6 etc. up to 24-32mg/day if needed (fentanyl, high dose heroin)</a:t>
            </a:r>
          </a:p>
          <a:p>
            <a:r>
              <a:rPr lang="en-US" dirty="0"/>
              <a:t>Rapid Start: 4mg increments up to 24-32 mg within 2.5-3 hours</a:t>
            </a:r>
          </a:p>
        </p:txBody>
      </p:sp>
    </p:spTree>
    <p:extLst>
      <p:ext uri="{BB962C8B-B14F-4D97-AF65-F5344CB8AC3E}">
        <p14:creationId xmlns:p14="http://schemas.microsoft.com/office/powerpoint/2010/main" val="28350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065"/>
          <a:stretch/>
        </p:blipFill>
        <p:spPr bwMode="auto">
          <a:xfrm>
            <a:off x="6161922" y="3334951"/>
            <a:ext cx="2620963"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4813"/>
            <a:ext cx="24939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 y="0"/>
            <a:ext cx="3073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32042" b="-39956"/>
          <a:stretch/>
        </p:blipFill>
        <p:spPr bwMode="auto">
          <a:xfrm>
            <a:off x="6324600" y="264813"/>
            <a:ext cx="2503488" cy="334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15876"/>
          <a:stretch/>
        </p:blipFill>
        <p:spPr bwMode="auto">
          <a:xfrm>
            <a:off x="2667000" y="2767997"/>
            <a:ext cx="246697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948" y="4496073"/>
            <a:ext cx="3199852" cy="237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664" y="4325087"/>
            <a:ext cx="3743269" cy="1323439"/>
          </a:xfrm>
          <a:prstGeom prst="rect">
            <a:avLst/>
          </a:prstGeom>
          <a:noFill/>
        </p:spPr>
        <p:txBody>
          <a:bodyPr wrap="none" rtlCol="0">
            <a:spAutoFit/>
          </a:bodyPr>
          <a:lstStyle/>
          <a:p>
            <a:r>
              <a:rPr lang="en-US" sz="4000" b="1" dirty="0">
                <a:solidFill>
                  <a:srgbClr val="FF0000"/>
                </a:solidFill>
              </a:rPr>
              <a:t>Micro-dose Start</a:t>
            </a:r>
          </a:p>
          <a:p>
            <a:r>
              <a:rPr lang="en-US" sz="4000" b="1" dirty="0">
                <a:solidFill>
                  <a:srgbClr val="FF0000"/>
                </a:solidFill>
              </a:rPr>
              <a:t>(over 5+ days)</a:t>
            </a:r>
          </a:p>
        </p:txBody>
      </p:sp>
      <p:sp>
        <p:nvSpPr>
          <p:cNvPr id="3" name="Right Arrow 2"/>
          <p:cNvSpPr/>
          <p:nvPr/>
        </p:nvSpPr>
        <p:spPr>
          <a:xfrm>
            <a:off x="5465763" y="11792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176516" y="235654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979670">
            <a:off x="5171523" y="33601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699339" y="4334102"/>
            <a:ext cx="43463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76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Easy Ways to Start </a:t>
            </a:r>
            <a:r>
              <a:rPr lang="en-US" dirty="0" err="1"/>
              <a:t>Bupe</a:t>
            </a:r>
            <a:endParaRPr lang="en-US" dirty="0"/>
          </a:p>
        </p:txBody>
      </p:sp>
      <p:sp>
        <p:nvSpPr>
          <p:cNvPr id="3" name="Content Placeholder 2"/>
          <p:cNvSpPr>
            <a:spLocks noGrp="1"/>
          </p:cNvSpPr>
          <p:nvPr>
            <p:ph idx="1"/>
          </p:nvPr>
        </p:nvSpPr>
        <p:spPr/>
        <p:txBody>
          <a:bodyPr/>
          <a:lstStyle/>
          <a:p>
            <a:r>
              <a:rPr lang="en-US" dirty="0"/>
              <a:t>Traditional Start: COWS = 13; </a:t>
            </a:r>
            <a:r>
              <a:rPr lang="en-US" dirty="0" err="1"/>
              <a:t>Bupe</a:t>
            </a:r>
            <a:r>
              <a:rPr lang="en-US" dirty="0"/>
              <a:t> in 4mg increments over 2 days, to +/- 16 mg </a:t>
            </a:r>
          </a:p>
          <a:p>
            <a:r>
              <a:rPr lang="en-US" dirty="0"/>
              <a:t>Micro-dosing start: 2mg day 1-2; 4mg day 3-4; 6-8mg day 5-6 etc. up to 24-32mg/day if needed (fentanyl, high dose heroin)</a:t>
            </a:r>
          </a:p>
          <a:p>
            <a:r>
              <a:rPr lang="en-US" dirty="0">
                <a:solidFill>
                  <a:srgbClr val="FF0000"/>
                </a:solidFill>
              </a:rPr>
              <a:t>Rapid Start: 4mg increments up to 24-32 mg within 2.5-3 hours</a:t>
            </a:r>
          </a:p>
        </p:txBody>
      </p:sp>
    </p:spTree>
    <p:extLst>
      <p:ext uri="{BB962C8B-B14F-4D97-AF65-F5344CB8AC3E}">
        <p14:creationId xmlns:p14="http://schemas.microsoft.com/office/powerpoint/2010/main" val="205278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80" y="228600"/>
            <a:ext cx="3073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1000"/>
            <a:ext cx="32004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0734" y="4495800"/>
            <a:ext cx="3022302" cy="1323439"/>
          </a:xfrm>
          <a:prstGeom prst="rect">
            <a:avLst/>
          </a:prstGeom>
          <a:noFill/>
        </p:spPr>
        <p:txBody>
          <a:bodyPr wrap="none" rtlCol="0">
            <a:spAutoFit/>
          </a:bodyPr>
          <a:lstStyle/>
          <a:p>
            <a:r>
              <a:rPr lang="en-US" sz="4000" b="1" dirty="0">
                <a:solidFill>
                  <a:srgbClr val="FF0000"/>
                </a:solidFill>
              </a:rPr>
              <a:t>Rapid Start</a:t>
            </a:r>
          </a:p>
          <a:p>
            <a:r>
              <a:rPr lang="en-US" sz="4000" b="1" dirty="0">
                <a:solidFill>
                  <a:srgbClr val="FF0000"/>
                </a:solidFill>
              </a:rPr>
              <a:t>(over 2-3 </a:t>
            </a:r>
            <a:r>
              <a:rPr lang="en-US" sz="4000" b="1" dirty="0" err="1">
                <a:solidFill>
                  <a:srgbClr val="FF0000"/>
                </a:solidFill>
              </a:rPr>
              <a:t>hrs</a:t>
            </a:r>
            <a:r>
              <a:rPr lang="en-US" sz="4000" b="1" dirty="0">
                <a:solidFill>
                  <a:srgbClr val="FF0000"/>
                </a:solidFill>
              </a:rPr>
              <a:t>)</a:t>
            </a:r>
          </a:p>
        </p:txBody>
      </p:sp>
      <p:sp>
        <p:nvSpPr>
          <p:cNvPr id="3" name="Down Arrow 2"/>
          <p:cNvSpPr/>
          <p:nvPr/>
        </p:nvSpPr>
        <p:spPr>
          <a:xfrm rot="19096213">
            <a:off x="4912345" y="40065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36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dirty="0"/>
              <a:t>Death is a crude measure of health…</a:t>
            </a:r>
          </a:p>
        </p:txBody>
      </p:sp>
    </p:spTree>
    <p:extLst>
      <p:ext uri="{BB962C8B-B14F-4D97-AF65-F5344CB8AC3E}">
        <p14:creationId xmlns:p14="http://schemas.microsoft.com/office/powerpoint/2010/main" val="411521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95400"/>
            <a:ext cx="6769983" cy="531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5241" y="42148"/>
            <a:ext cx="8634160" cy="1077218"/>
          </a:xfrm>
          <a:prstGeom prst="rect">
            <a:avLst/>
          </a:prstGeom>
          <a:noFill/>
        </p:spPr>
        <p:txBody>
          <a:bodyPr wrap="none" rtlCol="0">
            <a:spAutoFit/>
          </a:bodyPr>
          <a:lstStyle/>
          <a:p>
            <a:pPr algn="ctr"/>
            <a:r>
              <a:rPr lang="en-US" sz="3200" dirty="0">
                <a:solidFill>
                  <a:prstClr val="black"/>
                </a:solidFill>
              </a:rPr>
              <a:t>Death is a crude measure of health, </a:t>
            </a:r>
          </a:p>
          <a:p>
            <a:pPr algn="ctr"/>
            <a:r>
              <a:rPr lang="en-US" sz="3200" dirty="0">
                <a:solidFill>
                  <a:prstClr val="black"/>
                </a:solidFill>
              </a:rPr>
              <a:t>yet it is an undeniable and common OUD endpoint</a:t>
            </a:r>
          </a:p>
        </p:txBody>
      </p:sp>
    </p:spTree>
    <p:extLst>
      <p:ext uri="{BB962C8B-B14F-4D97-AF65-F5344CB8AC3E}">
        <p14:creationId xmlns:p14="http://schemas.microsoft.com/office/powerpoint/2010/main" val="80670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8230306" cy="1143000"/>
          </a:xfrm>
        </p:spPr>
        <p:txBody>
          <a:bodyPr>
            <a:normAutofit fontScale="90000"/>
          </a:bodyPr>
          <a:lstStyle/>
          <a:p>
            <a:br>
              <a:rPr lang="en-US" altLang="en-US" dirty="0"/>
            </a:br>
            <a:r>
              <a:rPr lang="en-US" altLang="en-US" dirty="0">
                <a:solidFill>
                  <a:srgbClr val="333333"/>
                </a:solidFill>
              </a:rPr>
              <a:t>Benefits of Medication for OUD:</a:t>
            </a:r>
            <a:br>
              <a:rPr lang="en-US" altLang="en-US" dirty="0">
                <a:solidFill>
                  <a:srgbClr val="333333"/>
                </a:solidFill>
              </a:rPr>
            </a:br>
            <a:r>
              <a:rPr lang="en-US" altLang="en-US" dirty="0">
                <a:solidFill>
                  <a:srgbClr val="333333"/>
                </a:solidFill>
              </a:rPr>
              <a:t>         Decreased Mortality, </a:t>
            </a:r>
            <a:r>
              <a:rPr lang="en-US" altLang="en-US" dirty="0" err="1">
                <a:solidFill>
                  <a:srgbClr val="333333"/>
                </a:solidFill>
              </a:rPr>
              <a:t>Etc</a:t>
            </a:r>
            <a:br>
              <a:rPr lang="en-US" altLang="en-US" dirty="0"/>
            </a:br>
            <a:endParaRPr lang="en-GB" dirty="0"/>
          </a:p>
        </p:txBody>
      </p:sp>
      <p:sp>
        <p:nvSpPr>
          <p:cNvPr id="5" name="Shape 210"/>
          <p:cNvSpPr>
            <a:spLocks noChangeArrowheads="1"/>
          </p:cNvSpPr>
          <p:nvPr/>
        </p:nvSpPr>
        <p:spPr bwMode="auto">
          <a:xfrm>
            <a:off x="76202" y="6130033"/>
            <a:ext cx="2112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eaLnBrk="1" hangingPunct="1"/>
            <a:r>
              <a:rPr lang="fr-FR" altLang="en-US" sz="1200" dirty="0">
                <a:solidFill>
                  <a:srgbClr val="000000"/>
                </a:solidFill>
                <a:latin typeface="Arial" panose="020B0604020202020204" pitchFamily="34" charset="0"/>
                <a:cs typeface="Arial"/>
              </a:rPr>
              <a:t>Dupouy et al., 2017</a:t>
            </a:r>
          </a:p>
          <a:p>
            <a:pPr lvl="0" eaLnBrk="1" hangingPunct="1"/>
            <a:r>
              <a:rPr lang="fr-FR" altLang="en-US" sz="1200" dirty="0">
                <a:solidFill>
                  <a:srgbClr val="000000"/>
                </a:solidFill>
                <a:latin typeface="Arial" panose="020B0604020202020204" pitchFamily="34" charset="0"/>
                <a:cs typeface="Arial"/>
              </a:rPr>
              <a:t>Evans et al., 2015</a:t>
            </a:r>
          </a:p>
          <a:p>
            <a:pPr lvl="0" eaLnBrk="1" hangingPunct="1"/>
            <a:r>
              <a:rPr lang="fr-FR" altLang="en-US" sz="1200" dirty="0">
                <a:solidFill>
                  <a:srgbClr val="000000"/>
                </a:solidFill>
                <a:latin typeface="Arial" panose="020B0604020202020204" pitchFamily="34" charset="0"/>
                <a:cs typeface="Arial"/>
              </a:rPr>
              <a:t>Sordo et al., 2017 ,and </a:t>
            </a:r>
            <a:r>
              <a:rPr lang="fr-FR" altLang="en-US" sz="1200" dirty="0" err="1">
                <a:solidFill>
                  <a:srgbClr val="000000"/>
                </a:solidFill>
                <a:latin typeface="Arial" panose="020B0604020202020204" pitchFamily="34" charset="0"/>
                <a:cs typeface="Arial"/>
              </a:rPr>
              <a:t>others</a:t>
            </a:r>
            <a:endParaRPr lang="fr-FR" altLang="en-US" sz="1200" dirty="0">
              <a:solidFill>
                <a:srgbClr val="000000"/>
              </a:solidFill>
              <a:latin typeface="Arial" panose="020B0604020202020204" pitchFamily="34" charset="0"/>
              <a:cs typeface="Arial"/>
            </a:endParaRPr>
          </a:p>
        </p:txBody>
      </p:sp>
      <p:pic>
        <p:nvPicPr>
          <p:cNvPr id="6" name="Picture 5">
            <a:extLst>
              <a:ext uri="{FF2B5EF4-FFF2-40B4-BE49-F238E27FC236}">
                <a16:creationId xmlns:a16="http://schemas.microsoft.com/office/drawing/2014/main" id="{13107877-F0CC-8845-8F92-7E5527C9EC35}"/>
              </a:ext>
            </a:extLst>
          </p:cNvPr>
          <p:cNvPicPr>
            <a:picLocks noChangeAspect="1"/>
          </p:cNvPicPr>
          <p:nvPr/>
        </p:nvPicPr>
        <p:blipFill>
          <a:blip r:embed="rId3"/>
          <a:stretch>
            <a:fillRect/>
          </a:stretch>
        </p:blipFill>
        <p:spPr>
          <a:xfrm>
            <a:off x="228603" y="1742912"/>
            <a:ext cx="8649119" cy="3313791"/>
          </a:xfrm>
          <a:prstGeom prst="rect">
            <a:avLst/>
          </a:prstGeom>
        </p:spPr>
      </p:pic>
      <p:sp>
        <p:nvSpPr>
          <p:cNvPr id="7" name="TextBox 6">
            <a:extLst>
              <a:ext uri="{FF2B5EF4-FFF2-40B4-BE49-F238E27FC236}">
                <a16:creationId xmlns:a16="http://schemas.microsoft.com/office/drawing/2014/main" id="{D84601D8-F128-DE4D-A8BB-9BF23B5AA85A}"/>
              </a:ext>
            </a:extLst>
          </p:cNvPr>
          <p:cNvSpPr txBox="1"/>
          <p:nvPr/>
        </p:nvSpPr>
        <p:spPr>
          <a:xfrm>
            <a:off x="2362200" y="5039311"/>
            <a:ext cx="5848739" cy="311749"/>
          </a:xfrm>
          <a:prstGeom prst="rect">
            <a:avLst/>
          </a:prstGeom>
          <a:noFill/>
        </p:spPr>
        <p:txBody>
          <a:bodyPr wrap="square" rtlCol="0">
            <a:spAutoFit/>
          </a:bodyPr>
          <a:lstStyle/>
          <a:p>
            <a:pPr algn="ctr"/>
            <a:r>
              <a:rPr lang="en-US" dirty="0"/>
              <a:t>Standardized Mortality Ratio</a:t>
            </a:r>
          </a:p>
        </p:txBody>
      </p:sp>
      <p:sp>
        <p:nvSpPr>
          <p:cNvPr id="3" name="TextBox 2"/>
          <p:cNvSpPr txBox="1"/>
          <p:nvPr/>
        </p:nvSpPr>
        <p:spPr>
          <a:xfrm>
            <a:off x="3962399" y="3897868"/>
            <a:ext cx="3443507" cy="461665"/>
          </a:xfrm>
          <a:prstGeom prst="rect">
            <a:avLst/>
          </a:prstGeom>
          <a:solidFill>
            <a:schemeClr val="bg1"/>
          </a:solidFill>
        </p:spPr>
        <p:txBody>
          <a:bodyPr wrap="none" rtlCol="0">
            <a:spAutoFit/>
          </a:bodyPr>
          <a:lstStyle/>
          <a:p>
            <a:r>
              <a:rPr lang="en-US" sz="2400" dirty="0" err="1"/>
              <a:t>Bupe</a:t>
            </a:r>
            <a:r>
              <a:rPr lang="en-US" sz="2400" dirty="0"/>
              <a:t> or methadone           </a:t>
            </a:r>
          </a:p>
        </p:txBody>
      </p:sp>
    </p:spTree>
    <p:extLst>
      <p:ext uri="{BB962C8B-B14F-4D97-AF65-F5344CB8AC3E}">
        <p14:creationId xmlns:p14="http://schemas.microsoft.com/office/powerpoint/2010/main" val="3978373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normAutofit fontScale="90000"/>
          </a:bodyPr>
          <a:lstStyle/>
          <a:p>
            <a:r>
              <a:rPr lang="en-US" dirty="0"/>
              <a:t>If an OUD patient is still living, and taking prescribed </a:t>
            </a:r>
            <a:r>
              <a:rPr lang="en-US" dirty="0" err="1"/>
              <a:t>Bupe</a:t>
            </a:r>
            <a:r>
              <a:rPr lang="en-US" dirty="0"/>
              <a:t>, all of </a:t>
            </a:r>
            <a:r>
              <a:rPr lang="en-US"/>
              <a:t>life gets better.</a:t>
            </a:r>
            <a:endParaRPr lang="en-US" dirty="0"/>
          </a:p>
        </p:txBody>
      </p:sp>
    </p:spTree>
    <p:extLst>
      <p:ext uri="{BB962C8B-B14F-4D97-AF65-F5344CB8AC3E}">
        <p14:creationId xmlns:p14="http://schemas.microsoft.com/office/powerpoint/2010/main" val="1565733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Questions, General Guidance</a:t>
            </a:r>
          </a:p>
        </p:txBody>
      </p:sp>
      <p:sp>
        <p:nvSpPr>
          <p:cNvPr id="3" name="Content Placeholder 2"/>
          <p:cNvSpPr>
            <a:spLocks noGrp="1"/>
          </p:cNvSpPr>
          <p:nvPr>
            <p:ph idx="1"/>
          </p:nvPr>
        </p:nvSpPr>
        <p:spPr/>
        <p:txBody>
          <a:bodyPr>
            <a:normAutofit fontScale="85000" lnSpcReduction="10000"/>
          </a:bodyPr>
          <a:lstStyle/>
          <a:p>
            <a:r>
              <a:rPr lang="en-US" dirty="0"/>
              <a:t>Can you start someone on </a:t>
            </a:r>
            <a:r>
              <a:rPr lang="en-US" dirty="0" err="1"/>
              <a:t>Bupe</a:t>
            </a:r>
            <a:r>
              <a:rPr lang="en-US" dirty="0"/>
              <a:t> if they are using methamphetamine, cannabis etc. </a:t>
            </a:r>
            <a:r>
              <a:rPr lang="en-US" sz="2800" b="1" dirty="0">
                <a:solidFill>
                  <a:srgbClr val="FF0000"/>
                </a:solidFill>
              </a:rPr>
              <a:t>YES</a:t>
            </a:r>
          </a:p>
          <a:p>
            <a:r>
              <a:rPr lang="en-US" dirty="0"/>
              <a:t>Can you start someone on </a:t>
            </a:r>
            <a:r>
              <a:rPr lang="en-US" dirty="0" err="1"/>
              <a:t>Bupe</a:t>
            </a:r>
            <a:r>
              <a:rPr lang="en-US" dirty="0"/>
              <a:t> if they are using alcohol or BNZ? </a:t>
            </a:r>
            <a:r>
              <a:rPr lang="en-US" sz="2800" b="1" dirty="0">
                <a:solidFill>
                  <a:srgbClr val="FF0000"/>
                </a:solidFill>
              </a:rPr>
              <a:t>High Risk, proceed with caution.  Treat AUD and BNZ ASAP</a:t>
            </a:r>
          </a:p>
          <a:p>
            <a:r>
              <a:rPr lang="en-US" dirty="0"/>
              <a:t>Can you legally use </a:t>
            </a:r>
            <a:r>
              <a:rPr lang="en-US" dirty="0" err="1"/>
              <a:t>Bupe</a:t>
            </a:r>
            <a:r>
              <a:rPr lang="en-US" dirty="0"/>
              <a:t> for pain? </a:t>
            </a:r>
            <a:r>
              <a:rPr lang="en-US" sz="2800" b="1" dirty="0">
                <a:solidFill>
                  <a:srgbClr val="FF0000"/>
                </a:solidFill>
              </a:rPr>
              <a:t>YES, and see November 2022 CDC Pain Guidelines</a:t>
            </a:r>
          </a:p>
          <a:p>
            <a:r>
              <a:rPr lang="en-US" dirty="0"/>
              <a:t>Start up and follow-up? </a:t>
            </a:r>
            <a:r>
              <a:rPr lang="en-US" sz="2800" b="1" dirty="0">
                <a:solidFill>
                  <a:srgbClr val="FF0000"/>
                </a:solidFill>
              </a:rPr>
              <a:t>Initial </a:t>
            </a:r>
            <a:r>
              <a:rPr lang="en-US" sz="2800" b="1" dirty="0" err="1">
                <a:solidFill>
                  <a:srgbClr val="FF0000"/>
                </a:solidFill>
              </a:rPr>
              <a:t>eval</a:t>
            </a:r>
            <a:r>
              <a:rPr lang="en-US" sz="2800" b="1" dirty="0">
                <a:solidFill>
                  <a:srgbClr val="FF0000"/>
                </a:solidFill>
              </a:rPr>
              <a:t>: UDS, </a:t>
            </a:r>
            <a:r>
              <a:rPr lang="en-US" sz="2800" b="1" dirty="0" err="1">
                <a:solidFill>
                  <a:srgbClr val="FF0000"/>
                </a:solidFill>
              </a:rPr>
              <a:t>labs,treatment</a:t>
            </a:r>
            <a:r>
              <a:rPr lang="en-US" sz="2800" b="1" dirty="0">
                <a:solidFill>
                  <a:srgbClr val="FF0000"/>
                </a:solidFill>
              </a:rPr>
              <a:t> agreement; “together is better”. Follow weekly x 4-6 then monthly, then up to q 3 months if progressing well.</a:t>
            </a:r>
          </a:p>
          <a:p>
            <a:r>
              <a:rPr lang="en-US" dirty="0"/>
              <a:t>Team Approach?  </a:t>
            </a:r>
            <a:r>
              <a:rPr lang="en-US" b="1" dirty="0">
                <a:solidFill>
                  <a:srgbClr val="FF0000"/>
                </a:solidFill>
              </a:rPr>
              <a:t>Yes! </a:t>
            </a:r>
            <a:r>
              <a:rPr lang="en-US" sz="2800" b="1" dirty="0">
                <a:solidFill>
                  <a:srgbClr val="FF0000"/>
                </a:solidFill>
              </a:rPr>
              <a:t>Always better care and outcomes!</a:t>
            </a:r>
          </a:p>
        </p:txBody>
      </p:sp>
    </p:spTree>
    <p:extLst>
      <p:ext uri="{BB962C8B-B14F-4D97-AF65-F5344CB8AC3E}">
        <p14:creationId xmlns:p14="http://schemas.microsoft.com/office/powerpoint/2010/main" val="14220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4453980"/>
              </p:ext>
            </p:extLst>
          </p:nvPr>
        </p:nvGraphicFramePr>
        <p:xfrm>
          <a:off x="1600200" y="110706"/>
          <a:ext cx="6629399"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657600" y="4412266"/>
            <a:ext cx="1428750" cy="646331"/>
          </a:xfrm>
          <a:prstGeom prst="rect">
            <a:avLst/>
          </a:prstGeom>
          <a:noFill/>
        </p:spPr>
        <p:txBody>
          <a:bodyPr wrap="square" rtlCol="0">
            <a:spAutoFit/>
          </a:bodyPr>
          <a:lstStyle/>
          <a:p>
            <a:pPr defTabSz="457200"/>
            <a:r>
              <a:rPr lang="en-US" sz="1800" b="1" kern="1200" dirty="0">
                <a:solidFill>
                  <a:srgbClr val="C0504D">
                    <a:lumMod val="20000"/>
                    <a:lumOff val="80000"/>
                  </a:srgbClr>
                </a:solidFill>
                <a:effectLst>
                  <a:innerShdw blurRad="63500" dist="50800" dir="10800000">
                    <a:prstClr val="black">
                      <a:alpha val="50000"/>
                    </a:prstClr>
                  </a:innerShdw>
                </a:effectLst>
                <a:latin typeface="Calibri"/>
                <a:ea typeface="+mn-ea"/>
                <a:cs typeface="+mn-cs"/>
              </a:rPr>
              <a:t>All Other Causes</a:t>
            </a:r>
          </a:p>
        </p:txBody>
      </p:sp>
      <p:sp>
        <p:nvSpPr>
          <p:cNvPr id="2" name="TextBox 1"/>
          <p:cNvSpPr txBox="1"/>
          <p:nvPr/>
        </p:nvSpPr>
        <p:spPr>
          <a:xfrm>
            <a:off x="589631" y="110706"/>
            <a:ext cx="7934929" cy="707886"/>
          </a:xfrm>
          <a:prstGeom prst="rect">
            <a:avLst/>
          </a:prstGeom>
          <a:noFill/>
        </p:spPr>
        <p:txBody>
          <a:bodyPr wrap="none" rtlCol="0">
            <a:spAutoFit/>
          </a:bodyPr>
          <a:lstStyle/>
          <a:p>
            <a:pPr defTabSz="457200"/>
            <a:r>
              <a:rPr lang="en-US" sz="4000" kern="1200" dirty="0">
                <a:solidFill>
                  <a:prstClr val="black"/>
                </a:solidFill>
                <a:latin typeface="Calibri"/>
                <a:ea typeface="+mn-ea"/>
                <a:cs typeface="+mn-cs"/>
              </a:rPr>
              <a:t>Death is a Crude Measure of Health…</a:t>
            </a:r>
          </a:p>
        </p:txBody>
      </p:sp>
      <p:sp>
        <p:nvSpPr>
          <p:cNvPr id="3" name="TextBox 2"/>
          <p:cNvSpPr txBox="1"/>
          <p:nvPr/>
        </p:nvSpPr>
        <p:spPr>
          <a:xfrm>
            <a:off x="4796880" y="1295400"/>
            <a:ext cx="995165" cy="523220"/>
          </a:xfrm>
          <a:prstGeom prst="rect">
            <a:avLst/>
          </a:prstGeom>
          <a:solidFill>
            <a:schemeClr val="bg1"/>
          </a:solidFill>
        </p:spPr>
        <p:txBody>
          <a:bodyPr wrap="square" rtlCol="0">
            <a:spAutoFit/>
          </a:bodyPr>
          <a:lstStyle/>
          <a:p>
            <a:r>
              <a:rPr lang="en-US" sz="2800" dirty="0"/>
              <a:t>3%</a:t>
            </a:r>
          </a:p>
        </p:txBody>
      </p:sp>
      <p:sp>
        <p:nvSpPr>
          <p:cNvPr id="6" name="TextBox 5"/>
          <p:cNvSpPr txBox="1"/>
          <p:nvPr/>
        </p:nvSpPr>
        <p:spPr>
          <a:xfrm>
            <a:off x="6883492" y="3189587"/>
            <a:ext cx="904415" cy="523220"/>
          </a:xfrm>
          <a:prstGeom prst="rect">
            <a:avLst/>
          </a:prstGeom>
          <a:solidFill>
            <a:schemeClr val="bg1"/>
          </a:solidFill>
        </p:spPr>
        <p:txBody>
          <a:bodyPr wrap="none" rtlCol="0">
            <a:spAutoFit/>
          </a:bodyPr>
          <a:lstStyle/>
          <a:p>
            <a:r>
              <a:rPr lang="en-US" sz="2800" dirty="0"/>
              <a:t>14%</a:t>
            </a:r>
          </a:p>
        </p:txBody>
      </p:sp>
    </p:spTree>
    <p:extLst>
      <p:ext uri="{BB962C8B-B14F-4D97-AF65-F5344CB8AC3E}">
        <p14:creationId xmlns:p14="http://schemas.microsoft.com/office/powerpoint/2010/main" val="1356078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a:t>Questions, Cases?</a:t>
            </a:r>
          </a:p>
        </p:txBody>
      </p:sp>
    </p:spTree>
    <p:extLst>
      <p:ext uri="{BB962C8B-B14F-4D97-AF65-F5344CB8AC3E}">
        <p14:creationId xmlns:p14="http://schemas.microsoft.com/office/powerpoint/2010/main" val="2325145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ACEP, </a:t>
            </a:r>
            <a:r>
              <a:rPr lang="en-US" dirty="0" err="1"/>
              <a:t>Bupe</a:t>
            </a:r>
            <a:r>
              <a:rPr lang="en-US" dirty="0"/>
              <a:t> in the ED:  https://www.acep.org/patient-care/bupe/</a:t>
            </a:r>
          </a:p>
          <a:p>
            <a:r>
              <a:rPr lang="en-US" dirty="0"/>
              <a:t>2022 CDC Opioid/Pain Guidelines:</a:t>
            </a:r>
          </a:p>
          <a:p>
            <a:pPr marL="0" indent="0">
              <a:buNone/>
            </a:pPr>
            <a:r>
              <a:rPr lang="en-US" dirty="0"/>
              <a:t>https://www.cdc.gov/mmwr/volumes/71/rr/rr7103a1.htm</a:t>
            </a:r>
          </a:p>
          <a:p>
            <a:r>
              <a:rPr lang="en-US" dirty="0"/>
              <a:t>Slide 33: references next page</a:t>
            </a:r>
          </a:p>
          <a:p>
            <a:r>
              <a:rPr lang="en-US" dirty="0"/>
              <a:t>See Google Scholar, or multiple free online 1 hour video guides for using </a:t>
            </a:r>
            <a:r>
              <a:rPr lang="en-US" dirty="0" err="1"/>
              <a:t>Bupe</a:t>
            </a:r>
            <a:endParaRPr lang="en-US" dirty="0"/>
          </a:p>
        </p:txBody>
      </p:sp>
    </p:spTree>
    <p:extLst>
      <p:ext uri="{BB962C8B-B14F-4D97-AF65-F5344CB8AC3E}">
        <p14:creationId xmlns:p14="http://schemas.microsoft.com/office/powerpoint/2010/main" val="413854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86800" cy="5909310"/>
          </a:xfrm>
          <a:prstGeom prst="rect">
            <a:avLst/>
          </a:prstGeom>
        </p:spPr>
        <p:txBody>
          <a:bodyPr wrap="square">
            <a:spAutoFit/>
          </a:bodyPr>
          <a:lstStyle/>
          <a:p>
            <a:r>
              <a:rPr lang="en-US" dirty="0"/>
              <a:t>References for “Decrease Mortality”  Slide</a:t>
            </a:r>
          </a:p>
          <a:p>
            <a:endParaRPr lang="en-US" dirty="0"/>
          </a:p>
          <a:p>
            <a:r>
              <a:rPr lang="en-US" dirty="0"/>
              <a:t>•	Ching et al.  Impact on treatment duration on veterans with OUD. Addiction, 116, Issue 12, p 3494-3503, 2021</a:t>
            </a:r>
          </a:p>
          <a:p>
            <a:endParaRPr lang="en-US" dirty="0"/>
          </a:p>
          <a:p>
            <a:r>
              <a:rPr lang="en-US" dirty="0"/>
              <a:t>•	Ma et al. Effects of medication-assisted treatment on mortality among opioids users: a systematic review and meta-analysis. Molecular Psychiatry, Vol 24, p1868–1883, 2019</a:t>
            </a:r>
          </a:p>
          <a:p>
            <a:endParaRPr lang="en-US" dirty="0"/>
          </a:p>
          <a:p>
            <a:r>
              <a:rPr lang="en-US" dirty="0"/>
              <a:t>•	</a:t>
            </a:r>
            <a:r>
              <a:rPr lang="en-US" dirty="0" err="1"/>
              <a:t>Larochelle</a:t>
            </a:r>
            <a:r>
              <a:rPr lang="en-US" dirty="0"/>
              <a:t> et al. Medication for OUD after non-fatal OD and associated mortality.  Annals of Internal Medicine, Aug 7. 169(3), 137-145, 2018</a:t>
            </a:r>
          </a:p>
          <a:p>
            <a:endParaRPr lang="en-US" dirty="0"/>
          </a:p>
          <a:p>
            <a:r>
              <a:rPr lang="en-US" dirty="0"/>
              <a:t>•	</a:t>
            </a:r>
            <a:r>
              <a:rPr lang="en-US" dirty="0" err="1"/>
              <a:t>Dupouy</a:t>
            </a:r>
            <a:r>
              <a:rPr lang="en-US" dirty="0"/>
              <a:t> et al.  Mortality associated with time in and out of buprenorphine treatment. Annals of Family Medicine, 2017; 15((4) 355-358</a:t>
            </a:r>
          </a:p>
          <a:p>
            <a:endParaRPr lang="en-US" dirty="0"/>
          </a:p>
          <a:p>
            <a:r>
              <a:rPr lang="en-US" dirty="0"/>
              <a:t>•	Pearce et al. Mortality risk during and after medications for OUD, review and meta-analysis.  BMJ, 2017, 357</a:t>
            </a:r>
          </a:p>
          <a:p>
            <a:endParaRPr lang="en-US" dirty="0"/>
          </a:p>
          <a:p>
            <a:r>
              <a:rPr lang="en-US" dirty="0"/>
              <a:t>•	</a:t>
            </a:r>
            <a:r>
              <a:rPr lang="en-US" dirty="0" err="1"/>
              <a:t>Nosyk</a:t>
            </a:r>
            <a:r>
              <a:rPr lang="en-US" dirty="0"/>
              <a:t> et al. Effects of medication for OUD on mortality… Clinical Infectious Disease, Vol 61, Issue 7, October 1, 2015 p. 1157-65</a:t>
            </a:r>
          </a:p>
          <a:p>
            <a:endParaRPr lang="en-US" dirty="0"/>
          </a:p>
        </p:txBody>
      </p:sp>
    </p:spTree>
    <p:extLst>
      <p:ext uri="{BB962C8B-B14F-4D97-AF65-F5344CB8AC3E}">
        <p14:creationId xmlns:p14="http://schemas.microsoft.com/office/powerpoint/2010/main" val="52152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1A09D-B238-CC49-8083-E93D66A072E7}" type="slidenum">
              <a:rPr lang="en-US" smtClean="0">
                <a:solidFill>
                  <a:prstClr val="black">
                    <a:tint val="75000"/>
                  </a:prstClr>
                </a:solidFill>
              </a:rPr>
              <a:pPr/>
              <a:t>5</a:t>
            </a:fld>
            <a:endParaRPr lang="en-US" dirty="0">
              <a:solidFill>
                <a:prstClr val="black">
                  <a:tint val="75000"/>
                </a:prstClr>
              </a:solidFill>
            </a:endParaRPr>
          </a:p>
        </p:txBody>
      </p:sp>
      <p:pic>
        <p:nvPicPr>
          <p:cNvPr id="3" name="Picture 2"/>
          <p:cNvPicPr/>
          <p:nvPr/>
        </p:nvPicPr>
        <p:blipFill rotWithShape="1">
          <a:blip r:embed="rId2"/>
          <a:srcRect l="38331" t="30932" r="17832" b="6097"/>
          <a:stretch/>
        </p:blipFill>
        <p:spPr bwMode="auto">
          <a:xfrm>
            <a:off x="985157" y="914400"/>
            <a:ext cx="7620000" cy="5290066"/>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051984" y="288118"/>
            <a:ext cx="7863416" cy="523220"/>
          </a:xfrm>
          <a:prstGeom prst="rect">
            <a:avLst/>
          </a:prstGeom>
          <a:noFill/>
        </p:spPr>
        <p:txBody>
          <a:bodyPr wrap="square" rtlCol="0">
            <a:spAutoFit/>
          </a:bodyPr>
          <a:lstStyle/>
          <a:p>
            <a:r>
              <a:rPr lang="en-US" sz="2800" dirty="0"/>
              <a:t>43 Years of Exponential Drug Overdose Deaths</a:t>
            </a:r>
          </a:p>
        </p:txBody>
      </p:sp>
    </p:spTree>
    <p:extLst>
      <p:ext uri="{BB962C8B-B14F-4D97-AF65-F5344CB8AC3E}">
        <p14:creationId xmlns:p14="http://schemas.microsoft.com/office/powerpoint/2010/main" val="271441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2928257"/>
            <a:ext cx="3154518" cy="1754326"/>
          </a:xfrm>
          <a:prstGeom prst="rect">
            <a:avLst/>
          </a:prstGeom>
          <a:solidFill>
            <a:schemeClr val="bg1"/>
          </a:solidFill>
        </p:spPr>
        <p:txBody>
          <a:bodyPr wrap="none" rtlCol="0">
            <a:spAutoFit/>
          </a:bodyPr>
          <a:lstStyle/>
          <a:p>
            <a:r>
              <a:rPr lang="en-US" sz="3600" b="1" dirty="0">
                <a:solidFill>
                  <a:srgbClr val="FF0000"/>
                </a:solidFill>
              </a:rPr>
              <a:t>One OD Death </a:t>
            </a:r>
          </a:p>
          <a:p>
            <a:r>
              <a:rPr lang="en-US" sz="3600" b="1" dirty="0">
                <a:solidFill>
                  <a:srgbClr val="FF0000"/>
                </a:solidFill>
              </a:rPr>
              <a:t>every 36 hours </a:t>
            </a:r>
          </a:p>
          <a:p>
            <a:r>
              <a:rPr lang="en-US" sz="3600" b="1" dirty="0">
                <a:solidFill>
                  <a:srgbClr val="FF0000"/>
                </a:solidFill>
              </a:rPr>
              <a:t>in Hawaii</a:t>
            </a:r>
          </a:p>
        </p:txBody>
      </p:sp>
    </p:spTree>
    <p:extLst>
      <p:ext uri="{BB962C8B-B14F-4D97-AF65-F5344CB8AC3E}">
        <p14:creationId xmlns:p14="http://schemas.microsoft.com/office/powerpoint/2010/main" val="417687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Systemic Discrimination for Persons with SUDs</a:t>
            </a:r>
          </a:p>
        </p:txBody>
      </p:sp>
      <p:sp>
        <p:nvSpPr>
          <p:cNvPr id="3" name="Content Placeholder 2"/>
          <p:cNvSpPr>
            <a:spLocks noGrp="1"/>
          </p:cNvSpPr>
          <p:nvPr>
            <p:ph idx="1"/>
          </p:nvPr>
        </p:nvSpPr>
        <p:spPr/>
        <p:txBody>
          <a:bodyPr>
            <a:normAutofit fontScale="92500" lnSpcReduction="20000"/>
          </a:bodyPr>
          <a:lstStyle/>
          <a:p>
            <a:r>
              <a:rPr lang="en-US" dirty="0"/>
              <a:t>Availability and access to services</a:t>
            </a:r>
          </a:p>
          <a:p>
            <a:r>
              <a:rPr lang="en-US" dirty="0"/>
              <a:t>Insurance and pharmacy policies</a:t>
            </a:r>
          </a:p>
          <a:p>
            <a:r>
              <a:rPr lang="en-US" dirty="0"/>
              <a:t>Policies not driven by expert opinion</a:t>
            </a:r>
          </a:p>
          <a:p>
            <a:r>
              <a:rPr lang="en-US" dirty="0"/>
              <a:t>Limits on length of treatment</a:t>
            </a:r>
          </a:p>
          <a:p>
            <a:r>
              <a:rPr lang="en-US" dirty="0"/>
              <a:t>Excessive monitoring requirements</a:t>
            </a:r>
          </a:p>
          <a:p>
            <a:r>
              <a:rPr lang="en-US" dirty="0"/>
              <a:t>Crime vs. Disease: blame vs. care</a:t>
            </a:r>
          </a:p>
          <a:p>
            <a:r>
              <a:rPr lang="en-US" dirty="0"/>
              <a:t>Language -  MAT, MOUD; “induction” vs “start”</a:t>
            </a:r>
          </a:p>
          <a:p>
            <a:r>
              <a:rPr lang="en-US" dirty="0"/>
              <a:t>Free Choice (moral, behavioral) vs. Addiction</a:t>
            </a:r>
          </a:p>
          <a:p>
            <a:r>
              <a:rPr lang="en-US" dirty="0"/>
              <a:t>Interacts with all other systemic discriminations against </a:t>
            </a:r>
            <a:r>
              <a:rPr lang="en-US" dirty="0" err="1"/>
              <a:t>minoritized</a:t>
            </a:r>
            <a:r>
              <a:rPr lang="en-US" dirty="0"/>
              <a:t>  populations</a:t>
            </a:r>
          </a:p>
          <a:p>
            <a:endParaRPr lang="en-US" dirty="0"/>
          </a:p>
        </p:txBody>
      </p:sp>
    </p:spTree>
    <p:extLst>
      <p:ext uri="{BB962C8B-B14F-4D97-AF65-F5344CB8AC3E}">
        <p14:creationId xmlns:p14="http://schemas.microsoft.com/office/powerpoint/2010/main" val="201190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a:t>
            </a:r>
            <a:r>
              <a:rPr lang="en-US" dirty="0" err="1"/>
              <a:t>Bupe</a:t>
            </a:r>
            <a:r>
              <a:rPr lang="en-US" dirty="0"/>
              <a:t> and Methadone</a:t>
            </a:r>
          </a:p>
        </p:txBody>
      </p:sp>
      <p:sp>
        <p:nvSpPr>
          <p:cNvPr id="3" name="Content Placeholder 2"/>
          <p:cNvSpPr>
            <a:spLocks noGrp="1"/>
          </p:cNvSpPr>
          <p:nvPr>
            <p:ph idx="1"/>
          </p:nvPr>
        </p:nvSpPr>
        <p:spPr/>
        <p:txBody>
          <a:bodyPr/>
          <a:lstStyle/>
          <a:p>
            <a:r>
              <a:rPr lang="en-US" dirty="0"/>
              <a:t>On January 12, 2023 all restrictive </a:t>
            </a:r>
            <a:r>
              <a:rPr lang="en-US" dirty="0" err="1"/>
              <a:t>Bupe</a:t>
            </a:r>
            <a:r>
              <a:rPr lang="en-US" dirty="0"/>
              <a:t> laws and governmental polices were rescinded: it is now just another medication</a:t>
            </a:r>
          </a:p>
          <a:p>
            <a:pPr marL="0" indent="0">
              <a:buNone/>
            </a:pPr>
            <a:endParaRPr lang="en-US" dirty="0"/>
          </a:p>
          <a:p>
            <a:r>
              <a:rPr lang="en-US" dirty="0"/>
              <a:t>The Chief of NIDA (Dr. Nora </a:t>
            </a:r>
            <a:r>
              <a:rPr lang="en-US" dirty="0" err="1"/>
              <a:t>Volkow</a:t>
            </a:r>
            <a:r>
              <a:rPr lang="en-US" dirty="0"/>
              <a:t>) and others have called for methadone to be similarly released from restrictive, archaic and discriminatory DEA rules.</a:t>
            </a:r>
          </a:p>
        </p:txBody>
      </p:sp>
    </p:spTree>
    <p:extLst>
      <p:ext uri="{BB962C8B-B14F-4D97-AF65-F5344CB8AC3E}">
        <p14:creationId xmlns:p14="http://schemas.microsoft.com/office/powerpoint/2010/main" val="248508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Addiction, the Brain Disease</a:t>
            </a:r>
          </a:p>
        </p:txBody>
      </p:sp>
      <p:sp>
        <p:nvSpPr>
          <p:cNvPr id="3" name="Content Placeholder 2"/>
          <p:cNvSpPr>
            <a:spLocks noGrp="1"/>
          </p:cNvSpPr>
          <p:nvPr>
            <p:ph idx="1"/>
          </p:nvPr>
        </p:nvSpPr>
        <p:spPr/>
        <p:txBody>
          <a:bodyPr>
            <a:normAutofit fontScale="85000" lnSpcReduction="20000"/>
          </a:bodyPr>
          <a:lstStyle/>
          <a:p>
            <a:r>
              <a:rPr lang="en-US" dirty="0"/>
              <a:t>Vulnerabilities for Addiction</a:t>
            </a:r>
          </a:p>
          <a:p>
            <a:pPr lvl="1"/>
            <a:r>
              <a:rPr lang="en-US" dirty="0"/>
              <a:t>Genetic</a:t>
            </a:r>
          </a:p>
          <a:p>
            <a:pPr lvl="1"/>
            <a:r>
              <a:rPr lang="en-US" dirty="0"/>
              <a:t>Environmental</a:t>
            </a:r>
          </a:p>
          <a:p>
            <a:endParaRPr lang="en-US" dirty="0"/>
          </a:p>
          <a:p>
            <a:r>
              <a:rPr lang="en-US" sz="5200" b="1" dirty="0">
                <a:solidFill>
                  <a:srgbClr val="FF0000"/>
                </a:solidFill>
              </a:rPr>
              <a:t>Addiction, the Brain Disease</a:t>
            </a:r>
          </a:p>
          <a:p>
            <a:endParaRPr lang="en-US" dirty="0"/>
          </a:p>
          <a:p>
            <a:r>
              <a:rPr lang="en-US" dirty="0"/>
              <a:t>Sequelae of Addiction</a:t>
            </a:r>
          </a:p>
          <a:p>
            <a:pPr lvl="1"/>
            <a:r>
              <a:rPr lang="en-US" dirty="0"/>
              <a:t>Medical</a:t>
            </a:r>
          </a:p>
          <a:p>
            <a:pPr lvl="1"/>
            <a:r>
              <a:rPr lang="en-US" dirty="0"/>
              <a:t>Social</a:t>
            </a:r>
          </a:p>
          <a:p>
            <a:pPr lvl="1"/>
            <a:r>
              <a:rPr lang="en-US" dirty="0"/>
              <a:t>Other</a:t>
            </a:r>
          </a:p>
        </p:txBody>
      </p:sp>
    </p:spTree>
    <p:extLst>
      <p:ext uri="{BB962C8B-B14F-4D97-AF65-F5344CB8AC3E}">
        <p14:creationId xmlns:p14="http://schemas.microsoft.com/office/powerpoint/2010/main" val="230467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1273</Words>
  <Application>Microsoft Macintosh PowerPoint</Application>
  <PresentationFormat>On-screen Show (4:3)</PresentationFormat>
  <Paragraphs>155</Paragraphs>
  <Slides>42</Slides>
  <Notes>2</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42</vt:i4>
      </vt:variant>
    </vt:vector>
  </HeadingPairs>
  <TitlesOfParts>
    <vt:vector size="52" baseType="lpstr">
      <vt:lpstr>Arial</vt:lpstr>
      <vt:lpstr>Calibri</vt:lpstr>
      <vt:lpstr>Office Theme</vt:lpstr>
      <vt:lpstr>1_Office Theme</vt:lpstr>
      <vt:lpstr>2_Office Theme</vt:lpstr>
      <vt:lpstr>3_Office Theme</vt:lpstr>
      <vt:lpstr>4_Office Theme</vt:lpstr>
      <vt:lpstr>5_Office Theme</vt:lpstr>
      <vt:lpstr>6_Office Theme</vt:lpstr>
      <vt:lpstr>7_Office Theme</vt:lpstr>
      <vt:lpstr>Bupe Made Easy</vt:lpstr>
      <vt:lpstr>PowerPoint Presentation</vt:lpstr>
      <vt:lpstr>Outline of Talk</vt:lpstr>
      <vt:lpstr>PowerPoint Presentation</vt:lpstr>
      <vt:lpstr>PowerPoint Presentation</vt:lpstr>
      <vt:lpstr>PowerPoint Presentation</vt:lpstr>
      <vt:lpstr>Systemic Discrimination for Persons with SUDs</vt:lpstr>
      <vt:lpstr>A Note on Bupe and Methadone</vt:lpstr>
      <vt:lpstr>Today: Addiction, the Brain Disease</vt:lpstr>
      <vt:lpstr>Understanding basic brain science makes using Bupe easy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 Regulation and Up Regulation</vt:lpstr>
      <vt:lpstr>PowerPoint Presentation</vt:lpstr>
      <vt:lpstr>PowerPoint Presentation</vt:lpstr>
      <vt:lpstr>PowerPoint Presentation</vt:lpstr>
      <vt:lpstr>PowerPoint Presentation</vt:lpstr>
      <vt:lpstr>PowerPoint Presentation</vt:lpstr>
      <vt:lpstr>How to Start Patients on Bupe</vt:lpstr>
      <vt:lpstr>PowerPoint Presentation</vt:lpstr>
      <vt:lpstr>3 Ways to Start Bupe</vt:lpstr>
      <vt:lpstr>PowerPoint Presentation</vt:lpstr>
      <vt:lpstr>3 Easy Ways to Start Bupe</vt:lpstr>
      <vt:lpstr>PowerPoint Presentation</vt:lpstr>
      <vt:lpstr>3 Easy Ways to Start Bupe</vt:lpstr>
      <vt:lpstr>PowerPoint Presentation</vt:lpstr>
      <vt:lpstr>Death is a crude measure of health…</vt:lpstr>
      <vt:lpstr>PowerPoint Presentation</vt:lpstr>
      <vt:lpstr> Benefits of Medication for OUD:          Decreased Mortality, Etc </vt:lpstr>
      <vt:lpstr>If an OUD patient is still living, and taking prescribed Bupe, all of life gets better.</vt:lpstr>
      <vt:lpstr>Common Questions, General Guidance</vt:lpstr>
      <vt:lpstr>Questions, Cases?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Summer Mochida-Meek</cp:lastModifiedBy>
  <cp:revision>30</cp:revision>
  <dcterms:created xsi:type="dcterms:W3CDTF">2023-03-26T22:59:42Z</dcterms:created>
  <dcterms:modified xsi:type="dcterms:W3CDTF">2023-03-28T21:43:11Z</dcterms:modified>
</cp:coreProperties>
</file>