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3" r:id="rId1"/>
  </p:sldMasterIdLst>
  <p:notesMasterIdLst>
    <p:notesMasterId r:id="rId4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Lst>
  <p:sldSz cx="9144000" cy="5143500" type="screen16x9"/>
  <p:notesSz cx="6858000" cy="9144000"/>
  <p:embeddedFontLst>
    <p:embeddedFont>
      <p:font typeface="Inter" panose="02000503000000020004" pitchFamily="2" charset="0"/>
      <p:regular r:id="rId42"/>
      <p:bold r:id="rId43"/>
    </p:embeddedFont>
    <p:embeddedFont>
      <p:font typeface="Inter Light" panose="02000503000000020004" pitchFamily="2" charset="0"/>
      <p:regular r:id="rId44"/>
      <p:bold r:id="rId45"/>
    </p:embeddedFont>
    <p:embeddedFont>
      <p:font typeface="Inter SemiBold" panose="02000503000000020004" pitchFamily="2" charset="0"/>
      <p:regular r:id="rId46"/>
      <p:bold r:id="rId47"/>
    </p:embeddedFont>
    <p:embeddedFont>
      <p:font typeface="Roboto" panose="02000000000000000000" pitchFamily="2" charset="0"/>
      <p:regular r:id="rId48"/>
      <p:bold r:id="rId49"/>
      <p:italic r:id="rId50"/>
      <p:boldItalic r:id="rId51"/>
    </p:embeddedFont>
    <p:embeddedFont>
      <p:font typeface="Source Sans Pro" panose="020B0503030403020204" pitchFamily="34" charset="0"/>
      <p:regular r:id="rId52"/>
      <p:bold r:id="rId53"/>
      <p:italic r:id="rId54"/>
      <p:boldItalic r:id="rId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6052383-603C-4209-8B5F-F9AA4F53C68D}">
  <a:tblStyle styleId="{26052383-603C-4209-8B5F-F9AA4F53C68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48"/>
  </p:normalViewPr>
  <p:slideViewPr>
    <p:cSldViewPr snapToGrid="0">
      <p:cViewPr varScale="1">
        <p:scale>
          <a:sx n="156" d="100"/>
          <a:sy n="156" d="100"/>
        </p:scale>
        <p:origin x="360"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 Id="rId54"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aclu.org/legislative-attacks-on-lgbtq-right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21fa20b4c11_0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21fa20b4c11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Robin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1fa20b4c11_0_33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a:t>
            </a: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a:p>
            <a:pPr marL="0" marR="0" lvl="0" indent="0" algn="l" rtl="0">
              <a:lnSpc>
                <a:spcPct val="100000"/>
              </a:lnSpc>
              <a:spcBef>
                <a:spcPts val="0"/>
              </a:spcBef>
              <a:spcAft>
                <a:spcPts val="0"/>
              </a:spcAft>
              <a:buClr>
                <a:srgbClr val="000000"/>
              </a:buClr>
              <a:buSzPts val="1100"/>
              <a:buFont typeface="Arial"/>
              <a:buNone/>
            </a:pPr>
            <a:r>
              <a:rPr lang="en"/>
              <a:t>When consulting the NASW code of ethics, there are times when the code will not specifically address the dilemma. In instances like there, social  workers may find helpful to use Ethical Principles Screen developed by Dolgoff, Loewenberg, &amp; Harrington (2005). </a:t>
            </a:r>
            <a:endParaRPr/>
          </a:p>
          <a:p>
            <a:pPr marL="0" marR="0" lvl="0" indent="0" algn="l" rtl="0">
              <a:lnSpc>
                <a:spcPct val="100000"/>
              </a:lnSpc>
              <a:spcBef>
                <a:spcPts val="0"/>
              </a:spcBef>
              <a:spcAft>
                <a:spcPts val="0"/>
              </a:spcAft>
              <a:buClr>
                <a:srgbClr val="000000"/>
              </a:buClr>
              <a:buSzPts val="1100"/>
              <a:buFont typeface="Arial"/>
              <a:buNone/>
            </a:pPr>
            <a:endParaRPr/>
          </a:p>
          <a:p>
            <a:pPr marL="0" marR="0" lvl="0" indent="0" algn="l" rtl="0">
              <a:lnSpc>
                <a:spcPct val="100000"/>
              </a:lnSpc>
              <a:spcBef>
                <a:spcPts val="0"/>
              </a:spcBef>
              <a:spcAft>
                <a:spcPts val="0"/>
              </a:spcAft>
              <a:buClr>
                <a:srgbClr val="000000"/>
              </a:buClr>
              <a:buSzPts val="1100"/>
              <a:buFont typeface="Arial"/>
              <a:buNone/>
            </a:pPr>
            <a:r>
              <a:rPr lang="en"/>
              <a:t>Protection of life = that of the client and that of others </a:t>
            </a:r>
            <a:endParaRPr/>
          </a:p>
        </p:txBody>
      </p:sp>
      <p:sp>
        <p:nvSpPr>
          <p:cNvPr id="200" name="Google Shape;200;g21fa20b4c11_0_3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21fa20b4c11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8" name="Google Shape;208;g21fa20b4c11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1fa20b4c11_0_2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21fa20b4c11_0_2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21fa20b4c11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7" name="Google Shape;227;g21fa20b4c11_0_2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b="1"/>
              <a:t>Robin</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21fa20b4c11_0_4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6" name="Google Shape;236;g21fa20b4c11_0_4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a:t>Danielle</a:t>
            </a:r>
            <a:endParaRPr b="1"/>
          </a:p>
          <a:p>
            <a:pPr marL="0" lvl="0" indent="0" algn="l" rtl="0">
              <a:lnSpc>
                <a:spcPct val="100000"/>
              </a:lnSpc>
              <a:spcBef>
                <a:spcPts val="0"/>
              </a:spcBef>
              <a:spcAft>
                <a:spcPts val="0"/>
              </a:spcAft>
              <a:buSzPts val="1100"/>
              <a:buNone/>
            </a:pPr>
            <a:r>
              <a:rPr lang="en" b="1"/>
              <a:t>I am going to be talking about current climate of this topic and why this is something that we need to care about</a:t>
            </a:r>
            <a:endParaRPr b="1"/>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1fa20b4c11_0_14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1fa20b4c11_0_1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Danielle</a:t>
            </a:r>
            <a:endParaRPr b="1"/>
          </a:p>
          <a:p>
            <a:pPr marL="0" lvl="0" indent="0" algn="l" rtl="0">
              <a:lnSpc>
                <a:spcPct val="115000"/>
              </a:lnSpc>
              <a:spcBef>
                <a:spcPts val="0"/>
              </a:spcBef>
              <a:spcAft>
                <a:spcPts val="0"/>
              </a:spcAft>
              <a:buNone/>
            </a:pPr>
            <a:endParaRPr b="1"/>
          </a:p>
          <a:p>
            <a:pPr marL="0" lvl="0" indent="0" algn="l" rtl="0">
              <a:lnSpc>
                <a:spcPct val="115000"/>
              </a:lnSpc>
              <a:spcBef>
                <a:spcPts val="0"/>
              </a:spcBef>
              <a:spcAft>
                <a:spcPts val="0"/>
              </a:spcAft>
              <a:buNone/>
            </a:pPr>
            <a:r>
              <a:rPr lang="en" sz="1200">
                <a:solidFill>
                  <a:schemeClr val="dk1"/>
                </a:solidFill>
              </a:rPr>
              <a:t>To begin, I wanted to define important terms that will help provide clarity for this presentation.</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Many are familiar with the acronym LGBTQ, but LGBTQIA2S+ is the current acronym that being adopted more frequently, especially as there are countless affirmative ways in which people choose to self-identify.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marL="0" lvl="0" indent="0" algn="l" rtl="0">
              <a:spcBef>
                <a:spcPts val="0"/>
              </a:spcBef>
              <a:spcAft>
                <a:spcPts val="0"/>
              </a:spcAft>
              <a:buNone/>
            </a:pP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1f5e8b807c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1f5e8b807c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Danielle</a:t>
            </a:r>
            <a:endParaRPr b="1">
              <a:solidFill>
                <a:schemeClr val="dk1"/>
              </a:solidFill>
            </a:endParaRPr>
          </a:p>
          <a:p>
            <a:pPr marL="0" lvl="0" indent="0" algn="l" rtl="0">
              <a:spcBef>
                <a:spcPts val="0"/>
              </a:spcBef>
              <a:spcAft>
                <a:spcPts val="0"/>
              </a:spcAft>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1.To begin, I wanted to define a couple of important terms that will help provide clarity for this presentation.</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Most of us in helping professions are familiar with the terms lesbian, gay, bi-sexual, transgender, and queer.</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I want to focus really on the less known additions of Intersex, Asexual or agender, Two-spirit, and I am also going to expand a little bit on our understanding of the concept transgender.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2. The term </a:t>
            </a:r>
            <a:r>
              <a:rPr lang="en" sz="1200" b="1">
                <a:solidFill>
                  <a:schemeClr val="dk1"/>
                </a:solidFill>
              </a:rPr>
              <a:t>intersex</a:t>
            </a:r>
            <a:r>
              <a:rPr lang="en" sz="1200">
                <a:solidFill>
                  <a:schemeClr val="dk1"/>
                </a:solidFill>
              </a:rPr>
              <a:t> </a:t>
            </a:r>
            <a:r>
              <a:rPr lang="en" sz="1200">
                <a:solidFill>
                  <a:srgbClr val="333333"/>
                </a:solidFill>
              </a:rPr>
              <a:t>is an </a:t>
            </a:r>
            <a:r>
              <a:rPr lang="en" sz="1200">
                <a:solidFill>
                  <a:srgbClr val="383838"/>
                </a:solidFill>
              </a:rPr>
              <a:t>umbrella term to describe </a:t>
            </a:r>
            <a:r>
              <a:rPr lang="en" sz="1200">
                <a:solidFill>
                  <a:srgbClr val="111111"/>
                </a:solidFill>
              </a:rPr>
              <a:t>people born with a variety of differences in their sex traits and reproductive anatomy.</a:t>
            </a:r>
            <a:endParaRPr sz="1200">
              <a:solidFill>
                <a:srgbClr val="111111"/>
              </a:solidFill>
            </a:endParaRPr>
          </a:p>
          <a:p>
            <a:pPr marL="457200" lvl="0" indent="-304800" algn="l" rtl="0">
              <a:lnSpc>
                <a:spcPct val="115000"/>
              </a:lnSpc>
              <a:spcBef>
                <a:spcPts val="0"/>
              </a:spcBef>
              <a:spcAft>
                <a:spcPts val="0"/>
              </a:spcAft>
              <a:buClr>
                <a:srgbClr val="111111"/>
              </a:buClr>
              <a:buSzPts val="1200"/>
              <a:buChar char="●"/>
            </a:pPr>
            <a:r>
              <a:rPr lang="en" sz="1200">
                <a:solidFill>
                  <a:srgbClr val="111111"/>
                </a:solidFill>
              </a:rPr>
              <a:t>There is a wide variety of difference among intersex variations, including differences in genitalia, chromosomes, internal sex organs, and hormone production to name a few.</a:t>
            </a:r>
            <a:endParaRPr sz="1200">
              <a:solidFill>
                <a:srgbClr val="111111"/>
              </a:solidFill>
            </a:endParaRPr>
          </a:p>
          <a:p>
            <a:pPr marL="457200" lvl="0" indent="-304800" algn="l" rtl="0">
              <a:lnSpc>
                <a:spcPct val="115000"/>
              </a:lnSpc>
              <a:spcBef>
                <a:spcPts val="0"/>
              </a:spcBef>
              <a:spcAft>
                <a:spcPts val="0"/>
              </a:spcAft>
              <a:buClr>
                <a:srgbClr val="111111"/>
              </a:buClr>
              <a:buSzPts val="1200"/>
              <a:buChar char="●"/>
            </a:pPr>
            <a:r>
              <a:rPr lang="en" sz="1200">
                <a:solidFill>
                  <a:srgbClr val="111111"/>
                </a:solidFill>
              </a:rPr>
              <a:t>According to experts, upper estimates are that nearly 2% of the general population is born with intersex traits. For comparison, that is more than the entire population of Japan.</a:t>
            </a:r>
            <a:endParaRPr sz="1200">
              <a:solidFill>
                <a:srgbClr val="111111"/>
              </a:solidFill>
            </a:endParaRPr>
          </a:p>
          <a:p>
            <a:pPr marL="457200" lvl="0" indent="-304800" algn="l" rtl="0">
              <a:lnSpc>
                <a:spcPct val="115000"/>
              </a:lnSpc>
              <a:spcBef>
                <a:spcPts val="0"/>
              </a:spcBef>
              <a:spcAft>
                <a:spcPts val="0"/>
              </a:spcAft>
              <a:buSzPts val="1200"/>
              <a:buChar char="●"/>
            </a:pPr>
            <a:r>
              <a:rPr lang="en" sz="1200">
                <a:solidFill>
                  <a:srgbClr val="111111"/>
                </a:solidFill>
              </a:rPr>
              <a:t> </a:t>
            </a:r>
            <a:r>
              <a:rPr lang="en" sz="1200">
                <a:solidFill>
                  <a:srgbClr val="383838"/>
                </a:solidFill>
              </a:rPr>
              <a:t>Intersex people are born with these differences or develop them in childhood. </a:t>
            </a:r>
            <a:endParaRPr sz="1200">
              <a:solidFill>
                <a:srgbClr val="383838"/>
              </a:solidFill>
            </a:endParaRPr>
          </a:p>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b="1">
                <a:solidFill>
                  <a:srgbClr val="333333"/>
                </a:solidFill>
              </a:rPr>
              <a:t>3. Asexual, often interchangeable with “Ace” or “Aces,”</a:t>
            </a:r>
            <a:endParaRPr sz="1200" b="1">
              <a:solidFill>
                <a:srgbClr val="333333"/>
              </a:solidFill>
            </a:endParaRPr>
          </a:p>
          <a:p>
            <a:pPr marL="457200" lvl="0" indent="-304800" algn="l" rtl="0">
              <a:lnSpc>
                <a:spcPct val="115000"/>
              </a:lnSpc>
              <a:spcBef>
                <a:spcPts val="0"/>
              </a:spcBef>
              <a:spcAft>
                <a:spcPts val="0"/>
              </a:spcAft>
              <a:buClr>
                <a:srgbClr val="111111"/>
              </a:buClr>
              <a:buSzPts val="1200"/>
              <a:buChar char="●"/>
            </a:pPr>
            <a:r>
              <a:rPr lang="en" sz="1200">
                <a:solidFill>
                  <a:srgbClr val="111111"/>
                </a:solidFill>
              </a:rPr>
              <a:t>Refers to folks who experience a complete or partial lack of sexual attraction or interest in sexual activity with others.</a:t>
            </a:r>
            <a:endParaRPr sz="1200">
              <a:solidFill>
                <a:srgbClr val="111111"/>
              </a:solidFill>
            </a:endParaRPr>
          </a:p>
          <a:p>
            <a:pPr marL="457200" lvl="0" indent="-304800" algn="l" rtl="0">
              <a:lnSpc>
                <a:spcPct val="115000"/>
              </a:lnSpc>
              <a:spcBef>
                <a:spcPts val="0"/>
              </a:spcBef>
              <a:spcAft>
                <a:spcPts val="0"/>
              </a:spcAft>
              <a:buClr>
                <a:srgbClr val="111111"/>
              </a:buClr>
              <a:buSzPts val="1200"/>
              <a:buChar char="●"/>
            </a:pPr>
            <a:r>
              <a:rPr lang="en" sz="1200">
                <a:solidFill>
                  <a:srgbClr val="111111"/>
                </a:solidFill>
              </a:rPr>
              <a:t>Asexuality exists on a spectrum, and asexual people may experience no, little or conditional sexual attraction.</a:t>
            </a:r>
            <a:endParaRPr sz="1200">
              <a:solidFill>
                <a:srgbClr val="111111"/>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111111"/>
              </a:solidFill>
            </a:endParaRPr>
          </a:p>
          <a:p>
            <a:pPr marL="0" lvl="0" indent="0" algn="l" rtl="0">
              <a:lnSpc>
                <a:spcPct val="115000"/>
              </a:lnSpc>
              <a:spcBef>
                <a:spcPts val="0"/>
              </a:spcBef>
              <a:spcAft>
                <a:spcPts val="0"/>
              </a:spcAft>
              <a:buNone/>
            </a:pPr>
            <a:r>
              <a:rPr lang="en" sz="1200" b="1">
                <a:solidFill>
                  <a:srgbClr val="333333"/>
                </a:solidFill>
              </a:rPr>
              <a:t>4. Two-Spirit:</a:t>
            </a:r>
            <a:endParaRPr sz="1200" b="1">
              <a:solidFill>
                <a:srgbClr val="333333"/>
              </a:solidFill>
            </a:endParaRPr>
          </a:p>
          <a:p>
            <a:pPr marL="457200" lvl="0" indent="-304800" algn="l" rtl="0">
              <a:lnSpc>
                <a:spcPct val="115000"/>
              </a:lnSpc>
              <a:spcBef>
                <a:spcPts val="0"/>
              </a:spcBef>
              <a:spcAft>
                <a:spcPts val="0"/>
              </a:spcAft>
              <a:buClr>
                <a:srgbClr val="333333"/>
              </a:buClr>
              <a:buSzPts val="1200"/>
              <a:buChar char="●"/>
            </a:pPr>
            <a:r>
              <a:rPr lang="en" sz="1200">
                <a:solidFill>
                  <a:srgbClr val="333333"/>
                </a:solidFill>
              </a:rPr>
              <a:t>Two Spirit describes an Indigenous person who expresses their gender identity, spiritual identity, or social role in a traditional, non-Western way.</a:t>
            </a:r>
            <a:endParaRPr sz="1200">
              <a:solidFill>
                <a:srgbClr val="333333"/>
              </a:solidFill>
            </a:endParaRPr>
          </a:p>
          <a:p>
            <a:pPr marL="457200" lvl="0" indent="-304800" algn="l" rtl="0">
              <a:lnSpc>
                <a:spcPct val="115000"/>
              </a:lnSpc>
              <a:spcBef>
                <a:spcPts val="0"/>
              </a:spcBef>
              <a:spcAft>
                <a:spcPts val="0"/>
              </a:spcAft>
              <a:buClr>
                <a:srgbClr val="333333"/>
              </a:buClr>
              <a:buSzPts val="1200"/>
              <a:buChar char="●"/>
            </a:pPr>
            <a:r>
              <a:rPr lang="en" sz="1200">
                <a:solidFill>
                  <a:srgbClr val="333333"/>
                </a:solidFill>
              </a:rPr>
              <a:t>The term Two Spirit was developed by LGTBQIA+ American Indian and Alaska Native activists in 1990 as way to unify tribal traditions that historically embraced diversity and fluidity of gender identities and sexual orientations.</a:t>
            </a:r>
            <a:endParaRPr sz="1200">
              <a:solidFill>
                <a:srgbClr val="333333"/>
              </a:solidFill>
            </a:endParaRPr>
          </a:p>
          <a:p>
            <a:pPr marL="457200" lvl="0" indent="-304800" algn="l" rtl="0">
              <a:lnSpc>
                <a:spcPct val="115000"/>
              </a:lnSpc>
              <a:spcBef>
                <a:spcPts val="0"/>
              </a:spcBef>
              <a:spcAft>
                <a:spcPts val="0"/>
              </a:spcAft>
              <a:buClr>
                <a:srgbClr val="333333"/>
              </a:buClr>
              <a:buSzPts val="1200"/>
              <a:buChar char="●"/>
            </a:pPr>
            <a:r>
              <a:rPr lang="en" sz="1200">
                <a:solidFill>
                  <a:srgbClr val="333333"/>
                </a:solidFill>
              </a:rPr>
              <a:t>Each tribal community, and there are over 500, has unique culture, language, and traditional practices and may use various terms to describe Two Spirit people.</a:t>
            </a:r>
            <a:endParaRPr sz="1200">
              <a:solidFill>
                <a:srgbClr val="333333"/>
              </a:solidFill>
            </a:endParaRPr>
          </a:p>
          <a:p>
            <a:pPr marL="0" lvl="0" indent="0" algn="l" rtl="0">
              <a:lnSpc>
                <a:spcPct val="115000"/>
              </a:lnSpc>
              <a:spcBef>
                <a:spcPts val="0"/>
              </a:spcBef>
              <a:spcAft>
                <a:spcPts val="0"/>
              </a:spcAft>
              <a:buNone/>
            </a:pPr>
            <a:endParaRPr sz="1200">
              <a:solidFill>
                <a:srgbClr val="333333"/>
              </a:solidFill>
            </a:endParaRPr>
          </a:p>
          <a:p>
            <a:pPr marL="0" lvl="0" indent="0" algn="l" rtl="0">
              <a:lnSpc>
                <a:spcPct val="115000"/>
              </a:lnSpc>
              <a:spcBef>
                <a:spcPts val="1200"/>
              </a:spcBef>
              <a:spcAft>
                <a:spcPts val="0"/>
              </a:spcAft>
              <a:buNone/>
            </a:pPr>
            <a:r>
              <a:rPr lang="en" sz="1200" b="1">
                <a:solidFill>
                  <a:srgbClr val="333333"/>
                </a:solidFill>
              </a:rPr>
              <a:t>5. </a:t>
            </a:r>
            <a:r>
              <a:rPr lang="en" sz="1200" b="1">
                <a:solidFill>
                  <a:schemeClr val="dk1"/>
                </a:solidFill>
              </a:rPr>
              <a:t>Transgender</a:t>
            </a:r>
            <a:r>
              <a:rPr lang="en" sz="1200">
                <a:solidFill>
                  <a:schemeClr val="dk1"/>
                </a:solidFill>
              </a:rPr>
              <a:t>, which is used interchangeably with trans, in an umbrella term that is inclusive of, but not forced upon, anyone who identifies as a gender that does not correspond with their sex assigned at birth. </a:t>
            </a:r>
            <a:endParaRPr sz="1200">
              <a:solidFill>
                <a:schemeClr val="dk1"/>
              </a:solidFill>
            </a:endParaRPr>
          </a:p>
          <a:p>
            <a:pPr marL="0" lvl="0" indent="0" algn="l" rtl="0">
              <a:lnSpc>
                <a:spcPct val="115000"/>
              </a:lnSpc>
              <a:spcBef>
                <a:spcPts val="1200"/>
              </a:spcBef>
              <a:spcAft>
                <a:spcPts val="0"/>
              </a:spcAft>
              <a:buNone/>
            </a:pPr>
            <a:r>
              <a:rPr lang="en" sz="1200" b="1">
                <a:solidFill>
                  <a:schemeClr val="dk1"/>
                </a:solidFill>
              </a:rPr>
              <a:t>6. And finally, what about the plus sign?</a:t>
            </a:r>
            <a:endParaRPr sz="1200" b="1">
              <a:solidFill>
                <a:schemeClr val="dk1"/>
              </a:solidFill>
            </a:endParaRPr>
          </a:p>
          <a:p>
            <a:pPr marL="457200" lvl="0" indent="-304800" algn="l" rtl="0">
              <a:lnSpc>
                <a:spcPct val="115000"/>
              </a:lnSpc>
              <a:spcBef>
                <a:spcPts val="1200"/>
              </a:spcBef>
              <a:spcAft>
                <a:spcPts val="0"/>
              </a:spcAft>
              <a:buClr>
                <a:schemeClr val="dk1"/>
              </a:buClr>
              <a:buSzPts val="1200"/>
              <a:buChar char="●"/>
            </a:pPr>
            <a:r>
              <a:rPr lang="en" sz="1200">
                <a:solidFill>
                  <a:srgbClr val="202124"/>
                </a:solidFill>
              </a:rPr>
              <a:t>The “+” sign is a symbol that </a:t>
            </a:r>
            <a:r>
              <a:rPr lang="en" sz="1200">
                <a:solidFill>
                  <a:srgbClr val="040C28"/>
                </a:solidFill>
              </a:rPr>
              <a:t>represents folx who identify with a sexual orientation or gender identity that isn't included within the LGBTQIA acronym</a:t>
            </a:r>
            <a:r>
              <a:rPr lang="en" sz="1200">
                <a:solidFill>
                  <a:srgbClr val="202124"/>
                </a:solidFill>
              </a:rPr>
              <a:t>.</a:t>
            </a:r>
            <a:endParaRPr sz="1200">
              <a:solidFill>
                <a:srgbClr val="202124"/>
              </a:solidFill>
            </a:endParaRPr>
          </a:p>
          <a:p>
            <a:pPr marL="457200" lvl="0" indent="-304800" algn="l" rtl="0">
              <a:lnSpc>
                <a:spcPct val="115000"/>
              </a:lnSpc>
              <a:spcBef>
                <a:spcPts val="0"/>
              </a:spcBef>
              <a:spcAft>
                <a:spcPts val="0"/>
              </a:spcAft>
              <a:buClr>
                <a:schemeClr val="dk1"/>
              </a:buClr>
              <a:buSzPts val="1200"/>
              <a:buChar char="●"/>
            </a:pPr>
            <a:r>
              <a:rPr lang="en" sz="1200">
                <a:solidFill>
                  <a:srgbClr val="202124"/>
                </a:solidFill>
              </a:rPr>
              <a:t>It also exists to include the ever-changing spectrum that represents gender and sexual identities that letters and words cannot yet fully describe. </a:t>
            </a:r>
            <a:endParaRPr sz="1200">
              <a:solidFill>
                <a:srgbClr val="202124"/>
              </a:solidFill>
            </a:endParaRPr>
          </a:p>
          <a:p>
            <a:pPr marL="0" lvl="0" indent="0" algn="l" rtl="0">
              <a:lnSpc>
                <a:spcPct val="115000"/>
              </a:lnSpc>
              <a:spcBef>
                <a:spcPts val="1200"/>
              </a:spcBef>
              <a:spcAft>
                <a:spcPts val="0"/>
              </a:spcAft>
              <a:buClr>
                <a:schemeClr val="dk1"/>
              </a:buClr>
              <a:buSzPts val="1100"/>
              <a:buFont typeface="Arial"/>
              <a:buNone/>
            </a:pPr>
            <a:r>
              <a:rPr lang="en" sz="1200">
                <a:solidFill>
                  <a:schemeClr val="dk1"/>
                </a:solidFill>
              </a:rPr>
              <a:t> </a:t>
            </a:r>
            <a:endParaRPr sz="1200">
              <a:solidFill>
                <a:schemeClr val="dk1"/>
              </a:solidFill>
            </a:endParaRPr>
          </a:p>
          <a:p>
            <a:pPr marL="0" lvl="0" indent="0" algn="l" rtl="0">
              <a:spcBef>
                <a:spcPts val="0"/>
              </a:spcBef>
              <a:spcAft>
                <a:spcPts val="0"/>
              </a:spcAft>
              <a:buNone/>
            </a:pPr>
            <a:endParaRPr sz="1200">
              <a:solidFill>
                <a:srgbClr val="333333"/>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1f5e8b807c_0_15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1f5e8b807c_0_1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Danielle</a:t>
            </a:r>
            <a:endParaRPr b="1"/>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Why do we care about this? Because studies have shown that language is often the most persistent way LGBTQIA2S+ are harmed. Because of that it is helpful to have guidance on how we are talking about historically marginalized and oppressed populations. </a:t>
            </a:r>
            <a:endParaRPr/>
          </a:p>
          <a:p>
            <a:pPr marL="45720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Also, if we mess up, that is okay. It is messy. Most our discomfort instead of bolstering LGBTQIA2S+ folx.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1f5e8b807c_0_1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21f5e8b807c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rPr>
              <a:t>Danielle</a:t>
            </a:r>
            <a:endParaRPr sz="1200" b="1">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However an individual describes their identities, including individuals who do not identify as LGBTQIA2S+, we all possess the following four components of human identity that are captured in this inforgraphic: </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r>
              <a:rPr lang="en" sz="1200">
                <a:solidFill>
                  <a:schemeClr val="dk1"/>
                </a:solidFill>
              </a:rPr>
              <a:t>Gender Identity</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r>
              <a:rPr lang="en" sz="1200">
                <a:solidFill>
                  <a:schemeClr val="dk1"/>
                </a:solidFill>
              </a:rPr>
              <a:t>Gender Expression</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r>
              <a:rPr lang="en" sz="1200">
                <a:solidFill>
                  <a:schemeClr val="dk1"/>
                </a:solidFill>
              </a:rPr>
              <a:t>Attraction</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r>
              <a:rPr lang="en" sz="1200">
                <a:solidFill>
                  <a:schemeClr val="dk1"/>
                </a:solidFill>
              </a:rPr>
              <a:t>Assigned Sex.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In international human rights work, you may have hear these components described as SOGIESC (Sexual Orientation, Gender Identity, Gender Expression, and Sex Characteristics).</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Being conscious of these four components allow us in positions of power and privilege to </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r>
              <a:rPr lang="en" sz="1200">
                <a:solidFill>
                  <a:schemeClr val="dk1"/>
                </a:solidFill>
              </a:rPr>
              <a:t>Begin to understand identity in relatable and relational way</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r>
              <a:rPr lang="en" sz="1200">
                <a:solidFill>
                  <a:schemeClr val="dk1"/>
                </a:solidFill>
              </a:rPr>
              <a:t>We can help establish these components of identity as useful in describing legal protections</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r>
              <a:rPr lang="en" sz="1200">
                <a:solidFill>
                  <a:schemeClr val="dk1"/>
                </a:solidFill>
              </a:rPr>
              <a:t>And we having an understanding of these concepts allows us to clarify and demystify identity confusion surrounding LGBTQIA2S+ identities.</a:t>
            </a:r>
            <a:endParaRPr sz="1200">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1f5e8b807c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1f5e8b807c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t>Danielle</a:t>
            </a:r>
            <a:endParaRPr sz="1200" b="1"/>
          </a:p>
          <a:p>
            <a:pPr marL="0" lvl="0" indent="0" algn="l" rtl="0">
              <a:lnSpc>
                <a:spcPct val="115000"/>
              </a:lnSpc>
              <a:spcBef>
                <a:spcPts val="0"/>
              </a:spcBef>
              <a:spcAft>
                <a:spcPts val="0"/>
              </a:spcAft>
              <a:buNone/>
            </a:pPr>
            <a:endParaRPr sz="1200" b="1"/>
          </a:p>
          <a:p>
            <a:pPr marL="457200" lvl="0" indent="-304800" algn="l" rtl="0">
              <a:lnSpc>
                <a:spcPct val="115000"/>
              </a:lnSpc>
              <a:spcBef>
                <a:spcPts val="0"/>
              </a:spcBef>
              <a:spcAft>
                <a:spcPts val="0"/>
              </a:spcAft>
              <a:buSzPts val="1200"/>
              <a:buAutoNum type="arabicPeriod"/>
            </a:pPr>
            <a:r>
              <a:rPr lang="en" sz="1200"/>
              <a:t>When we think about the scope of the problem and how many individuals we are talking about I want to provide some data. </a:t>
            </a:r>
            <a:endParaRPr sz="1200"/>
          </a:p>
          <a:p>
            <a:pPr marL="457200" lvl="0" indent="-304800" algn="l" rtl="0">
              <a:lnSpc>
                <a:spcPct val="115000"/>
              </a:lnSpc>
              <a:spcBef>
                <a:spcPts val="0"/>
              </a:spcBef>
              <a:spcAft>
                <a:spcPts val="0"/>
              </a:spcAft>
              <a:buSzPts val="1200"/>
              <a:buAutoNum type="arabicPeriod"/>
            </a:pPr>
            <a:r>
              <a:rPr lang="en" sz="1200"/>
              <a:t>As of 2022, a total of 7.2% U.S. adults identify as LGBT. </a:t>
            </a:r>
            <a:endParaRPr sz="1200"/>
          </a:p>
          <a:p>
            <a:pPr marL="457200" lvl="0" indent="-304800" algn="l" rtl="0">
              <a:lnSpc>
                <a:spcPct val="115000"/>
              </a:lnSpc>
              <a:spcBef>
                <a:spcPts val="0"/>
              </a:spcBef>
              <a:spcAft>
                <a:spcPts val="0"/>
              </a:spcAft>
              <a:buSzPts val="1200"/>
              <a:buAutoNum type="arabicPeriod"/>
            </a:pPr>
            <a:r>
              <a:rPr lang="en" sz="1200"/>
              <a:t>There has been an increase in representation among trans populations from that last time data were collected in 2017, which also included Gen Z for the first time in data collection. </a:t>
            </a:r>
            <a:endParaRPr sz="1200"/>
          </a:p>
          <a:p>
            <a:pPr marL="457200" lvl="0" indent="-304800" algn="l" rtl="0">
              <a:lnSpc>
                <a:spcPct val="115000"/>
              </a:lnSpc>
              <a:spcBef>
                <a:spcPts val="0"/>
              </a:spcBef>
              <a:spcAft>
                <a:spcPts val="0"/>
              </a:spcAft>
              <a:buSzPts val="1200"/>
              <a:buAutoNum type="arabicPeriod"/>
            </a:pPr>
            <a:r>
              <a:rPr lang="en" sz="1200"/>
              <a:t>I want to point out that almost 20% of adults born between 1997 and 2004 identified as LGBT when compared to 11% of Millennials born from 1981 to 1996. </a:t>
            </a:r>
            <a:endParaRPr sz="1200"/>
          </a:p>
          <a:p>
            <a:pPr marL="0" lvl="0" indent="0" algn="l" rtl="0">
              <a:lnSpc>
                <a:spcPct val="115000"/>
              </a:lnSpc>
              <a:spcBef>
                <a:spcPts val="0"/>
              </a:spcBef>
              <a:spcAft>
                <a:spcPts val="0"/>
              </a:spcAft>
              <a:buNone/>
            </a:pPr>
            <a:endParaRPr sz="1200"/>
          </a:p>
          <a:p>
            <a:pPr marL="0" lvl="0" indent="0" algn="l" rtl="0">
              <a:lnSpc>
                <a:spcPct val="115000"/>
              </a:lnSpc>
              <a:spcBef>
                <a:spcPts val="0"/>
              </a:spcBef>
              <a:spcAft>
                <a:spcPts val="0"/>
              </a:spcAft>
              <a:buNone/>
            </a:pPr>
            <a:r>
              <a:rPr lang="en" sz="1200"/>
              <a:t>CLICK </a:t>
            </a:r>
            <a:endParaRPr sz="1200"/>
          </a:p>
          <a:p>
            <a:pPr marL="0" lvl="0" indent="0" algn="l" rtl="0">
              <a:lnSpc>
                <a:spcPct val="115000"/>
              </a:lnSpc>
              <a:spcBef>
                <a:spcPts val="0"/>
              </a:spcBef>
              <a:spcAft>
                <a:spcPts val="0"/>
              </a:spcAft>
              <a:buNone/>
            </a:pPr>
            <a:endParaRPr sz="1200"/>
          </a:p>
          <a:p>
            <a:pPr marL="457200" lvl="0" indent="-304800" algn="just" rtl="0">
              <a:lnSpc>
                <a:spcPct val="115000"/>
              </a:lnSpc>
              <a:spcBef>
                <a:spcPts val="0"/>
              </a:spcBef>
              <a:spcAft>
                <a:spcPts val="0"/>
              </a:spcAft>
              <a:buSzPts val="1200"/>
              <a:buAutoNum type="arabicPeriod"/>
            </a:pPr>
            <a:r>
              <a:rPr lang="en" sz="1200">
                <a:solidFill>
                  <a:srgbClr val="444444"/>
                </a:solidFill>
              </a:rPr>
              <a:t>Results from a Gallup poll found that the percentage of people residing in the U.S. who identify as LGBT rose to 4.5% in 2017 to 5.6% 2020 </a:t>
            </a:r>
            <a:endParaRPr sz="1200">
              <a:solidFill>
                <a:srgbClr val="444444"/>
              </a:solidFill>
            </a:endParaRPr>
          </a:p>
          <a:p>
            <a:pPr marL="457200" lvl="0" indent="-304800" algn="just" rtl="0">
              <a:lnSpc>
                <a:spcPct val="115000"/>
              </a:lnSpc>
              <a:spcBef>
                <a:spcPts val="0"/>
              </a:spcBef>
              <a:spcAft>
                <a:spcPts val="0"/>
              </a:spcAft>
              <a:buSzPts val="1200"/>
              <a:buAutoNum type="arabicPeriod"/>
            </a:pPr>
            <a:r>
              <a:rPr lang="en" sz="1200">
                <a:solidFill>
                  <a:srgbClr val="444444"/>
                </a:solidFill>
              </a:rPr>
              <a:t>Study results found that:</a:t>
            </a:r>
            <a:endParaRPr sz="1200">
              <a:solidFill>
                <a:srgbClr val="444444"/>
              </a:solidFill>
            </a:endParaRPr>
          </a:p>
          <a:p>
            <a:pPr marL="914400" lvl="1" indent="-304800" algn="just" rtl="0">
              <a:lnSpc>
                <a:spcPct val="115000"/>
              </a:lnSpc>
              <a:spcBef>
                <a:spcPts val="0"/>
              </a:spcBef>
              <a:spcAft>
                <a:spcPts val="0"/>
              </a:spcAft>
              <a:buSzPts val="1200"/>
              <a:buAutoNum type="alphaLcPeriod"/>
            </a:pPr>
            <a:r>
              <a:rPr lang="en" sz="1200">
                <a:solidFill>
                  <a:srgbClr val="444444"/>
                </a:solidFill>
              </a:rPr>
              <a:t>54.6% of LGBT adults in the U.S. identify as bisexual</a:t>
            </a:r>
            <a:endParaRPr sz="1200">
              <a:solidFill>
                <a:srgbClr val="444444"/>
              </a:solidFill>
            </a:endParaRPr>
          </a:p>
          <a:p>
            <a:pPr marL="914400" lvl="1" indent="-304800" algn="just" rtl="0">
              <a:lnSpc>
                <a:spcPct val="115000"/>
              </a:lnSpc>
              <a:spcBef>
                <a:spcPts val="0"/>
              </a:spcBef>
              <a:spcAft>
                <a:spcPts val="0"/>
              </a:spcAft>
              <a:buSzPts val="1200"/>
              <a:buAutoNum type="alphaLcPeriod"/>
            </a:pPr>
            <a:r>
              <a:rPr lang="en" sz="1200">
                <a:solidFill>
                  <a:srgbClr val="444444"/>
                </a:solidFill>
              </a:rPr>
              <a:t>While 24.5% identify as gay</a:t>
            </a:r>
            <a:endParaRPr sz="1200">
              <a:solidFill>
                <a:srgbClr val="444444"/>
              </a:solidFill>
            </a:endParaRPr>
          </a:p>
          <a:p>
            <a:pPr marL="914400" lvl="1" indent="-304800" algn="just" rtl="0">
              <a:lnSpc>
                <a:spcPct val="115000"/>
              </a:lnSpc>
              <a:spcBef>
                <a:spcPts val="0"/>
              </a:spcBef>
              <a:spcAft>
                <a:spcPts val="0"/>
              </a:spcAft>
              <a:buSzPts val="1200"/>
              <a:buAutoNum type="alphaLcPeriod"/>
            </a:pPr>
            <a:r>
              <a:rPr lang="en" sz="1200">
                <a:solidFill>
                  <a:srgbClr val="444444"/>
                </a:solidFill>
              </a:rPr>
              <a:t>11.7% identify as lesbian</a:t>
            </a:r>
            <a:endParaRPr sz="1200">
              <a:solidFill>
                <a:srgbClr val="444444"/>
              </a:solidFill>
            </a:endParaRPr>
          </a:p>
          <a:p>
            <a:pPr marL="914400" lvl="1" indent="-304800" algn="just" rtl="0">
              <a:lnSpc>
                <a:spcPct val="115000"/>
              </a:lnSpc>
              <a:spcBef>
                <a:spcPts val="0"/>
              </a:spcBef>
              <a:spcAft>
                <a:spcPts val="0"/>
              </a:spcAft>
              <a:buSzPts val="1200"/>
              <a:buAutoNum type="alphaLcPeriod"/>
            </a:pPr>
            <a:r>
              <a:rPr lang="en" sz="1200">
                <a:solidFill>
                  <a:srgbClr val="444444"/>
                </a:solidFill>
              </a:rPr>
              <a:t>And 11.3% identify as transgender </a:t>
            </a:r>
            <a:endParaRPr sz="1200">
              <a:solidFill>
                <a:srgbClr val="444444"/>
              </a:solidFill>
            </a:endParaRPr>
          </a:p>
          <a:p>
            <a:pPr marL="457200" lvl="0" indent="-304800" algn="l" rtl="0">
              <a:lnSpc>
                <a:spcPct val="115000"/>
              </a:lnSpc>
              <a:spcBef>
                <a:spcPts val="0"/>
              </a:spcBef>
              <a:spcAft>
                <a:spcPts val="0"/>
              </a:spcAft>
              <a:buSzPts val="1200"/>
              <a:buAutoNum type="arabicPeriod"/>
            </a:pPr>
            <a:r>
              <a:rPr lang="en" sz="1200"/>
              <a:t>So as we think about the individuals, families, and communities we work in partnership with it is critical to overall health and wellbeing to utilize LGBTQIA2S+ affirming models of care.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1fa20b4c11_0_71: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1fa20b4c11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 and Danielle give quick intros</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21f5e8b807c_0_1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21f5e8b807c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rPr>
              <a:t>Danielle</a:t>
            </a:r>
            <a:endParaRPr sz="1200" b="1">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The daily discrimination and stigma that LGBTQIA2S+  populations face are more visible today than in the past in part due to the increase in anti-LGBTQIA2S+ legislation.</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Since 2018, over 670 anti-LGBTQIA+ bills have been filed. This includes the notable “Don’t Say Gay Bill,” “</a:t>
            </a:r>
            <a:r>
              <a:rPr lang="en" sz="1200" i="1">
                <a:solidFill>
                  <a:schemeClr val="dk1"/>
                </a:solidFill>
              </a:rPr>
              <a:t>Fairness in Women’s Sports Bills,” </a:t>
            </a:r>
            <a:r>
              <a:rPr lang="en" sz="1200">
                <a:solidFill>
                  <a:schemeClr val="dk1"/>
                </a:solidFill>
              </a:rPr>
              <a:t>and a myriad of </a:t>
            </a:r>
            <a:r>
              <a:rPr lang="en" sz="1200" i="1">
                <a:solidFill>
                  <a:schemeClr val="dk1"/>
                </a:solidFill>
              </a:rPr>
              <a:t>“A</a:t>
            </a:r>
            <a:r>
              <a:rPr lang="en" sz="1200">
                <a:solidFill>
                  <a:schemeClr val="dk1"/>
                </a:solidFill>
              </a:rPr>
              <a:t>nti-trans health care” bills. It is important to note, that of the 670 proposed bills, at least half target trans health and well-being. </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As of 2023, the US has already introduced more anti-LGBTQ bills this year than in the past five years combined.</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According to the American Civil Liberties Union, as of March 2023 approximately 385 anti-LGBTQ laws have been </a:t>
            </a:r>
            <a:r>
              <a:rPr lang="en" sz="1200">
                <a:solidFill>
                  <a:schemeClr val="dk1"/>
                </a:solidFill>
                <a:uFill>
                  <a:noFill/>
                </a:uFill>
                <a:hlinkClick r:id="rId3">
                  <a:extLst>
                    <a:ext uri="{A12FA001-AC4F-418D-AE19-62706E023703}">
                      <ahyp:hlinkClr xmlns:ahyp="http://schemas.microsoft.com/office/drawing/2018/hyperlinkcolor" val="tx"/>
                    </a:ext>
                  </a:extLst>
                </a:hlinkClick>
              </a:rPr>
              <a:t>introduced</a:t>
            </a:r>
            <a:r>
              <a:rPr lang="en" sz="1200">
                <a:solidFill>
                  <a:schemeClr val="dk1"/>
                </a:solidFill>
              </a:rPr>
              <a:t> at the state level in a majority of US states.</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By comparison, in 2022 at least 162 anti-LGBTQ bills were introduced, 19 of which were signed into law. </a:t>
            </a: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1fa20b4c11_0_43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1fa20b4c11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b="1">
                <a:solidFill>
                  <a:schemeClr val="dk1"/>
                </a:solidFill>
              </a:rPr>
              <a:t>Danielle</a:t>
            </a: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1.LGBTQIA2S+ individuals face increased discrimination and stigma over their lifetime when compared to cisgender individuals. More specifically, they experience increased rates of depression and suicidal ideation during their lifetime.</a:t>
            </a:r>
            <a:endParaRPr sz="1200">
              <a:solidFill>
                <a:srgbClr val="595959"/>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2.Transgender and gender diverse individuals are disproportionately affected by STIs, including HIV, are more likely to experience victimization related to violent crimes than other populations, and are less likely to have access to health insurance than LGBQ and heterosexual individuals.</a:t>
            </a:r>
            <a:endParaRPr sz="1200">
              <a:solidFill>
                <a:srgbClr val="595959"/>
              </a:solidFill>
            </a:endParaRPr>
          </a:p>
          <a:p>
            <a:pPr marL="0" lvl="0" indent="0" algn="l" rtl="0">
              <a:lnSpc>
                <a:spcPct val="115000"/>
              </a:lnSpc>
              <a:spcBef>
                <a:spcPts val="0"/>
              </a:spcBef>
              <a:spcAft>
                <a:spcPts val="0"/>
              </a:spcAft>
              <a:buClr>
                <a:schemeClr val="dk1"/>
              </a:buClr>
              <a:buSzPts val="1100"/>
              <a:buFont typeface="Arial"/>
              <a:buNone/>
            </a:pPr>
            <a:endParaRPr sz="1200">
              <a:solidFill>
                <a:srgbClr val="595959"/>
              </a:solidFill>
            </a:endParaRPr>
          </a:p>
          <a:p>
            <a:pPr marL="0" lvl="0" indent="0" algn="l" rtl="0">
              <a:lnSpc>
                <a:spcPct val="115000"/>
              </a:lnSpc>
              <a:spcBef>
                <a:spcPts val="0"/>
              </a:spcBef>
              <a:spcAft>
                <a:spcPts val="0"/>
              </a:spcAft>
              <a:buClr>
                <a:schemeClr val="dk1"/>
              </a:buClr>
              <a:buSzPts val="1100"/>
              <a:buFont typeface="Arial"/>
              <a:buNone/>
            </a:pPr>
            <a:r>
              <a:rPr lang="en" sz="1200">
                <a:solidFill>
                  <a:srgbClr val="595959"/>
                </a:solidFill>
              </a:rPr>
              <a:t>3. LGBTQIA2S+ populations also experience higher levels of chronic psychological stress, institutional discrimination, and lower internalized self-esteem</a:t>
            </a:r>
            <a:endParaRPr sz="1200">
              <a:solidFill>
                <a:srgbClr val="595959"/>
              </a:solidFill>
            </a:endParaRPr>
          </a:p>
          <a:p>
            <a:pPr marL="0" lvl="0" indent="0" algn="l" rtl="0">
              <a:lnSpc>
                <a:spcPct val="115000"/>
              </a:lnSpc>
              <a:spcBef>
                <a:spcPts val="1200"/>
              </a:spcBef>
              <a:spcAft>
                <a:spcPts val="0"/>
              </a:spcAft>
              <a:buClr>
                <a:schemeClr val="dk1"/>
              </a:buClr>
              <a:buSzPts val="1100"/>
              <a:buFont typeface="Arial"/>
              <a:buNone/>
            </a:pPr>
            <a:endParaRPr sz="1200">
              <a:solidFill>
                <a:srgbClr val="595959"/>
              </a:solidFill>
            </a:endParaRPr>
          </a:p>
          <a:p>
            <a:pPr marL="0" lvl="0" indent="0" algn="l" rtl="0">
              <a:spcBef>
                <a:spcPts val="1200"/>
              </a:spcBef>
              <a:spcAft>
                <a:spcPts val="0"/>
              </a:spcAft>
              <a:buClr>
                <a:schemeClr val="dk1"/>
              </a:buClr>
              <a:buSzPts val="1100"/>
              <a:buFont typeface="Arial"/>
              <a:buNone/>
            </a:pPr>
            <a:endParaRPr sz="1200">
              <a:solidFill>
                <a:schemeClr val="dk1"/>
              </a:solidFill>
            </a:endParaRPr>
          </a:p>
          <a:p>
            <a:pPr marL="0" lvl="0" indent="0" algn="l" rtl="0">
              <a:spcBef>
                <a:spcPts val="0"/>
              </a:spcBef>
              <a:spcAft>
                <a:spcPts val="0"/>
              </a:spcAft>
              <a:buNone/>
            </a:pPr>
            <a:endParaRPr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1fa20b4c11_0_739: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 name="Google Shape;305;g21fa20b4c11_0_7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t>These negative experiences are also experienced in healthcare settings as </a:t>
            </a:r>
            <a:r>
              <a:rPr lang="en" sz="1200">
                <a:solidFill>
                  <a:schemeClr val="dk1"/>
                </a:solidFill>
              </a:rPr>
              <a:t>LGBTQIA2S+ folx report increased rates of stigma and negative experiences when accessing and using health care services.</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These populations explain that medical providers often fail to address the complexities of LGBTQIA2S+-specific health across the lifespan and in turn they often avoid seeking medical care.</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0"/>
              </a:spcBef>
              <a:spcAft>
                <a:spcPts val="0"/>
              </a:spcAft>
              <a:buNone/>
            </a:pPr>
            <a:r>
              <a:rPr lang="en" sz="1200">
                <a:solidFill>
                  <a:schemeClr val="dk1"/>
                </a:solidFill>
              </a:rPr>
              <a:t>Which leads many LGBTQIA2S+ populations to experience to a reduced quality of life when compared to cis-gender populations.</a:t>
            </a:r>
            <a:endParaRPr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1f5e8b807c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 name="Google Shape;314;g21f5e8b807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rPr>
              <a:t>Danielle</a:t>
            </a:r>
            <a:endParaRPr sz="1200" b="1">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Social norms can often serve as barriers to gender equality and affirming care, and at times cause harm</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rgbClr val="202124"/>
                </a:solidFill>
                <a:latin typeface="Roboto"/>
                <a:ea typeface="Roboto"/>
                <a:cs typeface="Roboto"/>
                <a:sym typeface="Roboto"/>
              </a:rPr>
              <a:t>In an effort to move beyond cultural competence alone helping professionals require a critical self-awareness of our own implicit biases, assumptions, and beliefs, while also remaining compassionate, curious, and patient centered. </a:t>
            </a:r>
            <a:endParaRPr sz="1200">
              <a:solidFill>
                <a:srgbClr val="202124"/>
              </a:solidFill>
              <a:latin typeface="Roboto"/>
              <a:ea typeface="Roboto"/>
              <a:cs typeface="Roboto"/>
              <a:sym typeface="Roboto"/>
            </a:endParaRPr>
          </a:p>
          <a:p>
            <a:pPr marL="457200" lvl="0" indent="0" algn="l" rtl="0">
              <a:lnSpc>
                <a:spcPct val="115000"/>
              </a:lnSpc>
              <a:spcBef>
                <a:spcPts val="0"/>
              </a:spcBef>
              <a:spcAft>
                <a:spcPts val="0"/>
              </a:spcAft>
              <a:buNone/>
            </a:pPr>
            <a:endParaRPr sz="1200">
              <a:solidFill>
                <a:srgbClr val="202124"/>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Culturally competent affirming care targets a specific population over a lifespan, includes social and structural equality of care that is relevant to the context in which it is practiced, and is grounded in liberatory culturally based practices.</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Liberatory culturally based practices often </a:t>
            </a:r>
            <a:r>
              <a:rPr lang="en" sz="1200">
                <a:solidFill>
                  <a:schemeClr val="dk1"/>
                </a:solidFill>
                <a:latin typeface="Roboto"/>
                <a:ea typeface="Roboto"/>
                <a:cs typeface="Roboto"/>
                <a:sym typeface="Roboto"/>
              </a:rPr>
              <a:t>embraces the ethics of raising critical consciousness, empowerment, and accountability as foundational pillars of therapeutic practice </a:t>
            </a:r>
            <a:endParaRPr sz="1200">
              <a:solidFill>
                <a:schemeClr val="dk1"/>
              </a:solidFill>
              <a:latin typeface="Roboto"/>
              <a:ea typeface="Roboto"/>
              <a:cs typeface="Roboto"/>
              <a:sym typeface="Roboto"/>
            </a:endParaRPr>
          </a:p>
          <a:p>
            <a:pPr marL="457200" lvl="0" indent="0" algn="l" rtl="0">
              <a:lnSpc>
                <a:spcPct val="115000"/>
              </a:lnSpc>
              <a:spcBef>
                <a:spcPts val="0"/>
              </a:spcBef>
              <a:spcAft>
                <a:spcPts val="0"/>
              </a:spcAft>
              <a:buNone/>
            </a:pP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rPr>
              <a:t>Better patient outcomes are associated with providers  who utilize terms, understand specific healthcare risks, and those who have a commitment to developing knowledge of caring for these patients. </a:t>
            </a:r>
            <a:endParaRPr sz="1200">
              <a:solidFill>
                <a:schemeClr val="dk1"/>
              </a:solidFill>
            </a:endParaRPr>
          </a:p>
          <a:p>
            <a:pPr marL="0" lvl="0" indent="0" algn="l" rtl="0">
              <a:lnSpc>
                <a:spcPct val="115000"/>
              </a:lnSpc>
              <a:spcBef>
                <a:spcPts val="0"/>
              </a:spcBef>
              <a:spcAft>
                <a:spcPts val="0"/>
              </a:spcAft>
              <a:buNone/>
            </a:pPr>
            <a:endParaRPr sz="1200">
              <a:solidFill>
                <a:schemeClr val="dk1"/>
              </a:solidFill>
            </a:endParaRPr>
          </a:p>
          <a:p>
            <a:pPr marL="0" lvl="0" indent="0" algn="l" rtl="0">
              <a:lnSpc>
                <a:spcPct val="115000"/>
              </a:lnSpc>
              <a:spcBef>
                <a:spcPts val="800"/>
              </a:spcBef>
              <a:spcAft>
                <a:spcPts val="0"/>
              </a:spcAft>
              <a:buNone/>
            </a:pPr>
            <a:endParaRPr sz="1200">
              <a:solidFill>
                <a:schemeClr val="dk1"/>
              </a:solidFill>
            </a:endParaRPr>
          </a:p>
          <a:p>
            <a:pPr marL="0" lvl="0" indent="0" algn="l" rtl="0">
              <a:lnSpc>
                <a:spcPct val="115000"/>
              </a:lnSpc>
              <a:spcBef>
                <a:spcPts val="2000"/>
              </a:spcBef>
              <a:spcAft>
                <a:spcPts val="0"/>
              </a:spcAft>
              <a:buNone/>
            </a:pPr>
            <a:endParaRPr sz="1200">
              <a:solidFill>
                <a:schemeClr val="dk1"/>
              </a:solidFill>
            </a:endParaRPr>
          </a:p>
          <a:p>
            <a:pPr marL="0" lvl="0" indent="0" algn="l" rtl="0">
              <a:lnSpc>
                <a:spcPct val="115000"/>
              </a:lnSpc>
              <a:spcBef>
                <a:spcPts val="2000"/>
              </a:spcBef>
              <a:spcAft>
                <a:spcPts val="0"/>
              </a:spcAft>
              <a:buNone/>
            </a:pPr>
            <a:endParaRPr sz="1200">
              <a:solidFill>
                <a:schemeClr val="dk1"/>
              </a:solidFill>
            </a:endParaRPr>
          </a:p>
          <a:p>
            <a:pPr marL="0" lvl="0" indent="0" algn="l" rtl="0">
              <a:lnSpc>
                <a:spcPct val="115000"/>
              </a:lnSpc>
              <a:spcBef>
                <a:spcPts val="0"/>
              </a:spcBef>
              <a:spcAft>
                <a:spcPts val="0"/>
              </a:spcAft>
              <a:buNone/>
            </a:pPr>
            <a:endParaRPr sz="1200">
              <a:solidFill>
                <a:srgbClr val="444444"/>
              </a:solidFill>
            </a:endParaRPr>
          </a:p>
          <a:p>
            <a:pPr marL="0" lvl="0" indent="0" algn="l" rtl="0">
              <a:lnSpc>
                <a:spcPct val="115000"/>
              </a:lnSpc>
              <a:spcBef>
                <a:spcPts val="0"/>
              </a:spcBef>
              <a:spcAft>
                <a:spcPts val="0"/>
              </a:spcAft>
              <a:buNone/>
            </a:pPr>
            <a:r>
              <a:rPr lang="en" sz="1200">
                <a:solidFill>
                  <a:srgbClr val="444444"/>
                </a:solidFill>
              </a:rPr>
              <a:t>​</a:t>
            </a:r>
            <a:endParaRPr sz="1200">
              <a:solidFill>
                <a:srgbClr val="444444"/>
              </a:solidFill>
            </a:endParaRPr>
          </a:p>
          <a:p>
            <a:pPr marL="0" lvl="0" indent="0" algn="l" rtl="0">
              <a:spcBef>
                <a:spcPts val="0"/>
              </a:spcBef>
              <a:spcAft>
                <a:spcPts val="0"/>
              </a:spcAft>
              <a:buNone/>
            </a:pPr>
            <a:endParaRPr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30b9a7065af49fb_4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30b9a7065af49fb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solidFill>
                  <a:schemeClr val="dk1"/>
                </a:solidFill>
              </a:rPr>
              <a:t>Danielle</a:t>
            </a:r>
            <a:endParaRPr sz="1200" b="1">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If we look at Westen theoretical frameworks, that often guide healthcare and treatment options, then we have to acknowledge the privilege and power that those frameworks are assuming patients have. </a:t>
            </a:r>
            <a:endParaRPr sz="1200">
              <a:solidFill>
                <a:schemeClr val="dk1"/>
              </a:solidFill>
            </a:endParaRPr>
          </a:p>
          <a:p>
            <a:pPr marL="914400" lvl="1" indent="-304800" algn="l" rtl="0">
              <a:lnSpc>
                <a:spcPct val="115000"/>
              </a:lnSpc>
              <a:spcBef>
                <a:spcPts val="0"/>
              </a:spcBef>
              <a:spcAft>
                <a:spcPts val="0"/>
              </a:spcAft>
              <a:buClr>
                <a:schemeClr val="dk1"/>
              </a:buClr>
              <a:buSzPts val="1200"/>
              <a:buAutoNum type="alphaLcPeriod"/>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Practicing from Western theoretical frameworks often aim to treat dominant populations that are heteronormative, middle-class center, white centered, cid-gendered, and treat gender as a stand alone issue. </a:t>
            </a:r>
            <a:endParaRPr sz="1200">
              <a:solidFill>
                <a:schemeClr val="dk1"/>
              </a:solidFill>
            </a:endParaRPr>
          </a:p>
          <a:p>
            <a:pPr marL="9144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These approaches lead to treatment solutions that function from deficit models of care. Solutions are offered as an “either/or” option, when instead we should approach care and treatment from a “both/and” lens. This was both cultural and best practices are centered.  </a:t>
            </a:r>
            <a:endParaRPr sz="1200">
              <a:solidFill>
                <a:schemeClr val="dk1"/>
              </a:solidFill>
            </a:endParaRPr>
          </a:p>
          <a:p>
            <a:pPr marL="9144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And finally, if we are working with LGBTQIA2S+ folx, then we as helping professionals need to embrace and understand the critical need for intersectional, liberator, culturally-based, and inclusive practices.</a:t>
            </a:r>
            <a:endParaRPr sz="1200">
              <a:solidFill>
                <a:schemeClr val="dk1"/>
              </a:solidFill>
              <a:latin typeface="Roboto"/>
              <a:ea typeface="Roboto"/>
              <a:cs typeface="Roboto"/>
              <a:sym typeface="Roboto"/>
            </a:endParaRPr>
          </a:p>
          <a:p>
            <a:pPr marL="457200" lvl="0" indent="-304800" algn="l" rtl="0">
              <a:lnSpc>
                <a:spcPct val="115000"/>
              </a:lnSpc>
              <a:spcBef>
                <a:spcPts val="0"/>
              </a:spcBef>
              <a:spcAft>
                <a:spcPts val="0"/>
              </a:spcAft>
              <a:buClr>
                <a:schemeClr val="dk1"/>
              </a:buClr>
              <a:buSzPts val="1200"/>
              <a:buAutoNum type="arabicPeriod"/>
            </a:pPr>
            <a:endParaRPr sz="120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1f5e8b807c_0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21f5e8b807c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b="1"/>
              <a:t>Danielle</a:t>
            </a:r>
            <a:endParaRPr sz="1200"/>
          </a:p>
          <a:p>
            <a:pPr marL="457200" lvl="0" indent="-304800" algn="l" rtl="0">
              <a:lnSpc>
                <a:spcPct val="115000"/>
              </a:lnSpc>
              <a:spcBef>
                <a:spcPts val="0"/>
              </a:spcBef>
              <a:spcAft>
                <a:spcPts val="0"/>
              </a:spcAft>
              <a:buSzPts val="1200"/>
              <a:buAutoNum type="arabicPeriod"/>
            </a:pPr>
            <a:r>
              <a:rPr lang="en" sz="1200"/>
              <a:t>Gender-affirming, and more specifically LGBTQIA2S+ models of care include medical and non-medical interventions that affirm and support an individual’s gender identity. It is important to note that these models of care has been linked to decreased health risks among gender and sexually diverse populations.</a:t>
            </a:r>
            <a:endParaRPr sz="1200"/>
          </a:p>
          <a:p>
            <a:pPr marL="457200" lvl="0" indent="0" algn="l" rtl="0">
              <a:lnSpc>
                <a:spcPct val="115000"/>
              </a:lnSpc>
              <a:spcBef>
                <a:spcPts val="0"/>
              </a:spcBef>
              <a:spcAft>
                <a:spcPts val="0"/>
              </a:spcAft>
              <a:buNone/>
            </a:pPr>
            <a:endParaRPr sz="1200"/>
          </a:p>
          <a:p>
            <a:pPr marL="457200" lvl="0" indent="-304800" algn="l" rtl="0">
              <a:lnSpc>
                <a:spcPct val="115000"/>
              </a:lnSpc>
              <a:spcBef>
                <a:spcPts val="0"/>
              </a:spcBef>
              <a:spcAft>
                <a:spcPts val="0"/>
              </a:spcAft>
              <a:buSzPts val="1200"/>
              <a:buAutoNum type="arabicPeriod"/>
            </a:pPr>
            <a:r>
              <a:rPr lang="en" sz="1200"/>
              <a:t>Social workers provide gender-affirming care with clients by promoting social justice, self-determination, and autonomy with a commitment to practicing cultural competence.</a:t>
            </a:r>
            <a:endParaRPr sz="1200"/>
          </a:p>
          <a:p>
            <a:pPr marL="457200" lvl="0" indent="0" algn="l" rtl="0">
              <a:lnSpc>
                <a:spcPct val="115000"/>
              </a:lnSpc>
              <a:spcBef>
                <a:spcPts val="0"/>
              </a:spcBef>
              <a:spcAft>
                <a:spcPts val="0"/>
              </a:spcAft>
              <a:buNone/>
            </a:pPr>
            <a:endParaRPr sz="1200"/>
          </a:p>
          <a:p>
            <a:pPr marL="457200" lvl="0" indent="-304800" algn="l" rtl="0">
              <a:lnSpc>
                <a:spcPct val="115000"/>
              </a:lnSpc>
              <a:spcBef>
                <a:spcPts val="0"/>
              </a:spcBef>
              <a:spcAft>
                <a:spcPts val="0"/>
              </a:spcAft>
              <a:buSzPts val="1200"/>
              <a:buAutoNum type="arabicPeriod"/>
            </a:pPr>
            <a:r>
              <a:rPr lang="en" sz="1200"/>
              <a:t>Access to gender affirming care is constantly threatened. As of March 2022, roughly 58,000 TGD youth and young adults are at risk of losing access to gender-affirming care as a result of anti-trans laws. </a:t>
            </a:r>
            <a:endParaRPr sz="1200"/>
          </a:p>
          <a:p>
            <a:pPr marL="457200" lvl="0" indent="0" algn="l" rtl="0">
              <a:lnSpc>
                <a:spcPct val="115000"/>
              </a:lnSpc>
              <a:spcBef>
                <a:spcPts val="0"/>
              </a:spcBef>
              <a:spcAft>
                <a:spcPts val="0"/>
              </a:spcAft>
              <a:buNone/>
            </a:pPr>
            <a:endParaRPr sz="1200"/>
          </a:p>
          <a:p>
            <a:pPr marL="457200" lvl="0" indent="-304800" algn="l" rtl="0">
              <a:lnSpc>
                <a:spcPct val="115000"/>
              </a:lnSpc>
              <a:spcBef>
                <a:spcPts val="0"/>
              </a:spcBef>
              <a:spcAft>
                <a:spcPts val="0"/>
              </a:spcAft>
              <a:buSzPts val="1200"/>
              <a:buAutoNum type="arabicPeriod"/>
            </a:pPr>
            <a:r>
              <a:rPr lang="en" sz="1200"/>
              <a:t>More research is needed about the positive impact that gender-affirming models of care have on LGBTQAI2S+ populations.</a:t>
            </a:r>
            <a:endParaRPr sz="1200">
              <a:solidFill>
                <a:schemeClr val="dk1"/>
              </a:solidFill>
            </a:endParaRPr>
          </a:p>
          <a:p>
            <a:pPr marL="457200" lvl="0" indent="0" algn="l" rtl="0">
              <a:lnSpc>
                <a:spcPct val="115000"/>
              </a:lnSpc>
              <a:spcBef>
                <a:spcPts val="0"/>
              </a:spcBef>
              <a:spcAft>
                <a:spcPts val="0"/>
              </a:spcAft>
              <a:buNone/>
            </a:pPr>
            <a:endParaRPr sz="1200">
              <a:solidFill>
                <a:schemeClr val="dk1"/>
              </a:solidFill>
            </a:endParaRPr>
          </a:p>
          <a:p>
            <a:pPr marL="457200" lvl="0" indent="-304800" algn="l" rtl="0">
              <a:lnSpc>
                <a:spcPct val="115000"/>
              </a:lnSpc>
              <a:spcBef>
                <a:spcPts val="0"/>
              </a:spcBef>
              <a:spcAft>
                <a:spcPts val="0"/>
              </a:spcAft>
              <a:buClr>
                <a:schemeClr val="dk1"/>
              </a:buClr>
              <a:buSzPts val="1200"/>
              <a:buAutoNum type="arabicPeriod"/>
            </a:pPr>
            <a:r>
              <a:rPr lang="en" sz="1200">
                <a:solidFill>
                  <a:schemeClr val="dk1"/>
                </a:solidFill>
              </a:rPr>
              <a:t>These Practices embrace the ethics of raising critical consciousness, empowerment, and accountability as foundational pillars of therapeutic practice. </a:t>
            </a:r>
            <a:endParaRPr sz="1200">
              <a:solidFill>
                <a:schemeClr val="dk1"/>
              </a:solidFill>
            </a:endParaRPr>
          </a:p>
          <a:p>
            <a:pPr marL="457200" lvl="0" indent="0" algn="l" rtl="0">
              <a:lnSpc>
                <a:spcPct val="115000"/>
              </a:lnSpc>
              <a:spcBef>
                <a:spcPts val="0"/>
              </a:spcBef>
              <a:spcAft>
                <a:spcPts val="0"/>
              </a:spcAft>
              <a:buNone/>
            </a:pPr>
            <a:endParaRPr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1fa20b4c11_0_20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4" name="Google Shape;344;g21fa20b4c11_0_20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0b9a7065af49fb_6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2" name="Google Shape;352;g30b9a7065af49fb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endParaRPr sz="1800">
              <a:solidFill>
                <a:srgbClr val="595959"/>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g30b9a7065af49fb_77: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2" name="Google Shape;362;g30b9a7065af49fb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800">
                <a:solidFill>
                  <a:srgbClr val="595959"/>
                </a:solidFill>
              </a:rPr>
              <a:t>Define when introducing title: Principle Value: Dignity and Worth of the Person Ethical Principle: Social workers respect the inherent dignity and worth of the person. Social workers seek to enhance clients’ capacity and opportunity to change and address their own needs. </a:t>
            </a:r>
            <a:endParaRPr sz="1800">
              <a:solidFill>
                <a:srgbClr val="595959"/>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30b9a7065af49fb_2: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30b9a7065af49fb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0"/>
              </a:spcAft>
              <a:buNone/>
            </a:pPr>
            <a:r>
              <a:rPr lang="en" sz="1800">
                <a:solidFill>
                  <a:srgbClr val="595959"/>
                </a:solidFill>
              </a:rPr>
              <a:t>Define when introducing title: Principle Value: Dignity and Worth of the Person Ethical Principle: Social workers respect the inherent dignity and worth of the person. Social workers seek to enhance clients’ capacity and opportunity to change and address their own needs. </a:t>
            </a:r>
            <a:endParaRPr sz="1800">
              <a:solidFill>
                <a:srgbClr val="595959"/>
              </a:solidFill>
            </a:endParaRPr>
          </a:p>
          <a:p>
            <a:pPr marL="0" lvl="0" indent="0" algn="l" rtl="0">
              <a:spcBef>
                <a:spcPts val="1200"/>
              </a:spcBef>
              <a:spcAft>
                <a:spcPts val="0"/>
              </a:spcAft>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0b9a7065af49fb_4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0b9a7065af49fb_4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30b9a7065af49fb_1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30b9a7065af49fb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The Board &amp; Senior Management Are Actively Engaged.</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Policies Reflect the needs of LGBT People.</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Non-Discrimination Policies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Support Persons &amp; Visitation Policies</a:t>
            </a:r>
            <a:endParaRPr sz="14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Outreach Engagement Efforts Include LGBT People in Your Community.</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All Staff Receive Training on Culturally-Affirming Care for LGBT People.</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Processes &amp; Forms Reflect the Diversity of LGBT People &amp; Their Relationships</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Demographics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Preferred Name/Pronouns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Relationship Questions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Sexual History Questions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Family Planning Questions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Gynecological History Questions</a:t>
            </a:r>
            <a:endParaRPr sz="1400">
              <a:solidFill>
                <a:srgbClr val="595959"/>
              </a:solidFill>
            </a:endParaRPr>
          </a:p>
          <a:p>
            <a:pPr marL="0" lvl="0" indent="0" algn="l" rtl="0">
              <a:spcBef>
                <a:spcPts val="1200"/>
              </a:spcBef>
              <a:spcAft>
                <a:spcPts val="0"/>
              </a:spcAft>
              <a:buNone/>
            </a:pPr>
            <a:endParaRPr sz="1800">
              <a:solidFill>
                <a:srgbClr val="595959"/>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30b9a7065af49fb_23: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30b9a7065af49fb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Data is Collected on the Sexual Orientation &amp; Gender Identity of Patients.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All Patients Receive Routine Sexual Health Histories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Clinical Care &amp; Services Incorporate LGBT Health Care Needs</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Prevention &amp; Wellness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Transgender Specific Health Care</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Comprehensive Family Planning Services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LGBT Behavioral Health Services</a:t>
            </a:r>
            <a:endParaRPr sz="14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The Physical Environment Welcome &amp; Includes LGBT People</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Signs and Brochures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Waiting area reading materials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Restrooms</a:t>
            </a:r>
            <a:endParaRPr sz="14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LGBT Staff are Recruited &amp; Retained</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Gynecological History Questions</a:t>
            </a:r>
            <a:endParaRPr sz="1400">
              <a:solidFill>
                <a:srgbClr val="595959"/>
              </a:solidFill>
            </a:endParaRPr>
          </a:p>
          <a:p>
            <a:pPr marL="0" lvl="0" indent="0" algn="l" rtl="0">
              <a:spcBef>
                <a:spcPts val="1200"/>
              </a:spcBef>
              <a:spcAft>
                <a:spcPts val="0"/>
              </a:spcAft>
              <a:buNone/>
            </a:pPr>
            <a:endParaRPr sz="1800">
              <a:solidFill>
                <a:srgbClr val="595959"/>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g30b9a7065af49fb_35: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 name="Google Shape;402;g30b9a7065af49fb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Data is Collected on the Sexual Orientation &amp; Gender Identity of Patients.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All Patients Receive Routine Sexual Health Histories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Clinical Care &amp; Services Incorporate LGBT Health Care Needs</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Prevention &amp; Wellness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Transgender Specific Health Care</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Comprehensive Family Planning Services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LGBT Behavioral Health Services</a:t>
            </a:r>
            <a:endParaRPr sz="14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The Physical Environment Welcome &amp; Includes LGBT People</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Signs and Brochures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Waiting area reading materials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Restrooms</a:t>
            </a:r>
            <a:endParaRPr sz="14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LGBT Staff are Recruited &amp; Retained</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Gynecological History Questions</a:t>
            </a:r>
            <a:endParaRPr sz="1400">
              <a:solidFill>
                <a:srgbClr val="595959"/>
              </a:solidFill>
            </a:endParaRPr>
          </a:p>
          <a:p>
            <a:pPr marL="0" lvl="0" indent="0" algn="l" rtl="0">
              <a:spcBef>
                <a:spcPts val="1200"/>
              </a:spcBef>
              <a:spcAft>
                <a:spcPts val="0"/>
              </a:spcAft>
              <a:buNone/>
            </a:pPr>
            <a:endParaRPr sz="1800">
              <a:solidFill>
                <a:srgbClr val="595959"/>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30b9a7065af49fb_416: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30b9a7065af49fb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Clr>
                <a:srgbClr val="595959"/>
              </a:buClr>
              <a:buSzPts val="1800"/>
              <a:buChar char="●"/>
            </a:pPr>
            <a:r>
              <a:rPr lang="en" sz="1800">
                <a:solidFill>
                  <a:srgbClr val="595959"/>
                </a:solidFill>
              </a:rPr>
              <a:t>Data is Collected on the Sexual Orientation &amp; Gender Identity of Patients.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All Patients Receive Routine Sexual Health Histories</a:t>
            </a:r>
            <a:endParaRPr sz="18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Clinical Care &amp; Services Incorporate LGBT Health Care Needs</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Prevention &amp; Wellness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Transgender Specific Health Care</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Comprehensive Family Planning Services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LGBT Behavioral Health Services</a:t>
            </a:r>
            <a:endParaRPr sz="14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The Physical Environment Welcome &amp; Includes LGBT People</a:t>
            </a:r>
            <a:endParaRPr sz="18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Signs and Brochures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Waiting area reading materials</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Restrooms</a:t>
            </a:r>
            <a:endParaRPr sz="1400">
              <a:solidFill>
                <a:srgbClr val="595959"/>
              </a:solidFill>
            </a:endParaRPr>
          </a:p>
          <a:p>
            <a:pPr marL="457200" lvl="0" indent="-342900" algn="l" rtl="0">
              <a:lnSpc>
                <a:spcPct val="115000"/>
              </a:lnSpc>
              <a:spcBef>
                <a:spcPts val="0"/>
              </a:spcBef>
              <a:spcAft>
                <a:spcPts val="0"/>
              </a:spcAft>
              <a:buClr>
                <a:srgbClr val="595959"/>
              </a:buClr>
              <a:buSzPts val="1800"/>
              <a:buChar char="●"/>
            </a:pPr>
            <a:r>
              <a:rPr lang="en" sz="1800">
                <a:solidFill>
                  <a:srgbClr val="595959"/>
                </a:solidFill>
              </a:rPr>
              <a:t>LGBT Staff are Recruited &amp; Retained</a:t>
            </a:r>
            <a:endParaRPr sz="1400">
              <a:solidFill>
                <a:srgbClr val="595959"/>
              </a:solidFill>
            </a:endParaRPr>
          </a:p>
          <a:p>
            <a:pPr marL="914400" lvl="1" indent="-317500" algn="l" rtl="0">
              <a:lnSpc>
                <a:spcPct val="115000"/>
              </a:lnSpc>
              <a:spcBef>
                <a:spcPts val="0"/>
              </a:spcBef>
              <a:spcAft>
                <a:spcPts val="0"/>
              </a:spcAft>
              <a:buClr>
                <a:srgbClr val="595959"/>
              </a:buClr>
              <a:buSzPts val="1400"/>
              <a:buChar char="○"/>
            </a:pPr>
            <a:r>
              <a:rPr lang="en" sz="1400">
                <a:solidFill>
                  <a:srgbClr val="595959"/>
                </a:solidFill>
              </a:rPr>
              <a:t>Gynecological History Questions</a:t>
            </a:r>
            <a:endParaRPr sz="1400">
              <a:solidFill>
                <a:srgbClr val="595959"/>
              </a:solidFill>
            </a:endParaRPr>
          </a:p>
          <a:p>
            <a:pPr marL="0" lvl="0" indent="0" algn="l" rtl="0">
              <a:spcBef>
                <a:spcPts val="1200"/>
              </a:spcBef>
              <a:spcAft>
                <a:spcPts val="0"/>
              </a:spcAft>
              <a:buNone/>
            </a:pPr>
            <a:endParaRPr sz="1800">
              <a:solidFill>
                <a:srgbClr val="595959"/>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1f5e8b807c_0_1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21f5e8b807c_0_1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1f5e8b807c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1f5e8b807c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09788b312c_1_1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209788b312c_1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0b9a7065af49fb_4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0b9a7065af49fb_4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1f5e8b807c_0_1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21f5e8b807c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30b9a7065af49fb_4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30b9a7065af49fb_4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209788b312c_1_104: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209788b312c_1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Robin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1fa20b4c11_0_78:notes"/>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1fa20b4c11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1fa20b4c11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7" name="Google Shape;167;g21fa20b4c11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1fa20b4c11_0_1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7" name="Google Shape;177;g21fa20b4c11_0_13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a:t>
            </a:r>
            <a:endParaRPr b="1">
              <a:solidFill>
                <a:schemeClr val="dk1"/>
              </a:solidFill>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1fa20b4c11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5" name="Google Shape;185;g21fa20b4c11_0_40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 b="1">
                <a:solidFill>
                  <a:schemeClr val="dk1"/>
                </a:solidFill>
              </a:rPr>
              <a:t>Robin</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1fa20b4c11_0_25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a:p>
          <a:p>
            <a:pPr marL="0" lvl="0" indent="0" algn="l" rtl="0">
              <a:spcBef>
                <a:spcPts val="0"/>
              </a:spcBef>
              <a:spcAft>
                <a:spcPts val="0"/>
              </a:spcAft>
              <a:buClr>
                <a:schemeClr val="dk1"/>
              </a:buClr>
              <a:buSzPts val="1100"/>
              <a:buFont typeface="Arial"/>
              <a:buNone/>
            </a:pPr>
            <a:r>
              <a:rPr lang="en" b="1">
                <a:solidFill>
                  <a:schemeClr val="dk1"/>
                </a:solidFill>
              </a:rPr>
              <a:t>Robin</a:t>
            </a:r>
            <a:endParaRPr/>
          </a:p>
        </p:txBody>
      </p:sp>
      <p:sp>
        <p:nvSpPr>
          <p:cNvPr id="193" name="Google Shape;193;g21fa20b4c11_0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rmAutofit/>
          </a:bodyPr>
          <a:lstStyle>
            <a:lvl1pPr lvl="0">
              <a:buNone/>
              <a:defRPr sz="1300"/>
            </a:lvl1pPr>
            <a:lvl2pPr lvl="1">
              <a:buNone/>
              <a:defRPr sz="1300"/>
            </a:lvl2pPr>
            <a:lvl3pPr lvl="2">
              <a:buNone/>
              <a:defRPr sz="1300"/>
            </a:lvl3pPr>
            <a:lvl4pPr lvl="3">
              <a:buNone/>
              <a:defRPr sz="1300"/>
            </a:lvl4pPr>
            <a:lvl5pPr lvl="4">
              <a:buNone/>
              <a:defRPr sz="1300"/>
            </a:lvl5pPr>
            <a:lvl6pPr lvl="5">
              <a:buNone/>
              <a:defRPr sz="1300"/>
            </a:lvl6pPr>
            <a:lvl7pPr lvl="6">
              <a:buNone/>
              <a:defRPr sz="1300"/>
            </a:lvl7pPr>
            <a:lvl8pPr lvl="7">
              <a:buNone/>
              <a:defRPr sz="1300"/>
            </a:lvl8pPr>
            <a:lvl9pPr lvl="8">
              <a:buNone/>
              <a:defRPr sz="13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p:cSld name="AUTOLAYOUT">
    <p:bg>
      <p:bgPr>
        <a:solidFill>
          <a:srgbClr val="FFFFFF"/>
        </a:solidFill>
        <a:effectLst/>
      </p:bgPr>
    </p:bg>
    <p:spTree>
      <p:nvGrpSpPr>
        <p:cNvPr id="1" name="Shape 52"/>
        <p:cNvGrpSpPr/>
        <p:nvPr/>
      </p:nvGrpSpPr>
      <p:grpSpPr>
        <a:xfrm>
          <a:off x="0" y="0"/>
          <a:ext cx="0" cy="0"/>
          <a:chOff x="0" y="0"/>
          <a:chExt cx="0" cy="0"/>
        </a:xfrm>
      </p:grpSpPr>
      <p:sp>
        <p:nvSpPr>
          <p:cNvPr id="53" name="Google Shape;53;p14"/>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4"/>
          <p:cNvSpPr/>
          <p:nvPr/>
        </p:nvSpPr>
        <p:spPr>
          <a:xfrm rot="5400000">
            <a:off x="-47550" y="176194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4"/>
          <p:cNvSpPr/>
          <p:nvPr/>
        </p:nvSpPr>
        <p:spPr>
          <a:xfrm rot="5400000">
            <a:off x="-47550" y="47550"/>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14"/>
          <p:cNvSpPr/>
          <p:nvPr/>
        </p:nvSpPr>
        <p:spPr>
          <a:xfrm rot="-5400000">
            <a:off x="-47416" y="476280"/>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14"/>
          <p:cNvSpPr/>
          <p:nvPr/>
        </p:nvSpPr>
        <p:spPr>
          <a:xfrm rot="5400000">
            <a:off x="1476378" y="176194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14"/>
          <p:cNvSpPr/>
          <p:nvPr/>
        </p:nvSpPr>
        <p:spPr>
          <a:xfrm rot="-5400000">
            <a:off x="1690750" y="4548000"/>
            <a:ext cx="428700" cy="762000"/>
          </a:xfrm>
          <a:prstGeom prst="rtTriangle">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p:nvPr/>
        </p:nvSpPr>
        <p:spPr>
          <a:xfrm rot="-5400000">
            <a:off x="1476512" y="47628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14"/>
          <p:cNvSpPr/>
          <p:nvPr/>
        </p:nvSpPr>
        <p:spPr>
          <a:xfrm rot="-5400000" flipH="1">
            <a:off x="714548" y="1761940"/>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14"/>
          <p:cNvSpPr/>
          <p:nvPr/>
        </p:nvSpPr>
        <p:spPr>
          <a:xfrm rot="5400000">
            <a:off x="-47550" y="904795"/>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14"/>
          <p:cNvSpPr/>
          <p:nvPr/>
        </p:nvSpPr>
        <p:spPr>
          <a:xfrm rot="-5400000">
            <a:off x="1476512" y="1333525"/>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14"/>
          <p:cNvSpPr/>
          <p:nvPr/>
        </p:nvSpPr>
        <p:spPr>
          <a:xfrm rot="-5400000" flipH="1">
            <a:off x="714548" y="47550"/>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14"/>
          <p:cNvSpPr/>
          <p:nvPr/>
        </p:nvSpPr>
        <p:spPr>
          <a:xfrm rot="-5400000" flipH="1">
            <a:off x="714548" y="904795"/>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4"/>
          <p:cNvSpPr/>
          <p:nvPr/>
        </p:nvSpPr>
        <p:spPr>
          <a:xfrm rot="-5400000">
            <a:off x="166784" y="4548000"/>
            <a:ext cx="4287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4"/>
          <p:cNvSpPr/>
          <p:nvPr/>
        </p:nvSpPr>
        <p:spPr>
          <a:xfrm rot="-5400000" flipH="1">
            <a:off x="166707" y="-166445"/>
            <a:ext cx="4287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p:nvPr/>
        </p:nvSpPr>
        <p:spPr>
          <a:xfrm rot="-5400000" flipH="1">
            <a:off x="1690635" y="-166445"/>
            <a:ext cx="428700" cy="762000"/>
          </a:xfrm>
          <a:prstGeom prst="rtTriangle">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14"/>
          <p:cNvSpPr/>
          <p:nvPr/>
        </p:nvSpPr>
        <p:spPr>
          <a:xfrm rot="5400000" flipH="1">
            <a:off x="714337" y="476280"/>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14"/>
          <p:cNvSpPr/>
          <p:nvPr/>
        </p:nvSpPr>
        <p:spPr>
          <a:xfrm rot="5400000" flipH="1">
            <a:off x="714337" y="1333525"/>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4"/>
          <p:cNvSpPr/>
          <p:nvPr/>
        </p:nvSpPr>
        <p:spPr>
          <a:xfrm rot="-5400000">
            <a:off x="-47416" y="1333525"/>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4"/>
          <p:cNvSpPr/>
          <p:nvPr/>
        </p:nvSpPr>
        <p:spPr>
          <a:xfrm rot="5400000">
            <a:off x="1476378" y="47550"/>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4"/>
          <p:cNvSpPr/>
          <p:nvPr/>
        </p:nvSpPr>
        <p:spPr>
          <a:xfrm rot="5400000">
            <a:off x="1476378" y="904795"/>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4"/>
          <p:cNvSpPr/>
          <p:nvPr/>
        </p:nvSpPr>
        <p:spPr>
          <a:xfrm rot="5400000" flipH="1">
            <a:off x="928614" y="4548000"/>
            <a:ext cx="4287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4"/>
          <p:cNvSpPr/>
          <p:nvPr/>
        </p:nvSpPr>
        <p:spPr>
          <a:xfrm rot="5400000">
            <a:off x="928614" y="-166445"/>
            <a:ext cx="428700" cy="762000"/>
          </a:xfrm>
          <a:prstGeom prst="rtTriangle">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4"/>
          <p:cNvSpPr/>
          <p:nvPr/>
        </p:nvSpPr>
        <p:spPr>
          <a:xfrm rot="5400000">
            <a:off x="-47550" y="3476366"/>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4"/>
          <p:cNvSpPr/>
          <p:nvPr/>
        </p:nvSpPr>
        <p:spPr>
          <a:xfrm rot="-5400000">
            <a:off x="-47416" y="2190706"/>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4"/>
          <p:cNvSpPr/>
          <p:nvPr/>
        </p:nvSpPr>
        <p:spPr>
          <a:xfrm rot="5400000">
            <a:off x="1476378" y="3476366"/>
            <a:ext cx="857100" cy="762000"/>
          </a:xfrm>
          <a:prstGeom prst="triangle">
            <a:avLst>
              <a:gd name="adj" fmla="val 50000"/>
            </a:avLst>
          </a:pr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4"/>
          <p:cNvSpPr/>
          <p:nvPr/>
        </p:nvSpPr>
        <p:spPr>
          <a:xfrm rot="-5400000">
            <a:off x="1476512" y="2190706"/>
            <a:ext cx="857100" cy="762000"/>
          </a:xfrm>
          <a:prstGeom prst="triangle">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4"/>
          <p:cNvSpPr/>
          <p:nvPr/>
        </p:nvSpPr>
        <p:spPr>
          <a:xfrm rot="-5400000" flipH="1">
            <a:off x="714548" y="3476366"/>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4"/>
          <p:cNvSpPr/>
          <p:nvPr/>
        </p:nvSpPr>
        <p:spPr>
          <a:xfrm rot="5400000">
            <a:off x="-47550" y="2619221"/>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4"/>
          <p:cNvSpPr/>
          <p:nvPr/>
        </p:nvSpPr>
        <p:spPr>
          <a:xfrm rot="-5400000">
            <a:off x="1476512" y="3047950"/>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4"/>
          <p:cNvSpPr/>
          <p:nvPr/>
        </p:nvSpPr>
        <p:spPr>
          <a:xfrm rot="-5400000" flipH="1">
            <a:off x="714548" y="2619221"/>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4"/>
          <p:cNvSpPr/>
          <p:nvPr/>
        </p:nvSpPr>
        <p:spPr>
          <a:xfrm rot="5400000" flipH="1">
            <a:off x="714337" y="2190706"/>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14"/>
          <p:cNvSpPr/>
          <p:nvPr/>
        </p:nvSpPr>
        <p:spPr>
          <a:xfrm rot="5400000" flipH="1">
            <a:off x="714337" y="3047950"/>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14"/>
          <p:cNvSpPr/>
          <p:nvPr/>
        </p:nvSpPr>
        <p:spPr>
          <a:xfrm rot="-5400000">
            <a:off x="-47416" y="3047950"/>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14"/>
          <p:cNvSpPr/>
          <p:nvPr/>
        </p:nvSpPr>
        <p:spPr>
          <a:xfrm rot="5400000">
            <a:off x="1476378" y="2619221"/>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4"/>
          <p:cNvSpPr/>
          <p:nvPr/>
        </p:nvSpPr>
        <p:spPr>
          <a:xfrm rot="-5400000">
            <a:off x="-47416" y="3905326"/>
            <a:ext cx="857100" cy="762000"/>
          </a:xfrm>
          <a:prstGeom prst="triangle">
            <a:avLst>
              <a:gd name="adj" fmla="val 50000"/>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4"/>
          <p:cNvSpPr/>
          <p:nvPr/>
        </p:nvSpPr>
        <p:spPr>
          <a:xfrm rot="-5400000">
            <a:off x="1476512" y="3905326"/>
            <a:ext cx="857100" cy="762000"/>
          </a:xfrm>
          <a:prstGeom prst="triangle">
            <a:avLst>
              <a:gd name="adj" fmla="val 50000"/>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14"/>
          <p:cNvSpPr/>
          <p:nvPr/>
        </p:nvSpPr>
        <p:spPr>
          <a:xfrm rot="5400000">
            <a:off x="-47550" y="4333841"/>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14"/>
          <p:cNvSpPr/>
          <p:nvPr/>
        </p:nvSpPr>
        <p:spPr>
          <a:xfrm rot="-5400000" flipH="1">
            <a:off x="714548" y="4333841"/>
            <a:ext cx="857100" cy="762000"/>
          </a:xfrm>
          <a:prstGeom prst="triangle">
            <a:avLst>
              <a:gd name="adj" fmla="val 50000"/>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4"/>
          <p:cNvSpPr/>
          <p:nvPr/>
        </p:nvSpPr>
        <p:spPr>
          <a:xfrm rot="5400000" flipH="1">
            <a:off x="714337" y="3905326"/>
            <a:ext cx="857100" cy="762000"/>
          </a:xfrm>
          <a:prstGeom prst="triangle">
            <a:avLst>
              <a:gd name="adj" fmla="val 50000"/>
            </a:avLst>
          </a:pr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4"/>
          <p:cNvSpPr/>
          <p:nvPr/>
        </p:nvSpPr>
        <p:spPr>
          <a:xfrm rot="5400000">
            <a:off x="1476416" y="4333549"/>
            <a:ext cx="857100" cy="762000"/>
          </a:xfrm>
          <a:prstGeom prst="triangle">
            <a:avLst>
              <a:gd name="adj" fmla="val 50000"/>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3">
  <p:cSld name="AUTOLAYOUT_4">
    <p:bg>
      <p:bgPr>
        <a:solidFill>
          <a:srgbClr val="FFFFFF"/>
        </a:solidFill>
        <a:effectLst/>
      </p:bgPr>
    </p:bg>
    <p:spTree>
      <p:nvGrpSpPr>
        <p:cNvPr id="1" name="Shape 94"/>
        <p:cNvGrpSpPr/>
        <p:nvPr/>
      </p:nvGrpSpPr>
      <p:grpSpPr>
        <a:xfrm>
          <a:off x="0" y="0"/>
          <a:ext cx="0" cy="0"/>
          <a:chOff x="0" y="0"/>
          <a:chExt cx="0" cy="0"/>
        </a:xfrm>
      </p:grpSpPr>
      <p:sp>
        <p:nvSpPr>
          <p:cNvPr id="95" name="Google Shape;95;p15"/>
          <p:cNvSpPr/>
          <p:nvPr/>
        </p:nvSpPr>
        <p:spPr>
          <a:xfrm>
            <a:off x="0" y="0"/>
            <a:ext cx="9144000" cy="5143500"/>
          </a:xfrm>
          <a:prstGeom prst="rect">
            <a:avLst/>
          </a:pr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5"/>
          <p:cNvSpPr/>
          <p:nvPr/>
        </p:nvSpPr>
        <p:spPr>
          <a:xfrm>
            <a:off x="2316574" y="3364649"/>
            <a:ext cx="1632000" cy="1632000"/>
          </a:xfrm>
          <a:prstGeom prst="ellipse">
            <a:avLst/>
          </a:prstGeom>
          <a:no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5"/>
          <p:cNvSpPr/>
          <p:nvPr/>
        </p:nvSpPr>
        <p:spPr>
          <a:xfrm>
            <a:off x="6118424" y="1414824"/>
            <a:ext cx="1632000" cy="1632000"/>
          </a:xfrm>
          <a:prstGeom prst="ellipse">
            <a:avLst/>
          </a:prstGeom>
          <a:noFill/>
          <a:ln w="19050" cap="flat" cmpd="sng">
            <a:solidFill>
              <a:srgbClr val="4285F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5"/>
          <p:cNvSpPr/>
          <p:nvPr/>
        </p:nvSpPr>
        <p:spPr>
          <a:xfrm>
            <a:off x="7500225" y="4086700"/>
            <a:ext cx="831300" cy="831300"/>
          </a:xfrm>
          <a:prstGeom prst="ellipse">
            <a:avLst/>
          </a:prstGeom>
          <a:noFill/>
          <a:ln w="1905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5"/>
          <p:cNvSpPr/>
          <p:nvPr/>
        </p:nvSpPr>
        <p:spPr>
          <a:xfrm>
            <a:off x="794188" y="1494263"/>
            <a:ext cx="831300" cy="831300"/>
          </a:xfrm>
          <a:prstGeom prst="ellipse">
            <a:avLst/>
          </a:prstGeom>
          <a:noFill/>
          <a:ln w="19050" cap="flat" cmpd="sng">
            <a:solidFill>
              <a:srgbClr val="DB443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5"/>
          <p:cNvSpPr/>
          <p:nvPr/>
        </p:nvSpPr>
        <p:spPr>
          <a:xfrm>
            <a:off x="1080300" y="1677388"/>
            <a:ext cx="3452400" cy="1450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5"/>
          <p:cNvSpPr/>
          <p:nvPr/>
        </p:nvSpPr>
        <p:spPr>
          <a:xfrm>
            <a:off x="4611275" y="1677388"/>
            <a:ext cx="3452400" cy="1450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5"/>
          <p:cNvSpPr/>
          <p:nvPr/>
        </p:nvSpPr>
        <p:spPr>
          <a:xfrm>
            <a:off x="4611300" y="3204100"/>
            <a:ext cx="3452400" cy="1450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5"/>
          <p:cNvSpPr/>
          <p:nvPr/>
        </p:nvSpPr>
        <p:spPr>
          <a:xfrm>
            <a:off x="1080325" y="3204100"/>
            <a:ext cx="3452400" cy="1450500"/>
          </a:xfrm>
          <a:prstGeom prst="rect">
            <a:avLst/>
          </a:prstGeom>
          <a:solidFill>
            <a:srgbClr val="FFFFFF"/>
          </a:solidFill>
          <a:ln w="9525" cap="flat" cmpd="sng">
            <a:solidFill>
              <a:srgbClr val="D9D9D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5"/>
          <p:cNvSpPr txBox="1">
            <a:spLocks noGrp="1"/>
          </p:cNvSpPr>
          <p:nvPr>
            <p:ph type="title"/>
          </p:nvPr>
        </p:nvSpPr>
        <p:spPr>
          <a:xfrm>
            <a:off x="1347900" y="446125"/>
            <a:ext cx="6448200" cy="912300"/>
          </a:xfrm>
          <a:prstGeom prst="rect">
            <a:avLst/>
          </a:prstGeom>
          <a:noFill/>
        </p:spPr>
        <p:txBody>
          <a:bodyPr spcFirstLastPara="1" wrap="square" lIns="91425" tIns="91425" rIns="91425" bIns="91425" anchor="b" anchorCtr="0">
            <a:normAutofit/>
          </a:bodyPr>
          <a:lstStyle>
            <a:lvl1pPr lvl="0" algn="l">
              <a:lnSpc>
                <a:spcPct val="100000"/>
              </a:lnSpc>
              <a:spcBef>
                <a:spcPts val="0"/>
              </a:spcBef>
              <a:spcAft>
                <a:spcPts val="0"/>
              </a:spcAft>
              <a:buNone/>
              <a:defRPr sz="2400" b="1">
                <a:solidFill>
                  <a:srgbClr val="434343"/>
                </a:solidFill>
              </a:defRPr>
            </a:lvl1pPr>
            <a:lvl2pPr lvl="1" algn="l">
              <a:lnSpc>
                <a:spcPct val="100000"/>
              </a:lnSpc>
              <a:spcBef>
                <a:spcPts val="0"/>
              </a:spcBef>
              <a:spcAft>
                <a:spcPts val="0"/>
              </a:spcAft>
              <a:buNone/>
              <a:defRPr sz="2400" b="1">
                <a:solidFill>
                  <a:srgbClr val="434343"/>
                </a:solidFill>
              </a:defRPr>
            </a:lvl2pPr>
            <a:lvl3pPr lvl="2" algn="l">
              <a:lnSpc>
                <a:spcPct val="100000"/>
              </a:lnSpc>
              <a:spcBef>
                <a:spcPts val="0"/>
              </a:spcBef>
              <a:spcAft>
                <a:spcPts val="0"/>
              </a:spcAft>
              <a:buNone/>
              <a:defRPr sz="2400" b="1">
                <a:solidFill>
                  <a:srgbClr val="434343"/>
                </a:solidFill>
              </a:defRPr>
            </a:lvl3pPr>
            <a:lvl4pPr lvl="3" algn="l">
              <a:lnSpc>
                <a:spcPct val="100000"/>
              </a:lnSpc>
              <a:spcBef>
                <a:spcPts val="0"/>
              </a:spcBef>
              <a:spcAft>
                <a:spcPts val="0"/>
              </a:spcAft>
              <a:buNone/>
              <a:defRPr sz="2400" b="1">
                <a:solidFill>
                  <a:srgbClr val="434343"/>
                </a:solidFill>
              </a:defRPr>
            </a:lvl4pPr>
            <a:lvl5pPr lvl="4" algn="l">
              <a:lnSpc>
                <a:spcPct val="100000"/>
              </a:lnSpc>
              <a:spcBef>
                <a:spcPts val="0"/>
              </a:spcBef>
              <a:spcAft>
                <a:spcPts val="0"/>
              </a:spcAft>
              <a:buNone/>
              <a:defRPr sz="2400" b="1">
                <a:solidFill>
                  <a:srgbClr val="434343"/>
                </a:solidFill>
              </a:defRPr>
            </a:lvl5pPr>
            <a:lvl6pPr lvl="5" algn="l">
              <a:lnSpc>
                <a:spcPct val="100000"/>
              </a:lnSpc>
              <a:spcBef>
                <a:spcPts val="0"/>
              </a:spcBef>
              <a:spcAft>
                <a:spcPts val="0"/>
              </a:spcAft>
              <a:buNone/>
              <a:defRPr sz="2400" b="1">
                <a:solidFill>
                  <a:srgbClr val="434343"/>
                </a:solidFill>
              </a:defRPr>
            </a:lvl6pPr>
            <a:lvl7pPr lvl="6" algn="l">
              <a:lnSpc>
                <a:spcPct val="100000"/>
              </a:lnSpc>
              <a:spcBef>
                <a:spcPts val="0"/>
              </a:spcBef>
              <a:spcAft>
                <a:spcPts val="0"/>
              </a:spcAft>
              <a:buNone/>
              <a:defRPr sz="2400" b="1">
                <a:solidFill>
                  <a:srgbClr val="434343"/>
                </a:solidFill>
              </a:defRPr>
            </a:lvl7pPr>
            <a:lvl8pPr lvl="7" algn="l">
              <a:lnSpc>
                <a:spcPct val="100000"/>
              </a:lnSpc>
              <a:spcBef>
                <a:spcPts val="0"/>
              </a:spcBef>
              <a:spcAft>
                <a:spcPts val="0"/>
              </a:spcAft>
              <a:buNone/>
              <a:defRPr sz="2400" b="1">
                <a:solidFill>
                  <a:srgbClr val="434343"/>
                </a:solidFill>
              </a:defRPr>
            </a:lvl8pPr>
            <a:lvl9pPr lvl="8" algn="l">
              <a:lnSpc>
                <a:spcPct val="100000"/>
              </a:lnSpc>
              <a:spcBef>
                <a:spcPts val="0"/>
              </a:spcBef>
              <a:spcAft>
                <a:spcPts val="0"/>
              </a:spcAft>
              <a:buNone/>
              <a:defRPr sz="2400" b="1">
                <a:solidFill>
                  <a:srgbClr val="434343"/>
                </a:solidFill>
              </a:defRPr>
            </a:lvl9pPr>
          </a:lstStyle>
          <a:p>
            <a:endParaRPr/>
          </a:p>
        </p:txBody>
      </p:sp>
      <p:sp>
        <p:nvSpPr>
          <p:cNvPr id="105" name="Google Shape;105;p15"/>
          <p:cNvSpPr txBox="1">
            <a:spLocks noGrp="1"/>
          </p:cNvSpPr>
          <p:nvPr>
            <p:ph type="body" idx="1"/>
          </p:nvPr>
        </p:nvSpPr>
        <p:spPr>
          <a:xfrm>
            <a:off x="1347925" y="1772900"/>
            <a:ext cx="2917200" cy="1259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106" name="Google Shape;106;p15"/>
          <p:cNvSpPr txBox="1">
            <a:spLocks noGrp="1"/>
          </p:cNvSpPr>
          <p:nvPr>
            <p:ph type="body" idx="2"/>
          </p:nvPr>
        </p:nvSpPr>
        <p:spPr>
          <a:xfrm>
            <a:off x="4878875" y="1772900"/>
            <a:ext cx="2917200" cy="1259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107" name="Google Shape;107;p15"/>
          <p:cNvSpPr txBox="1">
            <a:spLocks noGrp="1"/>
          </p:cNvSpPr>
          <p:nvPr>
            <p:ph type="body" idx="3"/>
          </p:nvPr>
        </p:nvSpPr>
        <p:spPr>
          <a:xfrm>
            <a:off x="1347900" y="3299650"/>
            <a:ext cx="2917200" cy="1259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108" name="Google Shape;108;p15"/>
          <p:cNvSpPr txBox="1">
            <a:spLocks noGrp="1"/>
          </p:cNvSpPr>
          <p:nvPr>
            <p:ph type="body" idx="4"/>
          </p:nvPr>
        </p:nvSpPr>
        <p:spPr>
          <a:xfrm>
            <a:off x="4878875" y="3299650"/>
            <a:ext cx="2917200" cy="1259400"/>
          </a:xfrm>
          <a:prstGeom prst="rect">
            <a:avLst/>
          </a:prstGeom>
          <a:noFill/>
        </p:spPr>
        <p:txBody>
          <a:bodyPr spcFirstLastPara="1" wrap="square" lIns="91425" tIns="91425" rIns="91425" bIns="91425" anchor="t" anchorCtr="0">
            <a:normAutofit/>
          </a:bodyPr>
          <a:lstStyle>
            <a:lvl1pPr marL="457200" lvl="0" indent="-304800" algn="l">
              <a:lnSpc>
                <a:spcPct val="115000"/>
              </a:lnSpc>
              <a:spcBef>
                <a:spcPts val="0"/>
              </a:spcBef>
              <a:spcAft>
                <a:spcPts val="0"/>
              </a:spcAft>
              <a:buClr>
                <a:srgbClr val="434343"/>
              </a:buClr>
              <a:buSzPts val="1200"/>
              <a:buChar char="●"/>
              <a:defRPr sz="1200">
                <a:solidFill>
                  <a:srgbClr val="434343"/>
                </a:solidFill>
              </a:defRPr>
            </a:lvl1pPr>
            <a:lvl2pPr marL="914400" lvl="1" indent="-304800" algn="l">
              <a:lnSpc>
                <a:spcPct val="115000"/>
              </a:lnSpc>
              <a:spcBef>
                <a:spcPts val="0"/>
              </a:spcBef>
              <a:spcAft>
                <a:spcPts val="0"/>
              </a:spcAft>
              <a:buClr>
                <a:srgbClr val="434343"/>
              </a:buClr>
              <a:buSzPts val="1200"/>
              <a:buChar char="○"/>
              <a:defRPr sz="1200">
                <a:solidFill>
                  <a:srgbClr val="434343"/>
                </a:solidFill>
              </a:defRPr>
            </a:lvl2pPr>
            <a:lvl3pPr marL="1371600" lvl="2" indent="-304800" algn="l">
              <a:lnSpc>
                <a:spcPct val="115000"/>
              </a:lnSpc>
              <a:spcBef>
                <a:spcPts val="0"/>
              </a:spcBef>
              <a:spcAft>
                <a:spcPts val="0"/>
              </a:spcAft>
              <a:buClr>
                <a:srgbClr val="434343"/>
              </a:buClr>
              <a:buSzPts val="1200"/>
              <a:buChar char="■"/>
              <a:defRPr sz="1200">
                <a:solidFill>
                  <a:srgbClr val="434343"/>
                </a:solidFill>
              </a:defRPr>
            </a:lvl3pPr>
            <a:lvl4pPr marL="1828800" lvl="3" indent="-304800" algn="l">
              <a:lnSpc>
                <a:spcPct val="115000"/>
              </a:lnSpc>
              <a:spcBef>
                <a:spcPts val="0"/>
              </a:spcBef>
              <a:spcAft>
                <a:spcPts val="0"/>
              </a:spcAft>
              <a:buClr>
                <a:srgbClr val="434343"/>
              </a:buClr>
              <a:buSzPts val="1200"/>
              <a:buChar char="●"/>
              <a:defRPr sz="1200">
                <a:solidFill>
                  <a:srgbClr val="434343"/>
                </a:solidFill>
              </a:defRPr>
            </a:lvl4pPr>
            <a:lvl5pPr marL="2286000" lvl="4" indent="-304800" algn="l">
              <a:lnSpc>
                <a:spcPct val="115000"/>
              </a:lnSpc>
              <a:spcBef>
                <a:spcPts val="0"/>
              </a:spcBef>
              <a:spcAft>
                <a:spcPts val="0"/>
              </a:spcAft>
              <a:buClr>
                <a:srgbClr val="434343"/>
              </a:buClr>
              <a:buSzPts val="1200"/>
              <a:buChar char="○"/>
              <a:defRPr sz="1200">
                <a:solidFill>
                  <a:srgbClr val="434343"/>
                </a:solidFill>
              </a:defRPr>
            </a:lvl5pPr>
            <a:lvl6pPr marL="2743200" lvl="5" indent="-304800" algn="l">
              <a:lnSpc>
                <a:spcPct val="115000"/>
              </a:lnSpc>
              <a:spcBef>
                <a:spcPts val="0"/>
              </a:spcBef>
              <a:spcAft>
                <a:spcPts val="0"/>
              </a:spcAft>
              <a:buClr>
                <a:srgbClr val="434343"/>
              </a:buClr>
              <a:buSzPts val="1200"/>
              <a:buChar char="■"/>
              <a:defRPr sz="1200">
                <a:solidFill>
                  <a:srgbClr val="434343"/>
                </a:solidFill>
              </a:defRPr>
            </a:lvl6pPr>
            <a:lvl7pPr marL="3200400" lvl="6" indent="-304800" algn="l">
              <a:lnSpc>
                <a:spcPct val="115000"/>
              </a:lnSpc>
              <a:spcBef>
                <a:spcPts val="0"/>
              </a:spcBef>
              <a:spcAft>
                <a:spcPts val="0"/>
              </a:spcAft>
              <a:buClr>
                <a:srgbClr val="434343"/>
              </a:buClr>
              <a:buSzPts val="1200"/>
              <a:buChar char="●"/>
              <a:defRPr sz="1200">
                <a:solidFill>
                  <a:srgbClr val="434343"/>
                </a:solidFill>
              </a:defRPr>
            </a:lvl7pPr>
            <a:lvl8pPr marL="3657600" lvl="7" indent="-304800" algn="l">
              <a:lnSpc>
                <a:spcPct val="115000"/>
              </a:lnSpc>
              <a:spcBef>
                <a:spcPts val="0"/>
              </a:spcBef>
              <a:spcAft>
                <a:spcPts val="0"/>
              </a:spcAft>
              <a:buClr>
                <a:srgbClr val="434343"/>
              </a:buClr>
              <a:buSzPts val="1200"/>
              <a:buChar char="○"/>
              <a:defRPr sz="1200">
                <a:solidFill>
                  <a:srgbClr val="434343"/>
                </a:solidFill>
              </a:defRPr>
            </a:lvl8pPr>
            <a:lvl9pPr marL="4114800" lvl="8" indent="-304800" algn="l">
              <a:lnSpc>
                <a:spcPct val="115000"/>
              </a:lnSpc>
              <a:spcBef>
                <a:spcPts val="0"/>
              </a:spcBef>
              <a:spcAft>
                <a:spcPts val="0"/>
              </a:spcAft>
              <a:buClr>
                <a:srgbClr val="434343"/>
              </a:buClr>
              <a:buSzPts val="1200"/>
              <a:buChar char="■"/>
              <a:defRPr sz="1200">
                <a:solidFill>
                  <a:srgbClr val="434343"/>
                </a:solidFill>
              </a:defRPr>
            </a:lvl9pPr>
          </a:lstStyle>
          <a:p>
            <a:endParaRPr/>
          </a:p>
        </p:txBody>
      </p:sp>
      <p:sp>
        <p:nvSpPr>
          <p:cNvPr id="109" name="Google Shape;109;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616161"/>
                </a:solidFill>
              </a:defRPr>
            </a:lvl1pPr>
            <a:lvl2pPr lvl="1" algn="r">
              <a:lnSpc>
                <a:spcPct val="100000"/>
              </a:lnSpc>
              <a:spcAft>
                <a:spcPts val="0"/>
              </a:spcAft>
              <a:buNone/>
              <a:defRPr sz="1000">
                <a:solidFill>
                  <a:srgbClr val="616161"/>
                </a:solidFill>
              </a:defRPr>
            </a:lvl2pPr>
            <a:lvl3pPr lvl="2" algn="r">
              <a:lnSpc>
                <a:spcPct val="100000"/>
              </a:lnSpc>
              <a:spcAft>
                <a:spcPts val="0"/>
              </a:spcAft>
              <a:buNone/>
              <a:defRPr sz="1000">
                <a:solidFill>
                  <a:srgbClr val="616161"/>
                </a:solidFill>
              </a:defRPr>
            </a:lvl3pPr>
            <a:lvl4pPr lvl="3" algn="r">
              <a:lnSpc>
                <a:spcPct val="100000"/>
              </a:lnSpc>
              <a:spcAft>
                <a:spcPts val="0"/>
              </a:spcAft>
              <a:buNone/>
              <a:defRPr sz="1000">
                <a:solidFill>
                  <a:srgbClr val="616161"/>
                </a:solidFill>
              </a:defRPr>
            </a:lvl4pPr>
            <a:lvl5pPr lvl="4" algn="r">
              <a:lnSpc>
                <a:spcPct val="100000"/>
              </a:lnSpc>
              <a:spcAft>
                <a:spcPts val="0"/>
              </a:spcAft>
              <a:buNone/>
              <a:defRPr sz="1000">
                <a:solidFill>
                  <a:srgbClr val="616161"/>
                </a:solidFill>
              </a:defRPr>
            </a:lvl5pPr>
            <a:lvl6pPr lvl="5" algn="r">
              <a:lnSpc>
                <a:spcPct val="100000"/>
              </a:lnSpc>
              <a:spcAft>
                <a:spcPts val="0"/>
              </a:spcAft>
              <a:buNone/>
              <a:defRPr sz="1000">
                <a:solidFill>
                  <a:srgbClr val="616161"/>
                </a:solidFill>
              </a:defRPr>
            </a:lvl6pPr>
            <a:lvl7pPr lvl="6" algn="r">
              <a:lnSpc>
                <a:spcPct val="100000"/>
              </a:lnSpc>
              <a:spcAft>
                <a:spcPts val="0"/>
              </a:spcAft>
              <a:buNone/>
              <a:defRPr sz="1000">
                <a:solidFill>
                  <a:srgbClr val="616161"/>
                </a:solidFill>
              </a:defRPr>
            </a:lvl7pPr>
            <a:lvl8pPr lvl="7" algn="r">
              <a:lnSpc>
                <a:spcPct val="100000"/>
              </a:lnSpc>
              <a:spcAft>
                <a:spcPts val="0"/>
              </a:spcAft>
              <a:buNone/>
              <a:defRPr sz="1000">
                <a:solidFill>
                  <a:srgbClr val="616161"/>
                </a:solidFill>
              </a:defRPr>
            </a:lvl8pPr>
            <a:lvl9pPr lvl="8" algn="r">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1">
  <p:cSld name="AUTOLAYOUT_5">
    <p:bg>
      <p:bgPr>
        <a:solidFill>
          <a:srgbClr val="FFFFFF"/>
        </a:solidFill>
        <a:effectLst/>
      </p:bgPr>
    </p:bg>
    <p:spTree>
      <p:nvGrpSpPr>
        <p:cNvPr id="1" name="Shape 110"/>
        <p:cNvGrpSpPr/>
        <p:nvPr/>
      </p:nvGrpSpPr>
      <p:grpSpPr>
        <a:xfrm>
          <a:off x="0" y="0"/>
          <a:ext cx="0" cy="0"/>
          <a:chOff x="0" y="0"/>
          <a:chExt cx="0" cy="0"/>
        </a:xfrm>
      </p:grpSpPr>
      <p:sp>
        <p:nvSpPr>
          <p:cNvPr id="111" name="Google Shape;111;p16"/>
          <p:cNvSpPr/>
          <p:nvPr/>
        </p:nvSpPr>
        <p:spPr>
          <a:xfrm>
            <a:off x="0" y="0"/>
            <a:ext cx="9144000" cy="5143500"/>
          </a:xfrm>
          <a:prstGeom prst="rect">
            <a:avLst/>
          </a:prstGeom>
          <a:solidFill>
            <a:srgbClr val="0146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6"/>
          <p:cNvSpPr/>
          <p:nvPr/>
        </p:nvSpPr>
        <p:spPr>
          <a:xfrm>
            <a:off x="449260" y="531150"/>
            <a:ext cx="638100" cy="720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6"/>
          <p:cNvSpPr txBox="1">
            <a:spLocks noGrp="1"/>
          </p:cNvSpPr>
          <p:nvPr>
            <p:ph type="ctrTitle"/>
          </p:nvPr>
        </p:nvSpPr>
        <p:spPr>
          <a:xfrm>
            <a:off x="323300" y="772850"/>
            <a:ext cx="2704200" cy="3140100"/>
          </a:xfrm>
          <a:prstGeom prst="rect">
            <a:avLst/>
          </a:prstGeom>
          <a:noFill/>
        </p:spPr>
        <p:txBody>
          <a:bodyPr spcFirstLastPara="1" wrap="square" lIns="91425" tIns="91425" rIns="91425" bIns="91425" anchor="t" anchorCtr="0">
            <a:normAutofit/>
          </a:bodyPr>
          <a:lstStyle>
            <a:lvl1pPr lvl="0" algn="l">
              <a:lnSpc>
                <a:spcPct val="100000"/>
              </a:lnSpc>
              <a:spcBef>
                <a:spcPts val="0"/>
              </a:spcBef>
              <a:spcAft>
                <a:spcPts val="0"/>
              </a:spcAft>
              <a:buClr>
                <a:srgbClr val="FFFFFF"/>
              </a:buClr>
              <a:buSzPts val="2800"/>
              <a:buNone/>
              <a:defRPr sz="2800">
                <a:solidFill>
                  <a:srgbClr val="FFFFFF"/>
                </a:solidFill>
              </a:defRPr>
            </a:lvl1pPr>
            <a:lvl2pPr lvl="1" algn="l">
              <a:lnSpc>
                <a:spcPct val="100000"/>
              </a:lnSpc>
              <a:spcBef>
                <a:spcPts val="0"/>
              </a:spcBef>
              <a:spcAft>
                <a:spcPts val="0"/>
              </a:spcAft>
              <a:buClr>
                <a:srgbClr val="FFFFFF"/>
              </a:buClr>
              <a:buSzPts val="2800"/>
              <a:buNone/>
              <a:defRPr sz="2800">
                <a:solidFill>
                  <a:srgbClr val="FFFFFF"/>
                </a:solidFill>
              </a:defRPr>
            </a:lvl2pPr>
            <a:lvl3pPr lvl="2" algn="l">
              <a:lnSpc>
                <a:spcPct val="100000"/>
              </a:lnSpc>
              <a:spcBef>
                <a:spcPts val="0"/>
              </a:spcBef>
              <a:spcAft>
                <a:spcPts val="0"/>
              </a:spcAft>
              <a:buClr>
                <a:srgbClr val="FFFFFF"/>
              </a:buClr>
              <a:buSzPts val="2800"/>
              <a:buNone/>
              <a:defRPr sz="2800">
                <a:solidFill>
                  <a:srgbClr val="FFFFFF"/>
                </a:solidFill>
              </a:defRPr>
            </a:lvl3pPr>
            <a:lvl4pPr lvl="3" algn="l">
              <a:lnSpc>
                <a:spcPct val="100000"/>
              </a:lnSpc>
              <a:spcBef>
                <a:spcPts val="0"/>
              </a:spcBef>
              <a:spcAft>
                <a:spcPts val="0"/>
              </a:spcAft>
              <a:buClr>
                <a:srgbClr val="FFFFFF"/>
              </a:buClr>
              <a:buSzPts val="2800"/>
              <a:buNone/>
              <a:defRPr sz="2800">
                <a:solidFill>
                  <a:srgbClr val="FFFFFF"/>
                </a:solidFill>
              </a:defRPr>
            </a:lvl4pPr>
            <a:lvl5pPr lvl="4" algn="l">
              <a:lnSpc>
                <a:spcPct val="100000"/>
              </a:lnSpc>
              <a:spcBef>
                <a:spcPts val="0"/>
              </a:spcBef>
              <a:spcAft>
                <a:spcPts val="0"/>
              </a:spcAft>
              <a:buClr>
                <a:srgbClr val="FFFFFF"/>
              </a:buClr>
              <a:buSzPts val="2800"/>
              <a:buNone/>
              <a:defRPr sz="2800">
                <a:solidFill>
                  <a:srgbClr val="FFFFFF"/>
                </a:solidFill>
              </a:defRPr>
            </a:lvl5pPr>
            <a:lvl6pPr lvl="5" algn="l">
              <a:lnSpc>
                <a:spcPct val="100000"/>
              </a:lnSpc>
              <a:spcBef>
                <a:spcPts val="0"/>
              </a:spcBef>
              <a:spcAft>
                <a:spcPts val="0"/>
              </a:spcAft>
              <a:buClr>
                <a:srgbClr val="FFFFFF"/>
              </a:buClr>
              <a:buSzPts val="2800"/>
              <a:buNone/>
              <a:defRPr sz="2800">
                <a:solidFill>
                  <a:srgbClr val="FFFFFF"/>
                </a:solidFill>
              </a:defRPr>
            </a:lvl6pPr>
            <a:lvl7pPr lvl="6" algn="l">
              <a:lnSpc>
                <a:spcPct val="100000"/>
              </a:lnSpc>
              <a:spcBef>
                <a:spcPts val="0"/>
              </a:spcBef>
              <a:spcAft>
                <a:spcPts val="0"/>
              </a:spcAft>
              <a:buClr>
                <a:srgbClr val="FFFFFF"/>
              </a:buClr>
              <a:buSzPts val="2800"/>
              <a:buNone/>
              <a:defRPr sz="2800">
                <a:solidFill>
                  <a:srgbClr val="FFFFFF"/>
                </a:solidFill>
              </a:defRPr>
            </a:lvl7pPr>
            <a:lvl8pPr lvl="7" algn="l">
              <a:lnSpc>
                <a:spcPct val="100000"/>
              </a:lnSpc>
              <a:spcBef>
                <a:spcPts val="0"/>
              </a:spcBef>
              <a:spcAft>
                <a:spcPts val="0"/>
              </a:spcAft>
              <a:buClr>
                <a:srgbClr val="FFFFFF"/>
              </a:buClr>
              <a:buSzPts val="2800"/>
              <a:buNone/>
              <a:defRPr sz="2800">
                <a:solidFill>
                  <a:srgbClr val="FFFFFF"/>
                </a:solidFill>
              </a:defRPr>
            </a:lvl8pPr>
            <a:lvl9pPr lvl="8" algn="l">
              <a:lnSpc>
                <a:spcPct val="100000"/>
              </a:lnSpc>
              <a:spcBef>
                <a:spcPts val="0"/>
              </a:spcBef>
              <a:spcAft>
                <a:spcPts val="0"/>
              </a:spcAft>
              <a:buClr>
                <a:srgbClr val="FFFFFF"/>
              </a:buClr>
              <a:buSzPts val="2800"/>
              <a:buNone/>
              <a:defRPr sz="2800">
                <a:solidFill>
                  <a:srgbClr val="FFFFFF"/>
                </a:solidFill>
              </a:defRPr>
            </a:lvl9pPr>
          </a:lstStyle>
          <a:p>
            <a:endParaRPr/>
          </a:p>
        </p:txBody>
      </p:sp>
      <p:sp>
        <p:nvSpPr>
          <p:cNvPr id="114" name="Google Shape;114;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rmAutofit/>
          </a:bodyPr>
          <a:lstStyle>
            <a:lvl1pPr lvl="0" algn="r">
              <a:lnSpc>
                <a:spcPct val="100000"/>
              </a:lnSpc>
              <a:spcAft>
                <a:spcPts val="0"/>
              </a:spcAft>
              <a:buNone/>
              <a:defRPr sz="1000">
                <a:solidFill>
                  <a:srgbClr val="FFFFFF"/>
                </a:solidFill>
              </a:defRPr>
            </a:lvl1pPr>
            <a:lvl2pPr lvl="1" algn="r">
              <a:lnSpc>
                <a:spcPct val="100000"/>
              </a:lnSpc>
              <a:spcAft>
                <a:spcPts val="0"/>
              </a:spcAft>
              <a:buNone/>
              <a:defRPr sz="1000">
                <a:solidFill>
                  <a:srgbClr val="FFFFFF"/>
                </a:solidFill>
              </a:defRPr>
            </a:lvl2pPr>
            <a:lvl3pPr lvl="2" algn="r">
              <a:lnSpc>
                <a:spcPct val="100000"/>
              </a:lnSpc>
              <a:spcAft>
                <a:spcPts val="0"/>
              </a:spcAft>
              <a:buNone/>
              <a:defRPr sz="1000">
                <a:solidFill>
                  <a:srgbClr val="FFFFFF"/>
                </a:solidFill>
              </a:defRPr>
            </a:lvl3pPr>
            <a:lvl4pPr lvl="3" algn="r">
              <a:lnSpc>
                <a:spcPct val="100000"/>
              </a:lnSpc>
              <a:spcAft>
                <a:spcPts val="0"/>
              </a:spcAft>
              <a:buNone/>
              <a:defRPr sz="1000">
                <a:solidFill>
                  <a:srgbClr val="FFFFFF"/>
                </a:solidFill>
              </a:defRPr>
            </a:lvl4pPr>
            <a:lvl5pPr lvl="4" algn="r">
              <a:lnSpc>
                <a:spcPct val="100000"/>
              </a:lnSpc>
              <a:spcAft>
                <a:spcPts val="0"/>
              </a:spcAft>
              <a:buNone/>
              <a:defRPr sz="1000">
                <a:solidFill>
                  <a:srgbClr val="FFFFFF"/>
                </a:solidFill>
              </a:defRPr>
            </a:lvl5pPr>
            <a:lvl6pPr lvl="5" algn="r">
              <a:lnSpc>
                <a:spcPct val="100000"/>
              </a:lnSpc>
              <a:spcAft>
                <a:spcPts val="0"/>
              </a:spcAft>
              <a:buNone/>
              <a:defRPr sz="1000">
                <a:solidFill>
                  <a:srgbClr val="FFFFFF"/>
                </a:solidFill>
              </a:defRPr>
            </a:lvl6pPr>
            <a:lvl7pPr lvl="6" algn="r">
              <a:lnSpc>
                <a:spcPct val="100000"/>
              </a:lnSpc>
              <a:spcAft>
                <a:spcPts val="0"/>
              </a:spcAft>
              <a:buNone/>
              <a:defRPr sz="1000">
                <a:solidFill>
                  <a:srgbClr val="FFFFFF"/>
                </a:solidFill>
              </a:defRPr>
            </a:lvl7pPr>
            <a:lvl8pPr lvl="7" algn="r">
              <a:lnSpc>
                <a:spcPct val="100000"/>
              </a:lnSpc>
              <a:spcAft>
                <a:spcPts val="0"/>
              </a:spcAft>
              <a:buNone/>
              <a:defRPr sz="1000">
                <a:solidFill>
                  <a:srgbClr val="FFFFFF"/>
                </a:solidFill>
              </a:defRPr>
            </a:lvl8pPr>
            <a:lvl9pPr lvl="8" algn="r">
              <a:lnSpc>
                <a:spcPct val="100000"/>
              </a:lnSpc>
              <a:spcAft>
                <a:spcPts val="0"/>
              </a:spcAft>
              <a:buNone/>
              <a:defRPr sz="1000">
                <a:solidFill>
                  <a:srgbClr val="FFFFFF"/>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6.jp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8" Type="http://schemas.openxmlformats.org/officeDocument/2006/relationships/hyperlink" Target="https://testprepinsight.com/resources/lgbtq-college-guide/?ref=buffer-resources" TargetMode="External"/><Relationship Id="rId13" Type="http://schemas.openxmlformats.org/officeDocument/2006/relationships/hyperlink" Target="http://www.apa.org/topics/lgbt/orientation.pdf?ref=buffer-resources" TargetMode="External"/><Relationship Id="rId3" Type="http://schemas.openxmlformats.org/officeDocument/2006/relationships/image" Target="../media/image26.png"/><Relationship Id="rId7" Type="http://schemas.openxmlformats.org/officeDocument/2006/relationships/hyperlink" Target="https://bolt.straightforequality.org/files/Straight%20for%20Equality%20Trans%20Allies/2019-breaking-binaries-worksheet.pdf?ref=buffer-resources" TargetMode="External"/><Relationship Id="rId12" Type="http://schemas.openxmlformats.org/officeDocument/2006/relationships/hyperlink" Target="http://www.apa.org/topics/lgbt/transgender.pdf?ref=buffer-resources" TargetMode="External"/><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hyperlink" Target="https://assets2.hrc.org/files/assets/resources/CEI-2019-FullReport.pdf?_ga=2.34610025.953667603.1554323289-1499622167.1551143103&amp;ref=buffer-resources" TargetMode="External"/><Relationship Id="rId11" Type="http://schemas.openxmlformats.org/officeDocument/2006/relationships/hyperlink" Target="https://www.hrw.org/report/2017/07/25/i-want-be-nature-made-me/medically-unnecessary-surgeries-intersex-children-us?ref=buffer-resources" TargetMode="External"/><Relationship Id="rId5" Type="http://schemas.openxmlformats.org/officeDocument/2006/relationships/hyperlink" Target="http://www.straightforequality.org/workplaceprograms?ref=buffer-resources" TargetMode="External"/><Relationship Id="rId10" Type="http://schemas.openxmlformats.org/officeDocument/2006/relationships/hyperlink" Target="https://couponfollow.com/research/resources-guide-for-lgbtq-students?ref=buffer-resources" TargetMode="External"/><Relationship Id="rId4" Type="http://schemas.openxmlformats.org/officeDocument/2006/relationships/hyperlink" Target="https://www.glaad.org/resourcelist?ref=buffer-resources" TargetMode="External"/><Relationship Id="rId9" Type="http://schemas.openxmlformats.org/officeDocument/2006/relationships/hyperlink" Target="https://ca.edubirdie.com/blog/lgbt-scholarships-equal-possibilities-for-high-quality-education?ref=buffer-resources" TargetMode="External"/><Relationship Id="rId14" Type="http://schemas.openxmlformats.org/officeDocument/2006/relationships/hyperlink" Target="https://www.retireguide.com/guides/lgbtq-elder-health-care/?ref=buffer-resources" TargetMode="External"/></Relationships>
</file>

<file path=ppt/slides/_rels/slide35.xml.rels><?xml version="1.0" encoding="UTF-8" standalone="yes"?>
<Relationships xmlns="http://schemas.openxmlformats.org/package/2006/relationships"><Relationship Id="rId8" Type="http://schemas.openxmlformats.org/officeDocument/2006/relationships/hyperlink" Target="https://www.youtube.com/playlist?list=PLH2AwWZu87Pe18dWavqgRUMz4j-xW1PDF&amp;ref=buffer-resources" TargetMode="External"/><Relationship Id="rId13" Type="http://schemas.openxmlformats.org/officeDocument/2006/relationships/hyperlink" Target="https://bolt.straightforequality.org/files/Straight%20for%20Equality%20Publications/2019-4th-ed-guide-to-being-an-ally.pdf?ref=buffer-resources" TargetMode="External"/><Relationship Id="rId3" Type="http://schemas.openxmlformats.org/officeDocument/2006/relationships/image" Target="../media/image26.png"/><Relationship Id="rId7" Type="http://schemas.openxmlformats.org/officeDocument/2006/relationships/hyperlink" Target="https://www.straightforequality.org/transresources?ref=buffer-resources" TargetMode="External"/><Relationship Id="rId12" Type="http://schemas.openxmlformats.org/officeDocument/2006/relationships/hyperlink" Target="https://www.stonewall.org.uk/about-us/news/10-ways-be-ally-black-lgbt-people?ref=buffer-resources" TargetMode="External"/><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hyperlink" Target="https://lgbtrc.usc.edu/files/2015/05/Actions-Tips-for-Allies-of-Trans-People1.pdf?ref=buffer-resources" TargetMode="External"/><Relationship Id="rId11" Type="http://schemas.openxmlformats.org/officeDocument/2006/relationships/hyperlink" Target="https://pflag.org/blog/we-are-all-allies?ref=buffer-resources" TargetMode="External"/><Relationship Id="rId5" Type="http://schemas.openxmlformats.org/officeDocument/2006/relationships/hyperlink" Target="https://www.hrc.org/resources/be-an-ally-support-trans-equality?ref=buffer-resources" TargetMode="External"/><Relationship Id="rId10" Type="http://schemas.openxmlformats.org/officeDocument/2006/relationships/hyperlink" Target="https://www.gaycitynews.com/a-guide-to-being-an-ally/?ref=buffer-resources" TargetMode="External"/><Relationship Id="rId4" Type="http://schemas.openxmlformats.org/officeDocument/2006/relationships/hyperlink" Target="https://www.glaad.org/transgender/allies?ref=buffer-resources" TargetMode="External"/><Relationship Id="rId9" Type="http://schemas.openxmlformats.org/officeDocument/2006/relationships/hyperlink" Target="https://betterallies.us19.list-manage.com/subscribe?u=cc808df089bf312fc1a37916d&amp;%3Bid=575137cdc6&amp;ref=buffer-resource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hyperlink" Target="mailto:danielle.phillips@ssw.umaryland.edu" TargetMode="External"/><Relationship Id="rId4" Type="http://schemas.openxmlformats.org/officeDocument/2006/relationships/hyperlink" Target="mailto:rgarndt@hawaii.edu"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s://www.bloomberg.com/news/articles/2023-03-08/2023-is-already-a-record-year-for-anti-lgbtq-bills-in-the-us?leadSource=uverify%20wall"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 Id="rId5" Type="http://schemas.openxmlformats.org/officeDocument/2006/relationships/hyperlink" Target="https://doi.org/10.3399/bjgp17X688453" TargetMode="External"/><Relationship Id="rId4" Type="http://schemas.openxmlformats.org/officeDocument/2006/relationships/hyperlink" Target="http://dx.doi.org/10.1186/1471-244X-12-81"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www.lgbtqiahealtheducation.org/wp-content/uploads/2021/05/Ten-Strategies-for-Creating-Inclusive-Health-Care-Environments-for-LGBTQIA-People-Brief.pdf" TargetMode="External"/><Relationship Id="rId7" Type="http://schemas.openxmlformats.org/officeDocument/2006/relationships/hyperlink" Target="https://www.who.int/health-topics/gender#tab=tab_1"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hyperlink" Target="https://www.who.int/health-topics/gender" TargetMode="External"/><Relationship Id="rId5" Type="http://schemas.openxmlformats.org/officeDocument/2006/relationships/hyperlink" Target="http://dx.doi.org/http:/dx.doi.org/10.1037/sgd0000289" TargetMode="External"/><Relationship Id="rId4" Type="http://schemas.openxmlformats.org/officeDocument/2006/relationships/hyperlink" Target="http://dx.doi.org/10.1037/cou0000126"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4731"/>
        </a:solidFill>
        <a:effectLst/>
      </p:bgPr>
    </p:bg>
    <p:spTree>
      <p:nvGrpSpPr>
        <p:cNvPr id="1" name="Shape 118"/>
        <p:cNvGrpSpPr/>
        <p:nvPr/>
      </p:nvGrpSpPr>
      <p:grpSpPr>
        <a:xfrm>
          <a:off x="0" y="0"/>
          <a:ext cx="0" cy="0"/>
          <a:chOff x="0" y="0"/>
          <a:chExt cx="0" cy="0"/>
        </a:xfrm>
      </p:grpSpPr>
      <p:sp>
        <p:nvSpPr>
          <p:cNvPr id="119" name="Google Shape;119;p1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4800" b="1">
                <a:solidFill>
                  <a:srgbClr val="EFEFEF"/>
                </a:solidFill>
                <a:latin typeface="Source Sans Pro"/>
                <a:ea typeface="Source Sans Pro"/>
                <a:cs typeface="Source Sans Pro"/>
                <a:sym typeface="Source Sans Pro"/>
              </a:rPr>
              <a:t>LGBTQIA Affirming Care:</a:t>
            </a:r>
            <a:endParaRPr sz="4800" b="1">
              <a:solidFill>
                <a:srgbClr val="EFEFEF"/>
              </a:solidFill>
              <a:latin typeface="Source Sans Pro"/>
              <a:ea typeface="Source Sans Pro"/>
              <a:cs typeface="Source Sans Pro"/>
              <a:sym typeface="Source Sans Pro"/>
            </a:endParaRPr>
          </a:p>
          <a:p>
            <a:pPr marL="0" lvl="0" indent="0" algn="ctr" rtl="0">
              <a:spcBef>
                <a:spcPts val="0"/>
              </a:spcBef>
              <a:spcAft>
                <a:spcPts val="0"/>
              </a:spcAft>
              <a:buNone/>
            </a:pPr>
            <a:r>
              <a:rPr lang="en" sz="4800" b="1">
                <a:solidFill>
                  <a:srgbClr val="EFEFEF"/>
                </a:solidFill>
                <a:latin typeface="Source Sans Pro"/>
                <a:ea typeface="Source Sans Pro"/>
                <a:cs typeface="Source Sans Pro"/>
                <a:sym typeface="Source Sans Pro"/>
              </a:rPr>
              <a:t>An Ethical Imperative</a:t>
            </a:r>
            <a:endParaRPr sz="4800" b="1">
              <a:solidFill>
                <a:srgbClr val="EFEFEF"/>
              </a:solidFill>
              <a:latin typeface="Source Sans Pro"/>
              <a:ea typeface="Source Sans Pro"/>
              <a:cs typeface="Source Sans Pro"/>
              <a:sym typeface="Source Sans Pro"/>
            </a:endParaRPr>
          </a:p>
        </p:txBody>
      </p:sp>
      <p:sp>
        <p:nvSpPr>
          <p:cNvPr id="120" name="Google Shape;120;p1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200">
                <a:solidFill>
                  <a:srgbClr val="EFEFEF"/>
                </a:solidFill>
                <a:latin typeface="Source Sans Pro"/>
                <a:ea typeface="Source Sans Pro"/>
                <a:cs typeface="Source Sans Pro"/>
                <a:sym typeface="Source Sans Pro"/>
              </a:rPr>
              <a:t>March 21, 2023</a:t>
            </a:r>
            <a:endParaRPr sz="3200">
              <a:solidFill>
                <a:srgbClr val="EFEFEF"/>
              </a:solidFill>
              <a:latin typeface="Source Sans Pro"/>
              <a:ea typeface="Source Sans Pro"/>
              <a:cs typeface="Source Sans Pro"/>
              <a:sym typeface="Source Sans Pro"/>
            </a:endParaRPr>
          </a:p>
        </p:txBody>
      </p:sp>
      <p:sp>
        <p:nvSpPr>
          <p:cNvPr id="121" name="Google Shape;121;p17"/>
          <p:cNvSpPr/>
          <p:nvPr/>
        </p:nvSpPr>
        <p:spPr>
          <a:xfrm>
            <a:off x="-75" y="4013825"/>
            <a:ext cx="9144000" cy="1129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2" name="Google Shape;122;p17"/>
          <p:cNvPicPr preferRelativeResize="0"/>
          <p:nvPr/>
        </p:nvPicPr>
        <p:blipFill>
          <a:blip r:embed="rId3">
            <a:alphaModFix/>
          </a:blip>
          <a:stretch>
            <a:fillRect/>
          </a:stretch>
        </p:blipFill>
        <p:spPr>
          <a:xfrm>
            <a:off x="311700" y="4227112"/>
            <a:ext cx="3284976" cy="703225"/>
          </a:xfrm>
          <a:prstGeom prst="rect">
            <a:avLst/>
          </a:prstGeom>
          <a:noFill/>
          <a:ln w="9525" cap="flat" cmpd="sng">
            <a:solidFill>
              <a:schemeClr val="lt1"/>
            </a:solidFill>
            <a:prstDash val="solid"/>
            <a:round/>
            <a:headEnd type="none" w="sm" len="sm"/>
            <a:tailEnd type="none" w="sm" len="sm"/>
          </a:ln>
        </p:spPr>
      </p:pic>
      <p:sp>
        <p:nvSpPr>
          <p:cNvPr id="123" name="Google Shape;123;p17"/>
          <p:cNvSpPr txBox="1"/>
          <p:nvPr/>
        </p:nvSpPr>
        <p:spPr>
          <a:xfrm>
            <a:off x="4217675" y="4163825"/>
            <a:ext cx="4741500" cy="829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Clr>
                <a:schemeClr val="dk1"/>
              </a:buClr>
              <a:buSzPts val="1100"/>
              <a:buFont typeface="Arial"/>
              <a:buNone/>
            </a:pPr>
            <a:r>
              <a:rPr lang="en" sz="1800">
                <a:solidFill>
                  <a:schemeClr val="dk1"/>
                </a:solidFill>
                <a:latin typeface="Inter"/>
                <a:ea typeface="Inter"/>
                <a:cs typeface="Inter"/>
                <a:sym typeface="Inter"/>
              </a:rPr>
              <a:t>Robin G. Arndt, LSW, MSW (he/him)</a:t>
            </a:r>
            <a:endParaRPr sz="1800">
              <a:solidFill>
                <a:schemeClr val="dk1"/>
              </a:solidFill>
              <a:latin typeface="Inter"/>
              <a:ea typeface="Inter"/>
              <a:cs typeface="Inter"/>
              <a:sym typeface="Inter"/>
            </a:endParaRPr>
          </a:p>
          <a:p>
            <a:pPr marL="0" lvl="0" indent="0" algn="r" rtl="0">
              <a:spcBef>
                <a:spcPts val="0"/>
              </a:spcBef>
              <a:spcAft>
                <a:spcPts val="0"/>
              </a:spcAft>
              <a:buClr>
                <a:schemeClr val="dk1"/>
              </a:buClr>
              <a:buSzPts val="1100"/>
              <a:buFont typeface="Arial"/>
              <a:buNone/>
            </a:pPr>
            <a:r>
              <a:rPr lang="en" sz="1800">
                <a:solidFill>
                  <a:schemeClr val="dk1"/>
                </a:solidFill>
                <a:latin typeface="Inter"/>
                <a:ea typeface="Inter"/>
                <a:cs typeface="Inter"/>
                <a:sym typeface="Inter"/>
              </a:rPr>
              <a:t>Danielle R. Phillips, LSW, MSW (she/her)</a:t>
            </a:r>
            <a:endParaRPr sz="1800">
              <a:solidFill>
                <a:schemeClr val="dk1"/>
              </a:solidFill>
              <a:latin typeface="Inter SemiBold"/>
              <a:ea typeface="Inter SemiBold"/>
              <a:cs typeface="Inter SemiBold"/>
              <a:sym typeface="Inter SemiBold"/>
            </a:endParaRPr>
          </a:p>
        </p:txBody>
      </p:sp>
      <p:pic>
        <p:nvPicPr>
          <p:cNvPr id="124" name="Google Shape;124;p17"/>
          <p:cNvPicPr preferRelativeResize="0"/>
          <p:nvPr/>
        </p:nvPicPr>
        <p:blipFill>
          <a:blip r:embed="rId4">
            <a:alphaModFix/>
          </a:blip>
          <a:stretch>
            <a:fillRect/>
          </a:stretch>
        </p:blipFill>
        <p:spPr>
          <a:xfrm>
            <a:off x="-75" y="-1181275"/>
            <a:ext cx="9455777" cy="2462474"/>
          </a:xfrm>
          <a:prstGeom prst="rect">
            <a:avLst/>
          </a:prstGeom>
          <a:noFill/>
          <a:ln>
            <a:noFill/>
          </a:ln>
        </p:spPr>
      </p:pic>
      <p:pic>
        <p:nvPicPr>
          <p:cNvPr id="125" name="Google Shape;125;p17"/>
          <p:cNvPicPr preferRelativeResize="0"/>
          <p:nvPr/>
        </p:nvPicPr>
        <p:blipFill>
          <a:blip r:embed="rId5">
            <a:alphaModFix/>
          </a:blip>
          <a:stretch>
            <a:fillRect/>
          </a:stretch>
        </p:blipFill>
        <p:spPr>
          <a:xfrm>
            <a:off x="7872975" y="3360702"/>
            <a:ext cx="1086200" cy="515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26"/>
          <p:cNvPicPr preferRelativeResize="0"/>
          <p:nvPr/>
        </p:nvPicPr>
        <p:blipFill rotWithShape="1">
          <a:blip r:embed="rId3">
            <a:alphaModFix/>
          </a:blip>
          <a:srcRect r="1468" b="8020"/>
          <a:stretch/>
        </p:blipFill>
        <p:spPr>
          <a:xfrm>
            <a:off x="0" y="-2"/>
            <a:ext cx="6459915" cy="5143500"/>
          </a:xfrm>
          <a:prstGeom prst="rect">
            <a:avLst/>
          </a:prstGeom>
          <a:noFill/>
          <a:ln>
            <a:noFill/>
          </a:ln>
        </p:spPr>
      </p:pic>
      <p:sp>
        <p:nvSpPr>
          <p:cNvPr id="203" name="Google Shape;203;p26"/>
          <p:cNvSpPr txBox="1"/>
          <p:nvPr/>
        </p:nvSpPr>
        <p:spPr>
          <a:xfrm>
            <a:off x="0" y="0"/>
            <a:ext cx="3000000" cy="30000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04" name="Google Shape;204;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10</a:t>
            </a:fld>
            <a:endParaRPr/>
          </a:p>
        </p:txBody>
      </p:sp>
      <p:sp>
        <p:nvSpPr>
          <p:cNvPr id="205" name="Google Shape;205;p26"/>
          <p:cNvSpPr txBox="1">
            <a:spLocks noGrp="1"/>
          </p:cNvSpPr>
          <p:nvPr>
            <p:ph type="title" idx="4294967295"/>
          </p:nvPr>
        </p:nvSpPr>
        <p:spPr>
          <a:xfrm>
            <a:off x="3517475" y="106675"/>
            <a:ext cx="5503800" cy="82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Inter"/>
                <a:ea typeface="Inter"/>
                <a:cs typeface="Inter"/>
                <a:sym typeface="Inter"/>
              </a:rPr>
              <a:t>Ethical Principles Screen (ERS)</a:t>
            </a:r>
            <a:endParaRPr>
              <a:latin typeface="Inter"/>
              <a:ea typeface="Inter"/>
              <a:cs typeface="Inter"/>
              <a:sym typeface="Inter"/>
            </a:endParaRPr>
          </a:p>
          <a:p>
            <a:pPr marL="0" lvl="0" indent="0" algn="ctr" rtl="0">
              <a:spcBef>
                <a:spcPts val="0"/>
              </a:spcBef>
              <a:spcAft>
                <a:spcPts val="0"/>
              </a:spcAft>
              <a:buSzPts val="2500"/>
              <a:buNone/>
            </a:pPr>
            <a:r>
              <a:rPr lang="en" sz="1400">
                <a:latin typeface="Inter"/>
                <a:ea typeface="Inter"/>
                <a:cs typeface="Inter"/>
                <a:sym typeface="Inter"/>
              </a:rPr>
              <a:t>Dolgoff, Harrington, Loewenberg (2009)</a:t>
            </a:r>
            <a:endParaRPr sz="3000">
              <a:latin typeface="Inter"/>
              <a:ea typeface="Inter"/>
              <a:cs typeface="Inter"/>
              <a:sym typeface="Inte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27"/>
          <p:cNvPicPr preferRelativeResize="0"/>
          <p:nvPr/>
        </p:nvPicPr>
        <p:blipFill rotWithShape="1">
          <a:blip r:embed="rId3">
            <a:alphaModFix amt="58000"/>
          </a:blip>
          <a:srcRect r="2486" b="1117"/>
          <a:stretch/>
        </p:blipFill>
        <p:spPr>
          <a:xfrm>
            <a:off x="1134625" y="0"/>
            <a:ext cx="6724526" cy="5085951"/>
          </a:xfrm>
          <a:prstGeom prst="rect">
            <a:avLst/>
          </a:prstGeom>
          <a:noFill/>
          <a:ln>
            <a:noFill/>
          </a:ln>
        </p:spPr>
      </p:pic>
      <p:sp>
        <p:nvSpPr>
          <p:cNvPr id="211" name="Google Shape;211;p27"/>
          <p:cNvSpPr txBox="1">
            <a:spLocks noGrp="1"/>
          </p:cNvSpPr>
          <p:nvPr>
            <p:ph type="body" idx="1"/>
          </p:nvPr>
        </p:nvSpPr>
        <p:spPr>
          <a:xfrm>
            <a:off x="311700" y="1165775"/>
            <a:ext cx="8520600" cy="3416400"/>
          </a:xfrm>
          <a:prstGeom prst="rect">
            <a:avLst/>
          </a:prstGeom>
          <a:noFill/>
          <a:ln>
            <a:noFill/>
          </a:ln>
        </p:spPr>
        <p:txBody>
          <a:bodyPr spcFirstLastPara="1" wrap="square" lIns="91425" tIns="91425" rIns="91425" bIns="91425" anchor="t" anchorCtr="0">
            <a:normAutofit/>
          </a:bodyPr>
          <a:lstStyle/>
          <a:p>
            <a:pPr marL="457200" lvl="0" indent="-342900" algn="l" rtl="0">
              <a:lnSpc>
                <a:spcPct val="115000"/>
              </a:lnSpc>
              <a:spcBef>
                <a:spcPts val="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Identify Ethical Issues</a:t>
            </a:r>
            <a:endParaRPr/>
          </a:p>
          <a:p>
            <a:pPr marL="457200" lvl="0" indent="-342900" algn="l" rtl="0">
              <a:lnSpc>
                <a:spcPct val="115000"/>
              </a:lnSpc>
              <a:spcBef>
                <a:spcPts val="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Determine Appropriate Help</a:t>
            </a:r>
            <a:endParaRPr/>
          </a:p>
          <a:p>
            <a:pPr marL="457200" lvl="0" indent="-342900" algn="l" rtl="0">
              <a:lnSpc>
                <a:spcPct val="115000"/>
              </a:lnSpc>
              <a:spcBef>
                <a:spcPts val="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Think Critically</a:t>
            </a:r>
            <a:endParaRPr/>
          </a:p>
          <a:p>
            <a:pPr marL="457200" lvl="0" indent="-342900" algn="l" rtl="0">
              <a:lnSpc>
                <a:spcPct val="115000"/>
              </a:lnSpc>
              <a:spcBef>
                <a:spcPts val="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Manage Conflict</a:t>
            </a:r>
            <a:endParaRPr/>
          </a:p>
          <a:p>
            <a:pPr marL="457200" lvl="0" indent="-342900" algn="l" rtl="0">
              <a:lnSpc>
                <a:spcPct val="115000"/>
              </a:lnSpc>
              <a:spcBef>
                <a:spcPts val="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Plan and Implement Decisions</a:t>
            </a:r>
            <a:endParaRPr/>
          </a:p>
          <a:p>
            <a:pPr marL="457200" lvl="0" indent="-342900" algn="l" rtl="0">
              <a:lnSpc>
                <a:spcPct val="115000"/>
              </a:lnSpc>
              <a:spcBef>
                <a:spcPts val="0"/>
              </a:spcBef>
              <a:spcAft>
                <a:spcPts val="0"/>
              </a:spcAft>
              <a:buClr>
                <a:schemeClr val="dk1"/>
              </a:buClr>
              <a:buSzPts val="1800"/>
              <a:buFont typeface="Source Sans Pro"/>
              <a:buChar char="●"/>
            </a:pPr>
            <a:r>
              <a:rPr lang="en">
                <a:solidFill>
                  <a:schemeClr val="dk1"/>
                </a:solidFill>
                <a:latin typeface="Source Sans Pro"/>
                <a:ea typeface="Source Sans Pro"/>
                <a:cs typeface="Source Sans Pro"/>
                <a:sym typeface="Source Sans Pro"/>
              </a:rPr>
              <a:t>Evaluate and Follow Up</a:t>
            </a:r>
            <a:endParaRPr/>
          </a:p>
        </p:txBody>
      </p:sp>
      <p:cxnSp>
        <p:nvCxnSpPr>
          <p:cNvPr id="212" name="Google Shape;212;p27"/>
          <p:cNvCxnSpPr/>
          <p:nvPr/>
        </p:nvCxnSpPr>
        <p:spPr>
          <a:xfrm>
            <a:off x="0" y="1129500"/>
            <a:ext cx="7998600" cy="0"/>
          </a:xfrm>
          <a:prstGeom prst="straightConnector1">
            <a:avLst/>
          </a:prstGeom>
          <a:noFill/>
          <a:ln w="38100" cap="flat" cmpd="sng">
            <a:solidFill>
              <a:srgbClr val="024731"/>
            </a:solidFill>
            <a:prstDash val="solid"/>
            <a:round/>
            <a:headEnd type="none" w="sm" len="sm"/>
            <a:tailEnd type="oval" w="med" len="med"/>
          </a:ln>
        </p:spPr>
      </p:cxnSp>
      <p:sp>
        <p:nvSpPr>
          <p:cNvPr id="213" name="Google Shape;213;p2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a:latin typeface="Inter"/>
                <a:ea typeface="Inter"/>
                <a:cs typeface="Inter"/>
                <a:sym typeface="Inter"/>
              </a:rPr>
              <a:t>Framework for Managing Ethical Issues</a:t>
            </a:r>
            <a:endParaRPr>
              <a:latin typeface="Inter"/>
              <a:ea typeface="Inter"/>
              <a:cs typeface="Inter"/>
              <a:sym typeface="Inter"/>
            </a:endParaRPr>
          </a:p>
        </p:txBody>
      </p:sp>
      <p:sp>
        <p:nvSpPr>
          <p:cNvPr id="214" name="Google Shape;21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11</a:t>
            </a:fld>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28"/>
          <p:cNvPicPr preferRelativeResize="0"/>
          <p:nvPr/>
        </p:nvPicPr>
        <p:blipFill>
          <a:blip r:embed="rId3">
            <a:alphaModFix/>
          </a:blip>
          <a:stretch>
            <a:fillRect/>
          </a:stretch>
        </p:blipFill>
        <p:spPr>
          <a:xfrm>
            <a:off x="1050049" y="0"/>
            <a:ext cx="7127253" cy="5143501"/>
          </a:xfrm>
          <a:prstGeom prst="rect">
            <a:avLst/>
          </a:prstGeom>
          <a:noFill/>
          <a:ln>
            <a:noFill/>
          </a:ln>
        </p:spPr>
      </p:pic>
      <p:sp>
        <p:nvSpPr>
          <p:cNvPr id="220" name="Google Shape;220;p28"/>
          <p:cNvSpPr txBox="1">
            <a:spLocks noGrp="1"/>
          </p:cNvSpPr>
          <p:nvPr>
            <p:ph type="body" idx="1"/>
          </p:nvPr>
        </p:nvSpPr>
        <p:spPr>
          <a:xfrm>
            <a:off x="311700" y="1333750"/>
            <a:ext cx="3954600" cy="3329400"/>
          </a:xfrm>
          <a:prstGeom prst="rect">
            <a:avLst/>
          </a:prstGeom>
          <a:noFill/>
          <a:ln>
            <a:noFill/>
          </a:ln>
        </p:spPr>
        <p:txBody>
          <a:bodyPr spcFirstLastPara="1" wrap="square" lIns="91425" tIns="91425" rIns="91425" bIns="91425" anchor="t" anchorCtr="0">
            <a:noAutofit/>
          </a:bodyPr>
          <a:lstStyle/>
          <a:p>
            <a:pPr marL="457200" lvl="0" indent="-342900" algn="l" rtl="0">
              <a:lnSpc>
                <a:spcPct val="120000"/>
              </a:lnSpc>
              <a:spcBef>
                <a:spcPts val="0"/>
              </a:spcBef>
              <a:spcAft>
                <a:spcPts val="0"/>
              </a:spcAft>
              <a:buSzPts val="1800"/>
              <a:buChar char="●"/>
            </a:pPr>
            <a:r>
              <a:rPr lang="en" sz="1400">
                <a:solidFill>
                  <a:schemeClr val="dk1"/>
                </a:solidFill>
                <a:latin typeface="Source Sans Pro"/>
                <a:ea typeface="Source Sans Pro"/>
                <a:cs typeface="Source Sans Pro"/>
                <a:sym typeface="Source Sans Pro"/>
              </a:rPr>
              <a:t>Identify the ethical issues, including the social work values and duties that conflict. </a:t>
            </a:r>
            <a:endParaRPr/>
          </a:p>
          <a:p>
            <a:pPr marL="457200" lvl="0" indent="-342900" algn="l" rtl="0">
              <a:lnSpc>
                <a:spcPct val="120000"/>
              </a:lnSpc>
              <a:spcBef>
                <a:spcPts val="0"/>
              </a:spcBef>
              <a:spcAft>
                <a:spcPts val="0"/>
              </a:spcAft>
              <a:buSzPts val="1800"/>
              <a:buChar char="●"/>
            </a:pPr>
            <a:r>
              <a:rPr lang="en" sz="1400">
                <a:solidFill>
                  <a:schemeClr val="dk1"/>
                </a:solidFill>
                <a:latin typeface="Source Sans Pro"/>
                <a:ea typeface="Source Sans Pro"/>
                <a:cs typeface="Source Sans Pro"/>
                <a:sym typeface="Source Sans Pro"/>
              </a:rPr>
              <a:t>Identify the individuals, groups, and organizations likely to be affected by the ethical decision.  </a:t>
            </a:r>
            <a:endParaRPr/>
          </a:p>
          <a:p>
            <a:pPr marL="457200" lvl="0" indent="-342900" algn="l" rtl="0">
              <a:lnSpc>
                <a:spcPct val="120000"/>
              </a:lnSpc>
              <a:spcBef>
                <a:spcPts val="0"/>
              </a:spcBef>
              <a:spcAft>
                <a:spcPts val="0"/>
              </a:spcAft>
              <a:buSzPts val="1800"/>
              <a:buChar char="●"/>
            </a:pPr>
            <a:r>
              <a:rPr lang="en" sz="1400">
                <a:solidFill>
                  <a:schemeClr val="dk1"/>
                </a:solidFill>
                <a:latin typeface="Source Sans Pro"/>
                <a:ea typeface="Source Sans Pro"/>
                <a:cs typeface="Source Sans Pro"/>
                <a:sym typeface="Source Sans Pro"/>
              </a:rPr>
              <a:t>Tentatively identify all viable courses of action and the participants involved in each, along with the potential benefits and risks for each.  </a:t>
            </a:r>
            <a:endParaRPr/>
          </a:p>
        </p:txBody>
      </p:sp>
      <p:cxnSp>
        <p:nvCxnSpPr>
          <p:cNvPr id="221" name="Google Shape;221;p28"/>
          <p:cNvCxnSpPr/>
          <p:nvPr/>
        </p:nvCxnSpPr>
        <p:spPr>
          <a:xfrm>
            <a:off x="0" y="1129500"/>
            <a:ext cx="7998600" cy="0"/>
          </a:xfrm>
          <a:prstGeom prst="straightConnector1">
            <a:avLst/>
          </a:prstGeom>
          <a:noFill/>
          <a:ln w="38100" cap="flat" cmpd="sng">
            <a:solidFill>
              <a:srgbClr val="024731"/>
            </a:solidFill>
            <a:prstDash val="solid"/>
            <a:round/>
            <a:headEnd type="none" w="sm" len="sm"/>
            <a:tailEnd type="oval" w="med" len="med"/>
          </a:ln>
        </p:spPr>
      </p:cxnSp>
      <p:sp>
        <p:nvSpPr>
          <p:cNvPr id="222" name="Google Shape;222;p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500">
                <a:latin typeface="Inter"/>
                <a:ea typeface="Inter"/>
                <a:cs typeface="Inter"/>
                <a:sym typeface="Inter"/>
              </a:rPr>
              <a:t>Framework for Managing Ethical Issues (Reamer, 2013)</a:t>
            </a:r>
            <a:endParaRPr sz="2500">
              <a:latin typeface="Inter"/>
              <a:ea typeface="Inter"/>
              <a:cs typeface="Inter"/>
              <a:sym typeface="Inter"/>
            </a:endParaRPr>
          </a:p>
        </p:txBody>
      </p:sp>
      <p:sp>
        <p:nvSpPr>
          <p:cNvPr id="223" name="Google Shape;223;p28"/>
          <p:cNvSpPr txBox="1"/>
          <p:nvPr/>
        </p:nvSpPr>
        <p:spPr>
          <a:xfrm>
            <a:off x="4572000" y="1333825"/>
            <a:ext cx="4374900" cy="3329400"/>
          </a:xfrm>
          <a:prstGeom prst="rect">
            <a:avLst/>
          </a:prstGeom>
          <a:noFill/>
          <a:ln>
            <a:noFill/>
          </a:ln>
        </p:spPr>
        <p:txBody>
          <a:bodyPr spcFirstLastPara="1" wrap="square" lIns="91425" tIns="91425" rIns="91425" bIns="91425" anchor="t" anchorCtr="0">
            <a:noAutofit/>
          </a:bodyPr>
          <a:lstStyle/>
          <a:p>
            <a:pPr marL="457200" lvl="0" indent="-342900" algn="l" rtl="0">
              <a:lnSpc>
                <a:spcPct val="120000"/>
              </a:lnSpc>
              <a:spcBef>
                <a:spcPts val="0"/>
              </a:spcBef>
              <a:spcAft>
                <a:spcPts val="0"/>
              </a:spcAft>
              <a:buClr>
                <a:schemeClr val="dk2"/>
              </a:buClr>
              <a:buSzPts val="1800"/>
              <a:buChar char="●"/>
            </a:pPr>
            <a:r>
              <a:rPr lang="en">
                <a:solidFill>
                  <a:schemeClr val="dk1"/>
                </a:solidFill>
                <a:latin typeface="Source Sans Pro"/>
                <a:ea typeface="Source Sans Pro"/>
                <a:cs typeface="Source Sans Pro"/>
                <a:sym typeface="Source Sans Pro"/>
              </a:rPr>
              <a:t>Thoroughly examine the reasons in factor of and against each course of action, considering relevant</a:t>
            </a:r>
            <a:endParaRPr sz="1800">
              <a:solidFill>
                <a:schemeClr val="dk2"/>
              </a:solidFill>
            </a:endParaRPr>
          </a:p>
          <a:p>
            <a:pPr marL="914400" lvl="1" indent="-317500" algn="l" rtl="0">
              <a:lnSpc>
                <a:spcPct val="120000"/>
              </a:lnSpc>
              <a:spcBef>
                <a:spcPts val="0"/>
              </a:spcBef>
              <a:spcAft>
                <a:spcPts val="0"/>
              </a:spcAft>
              <a:buClr>
                <a:schemeClr val="dk2"/>
              </a:buClr>
              <a:buSzPts val="1400"/>
              <a:buChar char="○"/>
            </a:pPr>
            <a:r>
              <a:rPr lang="en">
                <a:solidFill>
                  <a:schemeClr val="dk1"/>
                </a:solidFill>
                <a:latin typeface="Source Sans Pro"/>
                <a:ea typeface="Source Sans Pro"/>
                <a:cs typeface="Source Sans Pro"/>
                <a:sym typeface="Source Sans Pro"/>
              </a:rPr>
              <a:t>Codes of ethics and legal principles</a:t>
            </a:r>
            <a:endParaRPr>
              <a:solidFill>
                <a:schemeClr val="dk2"/>
              </a:solidFill>
            </a:endParaRPr>
          </a:p>
          <a:p>
            <a:pPr marL="914400" lvl="1" indent="-317500" algn="l" rtl="0">
              <a:lnSpc>
                <a:spcPct val="120000"/>
              </a:lnSpc>
              <a:spcBef>
                <a:spcPts val="0"/>
              </a:spcBef>
              <a:spcAft>
                <a:spcPts val="0"/>
              </a:spcAft>
              <a:buClr>
                <a:schemeClr val="dk2"/>
              </a:buClr>
              <a:buSzPts val="1400"/>
              <a:buChar char="○"/>
            </a:pPr>
            <a:r>
              <a:rPr lang="en">
                <a:solidFill>
                  <a:schemeClr val="dk1"/>
                </a:solidFill>
                <a:latin typeface="Source Sans Pro"/>
                <a:ea typeface="Source Sans Pro"/>
                <a:cs typeface="Source Sans Pro"/>
                <a:sym typeface="Source Sans Pro"/>
              </a:rPr>
              <a:t>Ethical theories, principles, and guidelines</a:t>
            </a:r>
            <a:endParaRPr>
              <a:solidFill>
                <a:schemeClr val="dk2"/>
              </a:solidFill>
            </a:endParaRPr>
          </a:p>
          <a:p>
            <a:pPr marL="914400" lvl="1" indent="-317500" algn="l" rtl="0">
              <a:lnSpc>
                <a:spcPct val="120000"/>
              </a:lnSpc>
              <a:spcBef>
                <a:spcPts val="0"/>
              </a:spcBef>
              <a:spcAft>
                <a:spcPts val="0"/>
              </a:spcAft>
              <a:buClr>
                <a:schemeClr val="dk2"/>
              </a:buClr>
              <a:buSzPts val="1400"/>
              <a:buChar char="○"/>
            </a:pPr>
            <a:r>
              <a:rPr lang="en">
                <a:solidFill>
                  <a:schemeClr val="dk1"/>
                </a:solidFill>
                <a:latin typeface="Source Sans Pro"/>
                <a:ea typeface="Source Sans Pro"/>
                <a:cs typeface="Source Sans Pro"/>
                <a:sym typeface="Source Sans Pro"/>
              </a:rPr>
              <a:t>Social work practice theories and principles</a:t>
            </a:r>
            <a:endParaRPr>
              <a:solidFill>
                <a:schemeClr val="dk2"/>
              </a:solidFill>
            </a:endParaRPr>
          </a:p>
          <a:p>
            <a:pPr marL="914400" lvl="1" indent="-317500" algn="l" rtl="0">
              <a:lnSpc>
                <a:spcPct val="120000"/>
              </a:lnSpc>
              <a:spcBef>
                <a:spcPts val="0"/>
              </a:spcBef>
              <a:spcAft>
                <a:spcPts val="0"/>
              </a:spcAft>
              <a:buClr>
                <a:schemeClr val="dk2"/>
              </a:buClr>
              <a:buSzPts val="1400"/>
              <a:buChar char="○"/>
            </a:pPr>
            <a:r>
              <a:rPr lang="en">
                <a:solidFill>
                  <a:schemeClr val="dk1"/>
                </a:solidFill>
                <a:latin typeface="Source Sans Pro"/>
                <a:ea typeface="Source Sans Pro"/>
                <a:cs typeface="Source Sans Pro"/>
                <a:sym typeface="Source Sans Pro"/>
              </a:rPr>
              <a:t>Personal values</a:t>
            </a:r>
            <a:endParaRPr>
              <a:solidFill>
                <a:schemeClr val="dk2"/>
              </a:solidFill>
            </a:endParaRPr>
          </a:p>
          <a:p>
            <a:pPr marL="457200" lvl="0" indent="-342900" algn="l" rtl="0">
              <a:lnSpc>
                <a:spcPct val="120000"/>
              </a:lnSpc>
              <a:spcBef>
                <a:spcPts val="0"/>
              </a:spcBef>
              <a:spcAft>
                <a:spcPts val="0"/>
              </a:spcAft>
              <a:buClr>
                <a:schemeClr val="dk2"/>
              </a:buClr>
              <a:buSzPts val="1800"/>
              <a:buChar char="●"/>
            </a:pPr>
            <a:r>
              <a:rPr lang="en">
                <a:solidFill>
                  <a:schemeClr val="dk1"/>
                </a:solidFill>
                <a:latin typeface="Source Sans Pro"/>
                <a:ea typeface="Source Sans Pro"/>
                <a:cs typeface="Source Sans Pro"/>
                <a:sym typeface="Source Sans Pro"/>
              </a:rPr>
              <a:t>Consult with colleagues and appropriate experts.  </a:t>
            </a:r>
            <a:endParaRPr sz="1800">
              <a:solidFill>
                <a:schemeClr val="dk2"/>
              </a:solidFill>
            </a:endParaRPr>
          </a:p>
          <a:p>
            <a:pPr marL="457200" lvl="0" indent="-342900" algn="l" rtl="0">
              <a:lnSpc>
                <a:spcPct val="120000"/>
              </a:lnSpc>
              <a:spcBef>
                <a:spcPts val="0"/>
              </a:spcBef>
              <a:spcAft>
                <a:spcPts val="0"/>
              </a:spcAft>
              <a:buClr>
                <a:schemeClr val="dk2"/>
              </a:buClr>
              <a:buSzPts val="1800"/>
              <a:buChar char="●"/>
            </a:pPr>
            <a:r>
              <a:rPr lang="en">
                <a:solidFill>
                  <a:schemeClr val="dk1"/>
                </a:solidFill>
                <a:latin typeface="Source Sans Pro"/>
                <a:ea typeface="Source Sans Pro"/>
                <a:cs typeface="Source Sans Pro"/>
                <a:sym typeface="Source Sans Pro"/>
              </a:rPr>
              <a:t>Make the decision and document the decision-making process.</a:t>
            </a:r>
            <a:endParaRPr sz="1800">
              <a:solidFill>
                <a:schemeClr val="dk2"/>
              </a:solidFill>
            </a:endParaRPr>
          </a:p>
          <a:p>
            <a:pPr marL="457200" lvl="0" indent="-342900" algn="l" rtl="0">
              <a:lnSpc>
                <a:spcPct val="120000"/>
              </a:lnSpc>
              <a:spcBef>
                <a:spcPts val="0"/>
              </a:spcBef>
              <a:spcAft>
                <a:spcPts val="0"/>
              </a:spcAft>
              <a:buClr>
                <a:schemeClr val="dk2"/>
              </a:buClr>
              <a:buSzPts val="1800"/>
              <a:buChar char="●"/>
            </a:pPr>
            <a:r>
              <a:rPr lang="en">
                <a:solidFill>
                  <a:schemeClr val="dk1"/>
                </a:solidFill>
                <a:latin typeface="Source Sans Pro"/>
                <a:ea typeface="Source Sans Pro"/>
                <a:cs typeface="Source Sans Pro"/>
                <a:sym typeface="Source Sans Pro"/>
              </a:rPr>
              <a:t>Monitor, evaluate, and document the decision.</a:t>
            </a:r>
            <a:endParaRPr sz="1800">
              <a:solidFill>
                <a:schemeClr val="dk2"/>
              </a:solidFill>
            </a:endParaRPr>
          </a:p>
        </p:txBody>
      </p:sp>
      <p:sp>
        <p:nvSpPr>
          <p:cNvPr id="224" name="Google Shape;224;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12</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29"/>
          <p:cNvPicPr preferRelativeResize="0"/>
          <p:nvPr/>
        </p:nvPicPr>
        <p:blipFill>
          <a:blip r:embed="rId3">
            <a:alphaModFix amt="20000"/>
          </a:blip>
          <a:stretch>
            <a:fillRect/>
          </a:stretch>
        </p:blipFill>
        <p:spPr>
          <a:xfrm>
            <a:off x="1419225" y="95250"/>
            <a:ext cx="6305550" cy="4953000"/>
          </a:xfrm>
          <a:prstGeom prst="rect">
            <a:avLst/>
          </a:prstGeom>
          <a:noFill/>
          <a:ln>
            <a:noFill/>
          </a:ln>
        </p:spPr>
      </p:pic>
      <p:sp>
        <p:nvSpPr>
          <p:cNvPr id="230" name="Google Shape;230;p29"/>
          <p:cNvSpPr txBox="1">
            <a:spLocks noGrp="1"/>
          </p:cNvSpPr>
          <p:nvPr>
            <p:ph type="body" idx="1"/>
          </p:nvPr>
        </p:nvSpPr>
        <p:spPr>
          <a:xfrm>
            <a:off x="311700" y="1165774"/>
            <a:ext cx="8520600" cy="3532800"/>
          </a:xfrm>
          <a:prstGeom prst="rect">
            <a:avLst/>
          </a:prstGeom>
          <a:noFill/>
          <a:ln>
            <a:noFill/>
          </a:ln>
        </p:spPr>
        <p:txBody>
          <a:bodyPr spcFirstLastPara="1" wrap="square" lIns="91425" tIns="91425" rIns="91425" bIns="91425" anchor="t" anchorCtr="0">
            <a:noAutofit/>
          </a:bodyPr>
          <a:lstStyle/>
          <a:p>
            <a:pPr marL="457200" lvl="0" indent="-342900" algn="l" rtl="0">
              <a:lnSpc>
                <a:spcPct val="115000"/>
              </a:lnSpc>
              <a:spcBef>
                <a:spcPts val="0"/>
              </a:spcBef>
              <a:spcAft>
                <a:spcPts val="0"/>
              </a:spcAft>
              <a:buSzPts val="1800"/>
              <a:buChar char="●"/>
            </a:pPr>
            <a:r>
              <a:rPr lang="en" b="1"/>
              <a:t>Who </a:t>
            </a:r>
            <a:r>
              <a:rPr lang="en"/>
              <a:t>will be helpful?</a:t>
            </a:r>
            <a:endParaRPr sz="1400"/>
          </a:p>
          <a:p>
            <a:pPr marL="457200" lvl="0" indent="-342900" algn="l" rtl="0">
              <a:lnSpc>
                <a:spcPct val="115000"/>
              </a:lnSpc>
              <a:spcBef>
                <a:spcPts val="0"/>
              </a:spcBef>
              <a:spcAft>
                <a:spcPts val="0"/>
              </a:spcAft>
              <a:buSzPts val="1800"/>
              <a:buChar char="●"/>
            </a:pPr>
            <a:r>
              <a:rPr lang="en" b="1"/>
              <a:t>What </a:t>
            </a:r>
            <a:r>
              <a:rPr lang="en"/>
              <a:t>are my choices?</a:t>
            </a:r>
            <a:endParaRPr sz="1400"/>
          </a:p>
          <a:p>
            <a:pPr marL="457200" lvl="0" indent="-342900" algn="l" rtl="0">
              <a:lnSpc>
                <a:spcPct val="115000"/>
              </a:lnSpc>
              <a:spcBef>
                <a:spcPts val="0"/>
              </a:spcBef>
              <a:spcAft>
                <a:spcPts val="0"/>
              </a:spcAft>
              <a:buSzPts val="1800"/>
              <a:buChar char="●"/>
            </a:pPr>
            <a:r>
              <a:rPr lang="en" b="1"/>
              <a:t>When</a:t>
            </a:r>
            <a:r>
              <a:rPr lang="en"/>
              <a:t> have I faced a similar dilemma?</a:t>
            </a:r>
            <a:endParaRPr sz="1400"/>
          </a:p>
          <a:p>
            <a:pPr marL="457200" lvl="0" indent="-342900" algn="l" rtl="0">
              <a:lnSpc>
                <a:spcPct val="115000"/>
              </a:lnSpc>
              <a:spcBef>
                <a:spcPts val="0"/>
              </a:spcBef>
              <a:spcAft>
                <a:spcPts val="0"/>
              </a:spcAft>
              <a:buSzPts val="1800"/>
              <a:buChar char="●"/>
            </a:pPr>
            <a:r>
              <a:rPr lang="en" b="1"/>
              <a:t>Where</a:t>
            </a:r>
            <a:r>
              <a:rPr lang="en"/>
              <a:t> do ethical and clinical guidelines lead me?</a:t>
            </a:r>
            <a:endParaRPr sz="1400"/>
          </a:p>
          <a:p>
            <a:pPr marL="457200" lvl="0" indent="-342900" algn="l" rtl="0">
              <a:lnSpc>
                <a:spcPct val="115000"/>
              </a:lnSpc>
              <a:spcBef>
                <a:spcPts val="0"/>
              </a:spcBef>
              <a:spcAft>
                <a:spcPts val="0"/>
              </a:spcAft>
              <a:buSzPts val="1800"/>
              <a:buChar char="●"/>
            </a:pPr>
            <a:r>
              <a:rPr lang="en" b="1"/>
              <a:t>Why </a:t>
            </a:r>
            <a:r>
              <a:rPr lang="en"/>
              <a:t>am I selecting a particular course of action?</a:t>
            </a:r>
            <a:endParaRPr sz="1400"/>
          </a:p>
          <a:p>
            <a:pPr marL="457200" lvl="0" indent="-342900" algn="l" rtl="0">
              <a:lnSpc>
                <a:spcPct val="115000"/>
              </a:lnSpc>
              <a:spcBef>
                <a:spcPts val="0"/>
              </a:spcBef>
              <a:spcAft>
                <a:spcPts val="0"/>
              </a:spcAft>
              <a:buSzPts val="1800"/>
              <a:buChar char="●"/>
            </a:pPr>
            <a:r>
              <a:rPr lang="en" b="1"/>
              <a:t>How</a:t>
            </a:r>
            <a:r>
              <a:rPr lang="en"/>
              <a:t> should I enact my decision?</a:t>
            </a:r>
            <a:endParaRPr sz="1400">
              <a:solidFill>
                <a:schemeClr val="dk1"/>
              </a:solidFill>
              <a:latin typeface="Source Sans Pro"/>
              <a:ea typeface="Source Sans Pro"/>
              <a:cs typeface="Source Sans Pro"/>
              <a:sym typeface="Source Sans Pro"/>
            </a:endParaRPr>
          </a:p>
        </p:txBody>
      </p:sp>
      <p:cxnSp>
        <p:nvCxnSpPr>
          <p:cNvPr id="231" name="Google Shape;231;p29"/>
          <p:cNvCxnSpPr/>
          <p:nvPr/>
        </p:nvCxnSpPr>
        <p:spPr>
          <a:xfrm>
            <a:off x="0" y="1129500"/>
            <a:ext cx="7998600" cy="0"/>
          </a:xfrm>
          <a:prstGeom prst="straightConnector1">
            <a:avLst/>
          </a:prstGeom>
          <a:noFill/>
          <a:ln w="38100" cap="flat" cmpd="sng">
            <a:solidFill>
              <a:srgbClr val="024731"/>
            </a:solidFill>
            <a:prstDash val="solid"/>
            <a:round/>
            <a:headEnd type="none" w="sm" len="sm"/>
            <a:tailEnd type="oval" w="med" len="med"/>
          </a:ln>
        </p:spPr>
      </p:cxnSp>
      <p:sp>
        <p:nvSpPr>
          <p:cNvPr id="232" name="Google Shape;232;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 sz="2100">
                <a:latin typeface="Inter"/>
                <a:ea typeface="Inter"/>
                <a:cs typeface="Inter"/>
                <a:sym typeface="Inter"/>
              </a:rPr>
              <a:t>Framework for Managing Ethical Issues (Strom-Gottfried, 2015)</a:t>
            </a:r>
            <a:endParaRPr sz="2100">
              <a:latin typeface="Inter"/>
              <a:ea typeface="Inter"/>
              <a:cs typeface="Inter"/>
              <a:sym typeface="Inter"/>
            </a:endParaRPr>
          </a:p>
        </p:txBody>
      </p:sp>
      <p:sp>
        <p:nvSpPr>
          <p:cNvPr id="233" name="Google Shape;233;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4630"/>
        </a:solidFill>
        <a:effectLst/>
      </p:bgPr>
    </p:bg>
    <p:spTree>
      <p:nvGrpSpPr>
        <p:cNvPr id="1" name="Shape 237"/>
        <p:cNvGrpSpPr/>
        <p:nvPr/>
      </p:nvGrpSpPr>
      <p:grpSpPr>
        <a:xfrm>
          <a:off x="0" y="0"/>
          <a:ext cx="0" cy="0"/>
          <a:chOff x="0" y="0"/>
          <a:chExt cx="0" cy="0"/>
        </a:xfrm>
      </p:grpSpPr>
      <p:pic>
        <p:nvPicPr>
          <p:cNvPr id="238" name="Google Shape;238;p30"/>
          <p:cNvPicPr preferRelativeResize="0"/>
          <p:nvPr/>
        </p:nvPicPr>
        <p:blipFill>
          <a:blip r:embed="rId3">
            <a:alphaModFix amt="50000"/>
          </a:blip>
          <a:stretch>
            <a:fillRect/>
          </a:stretch>
        </p:blipFill>
        <p:spPr>
          <a:xfrm rot="1">
            <a:off x="3340701" y="3121225"/>
            <a:ext cx="8437109" cy="4025202"/>
          </a:xfrm>
          <a:prstGeom prst="rect">
            <a:avLst/>
          </a:prstGeom>
          <a:noFill/>
          <a:ln>
            <a:noFill/>
          </a:ln>
        </p:spPr>
      </p:pic>
      <p:pic>
        <p:nvPicPr>
          <p:cNvPr id="239" name="Google Shape;239;p30"/>
          <p:cNvPicPr preferRelativeResize="0"/>
          <p:nvPr/>
        </p:nvPicPr>
        <p:blipFill>
          <a:blip r:embed="rId3">
            <a:alphaModFix amt="50000"/>
          </a:blip>
          <a:stretch>
            <a:fillRect/>
          </a:stretch>
        </p:blipFill>
        <p:spPr>
          <a:xfrm rot="-10799999">
            <a:off x="-1736111" y="-2109498"/>
            <a:ext cx="8437106" cy="4025201"/>
          </a:xfrm>
          <a:prstGeom prst="rect">
            <a:avLst/>
          </a:prstGeom>
          <a:noFill/>
          <a:ln>
            <a:noFill/>
          </a:ln>
        </p:spPr>
      </p:pic>
      <p:sp>
        <p:nvSpPr>
          <p:cNvPr id="240" name="Google Shape;240;p30"/>
          <p:cNvSpPr txBox="1"/>
          <p:nvPr/>
        </p:nvSpPr>
        <p:spPr>
          <a:xfrm>
            <a:off x="516835" y="458200"/>
            <a:ext cx="8134200" cy="4117200"/>
          </a:xfrm>
          <a:prstGeom prst="rect">
            <a:avLst/>
          </a:prstGeom>
          <a:no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3000">
                <a:solidFill>
                  <a:schemeClr val="lt1"/>
                </a:solidFill>
                <a:latin typeface="Inter Light"/>
                <a:ea typeface="Inter Light"/>
                <a:cs typeface="Inter Light"/>
                <a:sym typeface="Inter Light"/>
              </a:rPr>
              <a:t>Defining the problem</a:t>
            </a:r>
            <a:endParaRPr sz="3000">
              <a:solidFill>
                <a:schemeClr val="lt1"/>
              </a:solidFill>
              <a:latin typeface="Inter Light"/>
              <a:ea typeface="Inter Light"/>
              <a:cs typeface="Inter Light"/>
              <a:sym typeface="Inter Light"/>
            </a:endParaRPr>
          </a:p>
        </p:txBody>
      </p:sp>
      <p:sp>
        <p:nvSpPr>
          <p:cNvPr id="241" name="Google Shape;241;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5"/>
        <p:cNvGrpSpPr/>
        <p:nvPr/>
      </p:nvGrpSpPr>
      <p:grpSpPr>
        <a:xfrm>
          <a:off x="0" y="0"/>
          <a:ext cx="0" cy="0"/>
          <a:chOff x="0" y="0"/>
          <a:chExt cx="0" cy="0"/>
        </a:xfrm>
      </p:grpSpPr>
      <p:pic>
        <p:nvPicPr>
          <p:cNvPr id="246" name="Google Shape;246;p31"/>
          <p:cNvPicPr preferRelativeResize="0"/>
          <p:nvPr/>
        </p:nvPicPr>
        <p:blipFill>
          <a:blip r:embed="rId3">
            <a:alphaModFix amt="17000"/>
          </a:blip>
          <a:stretch>
            <a:fillRect/>
          </a:stretch>
        </p:blipFill>
        <p:spPr>
          <a:xfrm>
            <a:off x="0" y="0"/>
            <a:ext cx="9143999" cy="5143500"/>
          </a:xfrm>
          <a:prstGeom prst="rect">
            <a:avLst/>
          </a:prstGeom>
          <a:noFill/>
          <a:ln>
            <a:noFill/>
          </a:ln>
        </p:spPr>
      </p:pic>
      <p:sp>
        <p:nvSpPr>
          <p:cNvPr id="247" name="Google Shape;247;p3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rgbClr val="333333"/>
              </a:buClr>
              <a:buSzPts val="1800"/>
              <a:buFont typeface="Roboto"/>
              <a:buChar char="●"/>
            </a:pPr>
            <a:r>
              <a:rPr lang="en">
                <a:solidFill>
                  <a:srgbClr val="333333"/>
                </a:solidFill>
                <a:latin typeface="Roboto"/>
                <a:ea typeface="Roboto"/>
                <a:cs typeface="Roboto"/>
                <a:sym typeface="Roboto"/>
              </a:rPr>
              <a:t>LGTBQIA2S+ is an acronym for….</a:t>
            </a:r>
            <a:endParaRPr>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Lesbian</a:t>
            </a:r>
            <a:endParaRPr sz="1800">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Gay</a:t>
            </a:r>
            <a:endParaRPr sz="1800">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Bisexual</a:t>
            </a:r>
            <a:endParaRPr sz="1800">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Transgender</a:t>
            </a:r>
            <a:endParaRPr sz="1800">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Queer and/or Questioning</a:t>
            </a:r>
            <a:endParaRPr sz="1800">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Intersex</a:t>
            </a:r>
            <a:endParaRPr sz="1800">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Asexual</a:t>
            </a:r>
            <a:endParaRPr sz="1800">
              <a:solidFill>
                <a:srgbClr val="333333"/>
              </a:solidFill>
              <a:latin typeface="Roboto"/>
              <a:ea typeface="Roboto"/>
              <a:cs typeface="Roboto"/>
              <a:sym typeface="Roboto"/>
            </a:endParaRPr>
          </a:p>
          <a:p>
            <a:pPr marL="914400" lvl="1" indent="-342900" algn="l" rtl="0">
              <a:spcBef>
                <a:spcPts val="0"/>
              </a:spcBef>
              <a:spcAft>
                <a:spcPts val="0"/>
              </a:spcAft>
              <a:buClr>
                <a:srgbClr val="333333"/>
              </a:buClr>
              <a:buSzPts val="1800"/>
              <a:buFont typeface="Roboto"/>
              <a:buChar char="○"/>
            </a:pPr>
            <a:r>
              <a:rPr lang="en" sz="1800">
                <a:solidFill>
                  <a:srgbClr val="333333"/>
                </a:solidFill>
                <a:latin typeface="Roboto"/>
                <a:ea typeface="Roboto"/>
                <a:cs typeface="Roboto"/>
                <a:sym typeface="Roboto"/>
              </a:rPr>
              <a:t>Two-Spirit</a:t>
            </a:r>
            <a:endParaRPr sz="1800">
              <a:solidFill>
                <a:srgbClr val="333333"/>
              </a:solidFill>
              <a:latin typeface="Roboto"/>
              <a:ea typeface="Roboto"/>
              <a:cs typeface="Roboto"/>
              <a:sym typeface="Roboto"/>
            </a:endParaRPr>
          </a:p>
          <a:p>
            <a:pPr marL="457200" lvl="0" indent="-342900" algn="l" rtl="0">
              <a:spcBef>
                <a:spcPts val="0"/>
              </a:spcBef>
              <a:spcAft>
                <a:spcPts val="0"/>
              </a:spcAft>
              <a:buClr>
                <a:srgbClr val="333333"/>
              </a:buClr>
              <a:buSzPts val="1800"/>
              <a:buFont typeface="Roboto"/>
              <a:buChar char="●"/>
            </a:pPr>
            <a:r>
              <a:rPr lang="en">
                <a:solidFill>
                  <a:srgbClr val="333333"/>
                </a:solidFill>
                <a:latin typeface="Roboto"/>
                <a:ea typeface="Roboto"/>
                <a:cs typeface="Roboto"/>
                <a:sym typeface="Roboto"/>
              </a:rPr>
              <a:t>There are countless affirmative ways in which people choose to self-identify</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None/>
            </a:pP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p:txBody>
      </p:sp>
      <p:cxnSp>
        <p:nvCxnSpPr>
          <p:cNvPr id="248" name="Google Shape;248;p31"/>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249" name="Google Shape;249;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LGBTQIA2S+ Terminology</a:t>
            </a:r>
            <a:endParaRPr>
              <a:latin typeface="Inter SemiBold"/>
              <a:ea typeface="Inter SemiBold"/>
              <a:cs typeface="Inter SemiBold"/>
              <a:sym typeface="Inter SemiBold"/>
            </a:endParaRPr>
          </a:p>
        </p:txBody>
      </p:sp>
      <p:pic>
        <p:nvPicPr>
          <p:cNvPr id="250" name="Google Shape;250;p31"/>
          <p:cNvPicPr preferRelativeResize="0"/>
          <p:nvPr/>
        </p:nvPicPr>
        <p:blipFill>
          <a:blip r:embed="rId4">
            <a:alphaModFix/>
          </a:blip>
          <a:stretch>
            <a:fillRect/>
          </a:stretch>
        </p:blipFill>
        <p:spPr>
          <a:xfrm rot="-9" flipH="1">
            <a:off x="8382475" y="4459651"/>
            <a:ext cx="1074700" cy="760047"/>
          </a:xfrm>
          <a:prstGeom prst="rect">
            <a:avLst/>
          </a:prstGeom>
          <a:noFill/>
          <a:ln>
            <a:noFill/>
          </a:ln>
        </p:spPr>
      </p:pic>
      <p:sp>
        <p:nvSpPr>
          <p:cNvPr id="251" name="Google Shape;251;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15</a:t>
            </a:fld>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2"/>
          <p:cNvPicPr preferRelativeResize="0"/>
          <p:nvPr/>
        </p:nvPicPr>
        <p:blipFill>
          <a:blip r:embed="rId3">
            <a:alphaModFix amt="17000"/>
          </a:blip>
          <a:stretch>
            <a:fillRect/>
          </a:stretch>
        </p:blipFill>
        <p:spPr>
          <a:xfrm>
            <a:off x="0" y="0"/>
            <a:ext cx="9143999" cy="5143500"/>
          </a:xfrm>
          <a:prstGeom prst="rect">
            <a:avLst/>
          </a:prstGeom>
          <a:noFill/>
          <a:ln>
            <a:noFill/>
          </a:ln>
        </p:spPr>
      </p:pic>
      <p:graphicFrame>
        <p:nvGraphicFramePr>
          <p:cNvPr id="257" name="Google Shape;257;p32"/>
          <p:cNvGraphicFramePr/>
          <p:nvPr/>
        </p:nvGraphicFramePr>
        <p:xfrm>
          <a:off x="124075" y="1129512"/>
          <a:ext cx="3000000" cy="3000000"/>
        </p:xfrm>
        <a:graphic>
          <a:graphicData uri="http://schemas.openxmlformats.org/drawingml/2006/table">
            <a:tbl>
              <a:tblPr>
                <a:noFill/>
                <a:tableStyleId>{26052383-603C-4209-8B5F-F9AA4F53C68D}</a:tableStyleId>
              </a:tblPr>
              <a:tblGrid>
                <a:gridCol w="3970525">
                  <a:extLst>
                    <a:ext uri="{9D8B030D-6E8A-4147-A177-3AD203B41FA5}">
                      <a16:colId xmlns:a16="http://schemas.microsoft.com/office/drawing/2014/main" val="20000"/>
                    </a:ext>
                  </a:extLst>
                </a:gridCol>
                <a:gridCol w="3970525">
                  <a:extLst>
                    <a:ext uri="{9D8B030D-6E8A-4147-A177-3AD203B41FA5}">
                      <a16:colId xmlns:a16="http://schemas.microsoft.com/office/drawing/2014/main" val="20001"/>
                    </a:ext>
                  </a:extLst>
                </a:gridCol>
              </a:tblGrid>
              <a:tr h="5165575">
                <a:tc>
                  <a:txBody>
                    <a:bodyPr/>
                    <a:lstStyle/>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Lesbian: </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Women attracted to women</a:t>
                      </a:r>
                      <a:endParaRPr sz="1300">
                        <a:solidFill>
                          <a:srgbClr val="333333"/>
                        </a:solidFill>
                        <a:latin typeface="Inter"/>
                        <a:ea typeface="Inter"/>
                        <a:cs typeface="Inter"/>
                        <a:sym typeface="Inter"/>
                      </a:endParaRPr>
                    </a:p>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Gay:</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Folks attracted to people of their own gender</a:t>
                      </a:r>
                      <a:endParaRPr sz="1300">
                        <a:solidFill>
                          <a:srgbClr val="333333"/>
                        </a:solidFill>
                        <a:latin typeface="Inter"/>
                        <a:ea typeface="Inter"/>
                        <a:cs typeface="Inter"/>
                        <a:sym typeface="Inter"/>
                      </a:endParaRPr>
                    </a:p>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Bisexual:</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Folks attracted to two or more genders</a:t>
                      </a:r>
                      <a:endParaRPr sz="1300">
                        <a:solidFill>
                          <a:srgbClr val="333333"/>
                        </a:solidFill>
                        <a:latin typeface="Inter"/>
                        <a:ea typeface="Inter"/>
                        <a:cs typeface="Inter"/>
                        <a:sym typeface="Inter"/>
                      </a:endParaRPr>
                    </a:p>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Transgender/trans: </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Transgender is not a sexual orientation - folks can be gay, straight, bisexual, asexual, or any other orientation</a:t>
                      </a:r>
                      <a:endParaRPr sz="1300">
                        <a:solidFill>
                          <a:schemeClr val="dk1"/>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Refers  to having a gender identity that is not in alignment with the assigned sex at birth</a:t>
                      </a:r>
                      <a:endParaRPr sz="1300">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lnSpc>
                          <a:spcPct val="115000"/>
                        </a:lnSpc>
                        <a:spcBef>
                          <a:spcPts val="0"/>
                        </a:spcBef>
                        <a:spcAft>
                          <a:spcPts val="1200"/>
                        </a:spcAft>
                        <a:buNone/>
                      </a:pPr>
                      <a:endParaRPr sz="1300">
                        <a:latin typeface="Inter"/>
                        <a:ea typeface="Inter"/>
                        <a:cs typeface="Inter"/>
                        <a:sym typeface="Inter"/>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bl>
          </a:graphicData>
        </a:graphic>
      </p:graphicFrame>
      <p:cxnSp>
        <p:nvCxnSpPr>
          <p:cNvPr id="258" name="Google Shape;258;p32"/>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259" name="Google Shape;259;p3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LGBTQIA2S+ Definitions</a:t>
            </a:r>
            <a:endParaRPr>
              <a:latin typeface="Inter SemiBold"/>
              <a:ea typeface="Inter SemiBold"/>
              <a:cs typeface="Inter SemiBold"/>
              <a:sym typeface="Inter SemiBold"/>
            </a:endParaRPr>
          </a:p>
        </p:txBody>
      </p:sp>
      <p:pic>
        <p:nvPicPr>
          <p:cNvPr id="260" name="Google Shape;260;p32"/>
          <p:cNvPicPr preferRelativeResize="0"/>
          <p:nvPr/>
        </p:nvPicPr>
        <p:blipFill>
          <a:blip r:embed="rId4">
            <a:alphaModFix/>
          </a:blip>
          <a:stretch>
            <a:fillRect/>
          </a:stretch>
        </p:blipFill>
        <p:spPr>
          <a:xfrm rot="-9" flipH="1">
            <a:off x="8382475" y="4459651"/>
            <a:ext cx="1074700" cy="760047"/>
          </a:xfrm>
          <a:prstGeom prst="rect">
            <a:avLst/>
          </a:prstGeom>
          <a:noFill/>
          <a:ln>
            <a:noFill/>
          </a:ln>
        </p:spPr>
      </p:pic>
      <p:sp>
        <p:nvSpPr>
          <p:cNvPr id="261" name="Google Shape;261;p32"/>
          <p:cNvSpPr txBox="1"/>
          <p:nvPr/>
        </p:nvSpPr>
        <p:spPr>
          <a:xfrm>
            <a:off x="4196575" y="1129500"/>
            <a:ext cx="4632900" cy="4066500"/>
          </a:xfrm>
          <a:prstGeom prst="rect">
            <a:avLst/>
          </a:prstGeom>
          <a:noFill/>
          <a:ln>
            <a:noFill/>
          </a:ln>
        </p:spPr>
        <p:txBody>
          <a:bodyPr spcFirstLastPara="1" wrap="square" lIns="91425" tIns="91425" rIns="91425" bIns="91425" anchor="t" anchorCtr="0">
            <a:spAutoFit/>
          </a:bodyPr>
          <a:lstStyle/>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Queer and/or Questioning: </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Means “</a:t>
            </a:r>
            <a:r>
              <a:rPr lang="en" sz="1300" i="1">
                <a:solidFill>
                  <a:schemeClr val="dk1"/>
                </a:solidFill>
                <a:latin typeface="Inter"/>
                <a:ea typeface="Inter"/>
                <a:cs typeface="Inter"/>
                <a:sym typeface="Inter"/>
              </a:rPr>
              <a:t>not straight</a:t>
            </a:r>
            <a:r>
              <a:rPr lang="en" sz="1300">
                <a:solidFill>
                  <a:schemeClr val="dk1"/>
                </a:solidFill>
                <a:latin typeface="Inter"/>
                <a:ea typeface="Inter"/>
                <a:cs typeface="Inter"/>
                <a:sym typeface="Inter"/>
              </a:rPr>
              <a:t>”</a:t>
            </a:r>
            <a:endParaRPr sz="1300">
              <a:solidFill>
                <a:schemeClr val="dk1"/>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 An umbrella term for the whole non-heterosexual community</a:t>
            </a:r>
            <a:endParaRPr sz="1300">
              <a:solidFill>
                <a:srgbClr val="333333"/>
              </a:solidFill>
              <a:latin typeface="Inter"/>
              <a:ea typeface="Inter"/>
              <a:cs typeface="Inter"/>
              <a:sym typeface="Inter"/>
            </a:endParaRPr>
          </a:p>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Intersex: </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Wide range of sexes outside of simple male and female</a:t>
            </a:r>
            <a:endParaRPr sz="1300">
              <a:solidFill>
                <a:srgbClr val="333333"/>
              </a:solidFill>
              <a:latin typeface="Inter"/>
              <a:ea typeface="Inter"/>
              <a:cs typeface="Inter"/>
              <a:sym typeface="Inter"/>
            </a:endParaRPr>
          </a:p>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Asexual:</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Roboto"/>
              <a:buChar char="○"/>
            </a:pPr>
            <a:r>
              <a:rPr lang="en" sz="1300">
                <a:solidFill>
                  <a:srgbClr val="333333"/>
                </a:solidFill>
                <a:latin typeface="Inter"/>
                <a:ea typeface="Inter"/>
                <a:cs typeface="Inter"/>
                <a:sym typeface="Inter"/>
              </a:rPr>
              <a:t>F</a:t>
            </a:r>
            <a:r>
              <a:rPr lang="en" sz="1300">
                <a:solidFill>
                  <a:schemeClr val="dk1"/>
                </a:solidFill>
                <a:latin typeface="Inter"/>
                <a:ea typeface="Inter"/>
                <a:cs typeface="Inter"/>
                <a:sym typeface="Inter"/>
              </a:rPr>
              <a:t>olks who are not sexually attracted to people of any gender</a:t>
            </a:r>
            <a:endParaRPr sz="1300">
              <a:solidFill>
                <a:srgbClr val="333333"/>
              </a:solidFill>
              <a:latin typeface="Inter"/>
              <a:ea typeface="Inter"/>
              <a:cs typeface="Inter"/>
              <a:sym typeface="Inter"/>
            </a:endParaRPr>
          </a:p>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Two-Spirit:</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chemeClr val="dk1"/>
                </a:solidFill>
                <a:latin typeface="Inter"/>
                <a:ea typeface="Inter"/>
                <a:cs typeface="Inter"/>
                <a:sym typeface="Inter"/>
              </a:rPr>
              <a:t>Indigenous-created word for traditionally recognized identities</a:t>
            </a:r>
            <a:endParaRPr sz="1300">
              <a:solidFill>
                <a:schemeClr val="dk1"/>
              </a:solidFill>
              <a:latin typeface="Inter"/>
              <a:ea typeface="Inter"/>
              <a:cs typeface="Inter"/>
              <a:sym typeface="Inter"/>
            </a:endParaRPr>
          </a:p>
          <a:p>
            <a:pPr marL="457200" lvl="0" indent="-311150" algn="l" rtl="0">
              <a:lnSpc>
                <a:spcPct val="115000"/>
              </a:lnSpc>
              <a:spcBef>
                <a:spcPts val="0"/>
              </a:spcBef>
              <a:spcAft>
                <a:spcPts val="0"/>
              </a:spcAft>
              <a:buClr>
                <a:srgbClr val="333333"/>
              </a:buClr>
              <a:buSzPts val="1300"/>
              <a:buFont typeface="Inter"/>
              <a:buChar char="●"/>
            </a:pPr>
            <a:r>
              <a:rPr lang="en" sz="1300">
                <a:solidFill>
                  <a:srgbClr val="333333"/>
                </a:solidFill>
                <a:latin typeface="Inter"/>
                <a:ea typeface="Inter"/>
                <a:cs typeface="Inter"/>
                <a:sym typeface="Inter"/>
              </a:rPr>
              <a:t>What about the plus sign s(+)? </a:t>
            </a:r>
            <a:endParaRPr sz="1300">
              <a:solidFill>
                <a:srgbClr val="333333"/>
              </a:solidFill>
              <a:latin typeface="Inter"/>
              <a:ea typeface="Inter"/>
              <a:cs typeface="Inter"/>
              <a:sym typeface="Inter"/>
            </a:endParaRPr>
          </a:p>
          <a:p>
            <a:pPr marL="914400" lvl="1" indent="-311150" algn="l" rtl="0">
              <a:lnSpc>
                <a:spcPct val="115000"/>
              </a:lnSpc>
              <a:spcBef>
                <a:spcPts val="0"/>
              </a:spcBef>
              <a:spcAft>
                <a:spcPts val="0"/>
              </a:spcAft>
              <a:buClr>
                <a:srgbClr val="333333"/>
              </a:buClr>
              <a:buSzPts val="1300"/>
              <a:buFont typeface="Inter"/>
              <a:buChar char="○"/>
            </a:pPr>
            <a:r>
              <a:rPr lang="en" sz="1300">
                <a:solidFill>
                  <a:srgbClr val="202124"/>
                </a:solidFill>
                <a:latin typeface="Roboto"/>
                <a:ea typeface="Roboto"/>
                <a:cs typeface="Roboto"/>
                <a:sym typeface="Roboto"/>
              </a:rPr>
              <a:t>The “+” is an inclusive way of representing gender and sexual identities that letters and words cannot yet fully describe</a:t>
            </a:r>
            <a:endParaRPr sz="1300">
              <a:solidFill>
                <a:srgbClr val="333333"/>
              </a:solidFill>
              <a:latin typeface="Inter"/>
              <a:ea typeface="Inter"/>
              <a:cs typeface="Inter"/>
              <a:sym typeface="Inter"/>
            </a:endParaRPr>
          </a:p>
        </p:txBody>
      </p:sp>
      <p:sp>
        <p:nvSpPr>
          <p:cNvPr id="262" name="Google Shape;26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16</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pic>
        <p:nvPicPr>
          <p:cNvPr id="267" name="Google Shape;267;p33"/>
          <p:cNvPicPr preferRelativeResize="0"/>
          <p:nvPr/>
        </p:nvPicPr>
        <p:blipFill rotWithShape="1">
          <a:blip r:embed="rId3">
            <a:alphaModFix/>
          </a:blip>
          <a:srcRect b="5186"/>
          <a:stretch/>
        </p:blipFill>
        <p:spPr>
          <a:xfrm>
            <a:off x="3415501" y="0"/>
            <a:ext cx="5728499" cy="5143501"/>
          </a:xfrm>
          <a:prstGeom prst="rect">
            <a:avLst/>
          </a:prstGeom>
          <a:noFill/>
          <a:ln>
            <a:noFill/>
          </a:ln>
        </p:spPr>
      </p:pic>
      <p:sp>
        <p:nvSpPr>
          <p:cNvPr id="268" name="Google Shape;268;p33"/>
          <p:cNvSpPr txBox="1">
            <a:spLocks noGrp="1"/>
          </p:cNvSpPr>
          <p:nvPr>
            <p:ph type="ctrTitle"/>
          </p:nvPr>
        </p:nvSpPr>
        <p:spPr>
          <a:xfrm>
            <a:off x="336800" y="651350"/>
            <a:ext cx="2984100" cy="1046700"/>
          </a:xfrm>
          <a:prstGeom prst="rect">
            <a:avLst/>
          </a:prstGeom>
        </p:spPr>
        <p:txBody>
          <a:bodyPr spcFirstLastPara="1" wrap="square" lIns="91425" tIns="91425" rIns="91425" bIns="91425" anchor="t" anchorCtr="0">
            <a:spAutoFit/>
          </a:bodyPr>
          <a:lstStyle/>
          <a:p>
            <a:pPr marL="0" lvl="0" indent="0" algn="l" rtl="0">
              <a:spcBef>
                <a:spcPts val="0"/>
              </a:spcBef>
              <a:spcAft>
                <a:spcPts val="0"/>
              </a:spcAft>
              <a:buNone/>
            </a:pPr>
            <a:r>
              <a:rPr lang="en">
                <a:latin typeface="Inter"/>
                <a:ea typeface="Inter"/>
                <a:cs typeface="Inter"/>
                <a:sym typeface="Inter"/>
              </a:rPr>
              <a:t>Language Matters </a:t>
            </a:r>
            <a:endParaRPr>
              <a:latin typeface="Inter"/>
              <a:ea typeface="Inter"/>
              <a:cs typeface="Inter"/>
              <a:sym typeface="Inter"/>
            </a:endParaRPr>
          </a:p>
        </p:txBody>
      </p:sp>
      <p:pic>
        <p:nvPicPr>
          <p:cNvPr id="269" name="Google Shape;269;p33"/>
          <p:cNvPicPr preferRelativeResize="0"/>
          <p:nvPr/>
        </p:nvPicPr>
        <p:blipFill>
          <a:blip r:embed="rId4">
            <a:alphaModFix amt="50000"/>
          </a:blip>
          <a:stretch>
            <a:fillRect/>
          </a:stretch>
        </p:blipFill>
        <p:spPr>
          <a:xfrm rot="1">
            <a:off x="-3180649" y="2571750"/>
            <a:ext cx="8437109" cy="4025202"/>
          </a:xfrm>
          <a:prstGeom prst="rect">
            <a:avLst/>
          </a:prstGeom>
          <a:noFill/>
          <a:ln>
            <a:noFill/>
          </a:ln>
        </p:spPr>
      </p:pic>
      <p:sp>
        <p:nvSpPr>
          <p:cNvPr id="270" name="Google Shape;270;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34"/>
          <p:cNvPicPr preferRelativeResize="0"/>
          <p:nvPr/>
        </p:nvPicPr>
        <p:blipFill rotWithShape="1">
          <a:blip r:embed="rId3">
            <a:alphaModFix/>
          </a:blip>
          <a:srcRect t="1512" b="1512"/>
          <a:stretch/>
        </p:blipFill>
        <p:spPr>
          <a:xfrm>
            <a:off x="2286100" y="0"/>
            <a:ext cx="6857900" cy="5143499"/>
          </a:xfrm>
          <a:prstGeom prst="rect">
            <a:avLst/>
          </a:prstGeom>
          <a:noFill/>
          <a:ln>
            <a:noFill/>
          </a:ln>
        </p:spPr>
      </p:pic>
      <p:sp>
        <p:nvSpPr>
          <p:cNvPr id="276" name="Google Shape;276;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18</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cxnSp>
        <p:nvCxnSpPr>
          <p:cNvPr id="281" name="Google Shape;281;p35"/>
          <p:cNvCxnSpPr/>
          <p:nvPr/>
        </p:nvCxnSpPr>
        <p:spPr>
          <a:xfrm>
            <a:off x="5197775" y="0"/>
            <a:ext cx="0" cy="5170800"/>
          </a:xfrm>
          <a:prstGeom prst="straightConnector1">
            <a:avLst/>
          </a:prstGeom>
          <a:noFill/>
          <a:ln w="228600" cap="flat" cmpd="sng">
            <a:solidFill>
              <a:schemeClr val="dk2"/>
            </a:solidFill>
            <a:prstDash val="solid"/>
            <a:round/>
            <a:headEnd type="none" w="med" len="med"/>
            <a:tailEnd type="none" w="med" len="med"/>
          </a:ln>
        </p:spPr>
      </p:cxnSp>
      <p:pic>
        <p:nvPicPr>
          <p:cNvPr id="282" name="Google Shape;282;p35"/>
          <p:cNvPicPr preferRelativeResize="0"/>
          <p:nvPr/>
        </p:nvPicPr>
        <p:blipFill>
          <a:blip r:embed="rId3">
            <a:alphaModFix/>
          </a:blip>
          <a:stretch>
            <a:fillRect/>
          </a:stretch>
        </p:blipFill>
        <p:spPr>
          <a:xfrm>
            <a:off x="0" y="0"/>
            <a:ext cx="5170800" cy="5170800"/>
          </a:xfrm>
          <a:prstGeom prst="rect">
            <a:avLst/>
          </a:prstGeom>
          <a:noFill/>
          <a:ln>
            <a:noFill/>
          </a:ln>
        </p:spPr>
      </p:pic>
      <p:pic>
        <p:nvPicPr>
          <p:cNvPr id="283" name="Google Shape;283;p35"/>
          <p:cNvPicPr preferRelativeResize="0"/>
          <p:nvPr/>
        </p:nvPicPr>
        <p:blipFill>
          <a:blip r:embed="rId4">
            <a:alphaModFix/>
          </a:blip>
          <a:stretch>
            <a:fillRect/>
          </a:stretch>
        </p:blipFill>
        <p:spPr>
          <a:xfrm>
            <a:off x="5322198" y="0"/>
            <a:ext cx="3821802" cy="5143500"/>
          </a:xfrm>
          <a:prstGeom prst="rect">
            <a:avLst/>
          </a:prstGeom>
          <a:noFill/>
          <a:ln>
            <a:noFill/>
          </a:ln>
        </p:spPr>
      </p:pic>
      <p:sp>
        <p:nvSpPr>
          <p:cNvPr id="284" name="Google Shape;28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19</a:t>
            </a:f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9"/>
        <p:cNvGrpSpPr/>
        <p:nvPr/>
      </p:nvGrpSpPr>
      <p:grpSpPr>
        <a:xfrm>
          <a:off x="0" y="0"/>
          <a:ext cx="0" cy="0"/>
          <a:chOff x="0" y="0"/>
          <a:chExt cx="0" cy="0"/>
        </a:xfrm>
      </p:grpSpPr>
      <p:pic>
        <p:nvPicPr>
          <p:cNvPr id="130" name="Google Shape;130;p18"/>
          <p:cNvPicPr preferRelativeResize="0"/>
          <p:nvPr/>
        </p:nvPicPr>
        <p:blipFill>
          <a:blip r:embed="rId3">
            <a:alphaModFix amt="19000"/>
          </a:blip>
          <a:stretch>
            <a:fillRect/>
          </a:stretch>
        </p:blipFill>
        <p:spPr>
          <a:xfrm rot="298023">
            <a:off x="-508075" y="3425275"/>
            <a:ext cx="9671598" cy="3810839"/>
          </a:xfrm>
          <a:prstGeom prst="rect">
            <a:avLst/>
          </a:prstGeom>
          <a:noFill/>
          <a:ln>
            <a:noFill/>
          </a:ln>
        </p:spPr>
      </p:pic>
      <p:pic>
        <p:nvPicPr>
          <p:cNvPr id="131" name="Google Shape;131;p18"/>
          <p:cNvPicPr preferRelativeResize="0"/>
          <p:nvPr/>
        </p:nvPicPr>
        <p:blipFill>
          <a:blip r:embed="rId4">
            <a:alphaModFix/>
          </a:blip>
          <a:stretch>
            <a:fillRect/>
          </a:stretch>
        </p:blipFill>
        <p:spPr>
          <a:xfrm rot="-9" flipH="1">
            <a:off x="8382475" y="4459651"/>
            <a:ext cx="1074700" cy="760047"/>
          </a:xfrm>
          <a:prstGeom prst="rect">
            <a:avLst/>
          </a:prstGeom>
          <a:noFill/>
          <a:ln>
            <a:noFill/>
          </a:ln>
        </p:spPr>
      </p:pic>
      <p:sp>
        <p:nvSpPr>
          <p:cNvPr id="132" name="Google Shape;132;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a:t>
            </a:fld>
            <a:endParaRPr/>
          </a:p>
        </p:txBody>
      </p:sp>
      <p:sp>
        <p:nvSpPr>
          <p:cNvPr id="133" name="Google Shape;133;p18"/>
          <p:cNvSpPr txBox="1"/>
          <p:nvPr/>
        </p:nvSpPr>
        <p:spPr>
          <a:xfrm>
            <a:off x="716450" y="3362500"/>
            <a:ext cx="3661800" cy="2688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solidFill>
                  <a:srgbClr val="53565A"/>
                </a:solidFill>
                <a:highlight>
                  <a:srgbClr val="FFFFFF"/>
                </a:highlight>
              </a:rPr>
              <a:t>Robin G. Arndt (he/him) MSW, LSW</a:t>
            </a:r>
            <a:endParaRPr b="1" u="sng">
              <a:solidFill>
                <a:srgbClr val="53565A"/>
              </a:solidFill>
              <a:highlight>
                <a:srgbClr val="FFFFFF"/>
              </a:highlight>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highlight>
                  <a:srgbClr val="FFFFFF"/>
                </a:highlight>
              </a:rPr>
              <a:t>Interim Director of Student Services </a:t>
            </a:r>
            <a:r>
              <a:rPr lang="en" sz="1200">
                <a:solidFill>
                  <a:schemeClr val="dk1"/>
                </a:solidFill>
                <a:highlight>
                  <a:srgbClr val="FFFFFF"/>
                </a:highlight>
              </a:rPr>
              <a:t>Coordinator, Field &amp; Continuing Education at the </a:t>
            </a:r>
            <a:r>
              <a:rPr lang="en" sz="1200">
                <a:solidFill>
                  <a:schemeClr val="dk1"/>
                </a:solidFill>
              </a:rPr>
              <a:t>University of Hawai’i at Mānoa, Thompson School of Social Work and Public Health</a:t>
            </a:r>
            <a:endParaRPr sz="1200">
              <a:solidFill>
                <a:schemeClr val="dk1"/>
              </a:solidFill>
            </a:endParaRPr>
          </a:p>
          <a:p>
            <a:pPr marL="457200" lvl="0" indent="-304800" algn="l" rtl="0">
              <a:lnSpc>
                <a:spcPct val="115000"/>
              </a:lnSpc>
              <a:spcBef>
                <a:spcPts val="0"/>
              </a:spcBef>
              <a:spcAft>
                <a:spcPts val="0"/>
              </a:spcAft>
              <a:buClr>
                <a:schemeClr val="dk1"/>
              </a:buClr>
              <a:buSzPts val="1200"/>
              <a:buChar char="❖"/>
            </a:pPr>
            <a:r>
              <a:rPr lang="en" sz="1200">
                <a:solidFill>
                  <a:schemeClr val="dk1"/>
                </a:solidFill>
                <a:highlight>
                  <a:srgbClr val="FFFFFF"/>
                </a:highlight>
              </a:rPr>
              <a:t>Secretary, National Association of Social Workers</a:t>
            </a:r>
            <a:endParaRPr sz="1200">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spcBef>
                <a:spcPts val="0"/>
              </a:spcBef>
              <a:spcAft>
                <a:spcPts val="0"/>
              </a:spcAft>
              <a:buNone/>
            </a:pPr>
            <a:endParaRPr sz="1800" b="1">
              <a:solidFill>
                <a:srgbClr val="53565A"/>
              </a:solidFill>
              <a:highlight>
                <a:srgbClr val="FFFFFF"/>
              </a:highlight>
            </a:endParaRPr>
          </a:p>
          <a:p>
            <a:pPr marL="0" lvl="0" indent="0" algn="l" rtl="0">
              <a:spcBef>
                <a:spcPts val="0"/>
              </a:spcBef>
              <a:spcAft>
                <a:spcPts val="0"/>
              </a:spcAft>
              <a:buNone/>
            </a:pPr>
            <a:endParaRPr sz="1800" b="1">
              <a:solidFill>
                <a:srgbClr val="53565A"/>
              </a:solidFill>
              <a:highlight>
                <a:srgbClr val="FFFFFF"/>
              </a:highlight>
            </a:endParaRPr>
          </a:p>
        </p:txBody>
      </p:sp>
      <p:sp>
        <p:nvSpPr>
          <p:cNvPr id="134" name="Google Shape;134;p18"/>
          <p:cNvSpPr txBox="1"/>
          <p:nvPr/>
        </p:nvSpPr>
        <p:spPr>
          <a:xfrm>
            <a:off x="4925875" y="3373325"/>
            <a:ext cx="3822000" cy="208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b="1" u="sng">
                <a:solidFill>
                  <a:srgbClr val="53565A"/>
                </a:solidFill>
                <a:highlight>
                  <a:srgbClr val="FFFFFF"/>
                </a:highlight>
              </a:rPr>
              <a:t>Danielle R. Phillips (she/her) MSW, LSW</a:t>
            </a:r>
            <a:endParaRPr b="1" u="sng">
              <a:solidFill>
                <a:srgbClr val="53565A"/>
              </a:solidFill>
              <a:highlight>
                <a:srgbClr val="FFFFFF"/>
              </a:highlight>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highlight>
                  <a:srgbClr val="FFFFFF"/>
                </a:highlight>
              </a:rPr>
              <a:t>Ph.D. Candidate at the University of Maryland School of Social Work </a:t>
            </a:r>
            <a:endParaRPr sz="1200">
              <a:solidFill>
                <a:srgbClr val="222222"/>
              </a:solidFill>
              <a:highlight>
                <a:srgbClr val="FFFFFF"/>
              </a:highlight>
            </a:endParaRPr>
          </a:p>
          <a:p>
            <a:pPr marL="457200" lvl="0" indent="-304800" algn="l" rtl="0">
              <a:lnSpc>
                <a:spcPct val="115000"/>
              </a:lnSpc>
              <a:spcBef>
                <a:spcPts val="0"/>
              </a:spcBef>
              <a:spcAft>
                <a:spcPts val="0"/>
              </a:spcAft>
              <a:buClr>
                <a:srgbClr val="222222"/>
              </a:buClr>
              <a:buSzPts val="1200"/>
              <a:buChar char="❖"/>
            </a:pPr>
            <a:r>
              <a:rPr lang="en" sz="1200">
                <a:solidFill>
                  <a:srgbClr val="222222"/>
                </a:solidFill>
                <a:highlight>
                  <a:srgbClr val="FFFFFF"/>
                </a:highlight>
              </a:rPr>
              <a:t>Former Director of Social Services at Hale Makua Health Services</a:t>
            </a:r>
            <a:endParaRPr sz="1200">
              <a:solidFill>
                <a:srgbClr val="222222"/>
              </a:solidFill>
              <a:highlight>
                <a:srgbClr val="FFFFFF"/>
              </a:highlight>
            </a:endParaRPr>
          </a:p>
          <a:p>
            <a:pPr marL="0" lvl="0" indent="0" algn="l" rtl="0">
              <a:spcBef>
                <a:spcPts val="0"/>
              </a:spcBef>
              <a:spcAft>
                <a:spcPts val="0"/>
              </a:spcAft>
              <a:buNone/>
            </a:pPr>
            <a:endParaRPr sz="1800" b="1">
              <a:solidFill>
                <a:srgbClr val="53565A"/>
              </a:solidFill>
              <a:highlight>
                <a:srgbClr val="FFFFFF"/>
              </a:highlight>
            </a:endParaRPr>
          </a:p>
          <a:p>
            <a:pPr marL="0" lvl="0" indent="0" algn="l" rtl="0">
              <a:spcBef>
                <a:spcPts val="0"/>
              </a:spcBef>
              <a:spcAft>
                <a:spcPts val="0"/>
              </a:spcAft>
              <a:buNone/>
            </a:pPr>
            <a:endParaRPr sz="1800" b="1">
              <a:solidFill>
                <a:srgbClr val="53565A"/>
              </a:solidFill>
              <a:highlight>
                <a:srgbClr val="FFFFFF"/>
              </a:highlight>
            </a:endParaRPr>
          </a:p>
          <a:p>
            <a:pPr marL="0" lvl="0" indent="0" algn="l" rtl="0">
              <a:spcBef>
                <a:spcPts val="0"/>
              </a:spcBef>
              <a:spcAft>
                <a:spcPts val="0"/>
              </a:spcAft>
              <a:buNone/>
            </a:pPr>
            <a:endParaRPr sz="1800" b="1">
              <a:solidFill>
                <a:srgbClr val="53565A"/>
              </a:solidFill>
              <a:highlight>
                <a:srgbClr val="FFFFFF"/>
              </a:highlight>
            </a:endParaRPr>
          </a:p>
        </p:txBody>
      </p:sp>
      <p:pic>
        <p:nvPicPr>
          <p:cNvPr id="135" name="Google Shape;135;p18"/>
          <p:cNvPicPr preferRelativeResize="0"/>
          <p:nvPr/>
        </p:nvPicPr>
        <p:blipFill>
          <a:blip r:embed="rId5">
            <a:alphaModFix/>
          </a:blip>
          <a:stretch>
            <a:fillRect/>
          </a:stretch>
        </p:blipFill>
        <p:spPr>
          <a:xfrm>
            <a:off x="1531500" y="653575"/>
            <a:ext cx="2031699" cy="2708932"/>
          </a:xfrm>
          <a:prstGeom prst="rect">
            <a:avLst/>
          </a:prstGeom>
          <a:noFill/>
          <a:ln>
            <a:noFill/>
          </a:ln>
        </p:spPr>
      </p:pic>
      <p:pic>
        <p:nvPicPr>
          <p:cNvPr id="136" name="Google Shape;136;p18"/>
          <p:cNvPicPr preferRelativeResize="0"/>
          <p:nvPr/>
        </p:nvPicPr>
        <p:blipFill>
          <a:blip r:embed="rId6">
            <a:alphaModFix/>
          </a:blip>
          <a:stretch>
            <a:fillRect/>
          </a:stretch>
        </p:blipFill>
        <p:spPr>
          <a:xfrm>
            <a:off x="5433949" y="653575"/>
            <a:ext cx="2628787" cy="27089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36"/>
          <p:cNvPicPr preferRelativeResize="0"/>
          <p:nvPr/>
        </p:nvPicPr>
        <p:blipFill>
          <a:blip r:embed="rId3">
            <a:alphaModFix/>
          </a:blip>
          <a:stretch>
            <a:fillRect/>
          </a:stretch>
        </p:blipFill>
        <p:spPr>
          <a:xfrm>
            <a:off x="2055250" y="913098"/>
            <a:ext cx="5184075" cy="4074701"/>
          </a:xfrm>
          <a:prstGeom prst="rect">
            <a:avLst/>
          </a:prstGeom>
          <a:noFill/>
          <a:ln>
            <a:noFill/>
          </a:ln>
        </p:spPr>
      </p:pic>
      <p:sp>
        <p:nvSpPr>
          <p:cNvPr id="290" name="Google Shape;290;p36"/>
          <p:cNvSpPr txBox="1">
            <a:spLocks noGrp="1"/>
          </p:cNvSpPr>
          <p:nvPr>
            <p:ph type="title"/>
          </p:nvPr>
        </p:nvSpPr>
        <p:spPr>
          <a:xfrm>
            <a:off x="0" y="149900"/>
            <a:ext cx="9144000" cy="7632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Inter SemiBold"/>
                <a:ea typeface="Inter SemiBold"/>
                <a:cs typeface="Inter SemiBold"/>
                <a:sym typeface="Inter SemiBold"/>
              </a:rPr>
              <a:t>Record Number Of Anti-LGBTQIA2S+ Legislation </a:t>
            </a:r>
            <a:endParaRPr>
              <a:latin typeface="Inter SemiBold"/>
              <a:ea typeface="Inter SemiBold"/>
              <a:cs typeface="Inter SemiBold"/>
              <a:sym typeface="Inter SemiBold"/>
            </a:endParaRPr>
          </a:p>
        </p:txBody>
      </p:sp>
      <p:sp>
        <p:nvSpPr>
          <p:cNvPr id="291" name="Google Shape;291;p36"/>
          <p:cNvSpPr txBox="1"/>
          <p:nvPr/>
        </p:nvSpPr>
        <p:spPr>
          <a:xfrm>
            <a:off x="7088100" y="4508250"/>
            <a:ext cx="20559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200">
                <a:solidFill>
                  <a:schemeClr val="dk1"/>
                </a:solidFill>
                <a:highlight>
                  <a:schemeClr val="lt1"/>
                </a:highlight>
                <a:latin typeface="Inter"/>
                <a:ea typeface="Inter"/>
                <a:cs typeface="Inter"/>
                <a:sym typeface="Inter"/>
              </a:rPr>
              <a:t>Source: American Civil Liberties Union, 2023</a:t>
            </a:r>
            <a:endParaRPr sz="1600">
              <a:latin typeface="Inter"/>
              <a:ea typeface="Inter"/>
              <a:cs typeface="Inter"/>
              <a:sym typeface="Inter"/>
            </a:endParaRPr>
          </a:p>
        </p:txBody>
      </p:sp>
      <p:graphicFrame>
        <p:nvGraphicFramePr>
          <p:cNvPr id="292" name="Google Shape;292;p36"/>
          <p:cNvGraphicFramePr/>
          <p:nvPr/>
        </p:nvGraphicFramePr>
        <p:xfrm>
          <a:off x="569225" y="-67230"/>
          <a:ext cx="3000000" cy="3000000"/>
        </p:xfrm>
        <a:graphic>
          <a:graphicData uri="http://schemas.openxmlformats.org/drawingml/2006/table">
            <a:tbl>
              <a:tblPr>
                <a:noFill/>
                <a:tableStyleId>{26052383-603C-4209-8B5F-F9AA4F53C68D}</a:tableStyleId>
              </a:tblPr>
              <a:tblGrid>
                <a:gridCol w="1390325">
                  <a:extLst>
                    <a:ext uri="{9D8B030D-6E8A-4147-A177-3AD203B41FA5}">
                      <a16:colId xmlns:a16="http://schemas.microsoft.com/office/drawing/2014/main" val="20000"/>
                    </a:ext>
                  </a:extLst>
                </a:gridCol>
                <a:gridCol w="1390325">
                  <a:extLst>
                    <a:ext uri="{9D8B030D-6E8A-4147-A177-3AD203B41FA5}">
                      <a16:colId xmlns:a16="http://schemas.microsoft.com/office/drawing/2014/main" val="20001"/>
                    </a:ext>
                  </a:extLst>
                </a:gridCol>
                <a:gridCol w="1390325">
                  <a:extLst>
                    <a:ext uri="{9D8B030D-6E8A-4147-A177-3AD203B41FA5}">
                      <a16:colId xmlns:a16="http://schemas.microsoft.com/office/drawing/2014/main" val="20002"/>
                    </a:ext>
                  </a:extLst>
                </a:gridCol>
                <a:gridCol w="1390325">
                  <a:extLst>
                    <a:ext uri="{9D8B030D-6E8A-4147-A177-3AD203B41FA5}">
                      <a16:colId xmlns:a16="http://schemas.microsoft.com/office/drawing/2014/main" val="20003"/>
                    </a:ext>
                  </a:extLst>
                </a:gridCol>
                <a:gridCol w="1390325">
                  <a:extLst>
                    <a:ext uri="{9D8B030D-6E8A-4147-A177-3AD203B41FA5}">
                      <a16:colId xmlns:a16="http://schemas.microsoft.com/office/drawing/2014/main" val="20004"/>
                    </a:ext>
                  </a:extLst>
                </a:gridCol>
                <a:gridCol w="1390325">
                  <a:extLst>
                    <a:ext uri="{9D8B030D-6E8A-4147-A177-3AD203B41FA5}">
                      <a16:colId xmlns:a16="http://schemas.microsoft.com/office/drawing/2014/main" val="20005"/>
                    </a:ext>
                  </a:extLst>
                </a:gridCol>
              </a:tblGrid>
              <a:tr h="0">
                <a:tc>
                  <a:txBody>
                    <a:bodyPr/>
                    <a:lstStyle/>
                    <a:p>
                      <a:pPr marL="0" lvl="0" indent="0" algn="l" rtl="0">
                        <a:spcBef>
                          <a:spcPts val="0"/>
                        </a:spcBef>
                        <a:spcAft>
                          <a:spcPts val="0"/>
                        </a:spcAft>
                        <a:buNone/>
                      </a:pPr>
                      <a:endParaRPr sz="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0000"/>
                    </a:solidFill>
                  </a:tcPr>
                </a:tc>
                <a:tc>
                  <a:txBody>
                    <a:bodyPr/>
                    <a:lstStyle/>
                    <a:p>
                      <a:pPr marL="0" lvl="0" indent="0" algn="l" rtl="0">
                        <a:spcBef>
                          <a:spcPts val="0"/>
                        </a:spcBef>
                        <a:spcAft>
                          <a:spcPts val="0"/>
                        </a:spcAft>
                        <a:buNone/>
                      </a:pPr>
                      <a:endParaRPr sz="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9900"/>
                    </a:solidFill>
                  </a:tcPr>
                </a:tc>
                <a:tc>
                  <a:txBody>
                    <a:bodyPr/>
                    <a:lstStyle/>
                    <a:p>
                      <a:pPr marL="0" lvl="0" indent="0" algn="l" rtl="0">
                        <a:spcBef>
                          <a:spcPts val="0"/>
                        </a:spcBef>
                        <a:spcAft>
                          <a:spcPts val="0"/>
                        </a:spcAft>
                        <a:buNone/>
                      </a:pPr>
                      <a:endParaRPr sz="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FFFF00"/>
                    </a:solidFill>
                  </a:tcPr>
                </a:tc>
                <a:tc>
                  <a:txBody>
                    <a:bodyPr/>
                    <a:lstStyle/>
                    <a:p>
                      <a:pPr marL="0" lvl="0" indent="0" algn="l" rtl="0">
                        <a:spcBef>
                          <a:spcPts val="0"/>
                        </a:spcBef>
                        <a:spcAft>
                          <a:spcPts val="0"/>
                        </a:spcAft>
                        <a:buNone/>
                      </a:pPr>
                      <a:endParaRPr sz="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FF00"/>
                    </a:solidFill>
                  </a:tcPr>
                </a:tc>
                <a:tc>
                  <a:txBody>
                    <a:bodyPr/>
                    <a:lstStyle/>
                    <a:p>
                      <a:pPr marL="0" lvl="0" indent="0" algn="l" rtl="0">
                        <a:spcBef>
                          <a:spcPts val="0"/>
                        </a:spcBef>
                        <a:spcAft>
                          <a:spcPts val="0"/>
                        </a:spcAft>
                        <a:buNone/>
                      </a:pPr>
                      <a:endParaRPr sz="100"/>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9900FF">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0000FF"/>
                    </a:solidFill>
                  </a:tcPr>
                </a:tc>
                <a:tc>
                  <a:txBody>
                    <a:bodyPr/>
                    <a:lstStyle/>
                    <a:p>
                      <a:pPr marL="0" lvl="0" indent="0" algn="l" rtl="0">
                        <a:spcBef>
                          <a:spcPts val="0"/>
                        </a:spcBef>
                        <a:spcAft>
                          <a:spcPts val="0"/>
                        </a:spcAft>
                        <a:buNone/>
                      </a:pPr>
                      <a:endParaRPr sz="100"/>
                    </a:p>
                  </a:txBody>
                  <a:tcPr marL="91425" marR="91425" marT="91425" marB="91425">
                    <a:lnL w="9525" cap="flat" cmpd="sng">
                      <a:solidFill>
                        <a:srgbClr val="9900FF">
                          <a:alpha val="0"/>
                        </a:srgbClr>
                      </a:solidFill>
                      <a:prstDash val="solid"/>
                      <a:round/>
                      <a:headEnd type="none" w="sm" len="sm"/>
                      <a:tailEnd type="none" w="sm" len="sm"/>
                    </a:lnL>
                    <a:lnR w="9525" cap="flat" cmpd="sng">
                      <a:solidFill>
                        <a:srgbClr val="9900FF">
                          <a:alpha val="0"/>
                        </a:srgbClr>
                      </a:solidFill>
                      <a:prstDash val="solid"/>
                      <a:round/>
                      <a:headEnd type="none" w="sm" len="sm"/>
                      <a:tailEnd type="none" w="sm" len="sm"/>
                    </a:lnR>
                    <a:lnT w="9525" cap="flat" cmpd="sng">
                      <a:solidFill>
                        <a:srgbClr val="9900FF">
                          <a:alpha val="0"/>
                        </a:srgbClr>
                      </a:solidFill>
                      <a:prstDash val="solid"/>
                      <a:round/>
                      <a:headEnd type="none" w="sm" len="sm"/>
                      <a:tailEnd type="none" w="sm" len="sm"/>
                    </a:lnT>
                    <a:lnB w="9525" cap="flat" cmpd="sng">
                      <a:solidFill>
                        <a:srgbClr val="9900FF">
                          <a:alpha val="0"/>
                        </a:srgbClr>
                      </a:solidFill>
                      <a:prstDash val="solid"/>
                      <a:round/>
                      <a:headEnd type="none" w="sm" len="sm"/>
                      <a:tailEnd type="none" w="sm" len="sm"/>
                    </a:lnB>
                    <a:solidFill>
                      <a:srgbClr val="9900FF"/>
                    </a:solidFill>
                  </a:tcPr>
                </a:tc>
                <a:extLst>
                  <a:ext uri="{0D108BD9-81ED-4DB2-BD59-A6C34878D82A}">
                    <a16:rowId xmlns:a16="http://schemas.microsoft.com/office/drawing/2014/main" val="10000"/>
                  </a:ext>
                </a:extLst>
              </a:tr>
            </a:tbl>
          </a:graphicData>
        </a:graphic>
      </p:graphicFrame>
      <p:sp>
        <p:nvSpPr>
          <p:cNvPr id="293" name="Google Shape;293;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7"/>
        <p:cNvGrpSpPr/>
        <p:nvPr/>
      </p:nvGrpSpPr>
      <p:grpSpPr>
        <a:xfrm>
          <a:off x="0" y="0"/>
          <a:ext cx="0" cy="0"/>
          <a:chOff x="0" y="0"/>
          <a:chExt cx="0" cy="0"/>
        </a:xfrm>
      </p:grpSpPr>
      <p:pic>
        <p:nvPicPr>
          <p:cNvPr id="298" name="Google Shape;298;p37"/>
          <p:cNvPicPr preferRelativeResize="0"/>
          <p:nvPr/>
        </p:nvPicPr>
        <p:blipFill rotWithShape="1">
          <a:blip r:embed="rId3">
            <a:alphaModFix amt="25000"/>
          </a:blip>
          <a:srcRect l="2889" t="-8200" r="-2890" b="8200"/>
          <a:stretch/>
        </p:blipFill>
        <p:spPr>
          <a:xfrm rot="558239">
            <a:off x="-1304358" y="1852569"/>
            <a:ext cx="11198111" cy="3921111"/>
          </a:xfrm>
          <a:prstGeom prst="rect">
            <a:avLst/>
          </a:prstGeom>
          <a:noFill/>
          <a:ln>
            <a:noFill/>
          </a:ln>
        </p:spPr>
      </p:pic>
      <p:sp>
        <p:nvSpPr>
          <p:cNvPr id="299" name="Google Shape;299;p37"/>
          <p:cNvSpPr txBox="1">
            <a:spLocks noGrp="1"/>
          </p:cNvSpPr>
          <p:nvPr>
            <p:ph type="body" idx="1"/>
          </p:nvPr>
        </p:nvSpPr>
        <p:spPr>
          <a:xfrm>
            <a:off x="311700" y="1188150"/>
            <a:ext cx="8520600" cy="34164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Clr>
                <a:schemeClr val="dk1"/>
              </a:buClr>
              <a:buSzPts val="1800"/>
              <a:buChar char="●"/>
            </a:pPr>
            <a:r>
              <a:rPr lang="en">
                <a:solidFill>
                  <a:schemeClr val="dk1"/>
                </a:solidFill>
              </a:rPr>
              <a:t>Increased estimates of depression, suicidal ideation, and discrimination compared to cisgender populations (Sutter &amp; Perrin, 2016).</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Transgender and gender diverse (TGD) = Higher prevalence of STIs, victimization, and less likely to have health insurance than heterosexual or LGBQ (lesbian, gay, bisexual, queer) individuals.</a:t>
            </a:r>
            <a:endParaRPr>
              <a:solidFill>
                <a:schemeClr val="dk1"/>
              </a:solidFill>
            </a:endParaRPr>
          </a:p>
          <a:p>
            <a:pPr marL="45720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Chronic psychological stress (e.g., interpersonal microaggressions, verbal threats, and physical threats), institutional discrimination, and lower internalized self-esteem (Woodford et al., 2018).</a:t>
            </a:r>
            <a:endParaRPr>
              <a:solidFill>
                <a:schemeClr val="dk1"/>
              </a:solidFill>
            </a:endParaRPr>
          </a:p>
          <a:p>
            <a:pPr marL="914400" lvl="0" indent="0" algn="l" rtl="0">
              <a:lnSpc>
                <a:spcPct val="115000"/>
              </a:lnSpc>
              <a:spcBef>
                <a:spcPts val="0"/>
              </a:spcBef>
              <a:spcAft>
                <a:spcPts val="0"/>
              </a:spcAft>
              <a:buNone/>
            </a:pPr>
            <a:endParaRPr>
              <a:solidFill>
                <a:schemeClr val="dk1"/>
              </a:solidFill>
              <a:highlight>
                <a:schemeClr val="lt1"/>
              </a:highlight>
              <a:latin typeface="Inter"/>
              <a:ea typeface="Inter"/>
              <a:cs typeface="Inter"/>
              <a:sym typeface="Inter"/>
            </a:endParaRPr>
          </a:p>
        </p:txBody>
      </p:sp>
      <p:cxnSp>
        <p:nvCxnSpPr>
          <p:cNvPr id="300" name="Google Shape;300;p37"/>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01" name="Google Shape;301;p3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Social Justice Issues &amp; Health Disparities</a:t>
            </a:r>
            <a:endParaRPr>
              <a:latin typeface="Inter SemiBold"/>
              <a:ea typeface="Inter SemiBold"/>
              <a:cs typeface="Inter SemiBold"/>
              <a:sym typeface="Inter SemiBold"/>
            </a:endParaRPr>
          </a:p>
        </p:txBody>
      </p:sp>
      <p:sp>
        <p:nvSpPr>
          <p:cNvPr id="302" name="Google Shape;302;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21</a:t>
            </a:fl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6"/>
        <p:cNvGrpSpPr/>
        <p:nvPr/>
      </p:nvGrpSpPr>
      <p:grpSpPr>
        <a:xfrm>
          <a:off x="0" y="0"/>
          <a:ext cx="0" cy="0"/>
          <a:chOff x="0" y="0"/>
          <a:chExt cx="0" cy="0"/>
        </a:xfrm>
      </p:grpSpPr>
      <p:cxnSp>
        <p:nvCxnSpPr>
          <p:cNvPr id="307" name="Google Shape;307;p38"/>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08" name="Google Shape;308;p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Inter SemiBold"/>
                <a:ea typeface="Inter SemiBold"/>
                <a:cs typeface="Inter SemiBold"/>
                <a:sym typeface="Inter SemiBold"/>
              </a:rPr>
              <a:t>Social Justice Issues &amp; Health Disparities - Continued</a:t>
            </a:r>
            <a:endParaRPr sz="2500">
              <a:latin typeface="Inter SemiBold"/>
              <a:ea typeface="Inter SemiBold"/>
              <a:cs typeface="Inter SemiBold"/>
              <a:sym typeface="Inter SemiBold"/>
            </a:endParaRPr>
          </a:p>
        </p:txBody>
      </p:sp>
      <p:sp>
        <p:nvSpPr>
          <p:cNvPr id="309" name="Google Shape;309;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22</a:t>
            </a:fld>
            <a:endParaRPr/>
          </a:p>
        </p:txBody>
      </p:sp>
      <p:pic>
        <p:nvPicPr>
          <p:cNvPr id="310" name="Google Shape;310;p38"/>
          <p:cNvPicPr preferRelativeResize="0"/>
          <p:nvPr/>
        </p:nvPicPr>
        <p:blipFill rotWithShape="1">
          <a:blip r:embed="rId3">
            <a:alphaModFix amt="25000"/>
          </a:blip>
          <a:srcRect l="2889" t="-8200" r="-2890" b="8200"/>
          <a:stretch/>
        </p:blipFill>
        <p:spPr>
          <a:xfrm rot="558239">
            <a:off x="-1304358" y="1852569"/>
            <a:ext cx="11198111" cy="3921111"/>
          </a:xfrm>
          <a:prstGeom prst="rect">
            <a:avLst/>
          </a:prstGeom>
          <a:noFill/>
          <a:ln>
            <a:noFill/>
          </a:ln>
        </p:spPr>
      </p:pic>
      <p:sp>
        <p:nvSpPr>
          <p:cNvPr id="311" name="Google Shape;311;p38"/>
          <p:cNvSpPr txBox="1"/>
          <p:nvPr/>
        </p:nvSpPr>
        <p:spPr>
          <a:xfrm>
            <a:off x="311700" y="1241275"/>
            <a:ext cx="8223600" cy="3010800"/>
          </a:xfrm>
          <a:prstGeom prst="rect">
            <a:avLst/>
          </a:prstGeom>
          <a:noFill/>
          <a:ln>
            <a:noFill/>
          </a:ln>
        </p:spPr>
        <p:txBody>
          <a:bodyPr spcFirstLastPara="1" wrap="square" lIns="91425" tIns="91425" rIns="91425" bIns="91425" anchor="t" anchorCtr="0">
            <a:spAutoFit/>
          </a:bodyPr>
          <a:lstStyle/>
          <a:p>
            <a:pPr marL="457200" lvl="0" indent="-342900" algn="l" rtl="0">
              <a:lnSpc>
                <a:spcPct val="115000"/>
              </a:lnSpc>
              <a:spcBef>
                <a:spcPts val="0"/>
              </a:spcBef>
              <a:spcAft>
                <a:spcPts val="0"/>
              </a:spcAft>
              <a:buClr>
                <a:schemeClr val="dk1"/>
              </a:buClr>
              <a:buSzPts val="1800"/>
              <a:buChar char="●"/>
            </a:pPr>
            <a:r>
              <a:rPr lang="en" sz="1800">
                <a:solidFill>
                  <a:schemeClr val="dk1"/>
                </a:solidFill>
              </a:rPr>
              <a:t>LGBTQIA2S+ folx report increased rates of stigma and negative experiences when accessing and using health care services (Macapagal et al., 2016).</a:t>
            </a:r>
            <a:endParaRPr sz="1800">
              <a:solidFill>
                <a:schemeClr val="dk1"/>
              </a:solidFill>
            </a:endParaRPr>
          </a:p>
          <a:p>
            <a:pPr marL="45720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Medical providers often fail to address the complexities of LGBTQIA2S+-specific health across the lifespan (Austin, 2016). </a:t>
            </a:r>
            <a:endParaRPr sz="1800">
              <a:solidFill>
                <a:schemeClr val="dk1"/>
              </a:solidFill>
            </a:endParaRPr>
          </a:p>
          <a:p>
            <a:pPr marL="457200" lvl="0" indent="0" algn="l" rtl="0">
              <a:lnSpc>
                <a:spcPct val="115000"/>
              </a:lnSpc>
              <a:spcBef>
                <a:spcPts val="0"/>
              </a:spcBef>
              <a:spcAft>
                <a:spcPts val="0"/>
              </a:spcAft>
              <a:buNone/>
            </a:pPr>
            <a:endParaRPr sz="1800">
              <a:solidFill>
                <a:schemeClr val="dk1"/>
              </a:solidFill>
            </a:endParaRPr>
          </a:p>
          <a:p>
            <a:pPr marL="457200" lvl="0" indent="-342900" algn="l" rtl="0">
              <a:lnSpc>
                <a:spcPct val="115000"/>
              </a:lnSpc>
              <a:spcBef>
                <a:spcPts val="0"/>
              </a:spcBef>
              <a:spcAft>
                <a:spcPts val="0"/>
              </a:spcAft>
              <a:buClr>
                <a:schemeClr val="dk1"/>
              </a:buClr>
              <a:buSzPts val="1800"/>
              <a:buChar char="●"/>
            </a:pPr>
            <a:r>
              <a:rPr lang="en" sz="1800">
                <a:solidFill>
                  <a:schemeClr val="dk1"/>
                </a:solidFill>
              </a:rPr>
              <a:t>Leads to a reduced quality of life when compared to cis-gender populations (Sutter &amp; Perrin, 2016). ​​</a:t>
            </a:r>
            <a:endParaRPr sz="1800">
              <a:solidFill>
                <a:schemeClr val="dk1"/>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39"/>
          <p:cNvSpPr txBox="1">
            <a:spLocks noGrp="1"/>
          </p:cNvSpPr>
          <p:nvPr>
            <p:ph type="title" idx="4294967295"/>
          </p:nvPr>
        </p:nvSpPr>
        <p:spPr>
          <a:xfrm>
            <a:off x="2416400" y="80900"/>
            <a:ext cx="6373500" cy="961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a:ea typeface="Inter"/>
                <a:cs typeface="Inter"/>
                <a:sym typeface="Inter"/>
              </a:rPr>
              <a:t>Lack Of Culturally Relevant And Affirming Care</a:t>
            </a:r>
            <a:endParaRPr>
              <a:latin typeface="Inter"/>
              <a:ea typeface="Inter"/>
              <a:cs typeface="Inter"/>
              <a:sym typeface="Inter"/>
            </a:endParaRPr>
          </a:p>
        </p:txBody>
      </p:sp>
      <p:cxnSp>
        <p:nvCxnSpPr>
          <p:cNvPr id="317" name="Google Shape;317;p39"/>
          <p:cNvCxnSpPr/>
          <p:nvPr/>
        </p:nvCxnSpPr>
        <p:spPr>
          <a:xfrm>
            <a:off x="2289800" y="1122950"/>
            <a:ext cx="5973300" cy="24900"/>
          </a:xfrm>
          <a:prstGeom prst="straightConnector1">
            <a:avLst/>
          </a:prstGeom>
          <a:noFill/>
          <a:ln w="38100" cap="flat" cmpd="sng">
            <a:solidFill>
              <a:srgbClr val="024731"/>
            </a:solidFill>
            <a:prstDash val="solid"/>
            <a:round/>
            <a:headEnd type="none" w="med" len="med"/>
            <a:tailEnd type="oval" w="med" len="med"/>
          </a:ln>
        </p:spPr>
      </p:cxnSp>
      <p:sp>
        <p:nvSpPr>
          <p:cNvPr id="318" name="Google Shape;318;p39"/>
          <p:cNvSpPr txBox="1">
            <a:spLocks noGrp="1"/>
          </p:cNvSpPr>
          <p:nvPr>
            <p:ph type="body" idx="4294967295"/>
          </p:nvPr>
        </p:nvSpPr>
        <p:spPr>
          <a:xfrm>
            <a:off x="4135100" y="1926175"/>
            <a:ext cx="4654800" cy="2413500"/>
          </a:xfrm>
          <a:prstGeom prst="rect">
            <a:avLst/>
          </a:prstGeom>
        </p:spPr>
        <p:txBody>
          <a:bodyPr spcFirstLastPara="1" wrap="square" lIns="91425" tIns="91425" rIns="91425" bIns="91425" anchor="t" anchorCtr="0">
            <a:spAutoFit/>
          </a:bodyPr>
          <a:lstStyle/>
          <a:p>
            <a:pPr marL="457200" lvl="0" indent="-330200" algn="l" rtl="0">
              <a:spcBef>
                <a:spcPts val="0"/>
              </a:spcBef>
              <a:spcAft>
                <a:spcPts val="0"/>
              </a:spcAft>
              <a:buClr>
                <a:schemeClr val="dk1"/>
              </a:buClr>
              <a:buSzPts val="1600"/>
              <a:buChar char="●"/>
            </a:pPr>
            <a:r>
              <a:rPr lang="en" sz="1600">
                <a:solidFill>
                  <a:schemeClr val="dk1"/>
                </a:solidFill>
              </a:rPr>
              <a:t>Cultural norms and values’ impact services and LGBTQIA2S+ affirming care</a:t>
            </a:r>
            <a:endParaRPr sz="1600">
              <a:solidFill>
                <a:schemeClr val="dk1"/>
              </a:solidFill>
            </a:endParaRPr>
          </a:p>
          <a:p>
            <a:pPr marL="457200" lvl="0" indent="-330200" algn="l" rtl="0">
              <a:spcBef>
                <a:spcPts val="0"/>
              </a:spcBef>
              <a:spcAft>
                <a:spcPts val="0"/>
              </a:spcAft>
              <a:buClr>
                <a:srgbClr val="202124"/>
              </a:buClr>
              <a:buSzPts val="1600"/>
              <a:buFont typeface="Roboto"/>
              <a:buChar char="●"/>
            </a:pPr>
            <a:r>
              <a:rPr lang="en" sz="1600">
                <a:solidFill>
                  <a:srgbClr val="202124"/>
                </a:solidFill>
                <a:latin typeface="Roboto"/>
                <a:ea typeface="Roboto"/>
                <a:cs typeface="Roboto"/>
                <a:sym typeface="Roboto"/>
              </a:rPr>
              <a:t>Beyond cultural competence and requires a critical self-awareness of our own implicit biases, assumptions, and beliefs</a:t>
            </a:r>
            <a:endParaRPr sz="1600">
              <a:solidFill>
                <a:schemeClr val="dk1"/>
              </a:solidFill>
            </a:endParaRPr>
          </a:p>
          <a:p>
            <a:pPr marL="457200" lvl="0" indent="-330200" algn="l" rtl="0">
              <a:spcBef>
                <a:spcPts val="0"/>
              </a:spcBef>
              <a:spcAft>
                <a:spcPts val="0"/>
              </a:spcAft>
              <a:buClr>
                <a:schemeClr val="dk1"/>
              </a:buClr>
              <a:buSzPts val="1600"/>
              <a:buChar char="●"/>
            </a:pPr>
            <a:r>
              <a:rPr lang="en" sz="1600">
                <a:solidFill>
                  <a:schemeClr val="dk1"/>
                </a:solidFill>
              </a:rPr>
              <a:t>Care that includes social and structural equality and is relevant to the context in which it is practiced</a:t>
            </a:r>
            <a:endParaRPr u="sng">
              <a:solidFill>
                <a:schemeClr val="dk1"/>
              </a:solidFill>
            </a:endParaRPr>
          </a:p>
        </p:txBody>
      </p:sp>
      <p:sp>
        <p:nvSpPr>
          <p:cNvPr id="319" name="Google Shape;319;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23</a:t>
            </a:fld>
            <a:endParaRPr/>
          </a:p>
        </p:txBody>
      </p:sp>
      <p:pic>
        <p:nvPicPr>
          <p:cNvPr id="320" name="Google Shape;320;p39"/>
          <p:cNvPicPr preferRelativeResize="0"/>
          <p:nvPr/>
        </p:nvPicPr>
        <p:blipFill>
          <a:blip r:embed="rId3">
            <a:alphaModFix/>
          </a:blip>
          <a:stretch>
            <a:fillRect/>
          </a:stretch>
        </p:blipFill>
        <p:spPr>
          <a:xfrm>
            <a:off x="-261850" y="1781650"/>
            <a:ext cx="4499318" cy="37962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4"/>
        <p:cNvGrpSpPr/>
        <p:nvPr/>
      </p:nvGrpSpPr>
      <p:grpSpPr>
        <a:xfrm>
          <a:off x="0" y="0"/>
          <a:ext cx="0" cy="0"/>
          <a:chOff x="0" y="0"/>
          <a:chExt cx="0" cy="0"/>
        </a:xfrm>
      </p:grpSpPr>
      <p:pic>
        <p:nvPicPr>
          <p:cNvPr id="325" name="Google Shape;325;p40"/>
          <p:cNvPicPr preferRelativeResize="0"/>
          <p:nvPr/>
        </p:nvPicPr>
        <p:blipFill>
          <a:blip r:embed="rId3">
            <a:alphaModFix amt="22000"/>
          </a:blip>
          <a:stretch>
            <a:fillRect/>
          </a:stretch>
        </p:blipFill>
        <p:spPr>
          <a:xfrm>
            <a:off x="1631257" y="0"/>
            <a:ext cx="5881481" cy="5143500"/>
          </a:xfrm>
          <a:prstGeom prst="rect">
            <a:avLst/>
          </a:prstGeom>
          <a:noFill/>
          <a:ln>
            <a:noFill/>
          </a:ln>
        </p:spPr>
      </p:pic>
      <p:sp>
        <p:nvSpPr>
          <p:cNvPr id="326" name="Google Shape;326;p40"/>
          <p:cNvSpPr txBox="1">
            <a:spLocks noGrp="1"/>
          </p:cNvSpPr>
          <p:nvPr>
            <p:ph type="body" idx="1"/>
          </p:nvPr>
        </p:nvSpPr>
        <p:spPr>
          <a:xfrm>
            <a:off x="311700" y="12412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Char char="●"/>
            </a:pPr>
            <a:r>
              <a:rPr lang="en">
                <a:solidFill>
                  <a:schemeClr val="dk1"/>
                </a:solidFill>
              </a:rPr>
              <a:t>Problematic theories can serve as barriers when addressing gender and sexuality in social work and healthcare:​</a:t>
            </a:r>
            <a:endParaRPr>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Heteronormative​</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Middle-class centered​</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white centered​</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Cis-centered ​</a:t>
            </a:r>
            <a:endParaRPr sz="1800">
              <a:solidFill>
                <a:schemeClr val="dk1"/>
              </a:solidFill>
            </a:endParaRPr>
          </a:p>
          <a:p>
            <a:pPr marL="914400" lvl="1" indent="-342900" algn="l" rtl="0">
              <a:spcBef>
                <a:spcPts val="0"/>
              </a:spcBef>
              <a:spcAft>
                <a:spcPts val="0"/>
              </a:spcAft>
              <a:buClr>
                <a:schemeClr val="dk1"/>
              </a:buClr>
              <a:buSzPts val="1800"/>
              <a:buChar char="○"/>
            </a:pPr>
            <a:r>
              <a:rPr lang="en" sz="1800">
                <a:solidFill>
                  <a:schemeClr val="dk1"/>
                </a:solidFill>
              </a:rPr>
              <a:t>Gender treated as a stand-alone issue</a:t>
            </a:r>
            <a:endParaRPr sz="1800">
              <a:solidFill>
                <a:schemeClr val="dk1"/>
              </a:solidFill>
            </a:endParaRPr>
          </a:p>
          <a:p>
            <a:pPr marL="0" lvl="0" indent="0" algn="l" rtl="0">
              <a:spcBef>
                <a:spcPts val="0"/>
              </a:spcBef>
              <a:spcAft>
                <a:spcPts val="0"/>
              </a:spcAft>
              <a:buNone/>
            </a:pPr>
            <a:endParaRPr>
              <a:solidFill>
                <a:schemeClr val="dk1"/>
              </a:solidFill>
            </a:endParaRPr>
          </a:p>
          <a:p>
            <a:pPr marL="457200" lvl="0" indent="-342900" algn="l" rtl="0">
              <a:spcBef>
                <a:spcPts val="0"/>
              </a:spcBef>
              <a:spcAft>
                <a:spcPts val="0"/>
              </a:spcAft>
              <a:buClr>
                <a:schemeClr val="dk1"/>
              </a:buClr>
              <a:buSzPts val="1800"/>
              <a:buChar char="●"/>
            </a:pPr>
            <a:r>
              <a:rPr lang="en">
                <a:solidFill>
                  <a:schemeClr val="dk1"/>
                </a:solidFill>
              </a:rPr>
              <a:t>Need to have an understanding of intersectional, liberatory, culturally-based, and inclusive frameworks and practices</a:t>
            </a:r>
            <a:endParaRPr>
              <a:solidFill>
                <a:schemeClr val="dk1"/>
              </a:solidFill>
            </a:endParaRPr>
          </a:p>
        </p:txBody>
      </p:sp>
      <p:cxnSp>
        <p:nvCxnSpPr>
          <p:cNvPr id="327" name="Google Shape;327;p40"/>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28" name="Google Shape;328;p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lnSpc>
                <a:spcPct val="97826"/>
              </a:lnSpc>
              <a:spcBef>
                <a:spcPts val="0"/>
              </a:spcBef>
              <a:spcAft>
                <a:spcPts val="0"/>
              </a:spcAft>
              <a:buSzPts val="990"/>
              <a:buNone/>
            </a:pPr>
            <a:r>
              <a:rPr lang="en">
                <a:latin typeface="Inter"/>
                <a:ea typeface="Inter"/>
                <a:cs typeface="Inter"/>
                <a:sym typeface="Inter"/>
              </a:rPr>
              <a:t>Traditional Theoretical Frameworks</a:t>
            </a:r>
            <a:endParaRPr>
              <a:latin typeface="Inter"/>
              <a:ea typeface="Inter"/>
              <a:cs typeface="Inter"/>
              <a:sym typeface="Inter"/>
            </a:endParaRPr>
          </a:p>
        </p:txBody>
      </p:sp>
      <p:sp>
        <p:nvSpPr>
          <p:cNvPr id="329" name="Google Shape;32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24</a:t>
            </a:fld>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41"/>
          <p:cNvPicPr preferRelativeResize="0"/>
          <p:nvPr/>
        </p:nvPicPr>
        <p:blipFill>
          <a:blip r:embed="rId3">
            <a:alphaModFix/>
          </a:blip>
          <a:stretch>
            <a:fillRect/>
          </a:stretch>
        </p:blipFill>
        <p:spPr>
          <a:xfrm>
            <a:off x="0" y="0"/>
            <a:ext cx="9144002" cy="5143501"/>
          </a:xfrm>
          <a:prstGeom prst="rect">
            <a:avLst/>
          </a:prstGeom>
          <a:noFill/>
          <a:ln>
            <a:noFill/>
          </a:ln>
        </p:spPr>
      </p:pic>
      <p:sp>
        <p:nvSpPr>
          <p:cNvPr id="335" name="Google Shape;335;p41"/>
          <p:cNvSpPr txBox="1">
            <a:spLocks noGrp="1"/>
          </p:cNvSpPr>
          <p:nvPr>
            <p:ph type="body" idx="1"/>
          </p:nvPr>
        </p:nvSpPr>
        <p:spPr>
          <a:xfrm>
            <a:off x="832550" y="1310275"/>
            <a:ext cx="3542700" cy="1632000"/>
          </a:xfrm>
          <a:prstGeom prst="rect">
            <a:avLst/>
          </a:prstGeom>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sz="1800">
                <a:solidFill>
                  <a:schemeClr val="dk1"/>
                </a:solidFill>
              </a:rPr>
              <a:t>Medical and non-medical interventions that affirm and support an individual’s gender identity.</a:t>
            </a:r>
            <a:endParaRPr sz="1800">
              <a:solidFill>
                <a:schemeClr val="dk1"/>
              </a:solidFill>
            </a:endParaRPr>
          </a:p>
        </p:txBody>
      </p:sp>
      <p:sp>
        <p:nvSpPr>
          <p:cNvPr id="336" name="Google Shape;336;p41"/>
          <p:cNvSpPr txBox="1">
            <a:spLocks noGrp="1"/>
          </p:cNvSpPr>
          <p:nvPr>
            <p:ph type="body" idx="2"/>
          </p:nvPr>
        </p:nvSpPr>
        <p:spPr>
          <a:xfrm>
            <a:off x="5016650" y="1267750"/>
            <a:ext cx="3455700" cy="1746300"/>
          </a:xfrm>
          <a:prstGeom prst="rect">
            <a:avLst/>
          </a:prstGeom>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sz="1800">
                <a:solidFill>
                  <a:schemeClr val="dk1"/>
                </a:solidFill>
              </a:rPr>
              <a:t>Social workers provide LGBTQIA2S+ affirming care by promoting social justice, self-determination, and autonomy. </a:t>
            </a:r>
            <a:endParaRPr sz="1800">
              <a:solidFill>
                <a:schemeClr val="dk1"/>
              </a:solidFill>
            </a:endParaRPr>
          </a:p>
        </p:txBody>
      </p:sp>
      <p:sp>
        <p:nvSpPr>
          <p:cNvPr id="337" name="Google Shape;337;p41"/>
          <p:cNvSpPr txBox="1">
            <a:spLocks noGrp="1"/>
          </p:cNvSpPr>
          <p:nvPr>
            <p:ph type="body" idx="3"/>
          </p:nvPr>
        </p:nvSpPr>
        <p:spPr>
          <a:xfrm>
            <a:off x="832550" y="3123050"/>
            <a:ext cx="3542700" cy="1746300"/>
          </a:xfrm>
          <a:prstGeom prst="rect">
            <a:avLst/>
          </a:prstGeom>
          <a:ln w="9525" cap="flat" cmpd="sng">
            <a:solidFill>
              <a:srgbClr val="ED9B3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sz="1800">
                <a:solidFill>
                  <a:schemeClr val="dk1"/>
                </a:solidFill>
              </a:rPr>
              <a:t>Roughly 58,000 TGD youth and young adults (13 to 20 years) could lose access to gender-affirming care. </a:t>
            </a:r>
            <a:endParaRPr sz="1800">
              <a:solidFill>
                <a:schemeClr val="dk1"/>
              </a:solidFill>
            </a:endParaRPr>
          </a:p>
        </p:txBody>
      </p:sp>
      <p:sp>
        <p:nvSpPr>
          <p:cNvPr id="338" name="Google Shape;338;p41"/>
          <p:cNvSpPr txBox="1">
            <a:spLocks noGrp="1"/>
          </p:cNvSpPr>
          <p:nvPr>
            <p:ph type="body" idx="4"/>
          </p:nvPr>
        </p:nvSpPr>
        <p:spPr>
          <a:xfrm>
            <a:off x="5016650" y="3152300"/>
            <a:ext cx="3455700" cy="1687800"/>
          </a:xfrm>
          <a:prstGeom prst="rect">
            <a:avLst/>
          </a:prstGeom>
          <a:ln w="9525" cap="flat" cmpd="sng">
            <a:solidFill>
              <a:schemeClr val="accent4"/>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1600"/>
              </a:spcAft>
              <a:buNone/>
            </a:pPr>
            <a:r>
              <a:rPr lang="en" sz="1800">
                <a:solidFill>
                  <a:schemeClr val="dk1"/>
                </a:solidFill>
              </a:rPr>
              <a:t>More research is needed about the positive impact that gender-affirming models of care have on LGBTQIA2S+ populations.</a:t>
            </a:r>
            <a:endParaRPr sz="1800">
              <a:solidFill>
                <a:schemeClr val="dk1"/>
              </a:solidFill>
            </a:endParaRPr>
          </a:p>
        </p:txBody>
      </p:sp>
      <p:sp>
        <p:nvSpPr>
          <p:cNvPr id="339" name="Google Shape;339;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25</a:t>
            </a:fld>
            <a:endParaRPr/>
          </a:p>
        </p:txBody>
      </p:sp>
      <p:cxnSp>
        <p:nvCxnSpPr>
          <p:cNvPr id="340" name="Google Shape;340;p41"/>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41" name="Google Shape;341;p41"/>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1100"/>
              <a:buNone/>
            </a:pPr>
            <a:r>
              <a:rPr lang="en" sz="2800" b="0">
                <a:solidFill>
                  <a:schemeClr val="dk1"/>
                </a:solidFill>
                <a:latin typeface="Inter"/>
                <a:ea typeface="Inter"/>
                <a:cs typeface="Inter"/>
                <a:sym typeface="Inter"/>
              </a:rPr>
              <a:t>Impact LGBTQIA2S+ Affirming Care</a:t>
            </a:r>
            <a:endParaRPr sz="2800" b="0">
              <a:latin typeface="Inter"/>
              <a:ea typeface="Inter"/>
              <a:cs typeface="Inter"/>
              <a:sym typeface="Inte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14630"/>
        </a:solidFill>
        <a:effectLst/>
      </p:bgPr>
    </p:bg>
    <p:spTree>
      <p:nvGrpSpPr>
        <p:cNvPr id="1" name="Shape 345"/>
        <p:cNvGrpSpPr/>
        <p:nvPr/>
      </p:nvGrpSpPr>
      <p:grpSpPr>
        <a:xfrm>
          <a:off x="0" y="0"/>
          <a:ext cx="0" cy="0"/>
          <a:chOff x="0" y="0"/>
          <a:chExt cx="0" cy="0"/>
        </a:xfrm>
      </p:grpSpPr>
      <p:pic>
        <p:nvPicPr>
          <p:cNvPr id="346" name="Google Shape;346;p42"/>
          <p:cNvPicPr preferRelativeResize="0"/>
          <p:nvPr/>
        </p:nvPicPr>
        <p:blipFill>
          <a:blip r:embed="rId3">
            <a:alphaModFix amt="50000"/>
          </a:blip>
          <a:stretch>
            <a:fillRect/>
          </a:stretch>
        </p:blipFill>
        <p:spPr>
          <a:xfrm rot="1">
            <a:off x="3340701" y="3121225"/>
            <a:ext cx="8437109" cy="4025202"/>
          </a:xfrm>
          <a:prstGeom prst="rect">
            <a:avLst/>
          </a:prstGeom>
          <a:noFill/>
          <a:ln>
            <a:noFill/>
          </a:ln>
        </p:spPr>
      </p:pic>
      <p:pic>
        <p:nvPicPr>
          <p:cNvPr id="347" name="Google Shape;347;p42"/>
          <p:cNvPicPr preferRelativeResize="0"/>
          <p:nvPr/>
        </p:nvPicPr>
        <p:blipFill>
          <a:blip r:embed="rId3">
            <a:alphaModFix amt="50000"/>
          </a:blip>
          <a:stretch>
            <a:fillRect/>
          </a:stretch>
        </p:blipFill>
        <p:spPr>
          <a:xfrm rot="-10799999">
            <a:off x="-1736111" y="-2109498"/>
            <a:ext cx="8437106" cy="4025201"/>
          </a:xfrm>
          <a:prstGeom prst="rect">
            <a:avLst/>
          </a:prstGeom>
          <a:noFill/>
          <a:ln>
            <a:noFill/>
          </a:ln>
        </p:spPr>
      </p:pic>
      <p:sp>
        <p:nvSpPr>
          <p:cNvPr id="348" name="Google Shape;348;p42"/>
          <p:cNvSpPr txBox="1"/>
          <p:nvPr/>
        </p:nvSpPr>
        <p:spPr>
          <a:xfrm>
            <a:off x="516835" y="458200"/>
            <a:ext cx="8134200" cy="4117200"/>
          </a:xfrm>
          <a:prstGeom prst="rect">
            <a:avLst/>
          </a:prstGeom>
          <a:no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4000" b="1">
                <a:solidFill>
                  <a:schemeClr val="lt1"/>
                </a:solidFill>
                <a:latin typeface="Inter"/>
                <a:ea typeface="Inter"/>
                <a:cs typeface="Inter"/>
                <a:sym typeface="Inter"/>
              </a:rPr>
              <a:t>Ethical Considerations</a:t>
            </a:r>
            <a:endParaRPr sz="4000" b="1">
              <a:solidFill>
                <a:schemeClr val="lt1"/>
              </a:solidFill>
              <a:latin typeface="Inter"/>
              <a:ea typeface="Inter"/>
              <a:cs typeface="Inter"/>
              <a:sym typeface="Inter"/>
            </a:endParaRPr>
          </a:p>
          <a:p>
            <a:pPr marL="0" lvl="0" indent="0" algn="ctr" rtl="0">
              <a:spcBef>
                <a:spcPts val="0"/>
              </a:spcBef>
              <a:spcAft>
                <a:spcPts val="0"/>
              </a:spcAft>
              <a:buNone/>
            </a:pPr>
            <a:r>
              <a:rPr lang="en" sz="3000">
                <a:solidFill>
                  <a:schemeClr val="lt1"/>
                </a:solidFill>
                <a:latin typeface="Inter"/>
                <a:ea typeface="Inter"/>
                <a:cs typeface="Inter"/>
                <a:sym typeface="Inter"/>
              </a:rPr>
              <a:t>The Role of Social Workers and Helping Professionals</a:t>
            </a:r>
            <a:endParaRPr sz="800">
              <a:solidFill>
                <a:schemeClr val="lt1"/>
              </a:solidFill>
              <a:latin typeface="Inter"/>
              <a:ea typeface="Inter"/>
              <a:cs typeface="Inter"/>
              <a:sym typeface="Inter"/>
            </a:endParaRPr>
          </a:p>
        </p:txBody>
      </p:sp>
      <p:sp>
        <p:nvSpPr>
          <p:cNvPr id="349" name="Google Shape;349;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3"/>
        <p:cNvGrpSpPr/>
        <p:nvPr/>
      </p:nvGrpSpPr>
      <p:grpSpPr>
        <a:xfrm>
          <a:off x="0" y="0"/>
          <a:ext cx="0" cy="0"/>
          <a:chOff x="0" y="0"/>
          <a:chExt cx="0" cy="0"/>
        </a:xfrm>
      </p:grpSpPr>
      <p:sp>
        <p:nvSpPr>
          <p:cNvPr id="354" name="Google Shape;354;p4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Service</a:t>
            </a:r>
            <a:endParaRPr/>
          </a:p>
          <a:p>
            <a:pPr marL="457200" lvl="0" indent="-342900" algn="l" rtl="0">
              <a:spcBef>
                <a:spcPts val="0"/>
              </a:spcBef>
              <a:spcAft>
                <a:spcPts val="0"/>
              </a:spcAft>
              <a:buSzPts val="1800"/>
              <a:buChar char="●"/>
            </a:pPr>
            <a:r>
              <a:rPr lang="en"/>
              <a:t>Social Justice</a:t>
            </a:r>
            <a:endParaRPr/>
          </a:p>
          <a:p>
            <a:pPr marL="457200" lvl="0" indent="-342900" algn="l" rtl="0">
              <a:spcBef>
                <a:spcPts val="0"/>
              </a:spcBef>
              <a:spcAft>
                <a:spcPts val="0"/>
              </a:spcAft>
              <a:buSzPts val="1800"/>
              <a:buChar char="●"/>
            </a:pPr>
            <a:r>
              <a:rPr lang="en"/>
              <a:t>Dignity and Worth of the Person</a:t>
            </a:r>
            <a:endParaRPr/>
          </a:p>
          <a:p>
            <a:pPr marL="457200" lvl="0" indent="-342900" algn="l" rtl="0">
              <a:spcBef>
                <a:spcPts val="0"/>
              </a:spcBef>
              <a:spcAft>
                <a:spcPts val="0"/>
              </a:spcAft>
              <a:buSzPts val="1800"/>
              <a:buChar char="●"/>
            </a:pPr>
            <a:r>
              <a:rPr lang="en"/>
              <a:t>Importance of Human Relationships</a:t>
            </a:r>
            <a:endParaRPr/>
          </a:p>
          <a:p>
            <a:pPr marL="457200" lvl="0" indent="-342900" algn="l" rtl="0">
              <a:spcBef>
                <a:spcPts val="0"/>
              </a:spcBef>
              <a:spcAft>
                <a:spcPts val="0"/>
              </a:spcAft>
              <a:buSzPts val="1800"/>
              <a:buChar char="●"/>
            </a:pPr>
            <a:r>
              <a:rPr lang="en"/>
              <a:t>Integrity</a:t>
            </a:r>
            <a:endParaRPr/>
          </a:p>
          <a:p>
            <a:pPr marL="457200" lvl="0" indent="-342900" algn="l" rtl="0">
              <a:spcBef>
                <a:spcPts val="0"/>
              </a:spcBef>
              <a:spcAft>
                <a:spcPts val="0"/>
              </a:spcAft>
              <a:buSzPts val="1800"/>
              <a:buChar char="●"/>
            </a:pPr>
            <a:r>
              <a:rPr lang="en"/>
              <a:t>Competence</a:t>
            </a:r>
            <a:endParaRPr/>
          </a:p>
        </p:txBody>
      </p:sp>
      <p:cxnSp>
        <p:nvCxnSpPr>
          <p:cNvPr id="355" name="Google Shape;355;p43"/>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56" name="Google Shape;356;p4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500">
                <a:latin typeface="Inter SemiBold"/>
                <a:ea typeface="Inter SemiBold"/>
                <a:cs typeface="Inter SemiBold"/>
                <a:sym typeface="Inter SemiBold"/>
              </a:rPr>
              <a:t>What do the ethical principles and standards say?</a:t>
            </a:r>
            <a:endParaRPr sz="2500">
              <a:latin typeface="Inter SemiBold"/>
              <a:ea typeface="Inter SemiBold"/>
              <a:cs typeface="Inter SemiBold"/>
              <a:sym typeface="Inter SemiBold"/>
            </a:endParaRPr>
          </a:p>
        </p:txBody>
      </p:sp>
      <p:pic>
        <p:nvPicPr>
          <p:cNvPr id="357" name="Google Shape;357;p43"/>
          <p:cNvPicPr preferRelativeResize="0"/>
          <p:nvPr/>
        </p:nvPicPr>
        <p:blipFill>
          <a:blip r:embed="rId3">
            <a:alphaModFix/>
          </a:blip>
          <a:stretch>
            <a:fillRect/>
          </a:stretch>
        </p:blipFill>
        <p:spPr>
          <a:xfrm rot="-9" flipH="1">
            <a:off x="8382475" y="4459651"/>
            <a:ext cx="1074700" cy="760047"/>
          </a:xfrm>
          <a:prstGeom prst="rect">
            <a:avLst/>
          </a:prstGeom>
          <a:noFill/>
          <a:ln>
            <a:noFill/>
          </a:ln>
        </p:spPr>
      </p:pic>
      <p:sp>
        <p:nvSpPr>
          <p:cNvPr id="358" name="Google Shape;358;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27</a:t>
            </a:fld>
            <a:endParaRPr/>
          </a:p>
        </p:txBody>
      </p:sp>
      <p:sp>
        <p:nvSpPr>
          <p:cNvPr id="359" name="Google Shape;359;p43"/>
          <p:cNvSpPr txBox="1"/>
          <p:nvPr/>
        </p:nvSpPr>
        <p:spPr>
          <a:xfrm>
            <a:off x="311700" y="4565325"/>
            <a:ext cx="822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00">
                <a:solidFill>
                  <a:schemeClr val="dk1"/>
                </a:solidFill>
                <a:latin typeface="Inter"/>
                <a:ea typeface="Inter"/>
                <a:cs typeface="Inter"/>
                <a:sym typeface="Inter"/>
              </a:rPr>
              <a:t>National Association of Social Workers. (2021). </a:t>
            </a:r>
            <a:r>
              <a:rPr lang="en" sz="1000" i="1">
                <a:solidFill>
                  <a:schemeClr val="dk1"/>
                </a:solidFill>
                <a:latin typeface="Inter"/>
                <a:ea typeface="Inter"/>
                <a:cs typeface="Inter"/>
                <a:sym typeface="Inter"/>
              </a:rPr>
              <a:t>Code of Ethics of the National Association of Social Workers</a:t>
            </a:r>
            <a:r>
              <a:rPr lang="en" sz="1000">
                <a:solidFill>
                  <a:schemeClr val="dk1"/>
                </a:solidFill>
                <a:latin typeface="Inter"/>
                <a:ea typeface="Inter"/>
                <a:cs typeface="Inter"/>
                <a:sym typeface="Inter"/>
              </a:rPr>
              <a:t>. National Association of Social Workers. (Original work published 1996).</a:t>
            </a:r>
            <a:endParaRPr sz="1100">
              <a:latin typeface="Inter"/>
              <a:ea typeface="Inter"/>
              <a:cs typeface="Inter"/>
              <a:sym typeface="Inte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3"/>
        <p:cNvGrpSpPr/>
        <p:nvPr/>
      </p:nvGrpSpPr>
      <p:grpSpPr>
        <a:xfrm>
          <a:off x="0" y="0"/>
          <a:ext cx="0" cy="0"/>
          <a:chOff x="0" y="0"/>
          <a:chExt cx="0" cy="0"/>
        </a:xfrm>
      </p:grpSpPr>
      <p:sp>
        <p:nvSpPr>
          <p:cNvPr id="364" name="Google Shape;364;p4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1.01 Commitment to Clients</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1.02 Self-Determination</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1.03 Informed Consent</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1.04 Competence</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1.05 Cultural Competence</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1.07 Privacy and Confidentiality</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1.16 Referral for Services</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1.16 Referral for Services</a:t>
            </a:r>
            <a:endParaRPr/>
          </a:p>
        </p:txBody>
      </p:sp>
      <p:cxnSp>
        <p:nvCxnSpPr>
          <p:cNvPr id="365" name="Google Shape;365;p44"/>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66" name="Google Shape;366;p4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400">
                <a:latin typeface="Inter SemiBold"/>
                <a:ea typeface="Inter SemiBold"/>
                <a:cs typeface="Inter SemiBold"/>
                <a:sym typeface="Inter SemiBold"/>
              </a:rPr>
              <a:t>What do the ethical principles and standards say?</a:t>
            </a:r>
            <a:endParaRPr sz="2400">
              <a:latin typeface="Inter SemiBold"/>
              <a:ea typeface="Inter SemiBold"/>
              <a:cs typeface="Inter SemiBold"/>
              <a:sym typeface="Inter SemiBold"/>
            </a:endParaRPr>
          </a:p>
        </p:txBody>
      </p:sp>
      <p:pic>
        <p:nvPicPr>
          <p:cNvPr id="367" name="Google Shape;367;p44"/>
          <p:cNvPicPr preferRelativeResize="0"/>
          <p:nvPr/>
        </p:nvPicPr>
        <p:blipFill>
          <a:blip r:embed="rId3">
            <a:alphaModFix/>
          </a:blip>
          <a:stretch>
            <a:fillRect/>
          </a:stretch>
        </p:blipFill>
        <p:spPr>
          <a:xfrm rot="-9" flipH="1">
            <a:off x="8382475" y="4459651"/>
            <a:ext cx="1074700" cy="760047"/>
          </a:xfrm>
          <a:prstGeom prst="rect">
            <a:avLst/>
          </a:prstGeom>
          <a:noFill/>
          <a:ln>
            <a:noFill/>
          </a:ln>
        </p:spPr>
      </p:pic>
      <p:sp>
        <p:nvSpPr>
          <p:cNvPr id="368" name="Google Shape;368;p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28</a:t>
            </a:fld>
            <a:endParaRPr/>
          </a:p>
        </p:txBody>
      </p:sp>
      <p:sp>
        <p:nvSpPr>
          <p:cNvPr id="369" name="Google Shape;369;p44"/>
          <p:cNvSpPr txBox="1"/>
          <p:nvPr/>
        </p:nvSpPr>
        <p:spPr>
          <a:xfrm>
            <a:off x="311700" y="4565325"/>
            <a:ext cx="822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000">
                <a:solidFill>
                  <a:schemeClr val="dk1"/>
                </a:solidFill>
                <a:latin typeface="Inter"/>
                <a:ea typeface="Inter"/>
                <a:cs typeface="Inter"/>
                <a:sym typeface="Inter"/>
              </a:rPr>
              <a:t>National Association of Social Workers. (2021). </a:t>
            </a:r>
            <a:r>
              <a:rPr lang="en" sz="1000" i="1">
                <a:solidFill>
                  <a:schemeClr val="dk1"/>
                </a:solidFill>
                <a:latin typeface="Inter"/>
                <a:ea typeface="Inter"/>
                <a:cs typeface="Inter"/>
                <a:sym typeface="Inter"/>
              </a:rPr>
              <a:t>Code of Ethics of the National Association of Social Workers</a:t>
            </a:r>
            <a:r>
              <a:rPr lang="en" sz="1000">
                <a:solidFill>
                  <a:schemeClr val="dk1"/>
                </a:solidFill>
                <a:latin typeface="Inter"/>
                <a:ea typeface="Inter"/>
                <a:cs typeface="Inter"/>
                <a:sym typeface="Inter"/>
              </a:rPr>
              <a:t>. National Association of Social Workers. (Original work published 1996).</a:t>
            </a:r>
            <a:endParaRPr sz="1100">
              <a:latin typeface="Inter"/>
              <a:ea typeface="Inter"/>
              <a:cs typeface="Inter"/>
              <a:sym typeface="Inter"/>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3"/>
        <p:cNvGrpSpPr/>
        <p:nvPr/>
      </p:nvGrpSpPr>
      <p:grpSpPr>
        <a:xfrm>
          <a:off x="0" y="0"/>
          <a:ext cx="0" cy="0"/>
          <a:chOff x="0" y="0"/>
          <a:chExt cx="0" cy="0"/>
        </a:xfrm>
      </p:grpSpPr>
      <p:sp>
        <p:nvSpPr>
          <p:cNvPr id="374" name="Google Shape;374;p4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Attitudes toward sexual minority individuals.</a:t>
            </a:r>
            <a:endParaRPr/>
          </a:p>
          <a:p>
            <a:pPr marL="914400" lvl="1" indent="-317500" algn="l" rtl="0">
              <a:spcBef>
                <a:spcPts val="0"/>
              </a:spcBef>
              <a:spcAft>
                <a:spcPts val="0"/>
              </a:spcAft>
              <a:buSzPts val="1400"/>
              <a:buChar char="○"/>
            </a:pPr>
            <a:r>
              <a:rPr lang="en"/>
              <a:t>Stigma and prejudice increase risk for health and mental health problems.</a:t>
            </a:r>
            <a:endParaRPr/>
          </a:p>
          <a:p>
            <a:pPr marL="914400" lvl="1" indent="-317500" algn="l" rtl="0">
              <a:spcBef>
                <a:spcPts val="0"/>
              </a:spcBef>
              <a:spcAft>
                <a:spcPts val="0"/>
              </a:spcAft>
              <a:buSzPts val="1400"/>
              <a:buChar char="○"/>
            </a:pPr>
            <a:r>
              <a:rPr lang="en"/>
              <a:t>Orientations do not indicate pathology.</a:t>
            </a:r>
            <a:endParaRPr/>
          </a:p>
          <a:p>
            <a:pPr marL="914400" lvl="1" indent="-317500" algn="l" rtl="0">
              <a:spcBef>
                <a:spcPts val="0"/>
              </a:spcBef>
              <a:spcAft>
                <a:spcPts val="0"/>
              </a:spcAft>
              <a:buSzPts val="1400"/>
              <a:buChar char="○"/>
            </a:pPr>
            <a:r>
              <a:rPr lang="en"/>
              <a:t>Homophobia, heterosexist attitudes, and bias may affect ability to assess &amp; treat.</a:t>
            </a:r>
            <a:endParaRPr/>
          </a:p>
          <a:p>
            <a:pPr marL="457200" lvl="0" indent="-342900" algn="l" rtl="0">
              <a:spcBef>
                <a:spcPts val="0"/>
              </a:spcBef>
              <a:spcAft>
                <a:spcPts val="0"/>
              </a:spcAft>
              <a:buSzPts val="1800"/>
              <a:buChar char="●"/>
            </a:pPr>
            <a:r>
              <a:rPr lang="en"/>
              <a:t>• Affirmative counseling self-efficacy</a:t>
            </a:r>
            <a:endParaRPr/>
          </a:p>
          <a:p>
            <a:pPr marL="914400" lvl="1" indent="-317500" algn="l" rtl="0">
              <a:spcBef>
                <a:spcPts val="0"/>
              </a:spcBef>
              <a:spcAft>
                <a:spcPts val="0"/>
              </a:spcAft>
              <a:buSzPts val="1400"/>
              <a:buChar char="○"/>
            </a:pPr>
            <a:r>
              <a:rPr lang="en"/>
              <a:t>Clinician’s belief in his or her confidence to practice affirmatively.</a:t>
            </a:r>
            <a:endParaRPr/>
          </a:p>
          <a:p>
            <a:pPr marL="914400" lvl="1" indent="-317500" algn="l" rtl="0">
              <a:spcBef>
                <a:spcPts val="0"/>
              </a:spcBef>
              <a:spcAft>
                <a:spcPts val="0"/>
              </a:spcAft>
              <a:buSzPts val="1400"/>
              <a:buChar char="○"/>
            </a:pPr>
            <a:r>
              <a:rPr lang="en"/>
              <a:t>Belief that one can help clients cope with heterosexism and homophobia.</a:t>
            </a:r>
            <a:endParaRPr/>
          </a:p>
          <a:p>
            <a:pPr marL="914400" lvl="1" indent="-317500" algn="l" rtl="0">
              <a:spcBef>
                <a:spcPts val="0"/>
              </a:spcBef>
              <a:spcAft>
                <a:spcPts val="0"/>
              </a:spcAft>
              <a:buSzPts val="1400"/>
              <a:buChar char="○"/>
            </a:pPr>
            <a:r>
              <a:rPr lang="en"/>
              <a:t>Establish a therapeutic environment that consists of trust and affirmation.</a:t>
            </a:r>
            <a:endParaRPr/>
          </a:p>
          <a:p>
            <a:pPr marL="914400" lvl="1" indent="-317500" algn="l" rtl="0">
              <a:spcBef>
                <a:spcPts val="0"/>
              </a:spcBef>
              <a:spcAft>
                <a:spcPts val="0"/>
              </a:spcAft>
              <a:buSzPts val="1400"/>
              <a:buChar char="○"/>
            </a:pPr>
            <a:r>
              <a:rPr lang="en"/>
              <a:t>Recognition when heterosexist bias interferes with the treatment.</a:t>
            </a:r>
            <a:endParaRPr/>
          </a:p>
          <a:p>
            <a:pPr marL="457200" lvl="0" indent="-342900" algn="l" rtl="0">
              <a:spcBef>
                <a:spcPts val="0"/>
              </a:spcBef>
              <a:spcAft>
                <a:spcPts val="0"/>
              </a:spcAft>
              <a:buSzPts val="1800"/>
              <a:buChar char="●"/>
            </a:pPr>
            <a:r>
              <a:rPr lang="en"/>
              <a:t>Beliefs about affirmative practice.</a:t>
            </a:r>
            <a:endParaRPr/>
          </a:p>
          <a:p>
            <a:pPr marL="914400" lvl="1" indent="-317500" algn="l" rtl="0">
              <a:spcBef>
                <a:spcPts val="0"/>
              </a:spcBef>
              <a:spcAft>
                <a:spcPts val="0"/>
              </a:spcAft>
              <a:buSzPts val="1400"/>
              <a:buChar char="○"/>
            </a:pPr>
            <a:r>
              <a:rPr lang="en"/>
              <a:t>Affirm the identities and relationships of clients.</a:t>
            </a:r>
            <a:endParaRPr/>
          </a:p>
          <a:p>
            <a:pPr marL="914400" lvl="1" indent="-317500" algn="l" rtl="0">
              <a:spcBef>
                <a:spcPts val="0"/>
              </a:spcBef>
              <a:spcAft>
                <a:spcPts val="0"/>
              </a:spcAft>
              <a:buSzPts val="1400"/>
              <a:buChar char="○"/>
            </a:pPr>
            <a:r>
              <a:rPr lang="en"/>
              <a:t>Practicing affirmatively results in better treatment outcomes.</a:t>
            </a:r>
            <a:endParaRPr sz="1100">
              <a:latin typeface="Inter"/>
              <a:ea typeface="Inter"/>
              <a:cs typeface="Inter"/>
              <a:sym typeface="Inter"/>
            </a:endParaRPr>
          </a:p>
        </p:txBody>
      </p:sp>
      <p:cxnSp>
        <p:nvCxnSpPr>
          <p:cNvPr id="375" name="Google Shape;375;p45"/>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76" name="Google Shape;376;p4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LGBTQ Affirmative Practice</a:t>
            </a:r>
            <a:endParaRPr>
              <a:latin typeface="Inter SemiBold"/>
              <a:ea typeface="Inter SemiBold"/>
              <a:cs typeface="Inter SemiBold"/>
              <a:sym typeface="Inter SemiBold"/>
            </a:endParaRPr>
          </a:p>
        </p:txBody>
      </p:sp>
      <p:pic>
        <p:nvPicPr>
          <p:cNvPr id="377" name="Google Shape;377;p45"/>
          <p:cNvPicPr preferRelativeResize="0"/>
          <p:nvPr/>
        </p:nvPicPr>
        <p:blipFill>
          <a:blip r:embed="rId3">
            <a:alphaModFix/>
          </a:blip>
          <a:stretch>
            <a:fillRect/>
          </a:stretch>
        </p:blipFill>
        <p:spPr>
          <a:xfrm rot="-9" flipH="1">
            <a:off x="8382475" y="4459651"/>
            <a:ext cx="1074700" cy="760047"/>
          </a:xfrm>
          <a:prstGeom prst="rect">
            <a:avLst/>
          </a:prstGeom>
          <a:noFill/>
          <a:ln>
            <a:noFill/>
          </a:ln>
        </p:spPr>
      </p:pic>
      <p:sp>
        <p:nvSpPr>
          <p:cNvPr id="378" name="Google Shape;378;p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29</a:t>
            </a:fld>
            <a:endParaRPr/>
          </a:p>
        </p:txBody>
      </p:sp>
      <p:sp>
        <p:nvSpPr>
          <p:cNvPr id="379" name="Google Shape;379;p45"/>
          <p:cNvSpPr txBox="1"/>
          <p:nvPr/>
        </p:nvSpPr>
        <p:spPr>
          <a:xfrm>
            <a:off x="155850" y="4400100"/>
            <a:ext cx="82266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1200"/>
              </a:spcAft>
              <a:buNone/>
            </a:pPr>
            <a:r>
              <a:rPr lang="en" sz="1200">
                <a:solidFill>
                  <a:schemeClr val="dk2"/>
                </a:solidFill>
                <a:latin typeface="Inter"/>
                <a:ea typeface="Inter"/>
                <a:cs typeface="Inter"/>
                <a:sym typeface="Inter"/>
              </a:rPr>
              <a:t>Craig et al. (2016)</a:t>
            </a:r>
            <a:endParaRPr sz="12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a:t>
            </a:fld>
            <a:endParaRPr/>
          </a:p>
        </p:txBody>
      </p:sp>
      <p:pic>
        <p:nvPicPr>
          <p:cNvPr id="142" name="Google Shape;142;p19"/>
          <p:cNvPicPr preferRelativeResize="0"/>
          <p:nvPr/>
        </p:nvPicPr>
        <p:blipFill>
          <a:blip r:embed="rId3">
            <a:alphaModFix/>
          </a:blip>
          <a:stretch>
            <a:fillRect/>
          </a:stretch>
        </p:blipFill>
        <p:spPr>
          <a:xfrm>
            <a:off x="152400" y="1234538"/>
            <a:ext cx="8839201" cy="2674425"/>
          </a:xfrm>
          <a:prstGeom prst="rect">
            <a:avLst/>
          </a:prstGeom>
          <a:noFill/>
          <a:ln>
            <a:noFill/>
          </a:ln>
        </p:spPr>
      </p:pic>
      <p:sp>
        <p:nvSpPr>
          <p:cNvPr id="143" name="Google Shape;143;p19"/>
          <p:cNvSpPr txBox="1"/>
          <p:nvPr/>
        </p:nvSpPr>
        <p:spPr>
          <a:xfrm>
            <a:off x="944350" y="149725"/>
            <a:ext cx="68637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Inter"/>
                <a:ea typeface="Inter"/>
                <a:cs typeface="Inter"/>
                <a:sym typeface="Inter"/>
              </a:rPr>
              <a:t>Happy Social Work Month!</a:t>
            </a:r>
            <a:endParaRPr sz="3000">
              <a:latin typeface="Inter"/>
              <a:ea typeface="Inter"/>
              <a:cs typeface="Inter"/>
              <a:sym typeface="Inter"/>
            </a:endParaRPr>
          </a:p>
        </p:txBody>
      </p:sp>
      <p:sp>
        <p:nvSpPr>
          <p:cNvPr id="144" name="Google Shape;144;p19"/>
          <p:cNvSpPr txBox="1"/>
          <p:nvPr/>
        </p:nvSpPr>
        <p:spPr>
          <a:xfrm>
            <a:off x="1140150" y="3908975"/>
            <a:ext cx="6863700" cy="1108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Inter"/>
                <a:ea typeface="Inter"/>
                <a:cs typeface="Inter"/>
                <a:sym typeface="Inter"/>
              </a:rPr>
              <a:t>Happy International Social Work Day!</a:t>
            </a:r>
            <a:endParaRPr sz="3000">
              <a:latin typeface="Inter"/>
              <a:ea typeface="Inter"/>
              <a:cs typeface="Inter"/>
              <a:sym typeface="Inter"/>
            </a:endParaRPr>
          </a:p>
          <a:p>
            <a:pPr marL="0" lvl="0" indent="0" algn="ctr" rtl="0">
              <a:spcBef>
                <a:spcPts val="0"/>
              </a:spcBef>
              <a:spcAft>
                <a:spcPts val="0"/>
              </a:spcAft>
              <a:buNone/>
            </a:pPr>
            <a:r>
              <a:rPr lang="en" sz="3000">
                <a:latin typeface="Inter"/>
                <a:ea typeface="Inter"/>
                <a:cs typeface="Inter"/>
                <a:sym typeface="Inter"/>
              </a:rPr>
              <a:t>Tuesday, March 21, 2023</a:t>
            </a:r>
            <a:endParaRPr sz="3000">
              <a:latin typeface="Inter"/>
              <a:ea typeface="Inter"/>
              <a:cs typeface="Inter"/>
              <a:sym typeface="Inte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3"/>
        <p:cNvGrpSpPr/>
        <p:nvPr/>
      </p:nvGrpSpPr>
      <p:grpSpPr>
        <a:xfrm>
          <a:off x="0" y="0"/>
          <a:ext cx="0" cy="0"/>
          <a:chOff x="0" y="0"/>
          <a:chExt cx="0" cy="0"/>
        </a:xfrm>
      </p:grpSpPr>
      <p:sp>
        <p:nvSpPr>
          <p:cNvPr id="384" name="Google Shape;384;p4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The Board &amp; Senior Management Are Actively Engaged.</a:t>
            </a:r>
            <a:endParaRPr/>
          </a:p>
          <a:p>
            <a:pPr marL="457200" lvl="0" indent="-342900" algn="l" rtl="0">
              <a:spcBef>
                <a:spcPts val="0"/>
              </a:spcBef>
              <a:spcAft>
                <a:spcPts val="0"/>
              </a:spcAft>
              <a:buSzPts val="1800"/>
              <a:buChar char="●"/>
            </a:pPr>
            <a:r>
              <a:rPr lang="en"/>
              <a:t>Policies Reflect the needs of LGBT People.</a:t>
            </a:r>
            <a:endParaRPr/>
          </a:p>
          <a:p>
            <a:pPr marL="914400" lvl="1" indent="-317500" algn="l" rtl="0">
              <a:spcBef>
                <a:spcPts val="0"/>
              </a:spcBef>
              <a:spcAft>
                <a:spcPts val="0"/>
              </a:spcAft>
              <a:buSzPts val="1400"/>
              <a:buChar char="○"/>
            </a:pPr>
            <a:r>
              <a:rPr lang="en"/>
              <a:t>Non-Discrimination Policies</a:t>
            </a:r>
            <a:endParaRPr/>
          </a:p>
          <a:p>
            <a:pPr marL="914400" lvl="1" indent="-317500" algn="l" rtl="0">
              <a:spcBef>
                <a:spcPts val="0"/>
              </a:spcBef>
              <a:spcAft>
                <a:spcPts val="0"/>
              </a:spcAft>
              <a:buSzPts val="1400"/>
              <a:buChar char="○"/>
            </a:pPr>
            <a:r>
              <a:rPr lang="en"/>
              <a:t>Support Persons &amp; Visitation Policies</a:t>
            </a:r>
            <a:endParaRPr/>
          </a:p>
          <a:p>
            <a:pPr marL="457200" lvl="0" indent="-342900" algn="l" rtl="0">
              <a:spcBef>
                <a:spcPts val="0"/>
              </a:spcBef>
              <a:spcAft>
                <a:spcPts val="0"/>
              </a:spcAft>
              <a:buSzPts val="1800"/>
              <a:buChar char="●"/>
            </a:pPr>
            <a:r>
              <a:rPr lang="en"/>
              <a:t>Outreach Engagement Efforts Include LGBT People in Your Community.</a:t>
            </a:r>
            <a:endParaRPr/>
          </a:p>
          <a:p>
            <a:pPr marL="457200" lvl="0" indent="-342900" algn="l" rtl="0">
              <a:spcBef>
                <a:spcPts val="0"/>
              </a:spcBef>
              <a:spcAft>
                <a:spcPts val="0"/>
              </a:spcAft>
              <a:buSzPts val="1800"/>
              <a:buChar char="●"/>
            </a:pPr>
            <a:r>
              <a:rPr lang="en"/>
              <a:t>All Staff Receive Training on Culturally-Affirming Care for LGBT People.</a:t>
            </a:r>
            <a:endParaRPr/>
          </a:p>
          <a:p>
            <a:pPr marL="457200" lvl="0" indent="-342900" algn="l" rtl="0">
              <a:spcBef>
                <a:spcPts val="0"/>
              </a:spcBef>
              <a:spcAft>
                <a:spcPts val="0"/>
              </a:spcAft>
              <a:buSzPts val="1800"/>
              <a:buChar char="●"/>
            </a:pPr>
            <a:r>
              <a:rPr lang="en"/>
              <a:t>Processes &amp; Forms Reflect the Diversity of LGBT People &amp; Their Relationships</a:t>
            </a:r>
            <a:endParaRPr/>
          </a:p>
        </p:txBody>
      </p:sp>
      <p:cxnSp>
        <p:nvCxnSpPr>
          <p:cNvPr id="385" name="Google Shape;385;p46"/>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86" name="Google Shape;386;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LGBTQ Affirmative Practice</a:t>
            </a:r>
            <a:endParaRPr>
              <a:latin typeface="Inter SemiBold"/>
              <a:ea typeface="Inter SemiBold"/>
              <a:cs typeface="Inter SemiBold"/>
              <a:sym typeface="Inter SemiBold"/>
            </a:endParaRPr>
          </a:p>
        </p:txBody>
      </p:sp>
      <p:pic>
        <p:nvPicPr>
          <p:cNvPr id="387" name="Google Shape;387;p46"/>
          <p:cNvPicPr preferRelativeResize="0"/>
          <p:nvPr/>
        </p:nvPicPr>
        <p:blipFill>
          <a:blip r:embed="rId3">
            <a:alphaModFix/>
          </a:blip>
          <a:stretch>
            <a:fillRect/>
          </a:stretch>
        </p:blipFill>
        <p:spPr>
          <a:xfrm rot="-9" flipH="1">
            <a:off x="8382475" y="4459651"/>
            <a:ext cx="1074700" cy="760047"/>
          </a:xfrm>
          <a:prstGeom prst="rect">
            <a:avLst/>
          </a:prstGeom>
          <a:noFill/>
          <a:ln>
            <a:noFill/>
          </a:ln>
        </p:spPr>
      </p:pic>
      <p:sp>
        <p:nvSpPr>
          <p:cNvPr id="388" name="Google Shape;388;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30</a:t>
            </a:fld>
            <a:endParaRPr/>
          </a:p>
        </p:txBody>
      </p:sp>
      <p:sp>
        <p:nvSpPr>
          <p:cNvPr id="389" name="Google Shape;389;p46"/>
          <p:cNvSpPr txBox="1"/>
          <p:nvPr/>
        </p:nvSpPr>
        <p:spPr>
          <a:xfrm>
            <a:off x="155850" y="4400100"/>
            <a:ext cx="822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i="1">
                <a:solidFill>
                  <a:schemeClr val="dk1"/>
                </a:solidFill>
                <a:latin typeface="Inter"/>
                <a:ea typeface="Inter"/>
                <a:cs typeface="Inter"/>
                <a:sym typeface="Inter"/>
              </a:rPr>
              <a:t>https://www.lgbtqiahealtheducation.org/w p-content/uploads/2021/05/Ten-Strategies-fo r-Creating-In clusive-Health-Care-Environments-fo r-LGBTQIA-People-Brief.pdf</a:t>
            </a:r>
            <a:endParaRPr sz="1000">
              <a:solidFill>
                <a:schemeClr val="dk2"/>
              </a:solidFill>
              <a:latin typeface="Inter"/>
              <a:ea typeface="Inter"/>
              <a:cs typeface="Inter"/>
              <a:sym typeface="Inte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p4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Data is Collected on the Sexual Orientation &amp; Gender Identity of Patients.</a:t>
            </a:r>
            <a:endParaRPr/>
          </a:p>
          <a:p>
            <a:pPr marL="457200" lvl="0" indent="-342900" algn="l" rtl="0">
              <a:spcBef>
                <a:spcPts val="0"/>
              </a:spcBef>
              <a:spcAft>
                <a:spcPts val="0"/>
              </a:spcAft>
              <a:buSzPts val="1800"/>
              <a:buChar char="●"/>
            </a:pPr>
            <a:r>
              <a:rPr lang="en"/>
              <a:t>All Patients Receive Routine Sexual Health Histories</a:t>
            </a:r>
            <a:endParaRPr/>
          </a:p>
          <a:p>
            <a:pPr marL="457200" lvl="0" indent="-342900" algn="l" rtl="0">
              <a:spcBef>
                <a:spcPts val="0"/>
              </a:spcBef>
              <a:spcAft>
                <a:spcPts val="0"/>
              </a:spcAft>
              <a:buSzPts val="1800"/>
              <a:buChar char="●"/>
            </a:pPr>
            <a:r>
              <a:rPr lang="en"/>
              <a:t>Clinical Care &amp; Services Incorporate LGBT Health Care Needs</a:t>
            </a:r>
            <a:endParaRPr/>
          </a:p>
          <a:p>
            <a:pPr marL="457200" lvl="0" indent="-342900" algn="l" rtl="0">
              <a:spcBef>
                <a:spcPts val="0"/>
              </a:spcBef>
              <a:spcAft>
                <a:spcPts val="0"/>
              </a:spcAft>
              <a:buSzPts val="1800"/>
              <a:buChar char="●"/>
            </a:pPr>
            <a:r>
              <a:rPr lang="en"/>
              <a:t>The Physical Environment Welcome &amp; Includes LGBT People</a:t>
            </a:r>
            <a:endParaRPr/>
          </a:p>
          <a:p>
            <a:pPr marL="457200" lvl="0" indent="-342900" algn="l" rtl="0">
              <a:spcBef>
                <a:spcPts val="0"/>
              </a:spcBef>
              <a:spcAft>
                <a:spcPts val="0"/>
              </a:spcAft>
              <a:buSzPts val="1800"/>
              <a:buChar char="●"/>
            </a:pPr>
            <a:r>
              <a:rPr lang="en"/>
              <a:t>LGBT Staff are Recruited &amp; Retained</a:t>
            </a:r>
            <a:endParaRPr/>
          </a:p>
        </p:txBody>
      </p:sp>
      <p:cxnSp>
        <p:nvCxnSpPr>
          <p:cNvPr id="395" name="Google Shape;395;p47"/>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396" name="Google Shape;396;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LGBTQ Affirmative Practice</a:t>
            </a:r>
            <a:endParaRPr>
              <a:latin typeface="Inter SemiBold"/>
              <a:ea typeface="Inter SemiBold"/>
              <a:cs typeface="Inter SemiBold"/>
              <a:sym typeface="Inter SemiBold"/>
            </a:endParaRPr>
          </a:p>
        </p:txBody>
      </p:sp>
      <p:pic>
        <p:nvPicPr>
          <p:cNvPr id="397" name="Google Shape;397;p47"/>
          <p:cNvPicPr preferRelativeResize="0"/>
          <p:nvPr/>
        </p:nvPicPr>
        <p:blipFill>
          <a:blip r:embed="rId3">
            <a:alphaModFix/>
          </a:blip>
          <a:stretch>
            <a:fillRect/>
          </a:stretch>
        </p:blipFill>
        <p:spPr>
          <a:xfrm rot="-9" flipH="1">
            <a:off x="8382475" y="4459651"/>
            <a:ext cx="1074700" cy="760047"/>
          </a:xfrm>
          <a:prstGeom prst="rect">
            <a:avLst/>
          </a:prstGeom>
          <a:noFill/>
          <a:ln>
            <a:noFill/>
          </a:ln>
        </p:spPr>
      </p:pic>
      <p:sp>
        <p:nvSpPr>
          <p:cNvPr id="398" name="Google Shape;398;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31</a:t>
            </a:fld>
            <a:endParaRPr/>
          </a:p>
        </p:txBody>
      </p:sp>
      <p:sp>
        <p:nvSpPr>
          <p:cNvPr id="399" name="Google Shape;399;p47"/>
          <p:cNvSpPr txBox="1"/>
          <p:nvPr/>
        </p:nvSpPr>
        <p:spPr>
          <a:xfrm>
            <a:off x="155850" y="4400100"/>
            <a:ext cx="822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i="1">
                <a:solidFill>
                  <a:schemeClr val="dk1"/>
                </a:solidFill>
                <a:latin typeface="Inter"/>
                <a:ea typeface="Inter"/>
                <a:cs typeface="Inter"/>
                <a:sym typeface="Inter"/>
              </a:rPr>
              <a:t>https://www.lgbtqiahealtheducation.org/w p-content/uploads/2021/05/Ten-Strategies-fo r-Creating-In clusive-Health-Care-Environments-fo r-LGBTQIA-People-Brief.pdf</a:t>
            </a:r>
            <a:endParaRPr sz="1000">
              <a:solidFill>
                <a:schemeClr val="dk2"/>
              </a:solidFill>
              <a:latin typeface="Inter"/>
              <a:ea typeface="Inter"/>
              <a:cs typeface="Inter"/>
              <a:sym typeface="Inte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3"/>
        <p:cNvGrpSpPr/>
        <p:nvPr/>
      </p:nvGrpSpPr>
      <p:grpSpPr>
        <a:xfrm>
          <a:off x="0" y="0"/>
          <a:ext cx="0" cy="0"/>
          <a:chOff x="0" y="0"/>
          <a:chExt cx="0" cy="0"/>
        </a:xfrm>
      </p:grpSpPr>
      <p:sp>
        <p:nvSpPr>
          <p:cNvPr id="404" name="Google Shape;404;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a:t>Self-reflection</a:t>
            </a:r>
            <a:endParaRPr/>
          </a:p>
          <a:p>
            <a:pPr marL="457200" lvl="0" indent="-342900" algn="l" rtl="0">
              <a:spcBef>
                <a:spcPts val="0"/>
              </a:spcBef>
              <a:spcAft>
                <a:spcPts val="0"/>
              </a:spcAft>
              <a:buSzPts val="1800"/>
              <a:buChar char="●"/>
            </a:pPr>
            <a:r>
              <a:rPr lang="en"/>
              <a:t>Get involved</a:t>
            </a:r>
            <a:endParaRPr/>
          </a:p>
          <a:p>
            <a:pPr marL="457200" lvl="0" indent="-342900" algn="l" rtl="0">
              <a:spcBef>
                <a:spcPts val="0"/>
              </a:spcBef>
              <a:spcAft>
                <a:spcPts val="0"/>
              </a:spcAft>
              <a:buSzPts val="1800"/>
              <a:buChar char="●"/>
            </a:pPr>
            <a:r>
              <a:rPr lang="en"/>
              <a:t>Create an affirmative setting</a:t>
            </a:r>
            <a:endParaRPr/>
          </a:p>
          <a:p>
            <a:pPr marL="457200" lvl="0" indent="-342900" algn="l" rtl="0">
              <a:spcBef>
                <a:spcPts val="0"/>
              </a:spcBef>
              <a:spcAft>
                <a:spcPts val="0"/>
              </a:spcAft>
              <a:buSzPts val="1800"/>
              <a:buChar char="●"/>
            </a:pPr>
            <a:r>
              <a:rPr lang="en"/>
              <a:t>Be open about your commitment to providing affirmative therapy with all clients.</a:t>
            </a:r>
            <a:endParaRPr/>
          </a:p>
          <a:p>
            <a:pPr marL="457200" lvl="0" indent="-342900" algn="l" rtl="0">
              <a:spcBef>
                <a:spcPts val="0"/>
              </a:spcBef>
              <a:spcAft>
                <a:spcPts val="0"/>
              </a:spcAft>
              <a:buSzPts val="1800"/>
              <a:buChar char="●"/>
            </a:pPr>
            <a:r>
              <a:rPr lang="en"/>
              <a:t>Act as an advocate by challenging heterosexism and the gender binary.</a:t>
            </a:r>
            <a:endParaRPr/>
          </a:p>
        </p:txBody>
      </p:sp>
      <p:cxnSp>
        <p:nvCxnSpPr>
          <p:cNvPr id="405" name="Google Shape;405;p48"/>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406" name="Google Shape;406;p4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Being an Affirmative Practitioner</a:t>
            </a:r>
            <a:endParaRPr>
              <a:latin typeface="Inter SemiBold"/>
              <a:ea typeface="Inter SemiBold"/>
              <a:cs typeface="Inter SemiBold"/>
              <a:sym typeface="Inter SemiBold"/>
            </a:endParaRPr>
          </a:p>
        </p:txBody>
      </p:sp>
      <p:pic>
        <p:nvPicPr>
          <p:cNvPr id="407" name="Google Shape;407;p48"/>
          <p:cNvPicPr preferRelativeResize="0"/>
          <p:nvPr/>
        </p:nvPicPr>
        <p:blipFill>
          <a:blip r:embed="rId3">
            <a:alphaModFix/>
          </a:blip>
          <a:stretch>
            <a:fillRect/>
          </a:stretch>
        </p:blipFill>
        <p:spPr>
          <a:xfrm rot="-9" flipH="1">
            <a:off x="8382475" y="4459651"/>
            <a:ext cx="1074700" cy="760047"/>
          </a:xfrm>
          <a:prstGeom prst="rect">
            <a:avLst/>
          </a:prstGeom>
          <a:noFill/>
          <a:ln>
            <a:noFill/>
          </a:ln>
        </p:spPr>
      </p:pic>
      <p:sp>
        <p:nvSpPr>
          <p:cNvPr id="408" name="Google Shape;408;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32</a:t>
            </a:fld>
            <a:endParaRPr/>
          </a:p>
        </p:txBody>
      </p:sp>
      <p:sp>
        <p:nvSpPr>
          <p:cNvPr id="409" name="Google Shape;409;p48"/>
          <p:cNvSpPr txBox="1"/>
          <p:nvPr/>
        </p:nvSpPr>
        <p:spPr>
          <a:xfrm>
            <a:off x="155850" y="4400100"/>
            <a:ext cx="8226600" cy="515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000" i="1">
                <a:solidFill>
                  <a:schemeClr val="dk1"/>
                </a:solidFill>
                <a:latin typeface="Inter"/>
                <a:ea typeface="Inter"/>
                <a:cs typeface="Inter"/>
                <a:sym typeface="Inter"/>
              </a:rPr>
              <a:t>https://www.lgbtqiahealtheducation.org/w p-content/uploads/2021/05/Ten-Strategies-fo r-Creating-In clusive-Health-Care-Environments-fo r-LGBTQIA-People-Brief.pdf</a:t>
            </a:r>
            <a:endParaRPr sz="1000">
              <a:solidFill>
                <a:schemeClr val="dk2"/>
              </a:solidFill>
              <a:latin typeface="Inter"/>
              <a:ea typeface="Inter"/>
              <a:cs typeface="Inter"/>
              <a:sym typeface="Inte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3"/>
        <p:cNvGrpSpPr/>
        <p:nvPr/>
      </p:nvGrpSpPr>
      <p:grpSpPr>
        <a:xfrm>
          <a:off x="0" y="0"/>
          <a:ext cx="0" cy="0"/>
          <a:chOff x="0" y="0"/>
          <a:chExt cx="0" cy="0"/>
        </a:xfrm>
      </p:grpSpPr>
      <p:sp>
        <p:nvSpPr>
          <p:cNvPr id="414" name="Google Shape;414;p4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300">
                <a:latin typeface="Inter"/>
                <a:ea typeface="Inter"/>
                <a:cs typeface="Inter"/>
                <a:sym typeface="Inter"/>
              </a:rPr>
              <a:t>At the Smithtown Health Center, Charlie has just begun his afternoon shift at the front desk. A few minutes after his shift begins, Charlie learns that Dr. Jones is ready for the next patient. Charlie reaches for the patient’s file, and opens it to find the insurance form on top. Reading from the insurance form he calls out, “Frank Dubois?” Along with everyone else in the waiting area, Charlie is surprised to see a woman get up from her chair and approach him. “I’m Florence Dubois, and I believe the doctor wants to see me,” she says, obviously upset. Charlie is confused, and looks at the patient’s paperwork for an answer. It takes a few seconds to notice that the clinic’s personal information form, which every patient provides, is underneath the insurance form. The clinic’s form clearly says “Florence,” but the health insurance form shows “Frank.” Before he can apologize, Florence lets Charlie know how she feels. “You’re just the latest in a series of people who have failed to show me the respect I deserve. I’m a woman and I’m transgender. I’m tired of having this happen every time I want to see a doctor.” Fumbling for words, Charlie tells her how sorry he is for the mistake, and Florence quickly responds, “I accept your apology. I’ll go with you to see Dr. Jones now.”</a:t>
            </a:r>
            <a:endParaRPr sz="1300">
              <a:latin typeface="Inter"/>
              <a:ea typeface="Inter"/>
              <a:cs typeface="Inter"/>
              <a:sym typeface="Inter"/>
            </a:endParaRPr>
          </a:p>
          <a:p>
            <a:pPr marL="0" lvl="0" indent="0" algn="l" rtl="0">
              <a:spcBef>
                <a:spcPts val="1200"/>
              </a:spcBef>
              <a:spcAft>
                <a:spcPts val="0"/>
              </a:spcAft>
              <a:buClr>
                <a:schemeClr val="dk1"/>
              </a:buClr>
              <a:buSzPts val="1100"/>
              <a:buFont typeface="Arial"/>
              <a:buNone/>
            </a:pPr>
            <a:r>
              <a:rPr lang="en" sz="1300">
                <a:latin typeface="Inter"/>
                <a:ea typeface="Inter"/>
                <a:cs typeface="Inter"/>
                <a:sym typeface="Inter"/>
              </a:rPr>
              <a:t>How did this happen?</a:t>
            </a:r>
            <a:endParaRPr sz="1300">
              <a:latin typeface="Inter"/>
              <a:ea typeface="Inter"/>
              <a:cs typeface="Inter"/>
              <a:sym typeface="Inter"/>
            </a:endParaRPr>
          </a:p>
          <a:p>
            <a:pPr marL="0" lvl="0" indent="0" algn="l" rtl="0">
              <a:spcBef>
                <a:spcPts val="1200"/>
              </a:spcBef>
              <a:spcAft>
                <a:spcPts val="1200"/>
              </a:spcAft>
              <a:buNone/>
            </a:pPr>
            <a:endParaRPr/>
          </a:p>
        </p:txBody>
      </p:sp>
      <p:cxnSp>
        <p:nvCxnSpPr>
          <p:cNvPr id="415" name="Google Shape;415;p49"/>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416" name="Google Shape;416;p4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Inter SemiBold"/>
                <a:ea typeface="Inter SemiBold"/>
                <a:cs typeface="Inter SemiBold"/>
                <a:sym typeface="Inter SemiBold"/>
              </a:rPr>
              <a:t>Case Scenario</a:t>
            </a:r>
            <a:endParaRPr>
              <a:latin typeface="Inter SemiBold"/>
              <a:ea typeface="Inter SemiBold"/>
              <a:cs typeface="Inter SemiBold"/>
              <a:sym typeface="Inter SemiBold"/>
            </a:endParaRPr>
          </a:p>
        </p:txBody>
      </p:sp>
      <p:pic>
        <p:nvPicPr>
          <p:cNvPr id="417" name="Google Shape;417;p49"/>
          <p:cNvPicPr preferRelativeResize="0"/>
          <p:nvPr/>
        </p:nvPicPr>
        <p:blipFill>
          <a:blip r:embed="rId3">
            <a:alphaModFix/>
          </a:blip>
          <a:stretch>
            <a:fillRect/>
          </a:stretch>
        </p:blipFill>
        <p:spPr>
          <a:xfrm rot="-9" flipH="1">
            <a:off x="8382475" y="4459651"/>
            <a:ext cx="1074700" cy="760047"/>
          </a:xfrm>
          <a:prstGeom prst="rect">
            <a:avLst/>
          </a:prstGeom>
          <a:noFill/>
          <a:ln>
            <a:noFill/>
          </a:ln>
        </p:spPr>
      </p:pic>
      <p:sp>
        <p:nvSpPr>
          <p:cNvPr id="418" name="Google Shape;418;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33</a:t>
            </a:fld>
            <a:endParaRPr/>
          </a:p>
        </p:txBody>
      </p:sp>
      <p:sp>
        <p:nvSpPr>
          <p:cNvPr id="419" name="Google Shape;419;p49"/>
          <p:cNvSpPr txBox="1"/>
          <p:nvPr/>
        </p:nvSpPr>
        <p:spPr>
          <a:xfrm>
            <a:off x="311700" y="4703625"/>
            <a:ext cx="8226600" cy="2925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700" i="1">
                <a:solidFill>
                  <a:schemeClr val="dk1"/>
                </a:solidFill>
                <a:latin typeface="Inter"/>
                <a:ea typeface="Inter"/>
                <a:cs typeface="Inter"/>
                <a:sym typeface="Inter"/>
              </a:rPr>
              <a:t>https://www.lgbtqiahealtheducation.org/w p-content/uploads/2021/05/Ten-Strategies-fo r-Creating-In clusive-Health-Care-Environments-fo r-LGBTQIA-People-Brief.pdf</a:t>
            </a:r>
            <a:endParaRPr sz="700">
              <a:solidFill>
                <a:schemeClr val="dk2"/>
              </a:solidFill>
              <a:latin typeface="Inter"/>
              <a:ea typeface="Inter"/>
              <a:cs typeface="Inter"/>
              <a:sym typeface="Inte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Google Shape;424;p50"/>
          <p:cNvPicPr preferRelativeResize="0"/>
          <p:nvPr/>
        </p:nvPicPr>
        <p:blipFill>
          <a:blip r:embed="rId3">
            <a:alphaModFix amt="56000"/>
          </a:blip>
          <a:stretch>
            <a:fillRect/>
          </a:stretch>
        </p:blipFill>
        <p:spPr>
          <a:xfrm>
            <a:off x="0" y="0"/>
            <a:ext cx="9144001" cy="5143500"/>
          </a:xfrm>
          <a:prstGeom prst="rect">
            <a:avLst/>
          </a:prstGeom>
          <a:noFill/>
          <a:ln>
            <a:noFill/>
          </a:ln>
        </p:spPr>
      </p:pic>
      <p:sp>
        <p:nvSpPr>
          <p:cNvPr id="425" name="Google Shape;425;p50"/>
          <p:cNvSpPr txBox="1">
            <a:spLocks noGrp="1"/>
          </p:cNvSpPr>
          <p:nvPr>
            <p:ph type="title"/>
          </p:nvPr>
        </p:nvSpPr>
        <p:spPr>
          <a:xfrm>
            <a:off x="168825" y="0"/>
            <a:ext cx="8520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2820" b="1">
                <a:latin typeface="Inter"/>
                <a:ea typeface="Inter"/>
                <a:cs typeface="Inter"/>
                <a:sym typeface="Inter"/>
              </a:rPr>
              <a:t>Resource List</a:t>
            </a:r>
            <a:endParaRPr sz="2820" b="1">
              <a:latin typeface="Inter"/>
              <a:ea typeface="Inter"/>
              <a:cs typeface="Inter"/>
              <a:sym typeface="Inter"/>
            </a:endParaRPr>
          </a:p>
        </p:txBody>
      </p:sp>
      <p:sp>
        <p:nvSpPr>
          <p:cNvPr id="426" name="Google Shape;426;p50"/>
          <p:cNvSpPr txBox="1">
            <a:spLocks noGrp="1"/>
          </p:cNvSpPr>
          <p:nvPr>
            <p:ph type="body" idx="1"/>
          </p:nvPr>
        </p:nvSpPr>
        <p:spPr>
          <a:xfrm>
            <a:off x="0" y="447600"/>
            <a:ext cx="8898900" cy="4695900"/>
          </a:xfrm>
          <a:prstGeom prst="rect">
            <a:avLst/>
          </a:prstGeom>
        </p:spPr>
        <p:txBody>
          <a:bodyPr spcFirstLastPara="1" wrap="square" lIns="91425" tIns="91425" rIns="91425" bIns="91425" anchor="t" anchorCtr="0">
            <a:normAutofit fontScale="32500" lnSpcReduction="10000"/>
          </a:bodyPr>
          <a:lstStyle/>
          <a:p>
            <a:pPr marL="0" lvl="0" indent="0" algn="l" rtl="0">
              <a:lnSpc>
                <a:spcPct val="160000"/>
              </a:lnSpc>
              <a:spcBef>
                <a:spcPts val="1800"/>
              </a:spcBef>
              <a:spcAft>
                <a:spcPts val="0"/>
              </a:spcAft>
              <a:buNone/>
            </a:pPr>
            <a:r>
              <a:rPr lang="en" sz="3650" b="1">
                <a:solidFill>
                  <a:srgbClr val="231F20"/>
                </a:solidFill>
                <a:latin typeface="Roboto"/>
                <a:ea typeface="Roboto"/>
                <a:cs typeface="Roboto"/>
                <a:sym typeface="Roboto"/>
              </a:rPr>
              <a:t>General LGBTQ resources</a:t>
            </a:r>
            <a:endParaRPr sz="3650" b="1">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a:solidFill>
                  <a:srgbClr val="231F20"/>
                </a:solidFill>
                <a:latin typeface="Roboto"/>
                <a:ea typeface="Roboto"/>
                <a:cs typeface="Roboto"/>
                <a:sym typeface="Roboto"/>
              </a:rPr>
              <a:t>GLAAD’s </a:t>
            </a:r>
            <a:r>
              <a:rPr lang="en" sz="3350" u="sng">
                <a:solidFill>
                  <a:srgbClr val="1438FF"/>
                </a:solidFill>
                <a:latin typeface="Roboto"/>
                <a:ea typeface="Roboto"/>
                <a:cs typeface="Roboto"/>
                <a:sym typeface="Roboto"/>
                <a:hlinkClick r:id="rId4">
                  <a:extLst>
                    <a:ext uri="{A12FA001-AC4F-418D-AE19-62706E023703}">
                      <ahyp:hlinkClr xmlns:ahyp="http://schemas.microsoft.com/office/drawing/2018/hyperlinkcolor" val="tx"/>
                    </a:ext>
                  </a:extLst>
                </a:hlinkClick>
              </a:rPr>
              <a:t>LGBTQ Resource List</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a:solidFill>
                  <a:srgbClr val="231F20"/>
                </a:solidFill>
                <a:latin typeface="Roboto"/>
                <a:ea typeface="Roboto"/>
                <a:cs typeface="Roboto"/>
                <a:sym typeface="Roboto"/>
              </a:rPr>
              <a:t>Straight for Equality has a great list of </a:t>
            </a:r>
            <a:r>
              <a:rPr lang="en" sz="3350" u="sng">
                <a:solidFill>
                  <a:srgbClr val="1438FF"/>
                </a:solidFill>
                <a:latin typeface="Roboto"/>
                <a:ea typeface="Roboto"/>
                <a:cs typeface="Roboto"/>
                <a:sym typeface="Roboto"/>
                <a:hlinkClick r:id="rId5">
                  <a:extLst>
                    <a:ext uri="{A12FA001-AC4F-418D-AE19-62706E023703}">
                      <ahyp:hlinkClr xmlns:ahyp="http://schemas.microsoft.com/office/drawing/2018/hyperlinkcolor" val="tx"/>
                    </a:ext>
                  </a:extLst>
                </a:hlinkClick>
              </a:rPr>
              <a:t>workplace learning sessions</a:t>
            </a:r>
            <a:endParaRPr sz="3350"/>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6">
                  <a:extLst>
                    <a:ext uri="{A12FA001-AC4F-418D-AE19-62706E023703}">
                      <ahyp:hlinkClr xmlns:ahyp="http://schemas.microsoft.com/office/drawing/2018/hyperlinkcolor" val="tx"/>
                    </a:ext>
                  </a:extLst>
                </a:hlinkClick>
              </a:rPr>
              <a:t>The HRC Corporate Equality Index</a:t>
            </a:r>
            <a:r>
              <a:rPr lang="en" sz="3350">
                <a:solidFill>
                  <a:srgbClr val="231F20"/>
                </a:solidFill>
                <a:latin typeface="Roboto"/>
                <a:ea typeface="Roboto"/>
                <a:cs typeface="Roboto"/>
                <a:sym typeface="Roboto"/>
              </a:rPr>
              <a:t>: Designed to help you learn more about where your company stands when it comes to equality.</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7">
                  <a:extLst>
                    <a:ext uri="{A12FA001-AC4F-418D-AE19-62706E023703}">
                      <ahyp:hlinkClr xmlns:ahyp="http://schemas.microsoft.com/office/drawing/2018/hyperlinkcolor" val="tx"/>
                    </a:ext>
                  </a:extLst>
                </a:hlinkClick>
              </a:rPr>
              <a:t>Breaking Binaries Worksheet:</a:t>
            </a:r>
            <a:r>
              <a:rPr lang="en" sz="3350">
                <a:solidFill>
                  <a:srgbClr val="231F20"/>
                </a:solidFill>
                <a:latin typeface="Roboto"/>
                <a:ea typeface="Roboto"/>
                <a:cs typeface="Roboto"/>
                <a:sym typeface="Roboto"/>
              </a:rPr>
              <a:t> Use this worksheet to understand how you personally understand your assigned birth sex, gender expression, gender identity, and sexual orientation. It can be a conversation starter about non-binary identities.</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8">
                  <a:extLst>
                    <a:ext uri="{A12FA001-AC4F-418D-AE19-62706E023703}">
                      <ahyp:hlinkClr xmlns:ahyp="http://schemas.microsoft.com/office/drawing/2018/hyperlinkcolor" val="tx"/>
                    </a:ext>
                  </a:extLst>
                </a:hlinkClick>
              </a:rPr>
              <a:t>Test Prep Insight's College Guide and Resources For LGBTQ Students:</a:t>
            </a:r>
            <a:r>
              <a:rPr lang="en" sz="3350">
                <a:solidFill>
                  <a:srgbClr val="231F20"/>
                </a:solidFill>
                <a:latin typeface="Roboto"/>
                <a:ea typeface="Roboto"/>
                <a:cs typeface="Roboto"/>
                <a:sym typeface="Roboto"/>
              </a:rPr>
              <a:t> This guide covers all aspects of college life for LGBTQ students, including common challenges, tips for integrating into campus life, and perhaps most importantly, guidance from experts on navigating college relationships.</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9">
                  <a:extLst>
                    <a:ext uri="{A12FA001-AC4F-418D-AE19-62706E023703}">
                      <ahyp:hlinkClr xmlns:ahyp="http://schemas.microsoft.com/office/drawing/2018/hyperlinkcolor" val="tx"/>
                    </a:ext>
                  </a:extLst>
                </a:hlinkClick>
              </a:rPr>
              <a:t>LGBT Scholarships:</a:t>
            </a:r>
            <a:r>
              <a:rPr lang="en" sz="3350">
                <a:solidFill>
                  <a:srgbClr val="231F20"/>
                </a:solidFill>
                <a:latin typeface="Roboto"/>
                <a:ea typeface="Roboto"/>
                <a:cs typeface="Roboto"/>
                <a:sym typeface="Roboto"/>
              </a:rPr>
              <a:t> Equal Possibilities for High-Quality Education</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10">
                  <a:extLst>
                    <a:ext uri="{A12FA001-AC4F-418D-AE19-62706E023703}">
                      <ahyp:hlinkClr xmlns:ahyp="http://schemas.microsoft.com/office/drawing/2018/hyperlinkcolor" val="tx"/>
                    </a:ext>
                  </a:extLst>
                </a:hlinkClick>
              </a:rPr>
              <a:t>Ultimate Guide to Resources for LGBTQ+ Students:</a:t>
            </a:r>
            <a:r>
              <a:rPr lang="en" sz="3350">
                <a:solidFill>
                  <a:srgbClr val="231F20"/>
                </a:solidFill>
                <a:latin typeface="Roboto"/>
                <a:ea typeface="Roboto"/>
                <a:cs typeface="Roboto"/>
                <a:sym typeface="Roboto"/>
              </a:rPr>
              <a:t> This guide covers resources for LGBTQ+ students in higher education, including scholarships, events, clubs, anti-bullying hotlines, and more.</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11">
                  <a:extLst>
                    <a:ext uri="{A12FA001-AC4F-418D-AE19-62706E023703}">
                      <ahyp:hlinkClr xmlns:ahyp="http://schemas.microsoft.com/office/drawing/2018/hyperlinkcolor" val="tx"/>
                    </a:ext>
                  </a:extLst>
                </a:hlinkClick>
              </a:rPr>
              <a:t>Medically Unnecessary Surgeries on Intersex Children in the US</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Clr>
                <a:srgbClr val="231F20"/>
              </a:buClr>
              <a:buSzPct val="100000"/>
              <a:buFont typeface="Roboto"/>
              <a:buAutoNum type="arabicPeriod"/>
            </a:pPr>
            <a:r>
              <a:rPr lang="en" sz="3350">
                <a:solidFill>
                  <a:srgbClr val="231F20"/>
                </a:solidFill>
                <a:latin typeface="Roboto"/>
                <a:ea typeface="Roboto"/>
                <a:cs typeface="Roboto"/>
                <a:sym typeface="Roboto"/>
              </a:rPr>
              <a:t>Resources from the American Psychological Association:</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12">
                  <a:extLst>
                    <a:ext uri="{A12FA001-AC4F-418D-AE19-62706E023703}">
                      <ahyp:hlinkClr xmlns:ahyp="http://schemas.microsoft.com/office/drawing/2018/hyperlinkcolor" val="tx"/>
                    </a:ext>
                  </a:extLst>
                </a:hlinkClick>
              </a:rPr>
              <a:t>Answers to Your Questions About Transgender Individuals and Gender Identit</a:t>
            </a:r>
            <a:r>
              <a:rPr lang="en" sz="3350" u="sng">
                <a:solidFill>
                  <a:srgbClr val="1438FF"/>
                </a:solidFill>
                <a:latin typeface="Roboto"/>
                <a:ea typeface="Roboto"/>
                <a:cs typeface="Roboto"/>
                <a:sym typeface="Roboto"/>
                <a:hlinkClick r:id="rId12">
                  <a:extLst>
                    <a:ext uri="{A12FA001-AC4F-418D-AE19-62706E023703}">
                      <ahyp:hlinkClr xmlns:ahyp="http://schemas.microsoft.com/office/drawing/2018/hyperlinkcolor" val="tx"/>
                    </a:ext>
                  </a:extLst>
                </a:hlinkClick>
              </a:rPr>
              <a:t>y</a:t>
            </a:r>
            <a:endParaRPr sz="3350"/>
          </a:p>
          <a:p>
            <a:pPr marL="457200" lvl="0" indent="-297735" algn="l" rtl="0">
              <a:lnSpc>
                <a:spcPct val="160000"/>
              </a:lnSpc>
              <a:spcBef>
                <a:spcPts val="0"/>
              </a:spcBef>
              <a:spcAft>
                <a:spcPts val="0"/>
              </a:spcAft>
              <a:buSzPct val="100000"/>
              <a:buFont typeface="Roboto"/>
              <a:buAutoNum type="arabicPeriod"/>
            </a:pPr>
            <a:r>
              <a:rPr lang="en" sz="3350" u="sng">
                <a:solidFill>
                  <a:srgbClr val="1438FF"/>
                </a:solidFill>
                <a:latin typeface="Roboto"/>
                <a:ea typeface="Roboto"/>
                <a:cs typeface="Roboto"/>
                <a:sym typeface="Roboto"/>
                <a:hlinkClick r:id="rId13">
                  <a:extLst>
                    <a:ext uri="{A12FA001-AC4F-418D-AE19-62706E023703}">
                      <ahyp:hlinkClr xmlns:ahyp="http://schemas.microsoft.com/office/drawing/2018/hyperlinkcolor" val="tx"/>
                    </a:ext>
                  </a:extLst>
                </a:hlinkClick>
              </a:rPr>
              <a:t>Answers to Your Questions For A Better Understanding of Sexual Orientation and Homosexuality</a:t>
            </a:r>
            <a:endParaRPr sz="3350">
              <a:solidFill>
                <a:srgbClr val="231F20"/>
              </a:solidFill>
              <a:latin typeface="Roboto"/>
              <a:ea typeface="Roboto"/>
              <a:cs typeface="Roboto"/>
              <a:sym typeface="Roboto"/>
            </a:endParaRPr>
          </a:p>
          <a:p>
            <a:pPr marL="457200" lvl="0" indent="-297735" algn="l" rtl="0">
              <a:lnSpc>
                <a:spcPct val="160000"/>
              </a:lnSpc>
              <a:spcBef>
                <a:spcPts val="0"/>
              </a:spcBef>
              <a:spcAft>
                <a:spcPts val="0"/>
              </a:spcAft>
              <a:buSzPct val="100000"/>
              <a:buFont typeface="Roboto"/>
              <a:buAutoNum type="arabicPeriod"/>
            </a:pPr>
            <a:r>
              <a:rPr lang="en" sz="3350">
                <a:solidFill>
                  <a:srgbClr val="231F20"/>
                </a:solidFill>
                <a:latin typeface="Roboto"/>
                <a:ea typeface="Roboto"/>
                <a:cs typeface="Roboto"/>
                <a:sym typeface="Roboto"/>
              </a:rPr>
              <a:t>RetireGuide's </a:t>
            </a:r>
            <a:r>
              <a:rPr lang="en" sz="3350" u="sng">
                <a:solidFill>
                  <a:srgbClr val="1438FF"/>
                </a:solidFill>
                <a:latin typeface="Roboto"/>
                <a:ea typeface="Roboto"/>
                <a:cs typeface="Roboto"/>
                <a:sym typeface="Roboto"/>
                <a:hlinkClick r:id="rId14">
                  <a:extLst>
                    <a:ext uri="{A12FA001-AC4F-418D-AE19-62706E023703}">
                      <ahyp:hlinkClr xmlns:ahyp="http://schemas.microsoft.com/office/drawing/2018/hyperlinkcolor" val="tx"/>
                    </a:ext>
                  </a:extLst>
                </a:hlinkClick>
              </a:rPr>
              <a:t>LGBTQ+ Elder Health Care Guide</a:t>
            </a:r>
            <a:endParaRPr sz="3350"/>
          </a:p>
          <a:p>
            <a:pPr marL="0" lvl="0" indent="0" algn="l" rtl="0">
              <a:lnSpc>
                <a:spcPct val="160000"/>
              </a:lnSpc>
              <a:spcBef>
                <a:spcPts val="0"/>
              </a:spcBef>
              <a:spcAft>
                <a:spcPts val="0"/>
              </a:spcAft>
              <a:buNone/>
            </a:pPr>
            <a:r>
              <a:rPr lang="en"/>
              <a:t>(Source: https://buffer.com/resources/lgbtqia-resources/)</a:t>
            </a:r>
            <a:endParaRPr/>
          </a:p>
        </p:txBody>
      </p:sp>
      <p:sp>
        <p:nvSpPr>
          <p:cNvPr id="427" name="Google Shape;427;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34</a:t>
            </a:f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51"/>
          <p:cNvPicPr preferRelativeResize="0"/>
          <p:nvPr/>
        </p:nvPicPr>
        <p:blipFill>
          <a:blip r:embed="rId3">
            <a:alphaModFix amt="56000"/>
          </a:blip>
          <a:stretch>
            <a:fillRect/>
          </a:stretch>
        </p:blipFill>
        <p:spPr>
          <a:xfrm>
            <a:off x="0" y="0"/>
            <a:ext cx="9144001" cy="5143500"/>
          </a:xfrm>
          <a:prstGeom prst="rect">
            <a:avLst/>
          </a:prstGeom>
          <a:noFill/>
          <a:ln>
            <a:noFill/>
          </a:ln>
        </p:spPr>
      </p:pic>
      <p:sp>
        <p:nvSpPr>
          <p:cNvPr id="433" name="Google Shape;433;p51"/>
          <p:cNvSpPr txBox="1">
            <a:spLocks noGrp="1"/>
          </p:cNvSpPr>
          <p:nvPr>
            <p:ph type="title"/>
          </p:nvPr>
        </p:nvSpPr>
        <p:spPr>
          <a:xfrm>
            <a:off x="168825" y="0"/>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b="1">
                <a:latin typeface="Inter"/>
                <a:ea typeface="Inter"/>
                <a:cs typeface="Inter"/>
                <a:sym typeface="Inter"/>
              </a:rPr>
              <a:t>Resource List Continued</a:t>
            </a:r>
            <a:endParaRPr b="1">
              <a:latin typeface="Inter"/>
              <a:ea typeface="Inter"/>
              <a:cs typeface="Inter"/>
              <a:sym typeface="Inter"/>
            </a:endParaRPr>
          </a:p>
          <a:p>
            <a:pPr marL="0" lvl="0" indent="0" algn="l" rtl="0">
              <a:spcBef>
                <a:spcPts val="0"/>
              </a:spcBef>
              <a:spcAft>
                <a:spcPts val="0"/>
              </a:spcAft>
              <a:buNone/>
            </a:pPr>
            <a:endParaRPr/>
          </a:p>
        </p:txBody>
      </p:sp>
      <p:sp>
        <p:nvSpPr>
          <p:cNvPr id="434" name="Google Shape;434;p51"/>
          <p:cNvSpPr txBox="1">
            <a:spLocks noGrp="1"/>
          </p:cNvSpPr>
          <p:nvPr>
            <p:ph type="body" idx="1"/>
          </p:nvPr>
        </p:nvSpPr>
        <p:spPr>
          <a:xfrm>
            <a:off x="168825" y="503375"/>
            <a:ext cx="8898900" cy="4695900"/>
          </a:xfrm>
          <a:prstGeom prst="rect">
            <a:avLst/>
          </a:prstGeom>
        </p:spPr>
        <p:txBody>
          <a:bodyPr spcFirstLastPara="1" wrap="square" lIns="91425" tIns="91425" rIns="91425" bIns="91425" anchor="t" anchorCtr="0">
            <a:normAutofit fontScale="47500" lnSpcReduction="20000"/>
          </a:bodyPr>
          <a:lstStyle/>
          <a:p>
            <a:pPr marL="0" lvl="0" indent="0" algn="l" rtl="0">
              <a:lnSpc>
                <a:spcPct val="160000"/>
              </a:lnSpc>
              <a:spcBef>
                <a:spcPts val="0"/>
              </a:spcBef>
              <a:spcAft>
                <a:spcPts val="0"/>
              </a:spcAft>
              <a:buNone/>
            </a:pPr>
            <a:r>
              <a:rPr lang="en" sz="3000" b="1">
                <a:solidFill>
                  <a:srgbClr val="231F20"/>
                </a:solidFill>
                <a:latin typeface="Roboto"/>
                <a:ea typeface="Roboto"/>
                <a:cs typeface="Roboto"/>
                <a:sym typeface="Roboto"/>
              </a:rPr>
              <a:t>Trans-specific resources</a:t>
            </a:r>
            <a:endParaRPr sz="3000" b="1">
              <a:solidFill>
                <a:srgbClr val="231F20"/>
              </a:solidFill>
              <a:latin typeface="Roboto"/>
              <a:ea typeface="Roboto"/>
              <a:cs typeface="Roboto"/>
              <a:sym typeface="Roboto"/>
            </a:endParaRPr>
          </a:p>
          <a:p>
            <a:pPr marL="457200" lvl="0" indent="-319087" algn="l" rtl="0">
              <a:lnSpc>
                <a:spcPct val="160000"/>
              </a:lnSpc>
              <a:spcBef>
                <a:spcPts val="0"/>
              </a:spcBef>
              <a:spcAft>
                <a:spcPts val="0"/>
              </a:spcAft>
              <a:buSzPct val="100000"/>
              <a:buFont typeface="Roboto"/>
              <a:buAutoNum type="arabicPeriod"/>
            </a:pPr>
            <a:r>
              <a:rPr lang="en" sz="3000">
                <a:solidFill>
                  <a:srgbClr val="231F20"/>
                </a:solidFill>
                <a:latin typeface="Roboto"/>
                <a:ea typeface="Roboto"/>
                <a:cs typeface="Roboto"/>
                <a:sym typeface="Roboto"/>
              </a:rPr>
              <a:t>GLAAD’s </a:t>
            </a:r>
            <a:r>
              <a:rPr lang="en" sz="3000" u="sng">
                <a:solidFill>
                  <a:srgbClr val="1438FF"/>
                </a:solidFill>
                <a:latin typeface="Roboto"/>
                <a:ea typeface="Roboto"/>
                <a:cs typeface="Roboto"/>
                <a:sym typeface="Roboto"/>
                <a:hlinkClick r:id="rId4">
                  <a:extLst>
                    <a:ext uri="{A12FA001-AC4F-418D-AE19-62706E023703}">
                      <ahyp:hlinkClr xmlns:ahyp="http://schemas.microsoft.com/office/drawing/2018/hyperlinkcolor" val="tx"/>
                    </a:ext>
                  </a:extLst>
                </a:hlinkClick>
              </a:rPr>
              <a:t>Tips for Allies of Transgender People</a:t>
            </a:r>
            <a:endParaRPr/>
          </a:p>
          <a:p>
            <a:pPr marL="457200" lvl="0" indent="-319087" algn="l" rtl="0">
              <a:lnSpc>
                <a:spcPct val="160000"/>
              </a:lnSpc>
              <a:spcBef>
                <a:spcPts val="0"/>
              </a:spcBef>
              <a:spcAft>
                <a:spcPts val="0"/>
              </a:spcAft>
              <a:buSzPct val="100000"/>
              <a:buFont typeface="Roboto"/>
              <a:buAutoNum type="arabicPeriod"/>
            </a:pPr>
            <a:r>
              <a:rPr lang="en" sz="3000" u="sng">
                <a:solidFill>
                  <a:srgbClr val="1438FF"/>
                </a:solidFill>
                <a:latin typeface="Roboto"/>
                <a:ea typeface="Roboto"/>
                <a:cs typeface="Roboto"/>
                <a:sym typeface="Roboto"/>
                <a:hlinkClick r:id="rId5">
                  <a:extLst>
                    <a:ext uri="{A12FA001-AC4F-418D-AE19-62706E023703}">
                      <ahyp:hlinkClr xmlns:ahyp="http://schemas.microsoft.com/office/drawing/2018/hyperlinkcolor" val="tx"/>
                    </a:ext>
                  </a:extLst>
                </a:hlinkClick>
              </a:rPr>
              <a:t>HRC’s Be an Ally - Support Trans Equality</a:t>
            </a:r>
            <a:endParaRPr/>
          </a:p>
          <a:p>
            <a:pPr marL="457200" lvl="0" indent="-319087" algn="l" rtl="0">
              <a:lnSpc>
                <a:spcPct val="160000"/>
              </a:lnSpc>
              <a:spcBef>
                <a:spcPts val="0"/>
              </a:spcBef>
              <a:spcAft>
                <a:spcPts val="0"/>
              </a:spcAft>
              <a:buSzPct val="100000"/>
              <a:buFont typeface="Roboto"/>
              <a:buAutoNum type="arabicPeriod"/>
            </a:pPr>
            <a:r>
              <a:rPr lang="en" sz="3000" u="sng">
                <a:solidFill>
                  <a:srgbClr val="1438FF"/>
                </a:solidFill>
                <a:latin typeface="Roboto"/>
                <a:ea typeface="Roboto"/>
                <a:cs typeface="Roboto"/>
                <a:sym typeface="Roboto"/>
                <a:hlinkClick r:id="rId6">
                  <a:extLst>
                    <a:ext uri="{A12FA001-AC4F-418D-AE19-62706E023703}">
                      <ahyp:hlinkClr xmlns:ahyp="http://schemas.microsoft.com/office/drawing/2018/hyperlinkcolor" val="tx"/>
                    </a:ext>
                  </a:extLst>
                </a:hlinkClick>
              </a:rPr>
              <a:t>Action Tips for Allies of Trans People</a:t>
            </a:r>
            <a:endParaRPr/>
          </a:p>
          <a:p>
            <a:pPr marL="457200" lvl="0" indent="-319087" algn="l" rtl="0">
              <a:lnSpc>
                <a:spcPct val="160000"/>
              </a:lnSpc>
              <a:spcBef>
                <a:spcPts val="0"/>
              </a:spcBef>
              <a:spcAft>
                <a:spcPts val="0"/>
              </a:spcAft>
              <a:buSzPct val="100000"/>
              <a:buFont typeface="Roboto"/>
              <a:buAutoNum type="arabicPeriod"/>
            </a:pPr>
            <a:r>
              <a:rPr lang="en" sz="3000" u="sng">
                <a:solidFill>
                  <a:srgbClr val="1438FF"/>
                </a:solidFill>
                <a:latin typeface="Roboto"/>
                <a:ea typeface="Roboto"/>
                <a:cs typeface="Roboto"/>
                <a:sym typeface="Roboto"/>
                <a:hlinkClick r:id="rId7">
                  <a:extLst>
                    <a:ext uri="{A12FA001-AC4F-418D-AE19-62706E023703}">
                      <ahyp:hlinkClr xmlns:ahyp="http://schemas.microsoft.com/office/drawing/2018/hyperlinkcolor" val="tx"/>
                    </a:ext>
                  </a:extLst>
                </a:hlinkClick>
              </a:rPr>
              <a:t>Trans Ally Resources</a:t>
            </a:r>
            <a:endParaRPr sz="3000">
              <a:solidFill>
                <a:srgbClr val="231F20"/>
              </a:solidFill>
              <a:latin typeface="Roboto"/>
              <a:ea typeface="Roboto"/>
              <a:cs typeface="Roboto"/>
              <a:sym typeface="Roboto"/>
            </a:endParaRPr>
          </a:p>
          <a:p>
            <a:pPr marL="457200" lvl="0" indent="-319087" algn="l" rtl="0">
              <a:lnSpc>
                <a:spcPct val="160000"/>
              </a:lnSpc>
              <a:spcBef>
                <a:spcPts val="0"/>
              </a:spcBef>
              <a:spcAft>
                <a:spcPts val="0"/>
              </a:spcAft>
              <a:buSzPct val="100000"/>
              <a:buFont typeface="Roboto"/>
              <a:buAutoNum type="arabicPeriod"/>
            </a:pPr>
            <a:r>
              <a:rPr lang="en" sz="3000">
                <a:solidFill>
                  <a:srgbClr val="231F20"/>
                </a:solidFill>
                <a:latin typeface="Roboto"/>
                <a:ea typeface="Roboto"/>
                <a:cs typeface="Roboto"/>
                <a:sym typeface="Roboto"/>
              </a:rPr>
              <a:t>them’s </a:t>
            </a:r>
            <a:r>
              <a:rPr lang="en" sz="3000" u="sng">
                <a:solidFill>
                  <a:srgbClr val="1438FF"/>
                </a:solidFill>
                <a:latin typeface="Roboto"/>
                <a:ea typeface="Roboto"/>
                <a:cs typeface="Roboto"/>
                <a:sym typeface="Roboto"/>
                <a:hlinkClick r:id="rId8">
                  <a:extLst>
                    <a:ext uri="{A12FA001-AC4F-418D-AE19-62706E023703}">
                      <ahyp:hlinkClr xmlns:ahyp="http://schemas.microsoft.com/office/drawing/2018/hyperlinkcolor" val="tx"/>
                    </a:ext>
                  </a:extLst>
                </a:hlinkClick>
              </a:rPr>
              <a:t>Trans Voices series on YouTube</a:t>
            </a:r>
            <a:endParaRPr sz="3000" u="sng">
              <a:solidFill>
                <a:srgbClr val="1438FF"/>
              </a:solidFill>
              <a:latin typeface="Roboto"/>
              <a:ea typeface="Roboto"/>
              <a:cs typeface="Roboto"/>
              <a:sym typeface="Roboto"/>
            </a:endParaRPr>
          </a:p>
          <a:p>
            <a:pPr marL="0" lvl="0" indent="0" algn="l" rtl="0">
              <a:lnSpc>
                <a:spcPct val="160000"/>
              </a:lnSpc>
              <a:spcBef>
                <a:spcPts val="0"/>
              </a:spcBef>
              <a:spcAft>
                <a:spcPts val="0"/>
              </a:spcAft>
              <a:buNone/>
            </a:pPr>
            <a:endParaRPr sz="3000" b="1">
              <a:solidFill>
                <a:srgbClr val="231F20"/>
              </a:solidFill>
              <a:latin typeface="Roboto"/>
              <a:ea typeface="Roboto"/>
              <a:cs typeface="Roboto"/>
              <a:sym typeface="Roboto"/>
            </a:endParaRPr>
          </a:p>
          <a:p>
            <a:pPr marL="0" lvl="0" indent="0" algn="l" rtl="0">
              <a:lnSpc>
                <a:spcPct val="160000"/>
              </a:lnSpc>
              <a:spcBef>
                <a:spcPts val="0"/>
              </a:spcBef>
              <a:spcAft>
                <a:spcPts val="0"/>
              </a:spcAft>
              <a:buNone/>
            </a:pPr>
            <a:r>
              <a:rPr lang="en" sz="3000" b="1">
                <a:solidFill>
                  <a:srgbClr val="231F20"/>
                </a:solidFill>
                <a:latin typeface="Roboto"/>
                <a:ea typeface="Roboto"/>
                <a:cs typeface="Roboto"/>
                <a:sym typeface="Roboto"/>
              </a:rPr>
              <a:t>Ally-specific resources</a:t>
            </a:r>
            <a:endParaRPr sz="3000" b="1">
              <a:solidFill>
                <a:srgbClr val="231F20"/>
              </a:solidFill>
              <a:latin typeface="Roboto"/>
              <a:ea typeface="Roboto"/>
              <a:cs typeface="Roboto"/>
              <a:sym typeface="Roboto"/>
            </a:endParaRPr>
          </a:p>
          <a:p>
            <a:pPr marL="457200" lvl="0" indent="-319087" algn="l" rtl="0">
              <a:lnSpc>
                <a:spcPct val="160000"/>
              </a:lnSpc>
              <a:spcBef>
                <a:spcPts val="0"/>
              </a:spcBef>
              <a:spcAft>
                <a:spcPts val="0"/>
              </a:spcAft>
              <a:buSzPct val="100000"/>
              <a:buFont typeface="Roboto"/>
              <a:buAutoNum type="arabicPeriod"/>
            </a:pPr>
            <a:r>
              <a:rPr lang="en" sz="3000">
                <a:solidFill>
                  <a:srgbClr val="231F20"/>
                </a:solidFill>
                <a:latin typeface="Roboto"/>
                <a:ea typeface="Roboto"/>
                <a:cs typeface="Roboto"/>
                <a:sym typeface="Roboto"/>
              </a:rPr>
              <a:t>The </a:t>
            </a:r>
            <a:r>
              <a:rPr lang="en" sz="3000" u="sng">
                <a:solidFill>
                  <a:srgbClr val="1438FF"/>
                </a:solidFill>
                <a:latin typeface="Roboto"/>
                <a:ea typeface="Roboto"/>
                <a:cs typeface="Roboto"/>
                <a:sym typeface="Roboto"/>
                <a:hlinkClick r:id="rId9">
                  <a:extLst>
                    <a:ext uri="{A12FA001-AC4F-418D-AE19-62706E023703}">
                      <ahyp:hlinkClr xmlns:ahyp="http://schemas.microsoft.com/office/drawing/2018/hyperlinkcolor" val="tx"/>
                    </a:ext>
                  </a:extLst>
                </a:hlinkClick>
              </a:rPr>
              <a:t>Better Allies email list</a:t>
            </a:r>
            <a:r>
              <a:rPr lang="en" sz="3000">
                <a:solidFill>
                  <a:srgbClr val="231F20"/>
                </a:solidFill>
                <a:latin typeface="Roboto"/>
                <a:ea typeface="Roboto"/>
                <a:cs typeface="Roboto"/>
                <a:sym typeface="Roboto"/>
              </a:rPr>
              <a:t> shares 5 weekly actions to create a more inclusive workplace</a:t>
            </a:r>
            <a:endParaRPr sz="3000">
              <a:solidFill>
                <a:srgbClr val="231F20"/>
              </a:solidFill>
              <a:latin typeface="Roboto"/>
              <a:ea typeface="Roboto"/>
              <a:cs typeface="Roboto"/>
              <a:sym typeface="Roboto"/>
            </a:endParaRPr>
          </a:p>
          <a:p>
            <a:pPr marL="457200" lvl="0" indent="-319087" algn="l" rtl="0">
              <a:lnSpc>
                <a:spcPct val="160000"/>
              </a:lnSpc>
              <a:spcBef>
                <a:spcPts val="0"/>
              </a:spcBef>
              <a:spcAft>
                <a:spcPts val="0"/>
              </a:spcAft>
              <a:buSzPct val="100000"/>
              <a:buFont typeface="Roboto"/>
              <a:buAutoNum type="arabicPeriod"/>
            </a:pPr>
            <a:r>
              <a:rPr lang="en" sz="3000">
                <a:solidFill>
                  <a:srgbClr val="231F20"/>
                </a:solidFill>
                <a:latin typeface="Roboto"/>
                <a:ea typeface="Roboto"/>
                <a:cs typeface="Roboto"/>
                <a:sym typeface="Roboto"/>
              </a:rPr>
              <a:t>Gay City New’s </a:t>
            </a:r>
            <a:r>
              <a:rPr lang="en" sz="3000" u="sng">
                <a:solidFill>
                  <a:srgbClr val="1438FF"/>
                </a:solidFill>
                <a:latin typeface="Roboto"/>
                <a:ea typeface="Roboto"/>
                <a:cs typeface="Roboto"/>
                <a:sym typeface="Roboto"/>
                <a:hlinkClick r:id="rId10">
                  <a:extLst>
                    <a:ext uri="{A12FA001-AC4F-418D-AE19-62706E023703}">
                      <ahyp:hlinkClr xmlns:ahyp="http://schemas.microsoft.com/office/drawing/2018/hyperlinkcolor" val="tx"/>
                    </a:ext>
                  </a:extLst>
                </a:hlinkClick>
              </a:rPr>
              <a:t>Pride Month 2021: A Guide to Being an Ally</a:t>
            </a:r>
            <a:endParaRPr sz="3000">
              <a:solidFill>
                <a:srgbClr val="231F20"/>
              </a:solidFill>
              <a:latin typeface="Roboto"/>
              <a:ea typeface="Roboto"/>
              <a:cs typeface="Roboto"/>
              <a:sym typeface="Roboto"/>
            </a:endParaRPr>
          </a:p>
          <a:p>
            <a:pPr marL="457200" lvl="0" indent="-319087" algn="l" rtl="0">
              <a:lnSpc>
                <a:spcPct val="160000"/>
              </a:lnSpc>
              <a:spcBef>
                <a:spcPts val="0"/>
              </a:spcBef>
              <a:spcAft>
                <a:spcPts val="0"/>
              </a:spcAft>
              <a:buSzPct val="100000"/>
              <a:buFont typeface="Roboto"/>
              <a:buAutoNum type="arabicPeriod"/>
            </a:pPr>
            <a:r>
              <a:rPr lang="en" sz="3000">
                <a:solidFill>
                  <a:srgbClr val="231F20"/>
                </a:solidFill>
                <a:latin typeface="Roboto"/>
                <a:ea typeface="Roboto"/>
                <a:cs typeface="Roboto"/>
                <a:sym typeface="Roboto"/>
              </a:rPr>
              <a:t>PFLAG’s </a:t>
            </a:r>
            <a:r>
              <a:rPr lang="en" sz="3000" u="sng">
                <a:solidFill>
                  <a:srgbClr val="1438FF"/>
                </a:solidFill>
                <a:latin typeface="Roboto"/>
                <a:ea typeface="Roboto"/>
                <a:cs typeface="Roboto"/>
                <a:sym typeface="Roboto"/>
                <a:hlinkClick r:id="rId11">
                  <a:extLst>
                    <a:ext uri="{A12FA001-AC4F-418D-AE19-62706E023703}">
                      <ahyp:hlinkClr xmlns:ahyp="http://schemas.microsoft.com/office/drawing/2018/hyperlinkcolor" val="tx"/>
                    </a:ext>
                  </a:extLst>
                </a:hlinkClick>
              </a:rPr>
              <a:t>We Are All Allies</a:t>
            </a:r>
            <a:r>
              <a:rPr lang="en" sz="3000">
                <a:solidFill>
                  <a:srgbClr val="231F20"/>
                </a:solidFill>
                <a:latin typeface="Roboto"/>
                <a:ea typeface="Roboto"/>
                <a:cs typeface="Roboto"/>
                <a:sym typeface="Roboto"/>
              </a:rPr>
              <a:t> offers some quick starting points for all allies</a:t>
            </a:r>
            <a:endParaRPr sz="3000">
              <a:solidFill>
                <a:srgbClr val="231F20"/>
              </a:solidFill>
              <a:latin typeface="Roboto"/>
              <a:ea typeface="Roboto"/>
              <a:cs typeface="Roboto"/>
              <a:sym typeface="Roboto"/>
            </a:endParaRPr>
          </a:p>
          <a:p>
            <a:pPr marL="457200" lvl="0" indent="-319087" algn="l" rtl="0">
              <a:lnSpc>
                <a:spcPct val="160000"/>
              </a:lnSpc>
              <a:spcBef>
                <a:spcPts val="0"/>
              </a:spcBef>
              <a:spcAft>
                <a:spcPts val="0"/>
              </a:spcAft>
              <a:buSzPct val="100000"/>
              <a:buFont typeface="Roboto"/>
              <a:buAutoNum type="arabicPeriod"/>
            </a:pPr>
            <a:r>
              <a:rPr lang="en" sz="3000" u="sng">
                <a:solidFill>
                  <a:srgbClr val="1438FF"/>
                </a:solidFill>
                <a:latin typeface="Roboto"/>
                <a:ea typeface="Roboto"/>
                <a:cs typeface="Roboto"/>
                <a:sym typeface="Roboto"/>
                <a:hlinkClick r:id="rId12">
                  <a:extLst>
                    <a:ext uri="{A12FA001-AC4F-418D-AE19-62706E023703}">
                      <ahyp:hlinkClr xmlns:ahyp="http://schemas.microsoft.com/office/drawing/2018/hyperlinkcolor" val="tx"/>
                    </a:ext>
                  </a:extLst>
                </a:hlinkClick>
              </a:rPr>
              <a:t>10 ways to be an ally to Black LGBT people</a:t>
            </a:r>
            <a:endParaRPr/>
          </a:p>
          <a:p>
            <a:pPr marL="457200" lvl="0" indent="-319087" algn="l" rtl="0">
              <a:lnSpc>
                <a:spcPct val="160000"/>
              </a:lnSpc>
              <a:spcBef>
                <a:spcPts val="0"/>
              </a:spcBef>
              <a:spcAft>
                <a:spcPts val="0"/>
              </a:spcAft>
              <a:buSzPct val="100000"/>
              <a:buFont typeface="Roboto"/>
              <a:buAutoNum type="arabicPeriod"/>
            </a:pPr>
            <a:r>
              <a:rPr lang="en" sz="3000" u="sng">
                <a:solidFill>
                  <a:srgbClr val="1438FF"/>
                </a:solidFill>
                <a:latin typeface="Roboto"/>
                <a:ea typeface="Roboto"/>
                <a:cs typeface="Roboto"/>
                <a:sym typeface="Roboto"/>
                <a:hlinkClick r:id="rId13">
                  <a:extLst>
                    <a:ext uri="{A12FA001-AC4F-418D-AE19-62706E023703}">
                      <ahyp:hlinkClr xmlns:ahyp="http://schemas.microsoft.com/office/drawing/2018/hyperlinkcolor" val="tx"/>
                    </a:ext>
                  </a:extLst>
                </a:hlinkClick>
              </a:rPr>
              <a:t>The Guide to Being a Straight Ally:</a:t>
            </a:r>
            <a:r>
              <a:rPr lang="en" sz="3000">
                <a:solidFill>
                  <a:srgbClr val="231F20"/>
                </a:solidFill>
                <a:latin typeface="Roboto"/>
                <a:ea typeface="Roboto"/>
                <a:cs typeface="Roboto"/>
                <a:sym typeface="Roboto"/>
              </a:rPr>
              <a:t> Learn more about what it means to be a straight ally and get some great tips and tools to being more supportive of your LGBTQ, friends, family, and colleagues.</a:t>
            </a:r>
            <a:endParaRPr sz="3000">
              <a:solidFill>
                <a:srgbClr val="231F20"/>
              </a:solidFill>
              <a:latin typeface="Roboto"/>
              <a:ea typeface="Roboto"/>
              <a:cs typeface="Roboto"/>
              <a:sym typeface="Roboto"/>
            </a:endParaRPr>
          </a:p>
          <a:p>
            <a:pPr marL="0" lvl="0" indent="0" algn="l" rtl="0">
              <a:spcBef>
                <a:spcPts val="0"/>
              </a:spcBef>
              <a:spcAft>
                <a:spcPts val="1200"/>
              </a:spcAft>
              <a:buNone/>
            </a:pPr>
            <a:r>
              <a:rPr lang="en"/>
              <a:t>(Source: https://buffer.com/resources/lgbtqia-resources/)</a:t>
            </a:r>
            <a:endParaRPr/>
          </a:p>
        </p:txBody>
      </p:sp>
      <p:sp>
        <p:nvSpPr>
          <p:cNvPr id="435" name="Google Shape;435;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35</a:t>
            </a:f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2"/>
          <p:cNvPicPr preferRelativeResize="0"/>
          <p:nvPr/>
        </p:nvPicPr>
        <p:blipFill>
          <a:blip r:embed="rId3">
            <a:alphaModFix amt="56000"/>
          </a:blip>
          <a:stretch>
            <a:fillRect/>
          </a:stretch>
        </p:blipFill>
        <p:spPr>
          <a:xfrm>
            <a:off x="0" y="0"/>
            <a:ext cx="9144001" cy="5143500"/>
          </a:xfrm>
          <a:prstGeom prst="rect">
            <a:avLst/>
          </a:prstGeom>
          <a:noFill/>
          <a:ln>
            <a:noFill/>
          </a:ln>
        </p:spPr>
      </p:pic>
      <p:sp>
        <p:nvSpPr>
          <p:cNvPr id="441" name="Google Shape;441;p52"/>
          <p:cNvSpPr txBox="1">
            <a:spLocks noGrp="1"/>
          </p:cNvSpPr>
          <p:nvPr>
            <p:ph type="body" idx="1"/>
          </p:nvPr>
        </p:nvSpPr>
        <p:spPr>
          <a:xfrm>
            <a:off x="168825" y="503375"/>
            <a:ext cx="8898900" cy="4695900"/>
          </a:xfrm>
          <a:prstGeom prst="rect">
            <a:avLst/>
          </a:prstGeom>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endParaRPr sz="2800">
              <a:solidFill>
                <a:schemeClr val="dk1"/>
              </a:solidFill>
            </a:endParaRPr>
          </a:p>
          <a:p>
            <a:pPr marL="0" lvl="0" indent="0" algn="l" rtl="0">
              <a:lnSpc>
                <a:spcPct val="100000"/>
              </a:lnSpc>
              <a:spcBef>
                <a:spcPts val="0"/>
              </a:spcBef>
              <a:spcAft>
                <a:spcPts val="0"/>
              </a:spcAft>
              <a:buNone/>
            </a:pPr>
            <a:endParaRPr sz="2800">
              <a:solidFill>
                <a:schemeClr val="dk1"/>
              </a:solidFill>
            </a:endParaRPr>
          </a:p>
          <a:p>
            <a:pPr marL="0" lvl="0" indent="0" algn="ctr" rtl="0">
              <a:lnSpc>
                <a:spcPct val="100000"/>
              </a:lnSpc>
              <a:spcBef>
                <a:spcPts val="0"/>
              </a:spcBef>
              <a:spcAft>
                <a:spcPts val="0"/>
              </a:spcAft>
              <a:buNone/>
            </a:pPr>
            <a:r>
              <a:rPr lang="en" sz="2800">
                <a:solidFill>
                  <a:schemeClr val="dk1"/>
                </a:solidFill>
              </a:rPr>
              <a:t>Mahalo Nui Loa</a:t>
            </a:r>
            <a:endParaRPr sz="2800">
              <a:solidFill>
                <a:schemeClr val="dk1"/>
              </a:solidFill>
            </a:endParaRPr>
          </a:p>
          <a:p>
            <a:pPr marL="0" lvl="0" indent="0" algn="ctr" rtl="0">
              <a:lnSpc>
                <a:spcPct val="100000"/>
              </a:lnSpc>
              <a:spcBef>
                <a:spcPts val="0"/>
              </a:spcBef>
              <a:spcAft>
                <a:spcPts val="0"/>
              </a:spcAft>
              <a:buNone/>
            </a:pPr>
            <a:endParaRPr sz="1400">
              <a:solidFill>
                <a:schemeClr val="dk1"/>
              </a:solidFill>
            </a:endParaRPr>
          </a:p>
          <a:p>
            <a:pPr marL="3200400" lvl="0" indent="-317500" algn="l" rtl="0">
              <a:lnSpc>
                <a:spcPct val="100000"/>
              </a:lnSpc>
              <a:spcBef>
                <a:spcPts val="0"/>
              </a:spcBef>
              <a:spcAft>
                <a:spcPts val="0"/>
              </a:spcAft>
              <a:buClr>
                <a:schemeClr val="dk1"/>
              </a:buClr>
              <a:buSzPts val="1400"/>
              <a:buChar char="●"/>
            </a:pPr>
            <a:r>
              <a:rPr lang="en" sz="1400" u="sng">
                <a:solidFill>
                  <a:schemeClr val="hlink"/>
                </a:solidFill>
                <a:hlinkClick r:id="rId4"/>
              </a:rPr>
              <a:t>rgarndt@hawaii.edu</a:t>
            </a:r>
            <a:endParaRPr/>
          </a:p>
          <a:p>
            <a:pPr marL="3200400" lvl="0" indent="-317500" algn="l" rtl="0">
              <a:lnSpc>
                <a:spcPct val="100000"/>
              </a:lnSpc>
              <a:spcBef>
                <a:spcPts val="0"/>
              </a:spcBef>
              <a:spcAft>
                <a:spcPts val="0"/>
              </a:spcAft>
              <a:buClr>
                <a:schemeClr val="dk1"/>
              </a:buClr>
              <a:buSzPts val="1400"/>
              <a:buChar char="●"/>
            </a:pPr>
            <a:r>
              <a:rPr lang="en" sz="1400" u="sng">
                <a:solidFill>
                  <a:schemeClr val="hlink"/>
                </a:solidFill>
                <a:hlinkClick r:id="rId5"/>
              </a:rPr>
              <a:t>danielle.phillips@ssw.umaryland.edu</a:t>
            </a:r>
            <a:endParaRPr sz="1400">
              <a:solidFill>
                <a:schemeClr val="dk1"/>
              </a:solidFill>
            </a:endParaRPr>
          </a:p>
        </p:txBody>
      </p:sp>
      <p:sp>
        <p:nvSpPr>
          <p:cNvPr id="442" name="Google Shape;442;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p53"/>
          <p:cNvSpPr txBox="1">
            <a:spLocks noGrp="1"/>
          </p:cNvSpPr>
          <p:nvPr>
            <p:ph type="title"/>
          </p:nvPr>
        </p:nvSpPr>
        <p:spPr>
          <a:xfrm>
            <a:off x="311700" y="91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Inter"/>
                <a:ea typeface="Inter"/>
                <a:cs typeface="Inter"/>
                <a:sym typeface="Inter"/>
              </a:rPr>
              <a:t>References</a:t>
            </a:r>
            <a:endParaRPr>
              <a:latin typeface="Inter"/>
              <a:ea typeface="Inter"/>
              <a:cs typeface="Inter"/>
              <a:sym typeface="Inter"/>
            </a:endParaRPr>
          </a:p>
        </p:txBody>
      </p:sp>
      <p:sp>
        <p:nvSpPr>
          <p:cNvPr id="448" name="Google Shape;448;p53"/>
          <p:cNvSpPr txBox="1">
            <a:spLocks noGrp="1"/>
          </p:cNvSpPr>
          <p:nvPr>
            <p:ph type="body" idx="1"/>
          </p:nvPr>
        </p:nvSpPr>
        <p:spPr>
          <a:xfrm>
            <a:off x="311700" y="858200"/>
            <a:ext cx="8520600" cy="419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AAMFT Queer Affirmative Caucus. (n.d.). LGBT Affirmative Therapy. https://www.ndsu.edu/fileadmin/hdfs/documents/misc/Affirmative_therapy_handout.pdf</a:t>
            </a:r>
            <a:endParaRPr sz="900"/>
          </a:p>
          <a:p>
            <a:pPr marL="0" lvl="0" indent="0" algn="l" rtl="0">
              <a:spcBef>
                <a:spcPts val="1200"/>
              </a:spcBef>
              <a:spcAft>
                <a:spcPts val="0"/>
              </a:spcAft>
              <a:buNone/>
            </a:pPr>
            <a:r>
              <a:rPr lang="en" sz="900">
                <a:solidFill>
                  <a:schemeClr val="dk1"/>
                </a:solidFill>
              </a:rPr>
              <a:t>Ceron, E. (2023). </a:t>
            </a:r>
            <a:r>
              <a:rPr lang="en" sz="900" i="1">
                <a:solidFill>
                  <a:schemeClr val="dk1"/>
                </a:solidFill>
                <a:highlight>
                  <a:srgbClr val="FFFFFF"/>
                </a:highlight>
              </a:rPr>
              <a:t>2023 Is Already a Record Year for Anti-LGBTQ Bills in the US</a:t>
            </a:r>
            <a:r>
              <a:rPr lang="en" sz="900">
                <a:solidFill>
                  <a:schemeClr val="dk1"/>
                </a:solidFill>
                <a:highlight>
                  <a:srgbClr val="FFFFFF"/>
                </a:highlight>
              </a:rPr>
              <a:t>. Bloomberg. </a:t>
            </a:r>
            <a:r>
              <a:rPr lang="en" sz="900" u="sng">
                <a:solidFill>
                  <a:schemeClr val="accent5"/>
                </a:solidFill>
                <a:highlight>
                  <a:srgbClr val="FFFFFF"/>
                </a:highlight>
                <a:hlinkClick r:id="rId3">
                  <a:extLst>
                    <a:ext uri="{A12FA001-AC4F-418D-AE19-62706E023703}">
                      <ahyp:hlinkClr xmlns:ahyp="http://schemas.microsoft.com/office/drawing/2018/hyperlinkcolor" val="tx"/>
                    </a:ext>
                  </a:extLst>
                </a:hlinkClick>
              </a:rPr>
              <a:t>https://www.bloomberg.com/news/articles/2023-03-08/2023-is-already-a-record-year-for-anti-lgbtq-bills-in-the-us?leadSource=uverify%20wall</a:t>
            </a:r>
            <a:endParaRPr sz="900"/>
          </a:p>
          <a:p>
            <a:pPr marL="0" lvl="0" indent="0" algn="l" rtl="0">
              <a:spcBef>
                <a:spcPts val="0"/>
              </a:spcBef>
              <a:spcAft>
                <a:spcPts val="0"/>
              </a:spcAft>
              <a:buNone/>
            </a:pPr>
            <a:endParaRPr sz="900"/>
          </a:p>
          <a:p>
            <a:pPr marL="0" lvl="0" indent="0" algn="l" rtl="0">
              <a:spcBef>
                <a:spcPts val="0"/>
              </a:spcBef>
              <a:spcAft>
                <a:spcPts val="0"/>
              </a:spcAft>
              <a:buNone/>
            </a:pPr>
            <a:r>
              <a:rPr lang="en" sz="900">
                <a:solidFill>
                  <a:schemeClr val="dk1"/>
                </a:solidFill>
              </a:rPr>
              <a:t>Craig, S. L., Alessi, E. J., Fisher-Borne, M., Dentato, M. P., Austin, A., Paceley, M., Wagaman, A., Arguello, T., Lewis, T., Balestrery, J. E., &amp; Van Der Horn, R. (2016). Guidelines for affirmative social work education: Enhancing the climate for LGBQQ students, staff, and faculty in social work education. Alexandria, VA: Council on Social Work Education</a:t>
            </a:r>
            <a:endParaRPr sz="900">
              <a:solidFill>
                <a:schemeClr val="dk1"/>
              </a:solidFill>
            </a:endParaRPr>
          </a:p>
          <a:p>
            <a:pPr marL="0" lvl="0" indent="0" algn="l" rtl="0">
              <a:spcBef>
                <a:spcPts val="1200"/>
              </a:spcBef>
              <a:spcAft>
                <a:spcPts val="0"/>
              </a:spcAft>
              <a:buNone/>
            </a:pPr>
            <a:r>
              <a:rPr lang="en" sz="900">
                <a:solidFill>
                  <a:schemeClr val="dk1"/>
                </a:solidFill>
              </a:rPr>
              <a:t>Gulliver, A., Griffiths, K. M., Christensen, H., &amp; Brewer, J. L. (2012). A systematic review of help-seeking interventions for depression, anxiety and general   psychological distress. BMC Psychiatry, 12(1), 81-92.</a:t>
            </a:r>
            <a:r>
              <a:rPr lang="en" sz="900">
                <a:solidFill>
                  <a:schemeClr val="dk1"/>
                </a:solidFill>
                <a:uFill>
                  <a:noFill/>
                </a:uFill>
                <a:hlinkClick r:id="rId4">
                  <a:extLst>
                    <a:ext uri="{A12FA001-AC4F-418D-AE19-62706E023703}">
                      <ahyp:hlinkClr xmlns:ahyp="http://schemas.microsoft.com/office/drawing/2018/hyperlinkcolor" val="tx"/>
                    </a:ext>
                  </a:extLst>
                </a:hlinkClick>
              </a:rPr>
              <a:t> </a:t>
            </a:r>
            <a:r>
              <a:rPr lang="en" sz="900" u="sng">
                <a:solidFill>
                  <a:schemeClr val="hlink"/>
                </a:solidFill>
                <a:hlinkClick r:id="rId4"/>
              </a:rPr>
              <a:t>http://dx.doi.org/10.1186/1471-244X-12-81</a:t>
            </a:r>
            <a:endParaRPr sz="900" u="sng">
              <a:solidFill>
                <a:schemeClr val="hlink"/>
              </a:solidFill>
            </a:endParaRPr>
          </a:p>
          <a:p>
            <a:pPr marL="0" lvl="0" indent="0" algn="l" rtl="0">
              <a:spcBef>
                <a:spcPts val="0"/>
              </a:spcBef>
              <a:spcAft>
                <a:spcPts val="0"/>
              </a:spcAft>
              <a:buNone/>
            </a:pPr>
            <a:endParaRPr sz="900" u="sng">
              <a:solidFill>
                <a:schemeClr val="hlink"/>
              </a:solidFill>
            </a:endParaRPr>
          </a:p>
          <a:p>
            <a:pPr marL="0" lvl="0" indent="0" algn="l" rtl="0">
              <a:spcBef>
                <a:spcPts val="0"/>
              </a:spcBef>
              <a:spcAft>
                <a:spcPts val="0"/>
              </a:spcAft>
              <a:buNone/>
            </a:pPr>
            <a:r>
              <a:rPr lang="en" sz="900">
                <a:solidFill>
                  <a:schemeClr val="dk1"/>
                </a:solidFill>
              </a:rPr>
              <a:t>Mitchell, C., McMillan, B., &amp; Hagan, T. (2017). Mental health help-seeking behaviours in young adults. British Journal of General Practice, 67(654), 8-9.  </a:t>
            </a:r>
            <a:r>
              <a:rPr lang="en" sz="900">
                <a:solidFill>
                  <a:schemeClr val="dk1"/>
                </a:solidFill>
                <a:uFill>
                  <a:noFill/>
                </a:uFill>
                <a:hlinkClick r:id="rId5">
                  <a:extLst>
                    <a:ext uri="{A12FA001-AC4F-418D-AE19-62706E023703}">
                      <ahyp:hlinkClr xmlns:ahyp="http://schemas.microsoft.com/office/drawing/2018/hyperlinkcolor" val="tx"/>
                    </a:ext>
                  </a:extLst>
                </a:hlinkClick>
              </a:rPr>
              <a:t> </a:t>
            </a:r>
            <a:r>
              <a:rPr lang="en" sz="900" u="sng">
                <a:solidFill>
                  <a:schemeClr val="hlink"/>
                </a:solidFill>
                <a:hlinkClick r:id="rId5"/>
              </a:rPr>
              <a:t>https://doi.org/10.3399/bjgp17X688453</a:t>
            </a:r>
            <a:endParaRPr sz="900" u="sng">
              <a:solidFill>
                <a:schemeClr val="hlink"/>
              </a:solidFill>
            </a:endParaRPr>
          </a:p>
          <a:p>
            <a:pPr marL="0" lvl="0" indent="0" algn="l" rtl="0">
              <a:spcBef>
                <a:spcPts val="0"/>
              </a:spcBef>
              <a:spcAft>
                <a:spcPts val="0"/>
              </a:spcAft>
              <a:buNone/>
            </a:pPr>
            <a:endParaRPr sz="900" u="sng">
              <a:solidFill>
                <a:schemeClr val="hlink"/>
              </a:solidFill>
            </a:endParaRPr>
          </a:p>
          <a:p>
            <a:pPr marL="0" lvl="0" indent="0" algn="l" rtl="0">
              <a:spcBef>
                <a:spcPts val="0"/>
              </a:spcBef>
              <a:spcAft>
                <a:spcPts val="0"/>
              </a:spcAft>
              <a:buNone/>
            </a:pPr>
            <a:r>
              <a:rPr lang="en" sz="1000"/>
              <a:t>National LGBT Health Education Center: A Program of the Fenway Institute. (2018). Learning to Address Implicit Bias Towards LGBTQ Patients: Case Scenarios. https://www.lgbtqiahealtheducation.org/wp-content/uploads/2018/10/Implicit-Bias-Guide-2018_Final.pdf</a:t>
            </a:r>
            <a:endParaRPr sz="1000"/>
          </a:p>
          <a:p>
            <a:pPr marL="0" lvl="0" indent="0" algn="l" rtl="0">
              <a:spcBef>
                <a:spcPts val="1200"/>
              </a:spcBef>
              <a:spcAft>
                <a:spcPts val="1200"/>
              </a:spcAft>
              <a:buNone/>
            </a:pPr>
            <a:r>
              <a:rPr lang="en" sz="1000"/>
              <a:t>National LGBT Health Education Center: A program of the Fenway Institute. (2016). Providing Inclusive Services and Care for LGBT People: A Guide for Health Care Staff. https://www.lgbtqiahealtheducation.org/wp-content/uploads/Providing-Inclusive-Services-and-Care-for-LGBT-People.pdf</a:t>
            </a:r>
            <a:endParaRPr sz="900"/>
          </a:p>
        </p:txBody>
      </p:sp>
      <p:sp>
        <p:nvSpPr>
          <p:cNvPr id="449" name="Google Shape;449;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37</a:t>
            </a:fld>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54"/>
          <p:cNvSpPr txBox="1">
            <a:spLocks noGrp="1"/>
          </p:cNvSpPr>
          <p:nvPr>
            <p:ph type="title"/>
          </p:nvPr>
        </p:nvSpPr>
        <p:spPr>
          <a:xfrm>
            <a:off x="311700" y="916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Inter"/>
                <a:ea typeface="Inter"/>
                <a:cs typeface="Inter"/>
                <a:sym typeface="Inter"/>
              </a:rPr>
              <a:t>References</a:t>
            </a:r>
            <a:endParaRPr>
              <a:latin typeface="Inter"/>
              <a:ea typeface="Inter"/>
              <a:cs typeface="Inter"/>
              <a:sym typeface="Inter"/>
            </a:endParaRPr>
          </a:p>
        </p:txBody>
      </p:sp>
      <p:sp>
        <p:nvSpPr>
          <p:cNvPr id="455" name="Google Shape;455;p54"/>
          <p:cNvSpPr txBox="1">
            <a:spLocks noGrp="1"/>
          </p:cNvSpPr>
          <p:nvPr>
            <p:ph type="body" idx="1"/>
          </p:nvPr>
        </p:nvSpPr>
        <p:spPr>
          <a:xfrm>
            <a:off x="311700" y="858200"/>
            <a:ext cx="8520600" cy="419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00"/>
              <a:t>National LGBTQIA+ Health Education Center. (2021). Ten Strategies for Creating Inclusive Health Care Environments for LGBTQIA+ People. </a:t>
            </a:r>
            <a:r>
              <a:rPr lang="en" sz="1000" u="sng">
                <a:solidFill>
                  <a:schemeClr val="hlink"/>
                </a:solidFill>
                <a:hlinkClick r:id="rId3"/>
              </a:rPr>
              <a:t>https://www.lgbtqiahealtheducation.org/wp-content/uploads/2021/05/Ten-Strategies-for-Creating-Inclusive-Health-Care-Environments-for-LGBTQIA-People-Brief.pdf</a:t>
            </a:r>
            <a:endParaRPr sz="1000"/>
          </a:p>
          <a:p>
            <a:pPr marL="0" lvl="0" indent="0" algn="l" rtl="0">
              <a:spcBef>
                <a:spcPts val="1200"/>
              </a:spcBef>
              <a:spcAft>
                <a:spcPts val="0"/>
              </a:spcAft>
              <a:buNone/>
            </a:pPr>
            <a:r>
              <a:rPr lang="en" sz="1000"/>
              <a:t>Substance Abuse and Mental Health Services Administration, Top Health Issues for LGBT Populations Information &amp; Resource Kit. HHS Publication No. (SMA) 12-684. Rockville, MD: Substance Abuse and Mental Health Services Administration, 2012.</a:t>
            </a:r>
            <a:endParaRPr sz="900" u="sng">
              <a:solidFill>
                <a:schemeClr val="hlink"/>
              </a:solidFill>
            </a:endParaRPr>
          </a:p>
          <a:p>
            <a:pPr marL="0" lvl="0" indent="0" algn="l" rtl="0">
              <a:spcBef>
                <a:spcPts val="1200"/>
              </a:spcBef>
              <a:spcAft>
                <a:spcPts val="0"/>
              </a:spcAft>
              <a:buNone/>
            </a:pPr>
            <a:r>
              <a:rPr lang="en" sz="900">
                <a:solidFill>
                  <a:schemeClr val="dk1"/>
                </a:solidFill>
              </a:rPr>
              <a:t>Sutter, M., &amp; Perrin, P. B. (2016). Discrimination, Mental Health, and Suicidal ideation among LGBTQ people of color. Journal of Counseling Psychology,   63(1), 98-105.</a:t>
            </a:r>
            <a:r>
              <a:rPr lang="en" sz="900">
                <a:solidFill>
                  <a:schemeClr val="dk1"/>
                </a:solidFill>
                <a:uFill>
                  <a:noFill/>
                </a:uFill>
                <a:hlinkClick r:id="rId4">
                  <a:extLst>
                    <a:ext uri="{A12FA001-AC4F-418D-AE19-62706E023703}">
                      <ahyp:hlinkClr xmlns:ahyp="http://schemas.microsoft.com/office/drawing/2018/hyperlinkcolor" val="tx"/>
                    </a:ext>
                  </a:extLst>
                </a:hlinkClick>
              </a:rPr>
              <a:t> </a:t>
            </a:r>
            <a:r>
              <a:rPr lang="en" sz="900" u="sng">
                <a:solidFill>
                  <a:schemeClr val="hlink"/>
                </a:solidFill>
                <a:hlinkClick r:id="rId4"/>
              </a:rPr>
              <a:t>http://dx.doi.org/10.1037/cou0000126</a:t>
            </a:r>
            <a:endParaRPr sz="900" u="sng">
              <a:solidFill>
                <a:schemeClr val="hlink"/>
              </a:solidFill>
            </a:endParaRPr>
          </a:p>
          <a:p>
            <a:pPr marL="0" lvl="0" indent="0" algn="l" rtl="0">
              <a:spcBef>
                <a:spcPts val="0"/>
              </a:spcBef>
              <a:spcAft>
                <a:spcPts val="0"/>
              </a:spcAft>
              <a:buNone/>
            </a:pPr>
            <a:endParaRPr sz="900" u="sng">
              <a:solidFill>
                <a:schemeClr val="hlink"/>
              </a:solidFill>
            </a:endParaRPr>
          </a:p>
          <a:p>
            <a:pPr marL="0" lvl="0" indent="0" algn="l" rtl="0">
              <a:spcBef>
                <a:spcPts val="0"/>
              </a:spcBef>
              <a:spcAft>
                <a:spcPts val="0"/>
              </a:spcAft>
              <a:buNone/>
            </a:pPr>
            <a:r>
              <a:rPr lang="en" sz="900">
                <a:solidFill>
                  <a:schemeClr val="dk1"/>
                </a:solidFill>
              </a:rPr>
              <a:t>Woodford, M. R., Garvey, J. C., Kulick, A., Sinco, B. R., &amp; Sung Hong, J. (2018). LGBTQ policies and resources on campus and the experiences and   psychological well-being of sexual minority college students: advancing research on structural inclusion. American Psychological Association,   5(4), 445-456.</a:t>
            </a:r>
            <a:r>
              <a:rPr lang="en" sz="900">
                <a:solidFill>
                  <a:schemeClr val="dk1"/>
                </a:solidFill>
                <a:uFill>
                  <a:noFill/>
                </a:uFill>
                <a:hlinkClick r:id="rId5">
                  <a:extLst>
                    <a:ext uri="{A12FA001-AC4F-418D-AE19-62706E023703}">
                      <ahyp:hlinkClr xmlns:ahyp="http://schemas.microsoft.com/office/drawing/2018/hyperlinkcolor" val="tx"/>
                    </a:ext>
                  </a:extLst>
                </a:hlinkClick>
              </a:rPr>
              <a:t> </a:t>
            </a:r>
            <a:r>
              <a:rPr lang="en" sz="900" u="sng">
                <a:solidFill>
                  <a:schemeClr val="hlink"/>
                </a:solidFill>
                <a:hlinkClick r:id="rId5"/>
              </a:rPr>
              <a:t>http://dx.doi.org/http://dx.doi.org/10.1037/sgd0000289</a:t>
            </a:r>
            <a:endParaRPr sz="900">
              <a:solidFill>
                <a:schemeClr val="dk1"/>
              </a:solidFill>
              <a:highlight>
                <a:srgbClr val="FFFFFF"/>
              </a:highlight>
            </a:endParaRPr>
          </a:p>
          <a:p>
            <a:pPr marL="0" lvl="0" indent="0" algn="l" rtl="0">
              <a:spcBef>
                <a:spcPts val="0"/>
              </a:spcBef>
              <a:spcAft>
                <a:spcPts val="0"/>
              </a:spcAft>
              <a:buNone/>
            </a:pPr>
            <a:endParaRPr sz="900">
              <a:solidFill>
                <a:schemeClr val="dk1"/>
              </a:solidFill>
            </a:endParaRPr>
          </a:p>
          <a:p>
            <a:pPr marL="0" lvl="0" indent="0" algn="l" rtl="0">
              <a:spcBef>
                <a:spcPts val="0"/>
              </a:spcBef>
              <a:spcAft>
                <a:spcPts val="0"/>
              </a:spcAft>
              <a:buNone/>
            </a:pPr>
            <a:r>
              <a:rPr lang="en" sz="900">
                <a:solidFill>
                  <a:schemeClr val="dk1"/>
                </a:solidFill>
              </a:rPr>
              <a:t>World Health Organization. (2022). Gender and health.</a:t>
            </a:r>
            <a:r>
              <a:rPr lang="en" sz="900">
                <a:solidFill>
                  <a:schemeClr val="dk1"/>
                </a:solidFill>
                <a:uFill>
                  <a:noFill/>
                </a:uFill>
                <a:hlinkClick r:id="rId6">
                  <a:extLst>
                    <a:ext uri="{A12FA001-AC4F-418D-AE19-62706E023703}">
                      <ahyp:hlinkClr xmlns:ahyp="http://schemas.microsoft.com/office/drawing/2018/hyperlinkcolor" val="tx"/>
                    </a:ext>
                  </a:extLst>
                </a:hlinkClick>
              </a:rPr>
              <a:t> </a:t>
            </a:r>
            <a:r>
              <a:rPr lang="en" sz="900" u="sng">
                <a:solidFill>
                  <a:schemeClr val="hlink"/>
                </a:solidFill>
                <a:hlinkClick r:id="rId7"/>
              </a:rPr>
              <a:t>https://www.who.int/health-topics/gender#tab=tab_1</a:t>
            </a:r>
            <a:endParaRPr sz="900" u="sng">
              <a:solidFill>
                <a:schemeClr val="hlink"/>
              </a:solidFill>
            </a:endParaRPr>
          </a:p>
          <a:p>
            <a:pPr marL="0" lvl="0" indent="0" algn="l" rtl="0">
              <a:spcBef>
                <a:spcPts val="0"/>
              </a:spcBef>
              <a:spcAft>
                <a:spcPts val="0"/>
              </a:spcAft>
              <a:buNone/>
            </a:pPr>
            <a:endParaRPr sz="900" u="sng">
              <a:solidFill>
                <a:schemeClr val="hlink"/>
              </a:solidFill>
            </a:endParaRPr>
          </a:p>
          <a:p>
            <a:pPr marL="0" lvl="0" indent="0" algn="l" rtl="0">
              <a:spcBef>
                <a:spcPts val="0"/>
              </a:spcBef>
              <a:spcAft>
                <a:spcPts val="0"/>
              </a:spcAft>
              <a:buNone/>
            </a:pPr>
            <a:endParaRPr sz="900" u="sng">
              <a:solidFill>
                <a:schemeClr val="hlink"/>
              </a:solidFill>
            </a:endParaRPr>
          </a:p>
          <a:p>
            <a:pPr marL="0" lvl="0" indent="0" algn="l" rtl="0">
              <a:spcBef>
                <a:spcPts val="0"/>
              </a:spcBef>
              <a:spcAft>
                <a:spcPts val="0"/>
              </a:spcAft>
              <a:buNone/>
            </a:pPr>
            <a:endParaRPr sz="900" u="sng">
              <a:solidFill>
                <a:schemeClr val="hlink"/>
              </a:solidFill>
            </a:endParaRPr>
          </a:p>
          <a:p>
            <a:pPr marL="0" lvl="0" indent="0" algn="l" rtl="0">
              <a:spcBef>
                <a:spcPts val="0"/>
              </a:spcBef>
              <a:spcAft>
                <a:spcPts val="0"/>
              </a:spcAft>
              <a:buNone/>
            </a:pPr>
            <a:r>
              <a:rPr lang="en" sz="900">
                <a:solidFill>
                  <a:srgbClr val="FFFFFF"/>
                </a:solidFill>
              </a:rPr>
              <a:t>●</a:t>
            </a:r>
            <a:endParaRPr sz="900">
              <a:solidFill>
                <a:srgbClr val="FFFFFF"/>
              </a:solidFill>
            </a:endParaRPr>
          </a:p>
          <a:p>
            <a:pPr marL="0" lvl="0" indent="0" algn="l" rtl="0">
              <a:spcBef>
                <a:spcPts val="0"/>
              </a:spcBef>
              <a:spcAft>
                <a:spcPts val="1200"/>
              </a:spcAft>
              <a:buClr>
                <a:schemeClr val="dk1"/>
              </a:buClr>
              <a:buSzPts val="1100"/>
              <a:buFont typeface="Arial"/>
              <a:buNone/>
            </a:pPr>
            <a:endParaRPr sz="900"/>
          </a:p>
        </p:txBody>
      </p:sp>
      <p:sp>
        <p:nvSpPr>
          <p:cNvPr id="456" name="Google Shape;456;p5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55"/>
          <p:cNvSpPr txBox="1">
            <a:spLocks noGrp="1"/>
          </p:cNvSpPr>
          <p:nvPr>
            <p:ph type="title"/>
          </p:nvPr>
        </p:nvSpPr>
        <p:spPr>
          <a:xfrm>
            <a:off x="311700" y="91675"/>
            <a:ext cx="8520600" cy="572700"/>
          </a:xfrm>
          <a:prstGeom prst="rect">
            <a:avLst/>
          </a:prstGeom>
        </p:spPr>
        <p:txBody>
          <a:bodyPr spcFirstLastPara="1" wrap="square" lIns="91425" tIns="91425" rIns="91425" bIns="91425" anchor="t" anchorCtr="0">
            <a:normAutofit fontScale="90000"/>
          </a:bodyPr>
          <a:lstStyle/>
          <a:p>
            <a:pPr marL="0" lvl="0" indent="0" algn="ctr" rtl="0">
              <a:spcBef>
                <a:spcPts val="0"/>
              </a:spcBef>
              <a:spcAft>
                <a:spcPts val="0"/>
              </a:spcAft>
              <a:buNone/>
            </a:pPr>
            <a:r>
              <a:rPr lang="en"/>
              <a:t>References</a:t>
            </a:r>
            <a:endParaRPr/>
          </a:p>
        </p:txBody>
      </p:sp>
      <p:sp>
        <p:nvSpPr>
          <p:cNvPr id="462" name="Google Shape;462;p55"/>
          <p:cNvSpPr txBox="1">
            <a:spLocks noGrp="1"/>
          </p:cNvSpPr>
          <p:nvPr>
            <p:ph type="body" idx="1"/>
          </p:nvPr>
        </p:nvSpPr>
        <p:spPr>
          <a:xfrm>
            <a:off x="311700" y="858200"/>
            <a:ext cx="8520600" cy="4198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000"/>
          </a:p>
          <a:p>
            <a:pPr marL="0" lvl="0" indent="0" algn="l" rtl="0">
              <a:spcBef>
                <a:spcPts val="1200"/>
              </a:spcBef>
              <a:spcAft>
                <a:spcPts val="0"/>
              </a:spcAft>
              <a:buClr>
                <a:schemeClr val="dk1"/>
              </a:buClr>
              <a:buSzPts val="1100"/>
              <a:buFont typeface="Arial"/>
              <a:buNone/>
            </a:pPr>
            <a:endParaRPr sz="1000"/>
          </a:p>
          <a:p>
            <a:pPr marL="0" lvl="0" indent="0" algn="l" rtl="0">
              <a:spcBef>
                <a:spcPts val="1200"/>
              </a:spcBef>
              <a:spcAft>
                <a:spcPts val="0"/>
              </a:spcAft>
              <a:buClr>
                <a:schemeClr val="dk1"/>
              </a:buClr>
              <a:buSzPts val="1100"/>
              <a:buFont typeface="Arial"/>
              <a:buNone/>
            </a:pPr>
            <a:endParaRPr sz="1000"/>
          </a:p>
          <a:p>
            <a:pPr marL="0" lvl="0" indent="0" algn="l" rtl="0">
              <a:spcBef>
                <a:spcPts val="1200"/>
              </a:spcBef>
              <a:spcAft>
                <a:spcPts val="0"/>
              </a:spcAft>
              <a:buNone/>
            </a:pPr>
            <a:endParaRPr sz="1000"/>
          </a:p>
          <a:p>
            <a:pPr marL="0" lvl="0" indent="0" algn="l" rtl="0">
              <a:spcBef>
                <a:spcPts val="1200"/>
              </a:spcBef>
              <a:spcAft>
                <a:spcPts val="0"/>
              </a:spcAft>
              <a:buNone/>
            </a:pPr>
            <a:endParaRPr sz="100" u="sng">
              <a:solidFill>
                <a:schemeClr val="hlink"/>
              </a:solidFill>
            </a:endParaRPr>
          </a:p>
          <a:p>
            <a:pPr marL="0" lvl="0" indent="0" algn="l" rtl="0">
              <a:spcBef>
                <a:spcPts val="0"/>
              </a:spcBef>
              <a:spcAft>
                <a:spcPts val="0"/>
              </a:spcAft>
              <a:buNone/>
            </a:pPr>
            <a:endParaRPr sz="100" u="sng">
              <a:solidFill>
                <a:schemeClr val="hlink"/>
              </a:solidFill>
            </a:endParaRPr>
          </a:p>
          <a:p>
            <a:pPr marL="0" lvl="0" indent="0" algn="l" rtl="0">
              <a:spcBef>
                <a:spcPts val="0"/>
              </a:spcBef>
              <a:spcAft>
                <a:spcPts val="0"/>
              </a:spcAft>
              <a:buNone/>
            </a:pPr>
            <a:endParaRPr sz="100" u="sng">
              <a:solidFill>
                <a:schemeClr val="hlink"/>
              </a:solidFill>
            </a:endParaRPr>
          </a:p>
          <a:p>
            <a:pPr marL="0" lvl="0" indent="0" algn="l" rtl="0">
              <a:spcBef>
                <a:spcPts val="0"/>
              </a:spcBef>
              <a:spcAft>
                <a:spcPts val="0"/>
              </a:spcAft>
              <a:buNone/>
            </a:pPr>
            <a:r>
              <a:rPr lang="en" sz="100">
                <a:solidFill>
                  <a:srgbClr val="FFFFFF"/>
                </a:solidFill>
              </a:rPr>
              <a:t>●</a:t>
            </a:r>
            <a:endParaRPr sz="100">
              <a:solidFill>
                <a:srgbClr val="FFFFFF"/>
              </a:solidFill>
            </a:endParaRPr>
          </a:p>
          <a:p>
            <a:pPr marL="0" lvl="0" indent="0" algn="l" rtl="0">
              <a:spcBef>
                <a:spcPts val="0"/>
              </a:spcBef>
              <a:spcAft>
                <a:spcPts val="1200"/>
              </a:spcAft>
              <a:buClr>
                <a:schemeClr val="dk1"/>
              </a:buClr>
              <a:buSzPts val="1100"/>
              <a:buFont typeface="Arial"/>
              <a:buNone/>
            </a:pPr>
            <a:endParaRPr sz="100"/>
          </a:p>
        </p:txBody>
      </p:sp>
      <p:sp>
        <p:nvSpPr>
          <p:cNvPr id="463" name="Google Shape;463;p5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8"/>
        <p:cNvGrpSpPr/>
        <p:nvPr/>
      </p:nvGrpSpPr>
      <p:grpSpPr>
        <a:xfrm>
          <a:off x="0" y="0"/>
          <a:ext cx="0" cy="0"/>
          <a:chOff x="0" y="0"/>
          <a:chExt cx="0" cy="0"/>
        </a:xfrm>
      </p:grpSpPr>
      <p:cxnSp>
        <p:nvCxnSpPr>
          <p:cNvPr id="149" name="Google Shape;149;p20"/>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150" name="Google Shape;150;p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400">
                <a:latin typeface="Inter SemiBold"/>
                <a:ea typeface="Inter SemiBold"/>
                <a:cs typeface="Inter SemiBold"/>
                <a:sym typeface="Inter SemiBold"/>
              </a:rPr>
              <a:t>Financial Disclosures</a:t>
            </a:r>
            <a:endParaRPr sz="2400">
              <a:latin typeface="Inter SemiBold"/>
              <a:ea typeface="Inter SemiBold"/>
              <a:cs typeface="Inter SemiBold"/>
              <a:sym typeface="Inter SemiBold"/>
            </a:endParaRPr>
          </a:p>
        </p:txBody>
      </p:sp>
      <p:pic>
        <p:nvPicPr>
          <p:cNvPr id="151" name="Google Shape;151;p20"/>
          <p:cNvPicPr preferRelativeResize="0"/>
          <p:nvPr/>
        </p:nvPicPr>
        <p:blipFill>
          <a:blip r:embed="rId3">
            <a:alphaModFix amt="19000"/>
          </a:blip>
          <a:stretch>
            <a:fillRect/>
          </a:stretch>
        </p:blipFill>
        <p:spPr>
          <a:xfrm rot="298023">
            <a:off x="-508075" y="3425275"/>
            <a:ext cx="9671598" cy="3810839"/>
          </a:xfrm>
          <a:prstGeom prst="rect">
            <a:avLst/>
          </a:prstGeom>
          <a:noFill/>
          <a:ln>
            <a:noFill/>
          </a:ln>
        </p:spPr>
      </p:pic>
      <p:sp>
        <p:nvSpPr>
          <p:cNvPr id="152" name="Google Shape;152;p20"/>
          <p:cNvSpPr txBox="1">
            <a:spLocks noGrp="1"/>
          </p:cNvSpPr>
          <p:nvPr>
            <p:ph type="body" idx="1"/>
          </p:nvPr>
        </p:nvSpPr>
        <p:spPr>
          <a:xfrm>
            <a:off x="311700" y="1361150"/>
            <a:ext cx="8377500" cy="34164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1900">
                <a:solidFill>
                  <a:schemeClr val="dk1"/>
                </a:solidFill>
                <a:latin typeface="Inter"/>
                <a:ea typeface="Inter"/>
                <a:cs typeface="Inter"/>
                <a:sym typeface="Inter"/>
              </a:rPr>
              <a:t>The speakers have no relevant financial disclosures.</a:t>
            </a:r>
            <a:endParaRPr sz="1900">
              <a:solidFill>
                <a:schemeClr val="dk1"/>
              </a:solidFill>
              <a:latin typeface="Inter"/>
              <a:ea typeface="Inter"/>
              <a:cs typeface="Inter"/>
              <a:sym typeface="Inter"/>
            </a:endParaRPr>
          </a:p>
        </p:txBody>
      </p:sp>
      <p:pic>
        <p:nvPicPr>
          <p:cNvPr id="153" name="Google Shape;153;p20"/>
          <p:cNvPicPr preferRelativeResize="0"/>
          <p:nvPr/>
        </p:nvPicPr>
        <p:blipFill>
          <a:blip r:embed="rId4">
            <a:alphaModFix/>
          </a:blip>
          <a:stretch>
            <a:fillRect/>
          </a:stretch>
        </p:blipFill>
        <p:spPr>
          <a:xfrm rot="-9" flipH="1">
            <a:off x="8382475" y="4459651"/>
            <a:ext cx="1074700" cy="760047"/>
          </a:xfrm>
          <a:prstGeom prst="rect">
            <a:avLst/>
          </a:prstGeom>
          <a:noFill/>
          <a:ln>
            <a:noFill/>
          </a:ln>
        </p:spPr>
      </p:pic>
      <p:sp>
        <p:nvSpPr>
          <p:cNvPr id="154" name="Google Shape;154;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4</a:t>
            </a:f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58"/>
        <p:cNvGrpSpPr/>
        <p:nvPr/>
      </p:nvGrpSpPr>
      <p:grpSpPr>
        <a:xfrm>
          <a:off x="0" y="0"/>
          <a:ext cx="0" cy="0"/>
          <a:chOff x="0" y="0"/>
          <a:chExt cx="0" cy="0"/>
        </a:xfrm>
      </p:grpSpPr>
      <p:pic>
        <p:nvPicPr>
          <p:cNvPr id="159" name="Google Shape;159;p21"/>
          <p:cNvPicPr preferRelativeResize="0"/>
          <p:nvPr/>
        </p:nvPicPr>
        <p:blipFill rotWithShape="1">
          <a:blip r:embed="rId3">
            <a:alphaModFix amt="25000"/>
          </a:blip>
          <a:srcRect l="1090" t="29580" r="-1090" b="-29579"/>
          <a:stretch/>
        </p:blipFill>
        <p:spPr>
          <a:xfrm rot="425878">
            <a:off x="-65603" y="-647229"/>
            <a:ext cx="9894610" cy="2916060"/>
          </a:xfrm>
          <a:prstGeom prst="rect">
            <a:avLst/>
          </a:prstGeom>
          <a:noFill/>
          <a:ln>
            <a:noFill/>
          </a:ln>
        </p:spPr>
      </p:pic>
      <p:sp>
        <p:nvSpPr>
          <p:cNvPr id="160" name="Google Shape;160;p2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Describe LGBTQIA Affirming Care.</a:t>
            </a:r>
            <a:endParaRPr>
              <a:solidFill>
                <a:schemeClr val="dk1"/>
              </a:solidFill>
              <a:latin typeface="Inter"/>
              <a:ea typeface="Inter"/>
              <a:cs typeface="Inter"/>
              <a:sym typeface="Inter"/>
            </a:endParaRPr>
          </a:p>
          <a:p>
            <a:pPr marL="457200" lvl="0" indent="-342900" algn="l" rtl="0">
              <a:spcBef>
                <a:spcPts val="0"/>
              </a:spcBef>
              <a:spcAft>
                <a:spcPts val="0"/>
              </a:spcAft>
              <a:buClr>
                <a:schemeClr val="dk1"/>
              </a:buClr>
              <a:buSzPts val="1800"/>
              <a:buFont typeface="Inter"/>
              <a:buChar char="●"/>
            </a:pPr>
            <a:r>
              <a:rPr lang="en">
                <a:solidFill>
                  <a:schemeClr val="dk1"/>
                </a:solidFill>
                <a:latin typeface="Inter"/>
                <a:ea typeface="Inter"/>
                <a:cs typeface="Inter"/>
                <a:sym typeface="Inter"/>
              </a:rPr>
              <a:t>Outline the steps associated with an ethical decision-making framework and apply it in practice.</a:t>
            </a:r>
            <a:endParaRPr>
              <a:solidFill>
                <a:schemeClr val="dk1"/>
              </a:solidFill>
              <a:latin typeface="Inter"/>
              <a:ea typeface="Inter"/>
              <a:cs typeface="Inter"/>
              <a:sym typeface="Inter"/>
            </a:endParaRPr>
          </a:p>
          <a:p>
            <a:pPr marL="0" lvl="0" indent="0" algn="l" rtl="0">
              <a:lnSpc>
                <a:spcPct val="115000"/>
              </a:lnSpc>
              <a:spcBef>
                <a:spcPts val="1200"/>
              </a:spcBef>
              <a:spcAft>
                <a:spcPts val="0"/>
              </a:spcAft>
              <a:buNone/>
            </a:pP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p:txBody>
      </p:sp>
      <p:cxnSp>
        <p:nvCxnSpPr>
          <p:cNvPr id="161" name="Google Shape;161;p21"/>
          <p:cNvCxnSpPr/>
          <p:nvPr/>
        </p:nvCxnSpPr>
        <p:spPr>
          <a:xfrm>
            <a:off x="0" y="1129500"/>
            <a:ext cx="7998600" cy="0"/>
          </a:xfrm>
          <a:prstGeom prst="straightConnector1">
            <a:avLst/>
          </a:prstGeom>
          <a:noFill/>
          <a:ln w="38100" cap="flat" cmpd="sng">
            <a:solidFill>
              <a:srgbClr val="024731"/>
            </a:solidFill>
            <a:prstDash val="solid"/>
            <a:round/>
            <a:headEnd type="none" w="med" len="med"/>
            <a:tailEnd type="oval" w="med" len="med"/>
          </a:ln>
        </p:spPr>
      </p:cxnSp>
      <p:sp>
        <p:nvSpPr>
          <p:cNvPr id="162" name="Google Shape;162;p2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2400">
                <a:latin typeface="Inter SemiBold"/>
                <a:ea typeface="Inter SemiBold"/>
                <a:cs typeface="Inter SemiBold"/>
                <a:sym typeface="Inter SemiBold"/>
              </a:rPr>
              <a:t>Objectives</a:t>
            </a:r>
            <a:endParaRPr sz="2400">
              <a:latin typeface="Inter SemiBold"/>
              <a:ea typeface="Inter SemiBold"/>
              <a:cs typeface="Inter SemiBold"/>
              <a:sym typeface="Inter SemiBold"/>
            </a:endParaRPr>
          </a:p>
        </p:txBody>
      </p:sp>
      <p:pic>
        <p:nvPicPr>
          <p:cNvPr id="163" name="Google Shape;163;p21"/>
          <p:cNvPicPr preferRelativeResize="0"/>
          <p:nvPr/>
        </p:nvPicPr>
        <p:blipFill>
          <a:blip r:embed="rId4">
            <a:alphaModFix/>
          </a:blip>
          <a:stretch>
            <a:fillRect/>
          </a:stretch>
        </p:blipFill>
        <p:spPr>
          <a:xfrm rot="-9" flipH="1">
            <a:off x="8382475" y="4459651"/>
            <a:ext cx="1074700" cy="760047"/>
          </a:xfrm>
          <a:prstGeom prst="rect">
            <a:avLst/>
          </a:prstGeom>
          <a:noFill/>
          <a:ln>
            <a:noFill/>
          </a:ln>
        </p:spPr>
      </p:pic>
      <p:sp>
        <p:nvSpPr>
          <p:cNvPr id="164" name="Google Shape;164;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4630"/>
        </a:solidFill>
        <a:effectLst/>
      </p:bgPr>
    </p:bg>
    <p:spTree>
      <p:nvGrpSpPr>
        <p:cNvPr id="1" name="Shape 168"/>
        <p:cNvGrpSpPr/>
        <p:nvPr/>
      </p:nvGrpSpPr>
      <p:grpSpPr>
        <a:xfrm>
          <a:off x="0" y="0"/>
          <a:ext cx="0" cy="0"/>
          <a:chOff x="0" y="0"/>
          <a:chExt cx="0" cy="0"/>
        </a:xfrm>
      </p:grpSpPr>
      <p:sp>
        <p:nvSpPr>
          <p:cNvPr id="169" name="Google Shape;169;p22"/>
          <p:cNvSpPr txBox="1"/>
          <p:nvPr/>
        </p:nvSpPr>
        <p:spPr>
          <a:xfrm>
            <a:off x="516835" y="458200"/>
            <a:ext cx="8134200" cy="4117200"/>
          </a:xfrm>
          <a:prstGeom prst="rect">
            <a:avLst/>
          </a:prstGeom>
          <a:noFill/>
          <a:ln>
            <a:noFill/>
          </a:ln>
        </p:spPr>
        <p:txBody>
          <a:bodyPr spcFirstLastPara="1" wrap="square" lIns="91425" tIns="91425" rIns="91425" bIns="91425" anchor="ctr" anchorCtr="0">
            <a:noAutofit/>
          </a:bodyPr>
          <a:lstStyle/>
          <a:p>
            <a:pPr marL="457200" marR="0" lvl="0" indent="-406400" algn="l" rtl="0">
              <a:lnSpc>
                <a:spcPct val="100000"/>
              </a:lnSpc>
              <a:spcBef>
                <a:spcPts val="0"/>
              </a:spcBef>
              <a:spcAft>
                <a:spcPts val="0"/>
              </a:spcAft>
              <a:buClr>
                <a:schemeClr val="lt1"/>
              </a:buClr>
              <a:buSzPts val="2800"/>
              <a:buFont typeface="Inter"/>
              <a:buChar char="●"/>
            </a:pPr>
            <a:r>
              <a:rPr lang="en" sz="2800" i="0" u="none" strike="noStrike" cap="none">
                <a:solidFill>
                  <a:schemeClr val="lt1"/>
                </a:solidFill>
                <a:latin typeface="Inter"/>
                <a:ea typeface="Inter"/>
                <a:cs typeface="Inter"/>
                <a:sym typeface="Inter"/>
              </a:rPr>
              <a:t>Name (pronoun if </a:t>
            </a:r>
            <a:r>
              <a:rPr lang="en" sz="2800">
                <a:solidFill>
                  <a:schemeClr val="lt1"/>
                </a:solidFill>
                <a:latin typeface="Inter"/>
                <a:ea typeface="Inter"/>
                <a:cs typeface="Inter"/>
                <a:sym typeface="Inter"/>
              </a:rPr>
              <a:t>you are comfortable)</a:t>
            </a:r>
            <a:endParaRPr>
              <a:latin typeface="Inter"/>
              <a:ea typeface="Inter"/>
              <a:cs typeface="Inter"/>
              <a:sym typeface="Inter"/>
            </a:endParaRPr>
          </a:p>
          <a:p>
            <a:pPr marL="457200" marR="0" lvl="0" indent="-406400" algn="l" rtl="0">
              <a:lnSpc>
                <a:spcPct val="100000"/>
              </a:lnSpc>
              <a:spcBef>
                <a:spcPts val="0"/>
              </a:spcBef>
              <a:spcAft>
                <a:spcPts val="0"/>
              </a:spcAft>
              <a:buClr>
                <a:schemeClr val="lt1"/>
              </a:buClr>
              <a:buSzPts val="2800"/>
              <a:buFont typeface="Inter"/>
              <a:buChar char="●"/>
            </a:pPr>
            <a:r>
              <a:rPr lang="en" sz="2800" i="0" u="none" strike="noStrike" cap="none">
                <a:solidFill>
                  <a:schemeClr val="lt1"/>
                </a:solidFill>
                <a:latin typeface="Inter"/>
                <a:ea typeface="Inter"/>
                <a:cs typeface="Inter"/>
                <a:sym typeface="Inter"/>
              </a:rPr>
              <a:t>Area of specialty </a:t>
            </a:r>
            <a:endParaRPr>
              <a:latin typeface="Inter"/>
              <a:ea typeface="Inter"/>
              <a:cs typeface="Inter"/>
              <a:sym typeface="Inter"/>
            </a:endParaRPr>
          </a:p>
          <a:p>
            <a:pPr marL="457200" marR="0" lvl="0" indent="-406400" algn="l" rtl="0">
              <a:lnSpc>
                <a:spcPct val="100000"/>
              </a:lnSpc>
              <a:spcBef>
                <a:spcPts val="0"/>
              </a:spcBef>
              <a:spcAft>
                <a:spcPts val="0"/>
              </a:spcAft>
              <a:buClr>
                <a:schemeClr val="lt1"/>
              </a:buClr>
              <a:buSzPts val="2800"/>
              <a:buFont typeface="Inter"/>
              <a:buChar char="●"/>
            </a:pPr>
            <a:r>
              <a:rPr lang="en" sz="2800" i="0" u="none" strike="noStrike" cap="none">
                <a:solidFill>
                  <a:schemeClr val="lt1"/>
                </a:solidFill>
                <a:latin typeface="Inter"/>
                <a:ea typeface="Inter"/>
                <a:cs typeface="Inter"/>
                <a:sym typeface="Inter"/>
              </a:rPr>
              <a:t>Where you practice</a:t>
            </a:r>
            <a:endParaRPr>
              <a:latin typeface="Inter"/>
              <a:ea typeface="Inter"/>
              <a:cs typeface="Inter"/>
              <a:sym typeface="Inter"/>
            </a:endParaRPr>
          </a:p>
          <a:p>
            <a:pPr marL="457200" marR="0" lvl="0" indent="-406400" algn="l" rtl="0">
              <a:lnSpc>
                <a:spcPct val="100000"/>
              </a:lnSpc>
              <a:spcBef>
                <a:spcPts val="0"/>
              </a:spcBef>
              <a:spcAft>
                <a:spcPts val="0"/>
              </a:spcAft>
              <a:buClr>
                <a:schemeClr val="lt1"/>
              </a:buClr>
              <a:buSzPts val="2800"/>
              <a:buFont typeface="Inter"/>
              <a:buChar char="●"/>
            </a:pPr>
            <a:r>
              <a:rPr lang="en" sz="2800" i="0" u="none" strike="noStrike" cap="none">
                <a:solidFill>
                  <a:schemeClr val="lt1"/>
                </a:solidFill>
                <a:latin typeface="Inter"/>
                <a:ea typeface="Inter"/>
                <a:cs typeface="Inter"/>
                <a:sym typeface="Inter"/>
              </a:rPr>
              <a:t>What you hope to learn today?</a:t>
            </a:r>
            <a:endParaRPr>
              <a:latin typeface="Inter"/>
              <a:ea typeface="Inter"/>
              <a:cs typeface="Inter"/>
              <a:sym typeface="Inter"/>
            </a:endParaRPr>
          </a:p>
        </p:txBody>
      </p:sp>
      <p:sp>
        <p:nvSpPr>
          <p:cNvPr id="170" name="Google Shape;170;p22"/>
          <p:cNvSpPr/>
          <p:nvPr/>
        </p:nvSpPr>
        <p:spPr>
          <a:xfrm>
            <a:off x="6164900" y="0"/>
            <a:ext cx="2979000" cy="568200"/>
          </a:xfrm>
          <a:prstGeom prst="rect">
            <a:avLst/>
          </a:prstGeom>
          <a:solidFill>
            <a:schemeClr val="lt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2000"/>
              <a:buFont typeface="Arial"/>
              <a:buNone/>
            </a:pPr>
            <a:r>
              <a:rPr lang="en" sz="2000" b="1">
                <a:solidFill>
                  <a:srgbClr val="014630"/>
                </a:solidFill>
                <a:latin typeface="Source Sans Pro"/>
                <a:ea typeface="Source Sans Pro"/>
                <a:cs typeface="Source Sans Pro"/>
                <a:sym typeface="Source Sans Pro"/>
              </a:rPr>
              <a:t>  	Respond in the Chat</a:t>
            </a:r>
            <a:endParaRPr sz="2000" b="1" i="0" u="none" strike="noStrike" cap="none">
              <a:solidFill>
                <a:srgbClr val="014630"/>
              </a:solidFill>
              <a:latin typeface="Source Sans Pro"/>
              <a:ea typeface="Source Sans Pro"/>
              <a:cs typeface="Source Sans Pro"/>
              <a:sym typeface="Source Sans Pro"/>
            </a:endParaRPr>
          </a:p>
        </p:txBody>
      </p:sp>
      <p:pic>
        <p:nvPicPr>
          <p:cNvPr id="171" name="Google Shape;171;p22"/>
          <p:cNvPicPr preferRelativeResize="0"/>
          <p:nvPr/>
        </p:nvPicPr>
        <p:blipFill>
          <a:blip r:embed="rId3">
            <a:alphaModFix/>
          </a:blip>
          <a:stretch>
            <a:fillRect/>
          </a:stretch>
        </p:blipFill>
        <p:spPr>
          <a:xfrm>
            <a:off x="-75" y="-1181275"/>
            <a:ext cx="9455777" cy="2462474"/>
          </a:xfrm>
          <a:prstGeom prst="rect">
            <a:avLst/>
          </a:prstGeom>
          <a:noFill/>
          <a:ln>
            <a:noFill/>
          </a:ln>
        </p:spPr>
      </p:pic>
      <p:pic>
        <p:nvPicPr>
          <p:cNvPr id="172" name="Google Shape;172;p22"/>
          <p:cNvPicPr preferRelativeResize="0"/>
          <p:nvPr/>
        </p:nvPicPr>
        <p:blipFill>
          <a:blip r:embed="rId4">
            <a:alphaModFix/>
          </a:blip>
          <a:stretch>
            <a:fillRect/>
          </a:stretch>
        </p:blipFill>
        <p:spPr>
          <a:xfrm>
            <a:off x="6250025" y="55000"/>
            <a:ext cx="458200" cy="458200"/>
          </a:xfrm>
          <a:prstGeom prst="rect">
            <a:avLst/>
          </a:prstGeom>
          <a:noFill/>
          <a:ln>
            <a:noFill/>
          </a:ln>
        </p:spPr>
      </p:pic>
      <p:pic>
        <p:nvPicPr>
          <p:cNvPr id="173" name="Google Shape;173;p22"/>
          <p:cNvPicPr preferRelativeResize="0"/>
          <p:nvPr/>
        </p:nvPicPr>
        <p:blipFill>
          <a:blip r:embed="rId5">
            <a:alphaModFix/>
          </a:blip>
          <a:stretch>
            <a:fillRect/>
          </a:stretch>
        </p:blipFill>
        <p:spPr>
          <a:xfrm rot="-655808">
            <a:off x="3340701" y="2892626"/>
            <a:ext cx="8437108" cy="4025201"/>
          </a:xfrm>
          <a:prstGeom prst="rect">
            <a:avLst/>
          </a:prstGeom>
          <a:noFill/>
          <a:ln>
            <a:noFill/>
          </a:ln>
        </p:spPr>
      </p:pic>
      <p:sp>
        <p:nvSpPr>
          <p:cNvPr id="174" name="Google Shape;17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6</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14630"/>
        </a:solidFill>
        <a:effectLst/>
      </p:bgPr>
    </p:bg>
    <p:spTree>
      <p:nvGrpSpPr>
        <p:cNvPr id="1" name="Shape 178"/>
        <p:cNvGrpSpPr/>
        <p:nvPr/>
      </p:nvGrpSpPr>
      <p:grpSpPr>
        <a:xfrm>
          <a:off x="0" y="0"/>
          <a:ext cx="0" cy="0"/>
          <a:chOff x="0" y="0"/>
          <a:chExt cx="0" cy="0"/>
        </a:xfrm>
      </p:grpSpPr>
      <p:pic>
        <p:nvPicPr>
          <p:cNvPr id="179" name="Google Shape;179;p23"/>
          <p:cNvPicPr preferRelativeResize="0"/>
          <p:nvPr/>
        </p:nvPicPr>
        <p:blipFill>
          <a:blip r:embed="rId3">
            <a:alphaModFix amt="50000"/>
          </a:blip>
          <a:stretch>
            <a:fillRect/>
          </a:stretch>
        </p:blipFill>
        <p:spPr>
          <a:xfrm rot="1">
            <a:off x="3340701" y="3121225"/>
            <a:ext cx="8437109" cy="4025202"/>
          </a:xfrm>
          <a:prstGeom prst="rect">
            <a:avLst/>
          </a:prstGeom>
          <a:noFill/>
          <a:ln>
            <a:noFill/>
          </a:ln>
        </p:spPr>
      </p:pic>
      <p:pic>
        <p:nvPicPr>
          <p:cNvPr id="180" name="Google Shape;180;p23"/>
          <p:cNvPicPr preferRelativeResize="0"/>
          <p:nvPr/>
        </p:nvPicPr>
        <p:blipFill>
          <a:blip r:embed="rId3">
            <a:alphaModFix amt="50000"/>
          </a:blip>
          <a:stretch>
            <a:fillRect/>
          </a:stretch>
        </p:blipFill>
        <p:spPr>
          <a:xfrm rot="-10799999">
            <a:off x="-1736111" y="-2109498"/>
            <a:ext cx="8437106" cy="4025201"/>
          </a:xfrm>
          <a:prstGeom prst="rect">
            <a:avLst/>
          </a:prstGeom>
          <a:noFill/>
          <a:ln>
            <a:noFill/>
          </a:ln>
        </p:spPr>
      </p:pic>
      <p:sp>
        <p:nvSpPr>
          <p:cNvPr id="181" name="Google Shape;181;p23"/>
          <p:cNvSpPr txBox="1"/>
          <p:nvPr/>
        </p:nvSpPr>
        <p:spPr>
          <a:xfrm>
            <a:off x="516835" y="458200"/>
            <a:ext cx="8134200" cy="4117200"/>
          </a:xfrm>
          <a:prstGeom prst="rect">
            <a:avLst/>
          </a:prstGeom>
          <a:noFill/>
          <a:ln>
            <a:noFill/>
          </a:ln>
        </p:spPr>
        <p:txBody>
          <a:bodyPr spcFirstLastPara="1" wrap="square" lIns="91425" tIns="91425" rIns="91425" bIns="91425" anchor="ctr" anchorCtr="0">
            <a:noAutofit/>
          </a:bodyPr>
          <a:lstStyle/>
          <a:p>
            <a:pPr marL="0" lvl="0" indent="0" algn="ctr" rtl="0">
              <a:lnSpc>
                <a:spcPct val="120000"/>
              </a:lnSpc>
              <a:spcBef>
                <a:spcPts val="0"/>
              </a:spcBef>
              <a:spcAft>
                <a:spcPts val="0"/>
              </a:spcAft>
              <a:buNone/>
            </a:pPr>
            <a:r>
              <a:rPr lang="en" sz="3000">
                <a:solidFill>
                  <a:schemeClr val="lt1"/>
                </a:solidFill>
                <a:latin typeface="Inter Light"/>
                <a:ea typeface="Inter Light"/>
                <a:cs typeface="Inter Light"/>
                <a:sym typeface="Inter Light"/>
              </a:rPr>
              <a:t>What we hope you learn from today.</a:t>
            </a:r>
            <a:endParaRPr sz="4600">
              <a:solidFill>
                <a:schemeClr val="lt1"/>
              </a:solidFill>
              <a:latin typeface="Inter Light"/>
              <a:ea typeface="Inter Light"/>
              <a:cs typeface="Inter Light"/>
              <a:sym typeface="Inter Light"/>
            </a:endParaRPr>
          </a:p>
        </p:txBody>
      </p:sp>
      <p:sp>
        <p:nvSpPr>
          <p:cNvPr id="182" name="Google Shape;182;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7</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4630"/>
        </a:solidFill>
        <a:effectLst/>
      </p:bgPr>
    </p:bg>
    <p:spTree>
      <p:nvGrpSpPr>
        <p:cNvPr id="1" name="Shape 186"/>
        <p:cNvGrpSpPr/>
        <p:nvPr/>
      </p:nvGrpSpPr>
      <p:grpSpPr>
        <a:xfrm>
          <a:off x="0" y="0"/>
          <a:ext cx="0" cy="0"/>
          <a:chOff x="0" y="0"/>
          <a:chExt cx="0" cy="0"/>
        </a:xfrm>
      </p:grpSpPr>
      <p:pic>
        <p:nvPicPr>
          <p:cNvPr id="187" name="Google Shape;187;p24"/>
          <p:cNvPicPr preferRelativeResize="0"/>
          <p:nvPr/>
        </p:nvPicPr>
        <p:blipFill>
          <a:blip r:embed="rId3">
            <a:alphaModFix amt="50000"/>
          </a:blip>
          <a:stretch>
            <a:fillRect/>
          </a:stretch>
        </p:blipFill>
        <p:spPr>
          <a:xfrm rot="1">
            <a:off x="3340701" y="3121225"/>
            <a:ext cx="8437109" cy="4025202"/>
          </a:xfrm>
          <a:prstGeom prst="rect">
            <a:avLst/>
          </a:prstGeom>
          <a:noFill/>
          <a:ln>
            <a:noFill/>
          </a:ln>
        </p:spPr>
      </p:pic>
      <p:pic>
        <p:nvPicPr>
          <p:cNvPr id="188" name="Google Shape;188;p24"/>
          <p:cNvPicPr preferRelativeResize="0"/>
          <p:nvPr/>
        </p:nvPicPr>
        <p:blipFill>
          <a:blip r:embed="rId3">
            <a:alphaModFix amt="50000"/>
          </a:blip>
          <a:stretch>
            <a:fillRect/>
          </a:stretch>
        </p:blipFill>
        <p:spPr>
          <a:xfrm rot="-10799999">
            <a:off x="-1736111" y="-2109498"/>
            <a:ext cx="8437106" cy="4025201"/>
          </a:xfrm>
          <a:prstGeom prst="rect">
            <a:avLst/>
          </a:prstGeom>
          <a:noFill/>
          <a:ln>
            <a:noFill/>
          </a:ln>
        </p:spPr>
      </p:pic>
      <p:sp>
        <p:nvSpPr>
          <p:cNvPr id="189" name="Google Shape;189;p24"/>
          <p:cNvSpPr txBox="1"/>
          <p:nvPr/>
        </p:nvSpPr>
        <p:spPr>
          <a:xfrm>
            <a:off x="516835" y="458200"/>
            <a:ext cx="8134200" cy="4117200"/>
          </a:xfrm>
          <a:prstGeom prst="rect">
            <a:avLst/>
          </a:prstGeom>
          <a:noFill/>
          <a:ln>
            <a:noFill/>
          </a:ln>
        </p:spPr>
        <p:txBody>
          <a:bodyPr spcFirstLastPara="1" wrap="square" lIns="91425" tIns="91425" rIns="91425" bIns="91425" anchor="ctr" anchorCtr="0">
            <a:noAutofit/>
          </a:bodyPr>
          <a:lstStyle/>
          <a:p>
            <a:pPr marL="0" marR="0" lvl="7" indent="0" algn="ctr" rtl="0">
              <a:lnSpc>
                <a:spcPct val="100000"/>
              </a:lnSpc>
              <a:spcBef>
                <a:spcPts val="0"/>
              </a:spcBef>
              <a:spcAft>
                <a:spcPts val="0"/>
              </a:spcAft>
              <a:buNone/>
            </a:pPr>
            <a:r>
              <a:rPr lang="en" sz="3600">
                <a:solidFill>
                  <a:schemeClr val="lt1"/>
                </a:solidFill>
                <a:latin typeface="Inter Light"/>
                <a:ea typeface="Inter Light"/>
                <a:cs typeface="Inter Light"/>
                <a:sym typeface="Inter Light"/>
              </a:rPr>
              <a:t>Reviewing the issue through the lens of an Ethical Decision Making Framework</a:t>
            </a:r>
            <a:endParaRPr sz="2800">
              <a:latin typeface="Inter Light"/>
              <a:ea typeface="Inter Light"/>
              <a:cs typeface="Inter Light"/>
              <a:sym typeface="Inter Light"/>
            </a:endParaRPr>
          </a:p>
        </p:txBody>
      </p:sp>
      <p:sp>
        <p:nvSpPr>
          <p:cNvPr id="190" name="Google Shape;190;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8</a:t>
            </a:f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pic>
        <p:nvPicPr>
          <p:cNvPr id="195" name="Google Shape;195;p25" descr="SWK 511 Class Three Copyright (c) 2012 Brooks/Cole, a division of Thomson Learning, Inc. - ppt video online download"/>
          <p:cNvPicPr preferRelativeResize="0"/>
          <p:nvPr/>
        </p:nvPicPr>
        <p:blipFill rotWithShape="1">
          <a:blip r:embed="rId3">
            <a:alphaModFix/>
          </a:blip>
          <a:srcRect t="16811" b="7015"/>
          <a:stretch/>
        </p:blipFill>
        <p:spPr>
          <a:xfrm>
            <a:off x="691325" y="502350"/>
            <a:ext cx="7761350" cy="4433900"/>
          </a:xfrm>
          <a:prstGeom prst="rect">
            <a:avLst/>
          </a:prstGeom>
          <a:noFill/>
          <a:ln>
            <a:noFill/>
          </a:ln>
        </p:spPr>
      </p:pic>
      <p:sp>
        <p:nvSpPr>
          <p:cNvPr id="196" name="Google Shape;196;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
              <a:t>9</a:t>
            </a:fld>
            <a:endParaRPr/>
          </a:p>
        </p:txBody>
      </p:sp>
      <p:sp>
        <p:nvSpPr>
          <p:cNvPr id="197" name="Google Shape;197;p25"/>
          <p:cNvSpPr txBox="1">
            <a:spLocks noGrp="1"/>
          </p:cNvSpPr>
          <p:nvPr>
            <p:ph type="title" idx="4294967295"/>
          </p:nvPr>
        </p:nvSpPr>
        <p:spPr>
          <a:xfrm>
            <a:off x="311700" y="84550"/>
            <a:ext cx="8520600" cy="8271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
                <a:latin typeface="Inter"/>
                <a:ea typeface="Inter"/>
                <a:cs typeface="Inter"/>
                <a:sym typeface="Inter"/>
              </a:rPr>
              <a:t>Ethical Rules Screen (ERS)</a:t>
            </a:r>
            <a:endParaRPr>
              <a:latin typeface="Inter"/>
              <a:ea typeface="Inter"/>
              <a:cs typeface="Inter"/>
              <a:sym typeface="Inter"/>
            </a:endParaRPr>
          </a:p>
          <a:p>
            <a:pPr marL="0" lvl="0" indent="0" algn="ctr" rtl="0">
              <a:spcBef>
                <a:spcPts val="0"/>
              </a:spcBef>
              <a:spcAft>
                <a:spcPts val="0"/>
              </a:spcAft>
              <a:buSzPts val="2500"/>
              <a:buNone/>
            </a:pPr>
            <a:r>
              <a:rPr lang="en" sz="1400">
                <a:latin typeface="Inter"/>
                <a:ea typeface="Inter"/>
                <a:cs typeface="Inter"/>
                <a:sym typeface="Inter"/>
              </a:rPr>
              <a:t>Dolgoff, Harrington, Loewenberg (2012)</a:t>
            </a:r>
            <a:endParaRPr sz="3000">
              <a:latin typeface="Inter"/>
              <a:ea typeface="Inter"/>
              <a:cs typeface="Inter"/>
              <a:sym typeface="Inte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4964</Words>
  <Application>Microsoft Macintosh PowerPoint</Application>
  <PresentationFormat>On-screen Show (16:9)</PresentationFormat>
  <Paragraphs>491</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Inter</vt:lpstr>
      <vt:lpstr>Inter SemiBold</vt:lpstr>
      <vt:lpstr>Inter Light</vt:lpstr>
      <vt:lpstr>Roboto</vt:lpstr>
      <vt:lpstr>Source Sans Pro</vt:lpstr>
      <vt:lpstr>Simple Light</vt:lpstr>
      <vt:lpstr>LGBTQIA Affirming Care: An Ethical Imperative</vt:lpstr>
      <vt:lpstr>PowerPoint Presentation</vt:lpstr>
      <vt:lpstr>PowerPoint Presentation</vt:lpstr>
      <vt:lpstr>Financial Disclosures</vt:lpstr>
      <vt:lpstr>Objectives</vt:lpstr>
      <vt:lpstr>PowerPoint Presentation</vt:lpstr>
      <vt:lpstr>PowerPoint Presentation</vt:lpstr>
      <vt:lpstr>PowerPoint Presentation</vt:lpstr>
      <vt:lpstr>Ethical Rules Screen (ERS) Dolgoff, Harrington, Loewenberg (2012)</vt:lpstr>
      <vt:lpstr>Ethical Principles Screen (ERS) Dolgoff, Harrington, Loewenberg (2009)</vt:lpstr>
      <vt:lpstr>Framework for Managing Ethical Issues</vt:lpstr>
      <vt:lpstr>Framework for Managing Ethical Issues (Reamer, 2013)</vt:lpstr>
      <vt:lpstr>Framework for Managing Ethical Issues (Strom-Gottfried, 2015)</vt:lpstr>
      <vt:lpstr>PowerPoint Presentation</vt:lpstr>
      <vt:lpstr>LGBTQIA2S+ Terminology</vt:lpstr>
      <vt:lpstr>LGBTQIA2S+ Definitions</vt:lpstr>
      <vt:lpstr>Language Matters </vt:lpstr>
      <vt:lpstr>PowerPoint Presentation</vt:lpstr>
      <vt:lpstr>PowerPoint Presentation</vt:lpstr>
      <vt:lpstr>Record Number Of Anti-LGBTQIA2S+ Legislation </vt:lpstr>
      <vt:lpstr>Social Justice Issues &amp; Health Disparities</vt:lpstr>
      <vt:lpstr>Social Justice Issues &amp; Health Disparities - Continued</vt:lpstr>
      <vt:lpstr>Lack Of Culturally Relevant And Affirming Care</vt:lpstr>
      <vt:lpstr>Traditional Theoretical Frameworks</vt:lpstr>
      <vt:lpstr>Impact LGBTQIA2S+ Affirming Care</vt:lpstr>
      <vt:lpstr>PowerPoint Presentation</vt:lpstr>
      <vt:lpstr>What do the ethical principles and standards say?</vt:lpstr>
      <vt:lpstr>What do the ethical principles and standards say?</vt:lpstr>
      <vt:lpstr>LGBTQ Affirmative Practice</vt:lpstr>
      <vt:lpstr>LGBTQ Affirmative Practice</vt:lpstr>
      <vt:lpstr>LGBTQ Affirmative Practice</vt:lpstr>
      <vt:lpstr>Being an Affirmative Practitioner</vt:lpstr>
      <vt:lpstr>Case Scenario</vt:lpstr>
      <vt:lpstr>Resource List</vt:lpstr>
      <vt:lpstr>Resource List Continued </vt:lpstr>
      <vt:lpstr>PowerPoint Presentation</vt:lpstr>
      <vt:lpstr>References</vt:lpstr>
      <vt:lpstr>References</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LGBTQIA Affirming Care: An Ethical Imperative</dc:title>
  <cp:lastModifiedBy>Summer Mochida-Meek</cp:lastModifiedBy>
  <cp:revision>1</cp:revision>
  <dcterms:modified xsi:type="dcterms:W3CDTF">2023-04-04T08:25:00Z</dcterms:modified>
</cp:coreProperties>
</file>