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0" r:id="rId1"/>
    <p:sldMasterId id="2147483730" r:id="rId2"/>
    <p:sldMasterId id="2147483841" r:id="rId3"/>
  </p:sldMasterIdLst>
  <p:notesMasterIdLst>
    <p:notesMasterId r:id="rId17"/>
  </p:notesMasterIdLst>
  <p:handoutMasterIdLst>
    <p:handoutMasterId r:id="rId18"/>
  </p:handoutMasterIdLst>
  <p:sldIdLst>
    <p:sldId id="420" r:id="rId4"/>
    <p:sldId id="498" r:id="rId5"/>
    <p:sldId id="485" r:id="rId6"/>
    <p:sldId id="486" r:id="rId7"/>
    <p:sldId id="489" r:id="rId8"/>
    <p:sldId id="491" r:id="rId9"/>
    <p:sldId id="492" r:id="rId10"/>
    <p:sldId id="497" r:id="rId11"/>
    <p:sldId id="496" r:id="rId12"/>
    <p:sldId id="500" r:id="rId13"/>
    <p:sldId id="501" r:id="rId14"/>
    <p:sldId id="295" r:id="rId15"/>
    <p:sldId id="475" r:id="rId1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Hyde" initials="" lastIdx="1" clrIdx="0"/>
  <p:cmAuthor id="2" name="Elisha Figueroa" initials="EF" lastIdx="2" clrIdx="1"/>
  <p:cmAuthor id="3" name="Wendy Caron" initials="WC" lastIdx="10" clrIdx="2">
    <p:extLst>
      <p:ext uri="{19B8F6BF-5375-455C-9EA6-DF929625EA0E}">
        <p15:presenceInfo xmlns:p15="http://schemas.microsoft.com/office/powerpoint/2012/main" userId="S-1-5-21-1768706624-2272924037-578070512-1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177"/>
    <a:srgbClr val="C00000"/>
    <a:srgbClr val="666666"/>
    <a:srgbClr val="FFFFFF"/>
    <a:srgbClr val="000000"/>
    <a:srgbClr val="C41A2F"/>
    <a:srgbClr val="C41230"/>
    <a:srgbClr val="996633"/>
    <a:srgbClr val="9900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5423" autoAdjust="0"/>
  </p:normalViewPr>
  <p:slideViewPr>
    <p:cSldViewPr>
      <p:cViewPr varScale="1">
        <p:scale>
          <a:sx n="117" d="100"/>
          <a:sy n="117" d="100"/>
        </p:scale>
        <p:origin x="14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52"/>
    </p:cViewPr>
  </p:sorterViewPr>
  <p:notesViewPr>
    <p:cSldViewPr>
      <p:cViewPr varScale="1">
        <p:scale>
          <a:sx n="50" d="100"/>
          <a:sy n="50" d="100"/>
        </p:scale>
        <p:origin x="2684" y="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FA4EFC-B1F9-471F-9B13-4BFE5FECD856}"/>
              </a:ext>
            </a:extLst>
          </p:cNvPr>
          <p:cNvSpPr>
            <a:spLocks noGrp="1"/>
          </p:cNvSpPr>
          <p:nvPr>
            <p:ph type="hdr" sz="quarter"/>
          </p:nvPr>
        </p:nvSpPr>
        <p:spPr bwMode="auto">
          <a:xfrm>
            <a:off x="0" y="1"/>
            <a:ext cx="3036888" cy="464980"/>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defTabSz="919806"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C520956F-FEAD-4C2C-A8BC-FA34BFA1F9A0}"/>
              </a:ext>
            </a:extLst>
          </p:cNvPr>
          <p:cNvSpPr>
            <a:spLocks noGrp="1"/>
          </p:cNvSpPr>
          <p:nvPr>
            <p:ph type="dt" sz="quarter" idx="1"/>
          </p:nvPr>
        </p:nvSpPr>
        <p:spPr bwMode="auto">
          <a:xfrm>
            <a:off x="3971925" y="1"/>
            <a:ext cx="3036888" cy="464980"/>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algn="r" defTabSz="919806" eaLnBrk="1" hangingPunct="1">
              <a:defRPr sz="1200">
                <a:latin typeface="Arial" charset="0"/>
                <a:cs typeface="Arial" charset="0"/>
              </a:defRPr>
            </a:lvl1pPr>
          </a:lstStyle>
          <a:p>
            <a:pPr>
              <a:defRPr/>
            </a:pPr>
            <a:fld id="{761BB256-C857-4423-8436-817AB649117A}" type="datetimeFigureOut">
              <a:rPr lang="en-US"/>
              <a:pPr>
                <a:defRPr/>
              </a:pPr>
              <a:t>2/28/23</a:t>
            </a:fld>
            <a:endParaRPr lang="en-US" dirty="0"/>
          </a:p>
        </p:txBody>
      </p:sp>
      <p:sp>
        <p:nvSpPr>
          <p:cNvPr id="4" name="Footer Placeholder 3">
            <a:extLst>
              <a:ext uri="{FF2B5EF4-FFF2-40B4-BE49-F238E27FC236}">
                <a16:creationId xmlns:a16="http://schemas.microsoft.com/office/drawing/2014/main" id="{CFBD3020-E25F-4849-A671-4FEFE01CF6A3}"/>
              </a:ext>
            </a:extLst>
          </p:cNvPr>
          <p:cNvSpPr>
            <a:spLocks noGrp="1"/>
          </p:cNvSpPr>
          <p:nvPr>
            <p:ph type="ftr" sz="quarter" idx="2"/>
          </p:nvPr>
        </p:nvSpPr>
        <p:spPr bwMode="auto">
          <a:xfrm>
            <a:off x="0" y="8829823"/>
            <a:ext cx="3036888" cy="464980"/>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defTabSz="919806" eaLnBrk="1" hangingPunct="1">
              <a:defRPr sz="1200">
                <a:latin typeface="Arial" charset="0"/>
                <a:cs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D3728772-92D8-4121-B263-D16CC21A3163}"/>
              </a:ext>
            </a:extLst>
          </p:cNvPr>
          <p:cNvSpPr>
            <a:spLocks noGrp="1"/>
          </p:cNvSpPr>
          <p:nvPr>
            <p:ph type="sldNum" sz="quarter" idx="3"/>
          </p:nvPr>
        </p:nvSpPr>
        <p:spPr bwMode="auto">
          <a:xfrm>
            <a:off x="3971925" y="8829823"/>
            <a:ext cx="3036888" cy="464980"/>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algn="r" defTabSz="919163" eaLnBrk="1" hangingPunct="1">
              <a:defRPr sz="1200"/>
            </a:lvl1pPr>
          </a:lstStyle>
          <a:p>
            <a:pPr>
              <a:defRPr/>
            </a:pPr>
            <a:fld id="{AC11223D-4910-453F-AFAE-6B8B83BE3AD4}"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6F325E-E4A1-4966-8226-26CB3FDE5CDC}"/>
              </a:ext>
            </a:extLst>
          </p:cNvPr>
          <p:cNvSpPr>
            <a:spLocks noGrp="1"/>
          </p:cNvSpPr>
          <p:nvPr>
            <p:ph type="hdr" sz="quarter"/>
          </p:nvPr>
        </p:nvSpPr>
        <p:spPr bwMode="auto">
          <a:xfrm>
            <a:off x="0" y="1"/>
            <a:ext cx="3036888" cy="464980"/>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defTabSz="919806" eaLnBrk="1" hangingPunct="1">
              <a:defRPr sz="1200">
                <a:latin typeface="Arial"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7264442C-B29D-40C5-AFF9-F6E1DF5AF12F}"/>
              </a:ext>
            </a:extLst>
          </p:cNvPr>
          <p:cNvSpPr>
            <a:spLocks noGrp="1"/>
          </p:cNvSpPr>
          <p:nvPr>
            <p:ph type="dt" idx="1"/>
          </p:nvPr>
        </p:nvSpPr>
        <p:spPr bwMode="auto">
          <a:xfrm>
            <a:off x="3971925" y="1"/>
            <a:ext cx="3036888" cy="464980"/>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lvl1pPr algn="r" defTabSz="919806" eaLnBrk="1" hangingPunct="1">
              <a:defRPr sz="1200">
                <a:latin typeface="Arial" charset="0"/>
                <a:cs typeface="Arial" charset="0"/>
              </a:defRPr>
            </a:lvl1pPr>
          </a:lstStyle>
          <a:p>
            <a:pPr>
              <a:defRPr/>
            </a:pPr>
            <a:fld id="{CB4460F8-E92C-4F38-8FED-4D721E7147F2}" type="datetimeFigureOut">
              <a:rPr lang="en-US"/>
              <a:pPr>
                <a:defRPr/>
              </a:pPr>
              <a:t>2/28/23</a:t>
            </a:fld>
            <a:endParaRPr lang="en-US" dirty="0"/>
          </a:p>
        </p:txBody>
      </p:sp>
      <p:sp>
        <p:nvSpPr>
          <p:cNvPr id="4" name="Slide Image Placeholder 3">
            <a:extLst>
              <a:ext uri="{FF2B5EF4-FFF2-40B4-BE49-F238E27FC236}">
                <a16:creationId xmlns:a16="http://schemas.microsoft.com/office/drawing/2014/main" id="{2F746A09-B648-4DFD-AA8E-2C1ED5774D0D}"/>
              </a:ext>
            </a:extLst>
          </p:cNvPr>
          <p:cNvSpPr>
            <a:spLocks noGrp="1" noRot="1" noChangeAspect="1"/>
          </p:cNvSpPr>
          <p:nvPr>
            <p:ph type="sldImg" idx="2"/>
          </p:nvPr>
        </p:nvSpPr>
        <p:spPr>
          <a:xfrm>
            <a:off x="1181100" y="695325"/>
            <a:ext cx="4649788" cy="3487738"/>
          </a:xfrm>
          <a:prstGeom prst="rect">
            <a:avLst/>
          </a:prstGeom>
          <a:noFill/>
          <a:ln w="12700">
            <a:solidFill>
              <a:prstClr val="black"/>
            </a:solidFill>
          </a:ln>
        </p:spPr>
        <p:txBody>
          <a:bodyPr vert="horz" lIns="92557" tIns="46278" rIns="92557" bIns="46278" rtlCol="0" anchor="ctr"/>
          <a:lstStyle/>
          <a:p>
            <a:pPr lvl="0"/>
            <a:endParaRPr lang="en-US" noProof="0" dirty="0"/>
          </a:p>
        </p:txBody>
      </p:sp>
      <p:sp>
        <p:nvSpPr>
          <p:cNvPr id="5" name="Notes Placeholder 4">
            <a:extLst>
              <a:ext uri="{FF2B5EF4-FFF2-40B4-BE49-F238E27FC236}">
                <a16:creationId xmlns:a16="http://schemas.microsoft.com/office/drawing/2014/main" id="{5F6DBA6F-E1A3-470E-9D6D-B39FEB82AC71}"/>
              </a:ext>
            </a:extLst>
          </p:cNvPr>
          <p:cNvSpPr>
            <a:spLocks noGrp="1"/>
          </p:cNvSpPr>
          <p:nvPr>
            <p:ph type="body" sz="quarter" idx="3"/>
          </p:nvPr>
        </p:nvSpPr>
        <p:spPr bwMode="auto">
          <a:xfrm>
            <a:off x="700089" y="4416509"/>
            <a:ext cx="5610225" cy="4184819"/>
          </a:xfrm>
          <a:prstGeom prst="rect">
            <a:avLst/>
          </a:prstGeom>
          <a:noFill/>
          <a:ln w="9525">
            <a:noFill/>
            <a:miter lim="800000"/>
            <a:headEnd/>
            <a:tailEnd/>
          </a:ln>
        </p:spPr>
        <p:txBody>
          <a:bodyPr vert="horz" wrap="square" lIns="93158" tIns="46579" rIns="93158" bIns="465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484488B-535B-4B64-9533-B31F4A6905AF}"/>
              </a:ext>
            </a:extLst>
          </p:cNvPr>
          <p:cNvSpPr>
            <a:spLocks noGrp="1"/>
          </p:cNvSpPr>
          <p:nvPr>
            <p:ph type="ftr" sz="quarter" idx="4"/>
          </p:nvPr>
        </p:nvSpPr>
        <p:spPr bwMode="auto">
          <a:xfrm>
            <a:off x="0" y="8829823"/>
            <a:ext cx="3036888" cy="464980"/>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defTabSz="919806" eaLnBrk="1" hangingPunct="1">
              <a:defRPr sz="1200">
                <a:latin typeface="Arial"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3A8C6B1F-222D-4E82-9A18-954295DFA8B7}"/>
              </a:ext>
            </a:extLst>
          </p:cNvPr>
          <p:cNvSpPr>
            <a:spLocks noGrp="1"/>
          </p:cNvSpPr>
          <p:nvPr>
            <p:ph type="sldNum" sz="quarter" idx="5"/>
          </p:nvPr>
        </p:nvSpPr>
        <p:spPr bwMode="auto">
          <a:xfrm>
            <a:off x="3971925" y="8829823"/>
            <a:ext cx="3036888" cy="464980"/>
          </a:xfrm>
          <a:prstGeom prst="rect">
            <a:avLst/>
          </a:prstGeom>
          <a:noFill/>
          <a:ln w="9525">
            <a:noFill/>
            <a:miter lim="800000"/>
            <a:headEnd/>
            <a:tailEnd/>
          </a:ln>
        </p:spPr>
        <p:txBody>
          <a:bodyPr vert="horz" wrap="square" lIns="93158" tIns="46579" rIns="93158" bIns="46579" numCol="1" anchor="b" anchorCtr="0" compatLnSpc="1">
            <a:prstTxWarp prst="textNoShape">
              <a:avLst/>
            </a:prstTxWarp>
          </a:bodyPr>
          <a:lstStyle>
            <a:lvl1pPr algn="r" defTabSz="919163" eaLnBrk="1" hangingPunct="1">
              <a:defRPr sz="1200"/>
            </a:lvl1pPr>
          </a:lstStyle>
          <a:p>
            <a:pPr>
              <a:defRPr/>
            </a:pPr>
            <a:fld id="{83A2FF7E-0D9A-4273-931E-FB9FCDD0955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8A717DA-9886-4A63-9305-15F97A66A9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F7539E0-B114-4CC0-A9DD-C28819CB8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a:extLst>
              <a:ext uri="{FF2B5EF4-FFF2-40B4-BE49-F238E27FC236}">
                <a16:creationId xmlns:a16="http://schemas.microsoft.com/office/drawing/2014/main" id="{3C165BB4-8B42-45AC-BE3E-32115DFDDD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a:solidFill>
                  <a:schemeClr val="tx1"/>
                </a:solidFill>
                <a:latin typeface="Arial" panose="020B0604020202020204" pitchFamily="34" charset="0"/>
                <a:cs typeface="Arial" panose="020B0604020202020204" pitchFamily="34" charset="0"/>
              </a:defRPr>
            </a:lvl1pPr>
            <a:lvl2pPr marL="742950" indent="-285750" defTabSz="919163">
              <a:defRPr>
                <a:solidFill>
                  <a:schemeClr val="tx1"/>
                </a:solidFill>
                <a:latin typeface="Arial" panose="020B0604020202020204" pitchFamily="34" charset="0"/>
                <a:cs typeface="Arial" panose="020B0604020202020204" pitchFamily="34" charset="0"/>
              </a:defRPr>
            </a:lvl2pPr>
            <a:lvl3pPr marL="1143000" indent="-228600" defTabSz="919163">
              <a:defRPr>
                <a:solidFill>
                  <a:schemeClr val="tx1"/>
                </a:solidFill>
                <a:latin typeface="Arial" panose="020B0604020202020204" pitchFamily="34" charset="0"/>
                <a:cs typeface="Arial" panose="020B0604020202020204" pitchFamily="34" charset="0"/>
              </a:defRPr>
            </a:lvl3pPr>
            <a:lvl4pPr marL="1600200" indent="-228600" defTabSz="919163">
              <a:defRPr>
                <a:solidFill>
                  <a:schemeClr val="tx1"/>
                </a:solidFill>
                <a:latin typeface="Arial" panose="020B0604020202020204" pitchFamily="34" charset="0"/>
                <a:cs typeface="Arial" panose="020B0604020202020204" pitchFamily="34" charset="0"/>
              </a:defRPr>
            </a:lvl4pPr>
            <a:lvl5pPr marL="2057400" indent="-228600" defTabSz="919163">
              <a:defRPr>
                <a:solidFill>
                  <a:schemeClr val="tx1"/>
                </a:solidFill>
                <a:latin typeface="Arial" panose="020B0604020202020204" pitchFamily="34" charset="0"/>
                <a:cs typeface="Arial" panose="020B0604020202020204" pitchFamily="34" charset="0"/>
              </a:defRPr>
            </a:lvl5pPr>
            <a:lvl6pPr marL="25146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91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58906B-96AD-4E74-9A57-25725AD14502}" type="slidenum">
              <a:rPr lang="en-US" altLang="en-US" smtClean="0"/>
              <a:pPr/>
              <a:t>0</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63636"/>
                </a:solidFill>
                <a:effectLst/>
                <a:latin typeface="nyt-imperial"/>
              </a:rPr>
              <a:t>Successful engagement: she and another woman were picking through bags of donated clothes at the back of the van.</a:t>
            </a:r>
            <a:endParaRPr lang="en-US" dirty="0"/>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10</a:t>
            </a:fld>
            <a:endParaRPr lang="en-US" altLang="en-US" dirty="0"/>
          </a:p>
        </p:txBody>
      </p:sp>
    </p:spTree>
    <p:extLst>
      <p:ext uri="{BB962C8B-B14F-4D97-AF65-F5344CB8AC3E}">
        <p14:creationId xmlns:p14="http://schemas.microsoft.com/office/powerpoint/2010/main" val="165925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Myths: This brief summary is a tool for peers and others. The 6 page document describes myths and misunderstandings surrounding methadone and presents the scientific evidence supporting MAT, and provides valuable links to resources on Methadone maintenance treatment, neo-natal withdrawal, and stigma.</a:t>
            </a:r>
          </a:p>
          <a:p>
            <a:endParaRPr lang="en-US" dirty="0"/>
          </a:p>
          <a:p>
            <a:endParaRPr lang="en-US" dirty="0"/>
          </a:p>
        </p:txBody>
      </p:sp>
      <p:sp>
        <p:nvSpPr>
          <p:cNvPr id="4" name="Slide Number Placeholder 3"/>
          <p:cNvSpPr>
            <a:spLocks noGrp="1"/>
          </p:cNvSpPr>
          <p:nvPr>
            <p:ph type="sldNum" sz="quarter" idx="5"/>
          </p:nvPr>
        </p:nvSpPr>
        <p:spPr/>
        <p:txBody>
          <a:bodyPr/>
          <a:lstStyle/>
          <a:p>
            <a:fld id="{96F1FB3B-0F4F-4BCB-838B-A57AA3707DDD}" type="slidenum">
              <a:rPr lang="en-US" smtClean="0"/>
              <a:t>11</a:t>
            </a:fld>
            <a:endParaRPr lang="en-US" dirty="0"/>
          </a:p>
        </p:txBody>
      </p:sp>
    </p:spTree>
    <p:extLst>
      <p:ext uri="{BB962C8B-B14F-4D97-AF65-F5344CB8AC3E}">
        <p14:creationId xmlns:p14="http://schemas.microsoft.com/office/powerpoint/2010/main" val="38522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12</a:t>
            </a:fld>
            <a:endParaRPr lang="en-US" altLang="en-US" dirty="0"/>
          </a:p>
        </p:txBody>
      </p:sp>
    </p:spTree>
    <p:extLst>
      <p:ext uri="{BB962C8B-B14F-4D97-AF65-F5344CB8AC3E}">
        <p14:creationId xmlns:p14="http://schemas.microsoft.com/office/powerpoint/2010/main" val="142389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2</a:t>
            </a:fld>
            <a:endParaRPr lang="en-US" altLang="en-US" dirty="0"/>
          </a:p>
        </p:txBody>
      </p:sp>
    </p:spTree>
    <p:extLst>
      <p:ext uri="{BB962C8B-B14F-4D97-AF65-F5344CB8AC3E}">
        <p14:creationId xmlns:p14="http://schemas.microsoft.com/office/powerpoint/2010/main" val="409657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3</a:t>
            </a:fld>
            <a:endParaRPr lang="en-US" altLang="en-US" dirty="0"/>
          </a:p>
        </p:txBody>
      </p:sp>
    </p:spTree>
    <p:extLst>
      <p:ext uri="{BB962C8B-B14F-4D97-AF65-F5344CB8AC3E}">
        <p14:creationId xmlns:p14="http://schemas.microsoft.com/office/powerpoint/2010/main" val="23434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4</a:t>
            </a:fld>
            <a:endParaRPr lang="en-US" altLang="en-US" dirty="0"/>
          </a:p>
        </p:txBody>
      </p:sp>
    </p:spTree>
    <p:extLst>
      <p:ext uri="{BB962C8B-B14F-4D97-AF65-F5344CB8AC3E}">
        <p14:creationId xmlns:p14="http://schemas.microsoft.com/office/powerpoint/2010/main" val="179204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5</a:t>
            </a:fld>
            <a:endParaRPr lang="en-US" altLang="en-US" dirty="0"/>
          </a:p>
        </p:txBody>
      </p:sp>
    </p:spTree>
    <p:extLst>
      <p:ext uri="{BB962C8B-B14F-4D97-AF65-F5344CB8AC3E}">
        <p14:creationId xmlns:p14="http://schemas.microsoft.com/office/powerpoint/2010/main" val="185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venir-lt-w01_35-light1475496"/>
              </a:rPr>
              <a:t>During an opioid overdose, every second counts, and naloxone and rescue breathing must be given as soon as possible. Cases where an overdose is mistakenly deemed “naloxone-resistant” could have occurred where naloxone rescue came too late. This scenario is especially likely because synthetic analogues trigger more rapid onset of respiratory depression and death. Drug poisonings may also involve non-opioid substances like K2, which do not respond to naloxone reversal.</a:t>
            </a:r>
            <a:endParaRPr lang="en-US" dirty="0"/>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6</a:t>
            </a:fld>
            <a:endParaRPr lang="en-US" altLang="en-US" dirty="0"/>
          </a:p>
        </p:txBody>
      </p:sp>
    </p:spTree>
    <p:extLst>
      <p:ext uri="{BB962C8B-B14F-4D97-AF65-F5344CB8AC3E}">
        <p14:creationId xmlns:p14="http://schemas.microsoft.com/office/powerpoint/2010/main" val="3420539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212121"/>
                </a:solidFill>
                <a:effectLst/>
                <a:latin typeface="Merriweather" panose="00000500000000000000" pitchFamily="2" charset="0"/>
              </a:rPr>
              <a:t>Author Bill Milliken first introduced the expression "tough love" in his book, </a:t>
            </a:r>
            <a:r>
              <a:rPr lang="en-US" sz="1200" b="0" i="1" dirty="0">
                <a:solidFill>
                  <a:srgbClr val="212121"/>
                </a:solidFill>
                <a:effectLst/>
                <a:latin typeface="Merriweather" panose="00000500000000000000" pitchFamily="2" charset="0"/>
              </a:rPr>
              <a:t>Tough Love</a:t>
            </a:r>
            <a:r>
              <a:rPr lang="en-US" sz="1200" b="0" i="0" dirty="0">
                <a:solidFill>
                  <a:srgbClr val="212121"/>
                </a:solidFill>
                <a:effectLst/>
                <a:latin typeface="Merriweather" panose="00000500000000000000" pitchFamily="2" charset="0"/>
              </a:rPr>
              <a:t>, published in 1968. </a:t>
            </a:r>
            <a:r>
              <a:rPr lang="en-US" sz="1200" dirty="0">
                <a:solidFill>
                  <a:srgbClr val="212121"/>
                </a:solidFill>
                <a:latin typeface="Merriweather" panose="00000500000000000000" pitchFamily="2" charset="0"/>
              </a:rPr>
              <a:t>It was </a:t>
            </a:r>
            <a:r>
              <a:rPr lang="en-US" sz="1200" b="0" i="0" dirty="0">
                <a:solidFill>
                  <a:srgbClr val="212121"/>
                </a:solidFill>
                <a:effectLst/>
                <a:latin typeface="Merriweather" panose="00000500000000000000" pitchFamily="2" charset="0"/>
              </a:rPr>
              <a:t>used to describe a type of parenting in which a child experiences some negative emotions or consequence as part of a learning process.</a:t>
            </a:r>
          </a:p>
          <a:p>
            <a:endParaRPr lang="en-US" dirty="0"/>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7</a:t>
            </a:fld>
            <a:endParaRPr lang="en-US" altLang="en-US" dirty="0"/>
          </a:p>
        </p:txBody>
      </p:sp>
    </p:spTree>
    <p:extLst>
      <p:ext uri="{BB962C8B-B14F-4D97-AF65-F5344CB8AC3E}">
        <p14:creationId xmlns:p14="http://schemas.microsoft.com/office/powerpoint/2010/main" val="2118038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venir-lt-w01_35-light1475496"/>
              </a:rPr>
              <a:t>During an opioid overdose, every second counts, and naloxone and rescue breathing must be given as soon as possible. Cases where an overdose is mistakenly deemed “naloxone-resistant” could have occurred where naloxone rescue came too late. This scenario is especially likely because synthetic analogues trigger more rapid onset of respiratory depression and death. Drug poisonings may also involve non-opioid substances like K2, which do not respond to naloxone reversal.</a:t>
            </a:r>
            <a:endParaRPr lang="en-US" dirty="0"/>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8</a:t>
            </a:fld>
            <a:endParaRPr lang="en-US" altLang="en-US" dirty="0"/>
          </a:p>
        </p:txBody>
      </p:sp>
    </p:spTree>
    <p:extLst>
      <p:ext uri="{BB962C8B-B14F-4D97-AF65-F5344CB8AC3E}">
        <p14:creationId xmlns:p14="http://schemas.microsoft.com/office/powerpoint/2010/main" val="421764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63636"/>
                </a:solidFill>
                <a:effectLst/>
                <a:latin typeface="nyt-imperial"/>
              </a:rPr>
              <a:t>Successful engagement: she and another woman were picking through bags of donated clothes at the back of the van.</a:t>
            </a:r>
            <a:endParaRPr lang="en-US" dirty="0"/>
          </a:p>
        </p:txBody>
      </p:sp>
      <p:sp>
        <p:nvSpPr>
          <p:cNvPr id="4" name="Slide Number Placeholder 3"/>
          <p:cNvSpPr>
            <a:spLocks noGrp="1"/>
          </p:cNvSpPr>
          <p:nvPr>
            <p:ph type="sldNum" sz="quarter" idx="5"/>
          </p:nvPr>
        </p:nvSpPr>
        <p:spPr/>
        <p:txBody>
          <a:bodyPr/>
          <a:lstStyle/>
          <a:p>
            <a:pPr>
              <a:defRPr/>
            </a:pPr>
            <a:fld id="{83A2FF7E-0D9A-4273-931E-FB9FCDD0955A}" type="slidenum">
              <a:rPr lang="en-US" altLang="en-US" smtClean="0"/>
              <a:pPr>
                <a:defRPr/>
              </a:pPr>
              <a:t>9</a:t>
            </a:fld>
            <a:endParaRPr lang="en-US" altLang="en-US" dirty="0"/>
          </a:p>
        </p:txBody>
      </p:sp>
    </p:spTree>
    <p:extLst>
      <p:ext uri="{BB962C8B-B14F-4D97-AF65-F5344CB8AC3E}">
        <p14:creationId xmlns:p14="http://schemas.microsoft.com/office/powerpoint/2010/main" val="416996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C47F8C2-35C8-47D7-837D-5E907F58CCB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78A3FDF-9EB4-4432-8E25-262E0B19CA0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E2CF882-0C4B-49DC-863B-D543BA1947DD}"/>
              </a:ext>
            </a:extLst>
          </p:cNvPr>
          <p:cNvSpPr>
            <a:spLocks noGrp="1"/>
          </p:cNvSpPr>
          <p:nvPr>
            <p:ph type="sldNum" sz="quarter" idx="12"/>
          </p:nvPr>
        </p:nvSpPr>
        <p:spPr/>
        <p:txBody>
          <a:bodyPr/>
          <a:lstStyle>
            <a:lvl1pPr>
              <a:defRPr/>
            </a:lvl1pPr>
          </a:lstStyle>
          <a:p>
            <a:pPr>
              <a:defRPr/>
            </a:pPr>
            <a:fld id="{919A2A0A-EDA2-42F7-B0E3-C1E092382038}" type="slidenum">
              <a:rPr lang="en-US" altLang="en-US"/>
              <a:pPr>
                <a:defRPr/>
              </a:pPr>
              <a:t>‹#›</a:t>
            </a:fld>
            <a:endParaRPr lang="en-US" altLang="en-US" dirty="0"/>
          </a:p>
        </p:txBody>
      </p:sp>
    </p:spTree>
    <p:extLst>
      <p:ext uri="{BB962C8B-B14F-4D97-AF65-F5344CB8AC3E}">
        <p14:creationId xmlns:p14="http://schemas.microsoft.com/office/powerpoint/2010/main" val="672961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1F234-DD34-44A6-B2C0-73F4AA2A5A9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49B02F0-8691-4113-A53F-FC0F2EBB377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57C2D22-F6AD-4E54-963D-5AB5EEB7661E}"/>
              </a:ext>
            </a:extLst>
          </p:cNvPr>
          <p:cNvSpPr>
            <a:spLocks noGrp="1"/>
          </p:cNvSpPr>
          <p:nvPr>
            <p:ph type="sldNum" sz="quarter" idx="12"/>
          </p:nvPr>
        </p:nvSpPr>
        <p:spPr/>
        <p:txBody>
          <a:bodyPr/>
          <a:lstStyle>
            <a:lvl1pPr>
              <a:defRPr/>
            </a:lvl1pPr>
          </a:lstStyle>
          <a:p>
            <a:pPr>
              <a:defRPr/>
            </a:pPr>
            <a:fld id="{7F4626AA-E7ED-4A2F-9360-35AB12803260}" type="slidenum">
              <a:rPr lang="en-US" altLang="en-US"/>
              <a:pPr>
                <a:defRPr/>
              </a:pPr>
              <a:t>‹#›</a:t>
            </a:fld>
            <a:endParaRPr lang="en-US" altLang="en-US" dirty="0"/>
          </a:p>
        </p:txBody>
      </p:sp>
    </p:spTree>
    <p:extLst>
      <p:ext uri="{BB962C8B-B14F-4D97-AF65-F5344CB8AC3E}">
        <p14:creationId xmlns:p14="http://schemas.microsoft.com/office/powerpoint/2010/main" val="231193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3BBAE-8975-4352-8662-60681D30C08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8CF8F368-81CB-4D7E-82BB-4C9EE7CB18C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7E34C27-78ED-4043-9B7F-9A3C51D2D32A}"/>
              </a:ext>
            </a:extLst>
          </p:cNvPr>
          <p:cNvSpPr>
            <a:spLocks noGrp="1"/>
          </p:cNvSpPr>
          <p:nvPr>
            <p:ph type="sldNum" sz="quarter" idx="12"/>
          </p:nvPr>
        </p:nvSpPr>
        <p:spPr/>
        <p:txBody>
          <a:bodyPr/>
          <a:lstStyle>
            <a:lvl1pPr>
              <a:defRPr/>
            </a:lvl1pPr>
          </a:lstStyle>
          <a:p>
            <a:pPr>
              <a:defRPr/>
            </a:pPr>
            <a:fld id="{DC1B0F3F-4D4D-4543-BFE1-B971961A3A58}" type="slidenum">
              <a:rPr lang="en-US" altLang="en-US"/>
              <a:pPr>
                <a:defRPr/>
              </a:pPr>
              <a:t>‹#›</a:t>
            </a:fld>
            <a:endParaRPr lang="en-US" altLang="en-US" dirty="0"/>
          </a:p>
        </p:txBody>
      </p:sp>
    </p:spTree>
    <p:extLst>
      <p:ext uri="{BB962C8B-B14F-4D97-AF65-F5344CB8AC3E}">
        <p14:creationId xmlns:p14="http://schemas.microsoft.com/office/powerpoint/2010/main" val="3382351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8" descr="PPT Template3.jpg">
            <a:extLst>
              <a:ext uri="{FF2B5EF4-FFF2-40B4-BE49-F238E27FC236}">
                <a16:creationId xmlns:a16="http://schemas.microsoft.com/office/drawing/2014/main" id="{77F8B9E7-F329-4ECA-A97F-1D2E8A6A76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PT Template2.jpg">
            <a:extLst>
              <a:ext uri="{FF2B5EF4-FFF2-40B4-BE49-F238E27FC236}">
                <a16:creationId xmlns:a16="http://schemas.microsoft.com/office/drawing/2014/main" id="{ADF2D888-9A1E-4701-A7E4-FF12D7EFC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F220ADBA-7246-4FEA-8483-08618A2E4463}"/>
              </a:ext>
            </a:extLst>
          </p:cNvPr>
          <p:cNvSpPr txBox="1">
            <a:spLocks noChangeArrowheads="1"/>
          </p:cNvSpPr>
          <p:nvPr/>
        </p:nvSpPr>
        <p:spPr bwMode="auto">
          <a:xfrm>
            <a:off x="2498725" y="5675313"/>
            <a:ext cx="3292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dirty="0"/>
          </a:p>
        </p:txBody>
      </p:sp>
      <p:sp>
        <p:nvSpPr>
          <p:cNvPr id="2" name="Title 1"/>
          <p:cNvSpPr>
            <a:spLocks noGrp="1"/>
          </p:cNvSpPr>
          <p:nvPr>
            <p:ph type="ctrTitle"/>
          </p:nvPr>
        </p:nvSpPr>
        <p:spPr>
          <a:xfrm>
            <a:off x="1905000" y="2435225"/>
            <a:ext cx="6781800" cy="1470025"/>
          </a:xfrm>
        </p:spPr>
        <p:txBody>
          <a:bodyPr/>
          <a:lstStyle>
            <a:lvl1pPr>
              <a:defRPr>
                <a:solidFill>
                  <a:srgbClr val="336600"/>
                </a:solidFill>
              </a:defRPr>
            </a:lvl1pPr>
          </a:lstStyle>
          <a:p>
            <a:r>
              <a:rPr lang="en-US" dirty="0"/>
              <a:t>Click to edit Master title style</a:t>
            </a:r>
          </a:p>
        </p:txBody>
      </p:sp>
      <p:sp>
        <p:nvSpPr>
          <p:cNvPr id="3" name="Subtitle 2"/>
          <p:cNvSpPr>
            <a:spLocks noGrp="1"/>
          </p:cNvSpPr>
          <p:nvPr>
            <p:ph type="subTitle" idx="1"/>
          </p:nvPr>
        </p:nvSpPr>
        <p:spPr>
          <a:xfrm>
            <a:off x="1905000" y="4191000"/>
            <a:ext cx="67818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1139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313961C3-0214-4DC7-A3D5-0067D2BF721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E8A63FB9-8473-42D6-9973-427BD1984CF9}"/>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447606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1F1EB-5402-4AC0-BC69-05C1A2725CDE}"/>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B40935FD-B580-4FE9-A13A-3B688B360C64}"/>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4414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E88580F3-9450-46C5-AA1F-40675B87C181}"/>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D5946DE-824F-4954-B4CF-5E15007D8574}"/>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394152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4002398-5D72-42D2-A151-D3C75C7A9B1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40B78030-9763-4AC5-B9A8-71A73A0D0C05}"/>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515175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76C357A-E776-4BEC-95B3-7212AA4AA1D7}"/>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0B300B84-8C5C-4DA9-9441-5384FD93B934}"/>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481609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DA911EE-34CF-4F73-81DE-8DDF81ED8D52}"/>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4CD9567D-2D2F-4432-A821-AAF507E01002}"/>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121089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9E6B001-0D29-4C2B-8196-D727D94F7A1E}"/>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9874663D-8179-4E64-8DC0-68A72285F305}"/>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37990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EBD41-902D-478B-8958-67CDCBD5FA15}"/>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02FF9D24-DA86-455E-9D5A-8D6377464C3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277DA67-274B-442F-8F82-CEE2860E5C22}"/>
              </a:ext>
            </a:extLst>
          </p:cNvPr>
          <p:cNvSpPr>
            <a:spLocks noGrp="1"/>
          </p:cNvSpPr>
          <p:nvPr>
            <p:ph type="sldNum" sz="quarter" idx="12"/>
          </p:nvPr>
        </p:nvSpPr>
        <p:spPr/>
        <p:txBody>
          <a:bodyPr/>
          <a:lstStyle>
            <a:lvl1pPr>
              <a:defRPr/>
            </a:lvl1pPr>
          </a:lstStyle>
          <a:p>
            <a:pPr>
              <a:defRPr/>
            </a:pPr>
            <a:fld id="{62128E80-BC01-48D6-ADB4-A4E59FA78951}" type="slidenum">
              <a:rPr lang="en-US" altLang="en-US"/>
              <a:pPr>
                <a:defRPr/>
              </a:pPr>
              <a:t>‹#›</a:t>
            </a:fld>
            <a:endParaRPr lang="en-US" altLang="en-US" dirty="0"/>
          </a:p>
        </p:txBody>
      </p:sp>
    </p:spTree>
    <p:extLst>
      <p:ext uri="{BB962C8B-B14F-4D97-AF65-F5344CB8AC3E}">
        <p14:creationId xmlns:p14="http://schemas.microsoft.com/office/powerpoint/2010/main" val="12129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F18D4DF-68CA-4609-A17D-06E5297FBDAE}"/>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8C33628-1329-4F18-B448-ADB5689104B1}"/>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69648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CB526A4-847F-4430-A434-CFF8BF7B1839}"/>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798DA013-764F-4C92-8F3A-02123CDA9AF7}"/>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299696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77515-30C9-4761-A1B9-F4CC4E517AA6}"/>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F67FBAE-E842-4F27-9137-01FEE367F68B}"/>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9577453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7B4EC-E7B1-4919-BDC4-B8002F62030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C6C417B9-4634-4DCF-ACB0-D1CDE0848E27}"/>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729451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8D863B9-848F-436C-B625-02224026DF85}"/>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7D8B4F92-FE7A-413A-9AAB-54CD7E5E63E9}"/>
              </a:ext>
            </a:extLst>
          </p:cNvPr>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369704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4CB5F21-8418-4D44-80C4-75DDA3EB9B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066800" y="1447800"/>
            <a:ext cx="7086600" cy="2362200"/>
          </a:xfrm>
        </p:spPr>
        <p:txBody>
          <a:bodyPr anchor="t"/>
          <a:lstStyle>
            <a:lvl1pPr algn="l">
              <a:lnSpc>
                <a:spcPct val="150000"/>
              </a:lnSpc>
              <a:defRPr cap="all" baseline="0">
                <a:solidFill>
                  <a:schemeClr val="bg1"/>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p:nvPr>
        </p:nvSpPr>
        <p:spPr>
          <a:xfrm>
            <a:off x="1066800" y="3810000"/>
            <a:ext cx="7086600" cy="914400"/>
          </a:xfrm>
        </p:spPr>
        <p:txBody>
          <a:bodyPr/>
          <a:lstStyle>
            <a:lvl1pPr marL="0" indent="0" algn="l">
              <a:buNone/>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53351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91400" cy="109696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304800" y="1600200"/>
            <a:ext cx="7391400" cy="4525963"/>
          </a:xfrm>
        </p:spPr>
        <p:txBody>
          <a:bodyPr/>
          <a:lstStyle>
            <a:lvl1pPr>
              <a:buClr>
                <a:srgbClr val="C00000"/>
              </a:buClr>
              <a:defRPr/>
            </a:lvl1pPr>
            <a:lvl2pPr>
              <a:buClr>
                <a:schemeClr val="bg1">
                  <a:lumMod val="50000"/>
                </a:schemeClr>
              </a:buClr>
              <a:defRPr/>
            </a:lvl2pPr>
            <a:lvl3pPr>
              <a:buClr>
                <a:srgbClr val="006177"/>
              </a:buClr>
              <a:defRPr/>
            </a:lvl3pPr>
            <a:lvl4pPr>
              <a:buClr>
                <a:srgbClr val="FF9900"/>
              </a:buClr>
              <a:defRPr/>
            </a:lvl4pPr>
            <a:lvl5pPr>
              <a:buClr>
                <a:srgbClr val="99CC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A954F598-50AB-46A2-8463-3187B8F61C0D}"/>
              </a:ext>
            </a:extLst>
          </p:cNvPr>
          <p:cNvSpPr>
            <a:spLocks noGrp="1" noChangeArrowheads="1"/>
          </p:cNvSpPr>
          <p:nvPr>
            <p:ph type="ftr" sz="quarter" idx="10"/>
          </p:nvPr>
        </p:nvSpPr>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D70C5943-338C-4F73-AA34-4212A93ACD80}"/>
              </a:ext>
            </a:extLst>
          </p:cNvPr>
          <p:cNvSpPr>
            <a:spLocks noGrp="1" noChangeArrowheads="1"/>
          </p:cNvSpPr>
          <p:nvPr>
            <p:ph type="sldNum" sz="quarter" idx="11"/>
          </p:nvPr>
        </p:nvSpPr>
        <p:spPr/>
        <p:txBody>
          <a:bodyPr/>
          <a:lstStyle>
            <a:lvl1pPr>
              <a:defRPr>
                <a:ea typeface="+mn-ea"/>
              </a:defRPr>
            </a:lvl1pPr>
          </a:lstStyle>
          <a:p>
            <a:pPr>
              <a:defRPr/>
            </a:pPr>
            <a:fld id="{302281B1-47C1-4D60-AE34-3A6A902000F2}" type="slidenum">
              <a:rPr lang="en-US" altLang="en-US"/>
              <a:pPr>
                <a:defRPr/>
              </a:pPr>
              <a:t>‹#›</a:t>
            </a:fld>
            <a:endParaRPr lang="en-US" altLang="en-US" dirty="0"/>
          </a:p>
        </p:txBody>
      </p:sp>
    </p:spTree>
    <p:extLst>
      <p:ext uri="{BB962C8B-B14F-4D97-AF65-F5344CB8AC3E}">
        <p14:creationId xmlns:p14="http://schemas.microsoft.com/office/powerpoint/2010/main" val="496346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4406900"/>
            <a:ext cx="7315200" cy="1362075"/>
          </a:xfrm>
        </p:spPr>
        <p:txBody>
          <a:bodyPr anchor="t"/>
          <a:lstStyle>
            <a:lvl1pPr algn="l">
              <a:defRPr sz="2800" b="1" cap="all"/>
            </a:lvl1pPr>
          </a:lstStyle>
          <a:p>
            <a:r>
              <a:rPr lang="en-US"/>
              <a:t>Click to edit Master title style</a:t>
            </a:r>
            <a:endParaRPr lang="en-US" dirty="0"/>
          </a:p>
        </p:txBody>
      </p:sp>
      <p:sp>
        <p:nvSpPr>
          <p:cNvPr id="3" name="Text Placeholder 2"/>
          <p:cNvSpPr>
            <a:spLocks noGrp="1"/>
          </p:cNvSpPr>
          <p:nvPr>
            <p:ph type="body" idx="1"/>
          </p:nvPr>
        </p:nvSpPr>
        <p:spPr>
          <a:xfrm>
            <a:off x="304800" y="2906713"/>
            <a:ext cx="7315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127C0A6-C5F5-43F1-AF18-5925DF75EA49}"/>
              </a:ext>
            </a:extLst>
          </p:cNvPr>
          <p:cNvSpPr>
            <a:spLocks noGrp="1" noChangeArrowheads="1"/>
          </p:cNvSpPr>
          <p:nvPr>
            <p:ph type="ftr" sz="quarter" idx="10"/>
          </p:nvPr>
        </p:nvSpPr>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8239BB1A-102F-4622-8378-9D785677503E}"/>
              </a:ext>
            </a:extLst>
          </p:cNvPr>
          <p:cNvSpPr>
            <a:spLocks noGrp="1" noChangeArrowheads="1"/>
          </p:cNvSpPr>
          <p:nvPr>
            <p:ph type="sldNum" sz="quarter" idx="11"/>
          </p:nvPr>
        </p:nvSpPr>
        <p:spPr/>
        <p:txBody>
          <a:bodyPr/>
          <a:lstStyle>
            <a:lvl1pPr>
              <a:defRPr>
                <a:ea typeface="+mn-ea"/>
              </a:defRPr>
            </a:lvl1pPr>
          </a:lstStyle>
          <a:p>
            <a:pPr>
              <a:defRPr/>
            </a:pPr>
            <a:fld id="{A6E56962-D952-4971-BAAA-F59A8B2C7A73}" type="slidenum">
              <a:rPr lang="en-US" altLang="en-US"/>
              <a:pPr>
                <a:defRPr/>
              </a:pPr>
              <a:t>‹#›</a:t>
            </a:fld>
            <a:endParaRPr lang="en-US" altLang="en-US" dirty="0"/>
          </a:p>
        </p:txBody>
      </p:sp>
    </p:spTree>
    <p:extLst>
      <p:ext uri="{BB962C8B-B14F-4D97-AF65-F5344CB8AC3E}">
        <p14:creationId xmlns:p14="http://schemas.microsoft.com/office/powerpoint/2010/main" val="3584403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391400" cy="1096962"/>
          </a:xfrm>
        </p:spPr>
        <p:txBody>
          <a:bodyPr/>
          <a:lstStyle>
            <a:lvl1pPr>
              <a:defRPr b="1"/>
            </a:lvl1pPr>
          </a:lstStyle>
          <a:p>
            <a:r>
              <a:rPr lang="en-US" dirty="0"/>
              <a:t>Click to edit Master title style</a:t>
            </a:r>
          </a:p>
        </p:txBody>
      </p:sp>
      <p:sp>
        <p:nvSpPr>
          <p:cNvPr id="3" name="Rectangle 5">
            <a:extLst>
              <a:ext uri="{FF2B5EF4-FFF2-40B4-BE49-F238E27FC236}">
                <a16:creationId xmlns:a16="http://schemas.microsoft.com/office/drawing/2014/main" id="{0CCF1501-1E76-42F0-B794-2400A7C15BF1}"/>
              </a:ext>
            </a:extLst>
          </p:cNvPr>
          <p:cNvSpPr>
            <a:spLocks noGrp="1" noChangeArrowheads="1"/>
          </p:cNvSpPr>
          <p:nvPr>
            <p:ph type="ftr" sz="quarter" idx="10"/>
          </p:nvPr>
        </p:nvSpPr>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526927C-947D-42E9-BF9A-FEEFFBD13869}"/>
              </a:ext>
            </a:extLst>
          </p:cNvPr>
          <p:cNvSpPr>
            <a:spLocks noGrp="1" noChangeArrowheads="1"/>
          </p:cNvSpPr>
          <p:nvPr>
            <p:ph type="sldNum" sz="quarter" idx="11"/>
          </p:nvPr>
        </p:nvSpPr>
        <p:spPr/>
        <p:txBody>
          <a:bodyPr/>
          <a:lstStyle>
            <a:lvl1pPr>
              <a:defRPr>
                <a:ea typeface="+mn-ea"/>
              </a:defRPr>
            </a:lvl1pPr>
          </a:lstStyle>
          <a:p>
            <a:pPr>
              <a:defRPr/>
            </a:pPr>
            <a:fld id="{3AF16F87-D545-4048-AB52-4E907144F433}" type="slidenum">
              <a:rPr lang="en-US" altLang="en-US"/>
              <a:pPr>
                <a:defRPr/>
              </a:pPr>
              <a:t>‹#›</a:t>
            </a:fld>
            <a:endParaRPr lang="en-US" altLang="en-US" dirty="0"/>
          </a:p>
        </p:txBody>
      </p:sp>
    </p:spTree>
    <p:extLst>
      <p:ext uri="{BB962C8B-B14F-4D97-AF65-F5344CB8AC3E}">
        <p14:creationId xmlns:p14="http://schemas.microsoft.com/office/powerpoint/2010/main" val="26740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EC377EB-D1B0-4A94-9FF2-59B5D4875E28}"/>
              </a:ext>
            </a:extLst>
          </p:cNvPr>
          <p:cNvSpPr>
            <a:spLocks noGrp="1" noChangeArrowheads="1"/>
          </p:cNvSpPr>
          <p:nvPr>
            <p:ph type="ftr" sz="quarter" idx="10"/>
          </p:nvPr>
        </p:nvSpPr>
        <p:spPr/>
        <p:txBody>
          <a:bodyPr/>
          <a:lstStyle>
            <a:lvl1pPr>
              <a:defRPr/>
            </a:lvl1pPr>
          </a:lstStyle>
          <a:p>
            <a:pPr>
              <a:defRPr/>
            </a:pPr>
            <a:endParaRPr lang="en-US" dirty="0"/>
          </a:p>
        </p:txBody>
      </p:sp>
      <p:sp>
        <p:nvSpPr>
          <p:cNvPr id="3" name="Rectangle 6">
            <a:extLst>
              <a:ext uri="{FF2B5EF4-FFF2-40B4-BE49-F238E27FC236}">
                <a16:creationId xmlns:a16="http://schemas.microsoft.com/office/drawing/2014/main" id="{1AEDDFE4-1C4B-4923-9505-D88144B14DBE}"/>
              </a:ext>
            </a:extLst>
          </p:cNvPr>
          <p:cNvSpPr>
            <a:spLocks noGrp="1" noChangeArrowheads="1"/>
          </p:cNvSpPr>
          <p:nvPr>
            <p:ph type="sldNum" sz="quarter" idx="11"/>
          </p:nvPr>
        </p:nvSpPr>
        <p:spPr/>
        <p:txBody>
          <a:bodyPr/>
          <a:lstStyle>
            <a:lvl1pPr>
              <a:defRPr>
                <a:ea typeface="+mn-ea"/>
              </a:defRPr>
            </a:lvl1pPr>
          </a:lstStyle>
          <a:p>
            <a:pPr>
              <a:defRPr/>
            </a:pPr>
            <a:fld id="{5342B297-E0B3-4B7F-B61A-89515A791EBA}" type="slidenum">
              <a:rPr lang="en-US" altLang="en-US"/>
              <a:pPr>
                <a:defRPr/>
              </a:pPr>
              <a:t>‹#›</a:t>
            </a:fld>
            <a:endParaRPr lang="en-US" altLang="en-US" dirty="0"/>
          </a:p>
        </p:txBody>
      </p:sp>
    </p:spTree>
    <p:extLst>
      <p:ext uri="{BB962C8B-B14F-4D97-AF65-F5344CB8AC3E}">
        <p14:creationId xmlns:p14="http://schemas.microsoft.com/office/powerpoint/2010/main" val="256537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CEADDF-C20F-4C9E-9591-C8691CB2DF8C}"/>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5F5D3196-E4AA-4B1F-AD57-9F5F51041B8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B4C61888-4B91-42B4-B3A1-90C46CD1D235}"/>
              </a:ext>
            </a:extLst>
          </p:cNvPr>
          <p:cNvSpPr>
            <a:spLocks noGrp="1"/>
          </p:cNvSpPr>
          <p:nvPr>
            <p:ph type="sldNum" sz="quarter" idx="12"/>
          </p:nvPr>
        </p:nvSpPr>
        <p:spPr/>
        <p:txBody>
          <a:bodyPr/>
          <a:lstStyle>
            <a:lvl1pPr>
              <a:defRPr/>
            </a:lvl1pPr>
          </a:lstStyle>
          <a:p>
            <a:pPr>
              <a:defRPr/>
            </a:pPr>
            <a:fld id="{6BBACB72-0022-41CE-A5CA-9B6AC3F073CB}" type="slidenum">
              <a:rPr lang="en-US" altLang="en-US"/>
              <a:pPr>
                <a:defRPr/>
              </a:pPr>
              <a:t>‹#›</a:t>
            </a:fld>
            <a:endParaRPr lang="en-US" altLang="en-US" dirty="0"/>
          </a:p>
        </p:txBody>
      </p:sp>
    </p:spTree>
    <p:extLst>
      <p:ext uri="{BB962C8B-B14F-4D97-AF65-F5344CB8AC3E}">
        <p14:creationId xmlns:p14="http://schemas.microsoft.com/office/powerpoint/2010/main" val="3500014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2590800"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124200" y="304800"/>
            <a:ext cx="4572000" cy="5853113"/>
          </a:xfrm>
        </p:spPr>
        <p:txBody>
          <a:bodyPr/>
          <a:lstStyle>
            <a:lvl1pPr>
              <a:buClr>
                <a:srgbClr val="C00000"/>
              </a:buClr>
              <a:defRPr sz="3200"/>
            </a:lvl1pPr>
            <a:lvl2pPr>
              <a:buClr>
                <a:schemeClr val="bg1">
                  <a:lumMod val="50000"/>
                </a:schemeClr>
              </a:buClr>
              <a:defRPr sz="2800"/>
            </a:lvl2pPr>
            <a:lvl3pPr>
              <a:buClr>
                <a:srgbClr val="006177"/>
              </a:buClr>
              <a:defRPr sz="2400"/>
            </a:lvl3pPr>
            <a:lvl4pPr>
              <a:buClr>
                <a:srgbClr val="FF9900"/>
              </a:buClr>
              <a:defRPr sz="2000"/>
            </a:lvl4pPr>
            <a:lvl5pPr>
              <a:buClr>
                <a:srgbClr val="669900"/>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4800" y="1447800"/>
            <a:ext cx="25908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216BBE7-4506-4495-8630-1A5B89D54FA2}"/>
              </a:ext>
            </a:extLst>
          </p:cNvPr>
          <p:cNvSpPr>
            <a:spLocks noGrp="1" noChangeArrowheads="1"/>
          </p:cNvSpPr>
          <p:nvPr>
            <p:ph type="ftr" sz="quarter" idx="10"/>
          </p:nvPr>
        </p:nvSpPr>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C6B04CB-24D4-49CB-B558-879717B1B95D}"/>
              </a:ext>
            </a:extLst>
          </p:cNvPr>
          <p:cNvSpPr>
            <a:spLocks noGrp="1" noChangeArrowheads="1"/>
          </p:cNvSpPr>
          <p:nvPr>
            <p:ph type="sldNum" sz="quarter" idx="11"/>
          </p:nvPr>
        </p:nvSpPr>
        <p:spPr/>
        <p:txBody>
          <a:bodyPr/>
          <a:lstStyle>
            <a:lvl1pPr>
              <a:defRPr>
                <a:ea typeface="+mn-ea"/>
              </a:defRPr>
            </a:lvl1pPr>
          </a:lstStyle>
          <a:p>
            <a:pPr>
              <a:defRPr/>
            </a:pPr>
            <a:fld id="{20672AEA-AF77-4BE5-A15D-3DB33C348981}" type="slidenum">
              <a:rPr lang="en-US" altLang="en-US"/>
              <a:pPr>
                <a:defRPr/>
              </a:pPr>
              <a:t>‹#›</a:t>
            </a:fld>
            <a:endParaRPr lang="en-US" altLang="en-US" dirty="0"/>
          </a:p>
        </p:txBody>
      </p:sp>
    </p:spTree>
    <p:extLst>
      <p:ext uri="{BB962C8B-B14F-4D97-AF65-F5344CB8AC3E}">
        <p14:creationId xmlns:p14="http://schemas.microsoft.com/office/powerpoint/2010/main" val="421308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3BDECAC-95AC-4675-A63A-E68D32A25375}"/>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FED54E8-7394-443D-B2A8-7D1D91E746F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7E7BF05-2AC0-458D-860C-DE89127C15A4}"/>
              </a:ext>
            </a:extLst>
          </p:cNvPr>
          <p:cNvSpPr>
            <a:spLocks noGrp="1"/>
          </p:cNvSpPr>
          <p:nvPr>
            <p:ph type="sldNum" sz="quarter" idx="12"/>
          </p:nvPr>
        </p:nvSpPr>
        <p:spPr/>
        <p:txBody>
          <a:bodyPr/>
          <a:lstStyle>
            <a:lvl1pPr>
              <a:defRPr/>
            </a:lvl1pPr>
          </a:lstStyle>
          <a:p>
            <a:pPr>
              <a:defRPr/>
            </a:pPr>
            <a:fld id="{73C8F93A-97DD-4F05-8305-4C4F2E43E0A7}" type="slidenum">
              <a:rPr lang="en-US" altLang="en-US"/>
              <a:pPr>
                <a:defRPr/>
              </a:pPr>
              <a:t>‹#›</a:t>
            </a:fld>
            <a:endParaRPr lang="en-US" altLang="en-US" dirty="0"/>
          </a:p>
        </p:txBody>
      </p:sp>
    </p:spTree>
    <p:extLst>
      <p:ext uri="{BB962C8B-B14F-4D97-AF65-F5344CB8AC3E}">
        <p14:creationId xmlns:p14="http://schemas.microsoft.com/office/powerpoint/2010/main" val="3796674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2CAD7DF-309A-4CEF-9552-6439EE170CEA}"/>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D498ECAA-35D4-44F6-BCF3-CEDDA7C31710}"/>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C7B5D9D-9859-4F19-976F-6A79CB617D16}"/>
              </a:ext>
            </a:extLst>
          </p:cNvPr>
          <p:cNvSpPr>
            <a:spLocks noGrp="1"/>
          </p:cNvSpPr>
          <p:nvPr>
            <p:ph type="sldNum" sz="quarter" idx="12"/>
          </p:nvPr>
        </p:nvSpPr>
        <p:spPr/>
        <p:txBody>
          <a:bodyPr/>
          <a:lstStyle>
            <a:lvl1pPr>
              <a:defRPr/>
            </a:lvl1pPr>
          </a:lstStyle>
          <a:p>
            <a:pPr>
              <a:defRPr/>
            </a:pPr>
            <a:fld id="{534F07D4-D080-4928-B9AF-22C563E3EAB0}" type="slidenum">
              <a:rPr lang="en-US" altLang="en-US"/>
              <a:pPr>
                <a:defRPr/>
              </a:pPr>
              <a:t>‹#›</a:t>
            </a:fld>
            <a:endParaRPr lang="en-US" altLang="en-US" dirty="0"/>
          </a:p>
        </p:txBody>
      </p:sp>
    </p:spTree>
    <p:extLst>
      <p:ext uri="{BB962C8B-B14F-4D97-AF65-F5344CB8AC3E}">
        <p14:creationId xmlns:p14="http://schemas.microsoft.com/office/powerpoint/2010/main" val="423969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1A06FAF-35FD-4548-9608-76E4CE772922}"/>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C542FD7D-1724-4FD5-B007-58A2B5273A0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57D63546-93E3-477B-86D7-5278AD913251}"/>
              </a:ext>
            </a:extLst>
          </p:cNvPr>
          <p:cNvSpPr>
            <a:spLocks noGrp="1"/>
          </p:cNvSpPr>
          <p:nvPr>
            <p:ph type="sldNum" sz="quarter" idx="12"/>
          </p:nvPr>
        </p:nvSpPr>
        <p:spPr/>
        <p:txBody>
          <a:bodyPr/>
          <a:lstStyle>
            <a:lvl1pPr>
              <a:defRPr/>
            </a:lvl1pPr>
          </a:lstStyle>
          <a:p>
            <a:pPr>
              <a:defRPr/>
            </a:pPr>
            <a:fld id="{E379BD8F-7CF7-4C13-B20F-FC67AEB3A1D8}" type="slidenum">
              <a:rPr lang="en-US" altLang="en-US"/>
              <a:pPr>
                <a:defRPr/>
              </a:pPr>
              <a:t>‹#›</a:t>
            </a:fld>
            <a:endParaRPr lang="en-US" altLang="en-US" dirty="0"/>
          </a:p>
        </p:txBody>
      </p:sp>
    </p:spTree>
    <p:extLst>
      <p:ext uri="{BB962C8B-B14F-4D97-AF65-F5344CB8AC3E}">
        <p14:creationId xmlns:p14="http://schemas.microsoft.com/office/powerpoint/2010/main" val="34986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DCC31B6-DD4B-4986-AE9C-16AD897A1669}"/>
              </a:ext>
            </a:extLst>
          </p:cNvPr>
          <p:cNvSpPr>
            <a:spLocks noGrp="1"/>
          </p:cNvSpPr>
          <p:nvPr>
            <p:ph type="dt" sz="half" idx="10"/>
          </p:nvPr>
        </p:nvSpPr>
        <p:spPr/>
        <p:txBody>
          <a:bodyPr/>
          <a:lstStyle>
            <a:lvl1pPr>
              <a:defRPr/>
            </a:lvl1pPr>
          </a:lstStyle>
          <a:p>
            <a:pPr>
              <a:defRPr/>
            </a:pPr>
            <a:endParaRPr lang="en-US" dirty="0"/>
          </a:p>
        </p:txBody>
      </p:sp>
      <p:sp>
        <p:nvSpPr>
          <p:cNvPr id="3" name="Footer Placeholder 4">
            <a:extLst>
              <a:ext uri="{FF2B5EF4-FFF2-40B4-BE49-F238E27FC236}">
                <a16:creationId xmlns:a16="http://schemas.microsoft.com/office/drawing/2014/main" id="{51FE84EF-4C7C-4E7F-B3AC-896EC49FBA1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5F5433D8-E28E-4796-BFB9-FE0CF24D80ED}"/>
              </a:ext>
            </a:extLst>
          </p:cNvPr>
          <p:cNvSpPr>
            <a:spLocks noGrp="1"/>
          </p:cNvSpPr>
          <p:nvPr>
            <p:ph type="sldNum" sz="quarter" idx="12"/>
          </p:nvPr>
        </p:nvSpPr>
        <p:spPr/>
        <p:txBody>
          <a:bodyPr/>
          <a:lstStyle>
            <a:lvl1pPr>
              <a:defRPr/>
            </a:lvl1pPr>
          </a:lstStyle>
          <a:p>
            <a:pPr>
              <a:defRPr/>
            </a:pPr>
            <a:fld id="{906513A2-4E1A-442C-8AAE-EDC5B48C4EAF}" type="slidenum">
              <a:rPr lang="en-US" altLang="en-US"/>
              <a:pPr>
                <a:defRPr/>
              </a:pPr>
              <a:t>‹#›</a:t>
            </a:fld>
            <a:endParaRPr lang="en-US" altLang="en-US" dirty="0"/>
          </a:p>
        </p:txBody>
      </p:sp>
    </p:spTree>
    <p:extLst>
      <p:ext uri="{BB962C8B-B14F-4D97-AF65-F5344CB8AC3E}">
        <p14:creationId xmlns:p14="http://schemas.microsoft.com/office/powerpoint/2010/main" val="172770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CFE6EE-84CE-4AED-8D3F-DA84E3FFCF25}"/>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CD49EB16-F889-404A-9AB0-2567B92EC71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0128F5E-4C1F-45D5-9E2F-A62165E83C85}"/>
              </a:ext>
            </a:extLst>
          </p:cNvPr>
          <p:cNvSpPr>
            <a:spLocks noGrp="1"/>
          </p:cNvSpPr>
          <p:nvPr>
            <p:ph type="sldNum" sz="quarter" idx="12"/>
          </p:nvPr>
        </p:nvSpPr>
        <p:spPr/>
        <p:txBody>
          <a:bodyPr/>
          <a:lstStyle>
            <a:lvl1pPr>
              <a:defRPr/>
            </a:lvl1pPr>
          </a:lstStyle>
          <a:p>
            <a:pPr>
              <a:defRPr/>
            </a:pPr>
            <a:fld id="{91D92C5A-8C94-4766-A199-CC50E4C2537B}" type="slidenum">
              <a:rPr lang="en-US" altLang="en-US"/>
              <a:pPr>
                <a:defRPr/>
              </a:pPr>
              <a:t>‹#›</a:t>
            </a:fld>
            <a:endParaRPr lang="en-US" altLang="en-US" dirty="0"/>
          </a:p>
        </p:txBody>
      </p:sp>
    </p:spTree>
    <p:extLst>
      <p:ext uri="{BB962C8B-B14F-4D97-AF65-F5344CB8AC3E}">
        <p14:creationId xmlns:p14="http://schemas.microsoft.com/office/powerpoint/2010/main" val="220083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B36DC47-8B0A-430B-B130-F65811EDB36D}"/>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2DBC77B9-DE18-4AB9-B9F3-A65D5D07A2D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AB3F552-1B89-427B-8965-9A75E0E61EB8}"/>
              </a:ext>
            </a:extLst>
          </p:cNvPr>
          <p:cNvSpPr>
            <a:spLocks noGrp="1"/>
          </p:cNvSpPr>
          <p:nvPr>
            <p:ph type="sldNum" sz="quarter" idx="12"/>
          </p:nvPr>
        </p:nvSpPr>
        <p:spPr/>
        <p:txBody>
          <a:bodyPr/>
          <a:lstStyle>
            <a:lvl1pPr>
              <a:defRPr/>
            </a:lvl1pPr>
          </a:lstStyle>
          <a:p>
            <a:pPr>
              <a:defRPr/>
            </a:pPr>
            <a:fld id="{ED992CC5-730D-4DF2-AA65-F7233D49C363}" type="slidenum">
              <a:rPr lang="en-US" altLang="en-US"/>
              <a:pPr>
                <a:defRPr/>
              </a:pPr>
              <a:t>‹#›</a:t>
            </a:fld>
            <a:endParaRPr lang="en-US" altLang="en-US" dirty="0"/>
          </a:p>
        </p:txBody>
      </p:sp>
    </p:spTree>
    <p:extLst>
      <p:ext uri="{BB962C8B-B14F-4D97-AF65-F5344CB8AC3E}">
        <p14:creationId xmlns:p14="http://schemas.microsoft.com/office/powerpoint/2010/main" val="276587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3AA39A-D63F-490A-8110-08A5D5BEAD0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BB358FC-A045-4D1F-A377-D0713E5837F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01719A-9A6F-4B25-A3B5-27A8C397671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dirty="0"/>
          </a:p>
        </p:txBody>
      </p:sp>
      <p:sp>
        <p:nvSpPr>
          <p:cNvPr id="5" name="Footer Placeholder 4">
            <a:extLst>
              <a:ext uri="{FF2B5EF4-FFF2-40B4-BE49-F238E27FC236}">
                <a16:creationId xmlns:a16="http://schemas.microsoft.com/office/drawing/2014/main" id="{973186F6-90AE-4799-AC73-499545E7870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dirty="0"/>
          </a:p>
        </p:txBody>
      </p:sp>
      <p:sp>
        <p:nvSpPr>
          <p:cNvPr id="6" name="Slide Number Placeholder 5">
            <a:extLst>
              <a:ext uri="{FF2B5EF4-FFF2-40B4-BE49-F238E27FC236}">
                <a16:creationId xmlns:a16="http://schemas.microsoft.com/office/drawing/2014/main" id="{A4939B3B-E15C-484E-A5BA-56CB61B60A1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6A9F18C-6CA5-4EB3-A6CD-1561FDF6EC1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PPT Template3.jpg">
            <a:extLst>
              <a:ext uri="{FF2B5EF4-FFF2-40B4-BE49-F238E27FC236}">
                <a16:creationId xmlns:a16="http://schemas.microsoft.com/office/drawing/2014/main" id="{73148972-0055-4D58-81AC-DCC5980B7E40}"/>
              </a:ext>
            </a:extLst>
          </p:cNvPr>
          <p:cNvPicPr>
            <a:picLocks noChangeAspect="1"/>
          </p:cNvPicPr>
          <p:nvPr/>
        </p:nvPicPr>
        <p:blipFill>
          <a:blip r:embed="rId15">
            <a:extLst>
              <a:ext uri="{28A0092B-C50C-407E-A947-70E740481C1C}">
                <a14:useLocalDpi xmlns:a14="http://schemas.microsoft.com/office/drawing/2010/main" val="0"/>
              </a:ext>
            </a:extLst>
          </a:blip>
          <a:srcRect t="3999" b="1000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lide Number Placeholder 3">
            <a:extLst>
              <a:ext uri="{FF2B5EF4-FFF2-40B4-BE49-F238E27FC236}">
                <a16:creationId xmlns:a16="http://schemas.microsoft.com/office/drawing/2014/main" id="{4B6BC629-FA72-49B8-B135-88D6C0D94833}"/>
              </a:ext>
            </a:extLst>
          </p:cNvPr>
          <p:cNvSpPr txBox="1">
            <a:spLocks/>
          </p:cNvSpPr>
          <p:nvPr/>
        </p:nvSpPr>
        <p:spPr bwMode="auto">
          <a:xfrm>
            <a:off x="8229600" y="64928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1FF05125-CF5D-44E4-9AFB-F971617ECB20}" type="slidenum">
              <a:rPr lang="en-US" altLang="en-US" b="1" smtClean="0">
                <a:solidFill>
                  <a:srgbClr val="336600"/>
                </a:solidFill>
                <a:latin typeface="Calibri" panose="020F0502020204030204" pitchFamily="34" charset="0"/>
              </a:rPr>
              <a:pPr algn="r" eaLnBrk="1" hangingPunct="1">
                <a:defRPr/>
              </a:pPr>
              <a:t>‹#›</a:t>
            </a:fld>
            <a:endParaRPr lang="en-US" altLang="en-US" b="1" dirty="0">
              <a:solidFill>
                <a:srgbClr val="336600"/>
              </a:solidFill>
              <a:latin typeface="Calibri" panose="020F0502020204030204" pitchFamily="34" charset="0"/>
            </a:endParaRPr>
          </a:p>
        </p:txBody>
      </p:sp>
      <p:sp>
        <p:nvSpPr>
          <p:cNvPr id="2052" name="Title Placeholder 1">
            <a:extLst>
              <a:ext uri="{FF2B5EF4-FFF2-40B4-BE49-F238E27FC236}">
                <a16:creationId xmlns:a16="http://schemas.microsoft.com/office/drawing/2014/main" id="{F8E58DE7-F0EC-468B-9734-FA5220B2D15C}"/>
              </a:ext>
            </a:extLst>
          </p:cNvPr>
          <p:cNvSpPr>
            <a:spLocks noGrp="1"/>
          </p:cNvSpPr>
          <p:nvPr>
            <p:ph type="title"/>
          </p:nvPr>
        </p:nvSpPr>
        <p:spPr bwMode="auto">
          <a:xfrm>
            <a:off x="457200" y="76200"/>
            <a:ext cx="82296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3" name="Text Placeholder 2">
            <a:extLst>
              <a:ext uri="{FF2B5EF4-FFF2-40B4-BE49-F238E27FC236}">
                <a16:creationId xmlns:a16="http://schemas.microsoft.com/office/drawing/2014/main" id="{5FEF13FC-CE9D-494C-841C-87F71B09EEF9}"/>
              </a:ext>
            </a:extLst>
          </p:cNvPr>
          <p:cNvSpPr>
            <a:spLocks noGrp="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Date Placeholder 3">
            <a:extLst>
              <a:ext uri="{FF2B5EF4-FFF2-40B4-BE49-F238E27FC236}">
                <a16:creationId xmlns:a16="http://schemas.microsoft.com/office/drawing/2014/main" id="{1DDA5EA8-44D9-47BF-B1AA-8E5CBD5D01DE}"/>
              </a:ext>
            </a:extLst>
          </p:cNvPr>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9" name="Footer Placeholder 4">
            <a:extLst>
              <a:ext uri="{FF2B5EF4-FFF2-40B4-BE49-F238E27FC236}">
                <a16:creationId xmlns:a16="http://schemas.microsoft.com/office/drawing/2014/main" id="{092183C9-E3FF-4DD0-8EE2-68E811A51B47}"/>
              </a:ext>
            </a:extLst>
          </p:cNvPr>
          <p:cNvSpPr>
            <a:spLocks noGrp="1"/>
          </p:cNvSpPr>
          <p:nvPr>
            <p:ph type="ftr" sz="quarter" idx="3"/>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712" r:id="rId1"/>
    <p:sldLayoutId id="2147484692" r:id="rId2"/>
    <p:sldLayoutId id="2147484693" r:id="rId3"/>
    <p:sldLayoutId id="2147484694" r:id="rId4"/>
    <p:sldLayoutId id="2147484695" r:id="rId5"/>
    <p:sldLayoutId id="2147484696" r:id="rId6"/>
    <p:sldLayoutId id="2147484697" r:id="rId7"/>
    <p:sldLayoutId id="2147484698" r:id="rId8"/>
    <p:sldLayoutId id="2147484699" r:id="rId9"/>
    <p:sldLayoutId id="2147484700" r:id="rId10"/>
    <p:sldLayoutId id="2147484701" r:id="rId11"/>
    <p:sldLayoutId id="2147484702" r:id="rId12"/>
    <p:sldLayoutId id="2147484703" r:id="rId13"/>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336600"/>
        </a:buClr>
        <a:buSzPct val="80000"/>
        <a:buFont typeface="Wingdings" panose="05000000000000000000" pitchFamily="2" charset="2"/>
        <a:buChar char="è"/>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6600"/>
        </a:buClr>
        <a:buChar char="•"/>
        <a:defRPr sz="2800">
          <a:solidFill>
            <a:schemeClr val="tx1"/>
          </a:solidFill>
          <a:latin typeface="+mn-lt"/>
        </a:defRPr>
      </a:lvl2pPr>
      <a:lvl3pPr marL="1143000" indent="-228600" algn="l" rtl="0" eaLnBrk="0" fontAlgn="base" hangingPunct="0">
        <a:spcBef>
          <a:spcPct val="20000"/>
        </a:spcBef>
        <a:spcAft>
          <a:spcPct val="0"/>
        </a:spcAft>
        <a:buClr>
          <a:srgbClr val="336600"/>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336600"/>
        </a:buClr>
        <a:buFont typeface="Calibri" panose="020F0502020204030204"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336600"/>
        </a:buClr>
        <a:buChar char="o"/>
        <a:defRPr sz="2000">
          <a:solidFill>
            <a:schemeClr val="tx1"/>
          </a:solidFill>
          <a:latin typeface="+mn-lt"/>
        </a:defRPr>
      </a:lvl5pPr>
      <a:lvl6pPr marL="2514600" indent="-228600" algn="l" rtl="0" fontAlgn="base">
        <a:spcBef>
          <a:spcPct val="20000"/>
        </a:spcBef>
        <a:spcAft>
          <a:spcPct val="0"/>
        </a:spcAft>
        <a:buClr>
          <a:srgbClr val="336600"/>
        </a:buClr>
        <a:buChar char="o"/>
        <a:defRPr sz="2000">
          <a:solidFill>
            <a:schemeClr val="tx1"/>
          </a:solidFill>
          <a:latin typeface="+mn-lt"/>
        </a:defRPr>
      </a:lvl6pPr>
      <a:lvl7pPr marL="2971800" indent="-228600" algn="l" rtl="0" fontAlgn="base">
        <a:spcBef>
          <a:spcPct val="20000"/>
        </a:spcBef>
        <a:spcAft>
          <a:spcPct val="0"/>
        </a:spcAft>
        <a:buClr>
          <a:srgbClr val="336600"/>
        </a:buClr>
        <a:buChar char="o"/>
        <a:defRPr sz="2000">
          <a:solidFill>
            <a:schemeClr val="tx1"/>
          </a:solidFill>
          <a:latin typeface="+mn-lt"/>
        </a:defRPr>
      </a:lvl7pPr>
      <a:lvl8pPr marL="3429000" indent="-228600" algn="l" rtl="0" fontAlgn="base">
        <a:spcBef>
          <a:spcPct val="20000"/>
        </a:spcBef>
        <a:spcAft>
          <a:spcPct val="0"/>
        </a:spcAft>
        <a:buClr>
          <a:srgbClr val="336600"/>
        </a:buClr>
        <a:buChar char="o"/>
        <a:defRPr sz="2000">
          <a:solidFill>
            <a:schemeClr val="tx1"/>
          </a:solidFill>
          <a:latin typeface="+mn-lt"/>
        </a:defRPr>
      </a:lvl8pPr>
      <a:lvl9pPr marL="3886200" indent="-228600" algn="l" rtl="0" fontAlgn="base">
        <a:spcBef>
          <a:spcPct val="20000"/>
        </a:spcBef>
        <a:spcAft>
          <a:spcPct val="0"/>
        </a:spcAft>
        <a:buClr>
          <a:srgbClr val="336600"/>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9BCD565-E94D-4037-938C-1672B5FABA06}"/>
              </a:ext>
            </a:extLst>
          </p:cNvPr>
          <p:cNvSpPr>
            <a:spLocks noGrp="1" noChangeArrowheads="1"/>
          </p:cNvSpPr>
          <p:nvPr>
            <p:ph type="title"/>
          </p:nvPr>
        </p:nvSpPr>
        <p:spPr bwMode="auto">
          <a:xfrm>
            <a:off x="304800" y="274638"/>
            <a:ext cx="7391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027" name="Rectangle 3">
            <a:extLst>
              <a:ext uri="{FF2B5EF4-FFF2-40B4-BE49-F238E27FC236}">
                <a16:creationId xmlns:a16="http://schemas.microsoft.com/office/drawing/2014/main" id="{BA6E0764-BF10-4DB2-809C-75D8C4967F1F}"/>
              </a:ext>
            </a:extLst>
          </p:cNvPr>
          <p:cNvSpPr>
            <a:spLocks noGrp="1" noChangeArrowheads="1"/>
          </p:cNvSpPr>
          <p:nvPr>
            <p:ph type="body" idx="1"/>
          </p:nvPr>
        </p:nvSpPr>
        <p:spPr bwMode="auto">
          <a:xfrm>
            <a:off x="304800" y="1600200"/>
            <a:ext cx="7391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Rectangle 5">
            <a:extLst>
              <a:ext uri="{FF2B5EF4-FFF2-40B4-BE49-F238E27FC236}">
                <a16:creationId xmlns:a16="http://schemas.microsoft.com/office/drawing/2014/main" id="{DF41C96F-B621-40AC-A06D-CB05868F5986}"/>
              </a:ext>
            </a:extLst>
          </p:cNvPr>
          <p:cNvSpPr>
            <a:spLocks noGrp="1" noChangeArrowheads="1"/>
          </p:cNvSpPr>
          <p:nvPr>
            <p:ph type="ftr" sz="quarter" idx="3"/>
          </p:nvPr>
        </p:nvSpPr>
        <p:spPr bwMode="auto">
          <a:xfrm>
            <a:off x="304800" y="6553200"/>
            <a:ext cx="533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rgbClr val="000000"/>
                </a:solidFill>
                <a:latin typeface="Arial" charset="0"/>
                <a:ea typeface="+mn-ea"/>
                <a:cs typeface="Arial" charset="0"/>
              </a:defRPr>
            </a:lvl1pPr>
          </a:lstStyle>
          <a:p>
            <a:pPr>
              <a:defRPr/>
            </a:pPr>
            <a:endParaRPr lang="en-US" dirty="0"/>
          </a:p>
        </p:txBody>
      </p:sp>
      <p:sp>
        <p:nvSpPr>
          <p:cNvPr id="1030" name="Rectangle 6">
            <a:extLst>
              <a:ext uri="{FF2B5EF4-FFF2-40B4-BE49-F238E27FC236}">
                <a16:creationId xmlns:a16="http://schemas.microsoft.com/office/drawing/2014/main" id="{14564DB0-4CBD-4422-A739-879E462E75A7}"/>
              </a:ext>
            </a:extLst>
          </p:cNvPr>
          <p:cNvSpPr>
            <a:spLocks noGrp="1" noChangeArrowheads="1"/>
          </p:cNvSpPr>
          <p:nvPr>
            <p:ph type="sldNum" sz="quarter" idx="4"/>
          </p:nvPr>
        </p:nvSpPr>
        <p:spPr bwMode="auto">
          <a:xfrm>
            <a:off x="6172200" y="65532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rgbClr val="000000"/>
                </a:solidFill>
                <a:latin typeface="Arial" pitchFamily="34" charset="0"/>
                <a:ea typeface="ＭＳ Ｐゴシック" pitchFamily="34" charset="-128"/>
              </a:defRPr>
            </a:lvl1pPr>
          </a:lstStyle>
          <a:p>
            <a:pPr>
              <a:defRPr/>
            </a:pPr>
            <a:fld id="{1832468D-3977-4FB8-AFAD-A26573EFA718}" type="slidenum">
              <a:rPr lang="en-US" altLang="en-US"/>
              <a:pPr>
                <a:defRPr/>
              </a:pPr>
              <a:t>‹#›</a:t>
            </a:fld>
            <a:endParaRPr lang="en-US" altLang="en-US" dirty="0"/>
          </a:p>
        </p:txBody>
      </p:sp>
      <p:pic>
        <p:nvPicPr>
          <p:cNvPr id="3078" name="Picture 2" descr="JBS 2014 ppt interior template.jpg">
            <a:extLst>
              <a:ext uri="{FF2B5EF4-FFF2-40B4-BE49-F238E27FC236}">
                <a16:creationId xmlns:a16="http://schemas.microsoft.com/office/drawing/2014/main" id="{E0A01A00-562F-4F4D-B513-D8026B6AEFB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54950" y="0"/>
            <a:ext cx="129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Lst>
  <p:hf hdr="0" ftr="0" dt="0"/>
  <p:txStyles>
    <p:titleStyle>
      <a:lvl1pPr algn="l" rtl="0" eaLnBrk="0" fontAlgn="base" hangingPunct="0">
        <a:spcBef>
          <a:spcPct val="0"/>
        </a:spcBef>
        <a:spcAft>
          <a:spcPct val="0"/>
        </a:spcAft>
        <a:defRPr sz="3600">
          <a:solidFill>
            <a:srgbClr val="006177"/>
          </a:solidFill>
          <a:latin typeface="+mj-lt"/>
          <a:ea typeface="ＭＳ Ｐゴシック" charset="0"/>
          <a:cs typeface="+mj-cs"/>
        </a:defRPr>
      </a:lvl1pPr>
      <a:lvl2pPr algn="l" rtl="0" eaLnBrk="0" fontAlgn="base" hangingPunct="0">
        <a:spcBef>
          <a:spcPct val="0"/>
        </a:spcBef>
        <a:spcAft>
          <a:spcPct val="0"/>
        </a:spcAft>
        <a:defRPr sz="3600">
          <a:solidFill>
            <a:srgbClr val="006177"/>
          </a:solidFill>
          <a:latin typeface="Arial" charset="0"/>
          <a:ea typeface="ＭＳ Ｐゴシック" charset="0"/>
          <a:cs typeface="Arial" charset="0"/>
        </a:defRPr>
      </a:lvl2pPr>
      <a:lvl3pPr algn="l" rtl="0" eaLnBrk="0" fontAlgn="base" hangingPunct="0">
        <a:spcBef>
          <a:spcPct val="0"/>
        </a:spcBef>
        <a:spcAft>
          <a:spcPct val="0"/>
        </a:spcAft>
        <a:defRPr sz="3600">
          <a:solidFill>
            <a:srgbClr val="006177"/>
          </a:solidFill>
          <a:latin typeface="Arial" charset="0"/>
          <a:ea typeface="ＭＳ Ｐゴシック" charset="0"/>
          <a:cs typeface="Arial" charset="0"/>
        </a:defRPr>
      </a:lvl3pPr>
      <a:lvl4pPr algn="l" rtl="0" eaLnBrk="0" fontAlgn="base" hangingPunct="0">
        <a:spcBef>
          <a:spcPct val="0"/>
        </a:spcBef>
        <a:spcAft>
          <a:spcPct val="0"/>
        </a:spcAft>
        <a:defRPr sz="3600">
          <a:solidFill>
            <a:srgbClr val="006177"/>
          </a:solidFill>
          <a:latin typeface="Arial" charset="0"/>
          <a:ea typeface="ＭＳ Ｐゴシック" charset="0"/>
          <a:cs typeface="Arial" charset="0"/>
        </a:defRPr>
      </a:lvl4pPr>
      <a:lvl5pPr algn="l" rtl="0" eaLnBrk="0" fontAlgn="base" hangingPunct="0">
        <a:spcBef>
          <a:spcPct val="0"/>
        </a:spcBef>
        <a:spcAft>
          <a:spcPct val="0"/>
        </a:spcAft>
        <a:defRPr sz="3600">
          <a:solidFill>
            <a:srgbClr val="006177"/>
          </a:solidFill>
          <a:latin typeface="Arial" charset="0"/>
          <a:ea typeface="ＭＳ Ｐゴシック" charset="0"/>
          <a:cs typeface="Arial" charset="0"/>
        </a:defRPr>
      </a:lvl5pPr>
      <a:lvl6pPr marL="457200" algn="l" rtl="0" eaLnBrk="1" fontAlgn="base" hangingPunct="1">
        <a:spcBef>
          <a:spcPct val="0"/>
        </a:spcBef>
        <a:spcAft>
          <a:spcPct val="0"/>
        </a:spcAft>
        <a:defRPr sz="3600">
          <a:solidFill>
            <a:schemeClr val="tx2"/>
          </a:solidFill>
          <a:latin typeface="Arial" charset="0"/>
          <a:cs typeface="Arial" charset="0"/>
        </a:defRPr>
      </a:lvl6pPr>
      <a:lvl7pPr marL="914400" algn="l" rtl="0" eaLnBrk="1" fontAlgn="base" hangingPunct="1">
        <a:spcBef>
          <a:spcPct val="0"/>
        </a:spcBef>
        <a:spcAft>
          <a:spcPct val="0"/>
        </a:spcAft>
        <a:defRPr sz="3600">
          <a:solidFill>
            <a:schemeClr val="tx2"/>
          </a:solidFill>
          <a:latin typeface="Arial" charset="0"/>
          <a:cs typeface="Arial" charset="0"/>
        </a:defRPr>
      </a:lvl7pPr>
      <a:lvl8pPr marL="1371600" algn="l" rtl="0" eaLnBrk="1" fontAlgn="base" hangingPunct="1">
        <a:spcBef>
          <a:spcPct val="0"/>
        </a:spcBef>
        <a:spcAft>
          <a:spcPct val="0"/>
        </a:spcAft>
        <a:defRPr sz="3600">
          <a:solidFill>
            <a:schemeClr val="tx2"/>
          </a:solidFill>
          <a:latin typeface="Arial" charset="0"/>
          <a:cs typeface="Arial" charset="0"/>
        </a:defRPr>
      </a:lvl8pPr>
      <a:lvl9pPr marL="1828800" algn="l" rtl="0" eaLnBrk="1" fontAlgn="base" hangingPunct="1">
        <a:spcBef>
          <a:spcPct val="0"/>
        </a:spcBef>
        <a:spcAft>
          <a:spcPct val="0"/>
        </a:spcAft>
        <a:defRPr sz="36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rgbClr val="800000"/>
        </a:buClr>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663300"/>
        </a:buClr>
        <a:buFont typeface="Arial" panose="020B0604020202020204" pitchFamily="34" charset="0"/>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lr>
          <a:srgbClr val="800000"/>
        </a:buClr>
        <a:buSzPct val="75000"/>
        <a:buFont typeface="Wingdings" panose="05000000000000000000" pitchFamily="2" charset="2"/>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lr>
          <a:srgbClr val="800000"/>
        </a:buClr>
        <a:buChar char="•"/>
        <a:defRPr sz="2800">
          <a:solidFill>
            <a:schemeClr val="tx1"/>
          </a:solidFill>
          <a:latin typeface="+mn-lt"/>
          <a:ea typeface="Arial" charset="0"/>
          <a:cs typeface="+mn-cs"/>
        </a:defRPr>
      </a:lvl4pPr>
      <a:lvl5pPr marL="2057400" indent="-228600" algn="l" rtl="0" eaLnBrk="0" fontAlgn="base" hangingPunct="0">
        <a:spcBef>
          <a:spcPct val="20000"/>
        </a:spcBef>
        <a:spcAft>
          <a:spcPct val="0"/>
        </a:spcAft>
        <a:buClr>
          <a:srgbClr val="800000"/>
        </a:buClr>
        <a:buChar char="•"/>
        <a:defRPr sz="2800">
          <a:solidFill>
            <a:schemeClr val="tx1"/>
          </a:solidFill>
          <a:latin typeface="+mn-lt"/>
          <a:ea typeface="Arial" charset="0"/>
          <a:cs typeface="+mn-cs"/>
        </a:defRPr>
      </a:lvl5pPr>
      <a:lvl6pPr marL="2514600" indent="-228600" algn="l" rtl="0" eaLnBrk="1" fontAlgn="base" hangingPunct="1">
        <a:spcBef>
          <a:spcPct val="20000"/>
        </a:spcBef>
        <a:spcAft>
          <a:spcPct val="0"/>
        </a:spcAft>
        <a:buClr>
          <a:srgbClr val="800000"/>
        </a:buClr>
        <a:buChar char="•"/>
        <a:defRPr sz="2800">
          <a:solidFill>
            <a:schemeClr val="tx1"/>
          </a:solidFill>
          <a:latin typeface="+mn-lt"/>
          <a:cs typeface="+mn-cs"/>
        </a:defRPr>
      </a:lvl6pPr>
      <a:lvl7pPr marL="2971800" indent="-228600" algn="l" rtl="0" eaLnBrk="1" fontAlgn="base" hangingPunct="1">
        <a:spcBef>
          <a:spcPct val="20000"/>
        </a:spcBef>
        <a:spcAft>
          <a:spcPct val="0"/>
        </a:spcAft>
        <a:buClr>
          <a:srgbClr val="800000"/>
        </a:buClr>
        <a:buChar char="•"/>
        <a:defRPr sz="2800">
          <a:solidFill>
            <a:schemeClr val="tx1"/>
          </a:solidFill>
          <a:latin typeface="+mn-lt"/>
          <a:cs typeface="+mn-cs"/>
        </a:defRPr>
      </a:lvl7pPr>
      <a:lvl8pPr marL="3429000" indent="-228600" algn="l" rtl="0" eaLnBrk="1" fontAlgn="base" hangingPunct="1">
        <a:spcBef>
          <a:spcPct val="20000"/>
        </a:spcBef>
        <a:spcAft>
          <a:spcPct val="0"/>
        </a:spcAft>
        <a:buClr>
          <a:srgbClr val="800000"/>
        </a:buClr>
        <a:buChar char="•"/>
        <a:defRPr sz="2800">
          <a:solidFill>
            <a:schemeClr val="tx1"/>
          </a:solidFill>
          <a:latin typeface="+mn-lt"/>
          <a:cs typeface="+mn-cs"/>
        </a:defRPr>
      </a:lvl8pPr>
      <a:lvl9pPr marL="3886200" indent="-228600" algn="l" rtl="0" eaLnBrk="1" fontAlgn="base" hangingPunct="1">
        <a:spcBef>
          <a:spcPct val="20000"/>
        </a:spcBef>
        <a:spcAft>
          <a:spcPct val="0"/>
        </a:spcAft>
        <a:buClr>
          <a:srgbClr val="800000"/>
        </a:buClr>
        <a:buChar char="•"/>
        <a:defRPr sz="2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rontopostoverdose.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angingthenarrative.news/"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hyperlink" Target="https://store.samhsa.gov/product/Opioid-Overdose-Prevention-Toolkit/SMA18-474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aernst@jbsinternational.com"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7B4D-B35D-4B1F-8FF4-FD66B1C71234}"/>
              </a:ext>
            </a:extLst>
          </p:cNvPr>
          <p:cNvSpPr>
            <a:spLocks noGrp="1"/>
          </p:cNvSpPr>
          <p:nvPr>
            <p:ph type="ctrTitle"/>
          </p:nvPr>
        </p:nvSpPr>
        <p:spPr>
          <a:xfrm>
            <a:off x="1066800" y="838200"/>
            <a:ext cx="7086600" cy="2971800"/>
          </a:xfrm>
        </p:spPr>
        <p:txBody>
          <a:bodyPr/>
          <a:lstStyle/>
          <a:p>
            <a:pPr eaLnBrk="1" hangingPunct="1">
              <a:defRPr/>
            </a:pPr>
            <a:r>
              <a:rPr lang="en-US" dirty="0"/>
              <a:t>The overdose-reversing drug naloxone: drug facts and controversy </a:t>
            </a:r>
          </a:p>
        </p:txBody>
      </p:sp>
      <p:sp>
        <p:nvSpPr>
          <p:cNvPr id="3" name="TextBox 2">
            <a:extLst>
              <a:ext uri="{FF2B5EF4-FFF2-40B4-BE49-F238E27FC236}">
                <a16:creationId xmlns:a16="http://schemas.microsoft.com/office/drawing/2014/main" id="{EAD6D446-C8A5-AE46-9FF3-14D1C5087508}"/>
              </a:ext>
            </a:extLst>
          </p:cNvPr>
          <p:cNvSpPr txBox="1"/>
          <p:nvPr/>
        </p:nvSpPr>
        <p:spPr>
          <a:xfrm>
            <a:off x="914400" y="4038600"/>
            <a:ext cx="7086600" cy="1107996"/>
          </a:xfrm>
          <a:prstGeom prst="rect">
            <a:avLst/>
          </a:prstGeom>
          <a:noFill/>
        </p:spPr>
        <p:txBody>
          <a:bodyPr wrap="square" rtlCol="0">
            <a:spAutoFit/>
          </a:bodyPr>
          <a:lstStyle/>
          <a:p>
            <a:r>
              <a:rPr lang="en-US" sz="2400" b="1">
                <a:solidFill>
                  <a:schemeClr val="bg1"/>
                </a:solidFill>
              </a:rPr>
              <a:t>A.J. </a:t>
            </a:r>
            <a:r>
              <a:rPr lang="en-US" sz="2400" b="1" dirty="0">
                <a:solidFill>
                  <a:schemeClr val="bg1"/>
                </a:solidFill>
              </a:rPr>
              <a:t>Ernst, PhD</a:t>
            </a:r>
          </a:p>
          <a:p>
            <a:r>
              <a:rPr lang="en-US" sz="2400" b="1" dirty="0">
                <a:solidFill>
                  <a:schemeClr val="bg1"/>
                </a:solidFill>
              </a:rPr>
              <a:t>Senior Technical Expert, JBS International, Inc.</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CDD6-5003-7C57-59F4-B4B925BF55B8}"/>
              </a:ext>
            </a:extLst>
          </p:cNvPr>
          <p:cNvSpPr>
            <a:spLocks noGrp="1"/>
          </p:cNvSpPr>
          <p:nvPr>
            <p:ph type="title"/>
          </p:nvPr>
        </p:nvSpPr>
        <p:spPr/>
        <p:txBody>
          <a:bodyPr/>
          <a:lstStyle/>
          <a:p>
            <a:r>
              <a:rPr lang="en-US" sz="3600" b="1" dirty="0">
                <a:solidFill>
                  <a:srgbClr val="066177"/>
                </a:solidFill>
                <a:latin typeface="Arial" panose="020B0604020202020204" pitchFamily="34" charset="0"/>
                <a:cs typeface="Arial" panose="020B0604020202020204" pitchFamily="34" charset="0"/>
              </a:rPr>
              <a:t>Case Study</a:t>
            </a:r>
          </a:p>
        </p:txBody>
      </p:sp>
      <p:sp>
        <p:nvSpPr>
          <p:cNvPr id="3" name="Content Placeholder 2">
            <a:extLst>
              <a:ext uri="{FF2B5EF4-FFF2-40B4-BE49-F238E27FC236}">
                <a16:creationId xmlns:a16="http://schemas.microsoft.com/office/drawing/2014/main" id="{F371BA60-276A-9029-44C0-08353B5CD307}"/>
              </a:ext>
            </a:extLst>
          </p:cNvPr>
          <p:cNvSpPr>
            <a:spLocks noGrp="1"/>
          </p:cNvSpPr>
          <p:nvPr>
            <p:ph idx="1"/>
          </p:nvPr>
        </p:nvSpPr>
        <p:spPr/>
        <p:txBody>
          <a:bodyPr/>
          <a:lstStyle/>
          <a:p>
            <a:pPr eaLnBrk="1" hangingPunct="1">
              <a:buFont typeface="Arial" panose="020B0604020202020204" pitchFamily="34" charset="0"/>
              <a:buChar char="•"/>
            </a:pPr>
            <a:r>
              <a:rPr lang="en-US" sz="2800" dirty="0">
                <a:solidFill>
                  <a:srgbClr val="363636"/>
                </a:solidFill>
                <a:latin typeface="nyt-imperial"/>
              </a:rPr>
              <a:t>A</a:t>
            </a:r>
            <a:r>
              <a:rPr lang="en-US" sz="2800" b="0" i="0" dirty="0">
                <a:solidFill>
                  <a:srgbClr val="363636"/>
                </a:solidFill>
                <a:effectLst/>
                <a:latin typeface="nyt-imperial"/>
              </a:rPr>
              <a:t> woman in her late 20s or early 30s whom outreach workers had heard about for weeks but had yet to meet. </a:t>
            </a:r>
          </a:p>
          <a:p>
            <a:pPr eaLnBrk="1" hangingPunct="1">
              <a:buFont typeface="Arial" panose="020B0604020202020204" pitchFamily="34" charset="0"/>
              <a:buChar char="•"/>
            </a:pPr>
            <a:r>
              <a:rPr lang="en-US" sz="2800" b="0" i="0" dirty="0">
                <a:solidFill>
                  <a:srgbClr val="363636"/>
                </a:solidFill>
                <a:effectLst/>
                <a:latin typeface="nyt-imperial"/>
              </a:rPr>
              <a:t>Like many of the women they encountered in their work, this one was unhoused, was attached to a possibly abusive man and was using heroin.  </a:t>
            </a:r>
          </a:p>
          <a:p>
            <a:pPr eaLnBrk="1" hangingPunct="1">
              <a:buFont typeface="Arial" panose="020B0604020202020204" pitchFamily="34" charset="0"/>
              <a:buChar char="•"/>
            </a:pPr>
            <a:r>
              <a:rPr lang="en-US" sz="2800" b="0" i="0" dirty="0">
                <a:solidFill>
                  <a:srgbClr val="363636"/>
                </a:solidFill>
                <a:effectLst/>
                <a:latin typeface="nyt-imperial"/>
              </a:rPr>
              <a:t>Unlike the others, though, she was also about five months pregnant.</a:t>
            </a:r>
          </a:p>
          <a:p>
            <a:pPr eaLnBrk="1" hangingPunct="1">
              <a:buFont typeface="Arial" panose="020B0604020202020204" pitchFamily="34" charset="0"/>
              <a:buChar char="•"/>
            </a:pPr>
            <a:endParaRPr lang="en-US" sz="2800" dirty="0"/>
          </a:p>
          <a:p>
            <a:endParaRPr lang="en-US" dirty="0"/>
          </a:p>
        </p:txBody>
      </p:sp>
      <p:sp>
        <p:nvSpPr>
          <p:cNvPr id="4" name="Slide Number Placeholder 3">
            <a:extLst>
              <a:ext uri="{FF2B5EF4-FFF2-40B4-BE49-F238E27FC236}">
                <a16:creationId xmlns:a16="http://schemas.microsoft.com/office/drawing/2014/main" id="{9F5CD386-B2A2-8823-C2FE-7AB335719022}"/>
              </a:ext>
            </a:extLst>
          </p:cNvPr>
          <p:cNvSpPr>
            <a:spLocks noGrp="1"/>
          </p:cNvSpPr>
          <p:nvPr>
            <p:ph type="sldNum" sz="quarter" idx="11"/>
          </p:nvPr>
        </p:nvSpPr>
        <p:spPr/>
        <p:txBody>
          <a:bodyPr/>
          <a:lstStyle/>
          <a:p>
            <a:pPr>
              <a:defRPr/>
            </a:pPr>
            <a:fld id="{302281B1-47C1-4D60-AE34-3A6A902000F2}" type="slidenum">
              <a:rPr lang="en-US" altLang="en-US" smtClean="0"/>
              <a:pPr>
                <a:defRPr/>
              </a:pPr>
              <a:t>9</a:t>
            </a:fld>
            <a:endParaRPr lang="en-US" altLang="en-US" dirty="0"/>
          </a:p>
        </p:txBody>
      </p:sp>
    </p:spTree>
    <p:extLst>
      <p:ext uri="{BB962C8B-B14F-4D97-AF65-F5344CB8AC3E}">
        <p14:creationId xmlns:p14="http://schemas.microsoft.com/office/powerpoint/2010/main" val="354111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CDD6-5003-7C57-59F4-B4B925BF55B8}"/>
              </a:ext>
            </a:extLst>
          </p:cNvPr>
          <p:cNvSpPr>
            <a:spLocks noGrp="1"/>
          </p:cNvSpPr>
          <p:nvPr>
            <p:ph type="title"/>
          </p:nvPr>
        </p:nvSpPr>
        <p:spPr/>
        <p:txBody>
          <a:bodyPr/>
          <a:lstStyle/>
          <a:p>
            <a:r>
              <a:rPr lang="en-US" sz="2800" b="1" i="0" dirty="0">
                <a:solidFill>
                  <a:schemeClr val="tx2"/>
                </a:solidFill>
                <a:effectLst/>
                <a:latin typeface="Arial" panose="020B0604020202020204" pitchFamily="34" charset="0"/>
                <a:cs typeface="Arial" panose="020B0604020202020204" pitchFamily="34" charset="0"/>
              </a:rPr>
              <a:t>PRONTO Best Practice Guidance for Post-Overdose Outreach January 2023</a:t>
            </a:r>
            <a:endParaRPr lang="en-US" sz="2800" b="1"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371BA60-276A-9029-44C0-08353B5CD307}"/>
              </a:ext>
            </a:extLst>
          </p:cNvPr>
          <p:cNvSpPr>
            <a:spLocks noGrp="1"/>
          </p:cNvSpPr>
          <p:nvPr>
            <p:ph idx="1"/>
          </p:nvPr>
        </p:nvSpPr>
        <p:spPr/>
        <p:txBody>
          <a:bodyPr/>
          <a:lstStyle/>
          <a:p>
            <a:pPr eaLnBrk="1" hangingPunct="1">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This document is the result of three years of work by the PRONTO Study team and a panel of 13 national policy and program experts to develop recommended guidance for post-overdose outreach programs. The aim was to create evidence-informed best practice guidance for post-overdose outreach programs useful to agencies that create, lead, manage, or fund post-overdose outreach programs nationwide with the goal of reducing the risks of subsequent overdose.  </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hlinkClick r:id="rId3"/>
              </a:rPr>
              <a:t>PRONTO Projects (prontopostoverdose.org)</a:t>
            </a:r>
            <a:endParaRPr lang="en-US"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F5CD386-B2A2-8823-C2FE-7AB335719022}"/>
              </a:ext>
            </a:extLst>
          </p:cNvPr>
          <p:cNvSpPr>
            <a:spLocks noGrp="1"/>
          </p:cNvSpPr>
          <p:nvPr>
            <p:ph type="sldNum" sz="quarter" idx="11"/>
          </p:nvPr>
        </p:nvSpPr>
        <p:spPr/>
        <p:txBody>
          <a:bodyPr/>
          <a:lstStyle/>
          <a:p>
            <a:pPr>
              <a:defRPr/>
            </a:pPr>
            <a:fld id="{302281B1-47C1-4D60-AE34-3A6A902000F2}" type="slidenum">
              <a:rPr lang="en-US" altLang="en-US" smtClean="0"/>
              <a:pPr>
                <a:defRPr/>
              </a:pPr>
              <a:t>10</a:t>
            </a:fld>
            <a:endParaRPr lang="en-US" altLang="en-US" dirty="0"/>
          </a:p>
        </p:txBody>
      </p:sp>
    </p:spTree>
    <p:extLst>
      <p:ext uri="{BB962C8B-B14F-4D97-AF65-F5344CB8AC3E}">
        <p14:creationId xmlns:p14="http://schemas.microsoft.com/office/powerpoint/2010/main" val="283724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6278-B5C1-43A7-AB9E-77003D91ABF0}"/>
              </a:ext>
            </a:extLst>
          </p:cNvPr>
          <p:cNvSpPr>
            <a:spLocks noGrp="1"/>
          </p:cNvSpPr>
          <p:nvPr>
            <p:ph type="title"/>
          </p:nvPr>
        </p:nvSpPr>
        <p:spPr>
          <a:xfrm>
            <a:off x="305921" y="0"/>
            <a:ext cx="7886700" cy="2125266"/>
          </a:xfrm>
        </p:spPr>
        <p:txBody>
          <a:bodyPr/>
          <a:lstStyle/>
          <a:p>
            <a:r>
              <a:rPr lang="en-US" b="1" dirty="0">
                <a:solidFill>
                  <a:srgbClr val="C00000"/>
                </a:solidFill>
              </a:rPr>
              <a:t>Resources</a:t>
            </a:r>
          </a:p>
        </p:txBody>
      </p:sp>
      <p:sp>
        <p:nvSpPr>
          <p:cNvPr id="3" name="Content Placeholder 2">
            <a:extLst>
              <a:ext uri="{FF2B5EF4-FFF2-40B4-BE49-F238E27FC236}">
                <a16:creationId xmlns:a16="http://schemas.microsoft.com/office/drawing/2014/main" id="{56197B36-32AD-44EA-8234-8F1C2B850089}"/>
              </a:ext>
            </a:extLst>
          </p:cNvPr>
          <p:cNvSpPr>
            <a:spLocks noGrp="1"/>
          </p:cNvSpPr>
          <p:nvPr>
            <p:ph idx="1"/>
          </p:nvPr>
        </p:nvSpPr>
        <p:spPr>
          <a:xfrm>
            <a:off x="1" y="1600200"/>
            <a:ext cx="7886700" cy="3788570"/>
          </a:xfrm>
        </p:spPr>
        <p:txBody>
          <a:bodyPr>
            <a:normAutofit fontScale="77500" lnSpcReduction="20000"/>
          </a:bodyPr>
          <a:lstStyle/>
          <a:p>
            <a:r>
              <a:rPr lang="en-US" sz="2200" b="1" i="1" dirty="0">
                <a:solidFill>
                  <a:srgbClr val="000000"/>
                </a:solidFill>
                <a:effectLst/>
              </a:rPr>
              <a:t>Changing The Narrative </a:t>
            </a:r>
            <a:r>
              <a:rPr lang="en-US" sz="2200" i="0" dirty="0">
                <a:solidFill>
                  <a:srgbClr val="000000"/>
                </a:solidFill>
                <a:effectLst/>
              </a:rPr>
              <a:t>is a network of reporters, researchers, academics, and advocates who offer fact-checked, and evidence-based information on news and controversies. </a:t>
            </a:r>
            <a:r>
              <a:rPr lang="en-US" sz="2200" dirty="0">
                <a:hlinkClick r:id="rId3"/>
              </a:rPr>
              <a:t>https://www.changingthenarrative.news/</a:t>
            </a:r>
            <a:endParaRPr lang="en-US" sz="2200" dirty="0"/>
          </a:p>
          <a:p>
            <a:pPr marL="0" indent="0">
              <a:buNone/>
            </a:pPr>
            <a:endParaRPr lang="en-US" sz="2400" dirty="0"/>
          </a:p>
          <a:p>
            <a:r>
              <a:rPr lang="en-US" sz="2200" b="1" i="1" dirty="0">
                <a:effectLst/>
              </a:rPr>
              <a:t>SAMHSA Overdose Prevention Toolkit</a:t>
            </a:r>
            <a:r>
              <a:rPr lang="en-US" sz="2200" b="1" dirty="0"/>
              <a:t> </a:t>
            </a:r>
            <a:r>
              <a:rPr lang="en-US" sz="2200" b="0" i="0" dirty="0">
                <a:effectLst/>
              </a:rPr>
              <a:t>offers strategies to health care providers, communities, and local governments for developing practices and policies to help prevent opioid-related overdoses and deaths. Access reports for community members, prescribers, patients and families, and those recovering from opioid overdose. </a:t>
            </a:r>
            <a:r>
              <a:rPr lang="en-US" sz="2200" dirty="0">
                <a:hlinkClick r:id="rId4"/>
              </a:rPr>
              <a:t>https://store.samhsa.gov/product/Opioid-Overdose-Prevention-Toolkit/SMA18-4742</a:t>
            </a:r>
            <a:endParaRPr lang="en-US" sz="2200" dirty="0"/>
          </a:p>
          <a:p>
            <a:endParaRPr lang="en-US" sz="2200" dirty="0"/>
          </a:p>
          <a:p>
            <a:r>
              <a:rPr lang="en-US" sz="2200" dirty="0"/>
              <a:t>https://www.rcorp-ta.org/resources/pronto-study-partnerships-post-overdose-outreach-best-practice-guidance-post-overdose-outreach</a:t>
            </a:r>
          </a:p>
          <a:p>
            <a:pPr marL="0" indent="0">
              <a:buNone/>
            </a:pPr>
            <a:endParaRPr lang="en-US" sz="2200" dirty="0"/>
          </a:p>
        </p:txBody>
      </p:sp>
      <p:sp>
        <p:nvSpPr>
          <p:cNvPr id="4" name="Slide Number Placeholder 3">
            <a:extLst>
              <a:ext uri="{FF2B5EF4-FFF2-40B4-BE49-F238E27FC236}">
                <a16:creationId xmlns:a16="http://schemas.microsoft.com/office/drawing/2014/main" id="{635CF654-6103-4B8E-886C-A5B53E1FC0C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33669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6AB4D-9AF1-4048-957C-F0ABBFEB6A2F}" type="slidenum">
              <a:rPr lang="en-US" smtClean="0"/>
              <a:pPr/>
              <a:t>11</a:t>
            </a:fld>
            <a:endParaRPr lang="en-US" dirty="0"/>
          </a:p>
        </p:txBody>
      </p:sp>
    </p:spTree>
    <p:extLst>
      <p:ext uri="{BB962C8B-B14F-4D97-AF65-F5344CB8AC3E}">
        <p14:creationId xmlns:p14="http://schemas.microsoft.com/office/powerpoint/2010/main" val="222267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B736-1F80-40B8-AEE4-8DCE35DEFC5A}"/>
              </a:ext>
            </a:extLst>
          </p:cNvPr>
          <p:cNvSpPr>
            <a:spLocks noGrp="1"/>
          </p:cNvSpPr>
          <p:nvPr>
            <p:ph type="title"/>
          </p:nvPr>
        </p:nvSpPr>
        <p:spPr/>
        <p:txBody>
          <a:bodyPr/>
          <a:lstStyle/>
          <a:p>
            <a:pPr algn="ctr"/>
            <a:r>
              <a:rPr lang="en-US" sz="4400" dirty="0">
                <a:solidFill>
                  <a:srgbClr val="C00000"/>
                </a:solidFill>
              </a:rPr>
              <a:t>Thank You!</a:t>
            </a:r>
          </a:p>
        </p:txBody>
      </p:sp>
      <p:sp>
        <p:nvSpPr>
          <p:cNvPr id="3" name="Content Placeholder 2">
            <a:extLst>
              <a:ext uri="{FF2B5EF4-FFF2-40B4-BE49-F238E27FC236}">
                <a16:creationId xmlns:a16="http://schemas.microsoft.com/office/drawing/2014/main" id="{2DC1632D-34B6-443B-8D99-C7445D37FF73}"/>
              </a:ext>
            </a:extLst>
          </p:cNvPr>
          <p:cNvSpPr>
            <a:spLocks noGrp="1"/>
          </p:cNvSpPr>
          <p:nvPr>
            <p:ph idx="1"/>
          </p:nvPr>
        </p:nvSpPr>
        <p:spPr/>
        <p:txBody>
          <a:bodyPr/>
          <a:lstStyle/>
          <a:p>
            <a:pPr marL="0" indent="0" algn="ctr">
              <a:buNone/>
            </a:pPr>
            <a:r>
              <a:rPr lang="en-US" sz="1800" dirty="0"/>
              <a:t>The purpose of RCORP is to support treatment for and prevention of substance use disorder, including opioid use disorder, in rural counties at the highest risk for substance use disorder.</a:t>
            </a:r>
            <a:br>
              <a:rPr lang="en-US" dirty="0"/>
            </a:br>
            <a:br>
              <a:rPr lang="en-US" sz="2400" dirty="0">
                <a:solidFill>
                  <a:srgbClr val="336699"/>
                </a:solidFill>
              </a:rPr>
            </a:br>
            <a:r>
              <a:rPr lang="en-US" dirty="0"/>
              <a:t>AJ Ernst, PhD</a:t>
            </a:r>
          </a:p>
          <a:p>
            <a:pPr marL="0" indent="0" algn="ctr">
              <a:buNone/>
            </a:pPr>
            <a:r>
              <a:rPr lang="en-US" dirty="0"/>
              <a:t>(301) 509-5851</a:t>
            </a:r>
          </a:p>
          <a:p>
            <a:pPr marL="0" indent="0" algn="ctr">
              <a:buNone/>
            </a:pPr>
            <a:r>
              <a:rPr lang="en-US" dirty="0">
                <a:solidFill>
                  <a:srgbClr val="C00000"/>
                </a:solidFill>
                <a:highlight>
                  <a:srgbClr val="FFFFFF"/>
                </a:highlight>
                <a:hlinkClick r:id="rId3">
                  <a:extLst>
                    <a:ext uri="{A12FA001-AC4F-418D-AE19-62706E023703}">
                      <ahyp:hlinkClr xmlns:ahyp="http://schemas.microsoft.com/office/drawing/2018/hyperlinkcolor" val="tx"/>
                    </a:ext>
                  </a:extLst>
                </a:hlinkClick>
              </a:rPr>
              <a:t>aernst@jbsinternational.com</a:t>
            </a:r>
            <a:r>
              <a:rPr lang="en-US" dirty="0">
                <a:solidFill>
                  <a:srgbClr val="C00000"/>
                </a:solidFill>
                <a:highlight>
                  <a:srgbClr val="FFFFFF"/>
                </a:highlight>
              </a:rPr>
              <a:t> </a:t>
            </a:r>
          </a:p>
          <a:p>
            <a:pPr marL="0" indent="0" algn="ctr">
              <a:buNone/>
            </a:pPr>
            <a:endParaRPr lang="en-US" dirty="0">
              <a:highlight>
                <a:srgbClr val="FFFFFF"/>
              </a:highlight>
            </a:endParaRPr>
          </a:p>
        </p:txBody>
      </p:sp>
      <p:sp>
        <p:nvSpPr>
          <p:cNvPr id="4" name="Slide Number Placeholder 3">
            <a:extLst>
              <a:ext uri="{FF2B5EF4-FFF2-40B4-BE49-F238E27FC236}">
                <a16:creationId xmlns:a16="http://schemas.microsoft.com/office/drawing/2014/main" id="{8CE937BB-995C-439B-AC35-A68DE0559AA8}"/>
              </a:ext>
            </a:extLst>
          </p:cNvPr>
          <p:cNvSpPr>
            <a:spLocks noGrp="1"/>
          </p:cNvSpPr>
          <p:nvPr>
            <p:ph type="sldNum" sz="quarter" idx="11"/>
          </p:nvPr>
        </p:nvSpPr>
        <p:spPr/>
        <p:txBody>
          <a:bodyPr/>
          <a:lstStyle/>
          <a:p>
            <a:pPr>
              <a:defRPr/>
            </a:pPr>
            <a:fld id="{302281B1-47C1-4D60-AE34-3A6A902000F2}" type="slidenum">
              <a:rPr lang="en-US" altLang="en-US" smtClean="0"/>
              <a:pPr>
                <a:defRPr/>
              </a:pPr>
              <a:t>12</a:t>
            </a:fld>
            <a:endParaRPr lang="en-US" altLang="en-US" dirty="0"/>
          </a:p>
        </p:txBody>
      </p:sp>
    </p:spTree>
    <p:extLst>
      <p:ext uri="{BB962C8B-B14F-4D97-AF65-F5344CB8AC3E}">
        <p14:creationId xmlns:p14="http://schemas.microsoft.com/office/powerpoint/2010/main" val="206395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CDD6-5003-7C57-59F4-B4B925BF55B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371BA60-276A-9029-44C0-08353B5CD307}"/>
              </a:ext>
            </a:extLst>
          </p:cNvPr>
          <p:cNvSpPr>
            <a:spLocks noGrp="1"/>
          </p:cNvSpPr>
          <p:nvPr>
            <p:ph idx="1"/>
          </p:nvPr>
        </p:nvSpPr>
        <p:spPr/>
        <p:txBody>
          <a:bodyPr/>
          <a:lstStyle/>
          <a:p>
            <a:r>
              <a:rPr lang="en-US" sz="3200" dirty="0"/>
              <a:t>Place in the Chat:</a:t>
            </a:r>
          </a:p>
          <a:p>
            <a:pPr marL="0" indent="0">
              <a:buNone/>
            </a:pPr>
            <a:endParaRPr lang="en-US" sz="3200" dirty="0"/>
          </a:p>
          <a:p>
            <a:pPr lvl="1"/>
            <a:r>
              <a:rPr lang="en-US" sz="3200" dirty="0"/>
              <a:t>What color best describes your personality?</a:t>
            </a:r>
          </a:p>
        </p:txBody>
      </p:sp>
      <p:sp>
        <p:nvSpPr>
          <p:cNvPr id="4" name="Slide Number Placeholder 3">
            <a:extLst>
              <a:ext uri="{FF2B5EF4-FFF2-40B4-BE49-F238E27FC236}">
                <a16:creationId xmlns:a16="http://schemas.microsoft.com/office/drawing/2014/main" id="{9F5CD386-B2A2-8823-C2FE-7AB335719022}"/>
              </a:ext>
            </a:extLst>
          </p:cNvPr>
          <p:cNvSpPr>
            <a:spLocks noGrp="1"/>
          </p:cNvSpPr>
          <p:nvPr>
            <p:ph type="sldNum" sz="quarter" idx="11"/>
          </p:nvPr>
        </p:nvSpPr>
        <p:spPr/>
        <p:txBody>
          <a:bodyPr/>
          <a:lstStyle/>
          <a:p>
            <a:pPr>
              <a:defRPr/>
            </a:pPr>
            <a:fld id="{302281B1-47C1-4D60-AE34-3A6A902000F2}" type="slidenum">
              <a:rPr lang="en-US" altLang="en-US" smtClean="0"/>
              <a:pPr>
                <a:defRPr/>
              </a:pPr>
              <a:t>1</a:t>
            </a:fld>
            <a:endParaRPr lang="en-US" altLang="en-US" dirty="0"/>
          </a:p>
        </p:txBody>
      </p:sp>
    </p:spTree>
    <p:extLst>
      <p:ext uri="{BB962C8B-B14F-4D97-AF65-F5344CB8AC3E}">
        <p14:creationId xmlns:p14="http://schemas.microsoft.com/office/powerpoint/2010/main" val="422414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524B-DA69-A707-64A0-33E26F4D4EE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78715D5-DFEE-9B3D-D7EF-EA6C4F1BF252}"/>
              </a:ext>
            </a:extLst>
          </p:cNvPr>
          <p:cNvSpPr>
            <a:spLocks noGrp="1"/>
          </p:cNvSpPr>
          <p:nvPr>
            <p:ph idx="1"/>
          </p:nvPr>
        </p:nvSpPr>
        <p:spPr/>
        <p:txBody>
          <a:bodyPr/>
          <a:lstStyle/>
          <a:p>
            <a:pPr marL="514350" indent="-514350" eaLnBrk="1" hangingPunct="1">
              <a:buFont typeface="+mj-lt"/>
              <a:buAutoNum type="arabicPeriod"/>
            </a:pPr>
            <a:r>
              <a:rPr lang="en-US" dirty="0"/>
              <a:t>Overview of what an opioid overdose is. </a:t>
            </a:r>
          </a:p>
          <a:p>
            <a:pPr marL="514350" indent="-514350" eaLnBrk="1" hangingPunct="1">
              <a:buFont typeface="+mj-lt"/>
              <a:buAutoNum type="arabicPeriod"/>
            </a:pPr>
            <a:r>
              <a:rPr lang="en-US" dirty="0"/>
              <a:t>Overview of what Naloxone is.</a:t>
            </a:r>
          </a:p>
          <a:p>
            <a:pPr marL="514350" indent="-514350" eaLnBrk="1" hangingPunct="1">
              <a:buFont typeface="+mj-lt"/>
              <a:buAutoNum type="arabicPeriod"/>
            </a:pPr>
            <a:r>
              <a:rPr lang="en-US" dirty="0"/>
              <a:t>Review current myths.</a:t>
            </a:r>
          </a:p>
          <a:p>
            <a:pPr marL="514350" indent="-514350" eaLnBrk="1" hangingPunct="1">
              <a:buFont typeface="+mj-lt"/>
              <a:buAutoNum type="arabicPeriod"/>
            </a:pPr>
            <a:r>
              <a:rPr lang="en-US" dirty="0"/>
              <a:t>Explore a case study.</a:t>
            </a:r>
          </a:p>
          <a:p>
            <a:pPr marL="514350" indent="-514350" eaLnBrk="1" hangingPunct="1">
              <a:buFont typeface="+mj-lt"/>
              <a:buAutoNum type="arabicPeriod"/>
            </a:pPr>
            <a:r>
              <a:rPr lang="en-US" dirty="0"/>
              <a:t>Introduce the </a:t>
            </a:r>
            <a:r>
              <a:rPr lang="en-US" sz="2800" i="0" dirty="0">
                <a:solidFill>
                  <a:schemeClr val="tx2"/>
                </a:solidFill>
                <a:effectLst/>
                <a:cs typeface="Arial" panose="020B0604020202020204" pitchFamily="34" charset="0"/>
              </a:rPr>
              <a:t>PRONTO Best Practice Guidance for Post-Overdose Outreach </a:t>
            </a:r>
            <a:endParaRPr lang="en-US" dirty="0"/>
          </a:p>
          <a:p>
            <a:pPr marL="514350" indent="-514350" eaLnBrk="1" hangingPunct="1">
              <a:buFont typeface="+mj-lt"/>
              <a:buAutoNum type="arabicPeriod"/>
            </a:pPr>
            <a:endParaRPr lang="en-US" dirty="0"/>
          </a:p>
          <a:p>
            <a:pPr marL="514350" indent="-514350" eaLnBrk="1" hangingPunct="1">
              <a:buFont typeface="+mj-lt"/>
              <a:buAutoNum type="arabicPeriod"/>
            </a:pPr>
            <a:endParaRPr lang="en-US" dirty="0"/>
          </a:p>
          <a:p>
            <a:endParaRPr lang="en-US" dirty="0"/>
          </a:p>
        </p:txBody>
      </p:sp>
      <p:sp>
        <p:nvSpPr>
          <p:cNvPr id="4" name="Slide Number Placeholder 3">
            <a:extLst>
              <a:ext uri="{FF2B5EF4-FFF2-40B4-BE49-F238E27FC236}">
                <a16:creationId xmlns:a16="http://schemas.microsoft.com/office/drawing/2014/main" id="{427A91E8-7A5E-511A-FE14-23E7ACB77F6F}"/>
              </a:ext>
            </a:extLst>
          </p:cNvPr>
          <p:cNvSpPr>
            <a:spLocks noGrp="1"/>
          </p:cNvSpPr>
          <p:nvPr>
            <p:ph type="sldNum" sz="quarter" idx="11"/>
          </p:nvPr>
        </p:nvSpPr>
        <p:spPr/>
        <p:txBody>
          <a:bodyPr/>
          <a:lstStyle/>
          <a:p>
            <a:pPr>
              <a:defRPr/>
            </a:pPr>
            <a:fld id="{302281B1-47C1-4D60-AE34-3A6A902000F2}" type="slidenum">
              <a:rPr lang="en-US" altLang="en-US" smtClean="0"/>
              <a:pPr>
                <a:defRPr/>
              </a:pPr>
              <a:t>2</a:t>
            </a:fld>
            <a:endParaRPr lang="en-US" altLang="en-US" dirty="0"/>
          </a:p>
        </p:txBody>
      </p:sp>
    </p:spTree>
    <p:extLst>
      <p:ext uri="{BB962C8B-B14F-4D97-AF65-F5344CB8AC3E}">
        <p14:creationId xmlns:p14="http://schemas.microsoft.com/office/powerpoint/2010/main" val="56394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CDD6-5003-7C57-59F4-B4B925BF55B8}"/>
              </a:ext>
            </a:extLst>
          </p:cNvPr>
          <p:cNvSpPr>
            <a:spLocks noGrp="1"/>
          </p:cNvSpPr>
          <p:nvPr>
            <p:ph type="title"/>
          </p:nvPr>
        </p:nvSpPr>
        <p:spPr/>
        <p:txBody>
          <a:bodyPr/>
          <a:lstStyle/>
          <a:p>
            <a:r>
              <a:rPr lang="en-US" dirty="0"/>
              <a:t>What is an Opioid?</a:t>
            </a:r>
          </a:p>
        </p:txBody>
      </p:sp>
      <p:sp>
        <p:nvSpPr>
          <p:cNvPr id="3" name="Content Placeholder 2">
            <a:extLst>
              <a:ext uri="{FF2B5EF4-FFF2-40B4-BE49-F238E27FC236}">
                <a16:creationId xmlns:a16="http://schemas.microsoft.com/office/drawing/2014/main" id="{F371BA60-276A-9029-44C0-08353B5CD307}"/>
              </a:ext>
            </a:extLst>
          </p:cNvPr>
          <p:cNvSpPr>
            <a:spLocks noGrp="1"/>
          </p:cNvSpPr>
          <p:nvPr>
            <p:ph idx="1"/>
          </p:nvPr>
        </p:nvSpPr>
        <p:spPr/>
        <p:txBody>
          <a:bodyPr/>
          <a:lstStyle/>
          <a:p>
            <a:pPr eaLnBrk="1" hangingPunct="1">
              <a:buFont typeface="Arial" panose="020B0604020202020204" pitchFamily="34" charset="0"/>
              <a:buChar char="•"/>
            </a:pPr>
            <a:r>
              <a:rPr lang="en-US" sz="2800" dirty="0"/>
              <a:t>Opioids are sedative narcotics.</a:t>
            </a:r>
          </a:p>
          <a:p>
            <a:pPr eaLnBrk="1" hangingPunct="1">
              <a:buFont typeface="Arial" panose="020B0604020202020204" pitchFamily="34" charset="0"/>
              <a:buChar char="•"/>
            </a:pPr>
            <a:r>
              <a:rPr lang="en-US" sz="2800" dirty="0"/>
              <a:t>They are used in medicine mainly to</a:t>
            </a:r>
            <a:br>
              <a:rPr lang="en-US" sz="2800" dirty="0"/>
            </a:br>
            <a:r>
              <a:rPr lang="en-US" sz="2800" dirty="0"/>
              <a:t>relieve pain.</a:t>
            </a:r>
          </a:p>
          <a:p>
            <a:pPr eaLnBrk="1" hangingPunct="1">
              <a:buFont typeface="Arial" panose="020B0604020202020204" pitchFamily="34" charset="0"/>
              <a:buChar char="•"/>
            </a:pPr>
            <a:r>
              <a:rPr lang="en-US" sz="2800" dirty="0"/>
              <a:t>Opioids can repress the urge to breathe-</a:t>
            </a:r>
            <a:br>
              <a:rPr lang="en-US" sz="2800" dirty="0"/>
            </a:br>
            <a:r>
              <a:rPr lang="en-US" sz="2800" dirty="0"/>
              <a:t>when someone is having an opioid</a:t>
            </a:r>
            <a:br>
              <a:rPr lang="en-US" sz="2800" dirty="0"/>
            </a:br>
            <a:r>
              <a:rPr lang="en-US" sz="2800" dirty="0"/>
              <a:t>overdose, they stop breathing and</a:t>
            </a:r>
            <a:br>
              <a:rPr lang="en-US" sz="2800" dirty="0"/>
            </a:br>
            <a:r>
              <a:rPr lang="en-US" sz="2800" dirty="0"/>
              <a:t>could die.</a:t>
            </a:r>
          </a:p>
          <a:p>
            <a:endParaRPr lang="en-US" dirty="0"/>
          </a:p>
        </p:txBody>
      </p:sp>
      <p:sp>
        <p:nvSpPr>
          <p:cNvPr id="4" name="Slide Number Placeholder 3">
            <a:extLst>
              <a:ext uri="{FF2B5EF4-FFF2-40B4-BE49-F238E27FC236}">
                <a16:creationId xmlns:a16="http://schemas.microsoft.com/office/drawing/2014/main" id="{9F5CD386-B2A2-8823-C2FE-7AB335719022}"/>
              </a:ext>
            </a:extLst>
          </p:cNvPr>
          <p:cNvSpPr>
            <a:spLocks noGrp="1"/>
          </p:cNvSpPr>
          <p:nvPr>
            <p:ph type="sldNum" sz="quarter" idx="11"/>
          </p:nvPr>
        </p:nvSpPr>
        <p:spPr/>
        <p:txBody>
          <a:bodyPr/>
          <a:lstStyle/>
          <a:p>
            <a:pPr>
              <a:defRPr/>
            </a:pPr>
            <a:fld id="{302281B1-47C1-4D60-AE34-3A6A902000F2}" type="slidenum">
              <a:rPr lang="en-US" altLang="en-US" smtClean="0"/>
              <a:pPr>
                <a:defRPr/>
              </a:pPr>
              <a:t>3</a:t>
            </a:fld>
            <a:endParaRPr lang="en-US" altLang="en-US" dirty="0"/>
          </a:p>
        </p:txBody>
      </p:sp>
    </p:spTree>
    <p:extLst>
      <p:ext uri="{BB962C8B-B14F-4D97-AF65-F5344CB8AC3E}">
        <p14:creationId xmlns:p14="http://schemas.microsoft.com/office/powerpoint/2010/main" val="3195413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CDD6-5003-7C57-59F4-B4B925BF55B8}"/>
              </a:ext>
            </a:extLst>
          </p:cNvPr>
          <p:cNvSpPr>
            <a:spLocks noGrp="1"/>
          </p:cNvSpPr>
          <p:nvPr>
            <p:ph type="title"/>
          </p:nvPr>
        </p:nvSpPr>
        <p:spPr/>
        <p:txBody>
          <a:bodyPr/>
          <a:lstStyle/>
          <a:p>
            <a:r>
              <a:rPr lang="en-US" sz="3600" b="1" dirty="0">
                <a:solidFill>
                  <a:srgbClr val="066177"/>
                </a:solidFill>
                <a:latin typeface="Arial" panose="020B0604020202020204" pitchFamily="34" charset="0"/>
                <a:cs typeface="Arial" panose="020B0604020202020204" pitchFamily="34" charset="0"/>
              </a:rPr>
              <a:t>What is Naloxone?</a:t>
            </a:r>
          </a:p>
        </p:txBody>
      </p:sp>
      <p:sp>
        <p:nvSpPr>
          <p:cNvPr id="3" name="Content Placeholder 2">
            <a:extLst>
              <a:ext uri="{FF2B5EF4-FFF2-40B4-BE49-F238E27FC236}">
                <a16:creationId xmlns:a16="http://schemas.microsoft.com/office/drawing/2014/main" id="{F371BA60-276A-9029-44C0-08353B5CD307}"/>
              </a:ext>
            </a:extLst>
          </p:cNvPr>
          <p:cNvSpPr>
            <a:spLocks noGrp="1"/>
          </p:cNvSpPr>
          <p:nvPr>
            <p:ph idx="1"/>
          </p:nvPr>
        </p:nvSpPr>
        <p:spPr>
          <a:xfrm>
            <a:off x="457200" y="1417638"/>
            <a:ext cx="8229600" cy="4708525"/>
          </a:xfrm>
        </p:spPr>
        <p:txBody>
          <a:bodyPr/>
          <a:lstStyle/>
          <a:p>
            <a:pPr eaLnBrk="1" hangingPunct="1">
              <a:buFont typeface="Arial" panose="020B0604020202020204" pitchFamily="34" charset="0"/>
              <a:buChar char="•"/>
            </a:pPr>
            <a:r>
              <a:rPr lang="en-US" sz="2400" dirty="0">
                <a:latin typeface="Arial" panose="020B0604020202020204" pitchFamily="34" charset="0"/>
                <a:ea typeface="Times New Roman" panose="02020603050405020304" pitchFamily="18" charset="0"/>
                <a:cs typeface="Arial" panose="020B0604020202020204" pitchFamily="34" charset="0"/>
              </a:rPr>
              <a:t>N</a:t>
            </a:r>
            <a:r>
              <a:rPr lang="en-US" sz="2400" dirty="0">
                <a:effectLst/>
                <a:latin typeface="Arial" panose="020B0604020202020204" pitchFamily="34" charset="0"/>
                <a:ea typeface="Times New Roman" panose="02020603050405020304" pitchFamily="18" charset="0"/>
                <a:cs typeface="Arial" panose="020B0604020202020204" pitchFamily="34" charset="0"/>
              </a:rPr>
              <a:t>aloxone hydrochloride (Narcan®) is approved by the US Food and Drug Administration (FDA) as a safe and effective treatment for opioid-related overdoses. </a:t>
            </a:r>
            <a:endParaRPr lang="en-US"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400" dirty="0">
                <a:latin typeface="Arial" panose="020B0604020202020204" pitchFamily="34" charset="0"/>
                <a:cs typeface="Arial" panose="020B0604020202020204" pitchFamily="34" charset="0"/>
              </a:rPr>
              <a:t>Naloxone blocks opiate receptors.</a:t>
            </a:r>
          </a:p>
          <a:p>
            <a:pPr eaLnBrk="1" hangingPunct="1">
              <a:buFont typeface="Arial" panose="020B0604020202020204" pitchFamily="34" charset="0"/>
              <a:buChar char="•"/>
            </a:pPr>
            <a:r>
              <a:rPr lang="en-US" sz="2400" u="sng" dirty="0">
                <a:latin typeface="Arial" panose="020B0604020202020204" pitchFamily="34" charset="0"/>
                <a:cs typeface="Arial" panose="020B0604020202020204" pitchFamily="34" charset="0"/>
              </a:rPr>
              <a:t>Temporarily</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takes away the “high,” giving the person the chance to breathe.</a:t>
            </a:r>
          </a:p>
          <a:p>
            <a:pPr eaLnBrk="1" hangingPunct="1">
              <a:buFont typeface="Arial" panose="020B0604020202020204" pitchFamily="34" charset="0"/>
              <a:buChar char="•"/>
            </a:pPr>
            <a:r>
              <a:rPr lang="en-US" sz="2400" dirty="0">
                <a:latin typeface="Arial" panose="020B0604020202020204" pitchFamily="34" charset="0"/>
                <a:cs typeface="Arial" panose="020B0604020202020204" pitchFamily="34" charset="0"/>
              </a:rPr>
              <a:t>Generally works in 1 to 3 minutes and lasts 30 to 90 minutes. Naloxone can neither be abused nor cause overdose. Only contraindication is known sensitivity, which is very rare.</a:t>
            </a:r>
          </a:p>
          <a:p>
            <a:pPr eaLnBrk="1" hangingPunct="1">
              <a:buFont typeface="Arial" panose="020B0604020202020204" pitchFamily="34" charset="0"/>
              <a:buChar char="•"/>
            </a:pPr>
            <a:endParaRPr lang="en-US" sz="2400" dirty="0">
              <a:solidFill>
                <a:srgbClr val="0070C0"/>
              </a:solidFill>
              <a:latin typeface="Arial" panose="020B0604020202020204" pitchFamily="34" charset="0"/>
              <a:cs typeface="Arial" panose="020B0604020202020204" pitchFamily="34" charset="0"/>
            </a:endParaRPr>
          </a:p>
          <a:p>
            <a:pPr marL="0" indent="0" eaLnBrk="1" hangingPunct="1">
              <a:buNone/>
            </a:pPr>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F5CD386-B2A2-8823-C2FE-7AB335719022}"/>
              </a:ext>
            </a:extLst>
          </p:cNvPr>
          <p:cNvSpPr>
            <a:spLocks noGrp="1"/>
          </p:cNvSpPr>
          <p:nvPr>
            <p:ph type="sldNum" sz="quarter" idx="11"/>
          </p:nvPr>
        </p:nvSpPr>
        <p:spPr/>
        <p:txBody>
          <a:bodyPr/>
          <a:lstStyle/>
          <a:p>
            <a:pPr>
              <a:defRPr/>
            </a:pPr>
            <a:fld id="{302281B1-47C1-4D60-AE34-3A6A902000F2}" type="slidenum">
              <a:rPr lang="en-US" altLang="en-US" smtClean="0"/>
              <a:pPr>
                <a:defRPr/>
              </a:pPr>
              <a:t>4</a:t>
            </a:fld>
            <a:endParaRPr lang="en-US" altLang="en-US" dirty="0"/>
          </a:p>
        </p:txBody>
      </p:sp>
    </p:spTree>
    <p:extLst>
      <p:ext uri="{BB962C8B-B14F-4D97-AF65-F5344CB8AC3E}">
        <p14:creationId xmlns:p14="http://schemas.microsoft.com/office/powerpoint/2010/main" val="384867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23272-410F-548C-4FBF-6A4D19226D5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80B0E58-D64E-4CE1-CC7A-F6CFB47FFB92}"/>
              </a:ext>
            </a:extLst>
          </p:cNvPr>
          <p:cNvSpPr>
            <a:spLocks noGrp="1"/>
          </p:cNvSpPr>
          <p:nvPr>
            <p:ph type="sldNum" sz="quarter" idx="12"/>
          </p:nvPr>
        </p:nvSpPr>
        <p:spPr/>
        <p:txBody>
          <a:bodyPr/>
          <a:lstStyle/>
          <a:p>
            <a:pPr>
              <a:defRPr/>
            </a:pPr>
            <a:fld id="{62128E80-BC01-48D6-ADB4-A4E59FA78951}" type="slidenum">
              <a:rPr lang="en-US" altLang="en-US" smtClean="0"/>
              <a:pPr>
                <a:defRPr/>
              </a:pPr>
              <a:t>5</a:t>
            </a:fld>
            <a:endParaRPr lang="en-US" altLang="en-US" dirty="0"/>
          </a:p>
        </p:txBody>
      </p:sp>
      <p:pic>
        <p:nvPicPr>
          <p:cNvPr id="5" name="Content Placeholder 4">
            <a:extLst>
              <a:ext uri="{FF2B5EF4-FFF2-40B4-BE49-F238E27FC236}">
                <a16:creationId xmlns:a16="http://schemas.microsoft.com/office/drawing/2014/main" id="{4E258B8F-CD7D-050A-8E35-8D975105A1AA}"/>
              </a:ext>
            </a:extLst>
          </p:cNvPr>
          <p:cNvPicPr>
            <a:picLocks noGrp="1" noChangeAspect="1" noChangeArrowheads="1"/>
          </p:cNvPicPr>
          <p:nvPr>
            <p:ph idx="1"/>
          </p:nvPr>
        </p:nvPicPr>
        <p:blipFill>
          <a:blip r:embed="rId3" cstate="print"/>
          <a:srcRect l="5600" t="15405" r="5600" b="3951"/>
          <a:stretch>
            <a:fillRect/>
          </a:stretch>
        </p:blipFill>
        <p:spPr>
          <a:xfrm>
            <a:off x="0" y="136525"/>
            <a:ext cx="9144000" cy="6585453"/>
          </a:xfrm>
        </p:spPr>
      </p:pic>
    </p:spTree>
    <p:extLst>
      <p:ext uri="{BB962C8B-B14F-4D97-AF65-F5344CB8AC3E}">
        <p14:creationId xmlns:p14="http://schemas.microsoft.com/office/powerpoint/2010/main" val="269852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9196-6DA5-383C-99F9-E40ADCA6CC39}"/>
              </a:ext>
            </a:extLst>
          </p:cNvPr>
          <p:cNvSpPr>
            <a:spLocks noGrp="1"/>
          </p:cNvSpPr>
          <p:nvPr>
            <p:ph type="title"/>
          </p:nvPr>
        </p:nvSpPr>
        <p:spPr>
          <a:xfrm>
            <a:off x="0" y="274638"/>
            <a:ext cx="8991600" cy="1143000"/>
          </a:xfrm>
        </p:spPr>
        <p:txBody>
          <a:bodyPr/>
          <a:lstStyle/>
          <a:p>
            <a:r>
              <a:rPr lang="en-US" sz="3600" b="1" dirty="0">
                <a:solidFill>
                  <a:schemeClr val="tx2"/>
                </a:solidFill>
                <a:latin typeface="Arial" panose="020B0604020202020204" pitchFamily="34" charset="0"/>
                <a:cs typeface="Arial" panose="020B0604020202020204" pitchFamily="34" charset="0"/>
              </a:rPr>
              <a:t>Myth</a:t>
            </a:r>
            <a:br>
              <a:rPr lang="en-US" sz="3200" dirty="0">
                <a:latin typeface="Arial" panose="020B0604020202020204" pitchFamily="34" charset="0"/>
                <a:cs typeface="Arial" panose="020B0604020202020204" pitchFamily="34" charset="0"/>
              </a:rPr>
            </a:br>
            <a:r>
              <a:rPr lang="en-US" sz="2800" dirty="0">
                <a:solidFill>
                  <a:schemeClr val="tx2"/>
                </a:solidFill>
                <a:latin typeface="Arial" panose="020B0604020202020204" pitchFamily="34" charset="0"/>
                <a:cs typeface="Arial" panose="020B0604020202020204" pitchFamily="34" charset="0"/>
              </a:rPr>
              <a:t>N</a:t>
            </a:r>
            <a:r>
              <a:rPr lang="en-US" sz="2800" b="0" i="0" dirty="0">
                <a:solidFill>
                  <a:schemeClr val="tx2"/>
                </a:solidFill>
                <a:effectLst/>
                <a:latin typeface="Arial" panose="020B0604020202020204" pitchFamily="34" charset="0"/>
                <a:cs typeface="Arial" panose="020B0604020202020204" pitchFamily="34" charset="0"/>
              </a:rPr>
              <a:t>aloxone is ineffective in reversing fentanyl-involved overdoses</a:t>
            </a:r>
            <a:r>
              <a:rPr lang="en-US" sz="2800" b="0" i="0" dirty="0">
                <a:effectLst/>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1F4AEC-1B0E-F5B5-4270-A63893F41672}"/>
              </a:ext>
            </a:extLst>
          </p:cNvPr>
          <p:cNvSpPr>
            <a:spLocks noGrp="1"/>
          </p:cNvSpPr>
          <p:nvPr>
            <p:ph idx="1"/>
          </p:nvPr>
        </p:nvSpPr>
        <p:spPr>
          <a:xfrm>
            <a:off x="457200" y="1828800"/>
            <a:ext cx="8229600" cy="4297363"/>
          </a:xfrm>
        </p:spPr>
        <p:txBody>
          <a:bodyPr/>
          <a:lstStyle/>
          <a:p>
            <a:r>
              <a:rPr lang="en-US" sz="2400" b="0" i="0" dirty="0">
                <a:effectLst/>
                <a:latin typeface="Arial" panose="020B0604020202020204" pitchFamily="34" charset="0"/>
                <a:cs typeface="Arial" panose="020B0604020202020204" pitchFamily="34" charset="0"/>
              </a:rPr>
              <a:t>Naloxone is an opioid antagonist that reverses the effects of opioid overdoses including fentanyl analogues and other synthetic opioids. </a:t>
            </a:r>
          </a:p>
          <a:p>
            <a:r>
              <a:rPr lang="en-US" sz="2400" dirty="0">
                <a:latin typeface="Arial" panose="020B0604020202020204" pitchFamily="34" charset="0"/>
                <a:cs typeface="Arial" panose="020B0604020202020204" pitchFamily="34" charset="0"/>
              </a:rPr>
              <a:t>S</a:t>
            </a:r>
            <a:r>
              <a:rPr lang="en-US" sz="2400" b="0" i="0" dirty="0">
                <a:effectLst/>
                <a:latin typeface="Arial" panose="020B0604020202020204" pitchFamily="34" charset="0"/>
                <a:cs typeface="Arial" panose="020B0604020202020204" pitchFamily="34" charset="0"/>
              </a:rPr>
              <a:t>ince fentanyl is faster-acting than opioids like heroin and oxycodone, the window to reverse an overdose and save a life is </a:t>
            </a:r>
            <a:r>
              <a:rPr lang="en-US" sz="2400" b="0" i="0" u="sng" dirty="0">
                <a:effectLst/>
                <a:latin typeface="Arial" panose="020B0604020202020204" pitchFamily="34" charset="0"/>
                <a:cs typeface="Arial" panose="020B0604020202020204" pitchFamily="34" charset="0"/>
              </a:rPr>
              <a:t>shorter</a:t>
            </a:r>
            <a:r>
              <a:rPr lang="en-US" sz="2400" b="0" i="0" dirty="0">
                <a:effectLst/>
                <a:latin typeface="Arial" panose="020B0604020202020204" pitchFamily="34" charset="0"/>
                <a:cs typeface="Arial" panose="020B0604020202020204" pitchFamily="34" charset="0"/>
              </a:rPr>
              <a:t>. </a:t>
            </a:r>
          </a:p>
          <a:p>
            <a:r>
              <a:rPr lang="en-US" sz="2400" b="0" i="0" dirty="0">
                <a:effectLst/>
                <a:latin typeface="Arial" panose="020B0604020202020204" pitchFamily="34" charset="0"/>
                <a:cs typeface="Arial" panose="020B0604020202020204" pitchFamily="34" charset="0"/>
              </a:rPr>
              <a:t>Naloxone rescue must occur in a timely manner using appropriate doses of the antidote.  </a:t>
            </a:r>
          </a:p>
          <a:p>
            <a:r>
              <a:rPr lang="en-US" sz="2400" b="0" i="0" dirty="0">
                <a:effectLst/>
                <a:latin typeface="Arial" panose="020B0604020202020204" pitchFamily="34" charset="0"/>
                <a:cs typeface="Arial" panose="020B0604020202020204" pitchFamily="34" charset="0"/>
              </a:rPr>
              <a:t>An overdose involving fentanyl or other synthetic opioids may require a larger dose of naloxone to reverse their effect. </a:t>
            </a:r>
          </a:p>
          <a:p>
            <a:pPr marL="0" indent="0" algn="ctr">
              <a:buNone/>
            </a:pPr>
            <a:r>
              <a:rPr lang="en-US" sz="2000" dirty="0">
                <a:latin typeface="Arial" panose="020B0604020202020204" pitchFamily="34" charset="0"/>
                <a:cs typeface="Arial" panose="020B0604020202020204" pitchFamily="34" charset="0"/>
              </a:rPr>
              <a:t>https://nida.nih.gov/publications/drugfacts/fentanyl</a:t>
            </a:r>
          </a:p>
        </p:txBody>
      </p:sp>
      <p:sp>
        <p:nvSpPr>
          <p:cNvPr id="4" name="Slide Number Placeholder 3">
            <a:extLst>
              <a:ext uri="{FF2B5EF4-FFF2-40B4-BE49-F238E27FC236}">
                <a16:creationId xmlns:a16="http://schemas.microsoft.com/office/drawing/2014/main" id="{003116B6-5BF5-A1D1-9CD1-B6C75D3D7461}"/>
              </a:ext>
            </a:extLst>
          </p:cNvPr>
          <p:cNvSpPr>
            <a:spLocks noGrp="1"/>
          </p:cNvSpPr>
          <p:nvPr>
            <p:ph type="sldNum" sz="quarter" idx="12"/>
          </p:nvPr>
        </p:nvSpPr>
        <p:spPr/>
        <p:txBody>
          <a:bodyPr/>
          <a:lstStyle/>
          <a:p>
            <a:pPr>
              <a:defRPr/>
            </a:pPr>
            <a:fld id="{62128E80-BC01-48D6-ADB4-A4E59FA78951}" type="slidenum">
              <a:rPr lang="en-US" altLang="en-US" smtClean="0"/>
              <a:pPr>
                <a:defRPr/>
              </a:pPr>
              <a:t>6</a:t>
            </a:fld>
            <a:endParaRPr lang="en-US" altLang="en-US" dirty="0"/>
          </a:p>
        </p:txBody>
      </p:sp>
    </p:spTree>
    <p:extLst>
      <p:ext uri="{BB962C8B-B14F-4D97-AF65-F5344CB8AC3E}">
        <p14:creationId xmlns:p14="http://schemas.microsoft.com/office/powerpoint/2010/main" val="1401089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9196-6DA5-383C-99F9-E40ADCA6CC39}"/>
              </a:ext>
            </a:extLst>
          </p:cNvPr>
          <p:cNvSpPr>
            <a:spLocks noGrp="1"/>
          </p:cNvSpPr>
          <p:nvPr>
            <p:ph type="title"/>
          </p:nvPr>
        </p:nvSpPr>
        <p:spPr>
          <a:xfrm>
            <a:off x="0" y="274638"/>
            <a:ext cx="8991600" cy="1554162"/>
          </a:xfrm>
        </p:spPr>
        <p:txBody>
          <a:bodyPr/>
          <a:lstStyle/>
          <a:p>
            <a:r>
              <a:rPr lang="en-US" sz="3600" b="1" dirty="0">
                <a:solidFill>
                  <a:schemeClr val="tx2"/>
                </a:solidFill>
                <a:latin typeface="Arial" panose="020B0604020202020204" pitchFamily="34" charset="0"/>
                <a:cs typeface="Arial" panose="020B0604020202020204" pitchFamily="34" charset="0"/>
              </a:rPr>
              <a:t>Myth</a:t>
            </a:r>
            <a:br>
              <a:rPr lang="en-US" sz="3200" dirty="0">
                <a:solidFill>
                  <a:schemeClr val="tx2"/>
                </a:solidFill>
                <a:latin typeface="Arial" panose="020B0604020202020204" pitchFamily="34" charset="0"/>
                <a:cs typeface="Arial" panose="020B0604020202020204" pitchFamily="34" charset="0"/>
              </a:rPr>
            </a:br>
            <a:r>
              <a:rPr lang="en-US" sz="2800" b="0" i="0" dirty="0">
                <a:solidFill>
                  <a:schemeClr val="tx2"/>
                </a:solidFill>
                <a:effectLst/>
                <a:latin typeface="Arial" panose="020B0604020202020204" pitchFamily="34" charset="0"/>
                <a:cs typeface="Arial" panose="020B0604020202020204" pitchFamily="34" charset="0"/>
              </a:rPr>
              <a:t>People who are addicted to drugs need tough love and harsh consequences.</a:t>
            </a:r>
            <a:endParaRPr lang="en-US" sz="28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1F4AEC-1B0E-F5B5-4270-A63893F41672}"/>
              </a:ext>
            </a:extLst>
          </p:cNvPr>
          <p:cNvSpPr>
            <a:spLocks noGrp="1"/>
          </p:cNvSpPr>
          <p:nvPr>
            <p:ph idx="1"/>
          </p:nvPr>
        </p:nvSpPr>
        <p:spPr>
          <a:xfrm>
            <a:off x="457200" y="2209800"/>
            <a:ext cx="8229600" cy="3916363"/>
          </a:xfrm>
        </p:spPr>
        <p:txBody>
          <a:bodyPr/>
          <a:lstStyle/>
          <a:p>
            <a:r>
              <a:rPr lang="en-US" sz="2400" b="0" i="0" dirty="0">
                <a:solidFill>
                  <a:srgbClr val="212121"/>
                </a:solidFill>
                <a:effectLst/>
                <a:latin typeface="Arial" panose="020B0604020202020204" pitchFamily="34" charset="0"/>
                <a:cs typeface="Arial" panose="020B0604020202020204" pitchFamily="34" charset="0"/>
              </a:rPr>
              <a:t>Tough love often involves withholding assistance when a person is using a substance.</a:t>
            </a:r>
          </a:p>
          <a:p>
            <a:r>
              <a:rPr lang="en-US" sz="2400" b="0" i="0" dirty="0">
                <a:solidFill>
                  <a:srgbClr val="212121"/>
                </a:solidFill>
                <a:effectLst/>
                <a:latin typeface="Arial" panose="020B0604020202020204" pitchFamily="34" charset="0"/>
                <a:cs typeface="Arial" panose="020B0604020202020204" pitchFamily="34" charset="0"/>
              </a:rPr>
              <a:t>While such actions may be rooted in a desire to motivate the person or force the person to get help, they are also at risk to backfire and potentially contribute to further problems.</a:t>
            </a:r>
          </a:p>
          <a:p>
            <a:pPr marL="0" indent="0">
              <a:buNone/>
            </a:pPr>
            <a:endParaRPr lang="en-US" sz="2400" b="0" i="0" dirty="0">
              <a:solidFill>
                <a:srgbClr val="212121"/>
              </a:solidFill>
              <a:effectLst/>
              <a:latin typeface="Arial" panose="020B0604020202020204" pitchFamily="34" charset="0"/>
              <a:cs typeface="Arial" panose="020B0604020202020204" pitchFamily="34" charset="0"/>
            </a:endParaRPr>
          </a:p>
          <a:p>
            <a:pPr marL="0" indent="0" algn="ctr">
              <a:buNone/>
            </a:pPr>
            <a:r>
              <a:rPr lang="en-US" sz="2000" b="0" i="0" dirty="0">
                <a:effectLst/>
                <a:latin typeface="Arial" panose="020B0604020202020204" pitchFamily="34" charset="0"/>
                <a:cs typeface="Arial" panose="020B0604020202020204" pitchFamily="34" charset="0"/>
              </a:rPr>
              <a:t>https://www.shatterproof.org/blog/care-and-compassion-over-tough-love</a:t>
            </a:r>
          </a:p>
        </p:txBody>
      </p:sp>
      <p:sp>
        <p:nvSpPr>
          <p:cNvPr id="4" name="Slide Number Placeholder 3">
            <a:extLst>
              <a:ext uri="{FF2B5EF4-FFF2-40B4-BE49-F238E27FC236}">
                <a16:creationId xmlns:a16="http://schemas.microsoft.com/office/drawing/2014/main" id="{003116B6-5BF5-A1D1-9CD1-B6C75D3D7461}"/>
              </a:ext>
            </a:extLst>
          </p:cNvPr>
          <p:cNvSpPr>
            <a:spLocks noGrp="1"/>
          </p:cNvSpPr>
          <p:nvPr>
            <p:ph type="sldNum" sz="quarter" idx="12"/>
          </p:nvPr>
        </p:nvSpPr>
        <p:spPr/>
        <p:txBody>
          <a:bodyPr/>
          <a:lstStyle/>
          <a:p>
            <a:pPr>
              <a:defRPr/>
            </a:pPr>
            <a:fld id="{62128E80-BC01-48D6-ADB4-A4E59FA78951}" type="slidenum">
              <a:rPr lang="en-US" altLang="en-US" smtClean="0"/>
              <a:pPr>
                <a:defRPr/>
              </a:pPr>
              <a:t>7</a:t>
            </a:fld>
            <a:endParaRPr lang="en-US" altLang="en-US" dirty="0"/>
          </a:p>
        </p:txBody>
      </p:sp>
    </p:spTree>
    <p:extLst>
      <p:ext uri="{BB962C8B-B14F-4D97-AF65-F5344CB8AC3E}">
        <p14:creationId xmlns:p14="http://schemas.microsoft.com/office/powerpoint/2010/main" val="336179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9196-6DA5-383C-99F9-E40ADCA6CC39}"/>
              </a:ext>
            </a:extLst>
          </p:cNvPr>
          <p:cNvSpPr>
            <a:spLocks noGrp="1"/>
          </p:cNvSpPr>
          <p:nvPr>
            <p:ph type="title"/>
          </p:nvPr>
        </p:nvSpPr>
        <p:spPr>
          <a:xfrm>
            <a:off x="0" y="533400"/>
            <a:ext cx="8991600" cy="884238"/>
          </a:xfrm>
        </p:spPr>
        <p:txBody>
          <a:bodyPr/>
          <a:lstStyle/>
          <a:p>
            <a:r>
              <a:rPr lang="en-US" sz="3600" b="1" dirty="0">
                <a:solidFill>
                  <a:schemeClr val="tx2"/>
                </a:solidFill>
                <a:latin typeface="Arial" panose="020B0604020202020204" pitchFamily="34" charset="0"/>
                <a:cs typeface="Arial" panose="020B0604020202020204" pitchFamily="34" charset="0"/>
              </a:rPr>
              <a:t>O</a:t>
            </a:r>
            <a:r>
              <a:rPr lang="en-US" sz="3600" b="1" i="0" dirty="0">
                <a:solidFill>
                  <a:schemeClr val="tx2"/>
                </a:solidFill>
                <a:effectLst/>
                <a:latin typeface="Arial" panose="020B0604020202020204" pitchFamily="34" charset="0"/>
                <a:cs typeface="Arial" panose="020B0604020202020204" pitchFamily="34" charset="0"/>
              </a:rPr>
              <a:t>verdose risk from accidentally inhaling or touching fentanyl</a:t>
            </a:r>
            <a:br>
              <a:rPr lang="en-US" sz="3600" b="1" dirty="0">
                <a:solidFill>
                  <a:schemeClr val="tx2"/>
                </a:solidFill>
                <a:latin typeface="avenir-lt-w01_35-light1475496"/>
              </a:rPr>
            </a:br>
            <a:endParaRPr lang="en-US" sz="3600" b="1" dirty="0">
              <a:solidFill>
                <a:schemeClr val="tx2"/>
              </a:solidFill>
            </a:endParaRPr>
          </a:p>
        </p:txBody>
      </p:sp>
      <p:sp>
        <p:nvSpPr>
          <p:cNvPr id="3" name="Content Placeholder 2">
            <a:extLst>
              <a:ext uri="{FF2B5EF4-FFF2-40B4-BE49-F238E27FC236}">
                <a16:creationId xmlns:a16="http://schemas.microsoft.com/office/drawing/2014/main" id="{561F4AEC-1B0E-F5B5-4270-A63893F41672}"/>
              </a:ext>
            </a:extLst>
          </p:cNvPr>
          <p:cNvSpPr>
            <a:spLocks noGrp="1"/>
          </p:cNvSpPr>
          <p:nvPr>
            <p:ph idx="1"/>
          </p:nvPr>
        </p:nvSpPr>
        <p:spPr>
          <a:xfrm>
            <a:off x="457200" y="1524000"/>
            <a:ext cx="8229600" cy="4602163"/>
          </a:xfrm>
        </p:spPr>
        <p:txBody>
          <a:bodyPr/>
          <a:lstStyle/>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Always wear nitrile gloves when illicit drugs may be present and change them properly when they become contaminated.</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Wear respiratory protection if powdered illicit drugs are visible or suspected.</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Avoid performing tasks or operations that may cause illicit drugs to become airborne.</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Do not touch the eyes, nose, or mouth after touching any surface that may be contaminated, even if wearing gloves.</a:t>
            </a:r>
          </a:p>
          <a:p>
            <a:pPr algn="l">
              <a:buFont typeface="Arial" panose="020B0604020202020204" pitchFamily="34" charset="0"/>
              <a:buChar char="•"/>
            </a:pPr>
            <a:r>
              <a:rPr lang="en-US" sz="2200" b="0" i="0" dirty="0">
                <a:solidFill>
                  <a:srgbClr val="000000"/>
                </a:solidFill>
                <a:effectLst/>
                <a:latin typeface="Arial" panose="020B0604020202020204" pitchFamily="34" charset="0"/>
                <a:cs typeface="Arial" panose="020B0604020202020204" pitchFamily="34" charset="0"/>
              </a:rPr>
              <a:t>Wash hands with soap and water after working in an area that may be contaminated, even if gloves were worn. Do not use hand sanitizer or bleach.</a:t>
            </a:r>
          </a:p>
          <a:p>
            <a:pPr algn="l">
              <a:buFont typeface="Arial" panose="020B0604020202020204" pitchFamily="34" charset="0"/>
              <a:buChar char="•"/>
            </a:pPr>
            <a:endParaRPr lang="en-US" sz="2200" b="0" i="0" dirty="0">
              <a:solidFill>
                <a:srgbClr val="000000"/>
              </a:solidFill>
              <a:effectLst/>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https://www.cdc.gov/niosh/topics/fentanyl/risk.html</a:t>
            </a:r>
          </a:p>
          <a:p>
            <a:endParaRPr lang="en-US" sz="2400" dirty="0"/>
          </a:p>
        </p:txBody>
      </p:sp>
      <p:sp>
        <p:nvSpPr>
          <p:cNvPr id="4" name="Slide Number Placeholder 3">
            <a:extLst>
              <a:ext uri="{FF2B5EF4-FFF2-40B4-BE49-F238E27FC236}">
                <a16:creationId xmlns:a16="http://schemas.microsoft.com/office/drawing/2014/main" id="{003116B6-5BF5-A1D1-9CD1-B6C75D3D7461}"/>
              </a:ext>
            </a:extLst>
          </p:cNvPr>
          <p:cNvSpPr>
            <a:spLocks noGrp="1"/>
          </p:cNvSpPr>
          <p:nvPr>
            <p:ph type="sldNum" sz="quarter" idx="12"/>
          </p:nvPr>
        </p:nvSpPr>
        <p:spPr/>
        <p:txBody>
          <a:bodyPr/>
          <a:lstStyle/>
          <a:p>
            <a:pPr>
              <a:defRPr/>
            </a:pPr>
            <a:fld id="{62128E80-BC01-48D6-ADB4-A4E59FA78951}" type="slidenum">
              <a:rPr lang="en-US" altLang="en-US" smtClean="0"/>
              <a:pPr>
                <a:defRPr/>
              </a:pPr>
              <a:t>8</a:t>
            </a:fld>
            <a:endParaRPr lang="en-US" altLang="en-US" dirty="0"/>
          </a:p>
        </p:txBody>
      </p:sp>
    </p:spTree>
    <p:extLst>
      <p:ext uri="{BB962C8B-B14F-4D97-AF65-F5344CB8AC3E}">
        <p14:creationId xmlns:p14="http://schemas.microsoft.com/office/powerpoint/2010/main" val="29303605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JBS_HQ_Ppt_TEMPLATE_14JUL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57077</TotalTime>
  <Words>1137</Words>
  <Application>Microsoft Macintosh PowerPoint</Application>
  <PresentationFormat>On-screen Show (4:3)</PresentationFormat>
  <Paragraphs>89</Paragraphs>
  <Slides>13</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Arial</vt:lpstr>
      <vt:lpstr>avenir-lt-w01_35-light1475496</vt:lpstr>
      <vt:lpstr>Calibri</vt:lpstr>
      <vt:lpstr>Merriweather</vt:lpstr>
      <vt:lpstr>nyt-imperial</vt:lpstr>
      <vt:lpstr>Wingdings</vt:lpstr>
      <vt:lpstr>Custom Design</vt:lpstr>
      <vt:lpstr>6_Office Theme</vt:lpstr>
      <vt:lpstr>JBS_HQ_Ppt_TEMPLATE_14JUL01</vt:lpstr>
      <vt:lpstr>The overdose-reversing drug naloxone: drug facts and controversy </vt:lpstr>
      <vt:lpstr>PowerPoint Presentation</vt:lpstr>
      <vt:lpstr>Objectives</vt:lpstr>
      <vt:lpstr>What is an Opioid?</vt:lpstr>
      <vt:lpstr>What is Naloxone?</vt:lpstr>
      <vt:lpstr>PowerPoint Presentation</vt:lpstr>
      <vt:lpstr>Myth Naloxone is ineffective in reversing fentanyl-involved overdoses.</vt:lpstr>
      <vt:lpstr>Myth People who are addicted to drugs need tough love and harsh consequences.</vt:lpstr>
      <vt:lpstr>Overdose risk from accidentally inhaling or touching fentanyl </vt:lpstr>
      <vt:lpstr>Case Study</vt:lpstr>
      <vt:lpstr>PRONTO Best Practice Guidance for Post-Overdose Outreach January 2023</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Partnerships: Examples of Collaborations Among State Agencies</dc:title>
  <dc:subject>Partnerships</dc:subject>
  <dc:creator>HRSARCORP</dc:creator>
  <cp:keywords>Collaboration, State Plan, Integration, Networks</cp:keywords>
  <cp:lastModifiedBy>Summer Mochida-Meek</cp:lastModifiedBy>
  <cp:revision>295</cp:revision>
  <cp:lastPrinted>2023-02-28T20:10:04Z</cp:lastPrinted>
  <dcterms:created xsi:type="dcterms:W3CDTF">2010-10-07T12:04:50Z</dcterms:created>
  <dcterms:modified xsi:type="dcterms:W3CDTF">2023-02-28T23:36:08Z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