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33"/>
  </p:notesMasterIdLst>
  <p:sldIdLst>
    <p:sldId id="329" r:id="rId2"/>
    <p:sldId id="343" r:id="rId3"/>
    <p:sldId id="391" r:id="rId4"/>
    <p:sldId id="397" r:id="rId5"/>
    <p:sldId id="390" r:id="rId6"/>
    <p:sldId id="385" r:id="rId7"/>
    <p:sldId id="383" r:id="rId8"/>
    <p:sldId id="388" r:id="rId9"/>
    <p:sldId id="342" r:id="rId10"/>
    <p:sldId id="381" r:id="rId11"/>
    <p:sldId id="405" r:id="rId12"/>
    <p:sldId id="404" r:id="rId13"/>
    <p:sldId id="414" r:id="rId14"/>
    <p:sldId id="406" r:id="rId15"/>
    <p:sldId id="407" r:id="rId16"/>
    <p:sldId id="408" r:id="rId17"/>
    <p:sldId id="409" r:id="rId18"/>
    <p:sldId id="410" r:id="rId19"/>
    <p:sldId id="412" r:id="rId20"/>
    <p:sldId id="413" r:id="rId21"/>
    <p:sldId id="387" r:id="rId22"/>
    <p:sldId id="401" r:id="rId23"/>
    <p:sldId id="420" r:id="rId24"/>
    <p:sldId id="379" r:id="rId25"/>
    <p:sldId id="417" r:id="rId26"/>
    <p:sldId id="418" r:id="rId27"/>
    <p:sldId id="345" r:id="rId28"/>
    <p:sldId id="346" r:id="rId29"/>
    <p:sldId id="348" r:id="rId30"/>
    <p:sldId id="349" r:id="rId31"/>
    <p:sldId id="318"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721"/>
  </p:normalViewPr>
  <p:slideViewPr>
    <p:cSldViewPr snapToGrid="0">
      <p:cViewPr varScale="1">
        <p:scale>
          <a:sx n="121" d="100"/>
          <a:sy n="121" d="100"/>
        </p:scale>
        <p:origin x="200" y="2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09786A-502A-4F3A-A4B7-42AA9187D541}" type="datetimeFigureOut">
              <a:rPr lang="en-US" smtClean="0"/>
              <a:t>2/7/23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5FEA19-485C-4FB6-A489-8F935B7C64EB}" type="slidenum">
              <a:rPr lang="en-US" smtClean="0"/>
              <a:t>‹#›</a:t>
            </a:fld>
            <a:endParaRPr lang="en-US"/>
          </a:p>
        </p:txBody>
      </p:sp>
    </p:spTree>
    <p:extLst>
      <p:ext uri="{BB962C8B-B14F-4D97-AF65-F5344CB8AC3E}">
        <p14:creationId xmlns:p14="http://schemas.microsoft.com/office/powerpoint/2010/main" val="1412920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9508857-F9C9-4BC3-B817-938FEA54CAAA}" type="datetimeFigureOut">
              <a:rPr lang="en-US" smtClean="0"/>
              <a:t>2/7/23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BBBFB4-36EA-4759-806B-E7C8527A61F9}" type="slidenum">
              <a:rPr lang="en-US" smtClean="0"/>
              <a:t>‹#›</a:t>
            </a:fld>
            <a:endParaRPr lang="en-US"/>
          </a:p>
        </p:txBody>
      </p:sp>
    </p:spTree>
    <p:extLst>
      <p:ext uri="{BB962C8B-B14F-4D97-AF65-F5344CB8AC3E}">
        <p14:creationId xmlns:p14="http://schemas.microsoft.com/office/powerpoint/2010/main" val="48706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508857-F9C9-4BC3-B817-938FEA54CAAA}" type="datetimeFigureOut">
              <a:rPr lang="en-US" smtClean="0"/>
              <a:t>2/7/23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BBBFB4-36EA-4759-806B-E7C8527A61F9}" type="slidenum">
              <a:rPr lang="en-US" smtClean="0"/>
              <a:t>‹#›</a:t>
            </a:fld>
            <a:endParaRPr lang="en-US"/>
          </a:p>
        </p:txBody>
      </p:sp>
    </p:spTree>
    <p:extLst>
      <p:ext uri="{BB962C8B-B14F-4D97-AF65-F5344CB8AC3E}">
        <p14:creationId xmlns:p14="http://schemas.microsoft.com/office/powerpoint/2010/main" val="765728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508857-F9C9-4BC3-B817-938FEA54CAAA}" type="datetimeFigureOut">
              <a:rPr lang="en-US" smtClean="0"/>
              <a:t>2/7/23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BBBFB4-36EA-4759-806B-E7C8527A61F9}" type="slidenum">
              <a:rPr lang="en-US" smtClean="0"/>
              <a:t>‹#›</a:t>
            </a:fld>
            <a:endParaRPr lang="en-US"/>
          </a:p>
        </p:txBody>
      </p:sp>
    </p:spTree>
    <p:extLst>
      <p:ext uri="{BB962C8B-B14F-4D97-AF65-F5344CB8AC3E}">
        <p14:creationId xmlns:p14="http://schemas.microsoft.com/office/powerpoint/2010/main" val="1384891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508857-F9C9-4BC3-B817-938FEA54CAAA}" type="datetimeFigureOut">
              <a:rPr lang="en-US" smtClean="0"/>
              <a:t>2/7/23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BBBFB4-36EA-4759-806B-E7C8527A61F9}" type="slidenum">
              <a:rPr lang="en-US" smtClean="0"/>
              <a:t>‹#›</a:t>
            </a:fld>
            <a:endParaRPr lang="en-US"/>
          </a:p>
        </p:txBody>
      </p:sp>
    </p:spTree>
    <p:extLst>
      <p:ext uri="{BB962C8B-B14F-4D97-AF65-F5344CB8AC3E}">
        <p14:creationId xmlns:p14="http://schemas.microsoft.com/office/powerpoint/2010/main" val="106584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508857-F9C9-4BC3-B817-938FEA54CAAA}" type="datetimeFigureOut">
              <a:rPr lang="en-US" smtClean="0"/>
              <a:t>2/7/23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BBBFB4-36EA-4759-806B-E7C8527A61F9}" type="slidenum">
              <a:rPr lang="en-US" smtClean="0"/>
              <a:t>‹#›</a:t>
            </a:fld>
            <a:endParaRPr lang="en-US"/>
          </a:p>
        </p:txBody>
      </p:sp>
    </p:spTree>
    <p:extLst>
      <p:ext uri="{BB962C8B-B14F-4D97-AF65-F5344CB8AC3E}">
        <p14:creationId xmlns:p14="http://schemas.microsoft.com/office/powerpoint/2010/main" val="4045660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9508857-F9C9-4BC3-B817-938FEA54CAAA}" type="datetimeFigureOut">
              <a:rPr lang="en-US" smtClean="0"/>
              <a:t>2/7/23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BBBFB4-36EA-4759-806B-E7C8527A61F9}" type="slidenum">
              <a:rPr lang="en-US" smtClean="0"/>
              <a:t>‹#›</a:t>
            </a:fld>
            <a:endParaRPr lang="en-US"/>
          </a:p>
        </p:txBody>
      </p:sp>
    </p:spTree>
    <p:extLst>
      <p:ext uri="{BB962C8B-B14F-4D97-AF65-F5344CB8AC3E}">
        <p14:creationId xmlns:p14="http://schemas.microsoft.com/office/powerpoint/2010/main" val="2522257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9508857-F9C9-4BC3-B817-938FEA54CAAA}" type="datetimeFigureOut">
              <a:rPr lang="en-US" smtClean="0"/>
              <a:t>2/7/23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BBBFB4-36EA-4759-806B-E7C8527A61F9}" type="slidenum">
              <a:rPr lang="en-US" smtClean="0"/>
              <a:t>‹#›</a:t>
            </a:fld>
            <a:endParaRPr lang="en-US"/>
          </a:p>
        </p:txBody>
      </p:sp>
    </p:spTree>
    <p:extLst>
      <p:ext uri="{BB962C8B-B14F-4D97-AF65-F5344CB8AC3E}">
        <p14:creationId xmlns:p14="http://schemas.microsoft.com/office/powerpoint/2010/main" val="3960826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9508857-F9C9-4BC3-B817-938FEA54CAAA}" type="datetimeFigureOut">
              <a:rPr lang="en-US" smtClean="0"/>
              <a:t>2/7/23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BBBFB4-36EA-4759-806B-E7C8527A61F9}" type="slidenum">
              <a:rPr lang="en-US" smtClean="0"/>
              <a:t>‹#›</a:t>
            </a:fld>
            <a:endParaRPr lang="en-US"/>
          </a:p>
        </p:txBody>
      </p:sp>
    </p:spTree>
    <p:extLst>
      <p:ext uri="{BB962C8B-B14F-4D97-AF65-F5344CB8AC3E}">
        <p14:creationId xmlns:p14="http://schemas.microsoft.com/office/powerpoint/2010/main" val="3089951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508857-F9C9-4BC3-B817-938FEA54CAAA}" type="datetimeFigureOut">
              <a:rPr lang="en-US" smtClean="0"/>
              <a:t>2/7/23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BBBFB4-36EA-4759-806B-E7C8527A61F9}" type="slidenum">
              <a:rPr lang="en-US" smtClean="0"/>
              <a:t>‹#›</a:t>
            </a:fld>
            <a:endParaRPr lang="en-US"/>
          </a:p>
        </p:txBody>
      </p:sp>
    </p:spTree>
    <p:extLst>
      <p:ext uri="{BB962C8B-B14F-4D97-AF65-F5344CB8AC3E}">
        <p14:creationId xmlns:p14="http://schemas.microsoft.com/office/powerpoint/2010/main" val="897493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508857-F9C9-4BC3-B817-938FEA54CAAA}" type="datetimeFigureOut">
              <a:rPr lang="en-US" smtClean="0"/>
              <a:t>2/7/23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BBBFB4-36EA-4759-806B-E7C8527A61F9}" type="slidenum">
              <a:rPr lang="en-US" smtClean="0"/>
              <a:t>‹#›</a:t>
            </a:fld>
            <a:endParaRPr lang="en-US"/>
          </a:p>
        </p:txBody>
      </p:sp>
    </p:spTree>
    <p:extLst>
      <p:ext uri="{BB962C8B-B14F-4D97-AF65-F5344CB8AC3E}">
        <p14:creationId xmlns:p14="http://schemas.microsoft.com/office/powerpoint/2010/main" val="201030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508857-F9C9-4BC3-B817-938FEA54CAAA}" type="datetimeFigureOut">
              <a:rPr lang="en-US" smtClean="0"/>
              <a:t>2/7/23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BBBFB4-36EA-4759-806B-E7C8527A61F9}" type="slidenum">
              <a:rPr lang="en-US" smtClean="0"/>
              <a:t>‹#›</a:t>
            </a:fld>
            <a:endParaRPr lang="en-US"/>
          </a:p>
        </p:txBody>
      </p:sp>
    </p:spTree>
    <p:extLst>
      <p:ext uri="{BB962C8B-B14F-4D97-AF65-F5344CB8AC3E}">
        <p14:creationId xmlns:p14="http://schemas.microsoft.com/office/powerpoint/2010/main" val="990590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508857-F9C9-4BC3-B817-938FEA54CAAA}" type="datetimeFigureOut">
              <a:rPr lang="en-US" smtClean="0"/>
              <a:t>2/7/23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BBBFB4-36EA-4759-806B-E7C8527A61F9}" type="slidenum">
              <a:rPr lang="en-US" smtClean="0"/>
              <a:t>‹#›</a:t>
            </a:fld>
            <a:endParaRPr lang="en-US"/>
          </a:p>
        </p:txBody>
      </p:sp>
    </p:spTree>
    <p:extLst>
      <p:ext uri="{BB962C8B-B14F-4D97-AF65-F5344CB8AC3E}">
        <p14:creationId xmlns:p14="http://schemas.microsoft.com/office/powerpoint/2010/main" val="378032485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hawaiiphp.or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hawaiiphp.or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hawaiiphp.or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E0D60ECE-8986-45DC-B7FE-EC7699B46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96964194-5878-40D2-8EC0-DDC58387F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4">
            <a:extLst>
              <a:ext uri="{FF2B5EF4-FFF2-40B4-BE49-F238E27FC236}">
                <a16:creationId xmlns:a16="http://schemas.microsoft.com/office/drawing/2014/main" id="{B158A192-8CB6-4F30-BFDF-36823DA578A2}"/>
              </a:ext>
            </a:extLst>
          </p:cNvPr>
          <p:cNvPicPr>
            <a:picLocks noChangeAspect="1"/>
          </p:cNvPicPr>
          <p:nvPr/>
        </p:nvPicPr>
        <p:blipFill>
          <a:blip r:embed="rId2"/>
          <a:stretch>
            <a:fillRect/>
          </a:stretch>
        </p:blipFill>
        <p:spPr>
          <a:xfrm>
            <a:off x="321733" y="1348588"/>
            <a:ext cx="3835488" cy="2224582"/>
          </a:xfrm>
          <a:prstGeom prst="rect">
            <a:avLst/>
          </a:prstGeom>
        </p:spPr>
      </p:pic>
      <p:sp>
        <p:nvSpPr>
          <p:cNvPr id="3" name="TextBox 2">
            <a:extLst>
              <a:ext uri="{FF2B5EF4-FFF2-40B4-BE49-F238E27FC236}">
                <a16:creationId xmlns:a16="http://schemas.microsoft.com/office/drawing/2014/main" id="{FE548194-580F-4179-A846-F0810C26EEED}"/>
              </a:ext>
            </a:extLst>
          </p:cNvPr>
          <p:cNvSpPr txBox="1"/>
          <p:nvPr/>
        </p:nvSpPr>
        <p:spPr>
          <a:xfrm>
            <a:off x="5269134" y="5055448"/>
            <a:ext cx="6625883" cy="1569660"/>
          </a:xfrm>
          <a:prstGeom prst="rect">
            <a:avLst/>
          </a:prstGeom>
          <a:noFill/>
        </p:spPr>
        <p:txBody>
          <a:bodyPr wrap="square" rtlCol="0">
            <a:spAutoFit/>
          </a:bodyPr>
          <a:lstStyle/>
          <a:p>
            <a:pPr algn="ctr"/>
            <a:r>
              <a:rPr lang="en-US" sz="3200" u="sng" dirty="0">
                <a:hlinkClick r:id="rId3">
                  <a:extLst>
                    <a:ext uri="{A12FA001-AC4F-418D-AE19-62706E023703}">
                      <ahyp:hlinkClr xmlns:ahyp="http://schemas.microsoft.com/office/drawing/2018/hyperlinkcolor" val="tx"/>
                    </a:ext>
                  </a:extLst>
                </a:hlinkClick>
              </a:rPr>
              <a:t>www.hawaiiphp.org</a:t>
            </a:r>
            <a:endParaRPr lang="en-US" sz="3200" u="sng" dirty="0"/>
          </a:p>
          <a:p>
            <a:pPr algn="ctr"/>
            <a:r>
              <a:rPr lang="en-US" sz="3200" dirty="0"/>
              <a:t>The Hawaii Program for Healthcare Professionals</a:t>
            </a:r>
          </a:p>
        </p:txBody>
      </p:sp>
      <p:sp>
        <p:nvSpPr>
          <p:cNvPr id="5" name="Content Placeholder 4">
            <a:extLst>
              <a:ext uri="{FF2B5EF4-FFF2-40B4-BE49-F238E27FC236}">
                <a16:creationId xmlns:a16="http://schemas.microsoft.com/office/drawing/2014/main" id="{F8407AFC-C4E3-41C5-A9DE-69E496993D91}"/>
              </a:ext>
            </a:extLst>
          </p:cNvPr>
          <p:cNvSpPr>
            <a:spLocks noGrp="1"/>
          </p:cNvSpPr>
          <p:nvPr>
            <p:ph idx="1"/>
          </p:nvPr>
        </p:nvSpPr>
        <p:spPr>
          <a:xfrm>
            <a:off x="5973402" y="548640"/>
            <a:ext cx="5576174" cy="4065562"/>
          </a:xfrm>
        </p:spPr>
        <p:txBody>
          <a:bodyPr>
            <a:normAutofit fontScale="92500" lnSpcReduction="20000"/>
          </a:bodyPr>
          <a:lstStyle/>
          <a:p>
            <a:pPr marL="0" indent="0" algn="ctr">
              <a:lnSpc>
                <a:spcPct val="150000"/>
              </a:lnSpc>
              <a:spcBef>
                <a:spcPts val="0"/>
              </a:spcBef>
              <a:buNone/>
            </a:pPr>
            <a:r>
              <a:rPr lang="en-US" sz="4300" dirty="0"/>
              <a:t>OUR MISSION </a:t>
            </a:r>
          </a:p>
          <a:p>
            <a:pPr marL="0" indent="0" algn="ctr">
              <a:lnSpc>
                <a:spcPct val="150000"/>
              </a:lnSpc>
              <a:spcBef>
                <a:spcPts val="0"/>
              </a:spcBef>
              <a:buNone/>
            </a:pPr>
            <a:r>
              <a:rPr lang="en-US" sz="3200" dirty="0"/>
              <a:t>PROMOTE PATIENT SAFETY AND CARE BY IMPROVING THE HEALTH, WELL-BEING AND EFFECTIVENESS OF </a:t>
            </a:r>
          </a:p>
          <a:p>
            <a:pPr marL="0" indent="0" algn="ctr">
              <a:lnSpc>
                <a:spcPct val="150000"/>
              </a:lnSpc>
              <a:spcBef>
                <a:spcPts val="0"/>
              </a:spcBef>
              <a:buNone/>
            </a:pPr>
            <a:r>
              <a:rPr lang="en-US" sz="3200" dirty="0"/>
              <a:t>HEALTHCARE PROFESSIONALS</a:t>
            </a:r>
          </a:p>
        </p:txBody>
      </p:sp>
    </p:spTree>
    <p:extLst>
      <p:ext uri="{BB962C8B-B14F-4D97-AF65-F5344CB8AC3E}">
        <p14:creationId xmlns:p14="http://schemas.microsoft.com/office/powerpoint/2010/main" val="184851788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pPr algn="ctr"/>
            <a:r>
              <a:rPr lang="en-US" dirty="0"/>
              <a:t>General Monitoring Requirements</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b="1" dirty="0">
                <a:solidFill>
                  <a:srgbClr val="000000"/>
                </a:solidFill>
              </a:rPr>
              <a:t>Varies according to specific circumstances but most require:</a:t>
            </a:r>
          </a:p>
          <a:p>
            <a:pPr lvl="1"/>
            <a:r>
              <a:rPr lang="en-US" b="1" dirty="0">
                <a:solidFill>
                  <a:srgbClr val="000000"/>
                </a:solidFill>
              </a:rPr>
              <a:t>Abstinence from all potential substances of abuse</a:t>
            </a:r>
          </a:p>
          <a:p>
            <a:pPr lvl="1"/>
            <a:r>
              <a:rPr lang="en-US" b="1" dirty="0">
                <a:solidFill>
                  <a:srgbClr val="000000"/>
                </a:solidFill>
              </a:rPr>
              <a:t>Random, observed, drug testing (multiple tissue type)</a:t>
            </a:r>
          </a:p>
          <a:p>
            <a:pPr lvl="1"/>
            <a:r>
              <a:rPr lang="en-US" b="1" dirty="0">
                <a:solidFill>
                  <a:srgbClr val="000000"/>
                </a:solidFill>
              </a:rPr>
              <a:t>12 step meetings, documented with signature logs</a:t>
            </a:r>
          </a:p>
          <a:p>
            <a:pPr lvl="1"/>
            <a:r>
              <a:rPr lang="en-US" b="1" dirty="0">
                <a:solidFill>
                  <a:srgbClr val="000000"/>
                </a:solidFill>
              </a:rPr>
              <a:t>Worksite monitoring and/or meetings with the Medical Director or Board of Directors</a:t>
            </a:r>
          </a:p>
          <a:p>
            <a:pPr lvl="1"/>
            <a:r>
              <a:rPr lang="en-US" b="1" dirty="0">
                <a:solidFill>
                  <a:srgbClr val="000000"/>
                </a:solidFill>
              </a:rPr>
              <a:t>Releases of information</a:t>
            </a:r>
          </a:p>
          <a:p>
            <a:r>
              <a:rPr lang="en-US" b="1" dirty="0">
                <a:solidFill>
                  <a:srgbClr val="000000"/>
                </a:solidFill>
              </a:rPr>
              <a:t>Some agreements may require engagement in mental, medical health treatment.  </a:t>
            </a:r>
          </a:p>
          <a:p>
            <a:pPr marL="457200" lvl="1" indent="0">
              <a:buNone/>
            </a:pPr>
            <a:endParaRPr lang="en-US" dirty="0"/>
          </a:p>
        </p:txBody>
      </p:sp>
      <p:pic>
        <p:nvPicPr>
          <p:cNvPr id="5" name="Picture 44">
            <a:extLst>
              <a:ext uri="{FF2B5EF4-FFF2-40B4-BE49-F238E27FC236}">
                <a16:creationId xmlns:a16="http://schemas.microsoft.com/office/drawing/2014/main" id="{8845A64E-4D0B-40A9-8B03-9B5DA3ABA808}"/>
              </a:ext>
            </a:extLst>
          </p:cNvPr>
          <p:cNvPicPr>
            <a:picLocks noChangeAspect="1"/>
          </p:cNvPicPr>
          <p:nvPr/>
        </p:nvPicPr>
        <p:blipFill>
          <a:blip r:embed="rId2"/>
          <a:stretch>
            <a:fillRect/>
          </a:stretch>
        </p:blipFill>
        <p:spPr>
          <a:xfrm>
            <a:off x="10223743" y="5690016"/>
            <a:ext cx="1713394" cy="993768"/>
          </a:xfrm>
          <a:prstGeom prst="rect">
            <a:avLst/>
          </a:prstGeom>
        </p:spPr>
      </p:pic>
    </p:spTree>
    <p:extLst>
      <p:ext uri="{BB962C8B-B14F-4D97-AF65-F5344CB8AC3E}">
        <p14:creationId xmlns:p14="http://schemas.microsoft.com/office/powerpoint/2010/main" val="3958697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pPr algn="ctr"/>
            <a:r>
              <a:rPr lang="en-US" dirty="0">
                <a:solidFill>
                  <a:schemeClr val="bg1"/>
                </a:solidFill>
              </a:rPr>
              <a:t>Doctor A</a:t>
            </a:r>
          </a:p>
        </p:txBody>
      </p:sp>
      <p:sp>
        <p:nvSpPr>
          <p:cNvPr id="3" name="Content Placeholder 2"/>
          <p:cNvSpPr>
            <a:spLocks noGrp="1"/>
          </p:cNvSpPr>
          <p:nvPr>
            <p:ph idx="1"/>
          </p:nvPr>
        </p:nvSpPr>
        <p:spPr/>
        <p:txBody>
          <a:bodyPr>
            <a:normAutofit/>
          </a:bodyPr>
          <a:lstStyle/>
          <a:p>
            <a:pPr marL="0" indent="0">
              <a:buNone/>
            </a:pPr>
            <a:r>
              <a:rPr lang="en-US" sz="2600" b="1" dirty="0">
                <a:solidFill>
                  <a:srgbClr val="000000"/>
                </a:solidFill>
                <a:latin typeface="Calibri" panose="020F0502020204030204" pitchFamily="34" charset="0"/>
                <a:cs typeface="Calibri" panose="020F0502020204030204" pitchFamily="34" charset="0"/>
              </a:rPr>
              <a:t>Dr. A, a 43 year-old anesthesiologist, referred by the medical executive committee, for possible drug diversion	</a:t>
            </a:r>
          </a:p>
          <a:p>
            <a:r>
              <a:rPr lang="en-US" sz="2600" b="1" dirty="0">
                <a:solidFill>
                  <a:srgbClr val="000000"/>
                </a:solidFill>
                <a:latin typeface="Calibri" panose="020F0502020204030204" pitchFamily="34" charset="0"/>
                <a:cs typeface="Calibri" panose="020F0502020204030204" pitchFamily="34" charset="0"/>
              </a:rPr>
              <a:t>She was “caught on tape” procuring fentanyl vials for non-patient use.  </a:t>
            </a:r>
          </a:p>
          <a:p>
            <a:r>
              <a:rPr lang="en-US" sz="2600" b="1" dirty="0">
                <a:solidFill>
                  <a:srgbClr val="000000"/>
                </a:solidFill>
                <a:latin typeface="Calibri" panose="020F0502020204030204" pitchFamily="34" charset="0"/>
                <a:cs typeface="Calibri" panose="020F0502020204030204" pitchFamily="34" charset="0"/>
              </a:rPr>
              <a:t>Pharmacy records show above-average utilization of fentanyl in surgical procedures compared to her peers and wastage discrepancies.</a:t>
            </a:r>
          </a:p>
          <a:p>
            <a:r>
              <a:rPr lang="en-US" sz="2600" b="1" dirty="0">
                <a:solidFill>
                  <a:srgbClr val="000000"/>
                </a:solidFill>
                <a:latin typeface="Calibri" panose="020F0502020204030204" pitchFamily="34" charset="0"/>
                <a:cs typeface="Calibri" panose="020F0502020204030204" pitchFamily="34" charset="0"/>
              </a:rPr>
              <a:t>Multiple complaints from hospital staff and peers that she appears intoxicated and displays erratic behavior at work.</a:t>
            </a:r>
          </a:p>
          <a:p>
            <a:r>
              <a:rPr lang="en-US" sz="2600" b="1" dirty="0">
                <a:solidFill>
                  <a:srgbClr val="000000"/>
                </a:solidFill>
                <a:latin typeface="Calibri" panose="020F0502020204030204" pitchFamily="34" charset="0"/>
                <a:cs typeface="Calibri" panose="020F0502020204030204" pitchFamily="34" charset="0"/>
              </a:rPr>
              <a:t>UDS on-site positive for opioids.</a:t>
            </a:r>
          </a:p>
          <a:p>
            <a:pPr marL="0" indent="0">
              <a:buNone/>
            </a:pPr>
            <a:r>
              <a:rPr lang="en-US" sz="2600" b="1" dirty="0">
                <a:solidFill>
                  <a:srgbClr val="000000"/>
                </a:solidFill>
                <a:latin typeface="Calibri" panose="020F0502020204030204" pitchFamily="34" charset="0"/>
                <a:cs typeface="Calibri" panose="020F0502020204030204" pitchFamily="34" charset="0"/>
              </a:rPr>
              <a:t>Dr. A initially denied allegations, but agreed to meet with PL, as a condition of maintaining her privileges.</a:t>
            </a:r>
          </a:p>
          <a:p>
            <a:pPr marL="457200" lvl="1" indent="0">
              <a:buNone/>
            </a:pPr>
            <a:endParaRPr lang="en-US" dirty="0"/>
          </a:p>
        </p:txBody>
      </p:sp>
      <p:pic>
        <p:nvPicPr>
          <p:cNvPr id="5" name="Picture 44">
            <a:extLst>
              <a:ext uri="{FF2B5EF4-FFF2-40B4-BE49-F238E27FC236}">
                <a16:creationId xmlns:a16="http://schemas.microsoft.com/office/drawing/2014/main" id="{8845A64E-4D0B-40A9-8B03-9B5DA3ABA808}"/>
              </a:ext>
            </a:extLst>
          </p:cNvPr>
          <p:cNvPicPr>
            <a:picLocks noChangeAspect="1"/>
          </p:cNvPicPr>
          <p:nvPr/>
        </p:nvPicPr>
        <p:blipFill>
          <a:blip r:embed="rId2"/>
          <a:stretch>
            <a:fillRect/>
          </a:stretch>
        </p:blipFill>
        <p:spPr>
          <a:xfrm>
            <a:off x="10223743" y="5690016"/>
            <a:ext cx="1713394" cy="993768"/>
          </a:xfrm>
          <a:prstGeom prst="rect">
            <a:avLst/>
          </a:prstGeom>
        </p:spPr>
      </p:pic>
    </p:spTree>
    <p:extLst>
      <p:ext uri="{BB962C8B-B14F-4D97-AF65-F5344CB8AC3E}">
        <p14:creationId xmlns:p14="http://schemas.microsoft.com/office/powerpoint/2010/main" val="935668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pPr algn="ctr"/>
            <a:r>
              <a:rPr lang="en-US" dirty="0">
                <a:solidFill>
                  <a:schemeClr val="bg1"/>
                </a:solidFill>
              </a:rPr>
              <a:t>Doctor A</a:t>
            </a:r>
          </a:p>
        </p:txBody>
      </p:sp>
      <p:sp>
        <p:nvSpPr>
          <p:cNvPr id="3" name="Content Placeholder 2"/>
          <p:cNvSpPr>
            <a:spLocks noGrp="1"/>
          </p:cNvSpPr>
          <p:nvPr>
            <p:ph idx="1"/>
          </p:nvPr>
        </p:nvSpPr>
        <p:spPr/>
        <p:txBody>
          <a:bodyPr>
            <a:normAutofit/>
          </a:bodyPr>
          <a:lstStyle/>
          <a:p>
            <a:pPr marL="0" indent="0">
              <a:buNone/>
            </a:pPr>
            <a:r>
              <a:rPr lang="en-US" b="1" dirty="0">
                <a:solidFill>
                  <a:srgbClr val="000000"/>
                </a:solidFill>
                <a:latin typeface="Calibri" panose="020F0502020204030204" pitchFamily="34" charset="0"/>
                <a:cs typeface="Calibri" panose="020F0502020204030204" pitchFamily="34" charset="0"/>
              </a:rPr>
              <a:t>PL medical staff met with Dr. A for presumed substance use disorder	</a:t>
            </a:r>
          </a:p>
          <a:p>
            <a:pPr marL="0" indent="0">
              <a:buNone/>
            </a:pPr>
            <a:endParaRPr lang="en-US" b="1" dirty="0">
              <a:solidFill>
                <a:srgbClr val="000000"/>
              </a:solidFill>
              <a:latin typeface="Calibri" panose="020F0502020204030204" pitchFamily="34" charset="0"/>
              <a:cs typeface="Calibri" panose="020F0502020204030204" pitchFamily="34" charset="0"/>
            </a:endParaRPr>
          </a:p>
          <a:p>
            <a:pPr marL="457200" lvl="1" indent="0">
              <a:buNone/>
            </a:pPr>
            <a:r>
              <a:rPr lang="en-US" sz="2800" b="1" dirty="0">
                <a:solidFill>
                  <a:srgbClr val="000000"/>
                </a:solidFill>
                <a:latin typeface="Calibri" panose="020F0502020204030204" pitchFamily="34" charset="0"/>
                <a:cs typeface="Calibri" panose="020F0502020204030204" pitchFamily="34" charset="0"/>
              </a:rPr>
              <a:t>	Evaluation options</a:t>
            </a:r>
          </a:p>
          <a:p>
            <a:pPr marL="457200" lvl="1" indent="0">
              <a:buNone/>
            </a:pPr>
            <a:r>
              <a:rPr lang="en-US" sz="2800" b="1" dirty="0">
                <a:solidFill>
                  <a:srgbClr val="000000"/>
                </a:solidFill>
                <a:latin typeface="Calibri" panose="020F0502020204030204" pitchFamily="34" charset="0"/>
                <a:cs typeface="Calibri" panose="020F0502020204030204" pitchFamily="34" charset="0"/>
              </a:rPr>
              <a:t>	Sign releases</a:t>
            </a:r>
          </a:p>
          <a:p>
            <a:pPr marL="0" indent="0">
              <a:buNone/>
            </a:pPr>
            <a:r>
              <a:rPr lang="en-US" b="1" dirty="0">
                <a:solidFill>
                  <a:srgbClr val="000000"/>
                </a:solidFill>
                <a:latin typeface="Calibri" panose="020F0502020204030204" pitchFamily="34" charset="0"/>
                <a:cs typeface="Calibri" panose="020F0502020204030204" pitchFamily="34" charset="0"/>
              </a:rPr>
              <a:t>	</a:t>
            </a:r>
          </a:p>
          <a:p>
            <a:pPr marL="0" indent="0">
              <a:buNone/>
            </a:pPr>
            <a:r>
              <a:rPr lang="en-US" b="1" dirty="0">
                <a:solidFill>
                  <a:srgbClr val="000000"/>
                </a:solidFill>
                <a:latin typeface="Calibri" panose="020F0502020204030204" pitchFamily="34" charset="0"/>
                <a:cs typeface="Calibri" panose="020F0502020204030204" pitchFamily="34" charset="0"/>
              </a:rPr>
              <a:t>She was formally diagnosed with Opioid Use Disorder	</a:t>
            </a:r>
          </a:p>
          <a:p>
            <a:pPr marL="0" indent="0">
              <a:buNone/>
            </a:pPr>
            <a:r>
              <a:rPr lang="en-US" b="1" dirty="0">
                <a:solidFill>
                  <a:srgbClr val="000000"/>
                </a:solidFill>
                <a:latin typeface="Calibri" panose="020F0502020204030204" pitchFamily="34" charset="0"/>
                <a:cs typeface="Calibri" panose="020F0502020204030204" pitchFamily="34" charset="0"/>
              </a:rPr>
              <a:t>	Referred for specialty treatment</a:t>
            </a:r>
            <a:endParaRPr lang="en-US" dirty="0">
              <a:latin typeface="Calibri" panose="020F0502020204030204" pitchFamily="34" charset="0"/>
              <a:cs typeface="Calibri" panose="020F0502020204030204" pitchFamily="34" charset="0"/>
            </a:endParaRPr>
          </a:p>
        </p:txBody>
      </p:sp>
      <p:pic>
        <p:nvPicPr>
          <p:cNvPr id="5" name="Picture 44">
            <a:extLst>
              <a:ext uri="{FF2B5EF4-FFF2-40B4-BE49-F238E27FC236}">
                <a16:creationId xmlns:a16="http://schemas.microsoft.com/office/drawing/2014/main" id="{8845A64E-4D0B-40A9-8B03-9B5DA3ABA808}"/>
              </a:ext>
            </a:extLst>
          </p:cNvPr>
          <p:cNvPicPr>
            <a:picLocks noChangeAspect="1"/>
          </p:cNvPicPr>
          <p:nvPr/>
        </p:nvPicPr>
        <p:blipFill>
          <a:blip r:embed="rId2"/>
          <a:stretch>
            <a:fillRect/>
          </a:stretch>
        </p:blipFill>
        <p:spPr>
          <a:xfrm>
            <a:off x="10223743" y="5690016"/>
            <a:ext cx="1713394" cy="993768"/>
          </a:xfrm>
          <a:prstGeom prst="rect">
            <a:avLst/>
          </a:prstGeom>
        </p:spPr>
      </p:pic>
    </p:spTree>
    <p:extLst>
      <p:ext uri="{BB962C8B-B14F-4D97-AF65-F5344CB8AC3E}">
        <p14:creationId xmlns:p14="http://schemas.microsoft.com/office/powerpoint/2010/main" val="40681766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pPr algn="ctr"/>
            <a:r>
              <a:rPr lang="en-US" dirty="0">
                <a:solidFill>
                  <a:schemeClr val="bg1"/>
                </a:solidFill>
              </a:rPr>
              <a:t>Doctor A</a:t>
            </a:r>
          </a:p>
        </p:txBody>
      </p:sp>
      <p:sp>
        <p:nvSpPr>
          <p:cNvPr id="3" name="Content Placeholder 2"/>
          <p:cNvSpPr>
            <a:spLocks noGrp="1"/>
          </p:cNvSpPr>
          <p:nvPr>
            <p:ph idx="1"/>
          </p:nvPr>
        </p:nvSpPr>
        <p:spPr/>
        <p:txBody>
          <a:bodyPr>
            <a:normAutofit/>
          </a:bodyPr>
          <a:lstStyle/>
          <a:p>
            <a:pPr marL="457200" lvl="1" indent="0">
              <a:buNone/>
            </a:pPr>
            <a:r>
              <a:rPr lang="en-US" b="1" dirty="0">
                <a:solidFill>
                  <a:srgbClr val="000000"/>
                </a:solidFill>
                <a:latin typeface="Calibri" panose="020F0502020204030204" pitchFamily="34" charset="0"/>
                <a:cs typeface="Calibri" panose="020F0502020204030204" pitchFamily="34" charset="0"/>
              </a:rPr>
              <a:t>On admission at a residential treatment center Dr. A was detoxed and placed in a cohort with other healthcare workers. </a:t>
            </a:r>
          </a:p>
          <a:p>
            <a:pPr marL="457200" lvl="1" indent="0">
              <a:buNone/>
            </a:pPr>
            <a:endParaRPr lang="en-US" b="1" dirty="0">
              <a:solidFill>
                <a:srgbClr val="000000"/>
              </a:solidFill>
              <a:latin typeface="Calibri" panose="020F0502020204030204" pitchFamily="34" charset="0"/>
              <a:cs typeface="Calibri" panose="020F0502020204030204" pitchFamily="34" charset="0"/>
            </a:endParaRPr>
          </a:p>
          <a:p>
            <a:pPr marL="457200" lvl="1" indent="0">
              <a:buNone/>
            </a:pPr>
            <a:r>
              <a:rPr lang="en-US" b="1" dirty="0">
                <a:solidFill>
                  <a:srgbClr val="000000"/>
                </a:solidFill>
                <a:latin typeface="Calibri" panose="020F0502020204030204" pitchFamily="34" charset="0"/>
                <a:cs typeface="Calibri" panose="020F0502020204030204" pitchFamily="34" charset="0"/>
              </a:rPr>
              <a:t>She spent a total 90 days in the residential unit, 60 days inpatient and transferred to step-down for 30 days. Her husband was able to come to a family support weekend and she was able to visit home for a few days.  </a:t>
            </a:r>
          </a:p>
          <a:p>
            <a:pPr marL="457200" lvl="1" indent="0">
              <a:buNone/>
            </a:pPr>
            <a:endParaRPr lang="en-US" b="1" dirty="0">
              <a:solidFill>
                <a:srgbClr val="000000"/>
              </a:solidFill>
              <a:latin typeface="Calibri" panose="020F0502020204030204" pitchFamily="34" charset="0"/>
              <a:cs typeface="Calibri" panose="020F0502020204030204" pitchFamily="34" charset="0"/>
            </a:endParaRPr>
          </a:p>
          <a:p>
            <a:pPr marL="457200" lvl="1" indent="0">
              <a:buNone/>
            </a:pPr>
            <a:r>
              <a:rPr lang="en-US" b="1" dirty="0">
                <a:solidFill>
                  <a:srgbClr val="000000"/>
                </a:solidFill>
                <a:latin typeface="Calibri" panose="020F0502020204030204" pitchFamily="34" charset="0"/>
                <a:cs typeface="Calibri" panose="020F0502020204030204" pitchFamily="34" charset="0"/>
              </a:rPr>
              <a:t>Upon discharge, the treatment center recommended she initiate a monitoring agreement with PL, engage with mental health treatment and an Intensive Outpatient Program (IOP), IM naltrexone and to remain off work for 1 month. </a:t>
            </a:r>
          </a:p>
          <a:p>
            <a:pPr marL="457200" lvl="1" indent="0">
              <a:buNone/>
            </a:pPr>
            <a:endParaRPr lang="en-US" dirty="0"/>
          </a:p>
        </p:txBody>
      </p:sp>
      <p:pic>
        <p:nvPicPr>
          <p:cNvPr id="5" name="Picture 44">
            <a:extLst>
              <a:ext uri="{FF2B5EF4-FFF2-40B4-BE49-F238E27FC236}">
                <a16:creationId xmlns:a16="http://schemas.microsoft.com/office/drawing/2014/main" id="{8845A64E-4D0B-40A9-8B03-9B5DA3ABA808}"/>
              </a:ext>
            </a:extLst>
          </p:cNvPr>
          <p:cNvPicPr>
            <a:picLocks noChangeAspect="1"/>
          </p:cNvPicPr>
          <p:nvPr/>
        </p:nvPicPr>
        <p:blipFill>
          <a:blip r:embed="rId2"/>
          <a:stretch>
            <a:fillRect/>
          </a:stretch>
        </p:blipFill>
        <p:spPr>
          <a:xfrm>
            <a:off x="10223743" y="5690016"/>
            <a:ext cx="1713394" cy="993768"/>
          </a:xfrm>
          <a:prstGeom prst="rect">
            <a:avLst/>
          </a:prstGeom>
        </p:spPr>
      </p:pic>
    </p:spTree>
    <p:extLst>
      <p:ext uri="{BB962C8B-B14F-4D97-AF65-F5344CB8AC3E}">
        <p14:creationId xmlns:p14="http://schemas.microsoft.com/office/powerpoint/2010/main" val="13691972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pPr algn="ctr"/>
            <a:r>
              <a:rPr lang="en-US" dirty="0">
                <a:solidFill>
                  <a:schemeClr val="bg1"/>
                </a:solidFill>
              </a:rPr>
              <a:t>Dr. A:  Initial Requirements</a:t>
            </a:r>
          </a:p>
        </p:txBody>
      </p:sp>
      <p:sp>
        <p:nvSpPr>
          <p:cNvPr id="3" name="Content Placeholder 2"/>
          <p:cNvSpPr>
            <a:spLocks noGrp="1"/>
          </p:cNvSpPr>
          <p:nvPr>
            <p:ph idx="1"/>
          </p:nvPr>
        </p:nvSpPr>
        <p:spPr/>
        <p:txBody>
          <a:bodyPr>
            <a:normAutofit/>
          </a:bodyPr>
          <a:lstStyle/>
          <a:p>
            <a:r>
              <a:rPr lang="en-US" b="1" dirty="0">
                <a:solidFill>
                  <a:srgbClr val="000000"/>
                </a:solidFill>
                <a:latin typeface="Calibri" panose="020F0502020204030204" pitchFamily="34" charset="0"/>
                <a:cs typeface="Calibri" panose="020F0502020204030204" pitchFamily="34" charset="0"/>
              </a:rPr>
              <a:t>4 random drug screens per month.</a:t>
            </a:r>
          </a:p>
          <a:p>
            <a:r>
              <a:rPr lang="en-US" b="1" dirty="0">
                <a:solidFill>
                  <a:srgbClr val="000000"/>
                </a:solidFill>
                <a:latin typeface="Calibri" panose="020F0502020204030204" pitchFamily="34" charset="0"/>
                <a:cs typeface="Calibri" panose="020F0502020204030204" pitchFamily="34" charset="0"/>
              </a:rPr>
              <a:t>7 12-step based meetings per week, obtain a sponsor</a:t>
            </a:r>
          </a:p>
          <a:p>
            <a:r>
              <a:rPr lang="en-US" b="1" dirty="0">
                <a:solidFill>
                  <a:srgbClr val="000000"/>
                </a:solidFill>
                <a:latin typeface="Calibri" panose="020F0502020204030204" pitchFamily="34" charset="0"/>
                <a:cs typeface="Calibri" panose="020F0502020204030204" pitchFamily="34" charset="0"/>
              </a:rPr>
              <a:t>Regular meetings with the Medical Director</a:t>
            </a:r>
          </a:p>
          <a:p>
            <a:r>
              <a:rPr lang="en-US" b="1" dirty="0">
                <a:solidFill>
                  <a:srgbClr val="000000"/>
                </a:solidFill>
                <a:latin typeface="Calibri" panose="020F0502020204030204" pitchFamily="34" charset="0"/>
                <a:cs typeface="Calibri" panose="020F0502020204030204" pitchFamily="34" charset="0"/>
              </a:rPr>
              <a:t>Intensive Outpatient Treatment (IOP)</a:t>
            </a:r>
          </a:p>
          <a:p>
            <a:r>
              <a:rPr lang="en-US" b="1" dirty="0">
                <a:solidFill>
                  <a:srgbClr val="000000"/>
                </a:solidFill>
                <a:latin typeface="Calibri" panose="020F0502020204030204" pitchFamily="34" charset="0"/>
                <a:cs typeface="Calibri" panose="020F0502020204030204" pitchFamily="34" charset="0"/>
              </a:rPr>
              <a:t>Mental health treatment with a provider with addiction credentials.</a:t>
            </a:r>
          </a:p>
          <a:p>
            <a:r>
              <a:rPr lang="en-US" b="1" dirty="0">
                <a:solidFill>
                  <a:srgbClr val="000000"/>
                </a:solidFill>
                <a:latin typeface="Calibri" panose="020F0502020204030204" pitchFamily="34" charset="0"/>
                <a:cs typeface="Calibri" panose="020F0502020204030204" pitchFamily="34" charset="0"/>
              </a:rPr>
              <a:t>Remain off work until cleared.</a:t>
            </a:r>
          </a:p>
          <a:p>
            <a:pPr marL="457200" lvl="1" indent="0">
              <a:buNone/>
            </a:pPr>
            <a:endParaRPr lang="en-US" dirty="0"/>
          </a:p>
        </p:txBody>
      </p:sp>
      <p:pic>
        <p:nvPicPr>
          <p:cNvPr id="5" name="Picture 44">
            <a:extLst>
              <a:ext uri="{FF2B5EF4-FFF2-40B4-BE49-F238E27FC236}">
                <a16:creationId xmlns:a16="http://schemas.microsoft.com/office/drawing/2014/main" id="{8845A64E-4D0B-40A9-8B03-9B5DA3ABA808}"/>
              </a:ext>
            </a:extLst>
          </p:cNvPr>
          <p:cNvPicPr>
            <a:picLocks noChangeAspect="1"/>
          </p:cNvPicPr>
          <p:nvPr/>
        </p:nvPicPr>
        <p:blipFill>
          <a:blip r:embed="rId2"/>
          <a:stretch>
            <a:fillRect/>
          </a:stretch>
        </p:blipFill>
        <p:spPr>
          <a:xfrm>
            <a:off x="10223743" y="5690016"/>
            <a:ext cx="1713394" cy="993768"/>
          </a:xfrm>
          <a:prstGeom prst="rect">
            <a:avLst/>
          </a:prstGeom>
        </p:spPr>
      </p:pic>
    </p:spTree>
    <p:extLst>
      <p:ext uri="{BB962C8B-B14F-4D97-AF65-F5344CB8AC3E}">
        <p14:creationId xmlns:p14="http://schemas.microsoft.com/office/powerpoint/2010/main" val="38336795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pPr algn="ctr"/>
            <a:r>
              <a:rPr lang="en-US" dirty="0">
                <a:solidFill>
                  <a:schemeClr val="bg1"/>
                </a:solidFill>
              </a:rPr>
              <a:t>Doctor A</a:t>
            </a:r>
          </a:p>
        </p:txBody>
      </p:sp>
      <p:sp>
        <p:nvSpPr>
          <p:cNvPr id="3" name="Content Placeholder 2"/>
          <p:cNvSpPr>
            <a:spLocks noGrp="1"/>
          </p:cNvSpPr>
          <p:nvPr>
            <p:ph idx="1"/>
          </p:nvPr>
        </p:nvSpPr>
        <p:spPr/>
        <p:txBody>
          <a:bodyPr>
            <a:normAutofit lnSpcReduction="10000"/>
          </a:bodyPr>
          <a:lstStyle/>
          <a:p>
            <a:pPr marL="0" indent="0">
              <a:buNone/>
            </a:pPr>
            <a:r>
              <a:rPr lang="en-US" b="1" dirty="0">
                <a:solidFill>
                  <a:srgbClr val="000000"/>
                </a:solidFill>
                <a:latin typeface="Calibri" panose="020F0502020204030204" pitchFamily="34" charset="0"/>
                <a:cs typeface="Calibri" panose="020F0502020204030204" pitchFamily="34" charset="0"/>
              </a:rPr>
              <a:t>Dr. A returned to work, part time after 1 month and gradually returned to work full time 3 months after discharge. </a:t>
            </a:r>
          </a:p>
          <a:p>
            <a:pPr marL="0" indent="0">
              <a:buNone/>
            </a:pPr>
            <a:endParaRPr lang="en-US" b="1" dirty="0">
              <a:solidFill>
                <a:srgbClr val="000000"/>
              </a:solidFill>
              <a:latin typeface="Calibri" panose="020F0502020204030204" pitchFamily="34" charset="0"/>
              <a:cs typeface="Calibri" panose="020F0502020204030204" pitchFamily="34" charset="0"/>
            </a:endParaRPr>
          </a:p>
          <a:p>
            <a:pPr marL="0" indent="0">
              <a:buNone/>
            </a:pPr>
            <a:r>
              <a:rPr lang="en-US" b="1" dirty="0">
                <a:solidFill>
                  <a:srgbClr val="000000"/>
                </a:solidFill>
                <a:latin typeface="Calibri" panose="020F0502020204030204" pitchFamily="34" charset="0"/>
                <a:cs typeface="Calibri" panose="020F0502020204030204" pitchFamily="34" charset="0"/>
              </a:rPr>
              <a:t>Worksite monitor (chief of her department) reported good work and no indication of substance use.  Pharmacy reported appropriate use/wastage.  Received positive reports from IOP and mental health provider. </a:t>
            </a:r>
          </a:p>
          <a:p>
            <a:pPr marL="0" indent="0">
              <a:buNone/>
            </a:pPr>
            <a:r>
              <a:rPr lang="en-US" b="1" dirty="0">
                <a:solidFill>
                  <a:srgbClr val="000000"/>
                </a:solidFill>
                <a:latin typeface="Calibri" panose="020F0502020204030204" pitchFamily="34" charset="0"/>
                <a:cs typeface="Calibri" panose="020F0502020204030204" pitchFamily="34" charset="0"/>
              </a:rPr>
              <a:t> </a:t>
            </a:r>
          </a:p>
          <a:p>
            <a:pPr marL="0" indent="0">
              <a:buNone/>
            </a:pPr>
            <a:r>
              <a:rPr lang="en-US" b="1" dirty="0">
                <a:solidFill>
                  <a:srgbClr val="000000"/>
                </a:solidFill>
                <a:latin typeface="Calibri" panose="020F0502020204030204" pitchFamily="34" charset="0"/>
                <a:cs typeface="Calibri" panose="020F0502020204030204" pitchFamily="34" charset="0"/>
              </a:rPr>
              <a:t>Dr. A was discharged, successfully, from IOP after 6 months. naltrexone was discontinued.</a:t>
            </a:r>
          </a:p>
          <a:p>
            <a:pPr marL="457200" lvl="1" indent="0">
              <a:buNone/>
            </a:pPr>
            <a:endParaRPr lang="en-US" dirty="0"/>
          </a:p>
        </p:txBody>
      </p:sp>
      <p:pic>
        <p:nvPicPr>
          <p:cNvPr id="5" name="Picture 44">
            <a:extLst>
              <a:ext uri="{FF2B5EF4-FFF2-40B4-BE49-F238E27FC236}">
                <a16:creationId xmlns:a16="http://schemas.microsoft.com/office/drawing/2014/main" id="{8845A64E-4D0B-40A9-8B03-9B5DA3ABA808}"/>
              </a:ext>
            </a:extLst>
          </p:cNvPr>
          <p:cNvPicPr>
            <a:picLocks noChangeAspect="1"/>
          </p:cNvPicPr>
          <p:nvPr/>
        </p:nvPicPr>
        <p:blipFill>
          <a:blip r:embed="rId2"/>
          <a:stretch>
            <a:fillRect/>
          </a:stretch>
        </p:blipFill>
        <p:spPr>
          <a:xfrm>
            <a:off x="10223743" y="5690016"/>
            <a:ext cx="1713394" cy="993768"/>
          </a:xfrm>
          <a:prstGeom prst="rect">
            <a:avLst/>
          </a:prstGeom>
        </p:spPr>
      </p:pic>
    </p:spTree>
    <p:extLst>
      <p:ext uri="{BB962C8B-B14F-4D97-AF65-F5344CB8AC3E}">
        <p14:creationId xmlns:p14="http://schemas.microsoft.com/office/powerpoint/2010/main" val="2919571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pPr algn="ctr"/>
            <a:r>
              <a:rPr lang="en-US" dirty="0">
                <a:solidFill>
                  <a:schemeClr val="bg1"/>
                </a:solidFill>
              </a:rPr>
              <a:t>Doctor A</a:t>
            </a:r>
          </a:p>
        </p:txBody>
      </p:sp>
      <p:sp>
        <p:nvSpPr>
          <p:cNvPr id="3" name="Content Placeholder 2"/>
          <p:cNvSpPr>
            <a:spLocks noGrp="1"/>
          </p:cNvSpPr>
          <p:nvPr>
            <p:ph idx="1"/>
          </p:nvPr>
        </p:nvSpPr>
        <p:spPr/>
        <p:txBody>
          <a:bodyPr>
            <a:normAutofit/>
          </a:bodyPr>
          <a:lstStyle/>
          <a:p>
            <a:pPr marL="457200" lvl="1" indent="0">
              <a:buNone/>
            </a:pPr>
            <a:r>
              <a:rPr lang="en-US" sz="2800" b="1" dirty="0">
                <a:solidFill>
                  <a:srgbClr val="000000"/>
                </a:solidFill>
                <a:latin typeface="Calibri" panose="020F0502020204030204" pitchFamily="34" charset="0"/>
                <a:cs typeface="Calibri" panose="020F0502020204030204" pitchFamily="34" charset="0"/>
              </a:rPr>
              <a:t>18 months into her contract, Dr. A forgot to check in with the lab and missed a scheduled urine drug test.</a:t>
            </a:r>
          </a:p>
          <a:p>
            <a:pPr marL="457200" lvl="1" indent="0">
              <a:buNone/>
            </a:pPr>
            <a:endParaRPr lang="en-US" sz="2800" b="1" dirty="0">
              <a:solidFill>
                <a:srgbClr val="000000"/>
              </a:solidFill>
              <a:latin typeface="Calibri" panose="020F0502020204030204" pitchFamily="34" charset="0"/>
              <a:cs typeface="Calibri" panose="020F0502020204030204" pitchFamily="34" charset="0"/>
            </a:endParaRPr>
          </a:p>
          <a:p>
            <a:pPr marL="457200" lvl="1" indent="0">
              <a:buNone/>
            </a:pPr>
            <a:r>
              <a:rPr lang="en-US" sz="2800" b="1" dirty="0">
                <a:solidFill>
                  <a:srgbClr val="000000"/>
                </a:solidFill>
                <a:latin typeface="Calibri" panose="020F0502020204030204" pitchFamily="34" charset="0"/>
                <a:cs typeface="Calibri" panose="020F0502020204030204" pitchFamily="34" charset="0"/>
              </a:rPr>
              <a:t>Dr. A was ordered to immediately cease practice and referred for re-evaluation of her recovery status. </a:t>
            </a:r>
          </a:p>
          <a:p>
            <a:pPr marL="457200" lvl="1" indent="0">
              <a:buNone/>
            </a:pPr>
            <a:endParaRPr lang="en-US" sz="2800" b="1" dirty="0">
              <a:solidFill>
                <a:srgbClr val="000000"/>
              </a:solidFill>
              <a:latin typeface="Calibri" panose="020F0502020204030204" pitchFamily="34" charset="0"/>
              <a:cs typeface="Calibri" panose="020F0502020204030204" pitchFamily="34" charset="0"/>
            </a:endParaRPr>
          </a:p>
          <a:p>
            <a:pPr marL="457200" lvl="1" indent="0">
              <a:buNone/>
            </a:pPr>
            <a:r>
              <a:rPr lang="en-US" sz="2800" b="1" dirty="0">
                <a:solidFill>
                  <a:srgbClr val="000000"/>
                </a:solidFill>
                <a:latin typeface="Calibri" panose="020F0502020204030204" pitchFamily="34" charset="0"/>
                <a:cs typeface="Calibri" panose="020F0502020204030204" pitchFamily="34" charset="0"/>
              </a:rPr>
              <a:t>Employer and worksite monitor were immediately notified. </a:t>
            </a:r>
          </a:p>
          <a:p>
            <a:pPr marL="457200" lvl="1" indent="0">
              <a:buNone/>
            </a:pPr>
            <a:endParaRPr lang="en-US" sz="2800" b="1" dirty="0">
              <a:solidFill>
                <a:srgbClr val="000000"/>
              </a:solidFill>
              <a:latin typeface="Calibri" panose="020F0502020204030204" pitchFamily="34" charset="0"/>
              <a:cs typeface="Calibri" panose="020F0502020204030204" pitchFamily="34" charset="0"/>
            </a:endParaRPr>
          </a:p>
          <a:p>
            <a:pPr marL="457200" lvl="1" indent="0">
              <a:buNone/>
            </a:pPr>
            <a:r>
              <a:rPr lang="en-US" sz="2800" b="1" dirty="0">
                <a:solidFill>
                  <a:srgbClr val="000000"/>
                </a:solidFill>
                <a:latin typeface="Calibri" panose="020F0502020204030204" pitchFamily="34" charset="0"/>
                <a:cs typeface="Calibri" panose="020F0502020204030204" pitchFamily="34" charset="0"/>
              </a:rPr>
              <a:t>Drug screens increased to 4/month</a:t>
            </a:r>
          </a:p>
          <a:p>
            <a:pPr marL="457200" lvl="1" indent="0">
              <a:buNone/>
            </a:pPr>
            <a:endParaRPr lang="en-US" b="1" dirty="0">
              <a:solidFill>
                <a:srgbClr val="000000"/>
              </a:solidFill>
              <a:latin typeface="Arial"/>
              <a:cs typeface="Arial"/>
            </a:endParaRPr>
          </a:p>
          <a:p>
            <a:pPr marL="457200" lvl="1" indent="0">
              <a:buNone/>
            </a:pPr>
            <a:endParaRPr lang="en-US" dirty="0"/>
          </a:p>
        </p:txBody>
      </p:sp>
      <p:pic>
        <p:nvPicPr>
          <p:cNvPr id="5" name="Picture 44">
            <a:extLst>
              <a:ext uri="{FF2B5EF4-FFF2-40B4-BE49-F238E27FC236}">
                <a16:creationId xmlns:a16="http://schemas.microsoft.com/office/drawing/2014/main" id="{8845A64E-4D0B-40A9-8B03-9B5DA3ABA808}"/>
              </a:ext>
            </a:extLst>
          </p:cNvPr>
          <p:cNvPicPr>
            <a:picLocks noChangeAspect="1"/>
          </p:cNvPicPr>
          <p:nvPr/>
        </p:nvPicPr>
        <p:blipFill>
          <a:blip r:embed="rId2"/>
          <a:stretch>
            <a:fillRect/>
          </a:stretch>
        </p:blipFill>
        <p:spPr>
          <a:xfrm>
            <a:off x="10223743" y="5690016"/>
            <a:ext cx="1713394" cy="993768"/>
          </a:xfrm>
          <a:prstGeom prst="rect">
            <a:avLst/>
          </a:prstGeom>
        </p:spPr>
      </p:pic>
    </p:spTree>
    <p:extLst>
      <p:ext uri="{BB962C8B-B14F-4D97-AF65-F5344CB8AC3E}">
        <p14:creationId xmlns:p14="http://schemas.microsoft.com/office/powerpoint/2010/main" val="37500501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pPr algn="ctr"/>
            <a:r>
              <a:rPr lang="en-US" dirty="0">
                <a:solidFill>
                  <a:schemeClr val="bg1"/>
                </a:solidFill>
              </a:rPr>
              <a:t>Examples of Non-Compliance</a:t>
            </a:r>
          </a:p>
        </p:txBody>
      </p:sp>
      <p:sp>
        <p:nvSpPr>
          <p:cNvPr id="3" name="Content Placeholder 2"/>
          <p:cNvSpPr>
            <a:spLocks noGrp="1"/>
          </p:cNvSpPr>
          <p:nvPr>
            <p:ph idx="1"/>
          </p:nvPr>
        </p:nvSpPr>
        <p:spPr/>
        <p:txBody>
          <a:bodyPr>
            <a:normAutofit/>
          </a:bodyPr>
          <a:lstStyle/>
          <a:p>
            <a:r>
              <a:rPr lang="en-US" b="1" dirty="0">
                <a:solidFill>
                  <a:srgbClr val="000000"/>
                </a:solidFill>
                <a:latin typeface="Calibri" panose="020F0502020204030204" pitchFamily="34" charset="0"/>
                <a:cs typeface="Calibri" panose="020F0502020204030204" pitchFamily="34" charset="0"/>
              </a:rPr>
              <a:t>Drug testing irregularities</a:t>
            </a:r>
          </a:p>
          <a:p>
            <a:pPr lvl="1"/>
            <a:r>
              <a:rPr lang="en-US" b="1" dirty="0">
                <a:solidFill>
                  <a:srgbClr val="000000"/>
                </a:solidFill>
                <a:latin typeface="Calibri" panose="020F0502020204030204" pitchFamily="34" charset="0"/>
                <a:cs typeface="Calibri" panose="020F0502020204030204" pitchFamily="34" charset="0"/>
              </a:rPr>
              <a:t>Includes positive test for substances, missed tests, dilute urine</a:t>
            </a:r>
          </a:p>
          <a:p>
            <a:r>
              <a:rPr lang="en-US" b="1" dirty="0">
                <a:solidFill>
                  <a:srgbClr val="000000"/>
                </a:solidFill>
                <a:latin typeface="Calibri" panose="020F0502020204030204" pitchFamily="34" charset="0"/>
                <a:cs typeface="Calibri" panose="020F0502020204030204" pitchFamily="34" charset="0"/>
              </a:rPr>
              <a:t>Not attending the required number of 12 step meetings</a:t>
            </a:r>
          </a:p>
          <a:p>
            <a:r>
              <a:rPr lang="en-US" b="1" dirty="0">
                <a:solidFill>
                  <a:srgbClr val="000000"/>
                </a:solidFill>
                <a:latin typeface="Calibri" panose="020F0502020204030204" pitchFamily="34" charset="0"/>
                <a:cs typeface="Calibri" panose="020F0502020204030204" pitchFamily="34" charset="0"/>
              </a:rPr>
              <a:t>Not meeting with the medical director or board of directors</a:t>
            </a:r>
          </a:p>
          <a:p>
            <a:r>
              <a:rPr lang="en-US" b="1" dirty="0">
                <a:solidFill>
                  <a:srgbClr val="000000"/>
                </a:solidFill>
                <a:latin typeface="Calibri" panose="020F0502020204030204" pitchFamily="34" charset="0"/>
                <a:cs typeface="Calibri" panose="020F0502020204030204" pitchFamily="34" charset="0"/>
              </a:rPr>
              <a:t>Not meeting with worksite monitor</a:t>
            </a:r>
          </a:p>
          <a:p>
            <a:r>
              <a:rPr lang="en-US" b="1" dirty="0">
                <a:solidFill>
                  <a:srgbClr val="000000"/>
                </a:solidFill>
                <a:latin typeface="Calibri" panose="020F0502020204030204" pitchFamily="34" charset="0"/>
                <a:cs typeface="Calibri" panose="020F0502020204030204" pitchFamily="34" charset="0"/>
              </a:rPr>
              <a:t>Refusal to follow recommendations</a:t>
            </a:r>
            <a:endParaRPr lang="en-US" dirty="0">
              <a:latin typeface="Calibri" panose="020F0502020204030204" pitchFamily="34" charset="0"/>
              <a:cs typeface="Calibri" panose="020F0502020204030204" pitchFamily="34" charset="0"/>
            </a:endParaRPr>
          </a:p>
        </p:txBody>
      </p:sp>
      <p:pic>
        <p:nvPicPr>
          <p:cNvPr id="5" name="Picture 44">
            <a:extLst>
              <a:ext uri="{FF2B5EF4-FFF2-40B4-BE49-F238E27FC236}">
                <a16:creationId xmlns:a16="http://schemas.microsoft.com/office/drawing/2014/main" id="{8845A64E-4D0B-40A9-8B03-9B5DA3ABA808}"/>
              </a:ext>
            </a:extLst>
          </p:cNvPr>
          <p:cNvPicPr>
            <a:picLocks noChangeAspect="1"/>
          </p:cNvPicPr>
          <p:nvPr/>
        </p:nvPicPr>
        <p:blipFill>
          <a:blip r:embed="rId2"/>
          <a:stretch>
            <a:fillRect/>
          </a:stretch>
        </p:blipFill>
        <p:spPr>
          <a:xfrm>
            <a:off x="10223743" y="5690016"/>
            <a:ext cx="1713394" cy="993768"/>
          </a:xfrm>
          <a:prstGeom prst="rect">
            <a:avLst/>
          </a:prstGeom>
        </p:spPr>
      </p:pic>
    </p:spTree>
    <p:extLst>
      <p:ext uri="{BB962C8B-B14F-4D97-AF65-F5344CB8AC3E}">
        <p14:creationId xmlns:p14="http://schemas.microsoft.com/office/powerpoint/2010/main" val="31572785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pPr algn="ctr"/>
            <a:r>
              <a:rPr lang="en-US" dirty="0">
                <a:solidFill>
                  <a:schemeClr val="bg1"/>
                </a:solidFill>
              </a:rPr>
              <a:t>Potential Actions</a:t>
            </a:r>
          </a:p>
        </p:txBody>
      </p:sp>
      <p:sp>
        <p:nvSpPr>
          <p:cNvPr id="3" name="Content Placeholder 2"/>
          <p:cNvSpPr>
            <a:spLocks noGrp="1"/>
          </p:cNvSpPr>
          <p:nvPr>
            <p:ph idx="1"/>
          </p:nvPr>
        </p:nvSpPr>
        <p:spPr/>
        <p:txBody>
          <a:bodyPr>
            <a:normAutofit/>
          </a:bodyPr>
          <a:lstStyle/>
          <a:p>
            <a:r>
              <a:rPr lang="en-US" b="1" dirty="0">
                <a:solidFill>
                  <a:srgbClr val="000000"/>
                </a:solidFill>
                <a:latin typeface="Calibri" panose="020F0502020204030204" pitchFamily="34" charset="0"/>
                <a:cs typeface="Calibri" panose="020F0502020204030204" pitchFamily="34" charset="0"/>
              </a:rPr>
              <a:t>Order to cease practice.</a:t>
            </a:r>
          </a:p>
          <a:p>
            <a:r>
              <a:rPr lang="en-US" b="1" dirty="0">
                <a:solidFill>
                  <a:srgbClr val="000000"/>
                </a:solidFill>
                <a:latin typeface="Calibri" panose="020F0502020204030204" pitchFamily="34" charset="0"/>
                <a:cs typeface="Calibri" panose="020F0502020204030204" pitchFamily="34" charset="0"/>
              </a:rPr>
              <a:t>Re-evaluation of sobriety/compliance status.</a:t>
            </a:r>
          </a:p>
          <a:p>
            <a:r>
              <a:rPr lang="en-US" b="1" dirty="0">
                <a:solidFill>
                  <a:srgbClr val="000000"/>
                </a:solidFill>
                <a:latin typeface="Calibri" panose="020F0502020204030204" pitchFamily="34" charset="0"/>
                <a:cs typeface="Calibri" panose="020F0502020204030204" pitchFamily="34" charset="0"/>
              </a:rPr>
              <a:t>Change in monitoring requirements.</a:t>
            </a:r>
          </a:p>
          <a:p>
            <a:pPr lvl="1"/>
            <a:r>
              <a:rPr lang="en-US" b="1" dirty="0">
                <a:solidFill>
                  <a:srgbClr val="000000"/>
                </a:solidFill>
                <a:latin typeface="Calibri" panose="020F0502020204030204" pitchFamily="34" charset="0"/>
                <a:cs typeface="Calibri" panose="020F0502020204030204" pitchFamily="34" charset="0"/>
              </a:rPr>
              <a:t>Increased meetings, drug screens, use of other testing medium</a:t>
            </a:r>
          </a:p>
          <a:p>
            <a:r>
              <a:rPr lang="en-US" b="1" dirty="0">
                <a:solidFill>
                  <a:srgbClr val="000000"/>
                </a:solidFill>
                <a:latin typeface="Calibri" panose="020F0502020204030204" pitchFamily="34" charset="0"/>
                <a:cs typeface="Calibri" panose="020F0502020204030204" pitchFamily="34" charset="0"/>
              </a:rPr>
              <a:t>Notification of 3</a:t>
            </a:r>
            <a:r>
              <a:rPr lang="en-US" b="1" baseline="30000" dirty="0">
                <a:solidFill>
                  <a:srgbClr val="000000"/>
                </a:solidFill>
                <a:latin typeface="Calibri" panose="020F0502020204030204" pitchFamily="34" charset="0"/>
                <a:cs typeface="Calibri" panose="020F0502020204030204" pitchFamily="34" charset="0"/>
              </a:rPr>
              <a:t>rd</a:t>
            </a:r>
            <a:r>
              <a:rPr lang="en-US" b="1" dirty="0">
                <a:solidFill>
                  <a:srgbClr val="000000"/>
                </a:solidFill>
                <a:latin typeface="Calibri" panose="020F0502020204030204" pitchFamily="34" charset="0"/>
                <a:cs typeface="Calibri" panose="020F0502020204030204" pitchFamily="34" charset="0"/>
              </a:rPr>
              <a:t> party organizations.</a:t>
            </a:r>
          </a:p>
          <a:p>
            <a:r>
              <a:rPr lang="en-US" b="1" dirty="0">
                <a:solidFill>
                  <a:srgbClr val="000000"/>
                </a:solidFill>
                <a:latin typeface="Calibri" panose="020F0502020204030204" pitchFamily="34" charset="0"/>
                <a:cs typeface="Calibri" panose="020F0502020204030204" pitchFamily="34" charset="0"/>
              </a:rPr>
              <a:t>Extension of the Monitoring Agreement.</a:t>
            </a:r>
          </a:p>
          <a:p>
            <a:pPr marL="457200" lvl="1" indent="0">
              <a:buNone/>
            </a:pPr>
            <a:endParaRPr lang="en-US" dirty="0"/>
          </a:p>
        </p:txBody>
      </p:sp>
      <p:pic>
        <p:nvPicPr>
          <p:cNvPr id="5" name="Picture 44">
            <a:extLst>
              <a:ext uri="{FF2B5EF4-FFF2-40B4-BE49-F238E27FC236}">
                <a16:creationId xmlns:a16="http://schemas.microsoft.com/office/drawing/2014/main" id="{8845A64E-4D0B-40A9-8B03-9B5DA3ABA808}"/>
              </a:ext>
            </a:extLst>
          </p:cNvPr>
          <p:cNvPicPr>
            <a:picLocks noChangeAspect="1"/>
          </p:cNvPicPr>
          <p:nvPr/>
        </p:nvPicPr>
        <p:blipFill>
          <a:blip r:embed="rId2"/>
          <a:stretch>
            <a:fillRect/>
          </a:stretch>
        </p:blipFill>
        <p:spPr>
          <a:xfrm>
            <a:off x="10223743" y="5690016"/>
            <a:ext cx="1713394" cy="993768"/>
          </a:xfrm>
          <a:prstGeom prst="rect">
            <a:avLst/>
          </a:prstGeom>
        </p:spPr>
      </p:pic>
    </p:spTree>
    <p:extLst>
      <p:ext uri="{BB962C8B-B14F-4D97-AF65-F5344CB8AC3E}">
        <p14:creationId xmlns:p14="http://schemas.microsoft.com/office/powerpoint/2010/main" val="7436094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pPr algn="ctr"/>
            <a:r>
              <a:rPr lang="en-US" dirty="0">
                <a:solidFill>
                  <a:schemeClr val="bg1"/>
                </a:solidFill>
              </a:rPr>
              <a:t>Doctor A</a:t>
            </a:r>
          </a:p>
        </p:txBody>
      </p:sp>
      <p:sp>
        <p:nvSpPr>
          <p:cNvPr id="3" name="Content Placeholder 2"/>
          <p:cNvSpPr>
            <a:spLocks noGrp="1"/>
          </p:cNvSpPr>
          <p:nvPr>
            <p:ph idx="1"/>
          </p:nvPr>
        </p:nvSpPr>
        <p:spPr/>
        <p:txBody>
          <a:bodyPr>
            <a:normAutofit/>
          </a:bodyPr>
          <a:lstStyle/>
          <a:p>
            <a:pPr marL="0" indent="0">
              <a:buNone/>
            </a:pPr>
            <a:r>
              <a:rPr lang="en-US" b="1" dirty="0">
                <a:solidFill>
                  <a:srgbClr val="000000"/>
                </a:solidFill>
                <a:latin typeface="Calibri" panose="020F0502020204030204" pitchFamily="34" charset="0"/>
                <a:cs typeface="Calibri" panose="020F0502020204030204" pitchFamily="34" charset="0"/>
              </a:rPr>
              <a:t>Given her overall strong record of monitoring, the re-evaluation determined no relapse.</a:t>
            </a:r>
          </a:p>
          <a:p>
            <a:pPr marL="0" indent="0">
              <a:buNone/>
            </a:pPr>
            <a:endParaRPr lang="en-US" b="1" dirty="0">
              <a:solidFill>
                <a:srgbClr val="000000"/>
              </a:solidFill>
              <a:latin typeface="Calibri" panose="020F0502020204030204" pitchFamily="34" charset="0"/>
              <a:cs typeface="Calibri" panose="020F0502020204030204" pitchFamily="34" charset="0"/>
            </a:endParaRPr>
          </a:p>
          <a:p>
            <a:pPr marL="0" indent="0">
              <a:buNone/>
            </a:pPr>
            <a:r>
              <a:rPr lang="en-US" b="1" dirty="0">
                <a:solidFill>
                  <a:srgbClr val="000000"/>
                </a:solidFill>
                <a:latin typeface="Calibri" panose="020F0502020204030204" pitchFamily="34" charset="0"/>
                <a:cs typeface="Calibri" panose="020F0502020204030204" pitchFamily="34" charset="0"/>
              </a:rPr>
              <a:t>Continue increased drug screening. Started quarterly nail collections. </a:t>
            </a:r>
          </a:p>
          <a:p>
            <a:pPr marL="0" indent="0">
              <a:buNone/>
            </a:pPr>
            <a:endParaRPr lang="en-US" b="1" dirty="0">
              <a:solidFill>
                <a:srgbClr val="000000"/>
              </a:solidFill>
              <a:latin typeface="Calibri" panose="020F0502020204030204" pitchFamily="34" charset="0"/>
              <a:cs typeface="Calibri" panose="020F0502020204030204" pitchFamily="34" charset="0"/>
            </a:endParaRPr>
          </a:p>
          <a:p>
            <a:pPr marL="0" indent="0">
              <a:buNone/>
            </a:pPr>
            <a:r>
              <a:rPr lang="en-US" b="1" dirty="0">
                <a:solidFill>
                  <a:srgbClr val="000000"/>
                </a:solidFill>
                <a:latin typeface="Calibri" panose="020F0502020204030204" pitchFamily="34" charset="0"/>
                <a:cs typeface="Calibri" panose="020F0502020204030204" pitchFamily="34" charset="0"/>
              </a:rPr>
              <a:t>Now in year 4.  No further compliance issues. </a:t>
            </a:r>
            <a:endParaRPr lang="en-US" dirty="0">
              <a:latin typeface="Calibri" panose="020F0502020204030204" pitchFamily="34" charset="0"/>
              <a:cs typeface="Calibri" panose="020F0502020204030204" pitchFamily="34" charset="0"/>
            </a:endParaRPr>
          </a:p>
          <a:p>
            <a:pPr marL="457200" lvl="1" indent="0">
              <a:buNone/>
            </a:pPr>
            <a:endParaRPr lang="en-US" dirty="0"/>
          </a:p>
        </p:txBody>
      </p:sp>
      <p:pic>
        <p:nvPicPr>
          <p:cNvPr id="5" name="Picture 44">
            <a:extLst>
              <a:ext uri="{FF2B5EF4-FFF2-40B4-BE49-F238E27FC236}">
                <a16:creationId xmlns:a16="http://schemas.microsoft.com/office/drawing/2014/main" id="{8845A64E-4D0B-40A9-8B03-9B5DA3ABA808}"/>
              </a:ext>
            </a:extLst>
          </p:cNvPr>
          <p:cNvPicPr>
            <a:picLocks noChangeAspect="1"/>
          </p:cNvPicPr>
          <p:nvPr/>
        </p:nvPicPr>
        <p:blipFill>
          <a:blip r:embed="rId2"/>
          <a:stretch>
            <a:fillRect/>
          </a:stretch>
        </p:blipFill>
        <p:spPr>
          <a:xfrm>
            <a:off x="10223743" y="5690016"/>
            <a:ext cx="1713394" cy="993768"/>
          </a:xfrm>
          <a:prstGeom prst="rect">
            <a:avLst/>
          </a:prstGeom>
        </p:spPr>
      </p:pic>
    </p:spTree>
    <p:extLst>
      <p:ext uri="{BB962C8B-B14F-4D97-AF65-F5344CB8AC3E}">
        <p14:creationId xmlns:p14="http://schemas.microsoft.com/office/powerpoint/2010/main" val="2628028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pPr algn="ctr"/>
            <a:r>
              <a:rPr lang="en-US" dirty="0"/>
              <a:t>History</a:t>
            </a:r>
            <a:endParaRPr lang="en-US" dirty="0">
              <a:solidFill>
                <a:schemeClr val="bg1"/>
              </a:solidFill>
            </a:endParaRPr>
          </a:p>
        </p:txBody>
      </p:sp>
      <p:sp>
        <p:nvSpPr>
          <p:cNvPr id="3" name="Content Placeholder 2"/>
          <p:cNvSpPr>
            <a:spLocks noGrp="1"/>
          </p:cNvSpPr>
          <p:nvPr>
            <p:ph idx="1"/>
          </p:nvPr>
        </p:nvSpPr>
        <p:spPr/>
        <p:txBody>
          <a:bodyPr>
            <a:normAutofit/>
          </a:bodyPr>
          <a:lstStyle/>
          <a:p>
            <a:pPr marL="0" indent="0">
              <a:buNone/>
            </a:pPr>
            <a:r>
              <a:rPr lang="en-US" b="1" dirty="0">
                <a:solidFill>
                  <a:srgbClr val="000000"/>
                </a:solidFill>
              </a:rPr>
              <a:t>In 1983, The Hawai‘i Medical Association (HMA) established a Committee on Physician's Health (CPH).  For 23 years, CPH consisted of a dedicated group of volunteer physicians who assisted and monitored their colleagues in need.</a:t>
            </a:r>
          </a:p>
          <a:p>
            <a:pPr marL="0" indent="0">
              <a:buNone/>
            </a:pPr>
            <a:endParaRPr lang="en-US" b="1" dirty="0">
              <a:solidFill>
                <a:srgbClr val="000000"/>
              </a:solidFill>
            </a:endParaRPr>
          </a:p>
          <a:p>
            <a:pPr marL="0" indent="0">
              <a:buNone/>
            </a:pPr>
            <a:r>
              <a:rPr lang="en-US" b="1" dirty="0">
                <a:solidFill>
                  <a:srgbClr val="000000"/>
                </a:solidFill>
              </a:rPr>
              <a:t>In October 2006, </a:t>
            </a:r>
            <a:r>
              <a:rPr lang="en-US" b="1" dirty="0" err="1">
                <a:solidFill>
                  <a:srgbClr val="000000"/>
                </a:solidFill>
              </a:rPr>
              <a:t>Pu‘ulu</a:t>
            </a:r>
            <a:r>
              <a:rPr lang="en-US" b="1" dirty="0">
                <a:solidFill>
                  <a:srgbClr val="000000"/>
                </a:solidFill>
              </a:rPr>
              <a:t> </a:t>
            </a:r>
            <a:r>
              <a:rPr lang="en-US" b="1" dirty="0" err="1">
                <a:solidFill>
                  <a:srgbClr val="000000"/>
                </a:solidFill>
              </a:rPr>
              <a:t>Lapa‘au</a:t>
            </a:r>
            <a:r>
              <a:rPr lang="en-US" b="1" dirty="0">
                <a:solidFill>
                  <a:srgbClr val="000000"/>
                </a:solidFill>
              </a:rPr>
              <a:t>, the Hawai‘i Program for Healthcare Professionals was formed. </a:t>
            </a:r>
          </a:p>
          <a:p>
            <a:pPr lvl="1"/>
            <a:r>
              <a:rPr lang="en-US" b="1" dirty="0">
                <a:solidFill>
                  <a:srgbClr val="000000"/>
                </a:solidFill>
              </a:rPr>
              <a:t>Allowed more flexibility in healthcare providers served</a:t>
            </a:r>
          </a:p>
          <a:p>
            <a:pPr lvl="1"/>
            <a:r>
              <a:rPr lang="en-US" b="1" dirty="0">
                <a:solidFill>
                  <a:srgbClr val="000000"/>
                </a:solidFill>
              </a:rPr>
              <a:t>Improved confidentiality </a:t>
            </a:r>
          </a:p>
          <a:p>
            <a:pPr marL="457200" lvl="1" indent="0">
              <a:buNone/>
            </a:pPr>
            <a:endParaRPr lang="en-US" dirty="0"/>
          </a:p>
        </p:txBody>
      </p:sp>
      <p:pic>
        <p:nvPicPr>
          <p:cNvPr id="5" name="Picture 44">
            <a:extLst>
              <a:ext uri="{FF2B5EF4-FFF2-40B4-BE49-F238E27FC236}">
                <a16:creationId xmlns:a16="http://schemas.microsoft.com/office/drawing/2014/main" id="{8845A64E-4D0B-40A9-8B03-9B5DA3ABA808}"/>
              </a:ext>
            </a:extLst>
          </p:cNvPr>
          <p:cNvPicPr>
            <a:picLocks noChangeAspect="1"/>
          </p:cNvPicPr>
          <p:nvPr/>
        </p:nvPicPr>
        <p:blipFill>
          <a:blip r:embed="rId2"/>
          <a:stretch>
            <a:fillRect/>
          </a:stretch>
        </p:blipFill>
        <p:spPr>
          <a:xfrm>
            <a:off x="10223743" y="5690016"/>
            <a:ext cx="1713394" cy="993768"/>
          </a:xfrm>
          <a:prstGeom prst="rect">
            <a:avLst/>
          </a:prstGeom>
        </p:spPr>
      </p:pic>
    </p:spTree>
    <p:extLst>
      <p:ext uri="{BB962C8B-B14F-4D97-AF65-F5344CB8AC3E}">
        <p14:creationId xmlns:p14="http://schemas.microsoft.com/office/powerpoint/2010/main" val="41121624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pPr algn="ctr"/>
            <a:r>
              <a:rPr lang="en-US" dirty="0">
                <a:solidFill>
                  <a:schemeClr val="bg1"/>
                </a:solidFill>
              </a:rPr>
              <a:t>Monitoring is Hard</a:t>
            </a:r>
          </a:p>
        </p:txBody>
      </p:sp>
      <p:sp>
        <p:nvSpPr>
          <p:cNvPr id="3" name="Content Placeholder 2"/>
          <p:cNvSpPr>
            <a:spLocks noGrp="1"/>
          </p:cNvSpPr>
          <p:nvPr>
            <p:ph idx="1"/>
          </p:nvPr>
        </p:nvSpPr>
        <p:spPr/>
        <p:txBody>
          <a:bodyPr>
            <a:normAutofit/>
          </a:bodyPr>
          <a:lstStyle/>
          <a:p>
            <a:pPr marL="457200" lvl="1" indent="0">
              <a:buNone/>
            </a:pPr>
            <a:r>
              <a:rPr lang="en-US" sz="2800" b="1" dirty="0">
                <a:solidFill>
                  <a:srgbClr val="000000"/>
                </a:solidFill>
                <a:cs typeface="Arial"/>
              </a:rPr>
              <a:t>Expensive</a:t>
            </a:r>
          </a:p>
          <a:p>
            <a:pPr marL="457200" lvl="1" indent="0">
              <a:buNone/>
            </a:pPr>
            <a:r>
              <a:rPr lang="en-US" sz="2800" b="1" dirty="0">
                <a:solidFill>
                  <a:srgbClr val="000000"/>
                </a:solidFill>
                <a:cs typeface="Arial"/>
              </a:rPr>
              <a:t>Time-consuming</a:t>
            </a:r>
          </a:p>
          <a:p>
            <a:pPr marL="457200" lvl="1" indent="0">
              <a:buNone/>
            </a:pPr>
            <a:r>
              <a:rPr lang="en-US" sz="2800" b="1" dirty="0">
                <a:solidFill>
                  <a:srgbClr val="000000"/>
                </a:solidFill>
                <a:cs typeface="Arial"/>
              </a:rPr>
              <a:t>Anxiety-provoking</a:t>
            </a:r>
          </a:p>
          <a:p>
            <a:pPr marL="457200" lvl="1" indent="0">
              <a:buNone/>
            </a:pPr>
            <a:r>
              <a:rPr lang="en-US" sz="2800" b="1" dirty="0">
                <a:solidFill>
                  <a:srgbClr val="000000"/>
                </a:solidFill>
                <a:cs typeface="Arial"/>
              </a:rPr>
              <a:t>Embarrassing</a:t>
            </a:r>
          </a:p>
          <a:p>
            <a:pPr marL="457200" lvl="1" indent="0">
              <a:buNone/>
            </a:pPr>
            <a:r>
              <a:rPr lang="en-US" sz="2800" b="1" dirty="0">
                <a:solidFill>
                  <a:srgbClr val="000000"/>
                </a:solidFill>
                <a:cs typeface="Arial"/>
              </a:rPr>
              <a:t>Stigma</a:t>
            </a:r>
          </a:p>
          <a:p>
            <a:pPr marL="457200" lvl="1" indent="0">
              <a:buNone/>
            </a:pPr>
            <a:r>
              <a:rPr lang="en-US" sz="2800" b="1" dirty="0">
                <a:solidFill>
                  <a:srgbClr val="000000"/>
                </a:solidFill>
                <a:cs typeface="Arial"/>
              </a:rPr>
              <a:t>Limited Confidentiality</a:t>
            </a:r>
            <a:endParaRPr lang="en-US" sz="2800" b="1" dirty="0"/>
          </a:p>
          <a:p>
            <a:pPr marL="457200" lvl="1" indent="0">
              <a:buNone/>
            </a:pPr>
            <a:endParaRPr lang="en-US" dirty="0"/>
          </a:p>
        </p:txBody>
      </p:sp>
      <p:pic>
        <p:nvPicPr>
          <p:cNvPr id="5" name="Picture 44">
            <a:extLst>
              <a:ext uri="{FF2B5EF4-FFF2-40B4-BE49-F238E27FC236}">
                <a16:creationId xmlns:a16="http://schemas.microsoft.com/office/drawing/2014/main" id="{8845A64E-4D0B-40A9-8B03-9B5DA3ABA808}"/>
              </a:ext>
            </a:extLst>
          </p:cNvPr>
          <p:cNvPicPr>
            <a:picLocks noChangeAspect="1"/>
          </p:cNvPicPr>
          <p:nvPr/>
        </p:nvPicPr>
        <p:blipFill>
          <a:blip r:embed="rId2"/>
          <a:stretch>
            <a:fillRect/>
          </a:stretch>
        </p:blipFill>
        <p:spPr>
          <a:xfrm>
            <a:off x="10223743" y="5690016"/>
            <a:ext cx="1713394" cy="993768"/>
          </a:xfrm>
          <a:prstGeom prst="rect">
            <a:avLst/>
          </a:prstGeom>
        </p:spPr>
      </p:pic>
    </p:spTree>
    <p:extLst>
      <p:ext uri="{BB962C8B-B14F-4D97-AF65-F5344CB8AC3E}">
        <p14:creationId xmlns:p14="http://schemas.microsoft.com/office/powerpoint/2010/main" val="25180862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pPr algn="ctr"/>
            <a:r>
              <a:rPr lang="en-US" dirty="0">
                <a:solidFill>
                  <a:schemeClr val="bg1"/>
                </a:solidFill>
              </a:rPr>
              <a:t>Monitoring Works</a:t>
            </a:r>
          </a:p>
        </p:txBody>
      </p:sp>
      <p:sp>
        <p:nvSpPr>
          <p:cNvPr id="3" name="Content Placeholder 2"/>
          <p:cNvSpPr>
            <a:spLocks noGrp="1"/>
          </p:cNvSpPr>
          <p:nvPr>
            <p:ph idx="1"/>
          </p:nvPr>
        </p:nvSpPr>
        <p:spPr/>
        <p:txBody>
          <a:bodyPr>
            <a:normAutofit/>
          </a:bodyPr>
          <a:lstStyle/>
          <a:p>
            <a:pPr marL="0" indent="0">
              <a:buNone/>
            </a:pPr>
            <a:r>
              <a:rPr lang="en-US" b="1" dirty="0">
                <a:solidFill>
                  <a:srgbClr val="000000"/>
                </a:solidFill>
                <a:latin typeface="Calibri" panose="020F0502020204030204" pitchFamily="34" charset="0"/>
                <a:cs typeface="Calibri" panose="020F0502020204030204" pitchFamily="34" charset="0"/>
              </a:rPr>
              <a:t>Study of 904 physicians monitored for substance use disorder in 16 state PHPs:</a:t>
            </a:r>
          </a:p>
          <a:p>
            <a:pPr marL="0" indent="0">
              <a:buNone/>
            </a:pPr>
            <a:endParaRPr lang="en-US" b="1" dirty="0">
              <a:solidFill>
                <a:srgbClr val="000000"/>
              </a:solidFill>
              <a:latin typeface="Calibri" panose="020F0502020204030204" pitchFamily="34" charset="0"/>
              <a:cs typeface="Calibri" panose="020F0502020204030204" pitchFamily="34" charset="0"/>
            </a:endParaRPr>
          </a:p>
          <a:p>
            <a:pPr marL="457200" lvl="1" indent="0">
              <a:buNone/>
            </a:pPr>
            <a:r>
              <a:rPr lang="en-US" sz="2800" b="1" dirty="0">
                <a:solidFill>
                  <a:srgbClr val="000000"/>
                </a:solidFill>
                <a:latin typeface="Calibri" panose="020F0502020204030204" pitchFamily="34" charset="0"/>
                <a:cs typeface="Calibri" panose="020F0502020204030204" pitchFamily="34" charset="0"/>
              </a:rPr>
              <a:t>78% of participants were licensed and working at the end of a 5- year monitoring period.</a:t>
            </a:r>
          </a:p>
          <a:p>
            <a:pPr marL="457200" lvl="1" indent="0">
              <a:buNone/>
            </a:pPr>
            <a:endParaRPr lang="en-US" sz="2800" b="1" dirty="0">
              <a:solidFill>
                <a:srgbClr val="000000"/>
              </a:solidFill>
              <a:latin typeface="Calibri" panose="020F0502020204030204" pitchFamily="34" charset="0"/>
              <a:cs typeface="Calibri" panose="020F0502020204030204" pitchFamily="34" charset="0"/>
            </a:endParaRPr>
          </a:p>
          <a:p>
            <a:pPr marL="457200" lvl="1" indent="0">
              <a:buNone/>
            </a:pPr>
            <a:endParaRPr lang="en-US" sz="2800" b="1" dirty="0">
              <a:solidFill>
                <a:srgbClr val="000000"/>
              </a:solidFill>
              <a:latin typeface="Calibri" panose="020F0502020204030204" pitchFamily="34" charset="0"/>
              <a:cs typeface="Calibri" panose="020F0502020204030204" pitchFamily="34" charset="0"/>
            </a:endParaRPr>
          </a:p>
          <a:p>
            <a:pPr marL="457200" lvl="1" indent="0">
              <a:buNone/>
            </a:pPr>
            <a:endParaRPr lang="en-US" sz="2800" b="1" dirty="0">
              <a:solidFill>
                <a:srgbClr val="000000"/>
              </a:solidFill>
              <a:latin typeface="Calibri" panose="020F0502020204030204" pitchFamily="34" charset="0"/>
              <a:cs typeface="Calibri" panose="020F0502020204030204" pitchFamily="34" charset="0"/>
            </a:endParaRPr>
          </a:p>
          <a:p>
            <a:pPr marL="577850" lvl="2" indent="0">
              <a:buNone/>
            </a:pPr>
            <a:endParaRPr lang="en-US" b="1" dirty="0">
              <a:solidFill>
                <a:srgbClr val="000000"/>
              </a:solidFill>
              <a:latin typeface="Calibri" panose="020F0502020204030204" pitchFamily="34" charset="0"/>
              <a:cs typeface="Calibri" panose="020F0502020204030204" pitchFamily="34" charset="0"/>
            </a:endParaRPr>
          </a:p>
          <a:p>
            <a:pPr marL="0" indent="0">
              <a:buNone/>
            </a:pPr>
            <a:r>
              <a:rPr lang="en-US" sz="1400" dirty="0">
                <a:solidFill>
                  <a:srgbClr val="000000"/>
                </a:solidFill>
                <a:latin typeface="Calibri" panose="020F0502020204030204" pitchFamily="34" charset="0"/>
                <a:cs typeface="Calibri" panose="020F0502020204030204" pitchFamily="34" charset="0"/>
              </a:rPr>
              <a:t>Dupont, R., et al.  “Setting the Standard for Recovery: Physicians’ Health Programs.”  </a:t>
            </a:r>
            <a:r>
              <a:rPr lang="en-US" sz="1400" i="1" dirty="0">
                <a:solidFill>
                  <a:srgbClr val="000000"/>
                </a:solidFill>
                <a:latin typeface="Calibri" panose="020F0502020204030204" pitchFamily="34" charset="0"/>
                <a:cs typeface="Calibri" panose="020F0502020204030204" pitchFamily="34" charset="0"/>
              </a:rPr>
              <a:t>J. </a:t>
            </a:r>
            <a:r>
              <a:rPr lang="en-US" sz="1400" i="1" dirty="0" err="1">
                <a:solidFill>
                  <a:srgbClr val="000000"/>
                </a:solidFill>
                <a:latin typeface="Calibri" panose="020F0502020204030204" pitchFamily="34" charset="0"/>
                <a:cs typeface="Calibri" panose="020F0502020204030204" pitchFamily="34" charset="0"/>
              </a:rPr>
              <a:t>Subst</a:t>
            </a:r>
            <a:r>
              <a:rPr lang="en-US" sz="1400" i="1" dirty="0">
                <a:solidFill>
                  <a:srgbClr val="000000"/>
                </a:solidFill>
                <a:latin typeface="Calibri" panose="020F0502020204030204" pitchFamily="34" charset="0"/>
                <a:cs typeface="Calibri" panose="020F0502020204030204" pitchFamily="34" charset="0"/>
              </a:rPr>
              <a:t> Abuse Treat.  </a:t>
            </a:r>
            <a:r>
              <a:rPr lang="en-US" sz="1400" dirty="0">
                <a:solidFill>
                  <a:srgbClr val="000000"/>
                </a:solidFill>
                <a:latin typeface="Calibri" panose="020F0502020204030204" pitchFamily="34" charset="0"/>
                <a:cs typeface="Calibri" panose="020F0502020204030204" pitchFamily="34" charset="0"/>
              </a:rPr>
              <a:t>2009 Mar; 36(2): 159 – 171.</a:t>
            </a:r>
          </a:p>
          <a:p>
            <a:pPr marL="457200" lvl="1" indent="0">
              <a:buNone/>
            </a:pPr>
            <a:endParaRPr lang="en-US" dirty="0"/>
          </a:p>
        </p:txBody>
      </p:sp>
      <p:pic>
        <p:nvPicPr>
          <p:cNvPr id="5" name="Picture 44">
            <a:extLst>
              <a:ext uri="{FF2B5EF4-FFF2-40B4-BE49-F238E27FC236}">
                <a16:creationId xmlns:a16="http://schemas.microsoft.com/office/drawing/2014/main" id="{8845A64E-4D0B-40A9-8B03-9B5DA3ABA808}"/>
              </a:ext>
            </a:extLst>
          </p:cNvPr>
          <p:cNvPicPr>
            <a:picLocks noChangeAspect="1"/>
          </p:cNvPicPr>
          <p:nvPr/>
        </p:nvPicPr>
        <p:blipFill>
          <a:blip r:embed="rId2"/>
          <a:stretch>
            <a:fillRect/>
          </a:stretch>
        </p:blipFill>
        <p:spPr>
          <a:xfrm>
            <a:off x="10223743" y="5690016"/>
            <a:ext cx="1713394" cy="993768"/>
          </a:xfrm>
          <a:prstGeom prst="rect">
            <a:avLst/>
          </a:prstGeom>
        </p:spPr>
      </p:pic>
    </p:spTree>
    <p:extLst>
      <p:ext uri="{BB962C8B-B14F-4D97-AF65-F5344CB8AC3E}">
        <p14:creationId xmlns:p14="http://schemas.microsoft.com/office/powerpoint/2010/main" val="31823762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pPr algn="ctr"/>
            <a:r>
              <a:rPr lang="en-US" dirty="0">
                <a:solidFill>
                  <a:schemeClr val="bg1"/>
                </a:solidFill>
              </a:rPr>
              <a:t>Secret Sauce</a:t>
            </a:r>
          </a:p>
        </p:txBody>
      </p:sp>
      <p:sp>
        <p:nvSpPr>
          <p:cNvPr id="3" name="Content Placeholder 2"/>
          <p:cNvSpPr>
            <a:spLocks noGrp="1"/>
          </p:cNvSpPr>
          <p:nvPr>
            <p:ph idx="1"/>
          </p:nvPr>
        </p:nvSpPr>
        <p:spPr/>
        <p:txBody>
          <a:bodyPr>
            <a:normAutofit/>
          </a:bodyPr>
          <a:lstStyle/>
          <a:p>
            <a:pPr marL="457200" lvl="1" indent="0">
              <a:buNone/>
            </a:pPr>
            <a:r>
              <a:rPr lang="en-US" b="1" dirty="0"/>
              <a:t>Zero tolerance for alcohol or other substances of abuse</a:t>
            </a:r>
          </a:p>
          <a:p>
            <a:pPr marL="457200" lvl="1" indent="0">
              <a:buNone/>
            </a:pPr>
            <a:r>
              <a:rPr lang="en-US" b="1" dirty="0"/>
              <a:t>Thorough evaluation and individualized treatment</a:t>
            </a:r>
          </a:p>
          <a:p>
            <a:pPr marL="457200" lvl="1" indent="0">
              <a:buNone/>
            </a:pPr>
            <a:r>
              <a:rPr lang="en-US" b="1" dirty="0"/>
              <a:t>Prolonged, frequent random testing for substances</a:t>
            </a:r>
          </a:p>
          <a:p>
            <a:pPr marL="457200" lvl="1" indent="0">
              <a:buNone/>
            </a:pPr>
            <a:r>
              <a:rPr lang="en-US" b="1" dirty="0"/>
              <a:t>Effective use of leverage</a:t>
            </a:r>
          </a:p>
          <a:p>
            <a:pPr marL="457200" lvl="1" indent="0">
              <a:buNone/>
            </a:pPr>
            <a:r>
              <a:rPr lang="en-US" b="1" dirty="0"/>
              <a:t>Swift, certain and meaningful consequences for substance use or non-compliance</a:t>
            </a:r>
          </a:p>
          <a:p>
            <a:pPr marL="457200" lvl="1" indent="0">
              <a:buNone/>
            </a:pPr>
            <a:r>
              <a:rPr lang="en-US" b="1" dirty="0"/>
              <a:t>Lifelong recovery rooted in 12-step fellowship</a:t>
            </a:r>
          </a:p>
          <a:p>
            <a:pPr marL="457200" lvl="1" indent="0">
              <a:buNone/>
            </a:pPr>
            <a:endParaRPr lang="en-US" dirty="0"/>
          </a:p>
          <a:p>
            <a:pPr marL="457200" lvl="1" indent="0">
              <a:buNone/>
            </a:pPr>
            <a:endParaRPr lang="en-US" dirty="0"/>
          </a:p>
          <a:p>
            <a:pPr marL="914400" lvl="1" indent="-457200">
              <a:buAutoNum type="arabicPeriod"/>
            </a:pPr>
            <a:endParaRPr lang="en-US" dirty="0"/>
          </a:p>
          <a:p>
            <a:pPr marL="457200" lvl="1" indent="0">
              <a:buNone/>
            </a:pPr>
            <a:r>
              <a:rPr lang="en-US" sz="1800" dirty="0"/>
              <a:t>Dupont, Robert L MD and Skipper, Gregory MD. Journal of Psychoactive Drugs, 44(1); 72-78 2012. </a:t>
            </a:r>
          </a:p>
        </p:txBody>
      </p:sp>
      <p:pic>
        <p:nvPicPr>
          <p:cNvPr id="5" name="Picture 44">
            <a:extLst>
              <a:ext uri="{FF2B5EF4-FFF2-40B4-BE49-F238E27FC236}">
                <a16:creationId xmlns:a16="http://schemas.microsoft.com/office/drawing/2014/main" id="{8845A64E-4D0B-40A9-8B03-9B5DA3ABA808}"/>
              </a:ext>
            </a:extLst>
          </p:cNvPr>
          <p:cNvPicPr>
            <a:picLocks noChangeAspect="1"/>
          </p:cNvPicPr>
          <p:nvPr/>
        </p:nvPicPr>
        <p:blipFill>
          <a:blip r:embed="rId2"/>
          <a:stretch>
            <a:fillRect/>
          </a:stretch>
        </p:blipFill>
        <p:spPr>
          <a:xfrm>
            <a:off x="10223743" y="5690016"/>
            <a:ext cx="1713394" cy="993768"/>
          </a:xfrm>
          <a:prstGeom prst="rect">
            <a:avLst/>
          </a:prstGeom>
        </p:spPr>
      </p:pic>
    </p:spTree>
    <p:extLst>
      <p:ext uri="{BB962C8B-B14F-4D97-AF65-F5344CB8AC3E}">
        <p14:creationId xmlns:p14="http://schemas.microsoft.com/office/powerpoint/2010/main" val="5366931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35901-DEBA-4ADB-9CEB-E9C606FC603F}"/>
              </a:ext>
            </a:extLst>
          </p:cNvPr>
          <p:cNvSpPr>
            <a:spLocks noGrp="1"/>
          </p:cNvSpPr>
          <p:nvPr>
            <p:ph type="title"/>
          </p:nvPr>
        </p:nvSpPr>
        <p:spPr>
          <a:xfrm>
            <a:off x="5154833" y="208797"/>
            <a:ext cx="6095893" cy="1105977"/>
          </a:xfrm>
        </p:spPr>
        <p:txBody>
          <a:bodyPr>
            <a:normAutofit/>
          </a:bodyPr>
          <a:lstStyle/>
          <a:p>
            <a:pPr algn="ctr"/>
            <a:r>
              <a:rPr lang="en-US" sz="3600" dirty="0">
                <a:cs typeface="Calibri Light"/>
              </a:rPr>
              <a:t>Supportive Case Management</a:t>
            </a:r>
            <a:endParaRPr lang="en-US" sz="3600" dirty="0"/>
          </a:p>
        </p:txBody>
      </p:sp>
      <p:sp>
        <p:nvSpPr>
          <p:cNvPr id="12" name="Freeform: Shape 11">
            <a:extLst>
              <a:ext uri="{FF2B5EF4-FFF2-40B4-BE49-F238E27FC236}">
                <a16:creationId xmlns:a16="http://schemas.microsoft.com/office/drawing/2014/main" id="{E0D60ECE-8986-45DC-B7FE-EC7699B46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96964194-5878-40D2-8EC0-DDC58387F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4">
            <a:extLst>
              <a:ext uri="{FF2B5EF4-FFF2-40B4-BE49-F238E27FC236}">
                <a16:creationId xmlns:a16="http://schemas.microsoft.com/office/drawing/2014/main" id="{B158A192-8CB6-4F30-BFDF-36823DA578A2}"/>
              </a:ext>
            </a:extLst>
          </p:cNvPr>
          <p:cNvPicPr>
            <a:picLocks noChangeAspect="1"/>
          </p:cNvPicPr>
          <p:nvPr/>
        </p:nvPicPr>
        <p:blipFill>
          <a:blip r:embed="rId2"/>
          <a:stretch>
            <a:fillRect/>
          </a:stretch>
        </p:blipFill>
        <p:spPr>
          <a:xfrm>
            <a:off x="321733" y="1348588"/>
            <a:ext cx="3835488" cy="2224582"/>
          </a:xfrm>
          <a:prstGeom prst="rect">
            <a:avLst/>
          </a:prstGeom>
        </p:spPr>
      </p:pic>
      <p:sp>
        <p:nvSpPr>
          <p:cNvPr id="3" name="TextBox 2">
            <a:extLst>
              <a:ext uri="{FF2B5EF4-FFF2-40B4-BE49-F238E27FC236}">
                <a16:creationId xmlns:a16="http://schemas.microsoft.com/office/drawing/2014/main" id="{FE548194-580F-4179-A846-F0810C26EEED}"/>
              </a:ext>
            </a:extLst>
          </p:cNvPr>
          <p:cNvSpPr txBox="1"/>
          <p:nvPr/>
        </p:nvSpPr>
        <p:spPr>
          <a:xfrm>
            <a:off x="339425" y="3906982"/>
            <a:ext cx="3800104" cy="461665"/>
          </a:xfrm>
          <a:prstGeom prst="rect">
            <a:avLst/>
          </a:prstGeom>
          <a:noFill/>
        </p:spPr>
        <p:txBody>
          <a:bodyPr wrap="square" rtlCol="0">
            <a:spAutoFit/>
          </a:bodyPr>
          <a:lstStyle/>
          <a:p>
            <a:pPr algn="ctr"/>
            <a:r>
              <a:rPr lang="en-US" sz="2400" dirty="0">
                <a:solidFill>
                  <a:schemeClr val="bg1"/>
                </a:solidFill>
                <a:hlinkClick r:id="rId3"/>
              </a:rPr>
              <a:t>www.hawaiiphp.org</a:t>
            </a:r>
            <a:endParaRPr lang="en-US" sz="2400" dirty="0">
              <a:solidFill>
                <a:schemeClr val="bg1"/>
              </a:solidFill>
            </a:endParaRPr>
          </a:p>
        </p:txBody>
      </p:sp>
      <p:sp>
        <p:nvSpPr>
          <p:cNvPr id="4" name="Content Placeholder 3"/>
          <p:cNvSpPr>
            <a:spLocks noGrp="1"/>
          </p:cNvSpPr>
          <p:nvPr>
            <p:ph idx="1"/>
          </p:nvPr>
        </p:nvSpPr>
        <p:spPr>
          <a:xfrm>
            <a:off x="4986868" y="3989917"/>
            <a:ext cx="7067549" cy="2508249"/>
          </a:xfrm>
        </p:spPr>
        <p:txBody>
          <a:bodyPr>
            <a:normAutofit/>
          </a:bodyPr>
          <a:lstStyle/>
          <a:p>
            <a:pPr marL="0" indent="0" algn="ctr">
              <a:buNone/>
            </a:pPr>
            <a:endParaRPr lang="en-US" sz="3200" dirty="0"/>
          </a:p>
        </p:txBody>
      </p:sp>
    </p:spTree>
    <p:extLst>
      <p:ext uri="{BB962C8B-B14F-4D97-AF65-F5344CB8AC3E}">
        <p14:creationId xmlns:p14="http://schemas.microsoft.com/office/powerpoint/2010/main" val="1720028085"/>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pPr algn="ctr"/>
            <a:r>
              <a:rPr lang="en-US" dirty="0"/>
              <a:t>Burnout</a:t>
            </a:r>
            <a:endParaRPr lang="en-US" dirty="0">
              <a:solidFill>
                <a:schemeClr val="bg1"/>
              </a:solidFill>
            </a:endParaRPr>
          </a:p>
        </p:txBody>
      </p:sp>
      <p:sp>
        <p:nvSpPr>
          <p:cNvPr id="3" name="Content Placeholder 2"/>
          <p:cNvSpPr>
            <a:spLocks noGrp="1"/>
          </p:cNvSpPr>
          <p:nvPr>
            <p:ph idx="1"/>
          </p:nvPr>
        </p:nvSpPr>
        <p:spPr/>
        <p:txBody>
          <a:bodyPr>
            <a:normAutofit fontScale="77500" lnSpcReduction="20000"/>
          </a:bodyPr>
          <a:lstStyle/>
          <a:p>
            <a:r>
              <a:rPr lang="en-US" b="1" dirty="0">
                <a:latin typeface="Arial"/>
                <a:cs typeface="Arial"/>
              </a:rPr>
              <a:t>Approximately 400 physicians commit suicide every year.  Compared to the general population, suicide rate for male physicians is 40% higher and 130% higher with women physicians.</a:t>
            </a:r>
          </a:p>
          <a:p>
            <a:pPr lvl="0"/>
            <a:r>
              <a:rPr lang="en-US" b="1" dirty="0">
                <a:latin typeface="Arial"/>
                <a:cs typeface="Arial"/>
              </a:rPr>
              <a:t>8 to 10% of healthcare workers suffer from substance abuse disorders.</a:t>
            </a:r>
          </a:p>
          <a:p>
            <a:pPr lvl="0"/>
            <a:r>
              <a:rPr lang="en-US" b="1" dirty="0">
                <a:latin typeface="Arial"/>
                <a:cs typeface="Arial"/>
              </a:rPr>
              <a:t>Over 50% of physicians exhibit symptoms of burnout.  If these indications are not addressed, they could lead to serious problems, including overt inappropriate behaviors in the workplace, job dissatisfaction, substance abuse, early withdrawal from practice, and in some cases, suicide.</a:t>
            </a:r>
          </a:p>
          <a:p>
            <a:pPr lvl="0"/>
            <a:r>
              <a:rPr lang="en-US" b="1" dirty="0">
                <a:latin typeface="Arial"/>
                <a:cs typeface="Arial"/>
              </a:rPr>
              <a:t>The cost to the community includes reduced number of available healthcare providers. </a:t>
            </a:r>
          </a:p>
          <a:p>
            <a:r>
              <a:rPr lang="en-US" b="1" dirty="0">
                <a:latin typeface="Arial"/>
                <a:cs typeface="Arial"/>
              </a:rPr>
              <a:t>The cost to employers can be very high, in terms of inefficiencies, increased error rates, and replacing experienced professionals.</a:t>
            </a:r>
          </a:p>
          <a:p>
            <a:pPr lvl="1"/>
            <a:r>
              <a:rPr lang="en-US" b="1" dirty="0">
                <a:solidFill>
                  <a:srgbClr val="000000"/>
                </a:solidFill>
                <a:latin typeface="Arial"/>
                <a:cs typeface="Arial"/>
              </a:rPr>
              <a:t>Hundreds of thousands or up to $1 million to replace a physician. </a:t>
            </a:r>
          </a:p>
          <a:p>
            <a:pPr marL="457200" lvl="1" indent="0">
              <a:buNone/>
            </a:pPr>
            <a:endParaRPr lang="en-US" dirty="0"/>
          </a:p>
        </p:txBody>
      </p:sp>
      <p:pic>
        <p:nvPicPr>
          <p:cNvPr id="5" name="Picture 44">
            <a:extLst>
              <a:ext uri="{FF2B5EF4-FFF2-40B4-BE49-F238E27FC236}">
                <a16:creationId xmlns:a16="http://schemas.microsoft.com/office/drawing/2014/main" id="{8845A64E-4D0B-40A9-8B03-9B5DA3ABA808}"/>
              </a:ext>
            </a:extLst>
          </p:cNvPr>
          <p:cNvPicPr>
            <a:picLocks noChangeAspect="1"/>
          </p:cNvPicPr>
          <p:nvPr/>
        </p:nvPicPr>
        <p:blipFill>
          <a:blip r:embed="rId2"/>
          <a:stretch>
            <a:fillRect/>
          </a:stretch>
        </p:blipFill>
        <p:spPr>
          <a:xfrm>
            <a:off x="10223743" y="5690016"/>
            <a:ext cx="1713394" cy="993768"/>
          </a:xfrm>
          <a:prstGeom prst="rect">
            <a:avLst/>
          </a:prstGeom>
        </p:spPr>
      </p:pic>
    </p:spTree>
    <p:extLst>
      <p:ext uri="{BB962C8B-B14F-4D97-AF65-F5344CB8AC3E}">
        <p14:creationId xmlns:p14="http://schemas.microsoft.com/office/powerpoint/2010/main" val="42428252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pPr algn="ctr"/>
            <a:r>
              <a:rPr lang="en-US" dirty="0"/>
              <a:t>A typical case</a:t>
            </a:r>
          </a:p>
        </p:txBody>
      </p:sp>
      <p:sp>
        <p:nvSpPr>
          <p:cNvPr id="5" name="Oval 4"/>
          <p:cNvSpPr/>
          <p:nvPr/>
        </p:nvSpPr>
        <p:spPr>
          <a:xfrm>
            <a:off x="4522570" y="3243038"/>
            <a:ext cx="3244446" cy="2016061"/>
          </a:xfrm>
          <a:prstGeom prst="ellipse">
            <a:avLst/>
          </a:prstGeom>
          <a:gradFill>
            <a:gsLst>
              <a:gs pos="0">
                <a:srgbClr val="FF0000"/>
              </a:gs>
              <a:gs pos="100000">
                <a:schemeClr val="accent1">
                  <a:satMod val="110000"/>
                  <a:lumMod val="100000"/>
                  <a:shade val="100000"/>
                </a:schemeClr>
              </a:gs>
              <a:gs pos="0">
                <a:srgbClr val="FF0000"/>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t>HEALTHCARE PROVIDER</a:t>
            </a:r>
          </a:p>
        </p:txBody>
      </p:sp>
      <p:sp>
        <p:nvSpPr>
          <p:cNvPr id="6" name="Oval 5"/>
          <p:cNvSpPr/>
          <p:nvPr/>
        </p:nvSpPr>
        <p:spPr>
          <a:xfrm>
            <a:off x="10034845" y="4859644"/>
            <a:ext cx="1269919" cy="52664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DEA</a:t>
            </a:r>
          </a:p>
        </p:txBody>
      </p:sp>
      <p:sp>
        <p:nvSpPr>
          <p:cNvPr id="8" name="Oval 7"/>
          <p:cNvSpPr/>
          <p:nvPr/>
        </p:nvSpPr>
        <p:spPr>
          <a:xfrm>
            <a:off x="5568288" y="1778166"/>
            <a:ext cx="1579656" cy="69703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Medical Boards</a:t>
            </a:r>
          </a:p>
        </p:txBody>
      </p:sp>
      <p:sp>
        <p:nvSpPr>
          <p:cNvPr id="9" name="Oval 8"/>
          <p:cNvSpPr/>
          <p:nvPr/>
        </p:nvSpPr>
        <p:spPr>
          <a:xfrm>
            <a:off x="9277255" y="489807"/>
            <a:ext cx="2183642" cy="63507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Credentialing</a:t>
            </a:r>
          </a:p>
        </p:txBody>
      </p:sp>
      <p:sp>
        <p:nvSpPr>
          <p:cNvPr id="10" name="Oval 9"/>
          <p:cNvSpPr/>
          <p:nvPr/>
        </p:nvSpPr>
        <p:spPr>
          <a:xfrm>
            <a:off x="7456639" y="1619464"/>
            <a:ext cx="1533196" cy="63507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Specialty Boards</a:t>
            </a:r>
          </a:p>
        </p:txBody>
      </p:sp>
      <p:sp>
        <p:nvSpPr>
          <p:cNvPr id="11" name="Oval 10"/>
          <p:cNvSpPr/>
          <p:nvPr/>
        </p:nvSpPr>
        <p:spPr>
          <a:xfrm>
            <a:off x="9012246" y="5894883"/>
            <a:ext cx="1842932" cy="61958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Practitioner Databank</a:t>
            </a:r>
          </a:p>
        </p:txBody>
      </p:sp>
      <p:sp>
        <p:nvSpPr>
          <p:cNvPr id="12" name="Oval 11"/>
          <p:cNvSpPr/>
          <p:nvPr/>
        </p:nvSpPr>
        <p:spPr>
          <a:xfrm>
            <a:off x="714716" y="4550572"/>
            <a:ext cx="1780985" cy="51115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Family</a:t>
            </a:r>
          </a:p>
        </p:txBody>
      </p:sp>
      <p:sp>
        <p:nvSpPr>
          <p:cNvPr id="13" name="Oval 12"/>
          <p:cNvSpPr/>
          <p:nvPr/>
        </p:nvSpPr>
        <p:spPr>
          <a:xfrm>
            <a:off x="463005" y="3226710"/>
            <a:ext cx="1502221" cy="52664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Friends</a:t>
            </a:r>
          </a:p>
        </p:txBody>
      </p:sp>
      <p:sp>
        <p:nvSpPr>
          <p:cNvPr id="14" name="Oval 13"/>
          <p:cNvSpPr/>
          <p:nvPr/>
        </p:nvSpPr>
        <p:spPr>
          <a:xfrm>
            <a:off x="2309394" y="5032300"/>
            <a:ext cx="2121694" cy="71252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Healthcare Organization</a:t>
            </a:r>
          </a:p>
        </p:txBody>
      </p:sp>
      <p:sp>
        <p:nvSpPr>
          <p:cNvPr id="15" name="Oval 14"/>
          <p:cNvSpPr/>
          <p:nvPr/>
        </p:nvSpPr>
        <p:spPr>
          <a:xfrm>
            <a:off x="7932959" y="2994935"/>
            <a:ext cx="1455761" cy="66605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Financial</a:t>
            </a:r>
          </a:p>
        </p:txBody>
      </p:sp>
      <p:sp>
        <p:nvSpPr>
          <p:cNvPr id="16" name="Oval 15"/>
          <p:cNvSpPr/>
          <p:nvPr/>
        </p:nvSpPr>
        <p:spPr>
          <a:xfrm>
            <a:off x="9813349" y="2740345"/>
            <a:ext cx="1006643" cy="52664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Legal</a:t>
            </a:r>
          </a:p>
        </p:txBody>
      </p:sp>
      <p:sp>
        <p:nvSpPr>
          <p:cNvPr id="17" name="Oval 16"/>
          <p:cNvSpPr/>
          <p:nvPr/>
        </p:nvSpPr>
        <p:spPr>
          <a:xfrm>
            <a:off x="2187285" y="3725352"/>
            <a:ext cx="1966827" cy="46468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Malpractice</a:t>
            </a:r>
          </a:p>
        </p:txBody>
      </p:sp>
      <p:sp>
        <p:nvSpPr>
          <p:cNvPr id="18" name="Oval 17"/>
          <p:cNvSpPr/>
          <p:nvPr/>
        </p:nvSpPr>
        <p:spPr>
          <a:xfrm>
            <a:off x="6548063" y="5921863"/>
            <a:ext cx="1719037" cy="60409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Employers</a:t>
            </a:r>
          </a:p>
        </p:txBody>
      </p:sp>
      <p:sp>
        <p:nvSpPr>
          <p:cNvPr id="19" name="Oval 18"/>
          <p:cNvSpPr/>
          <p:nvPr/>
        </p:nvSpPr>
        <p:spPr>
          <a:xfrm>
            <a:off x="491248" y="5727624"/>
            <a:ext cx="1688063" cy="65056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Colleagues</a:t>
            </a:r>
          </a:p>
        </p:txBody>
      </p:sp>
      <p:sp>
        <p:nvSpPr>
          <p:cNvPr id="21" name="Oval 20"/>
          <p:cNvSpPr/>
          <p:nvPr/>
        </p:nvSpPr>
        <p:spPr>
          <a:xfrm>
            <a:off x="4015495" y="5950528"/>
            <a:ext cx="1827445" cy="55762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Patients</a:t>
            </a:r>
          </a:p>
        </p:txBody>
      </p:sp>
      <p:sp>
        <p:nvSpPr>
          <p:cNvPr id="22" name="Oval 21"/>
          <p:cNvSpPr/>
          <p:nvPr/>
        </p:nvSpPr>
        <p:spPr>
          <a:xfrm>
            <a:off x="3362469" y="2776884"/>
            <a:ext cx="1269919" cy="49566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Stigma</a:t>
            </a:r>
          </a:p>
        </p:txBody>
      </p:sp>
      <p:sp>
        <p:nvSpPr>
          <p:cNvPr id="23" name="Oval 22"/>
          <p:cNvSpPr/>
          <p:nvPr/>
        </p:nvSpPr>
        <p:spPr>
          <a:xfrm>
            <a:off x="601746" y="1617593"/>
            <a:ext cx="2106208" cy="83643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Physical/Mental Health</a:t>
            </a:r>
          </a:p>
        </p:txBody>
      </p:sp>
      <p:sp>
        <p:nvSpPr>
          <p:cNvPr id="24" name="Oval 23"/>
          <p:cNvSpPr/>
          <p:nvPr/>
        </p:nvSpPr>
        <p:spPr>
          <a:xfrm>
            <a:off x="794453" y="551147"/>
            <a:ext cx="2694707" cy="48017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Substance Use</a:t>
            </a:r>
          </a:p>
        </p:txBody>
      </p:sp>
      <p:sp>
        <p:nvSpPr>
          <p:cNvPr id="25" name="Oval 24"/>
          <p:cNvSpPr/>
          <p:nvPr/>
        </p:nvSpPr>
        <p:spPr>
          <a:xfrm>
            <a:off x="9334261" y="1587604"/>
            <a:ext cx="1889392" cy="55762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Insurance</a:t>
            </a:r>
          </a:p>
        </p:txBody>
      </p:sp>
      <p:sp>
        <p:nvSpPr>
          <p:cNvPr id="26" name="Oval 25"/>
          <p:cNvSpPr/>
          <p:nvPr/>
        </p:nvSpPr>
        <p:spPr>
          <a:xfrm>
            <a:off x="9836491" y="3820115"/>
            <a:ext cx="1533195" cy="34077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Staff</a:t>
            </a:r>
          </a:p>
        </p:txBody>
      </p:sp>
      <p:sp>
        <p:nvSpPr>
          <p:cNvPr id="4" name="Oval 3"/>
          <p:cNvSpPr/>
          <p:nvPr/>
        </p:nvSpPr>
        <p:spPr>
          <a:xfrm>
            <a:off x="3156327" y="1616581"/>
            <a:ext cx="1778000" cy="42862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Burnout</a:t>
            </a:r>
          </a:p>
        </p:txBody>
      </p:sp>
      <p:sp>
        <p:nvSpPr>
          <p:cNvPr id="7" name="Oval 6"/>
          <p:cNvSpPr/>
          <p:nvPr/>
        </p:nvSpPr>
        <p:spPr>
          <a:xfrm>
            <a:off x="7955440" y="4768907"/>
            <a:ext cx="1508125" cy="4445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EMR</a:t>
            </a:r>
          </a:p>
        </p:txBody>
      </p:sp>
    </p:spTree>
    <p:extLst>
      <p:ext uri="{BB962C8B-B14F-4D97-AF65-F5344CB8AC3E}">
        <p14:creationId xmlns:p14="http://schemas.microsoft.com/office/powerpoint/2010/main" val="14815315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pPr algn="ctr"/>
            <a:r>
              <a:rPr lang="en-US" dirty="0">
                <a:solidFill>
                  <a:schemeClr val="bg1"/>
                </a:solidFill>
              </a:rPr>
              <a:t>may require tertiary care</a:t>
            </a:r>
          </a:p>
        </p:txBody>
      </p:sp>
      <p:sp>
        <p:nvSpPr>
          <p:cNvPr id="3" name="Content Placeholder 2"/>
          <p:cNvSpPr>
            <a:spLocks noGrp="1"/>
          </p:cNvSpPr>
          <p:nvPr>
            <p:ph idx="1"/>
          </p:nvPr>
        </p:nvSpPr>
        <p:spPr/>
        <p:txBody>
          <a:bodyPr>
            <a:normAutofit lnSpcReduction="10000"/>
          </a:bodyPr>
          <a:lstStyle/>
          <a:p>
            <a:pPr marL="0" indent="0">
              <a:buNone/>
            </a:pPr>
            <a:r>
              <a:rPr lang="en-US" sz="3200" dirty="0"/>
              <a:t>Elements of “standard monitoring”</a:t>
            </a:r>
          </a:p>
          <a:p>
            <a:pPr marL="0" indent="0">
              <a:buNone/>
            </a:pPr>
            <a:endParaRPr lang="en-US" dirty="0"/>
          </a:p>
          <a:p>
            <a:pPr lvl="1"/>
            <a:r>
              <a:rPr lang="en-US" sz="2800" dirty="0"/>
              <a:t>Monitoring contract (usually 5 years)</a:t>
            </a:r>
          </a:p>
          <a:p>
            <a:pPr lvl="1"/>
            <a:r>
              <a:rPr lang="en-US" sz="2800" dirty="0"/>
              <a:t>Evaluation and Treatment</a:t>
            </a:r>
          </a:p>
          <a:p>
            <a:pPr lvl="1"/>
            <a:r>
              <a:rPr lang="en-US" sz="2800" dirty="0"/>
              <a:t>Random drug screening</a:t>
            </a:r>
          </a:p>
          <a:p>
            <a:pPr lvl="1"/>
            <a:r>
              <a:rPr lang="en-US" sz="2800" dirty="0"/>
              <a:t>12-step meetings (Alcoholic’s Anonymous)</a:t>
            </a:r>
          </a:p>
          <a:p>
            <a:pPr lvl="1"/>
            <a:r>
              <a:rPr lang="en-US" sz="2800" dirty="0"/>
              <a:t>Worksite monitoring</a:t>
            </a:r>
          </a:p>
          <a:p>
            <a:pPr marL="457200" lvl="1" indent="0">
              <a:buNone/>
            </a:pPr>
            <a:endParaRPr lang="en-US" sz="2800" dirty="0"/>
          </a:p>
          <a:p>
            <a:pPr marL="0" lvl="1" indent="0">
              <a:buNone/>
            </a:pPr>
            <a:r>
              <a:rPr lang="en-US" sz="3200" dirty="0"/>
              <a:t>Nearly 80% of healthcare providers licensed and working at the end of 5 years of monitoring</a:t>
            </a:r>
          </a:p>
          <a:p>
            <a:pPr marL="457200" lvl="1" indent="0">
              <a:buNone/>
            </a:pPr>
            <a:endParaRPr lang="en-US" dirty="0"/>
          </a:p>
        </p:txBody>
      </p:sp>
      <p:pic>
        <p:nvPicPr>
          <p:cNvPr id="5" name="Picture 44">
            <a:extLst>
              <a:ext uri="{FF2B5EF4-FFF2-40B4-BE49-F238E27FC236}">
                <a16:creationId xmlns:a16="http://schemas.microsoft.com/office/drawing/2014/main" id="{8845A64E-4D0B-40A9-8B03-9B5DA3ABA808}"/>
              </a:ext>
            </a:extLst>
          </p:cNvPr>
          <p:cNvPicPr>
            <a:picLocks noChangeAspect="1"/>
          </p:cNvPicPr>
          <p:nvPr/>
        </p:nvPicPr>
        <p:blipFill>
          <a:blip r:embed="rId2"/>
          <a:stretch>
            <a:fillRect/>
          </a:stretch>
        </p:blipFill>
        <p:spPr>
          <a:xfrm>
            <a:off x="10223743" y="5690016"/>
            <a:ext cx="1713394" cy="993768"/>
          </a:xfrm>
          <a:prstGeom prst="rect">
            <a:avLst/>
          </a:prstGeom>
        </p:spPr>
      </p:pic>
    </p:spTree>
    <p:extLst>
      <p:ext uri="{BB962C8B-B14F-4D97-AF65-F5344CB8AC3E}">
        <p14:creationId xmlns:p14="http://schemas.microsoft.com/office/powerpoint/2010/main" val="15663523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pPr algn="ctr"/>
            <a:r>
              <a:rPr lang="en-US" dirty="0">
                <a:solidFill>
                  <a:srgbClr val="FFFFFF"/>
                </a:solidFill>
              </a:rPr>
              <a:t>Barriers to Standard Monitoring</a:t>
            </a:r>
          </a:p>
        </p:txBody>
      </p:sp>
      <p:sp>
        <p:nvSpPr>
          <p:cNvPr id="3" name="Content Placeholder 2"/>
          <p:cNvSpPr>
            <a:spLocks noGrp="1"/>
          </p:cNvSpPr>
          <p:nvPr>
            <p:ph idx="1"/>
          </p:nvPr>
        </p:nvSpPr>
        <p:spPr/>
        <p:txBody>
          <a:bodyPr/>
          <a:lstStyle/>
          <a:p>
            <a:pPr marL="0" indent="0" algn="ctr">
              <a:buNone/>
            </a:pPr>
            <a:r>
              <a:rPr lang="en-US" sz="3200" dirty="0">
                <a:solidFill>
                  <a:srgbClr val="000000"/>
                </a:solidFill>
                <a:cs typeface="Arial"/>
              </a:rPr>
              <a:t>Monitoring is hard</a:t>
            </a:r>
          </a:p>
          <a:p>
            <a:pPr lvl="1"/>
            <a:r>
              <a:rPr lang="en-US" sz="2800" dirty="0">
                <a:solidFill>
                  <a:srgbClr val="000000"/>
                </a:solidFill>
                <a:cs typeface="Arial"/>
              </a:rPr>
              <a:t>Expensive</a:t>
            </a:r>
          </a:p>
          <a:p>
            <a:pPr lvl="1"/>
            <a:r>
              <a:rPr lang="en-US" sz="2800" dirty="0">
                <a:solidFill>
                  <a:srgbClr val="000000"/>
                </a:solidFill>
                <a:cs typeface="Arial"/>
              </a:rPr>
              <a:t>Time-consuming</a:t>
            </a:r>
          </a:p>
          <a:p>
            <a:pPr lvl="1"/>
            <a:r>
              <a:rPr lang="en-US" sz="2800" dirty="0">
                <a:solidFill>
                  <a:srgbClr val="000000"/>
                </a:solidFill>
                <a:cs typeface="Arial"/>
              </a:rPr>
              <a:t>Anxiety-provoking</a:t>
            </a:r>
          </a:p>
          <a:p>
            <a:pPr lvl="1"/>
            <a:r>
              <a:rPr lang="en-US" sz="2800" dirty="0">
                <a:solidFill>
                  <a:srgbClr val="000000"/>
                </a:solidFill>
                <a:cs typeface="Arial"/>
              </a:rPr>
              <a:t>Embarrassing</a:t>
            </a:r>
          </a:p>
          <a:p>
            <a:pPr lvl="1"/>
            <a:r>
              <a:rPr lang="en-US" sz="2800" dirty="0">
                <a:solidFill>
                  <a:srgbClr val="000000"/>
                </a:solidFill>
                <a:cs typeface="Arial"/>
              </a:rPr>
              <a:t>Stigma</a:t>
            </a:r>
          </a:p>
          <a:p>
            <a:pPr lvl="1"/>
            <a:r>
              <a:rPr lang="en-US" sz="2800" dirty="0">
                <a:solidFill>
                  <a:srgbClr val="000000"/>
                </a:solidFill>
                <a:cs typeface="Arial"/>
              </a:rPr>
              <a:t>Limited Confidentiality</a:t>
            </a:r>
            <a:endParaRPr lang="en-US" sz="2800" dirty="0"/>
          </a:p>
          <a:p>
            <a:pPr marL="0" indent="0">
              <a:buNone/>
            </a:pPr>
            <a:endParaRPr lang="en-US" dirty="0"/>
          </a:p>
        </p:txBody>
      </p:sp>
      <p:pic>
        <p:nvPicPr>
          <p:cNvPr id="5" name="Picture 44">
            <a:extLst>
              <a:ext uri="{FF2B5EF4-FFF2-40B4-BE49-F238E27FC236}">
                <a16:creationId xmlns:a16="http://schemas.microsoft.com/office/drawing/2014/main" id="{8845A64E-4D0B-40A9-8B03-9B5DA3ABA808}"/>
              </a:ext>
            </a:extLst>
          </p:cNvPr>
          <p:cNvPicPr>
            <a:picLocks noChangeAspect="1"/>
          </p:cNvPicPr>
          <p:nvPr/>
        </p:nvPicPr>
        <p:blipFill>
          <a:blip r:embed="rId2"/>
          <a:stretch>
            <a:fillRect/>
          </a:stretch>
        </p:blipFill>
        <p:spPr>
          <a:xfrm>
            <a:off x="10223743" y="5690016"/>
            <a:ext cx="1713394" cy="993768"/>
          </a:xfrm>
          <a:prstGeom prst="rect">
            <a:avLst/>
          </a:prstGeom>
        </p:spPr>
      </p:pic>
    </p:spTree>
    <p:extLst>
      <p:ext uri="{BB962C8B-B14F-4D97-AF65-F5344CB8AC3E}">
        <p14:creationId xmlns:p14="http://schemas.microsoft.com/office/powerpoint/2010/main" val="30902484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640972"/>
          </a:xfrm>
        </p:spPr>
        <p:style>
          <a:lnRef idx="1">
            <a:schemeClr val="accent1"/>
          </a:lnRef>
          <a:fillRef idx="3">
            <a:schemeClr val="accent1"/>
          </a:fillRef>
          <a:effectRef idx="2">
            <a:schemeClr val="accent1"/>
          </a:effectRef>
          <a:fontRef idx="minor">
            <a:schemeClr val="lt1"/>
          </a:fontRef>
        </p:style>
        <p:txBody>
          <a:bodyPr>
            <a:normAutofit/>
          </a:bodyPr>
          <a:lstStyle/>
          <a:p>
            <a:pPr algn="ctr"/>
            <a:r>
              <a:rPr lang="en-US" dirty="0">
                <a:solidFill>
                  <a:schemeClr val="bg1"/>
                </a:solidFill>
              </a:rPr>
              <a:t>Supportive Case Management</a:t>
            </a:r>
            <a:br>
              <a:rPr lang="en-US" dirty="0">
                <a:solidFill>
                  <a:schemeClr val="bg1"/>
                </a:solidFill>
              </a:rPr>
            </a:br>
            <a:r>
              <a:rPr lang="en-US" dirty="0">
                <a:solidFill>
                  <a:schemeClr val="bg1"/>
                </a:solidFill>
              </a:rPr>
              <a:t>A model for primary prevention</a:t>
            </a:r>
          </a:p>
        </p:txBody>
      </p:sp>
      <p:sp>
        <p:nvSpPr>
          <p:cNvPr id="3" name="Content Placeholder 2"/>
          <p:cNvSpPr>
            <a:spLocks noGrp="1"/>
          </p:cNvSpPr>
          <p:nvPr>
            <p:ph idx="1"/>
          </p:nvPr>
        </p:nvSpPr>
        <p:spPr>
          <a:xfrm>
            <a:off x="838200" y="2153333"/>
            <a:ext cx="10515600" cy="4023629"/>
          </a:xfrm>
        </p:spPr>
        <p:txBody>
          <a:bodyPr>
            <a:normAutofit fontScale="55000" lnSpcReduction="20000"/>
          </a:bodyPr>
          <a:lstStyle/>
          <a:p>
            <a:pPr marL="0" indent="0" algn="ctr">
              <a:buNone/>
            </a:pPr>
            <a:r>
              <a:rPr lang="en-US" sz="5100" dirty="0"/>
              <a:t>Eliminate the barriers of standard monitoring</a:t>
            </a:r>
          </a:p>
          <a:p>
            <a:pPr marL="0" indent="0">
              <a:buNone/>
            </a:pPr>
            <a:endParaRPr lang="en-US" sz="3200" dirty="0"/>
          </a:p>
          <a:p>
            <a:pPr lvl="1"/>
            <a:r>
              <a:rPr lang="en-US" sz="4500" dirty="0"/>
              <a:t>Confidential</a:t>
            </a:r>
          </a:p>
          <a:p>
            <a:pPr marL="457200" lvl="1" indent="0">
              <a:buNone/>
            </a:pPr>
            <a:endParaRPr lang="en-US" sz="4500" dirty="0"/>
          </a:p>
          <a:p>
            <a:pPr lvl="1"/>
            <a:r>
              <a:rPr lang="en-US" sz="4500" dirty="0"/>
              <a:t>Voluntary</a:t>
            </a:r>
          </a:p>
          <a:p>
            <a:pPr marL="457200" lvl="1" indent="0">
              <a:buNone/>
            </a:pPr>
            <a:endParaRPr lang="en-US" sz="4500" dirty="0"/>
          </a:p>
          <a:p>
            <a:pPr lvl="1"/>
            <a:r>
              <a:rPr lang="en-US" sz="4500" dirty="0"/>
              <a:t>Non-disciplinary</a:t>
            </a:r>
          </a:p>
          <a:p>
            <a:pPr marL="457200" lvl="1" indent="0">
              <a:buNone/>
            </a:pPr>
            <a:endParaRPr lang="en-US" sz="4500" dirty="0"/>
          </a:p>
          <a:p>
            <a:pPr lvl="1"/>
            <a:r>
              <a:rPr lang="en-US" sz="4500" dirty="0"/>
              <a:t>No cost for partner organization or self-referral</a:t>
            </a:r>
          </a:p>
          <a:p>
            <a:pPr lvl="1"/>
            <a:endParaRPr lang="en-US" dirty="0"/>
          </a:p>
          <a:p>
            <a:pPr lvl="1"/>
            <a:endParaRPr lang="en-US" dirty="0"/>
          </a:p>
          <a:p>
            <a:endParaRPr lang="en-US" dirty="0"/>
          </a:p>
          <a:p>
            <a:pPr marL="0" indent="0">
              <a:buNone/>
            </a:pPr>
            <a:r>
              <a:rPr lang="en-US" dirty="0"/>
              <a:t>	</a:t>
            </a:r>
          </a:p>
          <a:p>
            <a:pPr marL="0" indent="0">
              <a:buNone/>
            </a:pPr>
            <a:endParaRPr lang="en-US" dirty="0"/>
          </a:p>
          <a:p>
            <a:pPr marL="0" indent="0">
              <a:buNone/>
            </a:pPr>
            <a:endParaRPr lang="en-US" dirty="0"/>
          </a:p>
        </p:txBody>
      </p:sp>
      <p:pic>
        <p:nvPicPr>
          <p:cNvPr id="6" name="Picture 44">
            <a:extLst>
              <a:ext uri="{FF2B5EF4-FFF2-40B4-BE49-F238E27FC236}">
                <a16:creationId xmlns:a16="http://schemas.microsoft.com/office/drawing/2014/main" id="{8845A64E-4D0B-40A9-8B03-9B5DA3ABA808}"/>
              </a:ext>
            </a:extLst>
          </p:cNvPr>
          <p:cNvPicPr>
            <a:picLocks noChangeAspect="1"/>
          </p:cNvPicPr>
          <p:nvPr/>
        </p:nvPicPr>
        <p:blipFill>
          <a:blip r:embed="rId2"/>
          <a:stretch>
            <a:fillRect/>
          </a:stretch>
        </p:blipFill>
        <p:spPr>
          <a:xfrm>
            <a:off x="10223743" y="5690016"/>
            <a:ext cx="1713394" cy="993768"/>
          </a:xfrm>
          <a:prstGeom prst="rect">
            <a:avLst/>
          </a:prstGeom>
        </p:spPr>
      </p:pic>
    </p:spTree>
    <p:extLst>
      <p:ext uri="{BB962C8B-B14F-4D97-AF65-F5344CB8AC3E}">
        <p14:creationId xmlns:p14="http://schemas.microsoft.com/office/powerpoint/2010/main" val="7276788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8408"/>
          </a:xfrm>
        </p:spPr>
        <p:style>
          <a:lnRef idx="1">
            <a:schemeClr val="accent1"/>
          </a:lnRef>
          <a:fillRef idx="3">
            <a:schemeClr val="accent1"/>
          </a:fillRef>
          <a:effectRef idx="2">
            <a:schemeClr val="accent1"/>
          </a:effectRef>
          <a:fontRef idx="minor">
            <a:schemeClr val="lt1"/>
          </a:fontRef>
        </p:style>
        <p:txBody>
          <a:bodyPr/>
          <a:lstStyle/>
          <a:p>
            <a:pPr algn="ctr"/>
            <a:r>
              <a:rPr lang="en-US" dirty="0">
                <a:solidFill>
                  <a:schemeClr val="bg1"/>
                </a:solidFill>
              </a:rPr>
              <a:t>Supportive Case Management</a:t>
            </a:r>
          </a:p>
        </p:txBody>
      </p:sp>
      <p:sp>
        <p:nvSpPr>
          <p:cNvPr id="3" name="Content Placeholder 2"/>
          <p:cNvSpPr>
            <a:spLocks noGrp="1"/>
          </p:cNvSpPr>
          <p:nvPr>
            <p:ph idx="1"/>
          </p:nvPr>
        </p:nvSpPr>
        <p:spPr>
          <a:xfrm>
            <a:off x="838200" y="1310296"/>
            <a:ext cx="10515600" cy="5039277"/>
          </a:xfrm>
        </p:spPr>
        <p:txBody>
          <a:bodyPr>
            <a:normAutofit/>
          </a:bodyPr>
          <a:lstStyle/>
          <a:p>
            <a:pPr marL="0" indent="0">
              <a:buNone/>
            </a:pPr>
            <a:r>
              <a:rPr lang="en-US" sz="3000" dirty="0"/>
              <a:t>Referral source</a:t>
            </a:r>
          </a:p>
          <a:p>
            <a:pPr lvl="1"/>
            <a:r>
              <a:rPr lang="en-US" sz="2600" dirty="0"/>
              <a:t>Self-referral (preferred)</a:t>
            </a:r>
          </a:p>
          <a:p>
            <a:pPr lvl="1"/>
            <a:r>
              <a:rPr lang="en-US" sz="2600" dirty="0"/>
              <a:t>Partner organization</a:t>
            </a:r>
          </a:p>
          <a:p>
            <a:pPr marL="0" lvl="1" indent="0">
              <a:buNone/>
            </a:pPr>
            <a:r>
              <a:rPr lang="en-US" sz="3000"/>
              <a:t>Reasons </a:t>
            </a:r>
            <a:r>
              <a:rPr lang="en-US" sz="3000" dirty="0"/>
              <a:t>for referral</a:t>
            </a:r>
          </a:p>
          <a:p>
            <a:pPr lvl="1"/>
            <a:r>
              <a:rPr lang="en-US" sz="2600" dirty="0"/>
              <a:t>Signs and symptoms of depression/burnout</a:t>
            </a:r>
          </a:p>
          <a:p>
            <a:pPr lvl="1"/>
            <a:r>
              <a:rPr lang="en-US" sz="2600" dirty="0"/>
              <a:t>Work-life imbalance</a:t>
            </a:r>
          </a:p>
          <a:p>
            <a:pPr lvl="1"/>
            <a:r>
              <a:rPr lang="en-US" sz="2600" dirty="0"/>
              <a:t>Behavioral concerns</a:t>
            </a:r>
          </a:p>
          <a:p>
            <a:pPr marL="0" lvl="1" indent="0">
              <a:buNone/>
            </a:pPr>
            <a:r>
              <a:rPr lang="en-US" sz="3000" dirty="0"/>
              <a:t>Exclusions</a:t>
            </a:r>
          </a:p>
          <a:p>
            <a:pPr lvl="1"/>
            <a:r>
              <a:rPr lang="en-US" sz="2600" dirty="0"/>
              <a:t>Severe medical, mental health disorders</a:t>
            </a:r>
          </a:p>
          <a:p>
            <a:pPr lvl="1"/>
            <a:r>
              <a:rPr lang="en-US" sz="2600" dirty="0"/>
              <a:t>Substance use disorder</a:t>
            </a:r>
          </a:p>
          <a:p>
            <a:pPr lvl="1"/>
            <a:r>
              <a:rPr lang="en-US" sz="2600" dirty="0"/>
              <a:t>Regulatory agency involvement, legal issues</a:t>
            </a:r>
          </a:p>
          <a:p>
            <a:pPr marL="457200" lvl="1" indent="-457200"/>
            <a:endParaRPr lang="en-US" sz="2800" dirty="0"/>
          </a:p>
          <a:p>
            <a:pPr marL="457200" lvl="1" indent="-457200"/>
            <a:endParaRPr lang="en-US" sz="2800" dirty="0"/>
          </a:p>
          <a:p>
            <a:pPr marL="457200" lvl="1" indent="-457200"/>
            <a:endParaRPr lang="en-US" sz="2800" dirty="0"/>
          </a:p>
          <a:p>
            <a:pPr marL="0" indent="0">
              <a:buNone/>
            </a:pPr>
            <a:endParaRPr lang="en-US" dirty="0"/>
          </a:p>
          <a:p>
            <a:pPr marL="0" indent="0">
              <a:buNone/>
            </a:pPr>
            <a:endParaRPr lang="en-US" dirty="0"/>
          </a:p>
          <a:p>
            <a:endParaRPr lang="en-US" dirty="0"/>
          </a:p>
          <a:p>
            <a:endParaRPr lang="en-US" dirty="0"/>
          </a:p>
          <a:p>
            <a:endParaRPr lang="en-US" dirty="0"/>
          </a:p>
          <a:p>
            <a:pPr marL="0" indent="0">
              <a:buNone/>
            </a:pPr>
            <a:endParaRPr lang="en-US" dirty="0"/>
          </a:p>
        </p:txBody>
      </p:sp>
      <p:pic>
        <p:nvPicPr>
          <p:cNvPr id="5" name="Picture 44">
            <a:extLst>
              <a:ext uri="{FF2B5EF4-FFF2-40B4-BE49-F238E27FC236}">
                <a16:creationId xmlns:a16="http://schemas.microsoft.com/office/drawing/2014/main" id="{8845A64E-4D0B-40A9-8B03-9B5DA3ABA808}"/>
              </a:ext>
            </a:extLst>
          </p:cNvPr>
          <p:cNvPicPr>
            <a:picLocks noChangeAspect="1"/>
          </p:cNvPicPr>
          <p:nvPr/>
        </p:nvPicPr>
        <p:blipFill>
          <a:blip r:embed="rId2"/>
          <a:stretch>
            <a:fillRect/>
          </a:stretch>
        </p:blipFill>
        <p:spPr>
          <a:xfrm>
            <a:off x="10223743" y="5690016"/>
            <a:ext cx="1713394" cy="993768"/>
          </a:xfrm>
          <a:prstGeom prst="rect">
            <a:avLst/>
          </a:prstGeom>
        </p:spPr>
      </p:pic>
    </p:spTree>
    <p:extLst>
      <p:ext uri="{BB962C8B-B14F-4D97-AF65-F5344CB8AC3E}">
        <p14:creationId xmlns:p14="http://schemas.microsoft.com/office/powerpoint/2010/main" val="2256012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pPr algn="ctr"/>
            <a:r>
              <a:rPr lang="en-US" dirty="0">
                <a:latin typeface="Calibri" panose="020F0502020204030204" pitchFamily="34" charset="0"/>
                <a:cs typeface="Calibri" panose="020F0502020204030204" pitchFamily="34" charset="0"/>
              </a:rPr>
              <a:t>Services</a:t>
            </a:r>
            <a:endParaRPr lang="en-US" dirty="0">
              <a:solidFill>
                <a:schemeClr val="bg1"/>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normAutofit/>
          </a:bodyPr>
          <a:lstStyle/>
          <a:p>
            <a:pPr marL="0" indent="0">
              <a:buNone/>
            </a:pPr>
            <a:r>
              <a:rPr lang="en-US" sz="3200" b="1" dirty="0">
                <a:latin typeface="Calibri" panose="020F0502020204030204" pitchFamily="34" charset="0"/>
                <a:cs typeface="Calibri" panose="020F0502020204030204" pitchFamily="34" charset="0"/>
              </a:rPr>
              <a:t>Advocacy</a:t>
            </a:r>
          </a:p>
          <a:p>
            <a:pPr marL="0" indent="0">
              <a:buNone/>
            </a:pPr>
            <a:r>
              <a:rPr lang="en-US" sz="3200" b="1" dirty="0">
                <a:latin typeface="Calibri" panose="020F0502020204030204" pitchFamily="34" charset="0"/>
                <a:cs typeface="Calibri" panose="020F0502020204030204" pitchFamily="34" charset="0"/>
              </a:rPr>
              <a:t>Education</a:t>
            </a:r>
          </a:p>
          <a:p>
            <a:pPr marL="0" indent="0">
              <a:buNone/>
            </a:pPr>
            <a:r>
              <a:rPr lang="en-US" sz="3200" b="1" dirty="0">
                <a:latin typeface="Calibri" panose="020F0502020204030204" pitchFamily="34" charset="0"/>
                <a:cs typeface="Calibri" panose="020F0502020204030204" pitchFamily="34" charset="0"/>
              </a:rPr>
              <a:t>Information and Consultation</a:t>
            </a:r>
          </a:p>
          <a:p>
            <a:pPr marL="0" indent="0">
              <a:buNone/>
            </a:pPr>
            <a:r>
              <a:rPr lang="en-US" sz="3200" b="1" dirty="0">
                <a:latin typeface="Calibri" panose="020F0502020204030204" pitchFamily="34" charset="0"/>
                <a:cs typeface="Calibri" panose="020F0502020204030204" pitchFamily="34" charset="0"/>
              </a:rPr>
              <a:t>Fulfill Joint Commission accreditation requirements</a:t>
            </a:r>
          </a:p>
          <a:p>
            <a:pPr marL="457200" lvl="1" indent="0">
              <a:buNone/>
            </a:pPr>
            <a:endParaRPr lang="en-US" dirty="0"/>
          </a:p>
        </p:txBody>
      </p:sp>
      <p:pic>
        <p:nvPicPr>
          <p:cNvPr id="5" name="Picture 44">
            <a:extLst>
              <a:ext uri="{FF2B5EF4-FFF2-40B4-BE49-F238E27FC236}">
                <a16:creationId xmlns:a16="http://schemas.microsoft.com/office/drawing/2014/main" id="{8845A64E-4D0B-40A9-8B03-9B5DA3ABA808}"/>
              </a:ext>
            </a:extLst>
          </p:cNvPr>
          <p:cNvPicPr>
            <a:picLocks noChangeAspect="1"/>
          </p:cNvPicPr>
          <p:nvPr/>
        </p:nvPicPr>
        <p:blipFill>
          <a:blip r:embed="rId2"/>
          <a:stretch>
            <a:fillRect/>
          </a:stretch>
        </p:blipFill>
        <p:spPr>
          <a:xfrm>
            <a:off x="10223743" y="5690016"/>
            <a:ext cx="1713394" cy="993768"/>
          </a:xfrm>
          <a:prstGeom prst="rect">
            <a:avLst/>
          </a:prstGeom>
        </p:spPr>
      </p:pic>
    </p:spTree>
    <p:extLst>
      <p:ext uri="{BB962C8B-B14F-4D97-AF65-F5344CB8AC3E}">
        <p14:creationId xmlns:p14="http://schemas.microsoft.com/office/powerpoint/2010/main" val="3165575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88835"/>
          </a:xfrm>
        </p:spPr>
        <p:style>
          <a:lnRef idx="1">
            <a:schemeClr val="accent1"/>
          </a:lnRef>
          <a:fillRef idx="3">
            <a:schemeClr val="accent1"/>
          </a:fillRef>
          <a:effectRef idx="2">
            <a:schemeClr val="accent1"/>
          </a:effectRef>
          <a:fontRef idx="minor">
            <a:schemeClr val="lt1"/>
          </a:fontRef>
        </p:style>
        <p:txBody>
          <a:bodyPr/>
          <a:lstStyle/>
          <a:p>
            <a:pPr algn="ctr"/>
            <a:r>
              <a:rPr lang="en-US" dirty="0">
                <a:solidFill>
                  <a:schemeClr val="bg1"/>
                </a:solidFill>
              </a:rPr>
              <a:t>Supportive Case Management: Process</a:t>
            </a:r>
          </a:p>
        </p:txBody>
      </p:sp>
      <p:sp>
        <p:nvSpPr>
          <p:cNvPr id="3" name="Content Placeholder 2"/>
          <p:cNvSpPr>
            <a:spLocks noGrp="1"/>
          </p:cNvSpPr>
          <p:nvPr>
            <p:ph idx="1"/>
          </p:nvPr>
        </p:nvSpPr>
        <p:spPr>
          <a:xfrm>
            <a:off x="838200" y="1435556"/>
            <a:ext cx="10515600" cy="4741407"/>
          </a:xfrm>
        </p:spPr>
        <p:txBody>
          <a:bodyPr>
            <a:normAutofit/>
          </a:bodyPr>
          <a:lstStyle/>
          <a:p>
            <a:pPr marL="0" indent="0">
              <a:buNone/>
            </a:pPr>
            <a:r>
              <a:rPr lang="en-US" dirty="0"/>
              <a:t>Evaluation</a:t>
            </a:r>
          </a:p>
          <a:p>
            <a:pPr lvl="1"/>
            <a:r>
              <a:rPr lang="en-US" dirty="0"/>
              <a:t>Performed in-house by trained medical professional</a:t>
            </a:r>
          </a:p>
          <a:p>
            <a:pPr marL="0" indent="0">
              <a:buNone/>
            </a:pPr>
            <a:r>
              <a:rPr lang="en-US" dirty="0"/>
              <a:t>Disposition Options</a:t>
            </a:r>
          </a:p>
          <a:p>
            <a:pPr lvl="1"/>
            <a:r>
              <a:rPr lang="en-US" dirty="0"/>
              <a:t>Informal meetings/education with medical professional</a:t>
            </a:r>
          </a:p>
          <a:p>
            <a:pPr lvl="1"/>
            <a:r>
              <a:rPr lang="en-US" dirty="0"/>
              <a:t>Referral to outside treatment services</a:t>
            </a:r>
          </a:p>
          <a:p>
            <a:pPr lvl="2"/>
            <a:r>
              <a:rPr lang="en-US" dirty="0"/>
              <a:t>Employee Assistance Program</a:t>
            </a:r>
          </a:p>
          <a:p>
            <a:pPr lvl="2"/>
            <a:r>
              <a:rPr lang="en-US" dirty="0"/>
              <a:t>Professional coaching</a:t>
            </a:r>
          </a:p>
          <a:p>
            <a:pPr lvl="2"/>
            <a:r>
              <a:rPr lang="en-US" dirty="0"/>
              <a:t>Mindfulness programs</a:t>
            </a:r>
          </a:p>
          <a:p>
            <a:pPr lvl="2"/>
            <a:r>
              <a:rPr lang="en-US" dirty="0"/>
              <a:t>Medical/psychological treatment</a:t>
            </a:r>
          </a:p>
          <a:p>
            <a:pPr marL="685800" lvl="2"/>
            <a:r>
              <a:rPr lang="en-US" sz="2400" dirty="0"/>
              <a:t>Formal assessment and monitoring services</a:t>
            </a:r>
          </a:p>
          <a:p>
            <a:pPr marL="0" lvl="3" indent="0">
              <a:buNone/>
            </a:pPr>
            <a:r>
              <a:rPr lang="en-US" sz="2800" dirty="0"/>
              <a:t>Maintenance plan</a:t>
            </a:r>
          </a:p>
          <a:p>
            <a:pPr marL="914400" lvl="2" indent="0">
              <a:buNone/>
            </a:pPr>
            <a:endParaRPr lang="en-US" dirty="0"/>
          </a:p>
        </p:txBody>
      </p:sp>
      <p:pic>
        <p:nvPicPr>
          <p:cNvPr id="6" name="Picture 44">
            <a:extLst>
              <a:ext uri="{FF2B5EF4-FFF2-40B4-BE49-F238E27FC236}">
                <a16:creationId xmlns:a16="http://schemas.microsoft.com/office/drawing/2014/main" id="{8845A64E-4D0B-40A9-8B03-9B5DA3ABA808}"/>
              </a:ext>
            </a:extLst>
          </p:cNvPr>
          <p:cNvPicPr>
            <a:picLocks noChangeAspect="1"/>
          </p:cNvPicPr>
          <p:nvPr/>
        </p:nvPicPr>
        <p:blipFill>
          <a:blip r:embed="rId2"/>
          <a:stretch>
            <a:fillRect/>
          </a:stretch>
        </p:blipFill>
        <p:spPr>
          <a:xfrm>
            <a:off x="10223743" y="5690016"/>
            <a:ext cx="1713394" cy="993768"/>
          </a:xfrm>
          <a:prstGeom prst="rect">
            <a:avLst/>
          </a:prstGeom>
        </p:spPr>
      </p:pic>
    </p:spTree>
    <p:extLst>
      <p:ext uri="{BB962C8B-B14F-4D97-AF65-F5344CB8AC3E}">
        <p14:creationId xmlns:p14="http://schemas.microsoft.com/office/powerpoint/2010/main" val="34755567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35901-DEBA-4ADB-9CEB-E9C606FC603F}"/>
              </a:ext>
            </a:extLst>
          </p:cNvPr>
          <p:cNvSpPr>
            <a:spLocks noGrp="1"/>
          </p:cNvSpPr>
          <p:nvPr>
            <p:ph type="title"/>
          </p:nvPr>
        </p:nvSpPr>
        <p:spPr>
          <a:xfrm>
            <a:off x="5154833" y="208797"/>
            <a:ext cx="6095893" cy="1105977"/>
          </a:xfrm>
        </p:spPr>
        <p:txBody>
          <a:bodyPr>
            <a:normAutofit/>
          </a:bodyPr>
          <a:lstStyle/>
          <a:p>
            <a:r>
              <a:rPr lang="en-US" dirty="0">
                <a:cs typeface="Calibri Light"/>
              </a:rPr>
              <a:t>               THANK YOU!</a:t>
            </a:r>
            <a:endParaRPr lang="en-US" dirty="0"/>
          </a:p>
        </p:txBody>
      </p:sp>
      <p:sp>
        <p:nvSpPr>
          <p:cNvPr id="12" name="Freeform: Shape 11">
            <a:extLst>
              <a:ext uri="{FF2B5EF4-FFF2-40B4-BE49-F238E27FC236}">
                <a16:creationId xmlns:a16="http://schemas.microsoft.com/office/drawing/2014/main" id="{E0D60ECE-8986-45DC-B7FE-EC7699B46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96964194-5878-40D2-8EC0-DDC58387F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4">
            <a:extLst>
              <a:ext uri="{FF2B5EF4-FFF2-40B4-BE49-F238E27FC236}">
                <a16:creationId xmlns:a16="http://schemas.microsoft.com/office/drawing/2014/main" id="{B158A192-8CB6-4F30-BFDF-36823DA578A2}"/>
              </a:ext>
            </a:extLst>
          </p:cNvPr>
          <p:cNvPicPr>
            <a:picLocks noChangeAspect="1"/>
          </p:cNvPicPr>
          <p:nvPr/>
        </p:nvPicPr>
        <p:blipFill>
          <a:blip r:embed="rId2"/>
          <a:stretch>
            <a:fillRect/>
          </a:stretch>
        </p:blipFill>
        <p:spPr>
          <a:xfrm>
            <a:off x="321733" y="1348588"/>
            <a:ext cx="3835488" cy="2224582"/>
          </a:xfrm>
          <a:prstGeom prst="rect">
            <a:avLst/>
          </a:prstGeom>
        </p:spPr>
      </p:pic>
      <p:sp>
        <p:nvSpPr>
          <p:cNvPr id="3" name="TextBox 2">
            <a:extLst>
              <a:ext uri="{FF2B5EF4-FFF2-40B4-BE49-F238E27FC236}">
                <a16:creationId xmlns:a16="http://schemas.microsoft.com/office/drawing/2014/main" id="{FE548194-580F-4179-A846-F0810C26EEED}"/>
              </a:ext>
            </a:extLst>
          </p:cNvPr>
          <p:cNvSpPr txBox="1"/>
          <p:nvPr/>
        </p:nvSpPr>
        <p:spPr>
          <a:xfrm>
            <a:off x="339425" y="3906982"/>
            <a:ext cx="3800104" cy="461665"/>
          </a:xfrm>
          <a:prstGeom prst="rect">
            <a:avLst/>
          </a:prstGeom>
          <a:noFill/>
        </p:spPr>
        <p:txBody>
          <a:bodyPr wrap="square" rtlCol="0">
            <a:spAutoFit/>
          </a:bodyPr>
          <a:lstStyle/>
          <a:p>
            <a:pPr algn="ctr"/>
            <a:r>
              <a:rPr lang="en-US" sz="2400" dirty="0">
                <a:solidFill>
                  <a:schemeClr val="bg1"/>
                </a:solidFill>
                <a:hlinkClick r:id="rId3"/>
              </a:rPr>
              <a:t>www.hawaiiphp.org</a:t>
            </a:r>
            <a:endParaRPr lang="en-US" sz="2400" dirty="0">
              <a:solidFill>
                <a:schemeClr val="bg1"/>
              </a:solidFill>
            </a:endParaRPr>
          </a:p>
        </p:txBody>
      </p:sp>
      <p:sp>
        <p:nvSpPr>
          <p:cNvPr id="4" name="Content Placeholder 3"/>
          <p:cNvSpPr>
            <a:spLocks noGrp="1"/>
          </p:cNvSpPr>
          <p:nvPr>
            <p:ph idx="1"/>
          </p:nvPr>
        </p:nvSpPr>
        <p:spPr>
          <a:xfrm>
            <a:off x="4986868" y="3989917"/>
            <a:ext cx="7067549" cy="2508249"/>
          </a:xfrm>
        </p:spPr>
        <p:txBody>
          <a:bodyPr>
            <a:normAutofit/>
          </a:bodyPr>
          <a:lstStyle/>
          <a:p>
            <a:pPr marL="0" indent="0" algn="ctr">
              <a:buNone/>
            </a:pPr>
            <a:r>
              <a:rPr lang="en-US" sz="3200" dirty="0"/>
              <a:t>Ted Sakai, Executive Director</a:t>
            </a:r>
          </a:p>
          <a:p>
            <a:pPr marL="0" indent="0" algn="ctr">
              <a:buNone/>
            </a:pPr>
            <a:r>
              <a:rPr lang="en-US" sz="3200" dirty="0"/>
              <a:t>Kris Bjornson, M.D. Medical Director</a:t>
            </a:r>
          </a:p>
          <a:p>
            <a:pPr marL="0" indent="0" algn="ctr">
              <a:buNone/>
            </a:pPr>
            <a:r>
              <a:rPr lang="en-US" sz="3200" dirty="0"/>
              <a:t>Mary Ann Lentz, Director of Operations</a:t>
            </a:r>
          </a:p>
        </p:txBody>
      </p:sp>
    </p:spTree>
    <p:extLst>
      <p:ext uri="{BB962C8B-B14F-4D97-AF65-F5344CB8AC3E}">
        <p14:creationId xmlns:p14="http://schemas.microsoft.com/office/powerpoint/2010/main" val="61928891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pPr algn="ctr"/>
            <a:r>
              <a:rPr lang="en-US" dirty="0">
                <a:solidFill>
                  <a:schemeClr val="bg1"/>
                </a:solidFill>
                <a:latin typeface="Calibri" panose="020F0502020204030204" pitchFamily="34" charset="0"/>
                <a:cs typeface="Calibri" panose="020F0502020204030204" pitchFamily="34" charset="0"/>
              </a:rPr>
              <a:t>Structure</a:t>
            </a:r>
          </a:p>
        </p:txBody>
      </p:sp>
      <p:sp>
        <p:nvSpPr>
          <p:cNvPr id="3" name="Content Placeholder 2"/>
          <p:cNvSpPr>
            <a:spLocks noGrp="1"/>
          </p:cNvSpPr>
          <p:nvPr>
            <p:ph idx="1"/>
          </p:nvPr>
        </p:nvSpPr>
        <p:spPr/>
        <p:txBody>
          <a:bodyPr>
            <a:normAutofit fontScale="92500" lnSpcReduction="20000"/>
          </a:bodyPr>
          <a:lstStyle/>
          <a:p>
            <a:r>
              <a:rPr lang="en-US" b="1" dirty="0">
                <a:solidFill>
                  <a:srgbClr val="000000"/>
                </a:solidFill>
                <a:latin typeface="Calibri" panose="020F0502020204030204" pitchFamily="34" charset="0"/>
                <a:cs typeface="Calibri" panose="020F0502020204030204" pitchFamily="34" charset="0"/>
              </a:rPr>
              <a:t>Independent 501(c) 3 Non-Profit</a:t>
            </a:r>
          </a:p>
          <a:p>
            <a:r>
              <a:rPr lang="en-US" b="1" dirty="0">
                <a:solidFill>
                  <a:srgbClr val="000000"/>
                </a:solidFill>
                <a:latin typeface="Calibri" panose="020F0502020204030204" pitchFamily="34" charset="0"/>
                <a:cs typeface="Calibri" panose="020F0502020204030204" pitchFamily="34" charset="0"/>
              </a:rPr>
              <a:t>No formal relationship with any state licensing agency</a:t>
            </a:r>
          </a:p>
          <a:p>
            <a:r>
              <a:rPr lang="en-US" b="1" dirty="0">
                <a:solidFill>
                  <a:srgbClr val="000000"/>
                </a:solidFill>
                <a:latin typeface="Calibri" panose="020F0502020204030204" pitchFamily="34" charset="0"/>
                <a:cs typeface="Calibri" panose="020F0502020204030204" pitchFamily="34" charset="0"/>
              </a:rPr>
              <a:t>No formal affiliation with any medical society</a:t>
            </a:r>
          </a:p>
          <a:p>
            <a:r>
              <a:rPr lang="en-US" b="1" dirty="0">
                <a:solidFill>
                  <a:srgbClr val="000000"/>
                </a:solidFill>
                <a:latin typeface="Calibri" panose="020F0502020204030204" pitchFamily="34" charset="0"/>
                <a:cs typeface="Calibri" panose="020F0502020204030204" pitchFamily="34" charset="0"/>
              </a:rPr>
              <a:t>12 volunteer board members</a:t>
            </a:r>
          </a:p>
          <a:p>
            <a:pPr lvl="1"/>
            <a:r>
              <a:rPr lang="en-US" b="1" dirty="0">
                <a:solidFill>
                  <a:srgbClr val="000000"/>
                </a:solidFill>
                <a:latin typeface="Calibri" panose="020F0502020204030204" pitchFamily="34" charset="0"/>
                <a:cs typeface="Calibri" panose="020F0502020204030204" pitchFamily="34" charset="0"/>
              </a:rPr>
              <a:t>7 physicians (specialties represented include surgery, obstetrics, psychiatry, internal medicine, emergency medicine, pediatrics and addiction medicine)</a:t>
            </a:r>
          </a:p>
          <a:p>
            <a:pPr lvl="1"/>
            <a:r>
              <a:rPr lang="en-US" b="1" dirty="0">
                <a:solidFill>
                  <a:srgbClr val="000000"/>
                </a:solidFill>
                <a:latin typeface="Calibri" panose="020F0502020204030204" pitchFamily="34" charset="0"/>
                <a:cs typeface="Calibri" panose="020F0502020204030204" pitchFamily="34" charset="0"/>
              </a:rPr>
              <a:t>2 nurses</a:t>
            </a:r>
          </a:p>
          <a:p>
            <a:pPr lvl="1"/>
            <a:r>
              <a:rPr lang="en-US" b="1" dirty="0">
                <a:solidFill>
                  <a:srgbClr val="000000"/>
                </a:solidFill>
                <a:latin typeface="Calibri" panose="020F0502020204030204" pitchFamily="34" charset="0"/>
                <a:cs typeface="Calibri" panose="020F0502020204030204" pitchFamily="34" charset="0"/>
              </a:rPr>
              <a:t>1 pharmacist</a:t>
            </a:r>
          </a:p>
          <a:p>
            <a:pPr lvl="1"/>
            <a:r>
              <a:rPr lang="en-US" b="1" dirty="0">
                <a:solidFill>
                  <a:srgbClr val="000000"/>
                </a:solidFill>
                <a:latin typeface="Calibri" panose="020F0502020204030204" pitchFamily="34" charset="0"/>
                <a:cs typeface="Calibri" panose="020F0502020204030204" pitchFamily="34" charset="0"/>
              </a:rPr>
              <a:t>1 dentist</a:t>
            </a:r>
          </a:p>
          <a:p>
            <a:pPr lvl="1"/>
            <a:r>
              <a:rPr lang="en-US" b="1" dirty="0">
                <a:solidFill>
                  <a:srgbClr val="000000"/>
                </a:solidFill>
                <a:latin typeface="Calibri" panose="020F0502020204030204" pitchFamily="34" charset="0"/>
                <a:cs typeface="Calibri" panose="020F0502020204030204" pitchFamily="34" charset="0"/>
              </a:rPr>
              <a:t>1 Attorney</a:t>
            </a:r>
          </a:p>
          <a:p>
            <a:r>
              <a:rPr lang="en-US" b="1" dirty="0">
                <a:solidFill>
                  <a:srgbClr val="000000"/>
                </a:solidFill>
                <a:latin typeface="Calibri" panose="020F0502020204030204" pitchFamily="34" charset="0"/>
                <a:cs typeface="Calibri" panose="020F0502020204030204" pitchFamily="34" charset="0"/>
              </a:rPr>
              <a:t>Staff</a:t>
            </a:r>
          </a:p>
          <a:p>
            <a:pPr lvl="1"/>
            <a:r>
              <a:rPr lang="en-US" b="1" dirty="0">
                <a:solidFill>
                  <a:srgbClr val="000000"/>
                </a:solidFill>
                <a:latin typeface="Calibri" panose="020F0502020204030204" pitchFamily="34" charset="0"/>
                <a:cs typeface="Calibri" panose="020F0502020204030204" pitchFamily="34" charset="0"/>
              </a:rPr>
              <a:t>Executive Director, Medical Director and Program Coordinator</a:t>
            </a:r>
          </a:p>
          <a:p>
            <a:pPr marL="457200" lvl="1" indent="0">
              <a:buNone/>
            </a:pPr>
            <a:endParaRPr lang="en-US" dirty="0"/>
          </a:p>
        </p:txBody>
      </p:sp>
      <p:pic>
        <p:nvPicPr>
          <p:cNvPr id="5" name="Picture 44">
            <a:extLst>
              <a:ext uri="{FF2B5EF4-FFF2-40B4-BE49-F238E27FC236}">
                <a16:creationId xmlns:a16="http://schemas.microsoft.com/office/drawing/2014/main" id="{8845A64E-4D0B-40A9-8B03-9B5DA3ABA808}"/>
              </a:ext>
            </a:extLst>
          </p:cNvPr>
          <p:cNvPicPr>
            <a:picLocks noChangeAspect="1"/>
          </p:cNvPicPr>
          <p:nvPr/>
        </p:nvPicPr>
        <p:blipFill>
          <a:blip r:embed="rId2"/>
          <a:stretch>
            <a:fillRect/>
          </a:stretch>
        </p:blipFill>
        <p:spPr>
          <a:xfrm>
            <a:off x="10223743" y="5690016"/>
            <a:ext cx="1713394" cy="993768"/>
          </a:xfrm>
          <a:prstGeom prst="rect">
            <a:avLst/>
          </a:prstGeom>
        </p:spPr>
      </p:pic>
    </p:spTree>
    <p:extLst>
      <p:ext uri="{BB962C8B-B14F-4D97-AF65-F5344CB8AC3E}">
        <p14:creationId xmlns:p14="http://schemas.microsoft.com/office/powerpoint/2010/main" val="1002110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pPr algn="ctr"/>
            <a:r>
              <a:rPr lang="en-US" dirty="0"/>
              <a:t>Providers Served</a:t>
            </a:r>
            <a:endParaRPr lang="en-US" dirty="0">
              <a:solidFill>
                <a:schemeClr val="bg1"/>
              </a:solidFill>
            </a:endParaRPr>
          </a:p>
        </p:txBody>
      </p:sp>
      <p:sp>
        <p:nvSpPr>
          <p:cNvPr id="3" name="Content Placeholder 2"/>
          <p:cNvSpPr>
            <a:spLocks noGrp="1"/>
          </p:cNvSpPr>
          <p:nvPr>
            <p:ph idx="1"/>
          </p:nvPr>
        </p:nvSpPr>
        <p:spPr/>
        <p:txBody>
          <a:bodyPr>
            <a:normAutofit/>
          </a:bodyPr>
          <a:lstStyle/>
          <a:p>
            <a:pPr lvl="1"/>
            <a:r>
              <a:rPr lang="en-US" b="1" dirty="0">
                <a:solidFill>
                  <a:srgbClr val="000000"/>
                </a:solidFill>
              </a:rPr>
              <a:t>Physicians</a:t>
            </a:r>
          </a:p>
          <a:p>
            <a:pPr lvl="1">
              <a:buFont typeface="Arial"/>
              <a:buChar char="•"/>
            </a:pPr>
            <a:r>
              <a:rPr lang="en-US" b="1" dirty="0">
                <a:solidFill>
                  <a:srgbClr val="000000"/>
                </a:solidFill>
              </a:rPr>
              <a:t>Physician Assistants</a:t>
            </a:r>
          </a:p>
          <a:p>
            <a:pPr lvl="1">
              <a:buFont typeface="Arial"/>
              <a:buChar char="•"/>
            </a:pPr>
            <a:r>
              <a:rPr lang="en-US" b="1" dirty="0">
                <a:solidFill>
                  <a:srgbClr val="000000"/>
                </a:solidFill>
              </a:rPr>
              <a:t>Nurses</a:t>
            </a:r>
          </a:p>
          <a:p>
            <a:pPr lvl="1">
              <a:buFont typeface="Arial"/>
              <a:buChar char="•"/>
            </a:pPr>
            <a:r>
              <a:rPr lang="en-US" b="1" dirty="0">
                <a:solidFill>
                  <a:srgbClr val="000000"/>
                </a:solidFill>
              </a:rPr>
              <a:t>Pharmacists</a:t>
            </a:r>
          </a:p>
          <a:p>
            <a:pPr lvl="1">
              <a:buFont typeface="Arial"/>
              <a:buChar char="•"/>
            </a:pPr>
            <a:r>
              <a:rPr lang="en-US" b="1" dirty="0">
                <a:solidFill>
                  <a:srgbClr val="000000"/>
                </a:solidFill>
              </a:rPr>
              <a:t>Dentists</a:t>
            </a:r>
          </a:p>
          <a:p>
            <a:pPr lvl="1">
              <a:buFont typeface="Arial"/>
              <a:buChar char="•"/>
            </a:pPr>
            <a:r>
              <a:rPr lang="en-US" b="1" dirty="0">
                <a:solidFill>
                  <a:srgbClr val="000000"/>
                </a:solidFill>
              </a:rPr>
              <a:t>Psychologists </a:t>
            </a:r>
          </a:p>
          <a:p>
            <a:pPr lvl="1"/>
            <a:r>
              <a:rPr lang="en-US" b="1" dirty="0">
                <a:solidFill>
                  <a:srgbClr val="000000"/>
                </a:solidFill>
              </a:rPr>
              <a:t>Medical Residents</a:t>
            </a:r>
          </a:p>
          <a:p>
            <a:pPr lvl="1">
              <a:buFont typeface="Arial"/>
              <a:buChar char="•"/>
            </a:pPr>
            <a:r>
              <a:rPr lang="en-US" b="1" dirty="0">
                <a:solidFill>
                  <a:srgbClr val="000000"/>
                </a:solidFill>
              </a:rPr>
              <a:t>Social Workers</a:t>
            </a:r>
          </a:p>
          <a:p>
            <a:pPr lvl="1">
              <a:buFont typeface="Arial"/>
              <a:buChar char="•"/>
            </a:pPr>
            <a:r>
              <a:rPr lang="en-US" b="1" dirty="0">
                <a:solidFill>
                  <a:srgbClr val="000000"/>
                </a:solidFill>
              </a:rPr>
              <a:t>Veterinarians</a:t>
            </a:r>
          </a:p>
          <a:p>
            <a:pPr lvl="1">
              <a:buFont typeface="Arial"/>
              <a:buChar char="•"/>
            </a:pPr>
            <a:r>
              <a:rPr lang="en-US" b="1" dirty="0">
                <a:solidFill>
                  <a:srgbClr val="000000"/>
                </a:solidFill>
              </a:rPr>
              <a:t>Medical Students</a:t>
            </a:r>
          </a:p>
          <a:p>
            <a:pPr marL="457200" lvl="1" indent="0">
              <a:buNone/>
            </a:pPr>
            <a:endParaRPr lang="en-US" dirty="0"/>
          </a:p>
        </p:txBody>
      </p:sp>
      <p:pic>
        <p:nvPicPr>
          <p:cNvPr id="5" name="Picture 44">
            <a:extLst>
              <a:ext uri="{FF2B5EF4-FFF2-40B4-BE49-F238E27FC236}">
                <a16:creationId xmlns:a16="http://schemas.microsoft.com/office/drawing/2014/main" id="{8845A64E-4D0B-40A9-8B03-9B5DA3ABA808}"/>
              </a:ext>
            </a:extLst>
          </p:cNvPr>
          <p:cNvPicPr>
            <a:picLocks noChangeAspect="1"/>
          </p:cNvPicPr>
          <p:nvPr/>
        </p:nvPicPr>
        <p:blipFill>
          <a:blip r:embed="rId2"/>
          <a:stretch>
            <a:fillRect/>
          </a:stretch>
        </p:blipFill>
        <p:spPr>
          <a:xfrm>
            <a:off x="10223743" y="5690016"/>
            <a:ext cx="1713394" cy="993768"/>
          </a:xfrm>
          <a:prstGeom prst="rect">
            <a:avLst/>
          </a:prstGeom>
        </p:spPr>
      </p:pic>
    </p:spTree>
    <p:extLst>
      <p:ext uri="{BB962C8B-B14F-4D97-AF65-F5344CB8AC3E}">
        <p14:creationId xmlns:p14="http://schemas.microsoft.com/office/powerpoint/2010/main" val="3661501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pPr algn="ctr"/>
            <a:r>
              <a:rPr lang="en-US" dirty="0">
                <a:solidFill>
                  <a:schemeClr val="bg1"/>
                </a:solidFill>
              </a:rPr>
              <a:t>Conditions</a:t>
            </a:r>
          </a:p>
        </p:txBody>
      </p:sp>
      <p:sp>
        <p:nvSpPr>
          <p:cNvPr id="3" name="Content Placeholder 2"/>
          <p:cNvSpPr>
            <a:spLocks noGrp="1"/>
          </p:cNvSpPr>
          <p:nvPr>
            <p:ph idx="1"/>
          </p:nvPr>
        </p:nvSpPr>
        <p:spPr/>
        <p:txBody>
          <a:bodyPr>
            <a:normAutofit/>
          </a:bodyPr>
          <a:lstStyle/>
          <a:p>
            <a:r>
              <a:rPr lang="en-US" b="1" dirty="0">
                <a:solidFill>
                  <a:srgbClr val="000000"/>
                </a:solidFill>
              </a:rPr>
              <a:t>Substance Use Disorders</a:t>
            </a:r>
          </a:p>
          <a:p>
            <a:r>
              <a:rPr lang="en-US" b="1" dirty="0">
                <a:solidFill>
                  <a:srgbClr val="000000"/>
                </a:solidFill>
              </a:rPr>
              <a:t>Mental and Physical Conditions (including cognitive disorders)</a:t>
            </a:r>
          </a:p>
          <a:p>
            <a:r>
              <a:rPr lang="en-US" b="1" dirty="0">
                <a:solidFill>
                  <a:srgbClr val="000000"/>
                </a:solidFill>
              </a:rPr>
              <a:t>Behavioral Health (Disruptive behavior, anger management)</a:t>
            </a:r>
          </a:p>
          <a:p>
            <a:r>
              <a:rPr lang="en-US" b="1" dirty="0">
                <a:solidFill>
                  <a:srgbClr val="000000"/>
                </a:solidFill>
              </a:rPr>
              <a:t>Boundary violations, including professional and sexual misconduct</a:t>
            </a:r>
          </a:p>
          <a:p>
            <a:r>
              <a:rPr lang="en-US" b="1" dirty="0">
                <a:solidFill>
                  <a:srgbClr val="000000"/>
                </a:solidFill>
              </a:rPr>
              <a:t>Stress management (burnout)</a:t>
            </a:r>
          </a:p>
          <a:p>
            <a:pPr marL="457200" lvl="1" indent="0">
              <a:buNone/>
            </a:pPr>
            <a:endParaRPr lang="en-US" dirty="0"/>
          </a:p>
        </p:txBody>
      </p:sp>
      <p:pic>
        <p:nvPicPr>
          <p:cNvPr id="5" name="Picture 44">
            <a:extLst>
              <a:ext uri="{FF2B5EF4-FFF2-40B4-BE49-F238E27FC236}">
                <a16:creationId xmlns:a16="http://schemas.microsoft.com/office/drawing/2014/main" id="{8845A64E-4D0B-40A9-8B03-9B5DA3ABA808}"/>
              </a:ext>
            </a:extLst>
          </p:cNvPr>
          <p:cNvPicPr>
            <a:picLocks noChangeAspect="1"/>
          </p:cNvPicPr>
          <p:nvPr/>
        </p:nvPicPr>
        <p:blipFill>
          <a:blip r:embed="rId2"/>
          <a:stretch>
            <a:fillRect/>
          </a:stretch>
        </p:blipFill>
        <p:spPr>
          <a:xfrm>
            <a:off x="10223743" y="5690016"/>
            <a:ext cx="1713394" cy="993768"/>
          </a:xfrm>
          <a:prstGeom prst="rect">
            <a:avLst/>
          </a:prstGeom>
        </p:spPr>
      </p:pic>
    </p:spTree>
    <p:extLst>
      <p:ext uri="{BB962C8B-B14F-4D97-AF65-F5344CB8AC3E}">
        <p14:creationId xmlns:p14="http://schemas.microsoft.com/office/powerpoint/2010/main" val="281380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pPr algn="ctr"/>
            <a:r>
              <a:rPr lang="en-US" dirty="0"/>
              <a:t>Monitoring Agreements</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b="1" dirty="0">
                <a:solidFill>
                  <a:srgbClr val="000000"/>
                </a:solidFill>
              </a:rPr>
              <a:t>Three Types</a:t>
            </a:r>
          </a:p>
          <a:p>
            <a:pPr lvl="1"/>
            <a:r>
              <a:rPr lang="en-US" sz="2800" b="1" dirty="0">
                <a:solidFill>
                  <a:srgbClr val="000000"/>
                </a:solidFill>
              </a:rPr>
              <a:t>Substance</a:t>
            </a:r>
          </a:p>
          <a:p>
            <a:pPr lvl="1"/>
            <a:r>
              <a:rPr lang="en-US" sz="2800" b="1" dirty="0">
                <a:solidFill>
                  <a:srgbClr val="000000"/>
                </a:solidFill>
              </a:rPr>
              <a:t>Medical (includes physical, mental health and cognitive disorders)</a:t>
            </a:r>
          </a:p>
          <a:p>
            <a:pPr lvl="1">
              <a:buFont typeface="Arial"/>
              <a:buChar char="•"/>
            </a:pPr>
            <a:r>
              <a:rPr lang="en-US" sz="2800" b="1" dirty="0">
                <a:solidFill>
                  <a:srgbClr val="000000"/>
                </a:solidFill>
              </a:rPr>
              <a:t>Behavioral (includes “disruptive behavior”)</a:t>
            </a:r>
          </a:p>
          <a:p>
            <a:pPr>
              <a:buFont typeface="Arial"/>
              <a:buChar char="•"/>
            </a:pPr>
            <a:r>
              <a:rPr lang="en-US" b="1" dirty="0">
                <a:solidFill>
                  <a:srgbClr val="000000"/>
                </a:solidFill>
              </a:rPr>
              <a:t>Duration</a:t>
            </a:r>
          </a:p>
          <a:p>
            <a:pPr lvl="1">
              <a:buFont typeface="Arial"/>
              <a:buChar char="•"/>
            </a:pPr>
            <a:r>
              <a:rPr lang="en-US" sz="2800" b="1" dirty="0">
                <a:solidFill>
                  <a:srgbClr val="000000"/>
                </a:solidFill>
              </a:rPr>
              <a:t>Varies from 1 to 5 years +</a:t>
            </a:r>
            <a:endParaRPr lang="en-US" sz="2800" dirty="0"/>
          </a:p>
        </p:txBody>
      </p:sp>
      <p:pic>
        <p:nvPicPr>
          <p:cNvPr id="5" name="Picture 44">
            <a:extLst>
              <a:ext uri="{FF2B5EF4-FFF2-40B4-BE49-F238E27FC236}">
                <a16:creationId xmlns:a16="http://schemas.microsoft.com/office/drawing/2014/main" id="{8845A64E-4D0B-40A9-8B03-9B5DA3ABA808}"/>
              </a:ext>
            </a:extLst>
          </p:cNvPr>
          <p:cNvPicPr>
            <a:picLocks noChangeAspect="1"/>
          </p:cNvPicPr>
          <p:nvPr/>
        </p:nvPicPr>
        <p:blipFill>
          <a:blip r:embed="rId2"/>
          <a:stretch>
            <a:fillRect/>
          </a:stretch>
        </p:blipFill>
        <p:spPr>
          <a:xfrm>
            <a:off x="10223743" y="5690016"/>
            <a:ext cx="1713394" cy="993768"/>
          </a:xfrm>
          <a:prstGeom prst="rect">
            <a:avLst/>
          </a:prstGeom>
        </p:spPr>
      </p:pic>
    </p:spTree>
    <p:extLst>
      <p:ext uri="{BB962C8B-B14F-4D97-AF65-F5344CB8AC3E}">
        <p14:creationId xmlns:p14="http://schemas.microsoft.com/office/powerpoint/2010/main" val="236877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pPr algn="ctr"/>
            <a:r>
              <a:rPr lang="en-US" dirty="0">
                <a:solidFill>
                  <a:schemeClr val="bg1"/>
                </a:solidFill>
              </a:rPr>
              <a:t>Expenses</a:t>
            </a:r>
          </a:p>
        </p:txBody>
      </p:sp>
      <p:sp>
        <p:nvSpPr>
          <p:cNvPr id="3" name="Content Placeholder 2"/>
          <p:cNvSpPr>
            <a:spLocks noGrp="1"/>
          </p:cNvSpPr>
          <p:nvPr>
            <p:ph idx="1"/>
          </p:nvPr>
        </p:nvSpPr>
        <p:spPr/>
        <p:txBody>
          <a:bodyPr>
            <a:normAutofit/>
          </a:bodyPr>
          <a:lstStyle/>
          <a:p>
            <a:r>
              <a:rPr lang="en-US" b="1" dirty="0">
                <a:solidFill>
                  <a:srgbClr val="000000"/>
                </a:solidFill>
              </a:rPr>
              <a:t>Client Organizations</a:t>
            </a:r>
          </a:p>
          <a:p>
            <a:pPr lvl="1"/>
            <a:r>
              <a:rPr lang="en-US" sz="2800" b="1" dirty="0">
                <a:solidFill>
                  <a:srgbClr val="000000"/>
                </a:solidFill>
              </a:rPr>
              <a:t>formula based on number of members or beds.</a:t>
            </a:r>
          </a:p>
          <a:p>
            <a:r>
              <a:rPr lang="en-US" b="1" dirty="0">
                <a:solidFill>
                  <a:srgbClr val="000000"/>
                </a:solidFill>
              </a:rPr>
              <a:t>Participants</a:t>
            </a:r>
          </a:p>
          <a:p>
            <a:pPr lvl="1"/>
            <a:r>
              <a:rPr lang="en-US" sz="2800" b="1" dirty="0">
                <a:solidFill>
                  <a:srgbClr val="000000"/>
                </a:solidFill>
              </a:rPr>
              <a:t>Monthly $225 for substance, $300 for behavior</a:t>
            </a:r>
          </a:p>
          <a:p>
            <a:pPr lvl="1"/>
            <a:r>
              <a:rPr lang="en-US" sz="2800" b="1" dirty="0">
                <a:solidFill>
                  <a:srgbClr val="000000"/>
                </a:solidFill>
              </a:rPr>
              <a:t>Drug Screens</a:t>
            </a:r>
          </a:p>
          <a:p>
            <a:pPr lvl="2"/>
            <a:r>
              <a:rPr lang="en-US" sz="2800" b="1" dirty="0">
                <a:solidFill>
                  <a:srgbClr val="000000"/>
                </a:solidFill>
              </a:rPr>
              <a:t>Varies from $60 – &gt;$200 per test depending on type</a:t>
            </a:r>
          </a:p>
          <a:p>
            <a:pPr lvl="1"/>
            <a:r>
              <a:rPr lang="en-US" sz="2800" b="1" dirty="0">
                <a:solidFill>
                  <a:srgbClr val="000000"/>
                </a:solidFill>
              </a:rPr>
              <a:t>Other Costs (time away from family, friends, colleagues)</a:t>
            </a:r>
          </a:p>
          <a:p>
            <a:pPr lvl="3">
              <a:buFont typeface="Arial"/>
              <a:buChar char="•"/>
            </a:pPr>
            <a:r>
              <a:rPr lang="en-US" sz="2800" b="1" dirty="0">
                <a:solidFill>
                  <a:srgbClr val="000000"/>
                </a:solidFill>
              </a:rPr>
              <a:t>Treatment, time away from work</a:t>
            </a:r>
          </a:p>
          <a:p>
            <a:pPr marL="457200" lvl="1" indent="0">
              <a:buNone/>
            </a:pPr>
            <a:endParaRPr lang="en-US" dirty="0"/>
          </a:p>
        </p:txBody>
      </p:sp>
      <p:pic>
        <p:nvPicPr>
          <p:cNvPr id="5" name="Picture 44">
            <a:extLst>
              <a:ext uri="{FF2B5EF4-FFF2-40B4-BE49-F238E27FC236}">
                <a16:creationId xmlns:a16="http://schemas.microsoft.com/office/drawing/2014/main" id="{8845A64E-4D0B-40A9-8B03-9B5DA3ABA808}"/>
              </a:ext>
            </a:extLst>
          </p:cNvPr>
          <p:cNvPicPr>
            <a:picLocks noChangeAspect="1"/>
          </p:cNvPicPr>
          <p:nvPr/>
        </p:nvPicPr>
        <p:blipFill>
          <a:blip r:embed="rId2"/>
          <a:stretch>
            <a:fillRect/>
          </a:stretch>
        </p:blipFill>
        <p:spPr>
          <a:xfrm>
            <a:off x="10223743" y="5690016"/>
            <a:ext cx="1713394" cy="993768"/>
          </a:xfrm>
          <a:prstGeom prst="rect">
            <a:avLst/>
          </a:prstGeom>
        </p:spPr>
      </p:pic>
    </p:spTree>
    <p:extLst>
      <p:ext uri="{BB962C8B-B14F-4D97-AF65-F5344CB8AC3E}">
        <p14:creationId xmlns:p14="http://schemas.microsoft.com/office/powerpoint/2010/main" val="3843811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pPr algn="ctr"/>
            <a:r>
              <a:rPr lang="en-US" dirty="0"/>
              <a:t>A typical case</a:t>
            </a:r>
          </a:p>
        </p:txBody>
      </p:sp>
      <p:sp>
        <p:nvSpPr>
          <p:cNvPr id="5" name="Oval 4"/>
          <p:cNvSpPr/>
          <p:nvPr/>
        </p:nvSpPr>
        <p:spPr>
          <a:xfrm>
            <a:off x="4522570" y="3243038"/>
            <a:ext cx="3244446" cy="2016061"/>
          </a:xfrm>
          <a:prstGeom prst="ellipse">
            <a:avLst/>
          </a:prstGeom>
          <a:gradFill>
            <a:gsLst>
              <a:gs pos="0">
                <a:srgbClr val="FF0000"/>
              </a:gs>
              <a:gs pos="100000">
                <a:schemeClr val="accent1">
                  <a:satMod val="110000"/>
                  <a:lumMod val="100000"/>
                  <a:shade val="100000"/>
                </a:schemeClr>
              </a:gs>
              <a:gs pos="0">
                <a:srgbClr val="FF0000"/>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t>HEALTHCARE PROVIDER</a:t>
            </a:r>
          </a:p>
        </p:txBody>
      </p:sp>
      <p:sp>
        <p:nvSpPr>
          <p:cNvPr id="6" name="Oval 5"/>
          <p:cNvSpPr/>
          <p:nvPr/>
        </p:nvSpPr>
        <p:spPr>
          <a:xfrm>
            <a:off x="10034845" y="4859644"/>
            <a:ext cx="1269919" cy="52664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DEA</a:t>
            </a:r>
          </a:p>
        </p:txBody>
      </p:sp>
      <p:sp>
        <p:nvSpPr>
          <p:cNvPr id="8" name="Oval 7"/>
          <p:cNvSpPr/>
          <p:nvPr/>
        </p:nvSpPr>
        <p:spPr>
          <a:xfrm>
            <a:off x="5568288" y="1778166"/>
            <a:ext cx="1579656" cy="69703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Medical Boards</a:t>
            </a:r>
          </a:p>
        </p:txBody>
      </p:sp>
      <p:sp>
        <p:nvSpPr>
          <p:cNvPr id="9" name="Oval 8"/>
          <p:cNvSpPr/>
          <p:nvPr/>
        </p:nvSpPr>
        <p:spPr>
          <a:xfrm>
            <a:off x="9277255" y="489807"/>
            <a:ext cx="2183642" cy="63507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Credentialing</a:t>
            </a:r>
          </a:p>
        </p:txBody>
      </p:sp>
      <p:sp>
        <p:nvSpPr>
          <p:cNvPr id="10" name="Oval 9"/>
          <p:cNvSpPr/>
          <p:nvPr/>
        </p:nvSpPr>
        <p:spPr>
          <a:xfrm>
            <a:off x="7456639" y="1619464"/>
            <a:ext cx="1533196" cy="63507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Specialty Boards</a:t>
            </a:r>
          </a:p>
        </p:txBody>
      </p:sp>
      <p:sp>
        <p:nvSpPr>
          <p:cNvPr id="11" name="Oval 10"/>
          <p:cNvSpPr/>
          <p:nvPr/>
        </p:nvSpPr>
        <p:spPr>
          <a:xfrm>
            <a:off x="9012246" y="5894883"/>
            <a:ext cx="1842932" cy="61958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Practitioner Databank</a:t>
            </a:r>
          </a:p>
        </p:txBody>
      </p:sp>
      <p:sp>
        <p:nvSpPr>
          <p:cNvPr id="12" name="Oval 11"/>
          <p:cNvSpPr/>
          <p:nvPr/>
        </p:nvSpPr>
        <p:spPr>
          <a:xfrm>
            <a:off x="714716" y="4550572"/>
            <a:ext cx="1780985" cy="51115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Family</a:t>
            </a:r>
          </a:p>
        </p:txBody>
      </p:sp>
      <p:sp>
        <p:nvSpPr>
          <p:cNvPr id="13" name="Oval 12"/>
          <p:cNvSpPr/>
          <p:nvPr/>
        </p:nvSpPr>
        <p:spPr>
          <a:xfrm>
            <a:off x="463005" y="3226710"/>
            <a:ext cx="1502221" cy="52664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Friends</a:t>
            </a:r>
          </a:p>
        </p:txBody>
      </p:sp>
      <p:sp>
        <p:nvSpPr>
          <p:cNvPr id="14" name="Oval 13"/>
          <p:cNvSpPr/>
          <p:nvPr/>
        </p:nvSpPr>
        <p:spPr>
          <a:xfrm>
            <a:off x="2309394" y="5032300"/>
            <a:ext cx="2121694" cy="71252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Healthcare Organization</a:t>
            </a:r>
          </a:p>
        </p:txBody>
      </p:sp>
      <p:sp>
        <p:nvSpPr>
          <p:cNvPr id="15" name="Oval 14"/>
          <p:cNvSpPr/>
          <p:nvPr/>
        </p:nvSpPr>
        <p:spPr>
          <a:xfrm>
            <a:off x="7932959" y="2994935"/>
            <a:ext cx="1455761" cy="66605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Financial</a:t>
            </a:r>
          </a:p>
        </p:txBody>
      </p:sp>
      <p:sp>
        <p:nvSpPr>
          <p:cNvPr id="16" name="Oval 15"/>
          <p:cNvSpPr/>
          <p:nvPr/>
        </p:nvSpPr>
        <p:spPr>
          <a:xfrm>
            <a:off x="9813349" y="2740345"/>
            <a:ext cx="1006643" cy="52664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Legal</a:t>
            </a:r>
          </a:p>
        </p:txBody>
      </p:sp>
      <p:sp>
        <p:nvSpPr>
          <p:cNvPr id="17" name="Oval 16"/>
          <p:cNvSpPr/>
          <p:nvPr/>
        </p:nvSpPr>
        <p:spPr>
          <a:xfrm>
            <a:off x="2187285" y="3725352"/>
            <a:ext cx="1966827" cy="46468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Malpractice</a:t>
            </a:r>
          </a:p>
        </p:txBody>
      </p:sp>
      <p:sp>
        <p:nvSpPr>
          <p:cNvPr id="18" name="Oval 17"/>
          <p:cNvSpPr/>
          <p:nvPr/>
        </p:nvSpPr>
        <p:spPr>
          <a:xfrm>
            <a:off x="6548063" y="5921863"/>
            <a:ext cx="1719037" cy="60409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Employers</a:t>
            </a:r>
          </a:p>
        </p:txBody>
      </p:sp>
      <p:sp>
        <p:nvSpPr>
          <p:cNvPr id="19" name="Oval 18"/>
          <p:cNvSpPr/>
          <p:nvPr/>
        </p:nvSpPr>
        <p:spPr>
          <a:xfrm>
            <a:off x="491248" y="5727624"/>
            <a:ext cx="1688063" cy="65056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Colleagues</a:t>
            </a:r>
          </a:p>
        </p:txBody>
      </p:sp>
      <p:sp>
        <p:nvSpPr>
          <p:cNvPr id="21" name="Oval 20"/>
          <p:cNvSpPr/>
          <p:nvPr/>
        </p:nvSpPr>
        <p:spPr>
          <a:xfrm>
            <a:off x="4015495" y="5950528"/>
            <a:ext cx="1827445" cy="55762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Patients</a:t>
            </a:r>
          </a:p>
        </p:txBody>
      </p:sp>
      <p:sp>
        <p:nvSpPr>
          <p:cNvPr id="22" name="Oval 21"/>
          <p:cNvSpPr/>
          <p:nvPr/>
        </p:nvSpPr>
        <p:spPr>
          <a:xfrm>
            <a:off x="3362469" y="2776884"/>
            <a:ext cx="1269919" cy="49566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Stigma</a:t>
            </a:r>
          </a:p>
        </p:txBody>
      </p:sp>
      <p:sp>
        <p:nvSpPr>
          <p:cNvPr id="23" name="Oval 22"/>
          <p:cNvSpPr/>
          <p:nvPr/>
        </p:nvSpPr>
        <p:spPr>
          <a:xfrm>
            <a:off x="601746" y="1617593"/>
            <a:ext cx="2106208" cy="83643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Physical/Mental Health</a:t>
            </a:r>
          </a:p>
        </p:txBody>
      </p:sp>
      <p:sp>
        <p:nvSpPr>
          <p:cNvPr id="24" name="Oval 23"/>
          <p:cNvSpPr/>
          <p:nvPr/>
        </p:nvSpPr>
        <p:spPr>
          <a:xfrm>
            <a:off x="794453" y="551147"/>
            <a:ext cx="2694707" cy="48017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Substance Use</a:t>
            </a:r>
          </a:p>
        </p:txBody>
      </p:sp>
      <p:sp>
        <p:nvSpPr>
          <p:cNvPr id="25" name="Oval 24"/>
          <p:cNvSpPr/>
          <p:nvPr/>
        </p:nvSpPr>
        <p:spPr>
          <a:xfrm>
            <a:off x="9334261" y="1587604"/>
            <a:ext cx="1889392" cy="55762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Insurance</a:t>
            </a:r>
          </a:p>
        </p:txBody>
      </p:sp>
      <p:sp>
        <p:nvSpPr>
          <p:cNvPr id="26" name="Oval 25"/>
          <p:cNvSpPr/>
          <p:nvPr/>
        </p:nvSpPr>
        <p:spPr>
          <a:xfrm>
            <a:off x="9836491" y="3820115"/>
            <a:ext cx="1533195" cy="34077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Staff</a:t>
            </a:r>
          </a:p>
        </p:txBody>
      </p:sp>
      <p:sp>
        <p:nvSpPr>
          <p:cNvPr id="4" name="Oval 3"/>
          <p:cNvSpPr/>
          <p:nvPr/>
        </p:nvSpPr>
        <p:spPr>
          <a:xfrm>
            <a:off x="3156327" y="1616581"/>
            <a:ext cx="1778000" cy="42862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Burnout</a:t>
            </a:r>
          </a:p>
        </p:txBody>
      </p:sp>
      <p:sp>
        <p:nvSpPr>
          <p:cNvPr id="7" name="Oval 6"/>
          <p:cNvSpPr/>
          <p:nvPr/>
        </p:nvSpPr>
        <p:spPr>
          <a:xfrm>
            <a:off x="7955440" y="4768907"/>
            <a:ext cx="1508125" cy="4445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EMR</a:t>
            </a:r>
          </a:p>
        </p:txBody>
      </p:sp>
    </p:spTree>
    <p:extLst>
      <p:ext uri="{BB962C8B-B14F-4D97-AF65-F5344CB8AC3E}">
        <p14:creationId xmlns:p14="http://schemas.microsoft.com/office/powerpoint/2010/main" val="121621676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uulu Lapaau Supportive Case Management 2019 final" id="{1E29B2D5-1E93-214E-AD61-9E43CA876BAC}" vid="{44EADD42-29F7-0645-AA31-F1A5E0C3B43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1206</TotalTime>
  <Words>1512</Words>
  <Application>Microsoft Macintosh PowerPoint</Application>
  <PresentationFormat>Widescreen</PresentationFormat>
  <Paragraphs>281</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Calibri Light</vt:lpstr>
      <vt:lpstr>Office Theme</vt:lpstr>
      <vt:lpstr>PowerPoint Presentation</vt:lpstr>
      <vt:lpstr>History</vt:lpstr>
      <vt:lpstr>Services</vt:lpstr>
      <vt:lpstr>Structure</vt:lpstr>
      <vt:lpstr>Providers Served</vt:lpstr>
      <vt:lpstr>Conditions</vt:lpstr>
      <vt:lpstr>Monitoring Agreements</vt:lpstr>
      <vt:lpstr>Expenses</vt:lpstr>
      <vt:lpstr>A typical case</vt:lpstr>
      <vt:lpstr>General Monitoring Requirements</vt:lpstr>
      <vt:lpstr>Doctor A</vt:lpstr>
      <vt:lpstr>Doctor A</vt:lpstr>
      <vt:lpstr>Doctor A</vt:lpstr>
      <vt:lpstr>Dr. A:  Initial Requirements</vt:lpstr>
      <vt:lpstr>Doctor A</vt:lpstr>
      <vt:lpstr>Doctor A</vt:lpstr>
      <vt:lpstr>Examples of Non-Compliance</vt:lpstr>
      <vt:lpstr>Potential Actions</vt:lpstr>
      <vt:lpstr>Doctor A</vt:lpstr>
      <vt:lpstr>Monitoring is Hard</vt:lpstr>
      <vt:lpstr>Monitoring Works</vt:lpstr>
      <vt:lpstr>Secret Sauce</vt:lpstr>
      <vt:lpstr>Supportive Case Management</vt:lpstr>
      <vt:lpstr>Burnout</vt:lpstr>
      <vt:lpstr>A typical case</vt:lpstr>
      <vt:lpstr>may require tertiary care</vt:lpstr>
      <vt:lpstr>Barriers to Standard Monitoring</vt:lpstr>
      <vt:lpstr>Supportive Case Management A model for primary prevention</vt:lpstr>
      <vt:lpstr>Supportive Case Management</vt:lpstr>
      <vt:lpstr>Supportive Case Management: Process</vt:lpstr>
      <vt:lpstr>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Supportive Case Management </dc:title>
  <dc:creator>Kris Bjornson</dc:creator>
  <cp:lastModifiedBy>Summer Mochida-Meek</cp:lastModifiedBy>
  <cp:revision>118</cp:revision>
  <dcterms:created xsi:type="dcterms:W3CDTF">2021-04-02T17:06:31Z</dcterms:created>
  <dcterms:modified xsi:type="dcterms:W3CDTF">2023-02-07T19:47:42Z</dcterms:modified>
</cp:coreProperties>
</file>