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2" r:id="rId2"/>
    <p:sldMasterId id="2147483751" r:id="rId3"/>
    <p:sldMasterId id="2147483765" r:id="rId4"/>
    <p:sldMasterId id="2147483780" r:id="rId5"/>
  </p:sldMasterIdLst>
  <p:notesMasterIdLst>
    <p:notesMasterId r:id="rId55"/>
  </p:notesMasterIdLst>
  <p:handoutMasterIdLst>
    <p:handoutMasterId r:id="rId56"/>
  </p:handoutMasterIdLst>
  <p:sldIdLst>
    <p:sldId id="409" r:id="rId6"/>
    <p:sldId id="394" r:id="rId7"/>
    <p:sldId id="395" r:id="rId8"/>
    <p:sldId id="397" r:id="rId9"/>
    <p:sldId id="425" r:id="rId10"/>
    <p:sldId id="424" r:id="rId11"/>
    <p:sldId id="398" r:id="rId12"/>
    <p:sldId id="426" r:id="rId13"/>
    <p:sldId id="292" r:id="rId14"/>
    <p:sldId id="291" r:id="rId15"/>
    <p:sldId id="410" r:id="rId16"/>
    <p:sldId id="428" r:id="rId17"/>
    <p:sldId id="429" r:id="rId18"/>
    <p:sldId id="382" r:id="rId19"/>
    <p:sldId id="385" r:id="rId20"/>
    <p:sldId id="383" r:id="rId21"/>
    <p:sldId id="391" r:id="rId22"/>
    <p:sldId id="392" r:id="rId23"/>
    <p:sldId id="423" r:id="rId24"/>
    <p:sldId id="287" r:id="rId25"/>
    <p:sldId id="470" r:id="rId26"/>
    <p:sldId id="399" r:id="rId27"/>
    <p:sldId id="464" r:id="rId28"/>
    <p:sldId id="479" r:id="rId29"/>
    <p:sldId id="468" r:id="rId30"/>
    <p:sldId id="480" r:id="rId31"/>
    <p:sldId id="465" r:id="rId32"/>
    <p:sldId id="289" r:id="rId33"/>
    <p:sldId id="264" r:id="rId34"/>
    <p:sldId id="388" r:id="rId35"/>
    <p:sldId id="402" r:id="rId36"/>
    <p:sldId id="384" r:id="rId37"/>
    <p:sldId id="390" r:id="rId38"/>
    <p:sldId id="389" r:id="rId39"/>
    <p:sldId id="430" r:id="rId40"/>
    <p:sldId id="380" r:id="rId41"/>
    <p:sldId id="269" r:id="rId42"/>
    <p:sldId id="403" r:id="rId43"/>
    <p:sldId id="404" r:id="rId44"/>
    <p:sldId id="405" r:id="rId45"/>
    <p:sldId id="417" r:id="rId46"/>
    <p:sldId id="393" r:id="rId47"/>
    <p:sldId id="406" r:id="rId48"/>
    <p:sldId id="407" r:id="rId49"/>
    <p:sldId id="401" r:id="rId50"/>
    <p:sldId id="256" r:id="rId51"/>
    <p:sldId id="422" r:id="rId52"/>
    <p:sldId id="345" r:id="rId53"/>
    <p:sldId id="431" r:id="rId5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B2C4"/>
    <a:srgbClr val="02408D"/>
    <a:srgbClr val="0B21C5"/>
    <a:srgbClr val="003076"/>
    <a:srgbClr val="00FF08"/>
    <a:srgbClr val="00E800"/>
    <a:srgbClr val="0A2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92" autoAdjust="0"/>
    <p:restoredTop sz="86408" autoAdjust="0"/>
  </p:normalViewPr>
  <p:slideViewPr>
    <p:cSldViewPr snapToGrid="0" snapToObjects="1">
      <p:cViewPr varScale="1">
        <p:scale>
          <a:sx n="106" d="100"/>
          <a:sy n="106" d="100"/>
        </p:scale>
        <p:origin x="376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A646C9E-9F45-604A-8FBB-B73308CEB26E}" type="datetimeFigureOut">
              <a:rPr lang="en-US" smtClean="0"/>
              <a:t>1/9/23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1434D01-20A9-354E-9CBD-127E942FD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60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0CECE15-F4B0-954C-97FC-0711C031A8F3}" type="datetimeFigureOut">
              <a:rPr lang="en-US" smtClean="0"/>
              <a:t>1/9/23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130637F-FF05-0247-A079-F3B923F9E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910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dirty="0"/>
              <a:t>0100-0105 (Mia Taylor) TCMP &amp; CCC Teams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0130637F-FF05-0247-A079-F3B923F9E204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3632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dirty="0"/>
              <a:t>0105-0115 (Igno, Chow) COVID Care Clinic IN-DEPTH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0637F-FF05-0247-A079-F3B923F9E2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6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0637F-FF05-0247-A079-F3B923F9E2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1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dirty="0"/>
              <a:t>0105-0115 (Igno, Chow) COVID Care Clinic IN-DEPTH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0130637F-FF05-0247-A079-F3B923F9E204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1152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0637F-FF05-0247-A079-F3B923F9E20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64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0637F-FF05-0247-A079-F3B923F9E20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70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0637F-FF05-0247-A079-F3B923F9E2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29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0637F-FF05-0247-A079-F3B923F9E2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8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dirty="0"/>
              <a:t>0105-0115 (Igno, Chow) COVID Care Clinic IN-DEPTH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0130637F-FF05-0247-A079-F3B923F9E204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208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:notes"/>
          <p:cNvSpPr txBox="1">
            <a:spLocks noGrp="1"/>
          </p:cNvSpPr>
          <p:nvPr>
            <p:ph type="body" idx="1"/>
          </p:nvPr>
        </p:nvSpPr>
        <p:spPr>
          <a:xfrm>
            <a:off x="716619" y="4548457"/>
            <a:ext cx="5732949" cy="3721466"/>
          </a:xfrm>
          <a:prstGeom prst="rect">
            <a:avLst/>
          </a:prstGeom>
        </p:spPr>
        <p:txBody>
          <a:bodyPr spcFirstLastPara="1" wrap="square" lIns="94932" tIns="47453" rIns="94932" bIns="47453" anchor="t" anchorCtr="0">
            <a:noAutofit/>
          </a:bodyPr>
          <a:lstStyle/>
          <a:p>
            <a:pPr defTabSz="465887">
              <a:defRPr/>
            </a:pPr>
            <a:r>
              <a:rPr lang="en-US" dirty="0"/>
              <a:t>0105-0115 (Igno, Chow) COVID Care Clinic IN-DEPTH</a:t>
            </a:r>
          </a:p>
          <a:p>
            <a:endParaRPr dirty="0"/>
          </a:p>
        </p:txBody>
      </p:sp>
      <p:sp>
        <p:nvSpPr>
          <p:cNvPr id="144" name="Google Shape;1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7713" y="1181100"/>
            <a:ext cx="5670550" cy="3189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3707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:notes"/>
          <p:cNvSpPr txBox="1">
            <a:spLocks noGrp="1"/>
          </p:cNvSpPr>
          <p:nvPr>
            <p:ph type="body" idx="1"/>
          </p:nvPr>
        </p:nvSpPr>
        <p:spPr>
          <a:xfrm>
            <a:off x="716619" y="4548457"/>
            <a:ext cx="5732949" cy="3721466"/>
          </a:xfrm>
          <a:prstGeom prst="rect">
            <a:avLst/>
          </a:prstGeom>
        </p:spPr>
        <p:txBody>
          <a:bodyPr spcFirstLastPara="1" wrap="square" lIns="94932" tIns="47453" rIns="94932" bIns="47453" anchor="t" anchorCtr="0">
            <a:noAutofit/>
          </a:bodyPr>
          <a:lstStyle/>
          <a:p>
            <a:pPr defTabSz="465887">
              <a:defRPr/>
            </a:pPr>
            <a:r>
              <a:rPr lang="en-US" dirty="0"/>
              <a:t>0105-0115 (Igno, Chow) COVID Care Clinic IN-DEPTH</a:t>
            </a:r>
          </a:p>
          <a:p>
            <a:endParaRPr dirty="0"/>
          </a:p>
        </p:txBody>
      </p:sp>
      <p:sp>
        <p:nvSpPr>
          <p:cNvPr id="174" name="Google Shape;1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7713" y="1181100"/>
            <a:ext cx="5670550" cy="3189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9616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0637F-FF05-0247-A079-F3B923F9E2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35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:notes"/>
          <p:cNvSpPr txBox="1">
            <a:spLocks noGrp="1"/>
          </p:cNvSpPr>
          <p:nvPr>
            <p:ph type="body" idx="1"/>
          </p:nvPr>
        </p:nvSpPr>
        <p:spPr>
          <a:xfrm>
            <a:off x="716619" y="4548457"/>
            <a:ext cx="5732949" cy="3721466"/>
          </a:xfrm>
          <a:prstGeom prst="rect">
            <a:avLst/>
          </a:prstGeom>
        </p:spPr>
        <p:txBody>
          <a:bodyPr spcFirstLastPara="1" wrap="square" lIns="94932" tIns="47453" rIns="94932" bIns="47453" anchor="t" anchorCtr="0">
            <a:noAutofit/>
          </a:bodyPr>
          <a:lstStyle/>
          <a:p>
            <a:pPr defTabSz="465887">
              <a:defRPr/>
            </a:pPr>
            <a:r>
              <a:rPr lang="en-US" dirty="0"/>
              <a:t>0105-0115 (Igno, Chow) COVID Care Clinic IN-DEPTH</a:t>
            </a:r>
          </a:p>
          <a:p>
            <a:endParaRPr dirty="0"/>
          </a:p>
        </p:txBody>
      </p:sp>
      <p:sp>
        <p:nvSpPr>
          <p:cNvPr id="185" name="Google Shape;1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7713" y="1181100"/>
            <a:ext cx="5670550" cy="3189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9706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0637F-FF05-0247-A079-F3B923F9E20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261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0637F-FF05-0247-A079-F3B923F9E20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072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0637F-FF05-0247-A079-F3B923F9E20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21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0637F-FF05-0247-A079-F3B923F9E20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677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dirty="0"/>
              <a:t>0105-0115 (Igno, Chow) COVID Care Clinic IN-DEPTH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0637F-FF05-0247-A079-F3B923F9E20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034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0637F-FF05-0247-A079-F3B923F9E20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76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0637F-FF05-0247-A079-F3B923F9E2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30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0637F-FF05-0247-A079-F3B923F9E20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778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0637F-FF05-0247-A079-F3B923F9E2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48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0637F-FF05-0247-A079-F3B923F9E2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13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0637F-FF05-0247-A079-F3B923F9E2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04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New </a:t>
            </a:r>
            <a:r>
              <a:rPr lang="en-US" dirty="0" err="1"/>
              <a:t>Jersy</a:t>
            </a:r>
            <a:r>
              <a:rPr lang="en-US" dirty="0"/>
              <a:t> 24% are BQ1 where as Hawaii is 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0637F-FF05-0247-A079-F3B923F9E2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84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Filipinos account for 24% of deaths while comprising 16% of the population</a:t>
            </a:r>
          </a:p>
          <a:p>
            <a:r>
              <a:rPr lang="en-US" dirty="0"/>
              <a:t>Pacific Islanders account for  14% of deaths while comprising 4% of the population</a:t>
            </a:r>
          </a:p>
          <a:p>
            <a:endParaRPr lang="en-US" dirty="0"/>
          </a:p>
          <a:p>
            <a:r>
              <a:rPr lang="en-US" dirty="0"/>
              <a:t>The reason for going over the racial/ethnic make up in acute COVID will allow us to understand the impact that we will see with PASC.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0130637F-FF05-0247-A079-F3B923F9E204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2283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halo Bar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40002"/>
            <a:ext cx="12192000" cy="206044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8BF70-E203-D942-B2F6-47B4F62E42CB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86842"/>
            <a:ext cx="10972800" cy="570454"/>
          </a:xfrm>
          <a:prstGeom prst="rect">
            <a:avLst/>
          </a:prstGeom>
        </p:spPr>
        <p:txBody>
          <a:bodyPr/>
          <a:lstStyle>
            <a:lvl1pPr algn="ctr">
              <a:defRPr sz="3200" b="1" i="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665075"/>
            <a:ext cx="10972800" cy="4175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Name,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3143250"/>
            <a:ext cx="10972800" cy="3295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Picture 1" descr="QHS Stacked Flush Left.ps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153" y="4199247"/>
            <a:ext cx="6358619" cy="153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9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412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EFE4-BC6C-4713-96E0-2F3A3999A4AF}" type="datetimeFigureOut">
              <a:rPr lang="en-US" smtClean="0"/>
              <a:t>1/9/23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D391-61BB-46AE-AE4C-F5240590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64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DD861-4CD4-4451-BC3C-E31CF6A4C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2E378-048E-4C01-AE33-45697BB69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B78A3-3924-4CF8-AAB5-0FE907624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5F5C-9275-4168-9CC4-301493129385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0C4EB-43E5-4358-86AD-A1FAAEDA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417DF-CC4C-4A74-A2FB-D2746C49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BD5D9-C224-45F9-9D41-AC88A5E34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08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1639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25886-F959-4CE0-9009-EEBD7116F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8620E7-9425-4427-9559-3591B9D4E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E2825-86A9-4F6B-A042-AD852D040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2F48-53A2-452E-B4D8-F285FF8AA773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8B72D-7D31-49E8-98E1-9AF749ACE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2A44B-A09E-4C0D-AE9F-72CBAF2C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801CC-89B7-4750-BDFA-ABB73F758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42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7E79B-3C17-4430-82EC-675B0AF71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598DF-A6D0-4796-8352-FEAB3DD23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E5359-DB1D-4800-9D18-C3CF67F27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2F48-53A2-452E-B4D8-F285FF8AA773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C990E-2A34-4112-8F20-4E1C3A56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341BE-407E-4CFB-A449-D7F7F486D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801CC-89B7-4750-BDFA-ABB73F758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4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9C428-8E87-485A-8EFE-FA37E7DD0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83D5A-849A-43A5-A74F-AFADEFC98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F289A-5178-4BD4-8198-705D97C4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2F48-53A2-452E-B4D8-F285FF8AA773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C2D4-B0A7-4D02-9189-618AE3A67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E46FC-838D-4411-AEF3-F8A83EF63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801CC-89B7-4750-BDFA-ABB73F758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34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F3C60-DEE6-48C4-9C34-4075954AE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C566-D662-4D7D-BFE7-FEB451A433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D4813-2BC7-46BF-A8C5-68C040AB2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7D8977-3153-498B-9DC1-F269FA376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2F48-53A2-452E-B4D8-F285FF8AA773}" type="datetimeFigureOut">
              <a:rPr lang="en-US" smtClean="0"/>
              <a:t>1/9/23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6979B-3396-4E16-B09E-334DA9B97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E936E-B5C7-48CF-9A96-AE332A2A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801CC-89B7-4750-BDFA-ABB73F758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97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D3D8-0DEC-45E1-9356-BC706AAA2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CEB2E-3044-4941-B60F-B1FB50F61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968799-8A7D-4063-AE81-430540D9E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8EE34-8CCD-4886-930F-DBF5DC5F49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AFAD24-E8F2-4CF7-88DB-BEC950D40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83C950-059F-4934-9379-384F4F8FF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2F48-53A2-452E-B4D8-F285FF8AA773}" type="datetimeFigureOut">
              <a:rPr lang="en-US" smtClean="0"/>
              <a:t>1/9/23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E23808-96E0-4B92-B5DD-15F732F2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D8B94B-B2B2-4119-B4F5-401B4EE2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801CC-89B7-4750-BDFA-ABB73F758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38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EE541-9977-4EDD-B865-DA262460A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69370-F102-4993-821A-75AB1C83F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2F48-53A2-452E-B4D8-F285FF8AA773}" type="datetimeFigureOut">
              <a:rPr lang="en-US" smtClean="0"/>
              <a:t>1/9/23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18F5DD-AC58-4C50-941A-99FB74A4F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C0636D-51E0-48BF-9A1D-BF8499C4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801CC-89B7-4750-BDFA-ABB73F758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26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 Page Bar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13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42778"/>
            <a:ext cx="10972800" cy="570454"/>
          </a:xfrm>
          <a:prstGeom prst="rect">
            <a:avLst/>
          </a:prstGeom>
        </p:spPr>
        <p:txBody>
          <a:bodyPr/>
          <a:lstStyle>
            <a:lvl1pPr algn="ctr">
              <a:defRPr sz="2000" b="1" i="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69948"/>
            <a:ext cx="109728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latin typeface="Helvetica"/>
                <a:cs typeface="Helvetica"/>
              </a:defRPr>
            </a:lvl1pPr>
            <a:lvl2pPr marL="457200" indent="0">
              <a:buNone/>
              <a:defRPr b="0" i="0">
                <a:latin typeface="Helvetica"/>
                <a:cs typeface="Helvetica"/>
              </a:defRPr>
            </a:lvl2pPr>
            <a:lvl3pPr>
              <a:defRPr sz="2400" b="0" i="0">
                <a:latin typeface="Helvetica"/>
                <a:cs typeface="Helvetica"/>
              </a:defRPr>
            </a:lvl3pPr>
            <a:lvl4pPr>
              <a:defRPr b="0" i="0">
                <a:latin typeface="Helvetica"/>
                <a:cs typeface="Helvetica"/>
              </a:defRPr>
            </a:lvl4pPr>
            <a:lvl5pPr>
              <a:defRPr b="0" i="0"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8BF70-E203-D942-B2F6-47B4F62E42CB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QHS Stacked Flush left Sm.psd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73" y="6247729"/>
            <a:ext cx="2148832" cy="47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93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3A1181-F032-44FC-B776-8906C2CD5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2F48-53A2-452E-B4D8-F285FF8AA773}" type="datetimeFigureOut">
              <a:rPr lang="en-US" smtClean="0"/>
              <a:t>1/9/23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1AB7C5-C6C2-4589-B073-2C190A1B7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E998E-0A04-4C01-82A6-9FD2C79D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801CC-89B7-4750-BDFA-ABB73F758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03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43A79-A8BF-41D7-9D5C-DD443F079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5502C-DFDE-4731-BF45-77ECD24D5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F76EFE-18BA-49C7-8C0A-2B9DABE42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3FB42-2DB9-451F-AF44-FEA37DD98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2F48-53A2-452E-B4D8-F285FF8AA773}" type="datetimeFigureOut">
              <a:rPr lang="en-US" smtClean="0"/>
              <a:t>1/9/23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EBC237-2AB1-49B0-AA77-F08A7FF2A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699A3-7377-4A32-8D57-F87C2C24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801CC-89B7-4750-BDFA-ABB73F758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31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1B49F-C658-4314-8FF9-EF35A3BA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63BEE-33F2-4B7B-A511-4E801FC987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A88A4-F0C8-450E-8312-B5AA9C36E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0E13C-781B-46EE-A069-E317EE1C3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2F48-53A2-452E-B4D8-F285FF8AA773}" type="datetimeFigureOut">
              <a:rPr lang="en-US" smtClean="0"/>
              <a:t>1/9/23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5B0DE-C0CA-49BD-B093-678642317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AB589-783F-44FB-A9DD-2797415D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801CC-89B7-4750-BDFA-ABB73F758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80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CA76-DD19-459C-B7DA-883584D0C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0E5A26-0F42-4C88-A8FB-020A15593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6541B-261C-4793-8699-3A91AF7B4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2F48-53A2-452E-B4D8-F285FF8AA773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48DE1-5186-4E87-855F-8B68387C2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B9B57-9B04-4EB7-8E2A-9855B02B6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801CC-89B7-4750-BDFA-ABB73F758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394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43454C-C7C8-48AA-83DC-5C25C8CD17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597ED8-4B5A-4974-81D7-251063506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46E66-813B-4D5D-99EF-5C4D5025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2F48-53A2-452E-B4D8-F285FF8AA773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5B6CB-F470-4097-BC53-E490AB7A7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C072F-D614-4FE5-832A-546902ABA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801CC-89B7-4750-BDFA-ABB73F758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45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493502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876550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4"/>
          <p:cNvCxnSpPr/>
          <p:nvPr/>
        </p:nvCxnSpPr>
        <p:spPr>
          <a:xfrm>
            <a:off x="656750" y="1680378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1276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41887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Google Shape;39;p7"/>
          <p:cNvCxnSpPr/>
          <p:nvPr/>
        </p:nvCxnSpPr>
        <p:spPr>
          <a:xfrm>
            <a:off x="652291" y="1883036"/>
            <a:ext cx="4419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5172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517200" y="2125367"/>
            <a:ext cx="3744000" cy="357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1653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ection Bar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4855"/>
            <a:ext cx="12192000" cy="2066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1904" y="2266557"/>
            <a:ext cx="11214651" cy="890935"/>
          </a:xfrm>
          <a:prstGeom prst="rect">
            <a:avLst/>
          </a:prstGeom>
        </p:spPr>
        <p:txBody>
          <a:bodyPr anchor="t"/>
          <a:lstStyle>
            <a:lvl1pPr algn="ctr">
              <a:defRPr sz="3200" b="1" i="0" cap="none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8BF70-E203-D942-B2F6-47B4F62E42C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2018" y="4162933"/>
            <a:ext cx="11214537" cy="4285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00" b="1" baseline="0"/>
            </a:lvl1pPr>
          </a:lstStyle>
          <a:p>
            <a:pPr lvl="0"/>
            <a:r>
              <a:rPr lang="en-US" dirty="0"/>
              <a:t>Section subtext or presenter name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71904" y="4601452"/>
            <a:ext cx="11214651" cy="4050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/>
              <a:t>Additional text</a:t>
            </a:r>
          </a:p>
        </p:txBody>
      </p:sp>
      <p:pic>
        <p:nvPicPr>
          <p:cNvPr id="9" name="Picture 8" descr="QHS Stacked Flush left Sm.psd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73" y="6247729"/>
            <a:ext cx="2148832" cy="47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6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9087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6096000" y="-100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6706233" y="5994004"/>
            <a:ext cx="7212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354000" y="1612100"/>
            <a:ext cx="5393700" cy="2008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2pPr>
            <a:lvl3pPr lvl="2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3pPr>
            <a:lvl4pPr lvl="3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4pPr>
            <a:lvl5pPr lvl="4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5pPr>
            <a:lvl6pPr lvl="5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6pPr>
            <a:lvl7pPr lvl="6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7pPr>
            <a:lvl8pPr lvl="7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8pPr>
            <a:lvl9pPr lvl="8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354000" y="3692001"/>
            <a:ext cx="5393700" cy="179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5285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426000" y="5644967"/>
            <a:ext cx="7998300" cy="798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7985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200" y="6769100"/>
            <a:ext cx="12191700" cy="8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517200" y="1536600"/>
            <a:ext cx="11157600" cy="2051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517200" y="3892600"/>
            <a:ext cx="11157600" cy="1428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70423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13495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9267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EFE4-BC6C-4713-96E0-2F3A3999A4AF}" type="datetimeFigureOut">
              <a:rPr lang="en-US" smtClean="0"/>
              <a:t>1/9/23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D391-61BB-46AE-AE4C-F5240590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708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DD861-4CD4-4451-BC3C-E31CF6A4C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2E378-048E-4C01-AE33-45697BB69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B78A3-3924-4CF8-AAB5-0FE907624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5F5C-9275-4168-9CC4-301493129385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0C4EB-43E5-4358-86AD-A1FAAEDA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417DF-CC4C-4A74-A2FB-D2746C49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BD5D9-C224-45F9-9D41-AC88A5E34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45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7304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4"/>
          <p:cNvCxnSpPr/>
          <p:nvPr/>
        </p:nvCxnSpPr>
        <p:spPr>
          <a:xfrm>
            <a:off x="656750" y="1680378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8111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hal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halo Bar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4250"/>
            <a:ext cx="12192000" cy="2060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22464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 err="1"/>
              <a:t>Mahalo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8BF70-E203-D942-B2F6-47B4F62E42C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QHS Stacked Flush left Sm.psd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73" y="6247729"/>
            <a:ext cx="2148832" cy="47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849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98684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Google Shape;39;p7"/>
          <p:cNvCxnSpPr/>
          <p:nvPr/>
        </p:nvCxnSpPr>
        <p:spPr>
          <a:xfrm>
            <a:off x="652291" y="1883036"/>
            <a:ext cx="4419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5172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517200" y="2125367"/>
            <a:ext cx="3744000" cy="357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01240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34326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6096000" y="-100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6706233" y="5994004"/>
            <a:ext cx="7212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354000" y="1612100"/>
            <a:ext cx="5393700" cy="2008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2pPr>
            <a:lvl3pPr lvl="2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3pPr>
            <a:lvl4pPr lvl="3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4pPr>
            <a:lvl5pPr lvl="4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5pPr>
            <a:lvl6pPr lvl="5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6pPr>
            <a:lvl7pPr lvl="6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7pPr>
            <a:lvl8pPr lvl="7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8pPr>
            <a:lvl9pPr lvl="8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354000" y="3692001"/>
            <a:ext cx="5393700" cy="179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1723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426000" y="5644967"/>
            <a:ext cx="7998300" cy="798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17125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200" y="6769100"/>
            <a:ext cx="12191700" cy="8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517200" y="1536600"/>
            <a:ext cx="11157600" cy="2051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517200" y="3892600"/>
            <a:ext cx="11157600" cy="1428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30387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76456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04282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91337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EFE4-BC6C-4713-96E0-2F3A3999A4AF}" type="datetimeFigureOut">
              <a:rPr lang="en-US" smtClean="0"/>
              <a:t>1/9/23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D391-61BB-46AE-AE4C-F5240590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74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Google Shape;39;p7"/>
          <p:cNvCxnSpPr/>
          <p:nvPr/>
        </p:nvCxnSpPr>
        <p:spPr>
          <a:xfrm>
            <a:off x="652291" y="1883036"/>
            <a:ext cx="4419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5172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517200" y="2125367"/>
            <a:ext cx="3744000" cy="357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7759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DD861-4CD4-4451-BC3C-E31CF6A4C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2E378-048E-4C01-AE33-45697BB69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B78A3-3924-4CF8-AAB5-0FE907624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5F5C-9275-4168-9CC4-301493129385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0C4EB-43E5-4358-86AD-A1FAAEDA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417DF-CC4C-4A74-A2FB-D2746C49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BD5D9-C224-45F9-9D41-AC88A5E34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47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742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6096000" y="-100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6706233" y="5994004"/>
            <a:ext cx="7212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354000" y="1612100"/>
            <a:ext cx="5393700" cy="2008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2pPr>
            <a:lvl3pPr lvl="2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3pPr>
            <a:lvl4pPr lvl="3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4pPr>
            <a:lvl5pPr lvl="4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5pPr>
            <a:lvl6pPr lvl="5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6pPr>
            <a:lvl7pPr lvl="6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7pPr>
            <a:lvl8pPr lvl="7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8pPr>
            <a:lvl9pPr lvl="8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354000" y="3692001"/>
            <a:ext cx="5393700" cy="179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07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426000" y="5644967"/>
            <a:ext cx="7998300" cy="798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0508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200" y="6769100"/>
            <a:ext cx="12191700" cy="8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517200" y="1536600"/>
            <a:ext cx="11157600" cy="2051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517200" y="3892600"/>
            <a:ext cx="11157600" cy="1428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5548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7354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6019A-5FEA-DB4F-BABD-CE84287E56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33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73547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●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■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●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■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●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Roboto"/>
              <a:buChar char="■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4286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4" r:id="rId6"/>
    <p:sldLayoutId id="2147483725" r:id="rId7"/>
    <p:sldLayoutId id="2147483726" r:id="rId8"/>
    <p:sldLayoutId id="214748379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7354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07CD2D-B71D-4EC3-9BEB-4FDE0A141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42E45-C837-4DA2-86CA-B6B0AF6DA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FE9DC-29C1-488F-9AE1-CD7C70E25D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C2F48-53A2-452E-B4D8-F285FF8AA773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B9E97-891A-4B64-8BD1-E8FB72598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BAF4D-550A-431B-8854-B3FADB975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801CC-89B7-4750-BDFA-ABB73F758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0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73547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●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■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●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■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●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Roboto"/>
              <a:buChar char="■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31330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5" r:id="rId8"/>
    <p:sldLayoutId id="2147483777" r:id="rId9"/>
    <p:sldLayoutId id="2147483778" r:id="rId10"/>
    <p:sldLayoutId id="2147483779" r:id="rId11"/>
    <p:sldLayoutId id="21474837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73547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●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■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●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■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●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Roboto"/>
              <a:buChar char="■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3252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3" r:id="rId11"/>
    <p:sldLayoutId id="214748379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www.nature.com/nm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ovid.queens.org/clinic/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hyperlink" Target="https://covid.queens.org/vaccine-immunology-clinic/" TargetMode="External"/><Relationship Id="rId4" Type="http://schemas.openxmlformats.org/officeDocument/2006/relationships/hyperlink" Target="https://covid.queens.org/wp-content/uploads/2022/03/Post-COVID_Provider_Referral_Form_03.03.22.pdf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vid19.who.int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ealth.hawaii.gov/coronavirusdisease2019/current-situation-in-hawaii/" TargetMode="External"/><Relationship Id="rId4" Type="http://schemas.openxmlformats.org/officeDocument/2006/relationships/hyperlink" Target="https://covid.cdc.gov/covid-data-tracker/#cases_totalcase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28BF70-E203-D942-B2F6-47B4F62E42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99298" y="3948672"/>
            <a:ext cx="10467355" cy="428522"/>
          </a:xfrm>
        </p:spPr>
        <p:txBody>
          <a:bodyPr/>
          <a:lstStyle/>
          <a:p>
            <a:pPr algn="ctr"/>
            <a:r>
              <a:rPr lang="en-US" sz="3200" dirty="0"/>
              <a:t>Dominic Chow, MD, PhD, MPH</a:t>
            </a:r>
          </a:p>
          <a:p>
            <a:pPr algn="ctr"/>
            <a:endParaRPr lang="en-US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4B94E7-0919-EF44-91A6-48104909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99" y="1995854"/>
            <a:ext cx="11214537" cy="143314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Post-Acute Sequelae of COVID-19</a:t>
            </a:r>
            <a:endParaRPr 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06A47F-BE88-A343-A6FE-A7A94590A764}"/>
              </a:ext>
            </a:extLst>
          </p:cNvPr>
          <p:cNvSpPr txBox="1">
            <a:spLocks/>
          </p:cNvSpPr>
          <p:nvPr/>
        </p:nvSpPr>
        <p:spPr>
          <a:xfrm>
            <a:off x="431676" y="2687208"/>
            <a:ext cx="11602598" cy="794479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i="0" kern="1200" cap="none">
                <a:solidFill>
                  <a:srgbClr val="FFFFFF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Department of Medicine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"/>
                <a:ea typeface="+mj-ea"/>
                <a:cs typeface="Helvetica"/>
              </a:rPr>
              <a:t>University of Hawaii John A Burns Sc</a:t>
            </a:r>
            <a:r>
              <a:rPr lang="en-US" sz="26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hool</a:t>
            </a:r>
            <a:r>
              <a:rPr lang="en-US" sz="2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Medicine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0ADA9E-ECFD-48C6-96C6-9FCCE6BD1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183" y="5263868"/>
            <a:ext cx="4418091" cy="14576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39450" y="319934"/>
            <a:ext cx="9113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i="0" dirty="0">
                <a:solidFill>
                  <a:srgbClr val="024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Behavioral Health ECHO</a:t>
            </a:r>
          </a:p>
          <a:p>
            <a:pPr lvl="0" algn="ctr">
              <a:defRPr/>
            </a:pPr>
            <a:r>
              <a:rPr lang="en-US" sz="2800" b="1" dirty="0">
                <a:solidFill>
                  <a:srgbClr val="024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Helvetica"/>
              </a:rPr>
              <a:t>January 31, 2023</a:t>
            </a:r>
            <a:endParaRPr lang="en-US" sz="2800" b="1" dirty="0">
              <a:solidFill>
                <a:srgbClr val="0240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cs typeface="Helvetic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87022C-425A-D864-DA95-96C232A32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179" y="4948832"/>
            <a:ext cx="1165165" cy="177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65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618308" y="44089"/>
            <a:ext cx="6659879" cy="712904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Queen Emma Clinics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897" y="814745"/>
            <a:ext cx="7728703" cy="584593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7101274" y="4995511"/>
            <a:ext cx="48182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7101274" y="5629174"/>
            <a:ext cx="48182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500530" y="2808973"/>
            <a:ext cx="583367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BB589A6-C1EA-E262-AB68-1958DD0EEA7F}"/>
              </a:ext>
            </a:extLst>
          </p:cNvPr>
          <p:cNvSpPr txBox="1"/>
          <p:nvPr/>
        </p:nvSpPr>
        <p:spPr>
          <a:xfrm>
            <a:off x="10269415" y="6242538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December 2021</a:t>
            </a:r>
          </a:p>
        </p:txBody>
      </p:sp>
    </p:spTree>
    <p:extLst>
      <p:ext uri="{BB962C8B-B14F-4D97-AF65-F5344CB8AC3E}">
        <p14:creationId xmlns:p14="http://schemas.microsoft.com/office/powerpoint/2010/main" val="3073520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066770"/>
              </p:ext>
            </p:extLst>
          </p:nvPr>
        </p:nvGraphicFramePr>
        <p:xfrm>
          <a:off x="285382" y="1045552"/>
          <a:ext cx="11418154" cy="4018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2028571" imgH="4238095" progId="Paint.Picture">
                  <p:embed/>
                </p:oleObj>
              </mc:Choice>
              <mc:Fallback>
                <p:oleObj name="Bitmap Image" r:id="rId2" imgW="12028571" imgH="4238095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382" y="1045552"/>
                        <a:ext cx="11418154" cy="4018697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>
          <a:xfrm>
            <a:off x="8383604" y="2916455"/>
            <a:ext cx="760396" cy="7218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065394" y="4342355"/>
            <a:ext cx="760396" cy="7218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80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E7-E325-4266-02C6-A84BA3D7E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4A8E15-FE99-A505-BBBC-F16B2AAB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28168"/>
            <a:ext cx="7772400" cy="5601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1DFE2F-CC29-5863-055E-6028A712807A}"/>
              </a:ext>
            </a:extLst>
          </p:cNvPr>
          <p:cNvSpPr txBox="1"/>
          <p:nvPr/>
        </p:nvSpPr>
        <p:spPr>
          <a:xfrm>
            <a:off x="7881025" y="6308209"/>
            <a:ext cx="4202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Saini et al </a:t>
            </a:r>
            <a:r>
              <a:rPr lang="en-US" dirty="0" err="1"/>
              <a:t>OpenForum</a:t>
            </a:r>
            <a:r>
              <a:rPr lang="en-US" dirty="0"/>
              <a:t> ID (2021):8;3</a:t>
            </a:r>
          </a:p>
        </p:txBody>
      </p:sp>
    </p:spTree>
    <p:extLst>
      <p:ext uri="{BB962C8B-B14F-4D97-AF65-F5344CB8AC3E}">
        <p14:creationId xmlns:p14="http://schemas.microsoft.com/office/powerpoint/2010/main" val="2386927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0C731-3B8A-6D02-1E2D-E76F8B941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CB68F-16B8-425A-2A0A-539A79A70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23" y="824780"/>
            <a:ext cx="11374953" cy="52084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68F210-B5CC-ED84-3FC9-D67E20042D06}"/>
              </a:ext>
            </a:extLst>
          </p:cNvPr>
          <p:cNvSpPr txBox="1"/>
          <p:nvPr/>
        </p:nvSpPr>
        <p:spPr>
          <a:xfrm>
            <a:off x="7490298" y="6033219"/>
            <a:ext cx="4293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Baumer</a:t>
            </a:r>
            <a:r>
              <a:rPr lang="en-US" dirty="0"/>
              <a:t> et al Front Public Health (2020) 8:559312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B5275C3-2335-4656-9F48-051842F9818C}"/>
              </a:ext>
            </a:extLst>
          </p:cNvPr>
          <p:cNvSpPr/>
          <p:nvPr/>
        </p:nvSpPr>
        <p:spPr>
          <a:xfrm>
            <a:off x="11450320" y="6136640"/>
            <a:ext cx="333156" cy="35623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28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471" y="138265"/>
            <a:ext cx="10853057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The Next Epidemic… </a:t>
            </a:r>
            <a:br>
              <a:rPr lang="en-US" sz="3600" b="1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Post Acute Sequelae of Sars-COV-2 (PASC) – “Long COVID”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3828"/>
            <a:ext cx="10515600" cy="4504608"/>
          </a:xfrm>
        </p:spPr>
        <p:txBody>
          <a:bodyPr/>
          <a:lstStyle/>
          <a:p>
            <a:r>
              <a:rPr lang="en-US" dirty="0"/>
              <a:t>10-40% of ALL COVID infections</a:t>
            </a:r>
          </a:p>
          <a:p>
            <a:r>
              <a:rPr lang="en-US" dirty="0"/>
              <a:t>Duration unknown, possibly permanent</a:t>
            </a:r>
          </a:p>
          <a:p>
            <a:r>
              <a:rPr lang="en-US" dirty="0"/>
              <a:t>High degree of disability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696" y="3459627"/>
            <a:ext cx="3075875" cy="3158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FCCB52-EC76-49FE-B098-CEAD2A6D41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63"/>
          <a:stretch/>
        </p:blipFill>
        <p:spPr>
          <a:xfrm>
            <a:off x="488506" y="3185906"/>
            <a:ext cx="3772407" cy="3332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594385-A6E1-4E72-83F8-EA1C6ED94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625" y="3405412"/>
            <a:ext cx="3455300" cy="29451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Honolulu Star-Advertiser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2509630"/>
            <a:ext cx="3143250" cy="676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903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8" y="224364"/>
            <a:ext cx="3733801" cy="1822904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Symptoms of Long COVID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835" y="2360445"/>
            <a:ext cx="4168526" cy="314562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Top Symptoms:</a:t>
            </a:r>
          </a:p>
          <a:p>
            <a:pPr lvl="1"/>
            <a:r>
              <a:rPr lang="en-US" sz="2800" dirty="0"/>
              <a:t>Fatigue</a:t>
            </a:r>
          </a:p>
          <a:p>
            <a:pPr lvl="1"/>
            <a:r>
              <a:rPr lang="en-US" sz="2800" dirty="0"/>
              <a:t>Dyspnea</a:t>
            </a:r>
          </a:p>
          <a:p>
            <a:pPr lvl="1"/>
            <a:r>
              <a:rPr lang="en-US" sz="2800" dirty="0"/>
              <a:t>Anxiety</a:t>
            </a:r>
          </a:p>
          <a:p>
            <a:pPr lvl="1"/>
            <a:r>
              <a:rPr lang="en-US" sz="2800" dirty="0"/>
              <a:t>Concentration / Cognitive Changes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272" y="120496"/>
            <a:ext cx="6383614" cy="67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27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ig.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9" y="275371"/>
            <a:ext cx="11218181" cy="637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37852" y="6488668"/>
            <a:ext cx="6254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Nalbandian</a:t>
            </a:r>
            <a:r>
              <a:rPr lang="en-US" dirty="0"/>
              <a:t> A, Nature Medicine volume 27, pages601–615(2021)</a:t>
            </a:r>
          </a:p>
        </p:txBody>
      </p:sp>
    </p:spTree>
    <p:extLst>
      <p:ext uri="{BB962C8B-B14F-4D97-AF65-F5344CB8AC3E}">
        <p14:creationId xmlns:p14="http://schemas.microsoft.com/office/powerpoint/2010/main" val="1799061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7230A4-8025-49BA-8B59-279F60780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043" y="223069"/>
            <a:ext cx="7435371" cy="6449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75304A-C154-4F3A-9F14-AD67544AF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767" y="2619374"/>
            <a:ext cx="3119438" cy="828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5840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CBD67B-5165-4216-84A9-19F89C3A7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6" y="424378"/>
            <a:ext cx="10905066" cy="4171186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16656" y="4821495"/>
            <a:ext cx="11358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CDC Definition</a:t>
            </a:r>
            <a:r>
              <a:rPr lang="en-US" dirty="0"/>
              <a:t>: Post-COVID conditions are a wide range of new, returning, or ongoing health problems people can experience </a:t>
            </a:r>
            <a:r>
              <a:rPr lang="en-US" b="1" u="sng" dirty="0">
                <a:solidFill>
                  <a:srgbClr val="FF0000"/>
                </a:solidFill>
              </a:rPr>
              <a:t>four or more weeks </a:t>
            </a:r>
            <a:r>
              <a:rPr lang="en-US" dirty="0"/>
              <a:t>after first being infected with the virus that causes COVID-19. Even people who did not have COVID-19 symptoms in the days or weeks after they were infected can have post-COVID conditions. These conditions can present as different types and combinations of health problems for different lengths of time.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1743" y="505572"/>
            <a:ext cx="1765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WHO Definition:</a:t>
            </a:r>
          </a:p>
        </p:txBody>
      </p:sp>
    </p:spTree>
    <p:extLst>
      <p:ext uri="{BB962C8B-B14F-4D97-AF65-F5344CB8AC3E}">
        <p14:creationId xmlns:p14="http://schemas.microsoft.com/office/powerpoint/2010/main" val="3210590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37" y="800100"/>
            <a:ext cx="9534525" cy="2628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87560" y="3991344"/>
            <a:ext cx="7216879" cy="1200329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There is likely a relationship between </a:t>
            </a:r>
            <a:r>
              <a:rPr lang="en-US" sz="2400" u="sng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organ dysfunction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</a:t>
            </a:r>
            <a:r>
              <a:rPr lang="en-US" sz="2400" u="sng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persistent symptoms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that is not yet completely understood.</a:t>
            </a:r>
          </a:p>
        </p:txBody>
      </p:sp>
      <p:sp>
        <p:nvSpPr>
          <p:cNvPr id="6" name="Rectangle 5"/>
          <p:cNvSpPr/>
          <p:nvPr/>
        </p:nvSpPr>
        <p:spPr>
          <a:xfrm>
            <a:off x="8632723" y="2054942"/>
            <a:ext cx="1868129" cy="12683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0F1FEA-A393-4CC5-BA68-FD783821A29A}"/>
              </a:ext>
            </a:extLst>
          </p:cNvPr>
          <p:cNvSpPr/>
          <p:nvPr/>
        </p:nvSpPr>
        <p:spPr>
          <a:xfrm>
            <a:off x="11450320" y="6136640"/>
            <a:ext cx="333156" cy="35623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30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BA009E-E96C-46E6-8E8C-B5E6A9743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Disclosures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360E67-71E4-4DB4-B851-C10DDB849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3200" dirty="0"/>
              <a:t>no financial disclosures among speakers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89828D-7ECC-417E-9D16-64D0D5920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8BF70-E203-D942-B2F6-47B4F62E42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78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2233D-AF46-4A1A-976D-414AABB92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4F8BD-C7E7-45CE-9BD0-23A558984C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C7AB6-F521-FC88-E897-BF5CA5B51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67" y="947843"/>
            <a:ext cx="11127466" cy="5141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BDBDDF-B6A1-A659-43CE-FADF31C17541}"/>
              </a:ext>
            </a:extLst>
          </p:cNvPr>
          <p:cNvSpPr txBox="1"/>
          <p:nvPr/>
        </p:nvSpPr>
        <p:spPr>
          <a:xfrm>
            <a:off x="8030817" y="6328438"/>
            <a:ext cx="3790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Gupta et al </a:t>
            </a:r>
            <a:r>
              <a:rPr lang="en-US" sz="1400" b="0" dirty="0">
                <a:effectLst/>
                <a:latin typeface="-apple-system"/>
              </a:rPr>
              <a:t> Nature Med </a:t>
            </a:r>
            <a:r>
              <a:rPr lang="en-US" sz="1400" b="1" i="0" u="none" strike="noStrike" dirty="0">
                <a:effectLst/>
                <a:latin typeface="-apple-system"/>
              </a:rPr>
              <a:t>volume 26</a:t>
            </a:r>
            <a:r>
              <a:rPr lang="en-US" sz="1400" b="0" i="0" u="none" strike="noStrike" dirty="0">
                <a:effectLst/>
                <a:latin typeface="-apple-system"/>
              </a:rPr>
              <a:t>,  pages 1017–1032 (2020)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B59F0-8271-CCBD-7006-62A67E710781}"/>
              </a:ext>
            </a:extLst>
          </p:cNvPr>
          <p:cNvSpPr txBox="1"/>
          <p:nvPr/>
        </p:nvSpPr>
        <p:spPr>
          <a:xfrm>
            <a:off x="831850" y="225287"/>
            <a:ext cx="10618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SARS- CoV2 Mechanisms</a:t>
            </a:r>
          </a:p>
        </p:txBody>
      </p:sp>
    </p:spTree>
    <p:extLst>
      <p:ext uri="{BB962C8B-B14F-4D97-AF65-F5344CB8AC3E}">
        <p14:creationId xmlns:p14="http://schemas.microsoft.com/office/powerpoint/2010/main" val="2379507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A113F-3B13-684D-B90D-A1D269B1A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Immunopathology in severe COVID-19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C8114-053C-DB49-BB1B-7D71B5D33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/>
          <a:stretch/>
        </p:blipFill>
        <p:spPr>
          <a:xfrm>
            <a:off x="1139099" y="1591125"/>
            <a:ext cx="5871302" cy="48975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F19347-B9E8-164F-BE27-E17D6D3A626E}"/>
              </a:ext>
            </a:extLst>
          </p:cNvPr>
          <p:cNvSpPr txBox="1"/>
          <p:nvPr/>
        </p:nvSpPr>
        <p:spPr>
          <a:xfrm>
            <a:off x="211248" y="6488668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Nat Med. 2021 Apr;27(4):601-615.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302A48-0EF0-3747-AC7B-B69D0BA37489}"/>
              </a:ext>
            </a:extLst>
          </p:cNvPr>
          <p:cNvSpPr/>
          <p:nvPr/>
        </p:nvSpPr>
        <p:spPr>
          <a:xfrm>
            <a:off x="2663931" y="1406817"/>
            <a:ext cx="2498756" cy="26073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0CE335-B54C-5448-9CB8-018B0397B27F}"/>
              </a:ext>
            </a:extLst>
          </p:cNvPr>
          <p:cNvSpPr txBox="1">
            <a:spLocks/>
          </p:cNvSpPr>
          <p:nvPr/>
        </p:nvSpPr>
        <p:spPr>
          <a:xfrm>
            <a:off x="7620344" y="1943738"/>
            <a:ext cx="4400968" cy="414095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33" b="1" dirty="0">
                <a:solidFill>
                  <a:schemeClr val="tx1"/>
                </a:solidFill>
              </a:rPr>
              <a:t>Little known about</a:t>
            </a:r>
          </a:p>
          <a:p>
            <a:pPr marL="0" indent="0">
              <a:buNone/>
            </a:pPr>
            <a:r>
              <a:rPr lang="en-US" sz="2133" dirty="0">
                <a:solidFill>
                  <a:schemeClr val="tx1"/>
                </a:solidFill>
              </a:rPr>
              <a:t>-Characterization of innate immune cells in long-term consequence of COVID-19</a:t>
            </a:r>
          </a:p>
          <a:p>
            <a:pPr marL="0" indent="0">
              <a:buNone/>
            </a:pPr>
            <a:endParaRPr lang="en-US" sz="2133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133" dirty="0">
                <a:solidFill>
                  <a:schemeClr val="tx1"/>
                </a:solidFill>
              </a:rPr>
              <a:t>-A detail of monocyte/macrophage function in PASC development and persistence. </a:t>
            </a:r>
          </a:p>
          <a:p>
            <a:pPr marL="0" indent="0">
              <a:buNone/>
            </a:pPr>
            <a:endParaRPr lang="en-US" sz="2133" dirty="0"/>
          </a:p>
          <a:p>
            <a:pPr marL="0" indent="0">
              <a:buNone/>
            </a:pPr>
            <a:endParaRPr lang="en-US" sz="2133" dirty="0"/>
          </a:p>
        </p:txBody>
      </p:sp>
    </p:spTree>
    <p:extLst>
      <p:ext uri="{BB962C8B-B14F-4D97-AF65-F5344CB8AC3E}">
        <p14:creationId xmlns:p14="http://schemas.microsoft.com/office/powerpoint/2010/main" val="121028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328180-4628-4234-8A93-A1EB6ACCE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0" y="153350"/>
            <a:ext cx="11157600" cy="9147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Potential Mechanisms of Long COVID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2E5801-936B-4228-9D83-8AB24004D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580578"/>
            <a:ext cx="5680953" cy="41052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+mn-lt"/>
              </a:rPr>
              <a:t>Autoantibodies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+mn-lt"/>
              </a:rPr>
              <a:t>Woodruff M, </a:t>
            </a:r>
            <a:r>
              <a:rPr lang="en-US" sz="2000" dirty="0" err="1">
                <a:latin typeface="+mn-lt"/>
              </a:rPr>
              <a:t>medRxiv</a:t>
            </a:r>
            <a:r>
              <a:rPr lang="en-US" sz="2000" dirty="0">
                <a:latin typeface="+mn-lt"/>
              </a:rPr>
              <a:t>, 2021.09.21.21263845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+mn-lt"/>
              </a:rPr>
              <a:t>Post viral transcripts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 err="1">
                <a:latin typeface="+mn-lt"/>
                <a:cs typeface="Arial" panose="020B0604020202020204" pitchFamily="34" charset="0"/>
              </a:rPr>
              <a:t>Proal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fr-FR" sz="2000" dirty="0">
                <a:latin typeface="+mn-lt"/>
                <a:cs typeface="Arial" panose="020B0604020202020204" pitchFamily="34" charset="0"/>
              </a:rPr>
              <a:t>Front. </a:t>
            </a:r>
            <a:r>
              <a:rPr lang="fr-FR" sz="2000" dirty="0" err="1">
                <a:latin typeface="+mn-lt"/>
                <a:cs typeface="Arial" panose="020B0604020202020204" pitchFamily="34" charset="0"/>
              </a:rPr>
              <a:t>Microbiol</a:t>
            </a:r>
            <a:r>
              <a:rPr lang="fr-FR" sz="2000" dirty="0">
                <a:latin typeface="+mn-lt"/>
                <a:cs typeface="Arial" panose="020B0604020202020204" pitchFamily="34" charset="0"/>
              </a:rPr>
              <a:t>., 23 </a:t>
            </a:r>
            <a:r>
              <a:rPr lang="fr-FR" sz="2000" dirty="0" err="1">
                <a:latin typeface="+mn-lt"/>
                <a:cs typeface="Arial" panose="020B0604020202020204" pitchFamily="34" charset="0"/>
              </a:rPr>
              <a:t>June</a:t>
            </a:r>
            <a:r>
              <a:rPr lang="fr-FR" sz="2000" dirty="0">
                <a:latin typeface="+mn-lt"/>
                <a:cs typeface="Arial" panose="020B0604020202020204" pitchFamily="34" charset="0"/>
              </a:rPr>
              <a:t> 2021 </a:t>
            </a:r>
            <a:endParaRPr lang="en-US" sz="2000" dirty="0">
              <a:latin typeface="+mn-lt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+mn-lt"/>
              </a:rPr>
              <a:t>Viral </a:t>
            </a:r>
            <a:r>
              <a:rPr lang="en-US" sz="2000" dirty="0" err="1">
                <a:latin typeface="+mn-lt"/>
              </a:rPr>
              <a:t>Reservior</a:t>
            </a:r>
            <a:endParaRPr lang="en-US" sz="20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sz="2000" dirty="0">
                <a:latin typeface="+mn-lt"/>
              </a:rPr>
              <a:t>Nature </a:t>
            </a:r>
            <a:r>
              <a:rPr lang="fr-FR" sz="2000" dirty="0" err="1">
                <a:latin typeface="+mn-lt"/>
              </a:rPr>
              <a:t>Methods</a:t>
            </a:r>
            <a:r>
              <a:rPr lang="fr-FR" sz="2000" dirty="0">
                <a:latin typeface="+mn-lt"/>
              </a:rPr>
              <a:t> volume 18, pages449–453 (2021)</a:t>
            </a:r>
            <a:endParaRPr lang="en-US" sz="2000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+mn-lt"/>
              </a:rPr>
              <a:t>Monocyte activation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+mn-lt"/>
              </a:rPr>
              <a:t>Patterson BK, </a:t>
            </a:r>
            <a:r>
              <a:rPr lang="en-US" sz="2000" dirty="0" err="1">
                <a:latin typeface="+mn-lt"/>
              </a:rPr>
              <a:t>bioRxiv</a:t>
            </a:r>
            <a:r>
              <a:rPr lang="en-US" sz="2000" dirty="0">
                <a:latin typeface="+mn-lt"/>
              </a:rPr>
              <a:t>, 2021.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FA7FDDA-83BE-40BA-87D4-6E33C5D70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953" y="1063057"/>
            <a:ext cx="6177635" cy="541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262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F7BB1-A5A2-F045-95C5-06C70A51B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742" y="1185263"/>
            <a:ext cx="11341623" cy="809763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Single Cell Analysis of PBMCs Showed Enriched CD16</a:t>
            </a:r>
            <a:r>
              <a:rPr lang="en-US" sz="2800" baseline="30000" dirty="0">
                <a:solidFill>
                  <a:schemeClr val="bg1"/>
                </a:solidFill>
              </a:rPr>
              <a:t>+</a:t>
            </a:r>
            <a:r>
              <a:rPr lang="en-US" sz="2800" dirty="0">
                <a:solidFill>
                  <a:schemeClr val="bg1"/>
                </a:solidFill>
              </a:rPr>
              <a:t> Monocytes in Pulmonary PASC (PPASC)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C3FF3B-A039-C34E-9409-03F350E9721C}"/>
              </a:ext>
            </a:extLst>
          </p:cNvPr>
          <p:cNvSpPr txBox="1"/>
          <p:nvPr/>
        </p:nvSpPr>
        <p:spPr>
          <a:xfrm>
            <a:off x="2779757" y="4459457"/>
            <a:ext cx="1228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UMAP_2</a:t>
            </a:r>
          </a:p>
        </p:txBody>
      </p:sp>
      <p:sp>
        <p:nvSpPr>
          <p:cNvPr id="10" name="Google Shape;116;p17">
            <a:extLst>
              <a:ext uri="{FF2B5EF4-FFF2-40B4-BE49-F238E27FC236}">
                <a16:creationId xmlns:a16="http://schemas.microsoft.com/office/drawing/2014/main" id="{712AF403-BD56-2245-A084-CFA28A92963B}"/>
              </a:ext>
            </a:extLst>
          </p:cNvPr>
          <p:cNvSpPr txBox="1"/>
          <p:nvPr/>
        </p:nvSpPr>
        <p:spPr>
          <a:xfrm>
            <a:off x="590076" y="5291343"/>
            <a:ext cx="5370400" cy="139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867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1:CD14</a:t>
            </a:r>
            <a:r>
              <a:rPr lang="en-US" sz="1867" baseline="30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67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monocytes</a:t>
            </a:r>
            <a:endParaRPr sz="1867" dirty="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867" u="sng" dirty="0">
                <a:solidFill>
                  <a:srgbClr val="FF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2:CD16</a:t>
            </a:r>
            <a:r>
              <a:rPr lang="en-US" sz="1867" u="sng" baseline="30000" dirty="0">
                <a:solidFill>
                  <a:srgbClr val="FF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67" u="sng" dirty="0">
                <a:solidFill>
                  <a:srgbClr val="FF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monocytes </a:t>
            </a:r>
            <a:endParaRPr sz="1867" u="sng" dirty="0">
              <a:solidFill>
                <a:srgbClr val="FF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867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3:Monocyte-derived Dendritic cells</a:t>
            </a:r>
            <a:endParaRPr sz="1867" dirty="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867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4:Monocyte/macrophage doublet cells</a:t>
            </a:r>
            <a:endParaRPr sz="1867" dirty="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D11D59-0880-6253-2B1A-267D0E50638A}"/>
              </a:ext>
            </a:extLst>
          </p:cNvPr>
          <p:cNvGrpSpPr/>
          <p:nvPr/>
        </p:nvGrpSpPr>
        <p:grpSpPr>
          <a:xfrm>
            <a:off x="241188" y="2313736"/>
            <a:ext cx="5450145" cy="2738097"/>
            <a:chOff x="251522" y="1721359"/>
            <a:chExt cx="5450145" cy="27380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1590140-285D-6145-BAB9-D9570E87F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68"/>
            <a:stretch/>
          </p:blipFill>
          <p:spPr>
            <a:xfrm>
              <a:off x="605464" y="2004899"/>
              <a:ext cx="5096203" cy="245455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A47D55F-6A04-6640-8820-4DCF7059C301}"/>
                </a:ext>
              </a:extLst>
            </p:cNvPr>
            <p:cNvSpPr txBox="1"/>
            <p:nvPr/>
          </p:nvSpPr>
          <p:spPr>
            <a:xfrm>
              <a:off x="1106375" y="1721363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HC-1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3BAB0C5-61CD-D140-8137-ECF46079A26E}"/>
                </a:ext>
              </a:extLst>
            </p:cNvPr>
            <p:cNvSpPr txBox="1"/>
            <p:nvPr/>
          </p:nvSpPr>
          <p:spPr>
            <a:xfrm>
              <a:off x="2330135" y="1721362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HC-2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478FCE-B26A-C740-A2B8-4BBAF80A3E76}"/>
                </a:ext>
              </a:extLst>
            </p:cNvPr>
            <p:cNvSpPr txBox="1"/>
            <p:nvPr/>
          </p:nvSpPr>
          <p:spPr>
            <a:xfrm>
              <a:off x="3410158" y="1721360"/>
              <a:ext cx="10558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PPASC-1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B2A5FC-6C57-8841-A6B9-A185199EAE0D}"/>
                </a:ext>
              </a:extLst>
            </p:cNvPr>
            <p:cNvSpPr txBox="1"/>
            <p:nvPr/>
          </p:nvSpPr>
          <p:spPr>
            <a:xfrm>
              <a:off x="4642030" y="1721359"/>
              <a:ext cx="10558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PPASC-2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EB98D9-5F24-8D49-A173-0CA8188ED8DA}"/>
                </a:ext>
              </a:extLst>
            </p:cNvPr>
            <p:cNvSpPr txBox="1"/>
            <p:nvPr/>
          </p:nvSpPr>
          <p:spPr>
            <a:xfrm rot="16200000">
              <a:off x="-216021" y="2907195"/>
              <a:ext cx="12736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UMAP_1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2226C1-512F-5E49-B7A2-C5064C41D123}"/>
                </a:ext>
              </a:extLst>
            </p:cNvPr>
            <p:cNvSpPr txBox="1"/>
            <p:nvPr/>
          </p:nvSpPr>
          <p:spPr>
            <a:xfrm>
              <a:off x="739586" y="2769743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0A4861-0D4F-6D47-87BD-E636BCF3052F}"/>
                </a:ext>
              </a:extLst>
            </p:cNvPr>
            <p:cNvSpPr txBox="1"/>
            <p:nvPr/>
          </p:nvSpPr>
          <p:spPr>
            <a:xfrm>
              <a:off x="822015" y="210683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4B831A-794E-2848-BD84-67107412B413}"/>
                </a:ext>
              </a:extLst>
            </p:cNvPr>
            <p:cNvSpPr txBox="1"/>
            <p:nvPr/>
          </p:nvSpPr>
          <p:spPr>
            <a:xfrm>
              <a:off x="919336" y="3283144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0D80D9-3AA4-A44B-ADCD-3248B8067B7F}"/>
                </a:ext>
              </a:extLst>
            </p:cNvPr>
            <p:cNvSpPr txBox="1"/>
            <p:nvPr/>
          </p:nvSpPr>
          <p:spPr>
            <a:xfrm>
              <a:off x="1099087" y="2891804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E4978A5-9C0D-974F-A536-17E8ABA27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68" y="2041580"/>
            <a:ext cx="4792133" cy="3843867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57144E7-5D63-6144-B7FF-8B0291F3CE6C}"/>
              </a:ext>
            </a:extLst>
          </p:cNvPr>
          <p:cNvSpPr/>
          <p:nvPr/>
        </p:nvSpPr>
        <p:spPr>
          <a:xfrm>
            <a:off x="8813370" y="3429001"/>
            <a:ext cx="475281" cy="5075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B3D1E157-CB87-856B-A174-C5608EB32C9C}"/>
              </a:ext>
            </a:extLst>
          </p:cNvPr>
          <p:cNvSpPr txBox="1">
            <a:spLocks/>
          </p:cNvSpPr>
          <p:nvPr/>
        </p:nvSpPr>
        <p:spPr>
          <a:xfrm>
            <a:off x="590076" y="47354"/>
            <a:ext cx="11157600" cy="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defTabSz="914400"/>
            <a:r>
              <a:rPr lang="en-US" kern="0" dirty="0">
                <a:solidFill>
                  <a:schemeClr val="bg1"/>
                </a:solidFill>
              </a:rPr>
              <a:t>Potential Mechanisms of Long COVID</a:t>
            </a:r>
          </a:p>
        </p:txBody>
      </p:sp>
    </p:spTree>
    <p:extLst>
      <p:ext uri="{BB962C8B-B14F-4D97-AF65-F5344CB8AC3E}">
        <p14:creationId xmlns:p14="http://schemas.microsoft.com/office/powerpoint/2010/main" val="1193973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200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C5BDE-8B84-D247-9D58-9D0296571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07" y="299305"/>
            <a:ext cx="11776293" cy="8097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Comparison of CD169</a:t>
            </a:r>
            <a:r>
              <a:rPr lang="en-US" baseline="30000" dirty="0">
                <a:solidFill>
                  <a:schemeClr val="bg1"/>
                </a:solidFill>
              </a:rPr>
              <a:t>+</a:t>
            </a:r>
            <a:r>
              <a:rPr lang="en-US" dirty="0">
                <a:solidFill>
                  <a:schemeClr val="bg1"/>
                </a:solidFill>
              </a:rPr>
              <a:t> Monocytes Among Groups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952289-396A-8F48-A0E3-67BEEFCAD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26" y="1746113"/>
            <a:ext cx="3135361" cy="4037624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D61F3-CE50-7049-9D98-88D0FCF22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055" y="2012449"/>
            <a:ext cx="3344911" cy="3768599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26D303-6F46-9B4E-AFCB-38F0260AF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541" y="1746114"/>
            <a:ext cx="4950287" cy="49502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0509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7CFF5-B851-D24D-AF5E-25A358AD0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151" y="318330"/>
            <a:ext cx="11610979" cy="81976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Correlation between CD169</a:t>
            </a:r>
            <a:r>
              <a:rPr lang="en-US" baseline="30000" dirty="0">
                <a:solidFill>
                  <a:schemeClr val="bg1"/>
                </a:solidFill>
              </a:rPr>
              <a:t>+</a:t>
            </a:r>
            <a:r>
              <a:rPr lang="en-US" dirty="0">
                <a:solidFill>
                  <a:schemeClr val="bg1"/>
                </a:solidFill>
              </a:rPr>
              <a:t> Monocyte and </a:t>
            </a:r>
            <a:r>
              <a:rPr lang="en-US" dirty="0" err="1">
                <a:solidFill>
                  <a:schemeClr val="bg1"/>
                </a:solidFill>
              </a:rPr>
              <a:t>DLCOc</a:t>
            </a:r>
            <a:r>
              <a:rPr lang="en-US" dirty="0">
                <a:solidFill>
                  <a:schemeClr val="bg1"/>
                </a:solidFill>
              </a:rPr>
              <a:t>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E146C3-0277-6B40-94CF-75497E256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975" y="2099233"/>
            <a:ext cx="4095683" cy="3145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957EB8-5F07-AB45-8DFC-554CAD124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653" y="2171557"/>
            <a:ext cx="4254695" cy="3103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786CC-012F-3C44-B082-181077078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71557"/>
            <a:ext cx="4254693" cy="310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62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197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6AE6BE8-CD08-563B-A963-93CEC4AAEC28}"/>
              </a:ext>
            </a:extLst>
          </p:cNvPr>
          <p:cNvSpPr txBox="1">
            <a:spLocks/>
          </p:cNvSpPr>
          <p:nvPr/>
        </p:nvSpPr>
        <p:spPr>
          <a:xfrm>
            <a:off x="581021" y="543113"/>
            <a:ext cx="11610979" cy="819767"/>
          </a:xfrm>
          <a:prstGeom prst="rect">
            <a:avLst/>
          </a:prstGeom>
        </p:spPr>
        <p:txBody>
          <a:bodyPr vert="horz" lIns="0" tIns="60960" rIns="0" bIns="60960" rtlCol="0" anchor="t" anchorCtr="0">
            <a:normAutofit fontScale="9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Correlation between CD169</a:t>
            </a:r>
            <a:r>
              <a:rPr lang="en-US" sz="3200" baseline="30000" dirty="0">
                <a:solidFill>
                  <a:schemeClr val="bg1"/>
                </a:solidFill>
              </a:rPr>
              <a:t>+</a:t>
            </a:r>
            <a:r>
              <a:rPr lang="en-US" sz="3200" dirty="0">
                <a:solidFill>
                  <a:schemeClr val="bg1"/>
                </a:solidFill>
              </a:rPr>
              <a:t> Non-Classical Monocyte and D-dimer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6865F2-FDC2-4597-FF28-854B439DB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808" y="1893573"/>
            <a:ext cx="4689494" cy="37047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B6ED46B-2ACF-4BE9-876C-76E6FD1A28AD}"/>
              </a:ext>
            </a:extLst>
          </p:cNvPr>
          <p:cNvSpPr/>
          <p:nvPr/>
        </p:nvSpPr>
        <p:spPr>
          <a:xfrm>
            <a:off x="11450320" y="6136640"/>
            <a:ext cx="333156" cy="35623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76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0DEA7-2752-5090-B534-7B1638F45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of PASC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F0C32-F0FE-15A1-DD18-F8446D37BC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Cardiovascular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Myocarditis, myocardial infarction, cardiac arrest, arrhythmias</a:t>
            </a:r>
          </a:p>
          <a:p>
            <a:pPr>
              <a:lnSpc>
                <a:spcPct val="100000"/>
              </a:lnSpc>
            </a:pPr>
            <a:r>
              <a:rPr lang="en-US" dirty="0"/>
              <a:t>Pulmonary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Fibrosis/inflammation,  pulmonary embolism, shortness of breath, chronic cough</a:t>
            </a:r>
          </a:p>
          <a:p>
            <a:pPr>
              <a:lnSpc>
                <a:spcPct val="100000"/>
              </a:lnSpc>
            </a:pPr>
            <a:r>
              <a:rPr lang="en-US" dirty="0"/>
              <a:t>Neurologic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Headache, seizure, strokes, cognitive dysfunction, encephalitis</a:t>
            </a:r>
          </a:p>
          <a:p>
            <a:pPr>
              <a:lnSpc>
                <a:spcPct val="100000"/>
              </a:lnSpc>
            </a:pPr>
            <a:r>
              <a:rPr lang="en-US" dirty="0"/>
              <a:t>Psychiatric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Depression, anxiety, fatigue, PTSD, dysexecutive syndrome (“brain fog”)</a:t>
            </a:r>
          </a:p>
        </p:txBody>
      </p:sp>
    </p:spTree>
    <p:extLst>
      <p:ext uri="{BB962C8B-B14F-4D97-AF65-F5344CB8AC3E}">
        <p14:creationId xmlns:p14="http://schemas.microsoft.com/office/powerpoint/2010/main" val="128454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FD2282-4DC0-4FD6-AF47-7BC97D00DB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903" y="-1"/>
            <a:ext cx="971401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8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/>
          <p:nvPr/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6733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517C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4"/>
          <p:cNvSpPr/>
          <p:nvPr/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517C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2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672" y="945038"/>
            <a:ext cx="3026664" cy="2186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272" y="3616434"/>
            <a:ext cx="3443723" cy="218676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4"/>
          <p:cNvSpPr txBox="1">
            <a:spLocks noGrp="1"/>
          </p:cNvSpPr>
          <p:nvPr>
            <p:ph type="body" idx="1"/>
          </p:nvPr>
        </p:nvSpPr>
        <p:spPr>
          <a:xfrm>
            <a:off x="5116880" y="2438400"/>
            <a:ext cx="6422848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dirty="0"/>
              <a:t>Pulmonary Sequela Common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 u="sng" dirty="0"/>
              <a:t>Asymptomatic cases showed more ground glass opacity (GGO) over consolidation (83%), while symptomatic cases more frequently showed consolidation over GGO (41%).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2000"/>
              <a:buChar char="●"/>
            </a:pPr>
            <a:r>
              <a:rPr lang="en-US" sz="2000" dirty="0"/>
              <a:t>This study documented a high incidence of subclinical CT changes in cases with COVID-19. Compared to symptomatic cases, asymptomatic cases showed more GGO over consolidation and milder extension of disease on CT.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4154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969E-B887-4AD6-BD9E-93FAA7A5A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959"/>
            <a:ext cx="10972800" cy="570454"/>
          </a:xfrm>
        </p:spPr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4E1DD-97E3-4B81-9762-E72C036AE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2337"/>
            <a:ext cx="10972800" cy="4757018"/>
          </a:xfrm>
        </p:spPr>
        <p:txBody>
          <a:bodyPr/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Learn about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</a:t>
            </a:r>
            <a:r>
              <a:rPr lang="en-US" sz="2800" dirty="0">
                <a:solidFill>
                  <a:prstClr val="black"/>
                </a:solidFill>
              </a:rPr>
              <a:t>e m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agnitude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Post </a:t>
            </a:r>
            <a:r>
              <a:rPr lang="en-US" sz="2800" dirty="0">
                <a:solidFill>
                  <a:prstClr val="black"/>
                </a:solidFill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cute </a:t>
            </a:r>
            <a:r>
              <a:rPr lang="en-US" sz="2800" dirty="0">
                <a:solidFill>
                  <a:prstClr val="black"/>
                </a:solidFill>
              </a:rPr>
              <a:t>S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equelae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COVID-19 (PASC) or “Long COVID”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Understand the Possible Pathophysiologic M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echanisms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prstClr val="black"/>
                </a:solidFill>
              </a:rPr>
              <a:t>Appreciate the symptoms PASC – specifically pulmonary, cardiac, neurologic, and psychiatric complications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Recognize the Potential Treatments</a:t>
            </a:r>
          </a:p>
        </p:txBody>
      </p:sp>
    </p:spTree>
    <p:extLst>
      <p:ext uri="{BB962C8B-B14F-4D97-AF65-F5344CB8AC3E}">
        <p14:creationId xmlns:p14="http://schemas.microsoft.com/office/powerpoint/2010/main" val="454728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3641C534-A404-4C4D-AB12-430FCD0D2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14" y="252502"/>
            <a:ext cx="4348625" cy="6352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D4514C-1B30-4074-8F96-85DF60F12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Long COVID in Primary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44889-2441-4780-8054-C4E09D1039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Highly variable</a:t>
            </a:r>
          </a:p>
          <a:p>
            <a:r>
              <a:rPr lang="en-US" dirty="0"/>
              <a:t>No current guidelines on treatment</a:t>
            </a:r>
          </a:p>
          <a:p>
            <a:r>
              <a:rPr lang="en-US" dirty="0"/>
              <a:t>Long term disability</a:t>
            </a:r>
          </a:p>
        </p:txBody>
      </p:sp>
    </p:spTree>
    <p:extLst>
      <p:ext uri="{BB962C8B-B14F-4D97-AF65-F5344CB8AC3E}">
        <p14:creationId xmlns:p14="http://schemas.microsoft.com/office/powerpoint/2010/main" val="1629674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7034-4D75-40E9-A936-DF00E9FB4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1027974"/>
            <a:ext cx="10515600" cy="1325700"/>
          </a:xfrm>
        </p:spPr>
        <p:txBody>
          <a:bodyPr>
            <a:normAutofit fontScale="90000"/>
          </a:bodyPr>
          <a:lstStyle/>
          <a:p>
            <a:r>
              <a:rPr lang="en-US" dirty="0"/>
              <a:t>'Long-COVID': a cross-sectional study of persisting symptoms, biomarker and imaging abnormalities following </a:t>
            </a:r>
            <a:r>
              <a:rPr lang="en-US" dirty="0" err="1"/>
              <a:t>hospitalisation</a:t>
            </a:r>
            <a:r>
              <a:rPr lang="en-US" dirty="0"/>
              <a:t> for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CBC33-CDD1-4BCE-B2B9-90EBA080F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3117660"/>
            <a:ext cx="10515600" cy="1763713"/>
          </a:xfrm>
        </p:spPr>
        <p:txBody>
          <a:bodyPr/>
          <a:lstStyle/>
          <a:p>
            <a:r>
              <a:rPr lang="en-US" dirty="0"/>
              <a:t>In those discharged with elevated biomarkers, 30.1% and 9.5% had persistently elevated d-dimer and C reactive protein, respectively. 38% of chest radiographs remained abnormal with 9% deteriorating.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6E1D4-0625-4E45-A31B-D2C95758CCB0}"/>
              </a:ext>
            </a:extLst>
          </p:cNvPr>
          <p:cNvSpPr txBox="1"/>
          <p:nvPr/>
        </p:nvSpPr>
        <p:spPr>
          <a:xfrm>
            <a:off x="4648200" y="6308209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Thorax. 2021 Apr;76(4):396-398. </a:t>
            </a:r>
            <a:r>
              <a:rPr lang="en-US" dirty="0" err="1"/>
              <a:t>doi</a:t>
            </a:r>
            <a:r>
              <a:rPr lang="en-US" dirty="0"/>
              <a:t>: 10.1136/thoraxjnl-2020-215818.</a:t>
            </a:r>
          </a:p>
        </p:txBody>
      </p:sp>
    </p:spTree>
    <p:extLst>
      <p:ext uri="{BB962C8B-B14F-4D97-AF65-F5344CB8AC3E}">
        <p14:creationId xmlns:p14="http://schemas.microsoft.com/office/powerpoint/2010/main" val="3106089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Fig.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070" y="160529"/>
            <a:ext cx="7964715" cy="669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57" y="0"/>
            <a:ext cx="4501243" cy="1325563"/>
          </a:xfrm>
        </p:spPr>
        <p:txBody>
          <a:bodyPr/>
          <a:lstStyle/>
          <a:p>
            <a:r>
              <a:rPr lang="en-US" dirty="0"/>
              <a:t>Post COVID Care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6254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Nalbandian</a:t>
            </a:r>
            <a:r>
              <a:rPr lang="en-US" dirty="0"/>
              <a:t> A, Nature Medicine volume 27, pages601–615(2021)</a:t>
            </a:r>
          </a:p>
        </p:txBody>
      </p:sp>
    </p:spTree>
    <p:extLst>
      <p:ext uri="{BB962C8B-B14F-4D97-AF65-F5344CB8AC3E}">
        <p14:creationId xmlns:p14="http://schemas.microsoft.com/office/powerpoint/2010/main" val="3864181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3641C534-A404-4C4D-AB12-430FCD0D2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493" y="0"/>
            <a:ext cx="8619013" cy="125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79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3641C534-A404-4C4D-AB12-430FCD0D2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86" y="-7624710"/>
            <a:ext cx="10438228" cy="1524942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D3476E1-ECCF-4979-8FA0-11E28C1AD1C8}"/>
              </a:ext>
            </a:extLst>
          </p:cNvPr>
          <p:cNvSpPr/>
          <p:nvPr/>
        </p:nvSpPr>
        <p:spPr>
          <a:xfrm>
            <a:off x="11450320" y="6136640"/>
            <a:ext cx="333156" cy="35623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24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140D7-5195-BD15-B5B9-EBC61D2C2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1B18B-7925-55BC-DA9F-70893F03D9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10F59-B979-5201-306D-9ADD428D1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D2A7AB-7DD2-BA2C-CBB3-9CDB5E74568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0D3DE22-17A8-ECF8-635E-316A846D43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23136" y="193267"/>
            <a:ext cx="9548879" cy="6299606"/>
          </a:xfrm>
        </p:spPr>
      </p:pic>
    </p:spTree>
    <p:extLst>
      <p:ext uri="{BB962C8B-B14F-4D97-AF65-F5344CB8AC3E}">
        <p14:creationId xmlns:p14="http://schemas.microsoft.com/office/powerpoint/2010/main" val="36572179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819150" y="15834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 b="1" dirty="0"/>
              <a:t>The Queen’s Medical Center </a:t>
            </a:r>
            <a:br>
              <a:rPr lang="en-US" sz="4800" b="1" dirty="0"/>
            </a:br>
            <a:r>
              <a:rPr lang="en-US" sz="4800" b="1" dirty="0"/>
              <a:t>Post COVID Care Paradigm</a:t>
            </a:r>
            <a:endParaRPr dirty="0"/>
          </a:p>
        </p:txBody>
      </p:sp>
      <p:sp>
        <p:nvSpPr>
          <p:cNvPr id="177" name="Google Shape;177;p28"/>
          <p:cNvSpPr/>
          <p:nvPr/>
        </p:nvSpPr>
        <p:spPr>
          <a:xfrm>
            <a:off x="2696489" y="1574575"/>
            <a:ext cx="3712125" cy="3087001"/>
          </a:xfrm>
          <a:prstGeom prst="ellipse">
            <a:avLst/>
          </a:prstGeom>
          <a:solidFill>
            <a:srgbClr val="FFD96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406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Clinical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406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8" name="Google Shape;178;p28"/>
          <p:cNvSpPr txBox="1"/>
          <p:nvPr/>
        </p:nvSpPr>
        <p:spPr>
          <a:xfrm>
            <a:off x="6408615" y="2620515"/>
            <a:ext cx="198278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Research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9" name="Google Shape;179;p28"/>
          <p:cNvSpPr/>
          <p:nvPr/>
        </p:nvSpPr>
        <p:spPr>
          <a:xfrm>
            <a:off x="5408032" y="3371851"/>
            <a:ext cx="3737249" cy="3257710"/>
          </a:xfrm>
          <a:prstGeom prst="ellipse">
            <a:avLst/>
          </a:prstGeom>
          <a:solidFill>
            <a:srgbClr val="6AA84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00406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Occupational and Student Health Services</a:t>
            </a:r>
            <a:endParaRPr kumimoji="0" sz="2900" b="1" i="0" u="none" strike="noStrike" kern="0" cap="none" spc="0" normalizeH="0" baseline="0" noProof="0" dirty="0">
              <a:ln>
                <a:noFill/>
              </a:ln>
              <a:solidFill>
                <a:srgbClr val="00406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8"/>
          <p:cNvSpPr txBox="1"/>
          <p:nvPr/>
        </p:nvSpPr>
        <p:spPr>
          <a:xfrm>
            <a:off x="3569713" y="4849027"/>
            <a:ext cx="204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Education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181;p28"/>
          <p:cNvSpPr/>
          <p:nvPr/>
        </p:nvSpPr>
        <p:spPr>
          <a:xfrm>
            <a:off x="5408032" y="1518521"/>
            <a:ext cx="3516284" cy="2917768"/>
          </a:xfrm>
          <a:prstGeom prst="ellipse">
            <a:avLst/>
          </a:prstGeom>
          <a:solidFill>
            <a:srgbClr val="FF7C80">
              <a:alpha val="49803"/>
            </a:srgbClr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406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8"/>
          <p:cNvSpPr/>
          <p:nvPr/>
        </p:nvSpPr>
        <p:spPr>
          <a:xfrm>
            <a:off x="2696488" y="3281317"/>
            <a:ext cx="3712127" cy="3042782"/>
          </a:xfrm>
          <a:prstGeom prst="ellipse">
            <a:avLst/>
          </a:prstGeom>
          <a:solidFill>
            <a:srgbClr val="66FFFF">
              <a:alpha val="49803"/>
            </a:srgbClr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 w="22225">
                <a:solidFill>
                  <a:srgbClr val="558B2F"/>
                </a:solidFill>
                <a:prstDash val="solid"/>
              </a:ln>
              <a:solidFill>
                <a:srgbClr val="558B2F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B21416-0511-4A9B-A48A-1BA322D45B92}"/>
              </a:ext>
            </a:extLst>
          </p:cNvPr>
          <p:cNvSpPr txBox="1"/>
          <p:nvPr/>
        </p:nvSpPr>
        <p:spPr>
          <a:xfrm>
            <a:off x="9359550" y="1859276"/>
            <a:ext cx="2832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Arial Nova" panose="020B0604020202020204" pitchFamily="34" charset="0"/>
              </a:rPr>
              <a:t>Local Studies at Queens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 Nova" panose="020B0604020202020204" pitchFamily="34" charset="0"/>
              </a:rPr>
              <a:t>COVID Seroprevalence Study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Arial Nova" panose="020B0604020202020204" pitchFamily="34" charset="0"/>
              </a:rPr>
              <a:t>Myra W. and Jean Kent Angus Foundation</a:t>
            </a:r>
            <a:endParaRPr lang="en-US" sz="1400" dirty="0">
              <a:latin typeface="Arial Nov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 Nova" panose="020B0604020202020204" pitchFamily="34" charset="0"/>
              </a:rPr>
              <a:t>Telmisartan – Inpatient / Ambulatory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 Nova" panose="020B0604020202020204" pitchFamily="34" charset="0"/>
              </a:rPr>
              <a:t>RECOVER COHORT NETWORK</a:t>
            </a:r>
          </a:p>
        </p:txBody>
      </p:sp>
    </p:spTree>
    <p:extLst>
      <p:ext uri="{BB962C8B-B14F-4D97-AF65-F5344CB8AC3E}">
        <p14:creationId xmlns:p14="http://schemas.microsoft.com/office/powerpoint/2010/main" val="34192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9" descr="e-clinical trials will speed up trials, lower costs, improve data quality  and complianc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3186525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9"/>
          <p:cNvSpPr txBox="1">
            <a:spLocks noGrp="1"/>
          </p:cNvSpPr>
          <p:nvPr>
            <p:ph type="title"/>
          </p:nvPr>
        </p:nvSpPr>
        <p:spPr>
          <a:xfrm>
            <a:off x="3472450" y="183872"/>
            <a:ext cx="6586491" cy="739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Long COVID Treatment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957087-0B24-4B86-94D7-0299C3AEA25E}"/>
              </a:ext>
            </a:extLst>
          </p:cNvPr>
          <p:cNvSpPr txBox="1"/>
          <p:nvPr/>
        </p:nvSpPr>
        <p:spPr>
          <a:xfrm>
            <a:off x="3186545" y="1006221"/>
            <a:ext cx="8732739" cy="5194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Early in the disease course – No clinical guidelines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May provide insight into complications in the future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○"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Cardiovascular </a:t>
            </a:r>
            <a:r>
              <a:rPr lang="en-US"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- 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Referral to Cardiology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SzPts val="2400"/>
              <a:buFont typeface="Arial"/>
              <a:buChar char="○"/>
              <a:defRPr/>
            </a:pPr>
            <a:r>
              <a:rPr lang="en-US"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Primary / secondary prevention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○"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Pulmonary – Referral to Pulmonary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○"/>
              <a:tabLst/>
              <a:defRPr/>
            </a:pPr>
            <a:r>
              <a:rPr kumimoji="0" lang="en-US" sz="24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Neuro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/psych – Referral to Neurology and Psychiatry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SzPts val="2400"/>
              <a:buFont typeface="Arial"/>
              <a:buChar char="○"/>
              <a:defRPr/>
            </a:pPr>
            <a:r>
              <a:rPr lang="en-US"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Cog Rehab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○"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Other – GI, Rheumatology and Nephrology Services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May help in getting your patients into seeing the subspecialists more quickly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May help in coordinating care with PT/OT, social services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  <a:tabLst/>
              <a:defRPr/>
            </a:pPr>
            <a:r>
              <a:rPr lang="en-US"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Clinical trials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86911E0-C74A-499E-8FC4-83FB937C45F0}"/>
              </a:ext>
            </a:extLst>
          </p:cNvPr>
          <p:cNvSpPr/>
          <p:nvPr/>
        </p:nvSpPr>
        <p:spPr>
          <a:xfrm>
            <a:off x="11450320" y="6136640"/>
            <a:ext cx="333156" cy="35623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20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530E-DF50-4DAD-8D5A-BFCA5146D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0" y="0"/>
            <a:ext cx="11157600" cy="914700"/>
          </a:xfrm>
        </p:spPr>
        <p:txBody>
          <a:bodyPr/>
          <a:lstStyle/>
          <a:p>
            <a:r>
              <a:rPr lang="en-US" dirty="0"/>
              <a:t>Current Therapies – Symptoms Targeted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8B6814-D1A7-44E3-879D-D51431EC4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000" y="1231570"/>
            <a:ext cx="11360800" cy="4555200"/>
          </a:xfrm>
          <a:solidFill>
            <a:schemeClr val="lt1"/>
          </a:solidFill>
        </p:spPr>
        <p:txBody>
          <a:bodyPr/>
          <a:lstStyle/>
          <a:p>
            <a:pPr marL="152396" indent="0">
              <a:buNone/>
            </a:pPr>
            <a:r>
              <a:rPr lang="en-US" dirty="0"/>
              <a:t>Fatigue / Chronic fatigue syndrome</a:t>
            </a:r>
          </a:p>
          <a:p>
            <a:r>
              <a:rPr lang="en-US" dirty="0"/>
              <a:t>Get vaccinated and boosted</a:t>
            </a:r>
          </a:p>
          <a:p>
            <a:r>
              <a:rPr lang="en-US" dirty="0"/>
              <a:t>Exercise target of 80% Max heart rate</a:t>
            </a:r>
          </a:p>
          <a:p>
            <a:r>
              <a:rPr lang="en-US" dirty="0"/>
              <a:t>Improve sleep</a:t>
            </a:r>
          </a:p>
          <a:p>
            <a:r>
              <a:rPr lang="en-US" dirty="0"/>
              <a:t>Antihistamine therapy to address MAST cell activation</a:t>
            </a:r>
          </a:p>
          <a:p>
            <a:r>
              <a:rPr lang="en-US" dirty="0"/>
              <a:t>Selective serotonin reuptake inhibitors (SSRIs) / Serotonin and norepinephrine reuptake inhibitors (SNRIs)</a:t>
            </a:r>
          </a:p>
          <a:p>
            <a:r>
              <a:rPr lang="en-US" dirty="0"/>
              <a:t>Counseling</a:t>
            </a:r>
          </a:p>
          <a:p>
            <a:r>
              <a:rPr lang="en-US" dirty="0"/>
              <a:t>Aspirin, antiplatelet therapy and Statin</a:t>
            </a:r>
          </a:p>
          <a:p>
            <a:r>
              <a:rPr lang="en-US" dirty="0"/>
              <a:t>Low Dose Naltrexone (LDN)</a:t>
            </a:r>
          </a:p>
          <a:p>
            <a:pPr marL="15239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9049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8B6814-D1A7-44E3-879D-D51431EC4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850" y="93218"/>
            <a:ext cx="11738300" cy="6723364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marL="152396" indent="0">
              <a:buNone/>
            </a:pPr>
            <a:r>
              <a:rPr lang="en-US" dirty="0"/>
              <a:t>Current Therapies - Pulmonary disease</a:t>
            </a:r>
          </a:p>
          <a:p>
            <a:r>
              <a:rPr lang="en-US" dirty="0"/>
              <a:t>Exercise / deep breathing</a:t>
            </a:r>
          </a:p>
          <a:p>
            <a:r>
              <a:rPr lang="en-US" dirty="0"/>
              <a:t>Oxygen supplementation of &lt;88% RA or drop  of 5% drop from baseline</a:t>
            </a:r>
          </a:p>
          <a:p>
            <a:r>
              <a:rPr lang="en-US" dirty="0"/>
              <a:t>Inhaled cortical steroids / Long acting beta agonist (PRINCIPLE, STOIC phase 2)</a:t>
            </a:r>
          </a:p>
          <a:p>
            <a:r>
              <a:rPr lang="en-US" dirty="0"/>
              <a:t>ACEI/ARB ?</a:t>
            </a:r>
          </a:p>
          <a:p>
            <a:r>
              <a:rPr lang="en-US" dirty="0"/>
              <a:t>Trials looking at antifibrotics </a:t>
            </a:r>
            <a:r>
              <a:rPr lang="en-US" dirty="0" err="1"/>
              <a:t>nintedanib</a:t>
            </a:r>
            <a:r>
              <a:rPr lang="en-US" dirty="0"/>
              <a:t>, pirfenidone (PINCER, NINTECOR, ENDCOV-1)</a:t>
            </a:r>
          </a:p>
          <a:p>
            <a:r>
              <a:rPr lang="en-US" dirty="0"/>
              <a:t>Oral steroids </a:t>
            </a:r>
            <a:r>
              <a:rPr lang="en-US" dirty="0">
                <a:solidFill>
                  <a:schemeClr val="tx1"/>
                </a:solidFill>
              </a:rPr>
              <a:t>– May help if early interstitial lung disease / abnormalities</a:t>
            </a:r>
          </a:p>
          <a:p>
            <a:r>
              <a:rPr lang="en-US" dirty="0"/>
              <a:t>Herbal Supplements</a:t>
            </a:r>
          </a:p>
          <a:p>
            <a:pPr lvl="1"/>
            <a:r>
              <a:rPr lang="en-US" sz="1600" dirty="0"/>
              <a:t>Allium sativum, Althaea officinalis, Andrographis paniculate, </a:t>
            </a:r>
            <a:r>
              <a:rPr lang="en-US" sz="1600" dirty="0" err="1"/>
              <a:t>Commiphora</a:t>
            </a:r>
            <a:r>
              <a:rPr lang="en-US" sz="1600" dirty="0"/>
              <a:t> </a:t>
            </a:r>
            <a:r>
              <a:rPr lang="en-US" sz="1600" dirty="0" err="1"/>
              <a:t>molmol</a:t>
            </a:r>
            <a:r>
              <a:rPr lang="en-US" sz="1600" dirty="0"/>
              <a:t>, Cymbopogon </a:t>
            </a:r>
            <a:r>
              <a:rPr lang="en-US" sz="1600" dirty="0" err="1"/>
              <a:t>citratus</a:t>
            </a:r>
            <a:r>
              <a:rPr lang="en-US" sz="1600" dirty="0"/>
              <a:t>, Echinacea </a:t>
            </a:r>
            <a:r>
              <a:rPr lang="en-US" sz="1600" dirty="0" err="1"/>
              <a:t>sp</a:t>
            </a:r>
            <a:r>
              <a:rPr lang="en-US" sz="1600" dirty="0"/>
              <a:t>, Eucalyptus globulus, Hedera helix, Justicia pectoralis, Magnolia officinalis, Malva sylvestris, Mikania glomerata, Pelargonium </a:t>
            </a:r>
            <a:r>
              <a:rPr lang="en-US" sz="1600" dirty="0" err="1"/>
              <a:t>sidoides</a:t>
            </a:r>
            <a:r>
              <a:rPr lang="en-US" sz="1600" dirty="0"/>
              <a:t>, Pimpinella </a:t>
            </a:r>
            <a:r>
              <a:rPr lang="en-US" sz="1600" dirty="0" err="1"/>
              <a:t>anisum</a:t>
            </a:r>
            <a:r>
              <a:rPr lang="en-US" sz="1600" dirty="0"/>
              <a:t>, </a:t>
            </a:r>
            <a:r>
              <a:rPr lang="en-US" sz="1600" dirty="0" err="1"/>
              <a:t>Platycodon</a:t>
            </a:r>
            <a:r>
              <a:rPr lang="en-US" sz="1600" dirty="0"/>
              <a:t> chinensis, Polygala senega, </a:t>
            </a:r>
            <a:r>
              <a:rPr lang="en-US" sz="1600" dirty="0" err="1"/>
              <a:t>Scutellaria</a:t>
            </a:r>
            <a:r>
              <a:rPr lang="en-US" sz="1600" dirty="0"/>
              <a:t> </a:t>
            </a:r>
            <a:r>
              <a:rPr lang="en-US" sz="1600" dirty="0" err="1"/>
              <a:t>baicalensis</a:t>
            </a:r>
            <a:r>
              <a:rPr lang="en-US" sz="1600" dirty="0"/>
              <a:t>, Silybum marianum, Thymus vulgaris, Cinchona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25FD6F-7D59-4900-BCB2-EBCF4CB09BCC}"/>
              </a:ext>
            </a:extLst>
          </p:cNvPr>
          <p:cNvSpPr txBox="1"/>
          <p:nvPr/>
        </p:nvSpPr>
        <p:spPr>
          <a:xfrm>
            <a:off x="6800850" y="64472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Ann Am </a:t>
            </a:r>
            <a:r>
              <a:rPr lang="en-US" sz="1800" dirty="0" err="1">
                <a:solidFill>
                  <a:schemeClr val="tx1"/>
                </a:solidFill>
              </a:rPr>
              <a:t>Thorac</a:t>
            </a:r>
            <a:r>
              <a:rPr lang="en-US" sz="1800" dirty="0">
                <a:solidFill>
                  <a:schemeClr val="tx1"/>
                </a:solidFill>
              </a:rPr>
              <a:t> Soc. 2021 May;18(5):799-806.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9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016" y="819196"/>
            <a:ext cx="11357791" cy="2052754"/>
          </a:xfrm>
        </p:spPr>
        <p:txBody>
          <a:bodyPr/>
          <a:lstStyle/>
          <a:p>
            <a:pPr marL="635000" indent="-346075">
              <a:buFont typeface="Arial" panose="020B0604020202020204" pitchFamily="34" charset="0"/>
              <a:buChar char="•"/>
            </a:pPr>
            <a:r>
              <a:rPr lang="en-US" sz="1800" dirty="0"/>
              <a:t>December 31, 2019	 ~ Clusters of pneumonia reported in Wuhan, China</a:t>
            </a:r>
          </a:p>
          <a:p>
            <a:pPr marL="635000" indent="-346075">
              <a:buFont typeface="Arial" panose="020B0604020202020204" pitchFamily="34" charset="0"/>
              <a:buChar char="•"/>
            </a:pPr>
            <a:r>
              <a:rPr lang="en-US" sz="1800" dirty="0"/>
              <a:t>January 11, 2020	 ~ First death in China reported</a:t>
            </a:r>
          </a:p>
          <a:p>
            <a:pPr marL="635000" indent="-346075">
              <a:buFont typeface="Arial" panose="020B0604020202020204" pitchFamily="34" charset="0"/>
              <a:buChar char="•"/>
            </a:pPr>
            <a:r>
              <a:rPr lang="en-US" sz="1800" dirty="0"/>
              <a:t>January 21, 2020	 ~ First US case reported</a:t>
            </a:r>
          </a:p>
          <a:p>
            <a:pPr marL="635000" indent="-346075">
              <a:buFont typeface="Arial" panose="020B0604020202020204" pitchFamily="34" charset="0"/>
              <a:buChar char="•"/>
            </a:pPr>
            <a:r>
              <a:rPr lang="en-US" sz="1800" dirty="0"/>
              <a:t>March  06, 2020        ~ Hawaii’s first  case of COVID-19, cruise to Mexico on Grand Princess Ship</a:t>
            </a:r>
          </a:p>
          <a:p>
            <a:pPr marL="635000" indent="-346075">
              <a:buFont typeface="Arial" panose="020B0604020202020204" pitchFamily="34" charset="0"/>
              <a:buChar char="•"/>
            </a:pPr>
            <a:r>
              <a:rPr lang="en-US" sz="1800" dirty="0"/>
              <a:t>March 31,  2020        ~ Hawaii’s first death, Oahu man who traveled to Las Vegas</a:t>
            </a:r>
          </a:p>
          <a:p>
            <a:pPr marL="635000" indent="-346075">
              <a:buFont typeface="Arial" panose="020B0604020202020204" pitchFamily="34" charset="0"/>
              <a:buChar char="•"/>
            </a:pPr>
            <a:r>
              <a:rPr lang="en-US" sz="1800" dirty="0"/>
              <a:t>Dec 2020			~ First Vaccines given in Hawaii</a:t>
            </a:r>
          </a:p>
          <a:p>
            <a:pPr marL="635000" indent="-346075">
              <a:buFont typeface="Arial" panose="020B0604020202020204" pitchFamily="34" charset="0"/>
              <a:buChar char="•"/>
            </a:pPr>
            <a:r>
              <a:rPr lang="en-US" sz="1800" dirty="0"/>
              <a:t>November 24, 2021  ~ First cases of Omicron </a:t>
            </a:r>
          </a:p>
          <a:p>
            <a:pPr marL="635000" indent="-346075">
              <a:buFont typeface="Arial" panose="020B0604020202020204" pitchFamily="34" charset="0"/>
              <a:buChar char="•"/>
            </a:pPr>
            <a:r>
              <a:rPr lang="en-US" sz="1800" dirty="0"/>
              <a:t>October 26, 2022 </a:t>
            </a:r>
            <a:r>
              <a:rPr lang="en-US" sz="1600" dirty="0"/>
              <a:t>		</a:t>
            </a:r>
            <a:endParaRPr lang="en-US" sz="1800" dirty="0"/>
          </a:p>
          <a:p>
            <a:pPr marL="635000" indent="-346075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4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6F1153-FF24-F248-9F11-C8E5A7B5AD2A}"/>
              </a:ext>
            </a:extLst>
          </p:cNvPr>
          <p:cNvSpPr txBox="1">
            <a:spLocks/>
          </p:cNvSpPr>
          <p:nvPr/>
        </p:nvSpPr>
        <p:spPr>
          <a:xfrm>
            <a:off x="0" y="142778"/>
            <a:ext cx="12191999" cy="57045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i="0" kern="1200" baseline="0">
                <a:solidFill>
                  <a:srgbClr val="FFFFFF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800" dirty="0">
                <a:solidFill>
                  <a:srgbClr val="FFFF00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COVID-19 Timeline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57359" y="6561333"/>
            <a:ext cx="4445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/>
                <a:cs typeface="Helvetica"/>
              </a:rPr>
              <a:t>https://health.hawaii.gov/coronavirusdisease2019/</a:t>
            </a:r>
            <a:endParaRPr lang="en-US" sz="1400" b="1" i="0" dirty="0">
              <a:latin typeface="Helvetica"/>
              <a:cs typeface="Helvetic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ECBA89-FF7E-7C43-9B95-722FDC37F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882" y="3208664"/>
            <a:ext cx="5863459" cy="33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21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F24F2-8E68-48F6-9041-FEAE009E1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Telmisartan</a:t>
            </a:r>
            <a:r>
              <a:rPr lang="en-US" dirty="0"/>
              <a:t> / ACEI / ARB Studies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B130-5948-46C1-9698-C3536BE45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Fewer Deaths in Hospitalized COVID Patients on an ACEI or ARB.</a:t>
            </a:r>
          </a:p>
          <a:p>
            <a:pPr lvl="1"/>
            <a:r>
              <a:rPr lang="en-US" dirty="0"/>
              <a:t>MedRxiv.org</a:t>
            </a:r>
          </a:p>
          <a:p>
            <a:r>
              <a:rPr lang="en-US" dirty="0"/>
              <a:t>Fewer Respiratory complications</a:t>
            </a:r>
          </a:p>
          <a:p>
            <a:pPr lvl="1"/>
            <a:r>
              <a:rPr lang="en-US" dirty="0" err="1"/>
              <a:t>Hippisley</a:t>
            </a:r>
            <a:r>
              <a:rPr lang="en-US" dirty="0"/>
              <a:t>-Cox. Heart. 2020 Oct;106(19):1503-1511.</a:t>
            </a:r>
          </a:p>
        </p:txBody>
      </p:sp>
    </p:spTree>
    <p:extLst>
      <p:ext uri="{BB962C8B-B14F-4D97-AF65-F5344CB8AC3E}">
        <p14:creationId xmlns:p14="http://schemas.microsoft.com/office/powerpoint/2010/main" val="1594536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F24F2-8E68-48F6-9041-FEAE009E1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0" y="377618"/>
            <a:ext cx="11157600" cy="914700"/>
          </a:xfrm>
        </p:spPr>
        <p:txBody>
          <a:bodyPr/>
          <a:lstStyle/>
          <a:p>
            <a:r>
              <a:rPr lang="en-US" dirty="0"/>
              <a:t>Nasal Congestion / Chronic Cough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B130-5948-46C1-9698-C3536BE45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MAST cell activation</a:t>
            </a:r>
          </a:p>
          <a:p>
            <a:pPr lvl="1"/>
            <a:r>
              <a:rPr lang="en-US" dirty="0"/>
              <a:t>Moderate to high dose antihistamine (H1 and H2 blockers)</a:t>
            </a:r>
          </a:p>
          <a:p>
            <a:pPr lvl="1"/>
            <a:r>
              <a:rPr lang="en-US" dirty="0"/>
              <a:t>Pinto MD. The Journal for Nurse Practitioners, https://doi.org/10.1016/j.nurpra.2021.12.016</a:t>
            </a:r>
          </a:p>
        </p:txBody>
      </p:sp>
    </p:spTree>
    <p:extLst>
      <p:ext uri="{BB962C8B-B14F-4D97-AF65-F5344CB8AC3E}">
        <p14:creationId xmlns:p14="http://schemas.microsoft.com/office/powerpoint/2010/main" val="29562308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530E-DF50-4DAD-8D5A-BFCA5146D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therapies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8B6814-D1A7-44E3-879D-D51431EC4C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6" indent="0">
              <a:buNone/>
            </a:pPr>
            <a:r>
              <a:rPr lang="en-US" dirty="0"/>
              <a:t>Brain Fog</a:t>
            </a:r>
          </a:p>
          <a:p>
            <a:r>
              <a:rPr lang="en-US" dirty="0"/>
              <a:t>Cog Rehab, reminders, supportive therapy</a:t>
            </a:r>
          </a:p>
          <a:p>
            <a:r>
              <a:rPr lang="en-US" dirty="0"/>
              <a:t>Antiplatelet therapy  </a:t>
            </a:r>
          </a:p>
          <a:p>
            <a:r>
              <a:rPr lang="en-US" dirty="0"/>
              <a:t>Stimulants – Modafinil</a:t>
            </a:r>
          </a:p>
          <a:p>
            <a:pPr marL="152396" indent="0">
              <a:buNone/>
            </a:pPr>
            <a:endParaRPr lang="en-US" dirty="0"/>
          </a:p>
          <a:p>
            <a:pPr marL="152396" indent="0">
              <a:buNone/>
            </a:pPr>
            <a:r>
              <a:rPr lang="en-US" dirty="0"/>
              <a:t>Anxiety</a:t>
            </a:r>
          </a:p>
          <a:p>
            <a:r>
              <a:rPr lang="en-US" dirty="0"/>
              <a:t>Counseling</a:t>
            </a:r>
          </a:p>
          <a:p>
            <a:r>
              <a:rPr lang="en-US" dirty="0"/>
              <a:t>SSRI / SNRI</a:t>
            </a:r>
          </a:p>
          <a:p>
            <a:r>
              <a:rPr lang="en-US" dirty="0"/>
              <a:t>Benzodiazepine</a:t>
            </a:r>
          </a:p>
          <a:p>
            <a:r>
              <a:rPr lang="en-US" dirty="0"/>
              <a:t>Medical Marijuana /  CBD</a:t>
            </a: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470991" y="3299012"/>
            <a:ext cx="7061668" cy="2573734"/>
            <a:chOff x="7497014" y="2023691"/>
            <a:chExt cx="8970880" cy="32289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7014" y="2023691"/>
              <a:ext cx="7991475" cy="322897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606118" y="2023691"/>
              <a:ext cx="7861776" cy="463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Under-Review in Nature – STIMULATE Study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8149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530E-DF50-4DAD-8D5A-BFCA5146D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therapies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8B6814-D1A7-44E3-879D-D51431EC4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200" y="1579187"/>
            <a:ext cx="11157600" cy="4105200"/>
          </a:xfrm>
        </p:spPr>
        <p:txBody>
          <a:bodyPr/>
          <a:lstStyle/>
          <a:p>
            <a:pPr marL="152396" indent="0">
              <a:buNone/>
            </a:pPr>
            <a:r>
              <a:rPr lang="en-US" dirty="0"/>
              <a:t>Postural orthostatic tachycardia syndrome (POTS) – reclassified as “Post COVID tachycardia syndrome”</a:t>
            </a:r>
          </a:p>
          <a:p>
            <a:r>
              <a:rPr lang="en-US" dirty="0"/>
              <a:t>Exercise on recumbent bicycle</a:t>
            </a:r>
          </a:p>
          <a:p>
            <a:r>
              <a:rPr lang="en-US" dirty="0"/>
              <a:t>Oral rehydration</a:t>
            </a:r>
          </a:p>
          <a:p>
            <a:r>
              <a:rPr lang="en-US" dirty="0"/>
              <a:t>Increase salt intake</a:t>
            </a:r>
          </a:p>
          <a:p>
            <a:r>
              <a:rPr lang="en-US" dirty="0"/>
              <a:t>? Mineralocorticoids/ BB/ </a:t>
            </a:r>
            <a:r>
              <a:rPr lang="en-US" dirty="0" err="1"/>
              <a:t>Midodrine</a:t>
            </a:r>
            <a:endParaRPr lang="en-US" dirty="0"/>
          </a:p>
          <a:p>
            <a:r>
              <a:rPr lang="en-US" dirty="0"/>
              <a:t>? anti-inflammatory drug colchicine</a:t>
            </a:r>
          </a:p>
          <a:p>
            <a:pPr marL="152396" indent="0">
              <a:buNone/>
            </a:pPr>
            <a:endParaRPr lang="en-US" dirty="0"/>
          </a:p>
          <a:p>
            <a:pPr marL="152396" indent="0">
              <a:buNone/>
            </a:pPr>
            <a:r>
              <a:rPr lang="en-US" dirty="0"/>
              <a:t>Thrombotic events / </a:t>
            </a:r>
            <a:r>
              <a:rPr lang="en-US" dirty="0" err="1"/>
              <a:t>Endotheliitis</a:t>
            </a:r>
            <a:endParaRPr lang="en-US" dirty="0"/>
          </a:p>
          <a:p>
            <a:r>
              <a:rPr lang="en-US" dirty="0"/>
              <a:t>NOAC</a:t>
            </a:r>
          </a:p>
          <a:p>
            <a:r>
              <a:rPr lang="en-US" dirty="0"/>
              <a:t>Aspirin</a:t>
            </a:r>
          </a:p>
          <a:p>
            <a:r>
              <a:rPr lang="en-US" dirty="0"/>
              <a:t>? </a:t>
            </a:r>
            <a:r>
              <a:rPr lang="en-US" dirty="0" err="1"/>
              <a:t>Aphersis</a:t>
            </a:r>
            <a:r>
              <a:rPr lang="en-US" dirty="0"/>
              <a:t> (plasma exchange)</a:t>
            </a:r>
          </a:p>
          <a:p>
            <a:pPr marL="152396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7615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530E-DF50-4DAD-8D5A-BFCA5146D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therapies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8B6814-D1A7-44E3-879D-D51431EC4C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6" indent="0">
              <a:buNone/>
            </a:pPr>
            <a:r>
              <a:rPr lang="en-US" dirty="0"/>
              <a:t>Loss of smell and taste</a:t>
            </a:r>
          </a:p>
          <a:p>
            <a:r>
              <a:rPr lang="en-US" dirty="0"/>
              <a:t>Cog Rehab using essential oils and foods</a:t>
            </a:r>
          </a:p>
          <a:p>
            <a:r>
              <a:rPr lang="en-US" dirty="0"/>
              <a:t>Flonase</a:t>
            </a:r>
          </a:p>
          <a:p>
            <a:r>
              <a:rPr lang="en-US" dirty="0" err="1"/>
              <a:t>Dymista</a:t>
            </a:r>
            <a:endParaRPr lang="en-US" dirty="0"/>
          </a:p>
          <a:p>
            <a:pPr marL="152396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0880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5840C-DA0C-42FD-A3D0-41A1934E7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Therapies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72596A-5919-4DE4-9E5F-B769CFF642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Antivirals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0" i="0" dirty="0" err="1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Pfzier</a:t>
            </a:r>
            <a:r>
              <a:rPr lang="en-US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– PAXLOVID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</a:rPr>
              <a:t>Merck – </a:t>
            </a:r>
            <a:r>
              <a:rPr lang="en-US" dirty="0" err="1">
                <a:solidFill>
                  <a:schemeClr val="tx1"/>
                </a:solidFill>
                <a:latin typeface="Roboto" panose="02000000000000000000" pitchFamily="2" charset="0"/>
              </a:rPr>
              <a:t>Molnupiravir</a:t>
            </a:r>
            <a:endParaRPr lang="en-US" dirty="0">
              <a:solidFill>
                <a:schemeClr val="tx1"/>
              </a:solidFill>
              <a:latin typeface="Roboto" panose="02000000000000000000" pitchFamily="2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</a:rPr>
              <a:t>? </a:t>
            </a:r>
            <a:r>
              <a:rPr lang="en-US" dirty="0" err="1">
                <a:solidFill>
                  <a:schemeClr val="tx1"/>
                </a:solidFill>
                <a:latin typeface="Roboto" panose="02000000000000000000" pitchFamily="2" charset="0"/>
              </a:rPr>
              <a:t>Tollovid</a:t>
            </a: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</a:rPr>
              <a:t> (herbal protease inhibitor)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Mast cell inhibitors: Covid-19 hyperinflammation and post-Covid-19 illness may be rooted in mast cell activation syndrome</a:t>
            </a:r>
          </a:p>
          <a:p>
            <a:r>
              <a:rPr lang="en-US" dirty="0"/>
              <a:t>Inhaled Telmisartan</a:t>
            </a:r>
          </a:p>
          <a:p>
            <a:r>
              <a:rPr lang="en-US" dirty="0"/>
              <a:t>Stem Cell Therapy (Hope Biosciences Stem Cell Research Foundation)</a:t>
            </a:r>
          </a:p>
          <a:p>
            <a:r>
              <a:rPr lang="en-US" dirty="0"/>
              <a:t>Transcranial Magnetic Stimulation </a:t>
            </a:r>
          </a:p>
          <a:p>
            <a:r>
              <a:rPr lang="en-US" dirty="0"/>
              <a:t>Hyperbaric Oxygen Therapy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540" y="534838"/>
            <a:ext cx="2453048" cy="1702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540" y="5305245"/>
            <a:ext cx="2397944" cy="14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653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2B8D01-3E53-48ED-B950-F5DF390CE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211687" y="1103304"/>
            <a:ext cx="7507368" cy="11046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D76684-A0E4-480A-84D6-4F7D6D6A1493}"/>
              </a:ext>
            </a:extLst>
          </p:cNvPr>
          <p:cNvSpPr txBox="1"/>
          <p:nvPr/>
        </p:nvSpPr>
        <p:spPr>
          <a:xfrm>
            <a:off x="-193431" y="549306"/>
            <a:ext cx="1257886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COVID-19 Community Ambulatory Recovery and Evaluation (CARE) Center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923380C-2340-4C3E-BD66-30F30CC11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63" y="109993"/>
            <a:ext cx="2143125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B37245-D62C-405C-B7E6-2B6797CCD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687" y="2386766"/>
            <a:ext cx="7507368" cy="442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902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96054" y="400050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095" y="5620861"/>
            <a:ext cx="6757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kern="0" dirty="0">
                <a:solidFill>
                  <a:srgbClr val="000000"/>
                </a:solidFill>
                <a:cs typeface="Arial"/>
                <a:sym typeface="Arial"/>
                <a:hlinkClick r:id="rId3"/>
              </a:rPr>
              <a:t>PCCC Website  </a:t>
            </a:r>
            <a:endParaRPr lang="en-US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lvl="0" algn="ctr" defTabSz="914400">
              <a:buClr>
                <a:srgbClr val="000000"/>
              </a:buClr>
              <a:defRPr/>
            </a:pPr>
            <a:r>
              <a:rPr lang="en-US" kern="0" dirty="0">
                <a:solidFill>
                  <a:srgbClr val="000000"/>
                </a:solidFill>
                <a:cs typeface="Arial"/>
                <a:sym typeface="Arial"/>
                <a:hlinkClick r:id="rId4"/>
              </a:rPr>
              <a:t>PCCC Referral Form</a:t>
            </a:r>
            <a:endParaRPr lang="en-US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ctr" defTabSz="914400">
              <a:buClr>
                <a:srgbClr val="000000"/>
              </a:buClr>
              <a:defRPr/>
            </a:pPr>
            <a:r>
              <a:rPr lang="en-US" dirty="0">
                <a:hlinkClick r:id="rId5"/>
              </a:rPr>
              <a:t>Vaccine Immunology Clinic</a:t>
            </a:r>
            <a:endParaRPr lang="en-US" dirty="0"/>
          </a:p>
          <a:p>
            <a:pPr lvl="0" algn="ctr" defTabSz="914400">
              <a:buClr>
                <a:srgbClr val="000000"/>
              </a:buClr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95" y="258866"/>
            <a:ext cx="6445725" cy="5050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b="2244"/>
          <a:stretch/>
        </p:blipFill>
        <p:spPr>
          <a:xfrm>
            <a:off x="6858614" y="66675"/>
            <a:ext cx="521970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48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8BF70-E203-D942-B2F6-47B4F62E42CB}" type="slidenum">
              <a:rPr lang="en-US" smtClean="0"/>
              <a:t>48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FC40C9-8DC5-E128-1E6E-2C523D80BA51}"/>
              </a:ext>
            </a:extLst>
          </p:cNvPr>
          <p:cNvSpPr txBox="1"/>
          <p:nvPr/>
        </p:nvSpPr>
        <p:spPr>
          <a:xfrm>
            <a:off x="1212573" y="596348"/>
            <a:ext cx="9766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bg1"/>
                </a:solidFill>
                <a:latin typeface="Helvetica"/>
                <a:cs typeface="Helvetica"/>
              </a:rPr>
              <a:t>Mahalo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DEE9F0-3565-D358-C529-7DD3299B117F}"/>
              </a:ext>
            </a:extLst>
          </p:cNvPr>
          <p:cNvSpPr txBox="1"/>
          <p:nvPr/>
        </p:nvSpPr>
        <p:spPr>
          <a:xfrm>
            <a:off x="1537252" y="1550504"/>
            <a:ext cx="944217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chemeClr val="bg1"/>
                </a:solidFill>
                <a:latin typeface="Helvetica"/>
                <a:cs typeface="Helvetica"/>
              </a:rPr>
              <a:t>Special Thanks</a:t>
            </a:r>
          </a:p>
          <a:p>
            <a:endParaRPr lang="en-US" sz="3200" b="1" i="0" dirty="0">
              <a:solidFill>
                <a:schemeClr val="bg1"/>
              </a:solidFill>
              <a:latin typeface="Helvetica"/>
              <a:cs typeface="Helvetica"/>
            </a:endParaRPr>
          </a:p>
          <a:p>
            <a:r>
              <a:rPr lang="en-US" sz="2400" b="1" i="0" dirty="0">
                <a:solidFill>
                  <a:schemeClr val="bg1"/>
                </a:solidFill>
                <a:latin typeface="Helvetica"/>
                <a:cs typeface="Helvetica"/>
              </a:rPr>
              <a:t>Our Patients and Staff</a:t>
            </a:r>
          </a:p>
          <a:p>
            <a:endParaRPr lang="en-US" sz="2400" b="1" i="0" dirty="0">
              <a:solidFill>
                <a:schemeClr val="bg1"/>
              </a:solidFill>
              <a:latin typeface="Helvetica"/>
              <a:cs typeface="Helvetica"/>
            </a:endParaRPr>
          </a:p>
          <a:p>
            <a:endParaRPr lang="en-US" sz="2400" b="1" i="0" dirty="0">
              <a:solidFill>
                <a:schemeClr val="bg1"/>
              </a:solidFill>
              <a:latin typeface="Helvetica"/>
              <a:cs typeface="Helvetica"/>
            </a:endParaRPr>
          </a:p>
          <a:p>
            <a:r>
              <a:rPr lang="en-US" sz="2400" b="1" dirty="0" err="1">
                <a:solidFill>
                  <a:schemeClr val="tx2"/>
                </a:solidFill>
                <a:latin typeface="Helvetica"/>
                <a:cs typeface="Helvetica"/>
              </a:rPr>
              <a:t>Gehan</a:t>
            </a:r>
            <a:r>
              <a:rPr lang="en-US" sz="2400" b="1" dirty="0">
                <a:solidFill>
                  <a:schemeClr val="tx2"/>
                </a:solidFill>
                <a:latin typeface="Helvetica"/>
                <a:cs typeface="Helvetica"/>
              </a:rPr>
              <a:t> Devendra, MD</a:t>
            </a:r>
          </a:p>
          <a:p>
            <a:r>
              <a:rPr lang="en-US" sz="2400" b="1" dirty="0" err="1">
                <a:solidFill>
                  <a:schemeClr val="tx2"/>
                </a:solidFill>
                <a:latin typeface="Helvetica"/>
                <a:cs typeface="Helvetica"/>
              </a:rPr>
              <a:t>Juwon</a:t>
            </a:r>
            <a:r>
              <a:rPr lang="en-US" sz="2400" b="1" dirty="0">
                <a:solidFill>
                  <a:schemeClr val="tx2"/>
                </a:solidFill>
                <a:latin typeface="Helvetica"/>
                <a:cs typeface="Helvetica"/>
              </a:rPr>
              <a:t> Park Ph.D.</a:t>
            </a:r>
          </a:p>
          <a:p>
            <a:r>
              <a:rPr lang="en-US" sz="2400" b="1" i="0" dirty="0">
                <a:solidFill>
                  <a:schemeClr val="tx2"/>
                </a:solidFill>
                <a:latin typeface="Helvetica"/>
                <a:cs typeface="Helvetica"/>
              </a:rPr>
              <a:t>Cecilia </a:t>
            </a:r>
            <a:r>
              <a:rPr lang="en-US" sz="2400" b="1" i="0" dirty="0" err="1">
                <a:solidFill>
                  <a:schemeClr val="tx2"/>
                </a:solidFill>
                <a:latin typeface="Helvetica"/>
                <a:cs typeface="Helvetica"/>
              </a:rPr>
              <a:t>Shikuma</a:t>
            </a:r>
            <a:r>
              <a:rPr lang="en-US" sz="2400" b="1" i="0" dirty="0">
                <a:solidFill>
                  <a:schemeClr val="tx2"/>
                </a:solidFill>
                <a:latin typeface="Helvetica"/>
                <a:cs typeface="Helvetica"/>
              </a:rPr>
              <a:t> M.D.</a:t>
            </a:r>
          </a:p>
          <a:p>
            <a:r>
              <a:rPr lang="en-US" sz="2400" b="1" i="0" dirty="0">
                <a:solidFill>
                  <a:schemeClr val="tx2"/>
                </a:solidFill>
                <a:latin typeface="Helvetica"/>
                <a:cs typeface="Helvetica"/>
              </a:rPr>
              <a:t>Myra W and Jean Kent Angus Foundation </a:t>
            </a:r>
          </a:p>
          <a:p>
            <a:endParaRPr lang="en-US" sz="2400" b="1" i="0" dirty="0">
              <a:solidFill>
                <a:schemeClr val="bg1"/>
              </a:solidFill>
              <a:latin typeface="Helvetica"/>
              <a:cs typeface="Helvetica"/>
            </a:endParaRPr>
          </a:p>
          <a:p>
            <a:endParaRPr lang="en-US" sz="2400" b="1" dirty="0">
              <a:solidFill>
                <a:schemeClr val="bg1"/>
              </a:solidFill>
              <a:latin typeface="Helvetica"/>
              <a:cs typeface="Helvetica"/>
            </a:endParaRPr>
          </a:p>
          <a:p>
            <a:r>
              <a:rPr lang="en-US" sz="2400" b="1" i="0" dirty="0">
                <a:solidFill>
                  <a:schemeClr val="bg1"/>
                </a:solidFill>
                <a:latin typeface="Helvetica"/>
                <a:cs typeface="Helvetica"/>
              </a:rPr>
              <a:t>Our Staff and our Patients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55BED5-7E66-35C9-D781-94F3308D5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908" y="5329046"/>
            <a:ext cx="29845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804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68FAF-5329-417C-B10B-3E4262E1B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51798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en-US" sz="3200" dirty="0"/>
              <a:t>JABSOM Studies</a:t>
            </a:r>
            <a:br>
              <a:rPr lang="en-US" sz="3200" dirty="0"/>
            </a:br>
            <a:r>
              <a:rPr lang="en-US" sz="3200" b="1" dirty="0"/>
              <a:t>call 808-723-0040</a:t>
            </a:r>
            <a:br>
              <a:rPr lang="en-US" sz="3200" b="1" dirty="0"/>
            </a:br>
            <a:r>
              <a:rPr lang="en-US" sz="3200" dirty="0">
                <a:solidFill>
                  <a:schemeClr val="bg1"/>
                </a:solidFill>
              </a:rPr>
              <a:t>covid@hawaii.edu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30997-363D-4B40-A5E0-E542ACC18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055" y="1857676"/>
            <a:ext cx="9526278" cy="47275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5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PASC in Hawaii</a:t>
            </a:r>
            <a:r>
              <a:rPr lang="en-US" dirty="0">
                <a:solidFill>
                  <a:srgbClr val="15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b="0" i="0" dirty="0">
                <a:solidFill>
                  <a:srgbClr val="1528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5-year prospective study </a:t>
            </a:r>
            <a:r>
              <a:rPr lang="en-US" dirty="0">
                <a:solidFill>
                  <a:srgbClr val="15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seeks to understand the role of monocytes in the development and persistence of PASC and the effect of underlying health disparities.</a:t>
            </a:r>
            <a:r>
              <a:rPr lang="en-US" b="0" i="0" dirty="0">
                <a:solidFill>
                  <a:srgbClr val="1528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dirty="0">
                <a:solidFill>
                  <a:srgbClr val="15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Enrolling individuals with effects of PASC, recovered individuals and those who have never been infected. </a:t>
            </a:r>
          </a:p>
          <a:p>
            <a:pPr lvl="2"/>
            <a:r>
              <a:rPr lang="en-US" dirty="0">
                <a:solidFill>
                  <a:srgbClr val="15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Particular interest in ensuring that our local population at risk (Native Hawaiians, Other Pacific Islanders and Filipinos)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434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18FB9-03AA-47D4-EC8E-644FBDD1D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fontAlgn="t" latinLnBrk="0" hangingPunct="1"/>
            <a:endParaRPr lang="en-US" sz="2000" b="0" i="0" u="none" strike="noStrike" kern="1200" baseline="0" dirty="0">
              <a:solidFill>
                <a:srgbClr val="FFFFFF"/>
              </a:solidFill>
              <a:effectLst/>
              <a:latin typeface="Helvetica"/>
              <a:ea typeface="+mj-ea"/>
              <a:cs typeface="Helvetica"/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8FABC-D2CD-B396-FADF-3194935E1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967CC-1FC4-4886-D72C-2D2093BBF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8BF70-E203-D942-B2F6-47B4F62E42CB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11CA308-1F86-8CFE-E91C-2542F3AEF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374615"/>
              </p:ext>
            </p:extLst>
          </p:nvPr>
        </p:nvGraphicFramePr>
        <p:xfrm>
          <a:off x="434896" y="1670074"/>
          <a:ext cx="11147504" cy="2904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777">
                  <a:extLst>
                    <a:ext uri="{9D8B030D-6E8A-4147-A177-3AD203B41FA5}">
                      <a16:colId xmlns:a16="http://schemas.microsoft.com/office/drawing/2014/main" val="180255771"/>
                    </a:ext>
                  </a:extLst>
                </a:gridCol>
                <a:gridCol w="2882684">
                  <a:extLst>
                    <a:ext uri="{9D8B030D-6E8A-4147-A177-3AD203B41FA5}">
                      <a16:colId xmlns:a16="http://schemas.microsoft.com/office/drawing/2014/main" val="1422810854"/>
                    </a:ext>
                  </a:extLst>
                </a:gridCol>
                <a:gridCol w="2937167">
                  <a:extLst>
                    <a:ext uri="{9D8B030D-6E8A-4147-A177-3AD203B41FA5}">
                      <a16:colId xmlns:a16="http://schemas.microsoft.com/office/drawing/2014/main" val="465050970"/>
                    </a:ext>
                  </a:extLst>
                </a:gridCol>
                <a:gridCol w="2786876">
                  <a:extLst>
                    <a:ext uri="{9D8B030D-6E8A-4147-A177-3AD203B41FA5}">
                      <a16:colId xmlns:a16="http://schemas.microsoft.com/office/drawing/2014/main" val="1367301411"/>
                    </a:ext>
                  </a:extLst>
                </a:gridCol>
              </a:tblGrid>
              <a:tr h="5167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Global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U.S.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Hawai'i (</a:t>
                      </a:r>
                      <a:r>
                        <a:rPr lang="en-US" dirty="0" err="1"/>
                        <a:t>HiEMA</a:t>
                      </a:r>
                      <a:r>
                        <a:rPr lang="en-US" dirty="0"/>
                        <a:t> data)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224319"/>
                  </a:ext>
                </a:extLst>
              </a:tr>
              <a:tr h="916022">
                <a:tc>
                  <a:txBody>
                    <a:bodyPr/>
                    <a:lstStyle/>
                    <a:p>
                      <a:r>
                        <a:rPr lang="en-US" dirty="0"/>
                        <a:t>Confirmed 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657,977,736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101,094,670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373,514</a:t>
                      </a:r>
                      <a:endParaRPr lang="en-US" sz="1000" dirty="0">
                        <a:solidFill>
                          <a:srgbClr val="0B21C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677876"/>
                  </a:ext>
                </a:extLst>
              </a:tr>
              <a:tr h="735610">
                <a:tc>
                  <a:txBody>
                    <a:bodyPr/>
                    <a:lstStyle/>
                    <a:p>
                      <a:r>
                        <a:rPr lang="en-US" dirty="0"/>
                        <a:t>Deaths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6,681,433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1,091,184 </a:t>
                      </a:r>
                      <a:endParaRPr lang="en-US" sz="1000" dirty="0">
                        <a:solidFill>
                          <a:srgbClr val="0B21C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1765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93695"/>
                  </a:ext>
                </a:extLst>
              </a:tr>
              <a:tr h="735610">
                <a:tc>
                  <a:txBody>
                    <a:bodyPr/>
                    <a:lstStyle/>
                    <a:p>
                      <a:r>
                        <a:rPr lang="en-US" dirty="0"/>
                        <a:t>New 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430,167 in 24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470,699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dk1"/>
                          </a:solidFill>
                        </a:rPr>
                        <a:t>1316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40628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AD74A11-F1B7-DB24-2061-F4CC55806C80}"/>
              </a:ext>
            </a:extLst>
          </p:cNvPr>
          <p:cNvSpPr txBox="1"/>
          <p:nvPr/>
        </p:nvSpPr>
        <p:spPr>
          <a:xfrm>
            <a:off x="8010604" y="5672188"/>
            <a:ext cx="374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Helvetica"/>
                <a:cs typeface="Helvetica"/>
                <a:hlinkClick r:id="rId3"/>
              </a:rPr>
              <a:t>https://covid19.who.int</a:t>
            </a:r>
            <a:endParaRPr lang="en-US" sz="1000" b="1" dirty="0">
              <a:latin typeface="Helvetica"/>
              <a:cs typeface="Helvetica"/>
            </a:endParaRPr>
          </a:p>
          <a:p>
            <a:r>
              <a:rPr lang="en-US" sz="1000" b="1" dirty="0">
                <a:latin typeface="Helvetica"/>
                <a:cs typeface="Helvetica"/>
                <a:hlinkClick r:id="rId4"/>
              </a:rPr>
              <a:t>https://covid.cdc.gov/covid-data-tracker/#cases_totalcases</a:t>
            </a:r>
            <a:endParaRPr lang="en-US" sz="1000" b="1" dirty="0">
              <a:latin typeface="Helvetica"/>
              <a:cs typeface="Helvetica"/>
            </a:endParaRPr>
          </a:p>
          <a:p>
            <a:r>
              <a:rPr lang="en-US" sz="1000" b="1" dirty="0">
                <a:latin typeface="Helvetica"/>
                <a:cs typeface="Helvetica"/>
                <a:hlinkClick r:id="rId5"/>
              </a:rPr>
              <a:t>https://health.hawaii.gov/coronavirusdisease2019/current-situation-in-hawaii/</a:t>
            </a:r>
            <a:endParaRPr lang="en-US" sz="1000" b="1" dirty="0">
              <a:latin typeface="Helvetica"/>
              <a:cs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71ADE-562B-FC6D-717B-CAF335DD34FA}"/>
              </a:ext>
            </a:extLst>
          </p:cNvPr>
          <p:cNvSpPr txBox="1"/>
          <p:nvPr/>
        </p:nvSpPr>
        <p:spPr>
          <a:xfrm>
            <a:off x="3030584" y="81330"/>
            <a:ext cx="5564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chemeClr val="bg1"/>
                </a:solidFill>
                <a:latin typeface="Helvetica"/>
                <a:cs typeface="Helvetica"/>
              </a:rPr>
              <a:t>Cases of Acute COVID-19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4B36C-6F48-BD09-43F9-1B58D89717E2}"/>
              </a:ext>
            </a:extLst>
          </p:cNvPr>
          <p:cNvSpPr txBox="1"/>
          <p:nvPr/>
        </p:nvSpPr>
        <p:spPr>
          <a:xfrm>
            <a:off x="1183090" y="4779034"/>
            <a:ext cx="165737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January 6, 2023</a:t>
            </a:r>
          </a:p>
          <a:p>
            <a:pPr algn="ctr"/>
            <a:endParaRPr lang="en-US" sz="3200" b="1" i="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60739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44DA0-EC20-280D-702A-C17D73C48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Hawaii Current Situation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0C9B8-D0F4-6AB9-957A-190871D4E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69D5E-BDCE-DFAF-9305-4A6494561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8BF70-E203-D942-B2F6-47B4F62E42CB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2D7B73-3CF5-82B3-FBD0-4889C58DE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350" y="1659442"/>
            <a:ext cx="9766300" cy="51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07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F9A49-E9A6-497B-AAE0-E238AD4E3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 Surge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0EDBBF-0E84-E4C6-C234-94FD27BCD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125" y="1202541"/>
            <a:ext cx="9372600" cy="509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41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4C1FB-3FE8-F2BC-F755-5D8D5446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2022 Surge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8354A-AAA1-0682-30BF-7FA8CEEE6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Concept of Triple Surge</a:t>
            </a:r>
          </a:p>
          <a:p>
            <a:r>
              <a:rPr lang="en-US" dirty="0"/>
              <a:t>	COVID (new sub variants BQ1 and BQ1.1)</a:t>
            </a:r>
          </a:p>
          <a:p>
            <a:r>
              <a:rPr lang="en-US" dirty="0"/>
              <a:t>	Influenza</a:t>
            </a:r>
          </a:p>
          <a:p>
            <a:r>
              <a:rPr lang="en-US" dirty="0"/>
              <a:t>	Respiratory Syncytial Virus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E2564-0785-695C-5948-4855AEB09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8BF70-E203-D942-B2F6-47B4F62E42CB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B6E821-D92C-B9BC-A227-CF7A8C383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392" y="1854311"/>
            <a:ext cx="6068568" cy="429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66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F777B3-B1B2-2FC1-FDBA-B42866B45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82" y="281975"/>
            <a:ext cx="8678507" cy="4577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7FF79D-AC4D-999F-F9EB-66CC4C495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875" y="4556725"/>
            <a:ext cx="3517900" cy="2019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201EBB-B756-EB77-E677-933D7793B526}"/>
              </a:ext>
            </a:extLst>
          </p:cNvPr>
          <p:cNvSpPr txBox="1"/>
          <p:nvPr/>
        </p:nvSpPr>
        <p:spPr>
          <a:xfrm>
            <a:off x="9784080" y="4556725"/>
            <a:ext cx="1528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Mortality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8EB037-AD84-C393-8AEE-5941668A9DEB}"/>
              </a:ext>
            </a:extLst>
          </p:cNvPr>
          <p:cNvSpPr/>
          <p:nvPr/>
        </p:nvSpPr>
        <p:spPr>
          <a:xfrm>
            <a:off x="3458817" y="2305878"/>
            <a:ext cx="702366" cy="2438400"/>
          </a:xfrm>
          <a:prstGeom prst="ellipse">
            <a:avLst/>
          </a:prstGeom>
          <a:noFill/>
          <a:ln>
            <a:solidFill>
              <a:srgbClr val="00E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AE77A0A-7157-294B-38EE-E08D8082643C}"/>
              </a:ext>
            </a:extLst>
          </p:cNvPr>
          <p:cNvSpPr/>
          <p:nvPr/>
        </p:nvSpPr>
        <p:spPr>
          <a:xfrm>
            <a:off x="4902126" y="2703443"/>
            <a:ext cx="650535" cy="22226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528ABD-B142-4985-E7F9-A36A5D408391}"/>
              </a:ext>
            </a:extLst>
          </p:cNvPr>
          <p:cNvSpPr/>
          <p:nvPr/>
        </p:nvSpPr>
        <p:spPr>
          <a:xfrm>
            <a:off x="4161183" y="2849217"/>
            <a:ext cx="740943" cy="22661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32C123-3462-C978-A6FC-E0006B0E0E79}"/>
              </a:ext>
            </a:extLst>
          </p:cNvPr>
          <p:cNvCxnSpPr/>
          <p:nvPr/>
        </p:nvCxnSpPr>
        <p:spPr>
          <a:xfrm flipH="1">
            <a:off x="10018643" y="4373217"/>
            <a:ext cx="1293791" cy="1404731"/>
          </a:xfrm>
          <a:prstGeom prst="straightConnector1">
            <a:avLst/>
          </a:prstGeom>
          <a:ln>
            <a:solidFill>
              <a:srgbClr val="00FF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51B48D-5714-9EEB-4E91-6F5B16771656}"/>
              </a:ext>
            </a:extLst>
          </p:cNvPr>
          <p:cNvCxnSpPr>
            <a:cxnSpLocks/>
          </p:cNvCxnSpPr>
          <p:nvPr/>
        </p:nvCxnSpPr>
        <p:spPr>
          <a:xfrm flipH="1" flipV="1">
            <a:off x="10389704" y="6319265"/>
            <a:ext cx="1068504" cy="10601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033252-0135-752C-10C8-5E6E164D6F59}"/>
              </a:ext>
            </a:extLst>
          </p:cNvPr>
          <p:cNvCxnSpPr>
            <a:cxnSpLocks/>
          </p:cNvCxnSpPr>
          <p:nvPr/>
        </p:nvCxnSpPr>
        <p:spPr>
          <a:xfrm flipH="1">
            <a:off x="10124661" y="5390748"/>
            <a:ext cx="1333547" cy="745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701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3200" b="1" i="0" dirty="0" smtClean="0">
            <a:solidFill>
              <a:schemeClr val="bg1"/>
            </a:solidFill>
            <a:latin typeface="Helvetica"/>
            <a:cs typeface="Helvetic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16529</TotalTime>
  <Words>1714</Words>
  <Application>Microsoft Macintosh PowerPoint</Application>
  <PresentationFormat>Widescreen</PresentationFormat>
  <Paragraphs>281</Paragraphs>
  <Slides>49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6" baseType="lpstr">
      <vt:lpstr>-apple-system</vt:lpstr>
      <vt:lpstr>Arial</vt:lpstr>
      <vt:lpstr>Arial Nova</vt:lpstr>
      <vt:lpstr>Calibri</vt:lpstr>
      <vt:lpstr>Calibri Light</vt:lpstr>
      <vt:lpstr>Helvetica</vt:lpstr>
      <vt:lpstr>Roboto</vt:lpstr>
      <vt:lpstr>Roboto Slab</vt:lpstr>
      <vt:lpstr>Rockwell</vt:lpstr>
      <vt:lpstr>Verdana</vt:lpstr>
      <vt:lpstr>Wingdings</vt:lpstr>
      <vt:lpstr>Office Theme</vt:lpstr>
      <vt:lpstr>Marina</vt:lpstr>
      <vt:lpstr>1_Office Theme</vt:lpstr>
      <vt:lpstr>1_Marina</vt:lpstr>
      <vt:lpstr>2_Marina</vt:lpstr>
      <vt:lpstr>Bitmap Image</vt:lpstr>
      <vt:lpstr>Post-Acute Sequelae of COVID-19</vt:lpstr>
      <vt:lpstr>Disclosures</vt:lpstr>
      <vt:lpstr>Objectives</vt:lpstr>
      <vt:lpstr>PowerPoint Presentation</vt:lpstr>
      <vt:lpstr> </vt:lpstr>
      <vt:lpstr>Hawaii Current Situation</vt:lpstr>
      <vt:lpstr>COVID Surge</vt:lpstr>
      <vt:lpstr>Winter 2022 Surge</vt:lpstr>
      <vt:lpstr>PowerPoint Presentation</vt:lpstr>
      <vt:lpstr>Queen Emma Clinics</vt:lpstr>
      <vt:lpstr>PowerPoint Presentation</vt:lpstr>
      <vt:lpstr>PowerPoint Presentation</vt:lpstr>
      <vt:lpstr>PowerPoint Presentation</vt:lpstr>
      <vt:lpstr>The Next Epidemic…  Post Acute Sequelae of Sars-COV-2 (PASC) – “Long COVID”</vt:lpstr>
      <vt:lpstr>Symptoms of Long COVID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Immunopathology in severe COVID-19</vt:lpstr>
      <vt:lpstr>Potential Mechanisms of Long COVID</vt:lpstr>
      <vt:lpstr>Single Cell Analysis of PBMCs Showed Enriched CD16+ Monocytes in Pulmonary PASC (PPASC)</vt:lpstr>
      <vt:lpstr>Comparison of CD169+ Monocytes Among Groups</vt:lpstr>
      <vt:lpstr>Correlation between CD169+ Monocyte and DLCOc%</vt:lpstr>
      <vt:lpstr>PowerPoint Presentation</vt:lpstr>
      <vt:lpstr>Complications of PASC</vt:lpstr>
      <vt:lpstr>PowerPoint Presentation</vt:lpstr>
      <vt:lpstr>PowerPoint Presentation</vt:lpstr>
      <vt:lpstr>Long COVID in Primary Care</vt:lpstr>
      <vt:lpstr>'Long-COVID': a cross-sectional study of persisting symptoms, biomarker and imaging abnormalities following hospitalisation for COVID-19</vt:lpstr>
      <vt:lpstr>Post COVID Care</vt:lpstr>
      <vt:lpstr>PowerPoint Presentation</vt:lpstr>
      <vt:lpstr>PowerPoint Presentation</vt:lpstr>
      <vt:lpstr>PowerPoint Presentation</vt:lpstr>
      <vt:lpstr>The Queen’s Medical Center  Post COVID Care Paradigm</vt:lpstr>
      <vt:lpstr>Long COVID Treatment</vt:lpstr>
      <vt:lpstr>Current Therapies – Symptoms Targeted</vt:lpstr>
      <vt:lpstr>PowerPoint Presentation</vt:lpstr>
      <vt:lpstr>Telmisartan / ACEI / ARB Studies </vt:lpstr>
      <vt:lpstr>Nasal Congestion / Chronic Cough</vt:lpstr>
      <vt:lpstr>Current therapies</vt:lpstr>
      <vt:lpstr>Current therapies</vt:lpstr>
      <vt:lpstr>Current therapies</vt:lpstr>
      <vt:lpstr>Potential Therapies</vt:lpstr>
      <vt:lpstr>PowerPoint Presentation</vt:lpstr>
      <vt:lpstr>PowerPoint Presentation</vt:lpstr>
      <vt:lpstr>PowerPoint Presentation</vt:lpstr>
      <vt:lpstr>JABSOM Studies call 808-723-0040 covid@hawaii.edu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disobe</dc:creator>
  <cp:lastModifiedBy>Summer Mochida-Meek</cp:lastModifiedBy>
  <cp:revision>269</cp:revision>
  <cp:lastPrinted>2022-02-25T19:48:16Z</cp:lastPrinted>
  <dcterms:created xsi:type="dcterms:W3CDTF">2016-09-20T19:57:16Z</dcterms:created>
  <dcterms:modified xsi:type="dcterms:W3CDTF">2023-01-10T08:16:10Z</dcterms:modified>
</cp:coreProperties>
</file>