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70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3" r:id="rId10"/>
    <p:sldId id="265" r:id="rId11"/>
    <p:sldId id="262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1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ction Ba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47"/>
            <a:ext cx="12192000" cy="206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555" y="2027852"/>
            <a:ext cx="11214651" cy="890935"/>
          </a:xfrm>
          <a:prstGeom prst="rect">
            <a:avLst/>
          </a:prstGeom>
        </p:spPr>
        <p:txBody>
          <a:bodyPr anchor="t"/>
          <a:lstStyle>
            <a:lvl1pPr algn="ctr">
              <a:defRPr sz="3200" b="1" i="0" cap="none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1" name="Picture 10" descr="QMC logo Sm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15" y="5987021"/>
            <a:ext cx="3117485" cy="678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3" y="5209231"/>
            <a:ext cx="1555579" cy="15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0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C6A7-8E15-2D43-8847-E51FA24BA3DF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99A5-05AF-EC40-A39D-DD2473B64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r1@infinitylifecenter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2" y="90601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aw-US" sz="3200" b="1" dirty="0">
                <a:solidFill>
                  <a:srgbClr val="0066CC"/>
                </a:solidFill>
                <a:latin typeface="Rockwell" panose="02060603020205020403" pitchFamily="18" charset="0"/>
                <a:cs typeface="Helvetica"/>
              </a:rPr>
              <a:t>Behavioral Health</a:t>
            </a:r>
            <a:r>
              <a:rPr lang="en-US" sz="3200" b="1" dirty="0">
                <a:solidFill>
                  <a:srgbClr val="0066CC"/>
                </a:solidFill>
                <a:latin typeface="Rockwell" panose="02060603020205020403" pitchFamily="18" charset="0"/>
                <a:cs typeface="Helvetica"/>
              </a:rPr>
              <a:t> ECHO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702725" y="75022"/>
            <a:ext cx="870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ckwell" panose="02060603020205020403" pitchFamily="18" charset="0"/>
                <a:cs typeface="Helvetica"/>
              </a:rPr>
              <a:t>UH JABSOM and Hawaii State Rural Health Association</a:t>
            </a:r>
            <a:r>
              <a:rPr lang="haw-US" sz="1600" dirty="0">
                <a:latin typeface="Rockwell" panose="02060603020205020403" pitchFamily="18" charset="0"/>
                <a:cs typeface="Helvetica"/>
              </a:rPr>
              <a:t> </a:t>
            </a:r>
          </a:p>
          <a:p>
            <a:pPr algn="ctr"/>
            <a:r>
              <a:rPr lang="haw-US" sz="1600" dirty="0">
                <a:latin typeface="Rockwell" panose="02060603020205020403" pitchFamily="18" charset="0"/>
                <a:cs typeface="Helvetica"/>
              </a:rPr>
              <a:t>conducted through Hawaiʻi/Pacific Basin Area Health Education Center</a:t>
            </a:r>
          </a:p>
          <a:p>
            <a:pPr algn="ctr"/>
            <a:r>
              <a:rPr lang="en-US" sz="1600" dirty="0">
                <a:latin typeface="Rockwell" panose="02060603020205020403" pitchFamily="18" charset="0"/>
                <a:cs typeface="Helvetica"/>
              </a:rPr>
              <a:t>welcome you 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93818" y="2099614"/>
            <a:ext cx="8921832" cy="1037688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 cap="none">
                <a:solidFill>
                  <a:srgbClr val="FFFFFF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Calibri" panose="020F0502020204030204" pitchFamily="34" charset="0"/>
              </a:rPr>
              <a:t>“Ketamine Clinical Uses and </a:t>
            </a:r>
          </a:p>
          <a:p>
            <a:r>
              <a:rPr lang="en-US" sz="2800" dirty="0">
                <a:latin typeface="Tahoma" panose="020B0604030504040204" pitchFamily="34" charset="0"/>
                <a:ea typeface="Calibri" panose="020F0502020204030204" pitchFamily="34" charset="0"/>
              </a:rPr>
              <a:t>Thoughts on Mechanisms”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321" y="6382869"/>
            <a:ext cx="547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The speaker and planners (Drs. Dan </a:t>
            </a:r>
            <a:r>
              <a:rPr lang="en-US" sz="1000" dirty="0" err="1">
                <a:latin typeface="+mj-lt"/>
              </a:rPr>
              <a:t>Alicata</a:t>
            </a:r>
            <a:r>
              <a:rPr lang="en-US" sz="1000" dirty="0">
                <a:latin typeface="+mj-lt"/>
              </a:rPr>
              <a:t> and </a:t>
            </a:r>
            <a:r>
              <a:rPr lang="haw-US" sz="1000" dirty="0">
                <a:latin typeface="+mj-lt"/>
              </a:rPr>
              <a:t>Kelley Withy, </a:t>
            </a:r>
            <a:r>
              <a:rPr lang="en-US" sz="1000" dirty="0">
                <a:latin typeface="+mj-lt"/>
              </a:rPr>
              <a:t>and Summer Mochida-Meek) </a:t>
            </a:r>
          </a:p>
          <a:p>
            <a:r>
              <a:rPr lang="en-US" sz="1000" dirty="0">
                <a:latin typeface="+mj-lt"/>
              </a:rPr>
              <a:t>have no relevant financial relationships with ineligible companies.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2" y="3759488"/>
            <a:ext cx="9143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66CC"/>
                </a:solidFill>
                <a:latin typeface="Rockwell" panose="02060603020205020403" pitchFamily="18" charset="0"/>
              </a:rPr>
              <a:t>Speaker:  </a:t>
            </a:r>
          </a:p>
          <a:p>
            <a:pPr algn="ctr"/>
            <a:r>
              <a:rPr lang="en-US" sz="2800" b="1" dirty="0">
                <a:solidFill>
                  <a:srgbClr val="0066CC"/>
                </a:solidFill>
                <a:latin typeface="Rockwell" panose="02060603020205020403" pitchFamily="18" charset="0"/>
              </a:rPr>
              <a:t>Michael Pasquale, D.O. </a:t>
            </a:r>
            <a:r>
              <a:rPr lang="en-US" sz="2800" b="1">
                <a:solidFill>
                  <a:srgbClr val="0066CC"/>
                </a:solidFill>
                <a:latin typeface="Rockwell" panose="02060603020205020403" pitchFamily="18" charset="0"/>
              </a:rPr>
              <a:t>FAAPS</a:t>
            </a:r>
            <a:endParaRPr lang="en-US" sz="2800" b="1" dirty="0">
              <a:solidFill>
                <a:srgbClr val="0066CC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dirty="0">
                <a:latin typeface="HK Grotesk"/>
              </a:rPr>
              <a:t>Medical Director - Ketamine Clinic of Hawaii</a:t>
            </a:r>
            <a:endParaRPr lang="en-US" sz="2800" b="1" dirty="0">
              <a:latin typeface="Rockwell" panose="02060603020205020403" pitchFamily="18" charset="0"/>
            </a:endParaRPr>
          </a:p>
          <a:p>
            <a:pPr algn="ctr"/>
            <a:endParaRPr lang="en-US" sz="2800" b="1" dirty="0">
              <a:solidFill>
                <a:srgbClr val="0066CC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1355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rgbClr val="0066CC"/>
              </a:solidFill>
              <a:latin typeface="Rockwell" panose="02060603020205020403" pitchFamily="18" charset="0"/>
              <a:cs typeface="Helvetica"/>
            </a:endParaRPr>
          </a:p>
          <a:p>
            <a:pPr algn="ctr"/>
            <a:r>
              <a:rPr lang="en-US" sz="2600" dirty="0">
                <a:solidFill>
                  <a:srgbClr val="0066CC"/>
                </a:solidFill>
                <a:latin typeface="Rockwell" panose="02060603020205020403" pitchFamily="18" charset="0"/>
                <a:cs typeface="Helvetica"/>
              </a:rPr>
              <a:t>January 17, 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A0D052-C998-0B27-0B0A-B6EA372A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517" y="815594"/>
            <a:ext cx="1639224" cy="50603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8C78D34-5D03-20CA-E202-51B5C4B04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59" y="661252"/>
            <a:ext cx="1412768" cy="6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2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26E7-525F-9DF2-A14E-B33D9FB1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visualize how ketamine works part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9ADE-08ED-E447-4222-B09CE884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Its central based ---after time , for pain the cutoff is about 2 years</a:t>
            </a:r>
          </a:p>
          <a:p>
            <a:pPr marL="0" indent="0">
              <a:buNone/>
            </a:pPr>
            <a:r>
              <a:rPr lang="en-US" dirty="0"/>
              <a:t>My concept:</a:t>
            </a:r>
          </a:p>
          <a:p>
            <a:pPr marL="0" indent="0">
              <a:buNone/>
            </a:pPr>
            <a:r>
              <a:rPr lang="en-US" dirty="0"/>
              <a:t>   Chronic condition leads to error in brain “ homeostasis “ </a:t>
            </a:r>
          </a:p>
          <a:p>
            <a:pPr marL="0" indent="0">
              <a:buNone/>
            </a:pPr>
            <a:r>
              <a:rPr lang="en-US" dirty="0"/>
              <a:t>   That its to say a semi permanent rewiring to the  “new normal”.</a:t>
            </a:r>
          </a:p>
          <a:p>
            <a:pPr marL="0" indent="0">
              <a:buNone/>
            </a:pPr>
            <a:r>
              <a:rPr lang="en-US" dirty="0"/>
              <a:t>    Unfortunately, the new normal is pathological</a:t>
            </a:r>
          </a:p>
          <a:p>
            <a:pPr marL="0" indent="0">
              <a:buNone/>
            </a:pPr>
            <a:r>
              <a:rPr lang="en-US" dirty="0"/>
              <a:t>Ketamine ( recall slide on NMDA and neuroplasticity) allows the brain to be “re-wired” . </a:t>
            </a:r>
          </a:p>
          <a:p>
            <a:pPr marL="0" indent="0">
              <a:buNone/>
            </a:pPr>
            <a:r>
              <a:rPr lang="en-US" dirty="0"/>
              <a:t>                      That is to say new synaptic connections to form.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pider on a web&#10;&#10;Description automatically generated with medium confidence">
            <a:extLst>
              <a:ext uri="{FF2B5EF4-FFF2-40B4-BE49-F238E27FC236}">
                <a16:creationId xmlns:a16="http://schemas.microsoft.com/office/drawing/2014/main" id="{C2A38E3D-7FC8-D087-C6F6-FA8C69CD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59" y="4249080"/>
            <a:ext cx="5530861" cy="24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CF41-8E97-FE16-5157-E0382397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visualize how ketamine works part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F111-7AB6-DBD5-88E4-DD499AB5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5953207" cy="5222539"/>
          </a:xfrm>
        </p:spPr>
        <p:txBody>
          <a:bodyPr/>
          <a:lstStyle/>
          <a:p>
            <a:r>
              <a:rPr lang="en-US" dirty="0"/>
              <a:t>Lesson from Plastic Surgery </a:t>
            </a:r>
          </a:p>
          <a:p>
            <a:pPr marL="0" indent="0">
              <a:buNone/>
            </a:pPr>
            <a:r>
              <a:rPr lang="en-US" dirty="0"/>
              <a:t>    Septal deformity </a:t>
            </a:r>
            <a:r>
              <a:rPr lang="en-US" dirty="0" err="1"/>
              <a:t>ie</a:t>
            </a:r>
            <a:r>
              <a:rPr lang="en-US" dirty="0"/>
              <a:t> crooked nose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This leads to why patients need “touch up treatments. 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0B280789-C4D1-D852-F05F-6416237F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6025725"/>
            <a:ext cx="5245100" cy="850900"/>
          </a:xfrm>
          <a:prstGeom prst="rect">
            <a:avLst/>
          </a:prstGeom>
        </p:spPr>
      </p:pic>
      <p:pic>
        <p:nvPicPr>
          <p:cNvPr id="9" name="Picture 8" descr="A picture containing person, hair&#10;&#10;Description automatically generated">
            <a:extLst>
              <a:ext uri="{FF2B5EF4-FFF2-40B4-BE49-F238E27FC236}">
                <a16:creationId xmlns:a16="http://schemas.microsoft.com/office/drawing/2014/main" id="{ED3F9453-E71A-5073-6BBA-16153BEC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709" y="803186"/>
            <a:ext cx="2654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D8C-11B1-488B-B74A-5F95E353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D500-3BC7-7961-A182-B3BC600E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patients we take with no referral as I am qualified</a:t>
            </a:r>
          </a:p>
          <a:p>
            <a:r>
              <a:rPr lang="en-US" dirty="0"/>
              <a:t>4 hour treatment or more low dose</a:t>
            </a:r>
          </a:p>
          <a:p>
            <a:endParaRPr lang="en-US" dirty="0"/>
          </a:p>
          <a:p>
            <a:r>
              <a:rPr lang="en-US" dirty="0"/>
              <a:t>Mental Illness patients  have psychiatric clearance</a:t>
            </a:r>
          </a:p>
          <a:p>
            <a:r>
              <a:rPr lang="en-US" dirty="0"/>
              <a:t>1 hour treatment</a:t>
            </a:r>
          </a:p>
          <a:p>
            <a:endParaRPr lang="en-US" dirty="0"/>
          </a:p>
          <a:p>
            <a:r>
              <a:rPr lang="en-US" dirty="0"/>
              <a:t>All patients have a licensed nurse exp in ketamine in room and continuously monitored BP, O2 Sat, HR, EKG if indicated as in older patients</a:t>
            </a:r>
          </a:p>
          <a:p>
            <a:r>
              <a:rPr lang="en-US" dirty="0"/>
              <a:t>Complete Crash Cart, ventilator </a:t>
            </a:r>
            <a:r>
              <a:rPr lang="en-US" dirty="0" err="1"/>
              <a:t>etc</a:t>
            </a:r>
            <a:r>
              <a:rPr lang="en-US" dirty="0"/>
              <a:t> available </a:t>
            </a:r>
          </a:p>
          <a:p>
            <a:r>
              <a:rPr lang="en-US" dirty="0"/>
              <a:t>For research all patients have an appropriate  scale such as pain scale , depression scale taken each visit. </a:t>
            </a:r>
          </a:p>
        </p:txBody>
      </p:sp>
    </p:spTree>
    <p:extLst>
      <p:ext uri="{BB962C8B-B14F-4D97-AF65-F5344CB8AC3E}">
        <p14:creationId xmlns:p14="http://schemas.microsoft.com/office/powerpoint/2010/main" val="206253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FA76-B067-98E4-3E8B-97CA487C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ongoing research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A5BFCE2-0662-DFC9-37FE-11D2FA220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688" y="1738020"/>
            <a:ext cx="6890793" cy="4600995"/>
          </a:xfr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6A6104A8-3027-E3CD-29A0-116946A0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64" y="93535"/>
            <a:ext cx="5245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33DE-4174-0501-1D9E-A3443479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Random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BD2B-FC38-392D-5363-2505D01A4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855" y="247135"/>
            <a:ext cx="6729466" cy="580467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Nasal Spray and Lozenges.</a:t>
            </a:r>
          </a:p>
          <a:p>
            <a:pPr marL="342900" indent="-342900">
              <a:buAutoNum type="arabicPeriod"/>
            </a:pPr>
            <a:r>
              <a:rPr lang="en-US" dirty="0"/>
              <a:t> Who is qualified to provide ketamine therapy ?</a:t>
            </a:r>
          </a:p>
          <a:p>
            <a:pPr marL="342900" indent="-342900">
              <a:buAutoNum type="arabicPeriod"/>
            </a:pPr>
            <a:r>
              <a:rPr lang="en-US" dirty="0"/>
              <a:t> Potential for abuse.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7F327518-A077-4ED2-EDB1-5779DD06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096" y="3088241"/>
            <a:ext cx="3721615" cy="3436252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9E2B1022-FAD7-752D-F9AC-4062F055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20" y="247135"/>
            <a:ext cx="5245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A626-7D9A-A881-CA87-F5C81698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A4AF-6181-12F8-E28F-D3BBF7A57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Contact INFO: </a:t>
            </a:r>
          </a:p>
          <a:p>
            <a:pPr marL="0" indent="0">
              <a:buNone/>
            </a:pPr>
            <a:r>
              <a:rPr lang="en-US" sz="2400" b="1" dirty="0"/>
              <a:t>Dr Michael Pasquale</a:t>
            </a:r>
          </a:p>
          <a:p>
            <a:pPr marL="0" indent="0">
              <a:buNone/>
            </a:pPr>
            <a:r>
              <a:rPr lang="en-US" sz="2400" b="1" dirty="0"/>
              <a:t>808-945-5433</a:t>
            </a: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dr1@infinitylifecenter.com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www. </a:t>
            </a:r>
            <a:r>
              <a:rPr lang="en-US" sz="2400" b="1" dirty="0" err="1"/>
              <a:t>ketamineclinichawaii.com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4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CD6A-ECC2-4701-A9F7-09F5E5358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Ketamine -Clinical Uses and thoughts on mechanisms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2957C-B9F7-4D69-08D3-01B7DD20E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Ketamine Clinic of Hawaii</a:t>
            </a:r>
          </a:p>
          <a:p>
            <a:r>
              <a:rPr lang="en-US" dirty="0"/>
              <a:t>Dr Michael Anthony Pasquale D.O. FAAPS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CD717982-14A2-5521-C8D3-9B3D3339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953" y="318531"/>
            <a:ext cx="5245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5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F139-55AB-C88A-C9EB-54C81E68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Ketamine Clinic Of Hawaii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D1319-FC06-074A-D108-014456D3E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2013</a:t>
            </a:r>
          </a:p>
          <a:p>
            <a:r>
              <a:rPr lang="en-US" dirty="0"/>
              <a:t>First Clinic in the State of Hawaii</a:t>
            </a:r>
          </a:p>
          <a:p>
            <a:r>
              <a:rPr lang="en-US" dirty="0"/>
              <a:t>Over 3800 treatments sessions  , 723 Individuals  Avg 5.5 sessions per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- Treatment resistant depression 442</a:t>
            </a:r>
          </a:p>
          <a:p>
            <a:pPr marL="0" indent="0">
              <a:buNone/>
            </a:pPr>
            <a:r>
              <a:rPr lang="en-US" dirty="0"/>
              <a:t>   - Chronic Pain ( CRPS) 202</a:t>
            </a:r>
          </a:p>
          <a:p>
            <a:pPr marL="0" indent="0">
              <a:buNone/>
            </a:pPr>
            <a:r>
              <a:rPr lang="en-US" dirty="0"/>
              <a:t>   - PTSD 49</a:t>
            </a:r>
          </a:p>
          <a:p>
            <a:pPr marL="0" indent="0">
              <a:buNone/>
            </a:pPr>
            <a:r>
              <a:rPr lang="en-US" dirty="0"/>
              <a:t>   - Addictions 16</a:t>
            </a:r>
          </a:p>
          <a:p>
            <a:pPr marL="0" indent="0" algn="ctr">
              <a:buNone/>
            </a:pPr>
            <a:r>
              <a:rPr lang="en-US" dirty="0"/>
              <a:t>   - mixed disorders Including bipolar / anxiety disorders         14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F6DDABEE-C634-E98F-FCFE-C38B8D13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51" y="518983"/>
            <a:ext cx="5015934" cy="8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8AEF-7913-C17F-ED06-A29C2D6F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Medical Director </a:t>
            </a:r>
            <a:br>
              <a:rPr lang="en-US" sz="2800" dirty="0"/>
            </a:br>
            <a:r>
              <a:rPr lang="en-US" sz="2800" dirty="0"/>
              <a:t>Dr Michael Pasquale D.O. FAAPS.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15C1-5C11-0F1B-7C14-6E11161F8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Background</a:t>
            </a:r>
          </a:p>
          <a:p>
            <a:r>
              <a:rPr lang="en-US" dirty="0"/>
              <a:t>Philadelphia College of Osteopathic Medicine 1987</a:t>
            </a:r>
          </a:p>
          <a:p>
            <a:r>
              <a:rPr lang="en-US" dirty="0"/>
              <a:t>NYU General Surgery Program completed 1993</a:t>
            </a:r>
          </a:p>
          <a:p>
            <a:r>
              <a:rPr lang="en-US" dirty="0"/>
              <a:t>EVMS/ NYU Plastic Surgery  Residency completed 1996</a:t>
            </a:r>
          </a:p>
          <a:p>
            <a:r>
              <a:rPr lang="en-US" dirty="0"/>
              <a:t>International Institute of Reconstructive Microsurgery Fellowship </a:t>
            </a:r>
          </a:p>
          <a:p>
            <a:r>
              <a:rPr lang="en-US" dirty="0"/>
              <a:t>Clinical Professor several Osteopathic Medical Schools presently</a:t>
            </a:r>
          </a:p>
          <a:p>
            <a:r>
              <a:rPr lang="en-US" dirty="0"/>
              <a:t> Assistant Professor NYU General Surgery 1992, 1993</a:t>
            </a:r>
          </a:p>
          <a:p>
            <a:r>
              <a:rPr lang="en-US" dirty="0"/>
              <a:t>20 years hospital Staff QMC , Kapiolani , Hilo Hospitals , now private surgical/ antiaging / wellness  clinic “Infinity Life Center” </a:t>
            </a:r>
          </a:p>
          <a:p>
            <a:r>
              <a:rPr lang="en-US" dirty="0"/>
              <a:t>Teach Plastic Surgery China , Korea , Japan since 2002 , Hold a Chinese medical license , Hawaii medical License </a:t>
            </a:r>
          </a:p>
          <a:p>
            <a:r>
              <a:rPr lang="en-US" dirty="0"/>
              <a:t>Medical Director Ketamine Clinic of Hawaii and Stem Cell treatment Center Hawaii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47B24107-F11A-FB3A-FE54-9133DD77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888" y="0"/>
            <a:ext cx="4443112" cy="7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DFF3-EFC9-57E9-8DD4-7DBC74F3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did I start the ketamine clinic of Hawaii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3C7E-852A-47DA-46F0-ED8E72C2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Friend with Severe Depression , ECTs monthly looking for alternatives</a:t>
            </a:r>
          </a:p>
          <a:p>
            <a:r>
              <a:rPr lang="en-US" dirty="0"/>
              <a:t>Observed Success and delved in deeper</a:t>
            </a:r>
          </a:p>
          <a:p>
            <a:r>
              <a:rPr lang="en-US" dirty="0"/>
              <a:t>There was no ketamine clinic here and a need</a:t>
            </a:r>
          </a:p>
          <a:p>
            <a:r>
              <a:rPr lang="en-US" dirty="0"/>
              <a:t>My exp with Ketamine as anesthetic, and critical care</a:t>
            </a:r>
          </a:p>
          <a:p>
            <a:r>
              <a:rPr lang="en-US" dirty="0"/>
              <a:t>My experience as a neural microsurgeon –CRPS patients, peripheral nerve surgery.</a:t>
            </a:r>
          </a:p>
          <a:p>
            <a:r>
              <a:rPr lang="en-US" dirty="0"/>
              <a:t>NO exp in mental health , but took referrals from mental health care professionals 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2F6778B6-00F3-5072-1E15-EA882D7C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18" y="38805"/>
            <a:ext cx="4022982" cy="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7E73-11E6-60A0-19E4-E8F99991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Ketamine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3EBA-BE9F-F01C-FF61-0B2F11F8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used as an anesthetic in the 1960s, extensively used in Vietnam War.</a:t>
            </a:r>
          </a:p>
          <a:p>
            <a:r>
              <a:rPr lang="en-US" dirty="0"/>
              <a:t>It was first reported to have antidepressant properties in 2000, when it was demonstrated that an intravenous (IV) administration of a sub-anesthetic ketamine dose resulted in a reduction of MDD symptoms rapidly and continuing to 72 h after treatment. (Berman RM, </a:t>
            </a:r>
            <a:r>
              <a:rPr lang="en-US" dirty="0" err="1"/>
              <a:t>Cappiello</a:t>
            </a:r>
            <a:r>
              <a:rPr lang="en-US" dirty="0"/>
              <a:t> A, Anand A) </a:t>
            </a:r>
          </a:p>
          <a:p>
            <a:r>
              <a:rPr lang="en-US" dirty="0"/>
              <a:t>Nasal Ketamine Spray was rushed to approval in 2019 as an antidepressant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1EDDC90A-026C-225C-90AA-0054BA61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15" y="365125"/>
            <a:ext cx="5245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7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F56D-9C78-DCC6-A0EF-4D2EB53F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ketamine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13A2-C974-9941-F526-065377E80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dissociative anesthetic, a psychedelic ,  hallucinogenic ?  </a:t>
            </a:r>
          </a:p>
          <a:p>
            <a:r>
              <a:rPr lang="en-US" dirty="0"/>
              <a:t>NMDA receptor antagonist</a:t>
            </a:r>
          </a:p>
          <a:p>
            <a:r>
              <a:rPr lang="en-US" dirty="0"/>
              <a:t>General Anesthetic</a:t>
            </a:r>
          </a:p>
          <a:p>
            <a:r>
              <a:rPr lang="en-US" dirty="0"/>
              <a:t>Analgesic </a:t>
            </a:r>
          </a:p>
          <a:p>
            <a:r>
              <a:rPr lang="en-US" dirty="0" err="1"/>
              <a:t>AntiDepressant</a:t>
            </a:r>
            <a:endParaRPr lang="en-US" dirty="0"/>
          </a:p>
          <a:p>
            <a:r>
              <a:rPr lang="en-US" dirty="0"/>
              <a:t>Party drug ? </a:t>
            </a:r>
          </a:p>
          <a:p>
            <a:r>
              <a:rPr lang="en-US" dirty="0"/>
              <a:t>Horse </a:t>
            </a:r>
            <a:r>
              <a:rPr lang="en-US" dirty="0" err="1"/>
              <a:t>tranqulizer</a:t>
            </a:r>
            <a:r>
              <a:rPr lang="en-US" dirty="0"/>
              <a:t> 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A5041489-C63D-1F9F-BF1D-16615655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58" y="365125"/>
            <a:ext cx="5245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6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C928-D2AC-7AD3-ABD3-D3EA9656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0" y="914400"/>
            <a:ext cx="10365259" cy="77628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NMDA receptor and what do they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F792-A1D2-C2AC-DE7D-218E5F394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N-methyl-D-aspartate (NMDA) receptor is a receptor of glutamate, the primary excitatory neurotransmitter in the human brain. It </a:t>
            </a:r>
            <a:r>
              <a:rPr lang="en-US" b="1" dirty="0"/>
              <a:t>plays an integral role in synaptic plasticity, which is a neuronal mechanism believed to be the basis of memory formation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Notice the “ basis of memory formation”  and the term “synaptic plasticity”</a:t>
            </a:r>
          </a:p>
          <a:p>
            <a:endParaRPr lang="en-US" dirty="0"/>
          </a:p>
          <a:p>
            <a:r>
              <a:rPr lang="en-US" dirty="0" err="1"/>
              <a:t>Noone</a:t>
            </a:r>
            <a:r>
              <a:rPr lang="en-US" dirty="0"/>
              <a:t> is 100% sure despite PET scans and extensive study at this point but we are getting there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0EC4BA3-08FD-A37A-FABD-4783375E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75" y="106452"/>
            <a:ext cx="4309625" cy="699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A0B11-EAD7-ABBF-EC83-A208E0D7A7AF}"/>
              </a:ext>
            </a:extLst>
          </p:cNvPr>
          <p:cNvSpPr txBox="1"/>
          <p:nvPr/>
        </p:nvSpPr>
        <p:spPr>
          <a:xfrm>
            <a:off x="1297460" y="2730843"/>
            <a:ext cx="258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it work ?</a:t>
            </a:r>
          </a:p>
        </p:txBody>
      </p:sp>
    </p:spTree>
    <p:extLst>
      <p:ext uri="{BB962C8B-B14F-4D97-AF65-F5344CB8AC3E}">
        <p14:creationId xmlns:p14="http://schemas.microsoft.com/office/powerpoint/2010/main" val="232245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8DAC-6857-5064-506F-631077F7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easy way to visualize how ketamine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9CCB3-D103-EEE8-FACB-BDB40C4C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694612" cy="5091845"/>
          </a:xfrm>
        </p:spPr>
        <p:txBody>
          <a:bodyPr>
            <a:normAutofit/>
          </a:bodyPr>
          <a:lstStyle/>
          <a:p>
            <a:r>
              <a:rPr lang="en-US" dirty="0"/>
              <a:t>1. Example of CRPS and microsurgery I experienced as a microneural surgeon. </a:t>
            </a:r>
          </a:p>
          <a:p>
            <a:pPr marL="0" indent="0">
              <a:buNone/>
            </a:pPr>
            <a:r>
              <a:rPr lang="en-US" dirty="0"/>
              <a:t>- Abnormal EMG before surgery     </a:t>
            </a:r>
          </a:p>
          <a:p>
            <a:pPr marL="0" indent="0">
              <a:buNone/>
            </a:pPr>
            <a:r>
              <a:rPr lang="en-US" dirty="0"/>
              <a:t>- Normal EMG after surgery</a:t>
            </a:r>
          </a:p>
          <a:p>
            <a:r>
              <a:rPr lang="en-US" dirty="0"/>
              <a:t>2. Example of Phantom Limb Pain</a:t>
            </a:r>
          </a:p>
          <a:p>
            <a:pPr marL="0" indent="0">
              <a:buNone/>
            </a:pPr>
            <a:r>
              <a:rPr lang="en-US" dirty="0"/>
              <a:t>    - No foot , No limb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Where is pain then ?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B8EC4A29-0E60-228A-9710-469F43234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057" y="5895031"/>
            <a:ext cx="5245100" cy="8509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ED06A38-7C9E-5D11-EA44-ECF0F874C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502" y="2349925"/>
            <a:ext cx="2608477" cy="32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7309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{23AB511C-A607-8544-A69D-C3C97CB41E4A}tf16401369</Template>
  <TotalTime>157</TotalTime>
  <Words>845</Words>
  <Application>Microsoft Macintosh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 Light</vt:lpstr>
      <vt:lpstr>Helvetica</vt:lpstr>
      <vt:lpstr>HK Grotesk</vt:lpstr>
      <vt:lpstr>Rockwell</vt:lpstr>
      <vt:lpstr>Tahoma</vt:lpstr>
      <vt:lpstr>Wingdings</vt:lpstr>
      <vt:lpstr>Atlas</vt:lpstr>
      <vt:lpstr>PowerPoint Presentation</vt:lpstr>
      <vt:lpstr>Ketamine -Clinical Uses and thoughts on mechanisms</vt:lpstr>
      <vt:lpstr>Ketamine Clinic Of Hawaii</vt:lpstr>
      <vt:lpstr>Medical Director  Dr Michael Pasquale D.O. FAAPS.</vt:lpstr>
      <vt:lpstr>Why did I start the ketamine clinic of Hawaii ?</vt:lpstr>
      <vt:lpstr>History of Ketamine </vt:lpstr>
      <vt:lpstr>What is ketamine ?</vt:lpstr>
      <vt:lpstr>What is NMDA receptor and what do they do?</vt:lpstr>
      <vt:lpstr>An easy way to visualize how ketamine works</vt:lpstr>
      <vt:lpstr>How to visualize how ketamine works part 2 </vt:lpstr>
      <vt:lpstr>How to visualize how ketamine works part 3 </vt:lpstr>
      <vt:lpstr>Our protocols</vt:lpstr>
      <vt:lpstr>Our ongoing research</vt:lpstr>
      <vt:lpstr>Personal Random Thoughts</vt:lpstr>
      <vt:lpstr>Question and Answers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Ketamine -Clinical Uses and thoughts on mechanisms</dc:title>
  <dc:creator>Michael Pasquale</dc:creator>
  <cp:lastModifiedBy>Summer Mochida-Meek</cp:lastModifiedBy>
  <cp:revision>3</cp:revision>
  <dcterms:created xsi:type="dcterms:W3CDTF">2023-01-17T05:24:27Z</dcterms:created>
  <dcterms:modified xsi:type="dcterms:W3CDTF">2023-01-17T22:40:28Z</dcterms:modified>
</cp:coreProperties>
</file>