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76" r:id="rId2"/>
    <p:sldId id="256" r:id="rId3"/>
    <p:sldId id="274" r:id="rId4"/>
    <p:sldId id="259" r:id="rId5"/>
    <p:sldId id="257" r:id="rId6"/>
    <p:sldId id="273" r:id="rId7"/>
    <p:sldId id="258" r:id="rId8"/>
    <p:sldId id="266" r:id="rId9"/>
    <p:sldId id="275" r:id="rId10"/>
    <p:sldId id="260" r:id="rId11"/>
    <p:sldId id="261" r:id="rId12"/>
    <p:sldId id="262" r:id="rId13"/>
    <p:sldId id="263" r:id="rId14"/>
    <p:sldId id="264" r:id="rId15"/>
    <p:sldId id="265" r:id="rId16"/>
    <p:sldId id="267" r:id="rId17"/>
    <p:sldId id="268" r:id="rId18"/>
    <p:sldId id="269" r:id="rId19"/>
    <p:sldId id="270" r:id="rId20"/>
    <p:sldId id="271" r:id="rId21"/>
    <p:sldId id="272"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2" autoAdjust="0"/>
    <p:restoredTop sz="60986" autoAdjust="0"/>
  </p:normalViewPr>
  <p:slideViewPr>
    <p:cSldViewPr snapToGrid="0" snapToObjects="1">
      <p:cViewPr varScale="1">
        <p:scale>
          <a:sx n="72" d="100"/>
          <a:sy n="72" d="100"/>
        </p:scale>
        <p:origin x="2128"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17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12" tIns="46656" rIns="93312" bIns="46656" rtlCol="0"/>
          <a:lstStyle>
            <a:lvl1pPr algn="r">
              <a:defRPr sz="1200"/>
            </a:lvl1pPr>
          </a:lstStyle>
          <a:p>
            <a:fld id="{0A734319-4D82-834F-A515-27273F01FDA6}" type="datetimeFigureOut">
              <a:rPr lang="en-US" smtClean="0"/>
              <a:t>1/10/23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200"/>
            </a:lvl1pPr>
          </a:lstStyle>
          <a:p>
            <a:fld id="{2ABCC244-1B73-1242-B011-184095355965}" type="slidenum">
              <a:rPr lang="en-US" smtClean="0"/>
              <a:t>‹#›</a:t>
            </a:fld>
            <a:endParaRPr lang="en-US"/>
          </a:p>
        </p:txBody>
      </p:sp>
    </p:spTree>
    <p:extLst>
      <p:ext uri="{BB962C8B-B14F-4D97-AF65-F5344CB8AC3E}">
        <p14:creationId xmlns:p14="http://schemas.microsoft.com/office/powerpoint/2010/main" val="2916087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2</a:t>
            </a:fld>
            <a:endParaRPr lang="en-US"/>
          </a:p>
        </p:txBody>
      </p:sp>
    </p:spTree>
    <p:extLst>
      <p:ext uri="{BB962C8B-B14F-4D97-AF65-F5344CB8AC3E}">
        <p14:creationId xmlns:p14="http://schemas.microsoft.com/office/powerpoint/2010/main" val="226528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11</a:t>
            </a:fld>
            <a:endParaRPr lang="en-US"/>
          </a:p>
        </p:txBody>
      </p:sp>
    </p:spTree>
    <p:extLst>
      <p:ext uri="{BB962C8B-B14F-4D97-AF65-F5344CB8AC3E}">
        <p14:creationId xmlns:p14="http://schemas.microsoft.com/office/powerpoint/2010/main" val="313359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12</a:t>
            </a:fld>
            <a:endParaRPr lang="en-US"/>
          </a:p>
        </p:txBody>
      </p:sp>
    </p:spTree>
    <p:extLst>
      <p:ext uri="{BB962C8B-B14F-4D97-AF65-F5344CB8AC3E}">
        <p14:creationId xmlns:p14="http://schemas.microsoft.com/office/powerpoint/2010/main" val="289375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13</a:t>
            </a:fld>
            <a:endParaRPr lang="en-US"/>
          </a:p>
        </p:txBody>
      </p:sp>
    </p:spTree>
    <p:extLst>
      <p:ext uri="{BB962C8B-B14F-4D97-AF65-F5344CB8AC3E}">
        <p14:creationId xmlns:p14="http://schemas.microsoft.com/office/powerpoint/2010/main" val="420797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14</a:t>
            </a:fld>
            <a:endParaRPr lang="en-US"/>
          </a:p>
        </p:txBody>
      </p:sp>
    </p:spTree>
    <p:extLst>
      <p:ext uri="{BB962C8B-B14F-4D97-AF65-F5344CB8AC3E}">
        <p14:creationId xmlns:p14="http://schemas.microsoft.com/office/powerpoint/2010/main" val="357095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15</a:t>
            </a:fld>
            <a:endParaRPr lang="en-US"/>
          </a:p>
        </p:txBody>
      </p:sp>
    </p:spTree>
    <p:extLst>
      <p:ext uri="{BB962C8B-B14F-4D97-AF65-F5344CB8AC3E}">
        <p14:creationId xmlns:p14="http://schemas.microsoft.com/office/powerpoint/2010/main" val="11741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555">
              <a:defRPr/>
            </a:pPr>
            <a:r>
              <a:rPr lang="en-US" dirty="0"/>
              <a:t>Sexual consent is different than informed consent. But it’s something that’s important to understand when you work with kids. </a:t>
            </a:r>
          </a:p>
          <a:p>
            <a:pPr defTabSz="466555">
              <a:defRPr/>
            </a:pPr>
            <a:r>
              <a:rPr lang="en-US" dirty="0"/>
              <a:t>The concept of the age of consent refers to the legally</a:t>
            </a:r>
            <a:r>
              <a:rPr lang="en-US" baseline="0" dirty="0"/>
              <a:t> defined age at which a person is deemed mature enough to engage in sexual activity</a:t>
            </a:r>
            <a:r>
              <a:rPr lang="en-US" dirty="0"/>
              <a:t>.</a:t>
            </a:r>
          </a:p>
          <a:p>
            <a:pPr marL="174958" indent="-174958" defTabSz="466555">
              <a:buFont typeface="Arial"/>
              <a:buChar char="•"/>
              <a:defRPr/>
            </a:pPr>
            <a:r>
              <a:rPr lang="en-US" dirty="0"/>
              <a:t>At 16 years of age, a person may legally consent to sexual activity with another person who has also reached the age of consent (at least 16). </a:t>
            </a:r>
          </a:p>
          <a:p>
            <a:pPr marL="349917" lvl="1" indent="-349917" defTabSz="466555">
              <a:buFont typeface="Arial"/>
              <a:buChar char="•"/>
              <a:defRPr/>
            </a:pPr>
            <a:r>
              <a:rPr lang="en-US" sz="2400" dirty="0"/>
              <a:t>Hawai'i law has an age gap provision that intends to avoid penalizing sexual activity among certain teens. Persons at least 14 and 15 years old can consent to sexual activity with a person who is less than five years older.  This part of Hawaii law recognizes that some teens can be in a consensual sexual relationship with one another even if they are younger than 16. </a:t>
            </a:r>
          </a:p>
          <a:p>
            <a:pPr marL="349917" lvl="1" indent="-349917" defTabSz="466555">
              <a:buFont typeface="Arial"/>
              <a:buChar char="•"/>
              <a:defRPr/>
            </a:pPr>
            <a:r>
              <a:rPr lang="en-US" sz="2400" dirty="0"/>
              <a:t>Persons under the age of 14 cannot consent to sexual activity under any circumstances.</a:t>
            </a:r>
            <a:r>
              <a:rPr lang="en-US" sz="2400" b="1" dirty="0"/>
              <a:t> </a:t>
            </a:r>
            <a:endParaRPr lang="en-US" dirty="0"/>
          </a:p>
          <a:p>
            <a:pPr defTabSz="466555">
              <a:defRPr/>
            </a:pPr>
            <a:endParaRPr lang="en-US" dirty="0"/>
          </a:p>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16</a:t>
            </a:fld>
            <a:endParaRPr lang="en-US"/>
          </a:p>
        </p:txBody>
      </p:sp>
    </p:spTree>
    <p:extLst>
      <p:ext uri="{BB962C8B-B14F-4D97-AF65-F5344CB8AC3E}">
        <p14:creationId xmlns:p14="http://schemas.microsoft.com/office/powerpoint/2010/main" val="67907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17</a:t>
            </a:fld>
            <a:endParaRPr lang="en-US"/>
          </a:p>
        </p:txBody>
      </p:sp>
    </p:spTree>
    <p:extLst>
      <p:ext uri="{BB962C8B-B14F-4D97-AF65-F5344CB8AC3E}">
        <p14:creationId xmlns:p14="http://schemas.microsoft.com/office/powerpoint/2010/main" val="41686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8">
              <a:defRPr/>
            </a:pPr>
            <a:r>
              <a:rPr lang="en-US" dirty="0"/>
              <a:t>Substance use disorder counselors, cannot disclose reported sexual activity or sexual assault without a consent from the client, unless the sexual activity constitutes child abuse. </a:t>
            </a:r>
          </a:p>
          <a:p>
            <a:pPr defTabSz="457138">
              <a:defRPr/>
            </a:pPr>
            <a:r>
              <a:rPr lang="en-US" dirty="0"/>
              <a:t>CFR 42 Part 2 has an exception for reporting child abuse. Child abuse includes 1) physical and psychological harm by a family or household member or 2) sex trafficking of a minor. </a:t>
            </a:r>
          </a:p>
        </p:txBody>
      </p:sp>
      <p:sp>
        <p:nvSpPr>
          <p:cNvPr id="4" name="Slide Number Placeholder 3"/>
          <p:cNvSpPr>
            <a:spLocks noGrp="1"/>
          </p:cNvSpPr>
          <p:nvPr>
            <p:ph type="sldNum" sz="quarter" idx="10"/>
          </p:nvPr>
        </p:nvSpPr>
        <p:spPr/>
        <p:txBody>
          <a:bodyPr/>
          <a:lstStyle/>
          <a:p>
            <a:fld id="{2ABCC244-1B73-1242-B011-184095355965}" type="slidenum">
              <a:rPr lang="en-US" smtClean="0"/>
              <a:t>18</a:t>
            </a:fld>
            <a:endParaRPr lang="en-US"/>
          </a:p>
        </p:txBody>
      </p:sp>
    </p:spTree>
    <p:extLst>
      <p:ext uri="{BB962C8B-B14F-4D97-AF65-F5344CB8AC3E}">
        <p14:creationId xmlns:p14="http://schemas.microsoft.com/office/powerpoint/2010/main" val="273399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19</a:t>
            </a:fld>
            <a:endParaRPr lang="en-US"/>
          </a:p>
        </p:txBody>
      </p:sp>
    </p:spTree>
    <p:extLst>
      <p:ext uri="{BB962C8B-B14F-4D97-AF65-F5344CB8AC3E}">
        <p14:creationId xmlns:p14="http://schemas.microsoft.com/office/powerpoint/2010/main" val="201493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20</a:t>
            </a:fld>
            <a:endParaRPr lang="en-US"/>
          </a:p>
        </p:txBody>
      </p:sp>
    </p:spTree>
    <p:extLst>
      <p:ext uri="{BB962C8B-B14F-4D97-AF65-F5344CB8AC3E}">
        <p14:creationId xmlns:p14="http://schemas.microsoft.com/office/powerpoint/2010/main" val="27957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3</a:t>
            </a:fld>
            <a:endParaRPr lang="en-US"/>
          </a:p>
        </p:txBody>
      </p:sp>
    </p:spTree>
    <p:extLst>
      <p:ext uri="{BB962C8B-B14F-4D97-AF65-F5344CB8AC3E}">
        <p14:creationId xmlns:p14="http://schemas.microsoft.com/office/powerpoint/2010/main" val="407870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21</a:t>
            </a:fld>
            <a:endParaRPr lang="en-US"/>
          </a:p>
        </p:txBody>
      </p:sp>
    </p:spTree>
    <p:extLst>
      <p:ext uri="{BB962C8B-B14F-4D97-AF65-F5344CB8AC3E}">
        <p14:creationId xmlns:p14="http://schemas.microsoft.com/office/powerpoint/2010/main" val="49174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8">
              <a:defRPr/>
            </a:pPr>
            <a:endParaRPr lang="en-US" sz="12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BCC244-1B73-1242-B011-184095355965}" type="slidenum">
              <a:rPr lang="en-US" smtClean="0"/>
              <a:t>4</a:t>
            </a:fld>
            <a:endParaRPr lang="en-US"/>
          </a:p>
        </p:txBody>
      </p:sp>
    </p:spTree>
    <p:extLst>
      <p:ext uri="{BB962C8B-B14F-4D97-AF65-F5344CB8AC3E}">
        <p14:creationId xmlns:p14="http://schemas.microsoft.com/office/powerpoint/2010/main" val="422050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5</a:t>
            </a:fld>
            <a:endParaRPr lang="en-US"/>
          </a:p>
        </p:txBody>
      </p:sp>
    </p:spTree>
    <p:extLst>
      <p:ext uri="{BB962C8B-B14F-4D97-AF65-F5344CB8AC3E}">
        <p14:creationId xmlns:p14="http://schemas.microsoft.com/office/powerpoint/2010/main" val="379678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6</a:t>
            </a:fld>
            <a:endParaRPr lang="en-US"/>
          </a:p>
        </p:txBody>
      </p:sp>
    </p:spTree>
    <p:extLst>
      <p:ext uri="{BB962C8B-B14F-4D97-AF65-F5344CB8AC3E}">
        <p14:creationId xmlns:p14="http://schemas.microsoft.com/office/powerpoint/2010/main" val="334639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381">
              <a:defRPr/>
            </a:pPr>
            <a:endParaRPr lang="en-US" dirty="0"/>
          </a:p>
        </p:txBody>
      </p:sp>
      <p:sp>
        <p:nvSpPr>
          <p:cNvPr id="4" name="Slide Number Placeholder 3"/>
          <p:cNvSpPr>
            <a:spLocks noGrp="1"/>
          </p:cNvSpPr>
          <p:nvPr>
            <p:ph type="sldNum" sz="quarter" idx="10"/>
          </p:nvPr>
        </p:nvSpPr>
        <p:spPr/>
        <p:txBody>
          <a:bodyPr/>
          <a:lstStyle/>
          <a:p>
            <a:fld id="{2ABCC244-1B73-1242-B011-184095355965}" type="slidenum">
              <a:rPr lang="en-US" smtClean="0"/>
              <a:t>7</a:t>
            </a:fld>
            <a:endParaRPr lang="en-US"/>
          </a:p>
        </p:txBody>
      </p:sp>
    </p:spTree>
    <p:extLst>
      <p:ext uri="{BB962C8B-B14F-4D97-AF65-F5344CB8AC3E}">
        <p14:creationId xmlns:p14="http://schemas.microsoft.com/office/powerpoint/2010/main" val="162551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8" indent="-174958" defTabSz="466555">
              <a:buFont typeface="Arial"/>
              <a:buChar char="•"/>
              <a:defRPr/>
            </a:pPr>
            <a:endParaRPr lang="en-US" baseline="0" dirty="0"/>
          </a:p>
        </p:txBody>
      </p:sp>
      <p:sp>
        <p:nvSpPr>
          <p:cNvPr id="4" name="Slide Number Placeholder 3"/>
          <p:cNvSpPr>
            <a:spLocks noGrp="1"/>
          </p:cNvSpPr>
          <p:nvPr>
            <p:ph type="sldNum" sz="quarter" idx="10"/>
          </p:nvPr>
        </p:nvSpPr>
        <p:spPr/>
        <p:txBody>
          <a:bodyPr/>
          <a:lstStyle/>
          <a:p>
            <a:fld id="{2ABCC244-1B73-1242-B011-184095355965}" type="slidenum">
              <a:rPr lang="en-US" smtClean="0"/>
              <a:t>8</a:t>
            </a:fld>
            <a:endParaRPr lang="en-US"/>
          </a:p>
        </p:txBody>
      </p:sp>
    </p:spTree>
    <p:extLst>
      <p:ext uri="{BB962C8B-B14F-4D97-AF65-F5344CB8AC3E}">
        <p14:creationId xmlns:p14="http://schemas.microsoft.com/office/powerpoint/2010/main" val="378350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8" indent="-174958" defTabSz="466555">
              <a:buFont typeface="Arial"/>
              <a:buChar char="•"/>
              <a:defRPr/>
            </a:pPr>
            <a:endParaRPr lang="en-US" dirty="0"/>
          </a:p>
        </p:txBody>
      </p:sp>
      <p:sp>
        <p:nvSpPr>
          <p:cNvPr id="4" name="Slide Number Placeholder 3"/>
          <p:cNvSpPr>
            <a:spLocks noGrp="1"/>
          </p:cNvSpPr>
          <p:nvPr>
            <p:ph type="sldNum" sz="quarter" idx="5"/>
          </p:nvPr>
        </p:nvSpPr>
        <p:spPr/>
        <p:txBody>
          <a:bodyPr/>
          <a:lstStyle/>
          <a:p>
            <a:fld id="{2ABCC244-1B73-1242-B011-184095355965}" type="slidenum">
              <a:rPr lang="en-US" smtClean="0"/>
              <a:t>9</a:t>
            </a:fld>
            <a:endParaRPr lang="en-US"/>
          </a:p>
        </p:txBody>
      </p:sp>
    </p:spTree>
    <p:extLst>
      <p:ext uri="{BB962C8B-B14F-4D97-AF65-F5344CB8AC3E}">
        <p14:creationId xmlns:p14="http://schemas.microsoft.com/office/powerpoint/2010/main" val="307498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opensansregular"/>
            </a:endParaRPr>
          </a:p>
          <a:p>
            <a:endParaRPr lang="en-US" b="0" i="0" dirty="0">
              <a:solidFill>
                <a:srgbClr val="333333"/>
              </a:solidFill>
              <a:effectLst/>
              <a:latin typeface="opensansregular"/>
            </a:endParaRPr>
          </a:p>
        </p:txBody>
      </p:sp>
      <p:sp>
        <p:nvSpPr>
          <p:cNvPr id="4" name="Slide Number Placeholder 3"/>
          <p:cNvSpPr>
            <a:spLocks noGrp="1"/>
          </p:cNvSpPr>
          <p:nvPr>
            <p:ph type="sldNum" sz="quarter" idx="10"/>
          </p:nvPr>
        </p:nvSpPr>
        <p:spPr/>
        <p:txBody>
          <a:bodyPr/>
          <a:lstStyle/>
          <a:p>
            <a:fld id="{2ABCC244-1B73-1242-B011-184095355965}" type="slidenum">
              <a:rPr lang="en-US" smtClean="0"/>
              <a:t>10</a:t>
            </a:fld>
            <a:endParaRPr lang="en-US"/>
          </a:p>
        </p:txBody>
      </p:sp>
    </p:spTree>
    <p:extLst>
      <p:ext uri="{BB962C8B-B14F-4D97-AF65-F5344CB8AC3E}">
        <p14:creationId xmlns:p14="http://schemas.microsoft.com/office/powerpoint/2010/main" val="148560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58F29EA2-A6B5-48B1-AD00-AFDEC3844A1E}" type="datetimeFigureOut">
              <a:rPr lang="en-US" smtClean="0"/>
              <a:pPr/>
              <a:t>1/10/23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76805F-5293-4C90-89D0-B236153B29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F29EA2-A6B5-48B1-AD00-AFDEC3844A1E}" type="datetimeFigureOut">
              <a:rPr lang="en-US" smtClean="0"/>
              <a:pPr/>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805F-5293-4C90-89D0-B236153B2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F29EA2-A6B5-48B1-AD00-AFDEC3844A1E}" type="datetimeFigureOut">
              <a:rPr lang="en-US" smtClean="0"/>
              <a:pPr/>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805F-5293-4C90-89D0-B236153B29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Section Page">
    <p:spTree>
      <p:nvGrpSpPr>
        <p:cNvPr id="1" name=""/>
        <p:cNvGrpSpPr/>
        <p:nvPr/>
      </p:nvGrpSpPr>
      <p:grpSpPr>
        <a:xfrm>
          <a:off x="0" y="0"/>
          <a:ext cx="0" cy="0"/>
          <a:chOff x="0" y="0"/>
          <a:chExt cx="0" cy="0"/>
        </a:xfrm>
      </p:grpSpPr>
      <p:pic>
        <p:nvPicPr>
          <p:cNvPr id="8" name="Picture 7" descr="Section Bar.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40047"/>
            <a:ext cx="9144000" cy="2066544"/>
          </a:xfrm>
          <a:prstGeom prst="rect">
            <a:avLst/>
          </a:prstGeom>
        </p:spPr>
      </p:pic>
      <p:sp>
        <p:nvSpPr>
          <p:cNvPr id="2" name="Title 1"/>
          <p:cNvSpPr>
            <a:spLocks noGrp="1"/>
          </p:cNvSpPr>
          <p:nvPr>
            <p:ph type="title" hasCustomPrompt="1"/>
          </p:nvPr>
        </p:nvSpPr>
        <p:spPr>
          <a:xfrm>
            <a:off x="374666" y="2027851"/>
            <a:ext cx="8410988" cy="890935"/>
          </a:xfrm>
          <a:prstGeom prst="rect">
            <a:avLst/>
          </a:prstGeom>
        </p:spPr>
        <p:txBody>
          <a:bodyPr anchor="t"/>
          <a:lstStyle>
            <a:lvl1pPr algn="ctr">
              <a:defRPr sz="3200" b="1" i="0" cap="none">
                <a:solidFill>
                  <a:srgbClr val="FFFFFF"/>
                </a:solidFill>
                <a:latin typeface="Helvetica"/>
                <a:cs typeface="Helvetica"/>
              </a:defRPr>
            </a:lvl1pPr>
          </a:lstStyle>
          <a:p>
            <a:r>
              <a:rPr lang="en-US" dirty="0"/>
              <a:t>Section Title</a:t>
            </a:r>
          </a:p>
        </p:txBody>
      </p:sp>
      <p:pic>
        <p:nvPicPr>
          <p:cNvPr id="11" name="Picture 10" descr="QMC logo Sm.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4161" y="5987020"/>
            <a:ext cx="2338114" cy="67805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582" y="5209230"/>
            <a:ext cx="1166684" cy="1555579"/>
          </a:xfrm>
          <a:prstGeom prst="rect">
            <a:avLst/>
          </a:prstGeom>
        </p:spPr>
      </p:pic>
    </p:spTree>
    <p:extLst>
      <p:ext uri="{BB962C8B-B14F-4D97-AF65-F5344CB8AC3E}">
        <p14:creationId xmlns:p14="http://schemas.microsoft.com/office/powerpoint/2010/main" val="373149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58F29EA2-A6B5-48B1-AD00-AFDEC3844A1E}" type="datetimeFigureOut">
              <a:rPr lang="en-US" smtClean="0"/>
              <a:pPr/>
              <a:t>1/10/23</a:t>
            </a:fld>
            <a:endParaRPr lang="en-US"/>
          </a:p>
        </p:txBody>
      </p:sp>
      <p:sp>
        <p:nvSpPr>
          <p:cNvPr id="9" name="Slide Number Placeholder 8"/>
          <p:cNvSpPr>
            <a:spLocks noGrp="1"/>
          </p:cNvSpPr>
          <p:nvPr>
            <p:ph type="sldNum" sz="quarter" idx="15"/>
          </p:nvPr>
        </p:nvSpPr>
        <p:spPr/>
        <p:txBody>
          <a:bodyPr rtlCol="0"/>
          <a:lstStyle/>
          <a:p>
            <a:fld id="{BD76805F-5293-4C90-89D0-B236153B29A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8F29EA2-A6B5-48B1-AD00-AFDEC3844A1E}" type="datetimeFigureOut">
              <a:rPr lang="en-US" smtClean="0"/>
              <a:pPr/>
              <a:t>1/10/23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76805F-5293-4C90-89D0-B236153B29A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8F29EA2-A6B5-48B1-AD00-AFDEC3844A1E}" type="datetimeFigureOut">
              <a:rPr lang="en-US" smtClean="0"/>
              <a:pPr/>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6805F-5293-4C90-89D0-B236153B29A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58F29EA2-A6B5-48B1-AD00-AFDEC3844A1E}" type="datetimeFigureOut">
              <a:rPr lang="en-US" smtClean="0"/>
              <a:pPr/>
              <a:t>1/10/23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6805F-5293-4C90-89D0-B236153B29A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8F29EA2-A6B5-48B1-AD00-AFDEC3844A1E}" type="datetimeFigureOut">
              <a:rPr lang="en-US" smtClean="0"/>
              <a:pPr/>
              <a:t>1/10/23</a:t>
            </a:fld>
            <a:endParaRPr lang="en-US"/>
          </a:p>
        </p:txBody>
      </p:sp>
      <p:sp>
        <p:nvSpPr>
          <p:cNvPr id="7" name="Slide Number Placeholder 6"/>
          <p:cNvSpPr>
            <a:spLocks noGrp="1"/>
          </p:cNvSpPr>
          <p:nvPr>
            <p:ph type="sldNum" sz="quarter" idx="11"/>
          </p:nvPr>
        </p:nvSpPr>
        <p:spPr/>
        <p:txBody>
          <a:bodyPr rtlCol="0"/>
          <a:lstStyle/>
          <a:p>
            <a:fld id="{BD76805F-5293-4C90-89D0-B236153B29A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9EA2-A6B5-48B1-AD00-AFDEC3844A1E}" type="datetimeFigureOut">
              <a:rPr lang="en-US" smtClean="0"/>
              <a:pPr/>
              <a:t>1/10/23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6805F-5293-4C90-89D0-B236153B2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8F29EA2-A6B5-48B1-AD00-AFDEC3844A1E}" type="datetimeFigureOut">
              <a:rPr lang="en-US" smtClean="0"/>
              <a:pPr/>
              <a:t>1/10/23</a:t>
            </a:fld>
            <a:endParaRPr lang="en-US"/>
          </a:p>
        </p:txBody>
      </p:sp>
      <p:sp>
        <p:nvSpPr>
          <p:cNvPr id="22" name="Slide Number Placeholder 21"/>
          <p:cNvSpPr>
            <a:spLocks noGrp="1"/>
          </p:cNvSpPr>
          <p:nvPr>
            <p:ph type="sldNum" sz="quarter" idx="15"/>
          </p:nvPr>
        </p:nvSpPr>
        <p:spPr/>
        <p:txBody>
          <a:bodyPr rtlCol="0"/>
          <a:lstStyle/>
          <a:p>
            <a:fld id="{BD76805F-5293-4C90-89D0-B236153B29A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8F29EA2-A6B5-48B1-AD00-AFDEC3844A1E}" type="datetimeFigureOut">
              <a:rPr lang="en-US" smtClean="0"/>
              <a:pPr/>
              <a:t>1/10/23</a:t>
            </a:fld>
            <a:endParaRPr lang="en-US"/>
          </a:p>
        </p:txBody>
      </p:sp>
      <p:sp>
        <p:nvSpPr>
          <p:cNvPr id="18" name="Slide Number Placeholder 17"/>
          <p:cNvSpPr>
            <a:spLocks noGrp="1"/>
          </p:cNvSpPr>
          <p:nvPr>
            <p:ph type="sldNum" sz="quarter" idx="11"/>
          </p:nvPr>
        </p:nvSpPr>
        <p:spPr/>
        <p:txBody>
          <a:bodyPr rtlCol="0"/>
          <a:lstStyle/>
          <a:p>
            <a:fld id="{BD76805F-5293-4C90-89D0-B236153B29A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F29EA2-A6B5-48B1-AD00-AFDEC3844A1E}" type="datetimeFigureOut">
              <a:rPr lang="en-US" smtClean="0"/>
              <a:pPr/>
              <a:t>1/10/23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76805F-5293-4C90-89D0-B236153B2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lannedparenthood.org/health-center/h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health.hawaii.gov/harmreduction/get-tested/diamond-head-health-center-sti-hiv-clinic/" TargetMode="External"/><Relationship Id="rId4" Type="http://schemas.openxmlformats.org/officeDocument/2006/relationships/hyperlink" Target="https://health.hawaii.gov/mchb/files/2018/07/DOH-Provider201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906018"/>
            <a:ext cx="9143999" cy="584775"/>
          </a:xfrm>
          <a:prstGeom prst="rect">
            <a:avLst/>
          </a:prstGeom>
          <a:noFill/>
        </p:spPr>
        <p:txBody>
          <a:bodyPr wrap="square" rtlCol="0">
            <a:spAutoFit/>
          </a:bodyPr>
          <a:lstStyle/>
          <a:p>
            <a:pPr algn="ctr"/>
            <a:r>
              <a:rPr lang="haw-US" sz="3200" b="1" i="0" dirty="0">
                <a:solidFill>
                  <a:srgbClr val="0066CC"/>
                </a:solidFill>
                <a:latin typeface="Rockwell" panose="02060603020205020403" pitchFamily="18" charset="0"/>
                <a:cs typeface="Helvetica"/>
              </a:rPr>
              <a:t>Behavioral Health</a:t>
            </a:r>
            <a:r>
              <a:rPr lang="en-US" sz="3200" b="1" i="0" dirty="0">
                <a:solidFill>
                  <a:srgbClr val="0066CC"/>
                </a:solidFill>
                <a:latin typeface="Rockwell" panose="02060603020205020403" pitchFamily="18" charset="0"/>
                <a:cs typeface="Helvetica"/>
              </a:rPr>
              <a:t> ECHO</a:t>
            </a:r>
          </a:p>
        </p:txBody>
      </p:sp>
      <p:sp>
        <p:nvSpPr>
          <p:cNvPr id="5" name="TextBox 4"/>
          <p:cNvSpPr txBox="1"/>
          <p:nvPr/>
        </p:nvSpPr>
        <p:spPr>
          <a:xfrm flipH="1">
            <a:off x="178724" y="75021"/>
            <a:ext cx="8704017" cy="830997"/>
          </a:xfrm>
          <a:prstGeom prst="rect">
            <a:avLst/>
          </a:prstGeom>
          <a:noFill/>
        </p:spPr>
        <p:txBody>
          <a:bodyPr wrap="square" rtlCol="0">
            <a:spAutoFit/>
          </a:bodyPr>
          <a:lstStyle/>
          <a:p>
            <a:pPr algn="ctr"/>
            <a:r>
              <a:rPr lang="en-US" sz="1600" dirty="0">
                <a:latin typeface="Rockwell" panose="02060603020205020403" pitchFamily="18" charset="0"/>
                <a:cs typeface="Helvetica"/>
              </a:rPr>
              <a:t>UH JABSOM and Hawaii State Rural Health Association</a:t>
            </a:r>
            <a:r>
              <a:rPr lang="haw-US" sz="1600" dirty="0">
                <a:latin typeface="Rockwell" panose="02060603020205020403" pitchFamily="18" charset="0"/>
                <a:cs typeface="Helvetica"/>
              </a:rPr>
              <a:t> </a:t>
            </a:r>
          </a:p>
          <a:p>
            <a:pPr algn="ctr"/>
            <a:r>
              <a:rPr lang="haw-US" sz="1600" dirty="0">
                <a:latin typeface="Rockwell" panose="02060603020205020403" pitchFamily="18" charset="0"/>
                <a:cs typeface="Helvetica"/>
              </a:rPr>
              <a:t>conducted through Hawaiʻi/Pacific Basin Area Health Education Center</a:t>
            </a:r>
          </a:p>
          <a:p>
            <a:pPr algn="ctr"/>
            <a:r>
              <a:rPr lang="en-US" sz="1600" dirty="0">
                <a:latin typeface="Rockwell" panose="02060603020205020403" pitchFamily="18" charset="0"/>
                <a:cs typeface="Helvetica"/>
              </a:rPr>
              <a:t>welcome you :</a:t>
            </a:r>
          </a:p>
        </p:txBody>
      </p:sp>
      <p:sp>
        <p:nvSpPr>
          <p:cNvPr id="6" name="Title 1"/>
          <p:cNvSpPr txBox="1">
            <a:spLocks/>
          </p:cNvSpPr>
          <p:nvPr/>
        </p:nvSpPr>
        <p:spPr>
          <a:xfrm>
            <a:off x="69818" y="1943817"/>
            <a:ext cx="8921832" cy="1193485"/>
          </a:xfrm>
          <a:prstGeom prst="rect">
            <a:avLst/>
          </a:prstGeom>
        </p:spPr>
        <p:txBody>
          <a:bodyPr anchor="t"/>
          <a:lstStyle>
            <a:lvl1pPr algn="ctr" defTabSz="457200" rtl="0" eaLnBrk="1" latinLnBrk="0" hangingPunct="1">
              <a:spcBef>
                <a:spcPct val="0"/>
              </a:spcBef>
              <a:buNone/>
              <a:defRPr sz="3200" b="1" i="0" kern="1200" cap="none">
                <a:solidFill>
                  <a:srgbClr val="FFFFFF"/>
                </a:solidFill>
                <a:latin typeface="Helvetica"/>
                <a:ea typeface="+mj-ea"/>
                <a:cs typeface="Helvetica"/>
              </a:defRPr>
            </a:lvl1pPr>
          </a:lstStyle>
          <a:p>
            <a:r>
              <a:rPr lang="en-US" i="0" dirty="0">
                <a:solidFill>
                  <a:schemeClr val="bg1"/>
                </a:solidFill>
                <a:effectLst/>
                <a:latin typeface="Roboto" panose="02000000000000000000" pitchFamily="2" charset="0"/>
              </a:rPr>
              <a:t>“Understanding Confidentiality </a:t>
            </a:r>
          </a:p>
          <a:p>
            <a:r>
              <a:rPr lang="en-US" i="0" dirty="0">
                <a:solidFill>
                  <a:schemeClr val="bg1"/>
                </a:solidFill>
                <a:effectLst/>
                <a:latin typeface="Roboto" panose="02000000000000000000" pitchFamily="2" charset="0"/>
              </a:rPr>
              <a:t>and Minor Consent in Hawaii</a:t>
            </a:r>
            <a:r>
              <a:rPr lang="en-US" sz="2000" i="0" dirty="0">
                <a:solidFill>
                  <a:schemeClr val="bg1"/>
                </a:solidFill>
                <a:effectLst/>
                <a:latin typeface="Roboto" panose="02000000000000000000" pitchFamily="2" charset="0"/>
              </a:rPr>
              <a:t>”</a:t>
            </a:r>
            <a:endParaRPr lang="en-US" sz="2000" dirty="0">
              <a:solidFill>
                <a:schemeClr val="bg1"/>
              </a:solidFill>
              <a:latin typeface="Rockwell" panose="02060603020205020403" pitchFamily="18" charset="0"/>
            </a:endParaRPr>
          </a:p>
        </p:txBody>
      </p:sp>
      <p:sp>
        <p:nvSpPr>
          <p:cNvPr id="8" name="TextBox 7"/>
          <p:cNvSpPr txBox="1"/>
          <p:nvPr/>
        </p:nvSpPr>
        <p:spPr>
          <a:xfrm>
            <a:off x="1417320" y="6382869"/>
            <a:ext cx="5473337" cy="400110"/>
          </a:xfrm>
          <a:prstGeom prst="rect">
            <a:avLst/>
          </a:prstGeom>
          <a:noFill/>
        </p:spPr>
        <p:txBody>
          <a:bodyPr wrap="square" rtlCol="0">
            <a:spAutoFit/>
          </a:bodyPr>
          <a:lstStyle/>
          <a:p>
            <a:r>
              <a:rPr lang="en-US" sz="1000" dirty="0">
                <a:latin typeface="+mj-lt"/>
              </a:rPr>
              <a:t>The speaker and planners (Drs. Dan </a:t>
            </a:r>
            <a:r>
              <a:rPr lang="en-US" sz="1000" dirty="0" err="1">
                <a:latin typeface="+mj-lt"/>
              </a:rPr>
              <a:t>Alicata</a:t>
            </a:r>
            <a:r>
              <a:rPr lang="en-US" sz="1000" dirty="0">
                <a:latin typeface="+mj-lt"/>
              </a:rPr>
              <a:t> and </a:t>
            </a:r>
            <a:r>
              <a:rPr lang="haw-US" sz="1000" dirty="0">
                <a:latin typeface="+mj-lt"/>
              </a:rPr>
              <a:t>Kelley Withy, </a:t>
            </a:r>
            <a:r>
              <a:rPr lang="en-US" sz="1000" dirty="0">
                <a:latin typeface="+mj-lt"/>
              </a:rPr>
              <a:t>and Summer Mochida-Meek) </a:t>
            </a:r>
          </a:p>
          <a:p>
            <a:r>
              <a:rPr lang="en-US" sz="1000" dirty="0">
                <a:latin typeface="+mj-lt"/>
              </a:rPr>
              <a:t>have no relevant financial relationships with ineligible companies. </a:t>
            </a:r>
          </a:p>
        </p:txBody>
      </p:sp>
      <p:sp>
        <p:nvSpPr>
          <p:cNvPr id="9" name="TextBox 8"/>
          <p:cNvSpPr txBox="1"/>
          <p:nvPr/>
        </p:nvSpPr>
        <p:spPr>
          <a:xfrm>
            <a:off x="1" y="3759487"/>
            <a:ext cx="9143999" cy="523220"/>
          </a:xfrm>
          <a:prstGeom prst="rect">
            <a:avLst/>
          </a:prstGeom>
          <a:noFill/>
        </p:spPr>
        <p:txBody>
          <a:bodyPr wrap="square" rtlCol="0">
            <a:spAutoFit/>
          </a:bodyPr>
          <a:lstStyle/>
          <a:p>
            <a:pPr algn="ctr"/>
            <a:r>
              <a:rPr lang="en-US" sz="2800" b="1" dirty="0">
                <a:solidFill>
                  <a:srgbClr val="0066CC"/>
                </a:solidFill>
                <a:latin typeface="Rockwell" panose="02060603020205020403" pitchFamily="18" charset="0"/>
              </a:rPr>
              <a:t>Speaker:   </a:t>
            </a:r>
            <a:r>
              <a:rPr lang="en-US" sz="2800" dirty="0">
                <a:solidFill>
                  <a:srgbClr val="0066CC"/>
                </a:solidFill>
                <a:latin typeface="Rockwell" panose="02060603020205020403" pitchFamily="18" charset="0"/>
              </a:rPr>
              <a:t>Colleen Fox, PhD, CSAC, CPS, CCS</a:t>
            </a:r>
          </a:p>
        </p:txBody>
      </p:sp>
      <p:sp>
        <p:nvSpPr>
          <p:cNvPr id="7" name="TextBox 6"/>
          <p:cNvSpPr txBox="1"/>
          <p:nvPr/>
        </p:nvSpPr>
        <p:spPr>
          <a:xfrm>
            <a:off x="0" y="4412449"/>
            <a:ext cx="9144000" cy="492443"/>
          </a:xfrm>
          <a:prstGeom prst="rect">
            <a:avLst/>
          </a:prstGeom>
          <a:noFill/>
        </p:spPr>
        <p:txBody>
          <a:bodyPr wrap="square" rtlCol="0">
            <a:spAutoFit/>
          </a:bodyPr>
          <a:lstStyle/>
          <a:p>
            <a:pPr algn="ctr"/>
            <a:r>
              <a:rPr lang="en-US" sz="2600" i="0" dirty="0">
                <a:solidFill>
                  <a:srgbClr val="0066CC"/>
                </a:solidFill>
                <a:latin typeface="Rockwell" panose="02060603020205020403" pitchFamily="18" charset="0"/>
                <a:cs typeface="Helvetica"/>
              </a:rPr>
              <a:t>January 10, 2023</a:t>
            </a:r>
          </a:p>
        </p:txBody>
      </p:sp>
      <p:pic>
        <p:nvPicPr>
          <p:cNvPr id="4" name="Picture 3" descr="Logo&#10;&#10;Description automatically generated">
            <a:extLst>
              <a:ext uri="{FF2B5EF4-FFF2-40B4-BE49-F238E27FC236}">
                <a16:creationId xmlns:a16="http://schemas.microsoft.com/office/drawing/2014/main" id="{16A0D052-C998-0B27-0B0A-B6EA372A440B}"/>
              </a:ext>
            </a:extLst>
          </p:cNvPr>
          <p:cNvPicPr>
            <a:picLocks noChangeAspect="1"/>
          </p:cNvPicPr>
          <p:nvPr/>
        </p:nvPicPr>
        <p:blipFill>
          <a:blip r:embed="rId2"/>
          <a:stretch>
            <a:fillRect/>
          </a:stretch>
        </p:blipFill>
        <p:spPr>
          <a:xfrm>
            <a:off x="7243517" y="815593"/>
            <a:ext cx="1639224" cy="506039"/>
          </a:xfrm>
          <a:prstGeom prst="rect">
            <a:avLst/>
          </a:prstGeom>
        </p:spPr>
      </p:pic>
      <p:pic>
        <p:nvPicPr>
          <p:cNvPr id="11" name="Picture 10" descr="Logo&#10;&#10;Description automatically generated">
            <a:extLst>
              <a:ext uri="{FF2B5EF4-FFF2-40B4-BE49-F238E27FC236}">
                <a16:creationId xmlns:a16="http://schemas.microsoft.com/office/drawing/2014/main" id="{78C78D34-5D03-20CA-E202-51B5C4B04237}"/>
              </a:ext>
            </a:extLst>
          </p:cNvPr>
          <p:cNvPicPr>
            <a:picLocks noChangeAspect="1"/>
          </p:cNvPicPr>
          <p:nvPr/>
        </p:nvPicPr>
        <p:blipFill>
          <a:blip r:embed="rId3"/>
          <a:stretch>
            <a:fillRect/>
          </a:stretch>
        </p:blipFill>
        <p:spPr>
          <a:xfrm>
            <a:off x="261259" y="661251"/>
            <a:ext cx="1412768" cy="697791"/>
          </a:xfrm>
          <a:prstGeom prst="rect">
            <a:avLst/>
          </a:prstGeom>
        </p:spPr>
      </p:pic>
    </p:spTree>
    <p:extLst>
      <p:ext uri="{BB962C8B-B14F-4D97-AF65-F5344CB8AC3E}">
        <p14:creationId xmlns:p14="http://schemas.microsoft.com/office/powerpoint/2010/main" val="164732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Shelter </a:t>
            </a:r>
            <a:endParaRPr lang="en-US" dirty="0"/>
          </a:p>
        </p:txBody>
      </p:sp>
      <p:sp>
        <p:nvSpPr>
          <p:cNvPr id="3" name="Content Placeholder 2"/>
          <p:cNvSpPr>
            <a:spLocks noGrp="1"/>
          </p:cNvSpPr>
          <p:nvPr>
            <p:ph sz="quarter" idx="1"/>
          </p:nvPr>
        </p:nvSpPr>
        <p:spPr/>
        <p:txBody>
          <a:bodyPr/>
          <a:lstStyle/>
          <a:p>
            <a:r>
              <a:rPr lang="en-US" dirty="0"/>
              <a:t>A minor, any age, may consent to emergency shelter and related services if the provider:</a:t>
            </a:r>
          </a:p>
          <a:p>
            <a:pPr lvl="1"/>
            <a:r>
              <a:rPr lang="en-US" dirty="0"/>
              <a:t>Can’t reach parents</a:t>
            </a:r>
          </a:p>
          <a:p>
            <a:pPr lvl="1"/>
            <a:r>
              <a:rPr lang="en-US" dirty="0"/>
              <a:t>Believe they would be subject to harm if went home</a:t>
            </a:r>
          </a:p>
        </p:txBody>
      </p:sp>
      <p:pic>
        <p:nvPicPr>
          <p:cNvPr id="4" name="Picture 3"/>
          <p:cNvPicPr>
            <a:picLocks noChangeAspect="1"/>
          </p:cNvPicPr>
          <p:nvPr/>
        </p:nvPicPr>
        <p:blipFill>
          <a:blip r:embed="rId3"/>
          <a:stretch>
            <a:fillRect/>
          </a:stretch>
        </p:blipFill>
        <p:spPr>
          <a:xfrm>
            <a:off x="1794028" y="3422650"/>
            <a:ext cx="4699290" cy="3127164"/>
          </a:xfrm>
          <a:prstGeom prst="rect">
            <a:avLst/>
          </a:prstGeom>
        </p:spPr>
      </p:pic>
    </p:spTree>
    <p:extLst>
      <p:ext uri="{BB962C8B-B14F-4D97-AF65-F5344CB8AC3E}">
        <p14:creationId xmlns:p14="http://schemas.microsoft.com/office/powerpoint/2010/main" val="354711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Contraception</a:t>
            </a:r>
            <a:endParaRPr lang="en-US" dirty="0"/>
          </a:p>
        </p:txBody>
      </p:sp>
      <p:sp>
        <p:nvSpPr>
          <p:cNvPr id="3" name="Content Placeholder 2"/>
          <p:cNvSpPr>
            <a:spLocks noGrp="1"/>
          </p:cNvSpPr>
          <p:nvPr>
            <p:ph sz="quarter" idx="1"/>
          </p:nvPr>
        </p:nvSpPr>
        <p:spPr/>
        <p:txBody>
          <a:bodyPr/>
          <a:lstStyle/>
          <a:p>
            <a:r>
              <a:rPr lang="en-US" dirty="0"/>
              <a:t>A minor may access </a:t>
            </a:r>
            <a:r>
              <a:rPr lang="en-US" b="1" dirty="0"/>
              <a:t>emergency contraception</a:t>
            </a:r>
            <a:r>
              <a:rPr lang="en-US" dirty="0"/>
              <a:t> (EC) at a pharmacy, family planning center, or online without parental permission. </a:t>
            </a:r>
          </a:p>
          <a:p>
            <a:r>
              <a:rPr lang="en-US" dirty="0"/>
              <a:t>A person of any age may buy </a:t>
            </a:r>
            <a:r>
              <a:rPr lang="en-US" b="1" dirty="0"/>
              <a:t>condoms</a:t>
            </a:r>
            <a:r>
              <a:rPr lang="en-US" dirty="0"/>
              <a:t> at a pharmacy, drugstore, vending machine, family planning clinic, or online without a prescription or parental permission. </a:t>
            </a:r>
          </a:p>
          <a:p>
            <a:endParaRPr lang="en-US" dirty="0"/>
          </a:p>
        </p:txBody>
      </p:sp>
      <p:pic>
        <p:nvPicPr>
          <p:cNvPr id="4" name="Picture 3">
            <a:extLst>
              <a:ext uri="{FF2B5EF4-FFF2-40B4-BE49-F238E27FC236}">
                <a16:creationId xmlns:a16="http://schemas.microsoft.com/office/drawing/2014/main" id="{46951010-1F56-2BBC-CDA9-180658B56A28}"/>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2460811" y="4666129"/>
            <a:ext cx="3414555" cy="1990385"/>
          </a:xfrm>
          <a:prstGeom prst="rect">
            <a:avLst/>
          </a:prstGeom>
        </p:spPr>
      </p:pic>
    </p:spTree>
    <p:extLst>
      <p:ext uri="{BB962C8B-B14F-4D97-AF65-F5344CB8AC3E}">
        <p14:creationId xmlns:p14="http://schemas.microsoft.com/office/powerpoint/2010/main" val="397077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10" y="226752"/>
            <a:ext cx="7467600" cy="1143000"/>
          </a:xfrm>
        </p:spPr>
        <p:txBody>
          <a:bodyPr/>
          <a:lstStyle/>
          <a:p>
            <a:r>
              <a:rPr lang="en-US" b="1" dirty="0"/>
              <a:t>Family Planning &amp; Pregnancy</a:t>
            </a:r>
            <a:endParaRPr lang="en-US" dirty="0"/>
          </a:p>
        </p:txBody>
      </p:sp>
      <p:sp>
        <p:nvSpPr>
          <p:cNvPr id="3" name="Content Placeholder 2"/>
          <p:cNvSpPr>
            <a:spLocks noGrp="1"/>
          </p:cNvSpPr>
          <p:nvPr>
            <p:ph sz="quarter" idx="1"/>
          </p:nvPr>
        </p:nvSpPr>
        <p:spPr>
          <a:xfrm>
            <a:off x="457200" y="1600200"/>
            <a:ext cx="5872292" cy="4873752"/>
          </a:xfrm>
        </p:spPr>
        <p:txBody>
          <a:bodyPr/>
          <a:lstStyle/>
          <a:p>
            <a:r>
              <a:rPr lang="en-US" dirty="0"/>
              <a:t>There is no age requirement for buying a pregnancy test. A minor does not need a prescription from a health care provider or permission from a parent to get a pregnancy test.</a:t>
            </a:r>
          </a:p>
          <a:p>
            <a:r>
              <a:rPr lang="en-US" dirty="0"/>
              <a:t>A minor, 14 years or older, may consent to receive medical care for a pregnancy.</a:t>
            </a:r>
          </a:p>
          <a:p>
            <a:r>
              <a:rPr lang="en-US" dirty="0"/>
              <a:t>Doctors or health care providers </a:t>
            </a:r>
            <a:r>
              <a:rPr lang="en-US" b="1" i="1" dirty="0"/>
              <a:t>may</a:t>
            </a:r>
            <a:r>
              <a:rPr lang="en-US" i="1" dirty="0"/>
              <a:t> </a:t>
            </a:r>
            <a:r>
              <a:rPr lang="en-US" dirty="0"/>
              <a:t>inform a minor’s parent or guardian about services provided, but they are not required to.  </a:t>
            </a:r>
          </a:p>
        </p:txBody>
      </p:sp>
      <p:pic>
        <p:nvPicPr>
          <p:cNvPr id="4" name="Picture 3" descr="A picture containing map&#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551226" y="274638"/>
            <a:ext cx="2297969" cy="6356610"/>
          </a:xfrm>
          <a:prstGeom prst="rect">
            <a:avLst/>
          </a:prstGeom>
        </p:spPr>
      </p:pic>
    </p:spTree>
    <p:extLst>
      <p:ext uri="{BB962C8B-B14F-4D97-AF65-F5344CB8AC3E}">
        <p14:creationId xmlns:p14="http://schemas.microsoft.com/office/powerpoint/2010/main" val="262795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420" y="443424"/>
            <a:ext cx="6134341" cy="792809"/>
          </a:xfrm>
        </p:spPr>
        <p:txBody>
          <a:bodyPr>
            <a:normAutofit fontScale="90000"/>
          </a:bodyPr>
          <a:lstStyle/>
          <a:p>
            <a:r>
              <a:rPr lang="en-US" b="1" dirty="0"/>
              <a:t>STI/HIV Testing &amp; Treatment</a:t>
            </a:r>
            <a:r>
              <a:rPr lang="en-US" dirty="0"/>
              <a:t> </a:t>
            </a:r>
          </a:p>
        </p:txBody>
      </p:sp>
      <p:sp>
        <p:nvSpPr>
          <p:cNvPr id="3" name="Content Placeholder 2"/>
          <p:cNvSpPr>
            <a:spLocks noGrp="1"/>
          </p:cNvSpPr>
          <p:nvPr>
            <p:ph sz="quarter" idx="1"/>
          </p:nvPr>
        </p:nvSpPr>
        <p:spPr>
          <a:xfrm>
            <a:off x="2271420" y="1398639"/>
            <a:ext cx="6537494" cy="2874383"/>
          </a:xfrm>
        </p:spPr>
        <p:txBody>
          <a:bodyPr>
            <a:normAutofit lnSpcReduction="10000"/>
          </a:bodyPr>
          <a:lstStyle/>
          <a:p>
            <a:r>
              <a:rPr lang="en-US" dirty="0"/>
              <a:t>A minor, 14 years or older, does not need consent from a parent or guardian to get tested or treated for HIV or a sexually transmitted infection (STI). </a:t>
            </a:r>
          </a:p>
          <a:p>
            <a:r>
              <a:rPr lang="en-US" dirty="0"/>
              <a:t>Doctors or health care providers </a:t>
            </a:r>
            <a:r>
              <a:rPr lang="en-US" b="1" i="1" dirty="0"/>
              <a:t>may</a:t>
            </a:r>
            <a:r>
              <a:rPr lang="en-US" i="1" dirty="0"/>
              <a:t> </a:t>
            </a:r>
            <a:r>
              <a:rPr lang="en-US" dirty="0"/>
              <a:t>inform a minor’s parent or guardian about services provided, but they are not required to</a:t>
            </a:r>
          </a:p>
        </p:txBody>
      </p:sp>
      <p:sp>
        <p:nvSpPr>
          <p:cNvPr id="4" name="Title 1"/>
          <p:cNvSpPr txBox="1">
            <a:spLocks/>
          </p:cNvSpPr>
          <p:nvPr/>
        </p:nvSpPr>
        <p:spPr>
          <a:xfrm>
            <a:off x="457200" y="4382828"/>
            <a:ext cx="7467600" cy="70334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t>Abortion</a:t>
            </a:r>
            <a:endParaRPr lang="en-US" dirty="0"/>
          </a:p>
        </p:txBody>
      </p:sp>
      <p:sp>
        <p:nvSpPr>
          <p:cNvPr id="5" name="Content Placeholder 2"/>
          <p:cNvSpPr txBox="1">
            <a:spLocks/>
          </p:cNvSpPr>
          <p:nvPr/>
        </p:nvSpPr>
        <p:spPr>
          <a:xfrm>
            <a:off x="457200" y="5280816"/>
            <a:ext cx="7283326" cy="13114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 minor, 14 years or older, does not need to get permission or consent from a parent or guardian to have an abortion.</a:t>
            </a:r>
          </a:p>
        </p:txBody>
      </p:sp>
      <p:pic>
        <p:nvPicPr>
          <p:cNvPr id="6" name="Picture 5" descr="A picture containing text&#10;&#10;Description automatically generated"/>
          <p:cNvPicPr/>
          <p:nvPr/>
        </p:nvPicPr>
        <p:blipFill>
          <a:blip r:embed="rId3" cstate="email">
            <a:extLst>
              <a:ext uri="{28A0092B-C50C-407E-A947-70E740481C1C}">
                <a14:useLocalDpi xmlns:a14="http://schemas.microsoft.com/office/drawing/2010/main" val="0"/>
              </a:ext>
            </a:extLst>
          </a:blip>
          <a:stretch>
            <a:fillRect/>
          </a:stretch>
        </p:blipFill>
        <p:spPr>
          <a:xfrm>
            <a:off x="241415" y="516076"/>
            <a:ext cx="1935609" cy="3877878"/>
          </a:xfrm>
          <a:prstGeom prst="rect">
            <a:avLst/>
          </a:prstGeom>
        </p:spPr>
      </p:pic>
    </p:spTree>
    <p:extLst>
      <p:ext uri="{BB962C8B-B14F-4D97-AF65-F5344CB8AC3E}">
        <p14:creationId xmlns:p14="http://schemas.microsoft.com/office/powerpoint/2010/main" val="80097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Notification</a:t>
            </a:r>
          </a:p>
        </p:txBody>
      </p:sp>
      <p:sp>
        <p:nvSpPr>
          <p:cNvPr id="3" name="Content Placeholder 2"/>
          <p:cNvSpPr>
            <a:spLocks noGrp="1"/>
          </p:cNvSpPr>
          <p:nvPr>
            <p:ph sz="quarter" idx="1"/>
          </p:nvPr>
        </p:nvSpPr>
        <p:spPr>
          <a:xfrm>
            <a:off x="287864" y="3636196"/>
            <a:ext cx="7467600" cy="3010147"/>
          </a:xfrm>
        </p:spPr>
        <p:txBody>
          <a:bodyPr>
            <a:normAutofit/>
          </a:bodyPr>
          <a:lstStyle/>
          <a:p>
            <a:pPr lvl="1"/>
            <a:r>
              <a:rPr lang="en-US" u="sng" dirty="0">
                <a:hlinkClick r:id="rId3"/>
              </a:rPr>
              <a:t>Planned Parenthood</a:t>
            </a:r>
            <a:r>
              <a:rPr lang="en-US" dirty="0"/>
              <a:t> provides access to contraception, abortion, and STI testing.</a:t>
            </a:r>
          </a:p>
          <a:p>
            <a:pPr lvl="1"/>
            <a:r>
              <a:rPr lang="en-US" dirty="0"/>
              <a:t>DOH funded </a:t>
            </a:r>
            <a:r>
              <a:rPr lang="en-US" u="sng" dirty="0">
                <a:hlinkClick r:id="rId4"/>
              </a:rPr>
              <a:t>Family Planning Health Clinics</a:t>
            </a:r>
            <a:r>
              <a:rPr lang="en-US" dirty="0"/>
              <a:t> provide access to contraception, and STI testing.</a:t>
            </a:r>
          </a:p>
          <a:p>
            <a:pPr lvl="1"/>
            <a:r>
              <a:rPr lang="en-US" u="sng" dirty="0">
                <a:hlinkClick r:id="rId5"/>
              </a:rPr>
              <a:t>Diamond Head Clinic</a:t>
            </a:r>
            <a:r>
              <a:rPr lang="en-US" dirty="0"/>
              <a:t>, and other DOH testing sites, offer HIV/STI testing and treatment. Hawai'i offers both anonymous and confidential HIV testing services.</a:t>
            </a:r>
          </a:p>
          <a:p>
            <a:endParaRPr lang="en-US" dirty="0"/>
          </a:p>
        </p:txBody>
      </p:sp>
      <p:pic>
        <p:nvPicPr>
          <p:cNvPr id="4" name="Picture 3" descr="A couple of girls posing for the camera&#10;&#10;Description automatically generated with low confidence"/>
          <p:cNvPicPr/>
          <p:nvPr/>
        </p:nvPicPr>
        <p:blipFill rotWithShape="1">
          <a:blip r:embed="rId6" cstate="email">
            <a:extLst>
              <a:ext uri="{28A0092B-C50C-407E-A947-70E740481C1C}">
                <a14:useLocalDpi xmlns:a14="http://schemas.microsoft.com/office/drawing/2010/main" val="0"/>
              </a:ext>
            </a:extLst>
          </a:blip>
          <a:srcRect l="20884" b="52"/>
          <a:stretch/>
        </p:blipFill>
        <p:spPr bwMode="auto">
          <a:xfrm>
            <a:off x="5825552" y="657602"/>
            <a:ext cx="3084371" cy="2889818"/>
          </a:xfrm>
          <a:prstGeom prst="rect">
            <a:avLst/>
          </a:prstGeom>
          <a:ln>
            <a:noFill/>
          </a:ln>
          <a:extLst>
            <a:ext uri="{53640926-AAD7-44d8-BBD7-CCE9431645EC}">
              <a14:shadowObscured xmlns="" xmlns:a14="http://schemas.microsoft.com/office/drawing/2010/main"/>
            </a:ext>
          </a:extLst>
        </p:spPr>
      </p:pic>
      <p:sp>
        <p:nvSpPr>
          <p:cNvPr id="5" name="TextBox 4"/>
          <p:cNvSpPr txBox="1"/>
          <p:nvPr/>
        </p:nvSpPr>
        <p:spPr>
          <a:xfrm>
            <a:off x="472728" y="1639355"/>
            <a:ext cx="5171405" cy="2062103"/>
          </a:xfrm>
          <a:prstGeom prst="rect">
            <a:avLst/>
          </a:prstGeom>
          <a:noFill/>
        </p:spPr>
        <p:txBody>
          <a:bodyPr wrap="square" rtlCol="0">
            <a:spAutoFit/>
          </a:bodyPr>
          <a:lstStyle/>
          <a:p>
            <a:r>
              <a:rPr lang="en-US" sz="2200" dirty="0"/>
              <a:t>Healthcare providers are not required to notify parents or guardians and can provide confidential services. Entities that provide confidential services to youth 14 and older include: </a:t>
            </a:r>
          </a:p>
          <a:p>
            <a:endParaRPr lang="en-US" dirty="0"/>
          </a:p>
        </p:txBody>
      </p:sp>
    </p:spTree>
    <p:extLst>
      <p:ext uri="{BB962C8B-B14F-4D97-AF65-F5344CB8AC3E}">
        <p14:creationId xmlns:p14="http://schemas.microsoft.com/office/powerpoint/2010/main" val="71008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Medical Care &amp; Services</a:t>
            </a:r>
            <a:r>
              <a:rPr lang="en-US" dirty="0"/>
              <a:t> </a:t>
            </a:r>
          </a:p>
        </p:txBody>
      </p:sp>
      <p:sp>
        <p:nvSpPr>
          <p:cNvPr id="3" name="Content Placeholder 2"/>
          <p:cNvSpPr>
            <a:spLocks noGrp="1"/>
          </p:cNvSpPr>
          <p:nvPr>
            <p:ph sz="quarter" idx="1"/>
          </p:nvPr>
        </p:nvSpPr>
        <p:spPr>
          <a:xfrm>
            <a:off x="457200" y="1600200"/>
            <a:ext cx="7467600" cy="1568886"/>
          </a:xfrm>
        </p:spPr>
        <p:txBody>
          <a:bodyPr>
            <a:normAutofit/>
          </a:bodyPr>
          <a:lstStyle/>
          <a:p>
            <a:r>
              <a:rPr lang="en-US" dirty="0"/>
              <a:t>A minor may consent to receive primary medical care if they are “without support,” that is, not under the care, supervision, or control of a parent, custodian, or legal guardian </a:t>
            </a:r>
          </a:p>
        </p:txBody>
      </p:sp>
      <p:pic>
        <p:nvPicPr>
          <p:cNvPr id="5" name="Picture 4" descr="A doctor talking to a patient&#10;&#10;Description automatically generated with medium confidence">
            <a:extLst>
              <a:ext uri="{FF2B5EF4-FFF2-40B4-BE49-F238E27FC236}">
                <a16:creationId xmlns:a16="http://schemas.microsoft.com/office/drawing/2014/main" id="{DC83A4D2-F252-2CAF-E56A-39A1C90674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1127" y="3414278"/>
            <a:ext cx="4533936" cy="3024100"/>
          </a:xfrm>
          <a:prstGeom prst="rect">
            <a:avLst/>
          </a:prstGeom>
        </p:spPr>
      </p:pic>
      <p:sp>
        <p:nvSpPr>
          <p:cNvPr id="6" name="Content Placeholder 2">
            <a:extLst>
              <a:ext uri="{FF2B5EF4-FFF2-40B4-BE49-F238E27FC236}">
                <a16:creationId xmlns:a16="http://schemas.microsoft.com/office/drawing/2014/main" id="{0E1A7B67-6167-2219-9925-CC56F229818E}"/>
              </a:ext>
            </a:extLst>
          </p:cNvPr>
          <p:cNvSpPr txBox="1">
            <a:spLocks/>
          </p:cNvSpPr>
          <p:nvPr/>
        </p:nvSpPr>
        <p:spPr>
          <a:xfrm>
            <a:off x="464924" y="3414278"/>
            <a:ext cx="3342988" cy="30241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minor can ask to prevent health insurance billing  information from going to a spouse, parent, custodian, or guardian </a:t>
            </a:r>
          </a:p>
        </p:txBody>
      </p:sp>
    </p:spTree>
    <p:extLst>
      <p:ext uri="{BB962C8B-B14F-4D97-AF65-F5344CB8AC3E}">
        <p14:creationId xmlns:p14="http://schemas.microsoft.com/office/powerpoint/2010/main" val="298542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26029"/>
          </a:xfrm>
        </p:spPr>
        <p:txBody>
          <a:bodyPr/>
          <a:lstStyle/>
          <a:p>
            <a:r>
              <a:rPr lang="en-US" b="1" dirty="0"/>
              <a:t>Hawaii Age of Consent for Sex</a:t>
            </a:r>
            <a:endParaRPr lang="en-US" dirty="0"/>
          </a:p>
        </p:txBody>
      </p:sp>
      <p:sp>
        <p:nvSpPr>
          <p:cNvPr id="3" name="Content Placeholder 2"/>
          <p:cNvSpPr>
            <a:spLocks noGrp="1"/>
          </p:cNvSpPr>
          <p:nvPr>
            <p:ph sz="quarter" idx="1"/>
          </p:nvPr>
        </p:nvSpPr>
        <p:spPr>
          <a:xfrm>
            <a:off x="148167" y="2518833"/>
            <a:ext cx="4000500" cy="4339167"/>
          </a:xfrm>
        </p:spPr>
        <p:txBody>
          <a:bodyPr>
            <a:normAutofit/>
          </a:bodyPr>
          <a:lstStyle/>
          <a:p>
            <a:pPr lvl="1"/>
            <a:r>
              <a:rPr lang="en-US" sz="2200" dirty="0"/>
              <a:t>At 16 years of age, a person may legally consent to sexual activity </a:t>
            </a:r>
          </a:p>
          <a:p>
            <a:pPr lvl="1"/>
            <a:r>
              <a:rPr lang="en-US" sz="2200" dirty="0"/>
              <a:t>Teens 14 and 15 years old may consent to sexual activity with a person who is less than five years older.  </a:t>
            </a:r>
          </a:p>
          <a:p>
            <a:pPr lvl="1"/>
            <a:r>
              <a:rPr lang="en-US" sz="2200" dirty="0"/>
              <a:t>Under the age of 14 cannot consent</a:t>
            </a:r>
          </a:p>
        </p:txBody>
      </p:sp>
      <p:pic>
        <p:nvPicPr>
          <p:cNvPr id="4" name="Picture 3" descr="A group of people sitting on a couch&#10;&#10;Description automatically generated with medium confidence"/>
          <p:cNvPicPr/>
          <p:nvPr/>
        </p:nvPicPr>
        <p:blipFill>
          <a:blip r:embed="rId3" cstate="email">
            <a:extLst>
              <a:ext uri="{28A0092B-C50C-407E-A947-70E740481C1C}">
                <a14:useLocalDpi xmlns:a14="http://schemas.microsoft.com/office/drawing/2010/main" val="0"/>
              </a:ext>
            </a:extLst>
          </a:blip>
          <a:stretch>
            <a:fillRect/>
          </a:stretch>
        </p:blipFill>
        <p:spPr>
          <a:xfrm>
            <a:off x="4148667" y="3111500"/>
            <a:ext cx="4881995" cy="3652815"/>
          </a:xfrm>
          <a:prstGeom prst="rect">
            <a:avLst/>
          </a:prstGeom>
        </p:spPr>
      </p:pic>
      <p:sp>
        <p:nvSpPr>
          <p:cNvPr id="5" name="TextBox 4"/>
          <p:cNvSpPr txBox="1"/>
          <p:nvPr/>
        </p:nvSpPr>
        <p:spPr>
          <a:xfrm>
            <a:off x="711204" y="1291163"/>
            <a:ext cx="7078133" cy="1477327"/>
          </a:xfrm>
          <a:prstGeom prst="rect">
            <a:avLst/>
          </a:prstGeom>
          <a:noFill/>
        </p:spPr>
        <p:txBody>
          <a:bodyPr wrap="square" rtlCol="0">
            <a:spAutoFit/>
          </a:bodyPr>
          <a:lstStyle/>
          <a:p>
            <a:r>
              <a:rPr lang="en-US" sz="2400" dirty="0"/>
              <a:t>The age of sexual consent is how old a person needs to be in order to be considered legally capable of consenting to sex. </a:t>
            </a:r>
          </a:p>
          <a:p>
            <a:endParaRPr lang="en-US" dirty="0"/>
          </a:p>
        </p:txBody>
      </p:sp>
    </p:spTree>
    <p:extLst>
      <p:ext uri="{BB962C8B-B14F-4D97-AF65-F5344CB8AC3E}">
        <p14:creationId xmlns:p14="http://schemas.microsoft.com/office/powerpoint/2010/main" val="130861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of Consent - Hawaii</a:t>
            </a:r>
          </a:p>
        </p:txBody>
      </p:sp>
      <p:pic>
        <p:nvPicPr>
          <p:cNvPr id="4" name="Picture 3" descr="Screen Shot 2021-07-23 at 1.28.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88" y="2158999"/>
            <a:ext cx="8556068" cy="3802697"/>
          </a:xfrm>
          <a:prstGeom prst="rect">
            <a:avLst/>
          </a:prstGeom>
        </p:spPr>
      </p:pic>
    </p:spTree>
    <p:extLst>
      <p:ext uri="{BB962C8B-B14F-4D97-AF65-F5344CB8AC3E}">
        <p14:creationId xmlns:p14="http://schemas.microsoft.com/office/powerpoint/2010/main" val="4612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Substance Use Disorder Counselors and exception to federal restrictions on nondisclosure</a:t>
            </a:r>
            <a:endParaRPr lang="en-US" dirty="0"/>
          </a:p>
        </p:txBody>
      </p:sp>
      <p:sp>
        <p:nvSpPr>
          <p:cNvPr id="3" name="Content Placeholder 2"/>
          <p:cNvSpPr>
            <a:spLocks noGrp="1"/>
          </p:cNvSpPr>
          <p:nvPr>
            <p:ph sz="quarter" idx="1"/>
          </p:nvPr>
        </p:nvSpPr>
        <p:spPr>
          <a:xfrm>
            <a:off x="457200" y="1600200"/>
            <a:ext cx="8285018" cy="5257800"/>
          </a:xfrm>
        </p:spPr>
        <p:txBody>
          <a:bodyPr>
            <a:noAutofit/>
          </a:bodyPr>
          <a:lstStyle/>
          <a:p>
            <a:pPr lvl="0"/>
            <a:r>
              <a:rPr lang="en-US" sz="2200" dirty="0"/>
              <a:t>Federal restrictions on nondisclosure within substance use disorder treatment does not apply to reporting of suspected child abuse or neglect. </a:t>
            </a:r>
          </a:p>
          <a:p>
            <a:pPr marL="0" marR="0" indent="0">
              <a:lnSpc>
                <a:spcPct val="103000"/>
              </a:lnSpc>
              <a:spcBef>
                <a:spcPts val="0"/>
              </a:spcBef>
              <a:spcAft>
                <a:spcPts val="235"/>
              </a:spcAft>
              <a:buNone/>
            </a:pPr>
            <a:endParaRPr lang="en-US" sz="14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103000"/>
              </a:lnSpc>
              <a:spcBef>
                <a:spcPts val="0"/>
              </a:spcBef>
              <a:spcAft>
                <a:spcPts val="235"/>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Child abuse or neglect is defined by Chapter 350, HRS as:  </a:t>
            </a:r>
          </a:p>
          <a:p>
            <a:pPr marL="342900" marR="0" lvl="0" indent="-342900" fontAlgn="base">
              <a:lnSpc>
                <a:spcPct val="103000"/>
              </a:lnSpc>
              <a:spcBef>
                <a:spcPts val="0"/>
              </a:spcBef>
              <a:spcAft>
                <a:spcPts val="250"/>
              </a:spcAft>
              <a:buClr>
                <a:srgbClr val="000000"/>
              </a:buClr>
              <a:buSzPts val="1200"/>
              <a:buFont typeface="+mj-lt"/>
              <a:buAutoNum type="arabicPeriod"/>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acts or omissions of any person who, or legal entity which, is in any manner or degree related to the child, is residing with the child, or is otherwise responsible for the child's care, that have resulted in the physical or psychological health or welfare of the child, who is under the age of eighteen, to be harmed, or to be subject to any reasonably foreseeable, substantial risk of being harmed.” </a:t>
            </a:r>
          </a:p>
          <a:p>
            <a:pPr marL="342900" marR="0" lvl="0" indent="-342900" fontAlgn="base">
              <a:lnSpc>
                <a:spcPct val="103000"/>
              </a:lnSpc>
              <a:spcBef>
                <a:spcPts val="0"/>
              </a:spcBef>
              <a:spcAft>
                <a:spcPts val="250"/>
              </a:spcAft>
              <a:buClr>
                <a:srgbClr val="000000"/>
              </a:buClr>
              <a:buSzPts val="1200"/>
              <a:buFont typeface="+mj-lt"/>
              <a:buAutoNum type="arabicPeriod"/>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acts or omissions of any person that have resulted in sex trafficking or severe forms of trafficking in persons…The term "sex trafficking" means the recruitment, harboring, transportation, provision, obtaining, patronizing, or soliciting of a person for the purpose of a commercial sex act.”</a:t>
            </a:r>
            <a:endParaRPr lang="en-US" sz="2000" dirty="0"/>
          </a:p>
        </p:txBody>
      </p:sp>
    </p:spTree>
    <p:extLst>
      <p:ext uri="{BB962C8B-B14F-4D97-AF65-F5344CB8AC3E}">
        <p14:creationId xmlns:p14="http://schemas.microsoft.com/office/powerpoint/2010/main" val="125796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41544"/>
          </a:xfrm>
        </p:spPr>
        <p:txBody>
          <a:bodyPr anchor="b">
            <a:normAutofit/>
          </a:bodyPr>
          <a:lstStyle/>
          <a:p>
            <a:r>
              <a:rPr lang="en-US" b="1" dirty="0" err="1"/>
              <a:t>Sexting</a:t>
            </a:r>
            <a:endParaRPr lang="en-US" dirty="0"/>
          </a:p>
        </p:txBody>
      </p:sp>
      <p:sp>
        <p:nvSpPr>
          <p:cNvPr id="3" name="Content Placeholder 2"/>
          <p:cNvSpPr>
            <a:spLocks noGrp="1"/>
          </p:cNvSpPr>
          <p:nvPr>
            <p:ph sz="quarter" idx="1"/>
          </p:nvPr>
        </p:nvSpPr>
        <p:spPr>
          <a:xfrm>
            <a:off x="457200" y="1600200"/>
            <a:ext cx="3657600" cy="4572000"/>
          </a:xfrm>
        </p:spPr>
        <p:txBody>
          <a:bodyPr>
            <a:normAutofit/>
          </a:bodyPr>
          <a:lstStyle/>
          <a:p>
            <a:pPr>
              <a:lnSpc>
                <a:spcPct val="90000"/>
              </a:lnSpc>
            </a:pPr>
            <a:r>
              <a:rPr lang="en-US" dirty="0" err="1"/>
              <a:t>Sexting</a:t>
            </a:r>
            <a:r>
              <a:rPr lang="en-US" dirty="0"/>
              <a:t> falls under child pornography laws</a:t>
            </a:r>
            <a:endParaRPr lang="en-US"/>
          </a:p>
          <a:p>
            <a:pPr>
              <a:lnSpc>
                <a:spcPct val="90000"/>
              </a:lnSpc>
            </a:pPr>
            <a:r>
              <a:rPr lang="en-US" dirty="0"/>
              <a:t>Pictures of a person under 18 engaged in sexually explicit conduct is a crime. </a:t>
            </a:r>
            <a:endParaRPr lang="en-US"/>
          </a:p>
          <a:p>
            <a:pPr>
              <a:lnSpc>
                <a:spcPct val="90000"/>
              </a:lnSpc>
            </a:pPr>
            <a:r>
              <a:rPr lang="en-US" dirty="0"/>
              <a:t>A felony for adults to </a:t>
            </a:r>
            <a:r>
              <a:rPr lang="en-US" dirty="0" err="1"/>
              <a:t>sext</a:t>
            </a:r>
            <a:r>
              <a:rPr lang="en-US" dirty="0"/>
              <a:t> with a minor</a:t>
            </a:r>
            <a:endParaRPr lang="en-US"/>
          </a:p>
          <a:p>
            <a:pPr>
              <a:lnSpc>
                <a:spcPct val="90000"/>
              </a:lnSpc>
            </a:pPr>
            <a:r>
              <a:rPr lang="en-US" dirty="0"/>
              <a:t>A petty misdemeanor for minors to </a:t>
            </a:r>
            <a:r>
              <a:rPr lang="en-US" dirty="0" err="1"/>
              <a:t>sext</a:t>
            </a:r>
            <a:r>
              <a:rPr lang="en-US" dirty="0"/>
              <a:t> with other minors. </a:t>
            </a:r>
            <a:endParaRPr lang="en-US"/>
          </a:p>
        </p:txBody>
      </p:sp>
      <p:pic>
        <p:nvPicPr>
          <p:cNvPr id="5" name="Picture 4" descr="A person wearing a headset in front of a computer screen&#10;&#10;Description automatically generated with low confidence">
            <a:extLst>
              <a:ext uri="{FF2B5EF4-FFF2-40B4-BE49-F238E27FC236}">
                <a16:creationId xmlns:a16="http://schemas.microsoft.com/office/drawing/2014/main" id="{CC40CB76-B859-855F-D198-BC7360610E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374" r="34228" b="2"/>
          <a:stretch/>
        </p:blipFill>
        <p:spPr>
          <a:xfrm>
            <a:off x="4394939" y="1600200"/>
            <a:ext cx="3657600" cy="4572000"/>
          </a:xfrm>
          <a:prstGeom prst="rect">
            <a:avLst/>
          </a:prstGeom>
          <a:noFill/>
        </p:spPr>
      </p:pic>
    </p:spTree>
    <p:extLst>
      <p:ext uri="{BB962C8B-B14F-4D97-AF65-F5344CB8AC3E}">
        <p14:creationId xmlns:p14="http://schemas.microsoft.com/office/powerpoint/2010/main" val="166117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196253"/>
            <a:ext cx="6172200" cy="1373274"/>
          </a:xfrm>
        </p:spPr>
        <p:txBody>
          <a:bodyPr>
            <a:normAutofit fontScale="90000"/>
          </a:bodyPr>
          <a:lstStyle/>
          <a:p>
            <a:r>
              <a:rPr lang="en-US" dirty="0"/>
              <a:t>UNDERSTANDING CONFIDENTIALITY AND MINOR CONSENT IN HAWAII</a:t>
            </a:r>
          </a:p>
        </p:txBody>
      </p:sp>
      <p:sp>
        <p:nvSpPr>
          <p:cNvPr id="3" name="Subtitle 2"/>
          <p:cNvSpPr>
            <a:spLocks noGrp="1"/>
          </p:cNvSpPr>
          <p:nvPr>
            <p:ph type="subTitle" idx="1"/>
          </p:nvPr>
        </p:nvSpPr>
        <p:spPr>
          <a:xfrm>
            <a:off x="2286000" y="5569527"/>
            <a:ext cx="6172200" cy="883823"/>
          </a:xfrm>
        </p:spPr>
        <p:txBody>
          <a:bodyPr/>
          <a:lstStyle/>
          <a:p>
            <a:r>
              <a:rPr lang="en-US" dirty="0"/>
              <a:t>Colleen Fox, PhD, CSAC, CPS, CCS, CSAPA</a:t>
            </a:r>
          </a:p>
          <a:p>
            <a:r>
              <a:rPr lang="en-US" dirty="0"/>
              <a:t>Director of Adolescent Services, Hina Mauka</a:t>
            </a:r>
          </a:p>
        </p:txBody>
      </p:sp>
      <p:pic>
        <p:nvPicPr>
          <p:cNvPr id="5" name="Picture 4" descr="A group of people lying on the ground&#10;&#10;Description automatically generated with low confidence"/>
          <p:cNvPicPr/>
          <p:nvPr/>
        </p:nvPicPr>
        <p:blipFill>
          <a:blip r:embed="rId3" cstate="email">
            <a:extLst>
              <a:ext uri="{28A0092B-C50C-407E-A947-70E740481C1C}">
                <a14:useLocalDpi xmlns:a14="http://schemas.microsoft.com/office/drawing/2010/main" val="0"/>
              </a:ext>
            </a:extLst>
          </a:blip>
          <a:stretch>
            <a:fillRect/>
          </a:stretch>
        </p:blipFill>
        <p:spPr>
          <a:xfrm>
            <a:off x="4462581" y="285217"/>
            <a:ext cx="4427283" cy="3232805"/>
          </a:xfrm>
          <a:prstGeom prst="rect">
            <a:avLst/>
          </a:prstGeom>
        </p:spPr>
      </p:pic>
    </p:spTree>
    <p:extLst>
      <p:ext uri="{BB962C8B-B14F-4D97-AF65-F5344CB8AC3E}">
        <p14:creationId xmlns:p14="http://schemas.microsoft.com/office/powerpoint/2010/main" val="288660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039E4-1972-1D6A-9409-DDC868389AF9}"/>
              </a:ext>
            </a:extLst>
          </p:cNvPr>
          <p:cNvPicPr>
            <a:picLocks noChangeAspect="1"/>
          </p:cNvPicPr>
          <p:nvPr/>
        </p:nvPicPr>
        <p:blipFill>
          <a:blip r:embed="rId3"/>
          <a:stretch>
            <a:fillRect/>
          </a:stretch>
        </p:blipFill>
        <p:spPr>
          <a:xfrm>
            <a:off x="283944" y="137915"/>
            <a:ext cx="7777493" cy="6537732"/>
          </a:xfrm>
          <a:prstGeom prst="rect">
            <a:avLst/>
          </a:prstGeom>
        </p:spPr>
      </p:pic>
    </p:spTree>
    <p:extLst>
      <p:ext uri="{BB962C8B-B14F-4D97-AF65-F5344CB8AC3E}">
        <p14:creationId xmlns:p14="http://schemas.microsoft.com/office/powerpoint/2010/main" val="267104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DDAB8-08BA-4DF5-97B0-7C1CA549DFCA}"/>
              </a:ext>
            </a:extLst>
          </p:cNvPr>
          <p:cNvPicPr>
            <a:picLocks noChangeAspect="1"/>
          </p:cNvPicPr>
          <p:nvPr/>
        </p:nvPicPr>
        <p:blipFill>
          <a:blip r:embed="rId3"/>
          <a:stretch>
            <a:fillRect/>
          </a:stretch>
        </p:blipFill>
        <p:spPr>
          <a:xfrm>
            <a:off x="1173185" y="1821040"/>
            <a:ext cx="6797629" cy="3215919"/>
          </a:xfrm>
          <a:prstGeom prst="rect">
            <a:avLst/>
          </a:prstGeom>
        </p:spPr>
      </p:pic>
    </p:spTree>
    <p:extLst>
      <p:ext uri="{BB962C8B-B14F-4D97-AF65-F5344CB8AC3E}">
        <p14:creationId xmlns:p14="http://schemas.microsoft.com/office/powerpoint/2010/main" val="397737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8735-CB2D-B21D-E7ED-6BE40310B281}"/>
              </a:ext>
            </a:extLst>
          </p:cNvPr>
          <p:cNvSpPr>
            <a:spLocks noGrp="1"/>
          </p:cNvSpPr>
          <p:nvPr>
            <p:ph type="title"/>
          </p:nvPr>
        </p:nvSpPr>
        <p:spPr>
          <a:xfrm>
            <a:off x="457200" y="274638"/>
            <a:ext cx="7467600" cy="581889"/>
          </a:xfrm>
        </p:spPr>
        <p:txBody>
          <a:bodyPr/>
          <a:lstStyle/>
          <a:p>
            <a:r>
              <a:rPr lang="en-US" dirty="0"/>
              <a:t>Today’s Presentation</a:t>
            </a:r>
          </a:p>
        </p:txBody>
      </p:sp>
      <p:sp>
        <p:nvSpPr>
          <p:cNvPr id="3" name="Content Placeholder 2">
            <a:extLst>
              <a:ext uri="{FF2B5EF4-FFF2-40B4-BE49-F238E27FC236}">
                <a16:creationId xmlns:a16="http://schemas.microsoft.com/office/drawing/2014/main" id="{5B2D6B2F-8DF4-32E6-F5EB-C004630D6173}"/>
              </a:ext>
            </a:extLst>
          </p:cNvPr>
          <p:cNvSpPr>
            <a:spLocks noGrp="1"/>
          </p:cNvSpPr>
          <p:nvPr>
            <p:ph sz="quarter" idx="1"/>
          </p:nvPr>
        </p:nvSpPr>
        <p:spPr>
          <a:xfrm>
            <a:off x="457200" y="1192193"/>
            <a:ext cx="5253786" cy="5195540"/>
          </a:xfrm>
        </p:spPr>
        <p:txBody>
          <a:bodyPr>
            <a:normAutofit fontScale="92500"/>
          </a:bodyPr>
          <a:lstStyle/>
          <a:p>
            <a:r>
              <a:rPr lang="en-US" dirty="0"/>
              <a:t>Background</a:t>
            </a:r>
          </a:p>
          <a:p>
            <a:pPr lvl="1"/>
            <a:r>
              <a:rPr lang="en-US" dirty="0" err="1"/>
              <a:t>Hina</a:t>
            </a:r>
            <a:r>
              <a:rPr lang="en-US" dirty="0"/>
              <a:t> Mauka’s Teen CARE programs for youth</a:t>
            </a:r>
          </a:p>
          <a:p>
            <a:pPr lvl="1"/>
            <a:r>
              <a:rPr lang="en-US" dirty="0"/>
              <a:t>Substance Misuse Prevention, Substance Use Disorder Treatment, and Intensive In-Home Therapy</a:t>
            </a:r>
          </a:p>
          <a:p>
            <a:pPr lvl="1"/>
            <a:r>
              <a:rPr lang="en-US" dirty="0"/>
              <a:t>Funding sources include ADAD, CAMHD, and the Judiciary. </a:t>
            </a:r>
          </a:p>
          <a:p>
            <a:r>
              <a:rPr lang="en-US" dirty="0"/>
              <a:t>Objectives</a:t>
            </a:r>
          </a:p>
          <a:p>
            <a:pPr marL="708660" lvl="1" indent="-342900">
              <a:lnSpc>
                <a:spcPct val="107000"/>
              </a:lnSpc>
              <a:spcBef>
                <a:spcPts val="0"/>
              </a:spcBef>
              <a:spcAft>
                <a:spcPts val="800"/>
              </a:spcAft>
              <a:buFont typeface="+mj-lt"/>
              <a:buAutoNum type="arabicParenR"/>
            </a:pPr>
            <a:r>
              <a:rPr lang="en-US" sz="1800" dirty="0">
                <a:effectLst/>
                <a:latin typeface="+mj-lt"/>
                <a:ea typeface="Calibri" panose="020F0502020204030204" pitchFamily="34" charset="0"/>
                <a:cs typeface="Times New Roman" panose="02020603050405020304" pitchFamily="18" charset="0"/>
              </a:rPr>
              <a:t>Differentiate between a minor’s ability to consent to services and confidentiality </a:t>
            </a:r>
          </a:p>
          <a:p>
            <a:pPr marL="708660" lvl="1" indent="-342900">
              <a:lnSpc>
                <a:spcPct val="107000"/>
              </a:lnSpc>
              <a:spcBef>
                <a:spcPts val="0"/>
              </a:spcBef>
              <a:spcAft>
                <a:spcPts val="800"/>
              </a:spcAft>
              <a:buFont typeface="+mj-lt"/>
              <a:buAutoNum type="arabicParenR"/>
            </a:pPr>
            <a:r>
              <a:rPr lang="en-US" sz="1800" dirty="0">
                <a:effectLst/>
                <a:latin typeface="+mj-lt"/>
                <a:ea typeface="Calibri" panose="020F0502020204030204" pitchFamily="34" charset="0"/>
              </a:rPr>
              <a:t>Understand what health services a minor can consent to and at what age </a:t>
            </a:r>
            <a:endParaRPr lang="en-US" sz="1800" dirty="0">
              <a:effectLst/>
              <a:latin typeface="+mj-lt"/>
              <a:ea typeface="Calibri" panose="020F0502020204030204" pitchFamily="34" charset="0"/>
              <a:cs typeface="Times New Roman" panose="02020603050405020304" pitchFamily="18" charset="0"/>
            </a:endParaRPr>
          </a:p>
          <a:p>
            <a:r>
              <a:rPr lang="en-US" dirty="0">
                <a:effectLst/>
                <a:latin typeface="+mj-lt"/>
                <a:ea typeface="Calibri" panose="020F0502020204030204" pitchFamily="34" charset="0"/>
              </a:rPr>
              <a:t>Disclosures</a:t>
            </a:r>
          </a:p>
          <a:p>
            <a:pPr lvl="1"/>
            <a:r>
              <a:rPr lang="en-US" sz="1800" dirty="0">
                <a:effectLst/>
                <a:latin typeface="+mj-lt"/>
                <a:ea typeface="Calibri" panose="020F0502020204030204" pitchFamily="34" charset="0"/>
              </a:rPr>
              <a:t>I have no conflicts of interest to disclose</a:t>
            </a:r>
          </a:p>
        </p:txBody>
      </p:sp>
      <p:pic>
        <p:nvPicPr>
          <p:cNvPr id="4" name="Picture 3">
            <a:extLst>
              <a:ext uri="{FF2B5EF4-FFF2-40B4-BE49-F238E27FC236}">
                <a16:creationId xmlns:a16="http://schemas.microsoft.com/office/drawing/2014/main" id="{76EEC717-5EE0-EE3C-CB08-057EB83CA6E0}"/>
              </a:ext>
            </a:extLst>
          </p:cNvPr>
          <p:cNvPicPr>
            <a:picLocks noChangeAspect="1"/>
          </p:cNvPicPr>
          <p:nvPr/>
        </p:nvPicPr>
        <p:blipFill rotWithShape="1">
          <a:blip r:embed="rId3"/>
          <a:srcRect l="3619" r="16381"/>
          <a:stretch/>
        </p:blipFill>
        <p:spPr>
          <a:xfrm>
            <a:off x="5710986" y="1430967"/>
            <a:ext cx="2975814" cy="3719767"/>
          </a:xfrm>
          <a:prstGeom prst="rect">
            <a:avLst/>
          </a:prstGeom>
          <a:noFill/>
        </p:spPr>
      </p:pic>
    </p:spTree>
    <p:extLst>
      <p:ext uri="{BB962C8B-B14F-4D97-AF65-F5344CB8AC3E}">
        <p14:creationId xmlns:p14="http://schemas.microsoft.com/office/powerpoint/2010/main" val="374617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15" y="242048"/>
            <a:ext cx="4087090" cy="828823"/>
          </a:xfrm>
        </p:spPr>
        <p:txBody>
          <a:bodyPr anchor="b">
            <a:normAutofit/>
          </a:bodyPr>
          <a:lstStyle/>
          <a:p>
            <a:r>
              <a:rPr lang="en-US" dirty="0"/>
              <a:t>Guide Development</a:t>
            </a:r>
          </a:p>
        </p:txBody>
      </p:sp>
      <p:sp>
        <p:nvSpPr>
          <p:cNvPr id="3" name="Content Placeholder 2"/>
          <p:cNvSpPr>
            <a:spLocks noGrp="1"/>
          </p:cNvSpPr>
          <p:nvPr>
            <p:ph sz="quarter" idx="1"/>
          </p:nvPr>
        </p:nvSpPr>
        <p:spPr>
          <a:xfrm>
            <a:off x="272004" y="1257346"/>
            <a:ext cx="3952755" cy="4939135"/>
          </a:xfrm>
        </p:spPr>
        <p:txBody>
          <a:bodyPr>
            <a:normAutofit fontScale="92500" lnSpcReduction="20000"/>
          </a:bodyPr>
          <a:lstStyle/>
          <a:p>
            <a:pPr>
              <a:spcBef>
                <a:spcPts val="0"/>
              </a:spcBef>
              <a:spcAft>
                <a:spcPts val="600"/>
              </a:spcAft>
            </a:pPr>
            <a:r>
              <a:rPr lang="en-US" sz="2000" dirty="0"/>
              <a:t>Modeled after sections of  California guide</a:t>
            </a:r>
          </a:p>
          <a:p>
            <a:pPr>
              <a:spcBef>
                <a:spcPts val="0"/>
              </a:spcBef>
              <a:spcAft>
                <a:spcPts val="600"/>
              </a:spcAft>
            </a:pPr>
            <a:r>
              <a:rPr lang="en-US" sz="2000" dirty="0"/>
              <a:t>Collaborated with:</a:t>
            </a:r>
          </a:p>
          <a:p>
            <a:pPr lvl="1">
              <a:spcBef>
                <a:spcPts val="0"/>
              </a:spcBef>
              <a:spcAft>
                <a:spcPts val="600"/>
              </a:spcAft>
            </a:pPr>
            <a:r>
              <a:rPr lang="en-US" sz="1700" dirty="0"/>
              <a:t>Karissa DeWeerd, MSW Practicum Student</a:t>
            </a:r>
          </a:p>
          <a:p>
            <a:pPr lvl="1">
              <a:spcBef>
                <a:spcPts val="0"/>
              </a:spcBef>
              <a:spcAft>
                <a:spcPts val="600"/>
              </a:spcAft>
            </a:pPr>
            <a:r>
              <a:rPr lang="en-US" sz="1700" dirty="0"/>
              <a:t>Dina Shek, JD, Legal Director of the Medical-Legal Partnership for Children in Hawaii at the Law School </a:t>
            </a:r>
          </a:p>
          <a:p>
            <a:pPr lvl="1">
              <a:spcBef>
                <a:spcPts val="0"/>
              </a:spcBef>
              <a:spcAft>
                <a:spcPts val="600"/>
              </a:spcAft>
            </a:pPr>
            <a:r>
              <a:rPr lang="en-US" sz="1700" dirty="0"/>
              <a:t>Rebecca Grennon, MS, Law Student</a:t>
            </a:r>
          </a:p>
          <a:p>
            <a:pPr marL="0" indent="0">
              <a:spcBef>
                <a:spcPts val="0"/>
              </a:spcBef>
              <a:spcAft>
                <a:spcPts val="600"/>
              </a:spcAft>
              <a:buNone/>
            </a:pPr>
            <a:endParaRPr lang="en-US" sz="2000" dirty="0"/>
          </a:p>
          <a:p>
            <a:pPr>
              <a:spcBef>
                <a:spcPts val="0"/>
              </a:spcBef>
              <a:spcAft>
                <a:spcPts val="600"/>
              </a:spcAft>
            </a:pPr>
            <a:r>
              <a:rPr lang="en-US" sz="1800" b="0" i="0" u="none" strike="noStrike" baseline="0" dirty="0">
                <a:solidFill>
                  <a:srgbClr val="000000"/>
                </a:solidFill>
              </a:rPr>
              <a:t>Disclaimer: The information in this document does not, and it not intended to, constitute legal advice; instead, all information, content, and links are for general informational purposes only. It may not include the most up-to-date information. </a:t>
            </a:r>
            <a:endParaRPr lang="en-US" sz="1800" dirty="0"/>
          </a:p>
        </p:txBody>
      </p:sp>
      <p:pic>
        <p:nvPicPr>
          <p:cNvPr id="8" name="Picture 7">
            <a:extLst>
              <a:ext uri="{FF2B5EF4-FFF2-40B4-BE49-F238E27FC236}">
                <a16:creationId xmlns:a16="http://schemas.microsoft.com/office/drawing/2014/main" id="{305BF8AE-D1D0-AB2A-3520-0EC3EA811F4B}"/>
              </a:ext>
            </a:extLst>
          </p:cNvPr>
          <p:cNvPicPr>
            <a:picLocks noChangeAspect="1"/>
          </p:cNvPicPr>
          <p:nvPr/>
        </p:nvPicPr>
        <p:blipFill>
          <a:blip r:embed="rId3"/>
          <a:stretch>
            <a:fillRect/>
          </a:stretch>
        </p:blipFill>
        <p:spPr>
          <a:xfrm>
            <a:off x="4479402" y="425481"/>
            <a:ext cx="4480948" cy="6210838"/>
          </a:xfrm>
          <a:prstGeom prst="rect">
            <a:avLst/>
          </a:prstGeom>
          <a:ln w="12700">
            <a:solidFill>
              <a:schemeClr val="tx1"/>
            </a:solidFill>
          </a:ln>
        </p:spPr>
      </p:pic>
    </p:spTree>
    <p:extLst>
      <p:ext uri="{BB962C8B-B14F-4D97-AF65-F5344CB8AC3E}">
        <p14:creationId xmlns:p14="http://schemas.microsoft.com/office/powerpoint/2010/main" val="296600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3" name="Content Placeholder 2"/>
          <p:cNvSpPr>
            <a:spLocks noGrp="1"/>
          </p:cNvSpPr>
          <p:nvPr>
            <p:ph sz="quarter" idx="1"/>
          </p:nvPr>
        </p:nvSpPr>
        <p:spPr/>
        <p:txBody>
          <a:bodyPr/>
          <a:lstStyle/>
          <a:p>
            <a:r>
              <a:rPr lang="en-US" dirty="0"/>
              <a:t>It is the responsibility of the health professional to provide information about the benefits, risks, and alternatives to any recommended treatment.</a:t>
            </a:r>
          </a:p>
          <a:p>
            <a:r>
              <a:rPr lang="en-US" dirty="0"/>
              <a:t>Informed consent includes 5 essential elements:</a:t>
            </a:r>
          </a:p>
          <a:p>
            <a:pPr lvl="1"/>
            <a:r>
              <a:rPr lang="en-US" dirty="0"/>
              <a:t>Authority to Consent</a:t>
            </a:r>
          </a:p>
          <a:p>
            <a:pPr lvl="1"/>
            <a:r>
              <a:rPr lang="en-US" dirty="0"/>
              <a:t>Information and Knowledge</a:t>
            </a:r>
          </a:p>
          <a:p>
            <a:pPr lvl="1"/>
            <a:r>
              <a:rPr lang="en-US" dirty="0"/>
              <a:t>Understanding</a:t>
            </a:r>
          </a:p>
          <a:p>
            <a:pPr lvl="1"/>
            <a:r>
              <a:rPr lang="en-US" dirty="0"/>
              <a:t>Voluntariness</a:t>
            </a:r>
          </a:p>
          <a:p>
            <a:pPr lvl="1"/>
            <a:r>
              <a:rPr lang="en-US" dirty="0"/>
              <a:t>Documentation</a:t>
            </a:r>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3780571" y="4149852"/>
            <a:ext cx="3492500" cy="2324100"/>
          </a:xfrm>
          <a:prstGeom prst="rect">
            <a:avLst/>
          </a:prstGeom>
        </p:spPr>
      </p:pic>
    </p:spTree>
    <p:extLst>
      <p:ext uri="{BB962C8B-B14F-4D97-AF65-F5344CB8AC3E}">
        <p14:creationId xmlns:p14="http://schemas.microsoft.com/office/powerpoint/2010/main" val="4330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46A2-1801-9CA2-1AEA-484455FA19A2}"/>
              </a:ext>
            </a:extLst>
          </p:cNvPr>
          <p:cNvSpPr>
            <a:spLocks noGrp="1"/>
          </p:cNvSpPr>
          <p:nvPr>
            <p:ph type="title"/>
          </p:nvPr>
        </p:nvSpPr>
        <p:spPr>
          <a:xfrm>
            <a:off x="457200" y="300642"/>
            <a:ext cx="7467600" cy="724911"/>
          </a:xfrm>
        </p:spPr>
        <p:txBody>
          <a:bodyPr/>
          <a:lstStyle/>
          <a:p>
            <a:r>
              <a:rPr lang="en-US" dirty="0"/>
              <a:t>Confidentiality</a:t>
            </a:r>
          </a:p>
        </p:txBody>
      </p:sp>
      <p:sp>
        <p:nvSpPr>
          <p:cNvPr id="3" name="Content Placeholder 2">
            <a:extLst>
              <a:ext uri="{FF2B5EF4-FFF2-40B4-BE49-F238E27FC236}">
                <a16:creationId xmlns:a16="http://schemas.microsoft.com/office/drawing/2014/main" id="{3D8E0BCA-12A6-7404-8EAD-38D3DF6C87F7}"/>
              </a:ext>
            </a:extLst>
          </p:cNvPr>
          <p:cNvSpPr>
            <a:spLocks noGrp="1"/>
          </p:cNvSpPr>
          <p:nvPr>
            <p:ph sz="quarter" idx="1"/>
          </p:nvPr>
        </p:nvSpPr>
        <p:spPr>
          <a:xfrm>
            <a:off x="457200" y="1600199"/>
            <a:ext cx="4641273" cy="2148097"/>
          </a:xfrm>
        </p:spPr>
        <p:txBody>
          <a:bodyPr>
            <a:normAutofit/>
          </a:bodyPr>
          <a:lstStyle/>
          <a:p>
            <a:r>
              <a:rPr lang="en-US" sz="2400" dirty="0">
                <a:effectLst/>
                <a:latin typeface="Century Schoolbook" panose="02040604050505020304" pitchFamily="18" charset="0"/>
                <a:ea typeface="Calibri" panose="020F0502020204030204" pitchFamily="34" charset="0"/>
                <a:cs typeface="Calibri" panose="020F0502020204030204" pitchFamily="34" charset="0"/>
              </a:rPr>
              <a:t>A set rules or ethics limiting access to the information a patient has revealed to their healthcare </a:t>
            </a:r>
            <a:r>
              <a:rPr lang="en-US" sz="2400" dirty="0">
                <a:effectLst/>
                <a:ea typeface="Calibri" panose="020F0502020204030204" pitchFamily="34" charset="0"/>
                <a:cs typeface="Calibri" panose="020F0502020204030204" pitchFamily="34" charset="0"/>
              </a:rPr>
              <a:t>provider</a:t>
            </a: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p:txBody>
      </p:sp>
      <p:sp>
        <p:nvSpPr>
          <p:cNvPr id="5" name="Content Placeholder 2">
            <a:extLst>
              <a:ext uri="{FF2B5EF4-FFF2-40B4-BE49-F238E27FC236}">
                <a16:creationId xmlns:a16="http://schemas.microsoft.com/office/drawing/2014/main" id="{EFA5746C-7FA4-FF7E-47DE-56DF58F29409}"/>
              </a:ext>
            </a:extLst>
          </p:cNvPr>
          <p:cNvSpPr txBox="1">
            <a:spLocks/>
          </p:cNvSpPr>
          <p:nvPr/>
        </p:nvSpPr>
        <p:spPr>
          <a:xfrm>
            <a:off x="457200" y="3748297"/>
            <a:ext cx="4959927" cy="287417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latin typeface="Century Schoolbook" panose="02040604050505020304" pitchFamily="18" charset="0"/>
                <a:ea typeface="Calibri" panose="020F0502020204030204" pitchFamily="34" charset="0"/>
                <a:cs typeface="Calibri" panose="020F0502020204030204" pitchFamily="34" charset="0"/>
              </a:rPr>
              <a:t>Consent vs Confidentiality</a:t>
            </a:r>
          </a:p>
          <a:p>
            <a:r>
              <a:rPr lang="en-US" sz="2400" dirty="0">
                <a:cs typeface="Calibri" panose="020F0502020204030204" pitchFamily="34" charset="0"/>
              </a:rPr>
              <a:t>Even if a minor can consent to a healthcare service, the service may not be confidential and could be redisclosed to the minor’s parents or guardians</a:t>
            </a:r>
            <a:endParaRPr lang="en-US" dirty="0">
              <a:cs typeface="Calibri" panose="020F0502020204030204" pitchFamily="34" charset="0"/>
            </a:endParaRPr>
          </a:p>
          <a:p>
            <a:pPr marL="0" indent="0">
              <a:buFont typeface="Wingdings"/>
              <a:buNone/>
            </a:pPr>
            <a:endParaRPr lang="en-US" dirty="0">
              <a:cs typeface="Calibri" panose="020F0502020204030204" pitchFamily="34" charset="0"/>
            </a:endParaRPr>
          </a:p>
        </p:txBody>
      </p:sp>
      <p:pic>
        <p:nvPicPr>
          <p:cNvPr id="7" name="Picture 6" descr="A picture containing tree, outdoor, person, grass&#10;&#10;Description automatically generated">
            <a:extLst>
              <a:ext uri="{FF2B5EF4-FFF2-40B4-BE49-F238E27FC236}">
                <a16:creationId xmlns:a16="http://schemas.microsoft.com/office/drawing/2014/main" id="{A85C10AB-350C-5ACD-0DA5-D38E5412DB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15321" y="1600199"/>
            <a:ext cx="3171479" cy="4754897"/>
          </a:xfrm>
          <a:prstGeom prst="rect">
            <a:avLst/>
          </a:prstGeom>
        </p:spPr>
      </p:pic>
    </p:spTree>
    <p:extLst>
      <p:ext uri="{BB962C8B-B14F-4D97-AF65-F5344CB8AC3E}">
        <p14:creationId xmlns:p14="http://schemas.microsoft.com/office/powerpoint/2010/main" val="48930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210"/>
          </a:xfrm>
        </p:spPr>
        <p:txBody>
          <a:bodyPr/>
          <a:lstStyle/>
          <a:p>
            <a:r>
              <a:rPr lang="en-US" b="1" dirty="0"/>
              <a:t>Drug and Alcohol Treatment </a:t>
            </a:r>
            <a:endParaRPr lang="en-US" dirty="0"/>
          </a:p>
        </p:txBody>
      </p:sp>
      <p:sp>
        <p:nvSpPr>
          <p:cNvPr id="3" name="Content Placeholder 2"/>
          <p:cNvSpPr>
            <a:spLocks noGrp="1"/>
          </p:cNvSpPr>
          <p:nvPr>
            <p:ph sz="quarter" idx="1"/>
          </p:nvPr>
        </p:nvSpPr>
        <p:spPr>
          <a:xfrm>
            <a:off x="306729" y="1133037"/>
            <a:ext cx="7299956" cy="5325639"/>
          </a:xfrm>
        </p:spPr>
        <p:txBody>
          <a:bodyPr>
            <a:normAutofit lnSpcReduction="10000"/>
          </a:bodyPr>
          <a:lstStyle/>
          <a:p>
            <a:r>
              <a:rPr lang="en-US" dirty="0"/>
              <a:t>A minor can consent to Substance Use Disorder treatment without consent or authorization by a parent, guardian, or custodian (HRS)</a:t>
            </a:r>
          </a:p>
          <a:p>
            <a:pPr lvl="1"/>
            <a:r>
              <a:rPr lang="en-US" dirty="0"/>
              <a:t>Parents are not financially responsible, but the youth is (HRS)</a:t>
            </a:r>
          </a:p>
          <a:p>
            <a:r>
              <a:rPr lang="en-US" dirty="0"/>
              <a:t> Written consent by minor client required for provider to disclose information shared by client (CFR 42 Part 2)</a:t>
            </a:r>
          </a:p>
          <a:p>
            <a:pPr lvl="1"/>
            <a:r>
              <a:rPr lang="en-US" dirty="0"/>
              <a:t>Applies to those who work in a federally-assisted program</a:t>
            </a:r>
          </a:p>
          <a:p>
            <a:pPr lvl="1"/>
            <a:r>
              <a:rPr lang="en-US" dirty="0"/>
              <a:t>The information cannot be further redisclosed</a:t>
            </a:r>
          </a:p>
          <a:p>
            <a:pPr lvl="1"/>
            <a:r>
              <a:rPr lang="en-US" dirty="0"/>
              <a:t>Cannot confirm or deny if someone is a patient without a written consent</a:t>
            </a:r>
          </a:p>
          <a:p>
            <a:r>
              <a:rPr lang="en-US" dirty="0"/>
              <a:t>In Hawaii we need a consent signed by the minor to share information, including to parents</a:t>
            </a:r>
          </a:p>
        </p:txBody>
      </p:sp>
    </p:spTree>
    <p:extLst>
      <p:ext uri="{BB962C8B-B14F-4D97-AF65-F5344CB8AC3E}">
        <p14:creationId xmlns:p14="http://schemas.microsoft.com/office/powerpoint/2010/main" val="8776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94"/>
            <a:ext cx="5367867" cy="564606"/>
          </a:xfrm>
        </p:spPr>
        <p:txBody>
          <a:bodyPr anchor="b">
            <a:normAutofit/>
          </a:bodyPr>
          <a:lstStyle/>
          <a:p>
            <a:r>
              <a:rPr lang="en-US" b="1" dirty="0"/>
              <a:t>Mental Health Services</a:t>
            </a:r>
            <a:r>
              <a:rPr lang="en-US" dirty="0"/>
              <a:t> </a:t>
            </a:r>
          </a:p>
        </p:txBody>
      </p:sp>
      <p:sp>
        <p:nvSpPr>
          <p:cNvPr id="3" name="Content Placeholder 2"/>
          <p:cNvSpPr>
            <a:spLocks noGrp="1"/>
          </p:cNvSpPr>
          <p:nvPr>
            <p:ph sz="quarter" idx="1"/>
          </p:nvPr>
        </p:nvSpPr>
        <p:spPr>
          <a:xfrm>
            <a:off x="338203" y="971710"/>
            <a:ext cx="4663288" cy="5484506"/>
          </a:xfrm>
        </p:spPr>
        <p:txBody>
          <a:bodyPr>
            <a:noAutofit/>
          </a:bodyPr>
          <a:lstStyle/>
          <a:p>
            <a:pPr>
              <a:lnSpc>
                <a:spcPct val="90000"/>
              </a:lnSpc>
            </a:pPr>
            <a:r>
              <a:rPr lang="en-US" dirty="0"/>
              <a:t>A minor, 14 years or older, may consent to outpatient mental health services without the consent, knowledge or participation of their parents or legal guardians, upon consultation and agreement of their licensed therapist.</a:t>
            </a:r>
          </a:p>
          <a:p>
            <a:pPr>
              <a:lnSpc>
                <a:spcPct val="90000"/>
              </a:lnSpc>
            </a:pPr>
            <a:r>
              <a:rPr lang="en-US" dirty="0"/>
              <a:t>Neither the minor nor their parents or legal guardian may be held liable for payment for these services. </a:t>
            </a:r>
          </a:p>
          <a:p>
            <a:pPr>
              <a:lnSpc>
                <a:spcPct val="90000"/>
              </a:lnSpc>
            </a:pPr>
            <a:r>
              <a:rPr lang="en-US" dirty="0">
                <a:latin typeface="Century Schoolbook" panose="02040604050505020304" pitchFamily="18" charset="0"/>
              </a:rPr>
              <a:t>Parental consent required for medication and for out of home care. </a:t>
            </a:r>
          </a:p>
          <a:p>
            <a:pPr>
              <a:lnSpc>
                <a:spcPct val="90000"/>
              </a:lnSpc>
            </a:pPr>
            <a:endParaRPr lang="en-US" dirty="0"/>
          </a:p>
        </p:txBody>
      </p:sp>
      <p:pic>
        <p:nvPicPr>
          <p:cNvPr id="4" name="Picture 3">
            <a:extLst>
              <a:ext uri="{FF2B5EF4-FFF2-40B4-BE49-F238E27FC236}">
                <a16:creationId xmlns:a16="http://schemas.microsoft.com/office/drawing/2014/main" id="{110309CB-4413-7817-DC85-7C9E4AD9EB4F}"/>
              </a:ext>
            </a:extLst>
          </p:cNvPr>
          <p:cNvPicPr>
            <a:picLocks noChangeAspect="1"/>
          </p:cNvPicPr>
          <p:nvPr/>
        </p:nvPicPr>
        <p:blipFill rotWithShape="1">
          <a:blip r:embed="rId3"/>
          <a:srcRect l="21228" r="25373" b="2"/>
          <a:stretch/>
        </p:blipFill>
        <p:spPr>
          <a:xfrm>
            <a:off x="5508466" y="1642533"/>
            <a:ext cx="2858347" cy="3572934"/>
          </a:xfrm>
          <a:prstGeom prst="rect">
            <a:avLst/>
          </a:prstGeom>
          <a:noFill/>
        </p:spPr>
      </p:pic>
      <p:sp>
        <p:nvSpPr>
          <p:cNvPr id="5" name="Content Placeholder 2">
            <a:extLst>
              <a:ext uri="{FF2B5EF4-FFF2-40B4-BE49-F238E27FC236}">
                <a16:creationId xmlns:a16="http://schemas.microsoft.com/office/drawing/2014/main" id="{EBAF4DCC-81ED-5D0A-45A9-9D8D9E22CE84}"/>
              </a:ext>
            </a:extLst>
          </p:cNvPr>
          <p:cNvSpPr txBox="1">
            <a:spLocks/>
          </p:cNvSpPr>
          <p:nvPr/>
        </p:nvSpPr>
        <p:spPr>
          <a:xfrm>
            <a:off x="341799" y="5777344"/>
            <a:ext cx="6779438" cy="877453"/>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pPr>
            <a:endParaRPr lang="en-US" dirty="0">
              <a:latin typeface="Century Schoolbook" panose="02040604050505020304" pitchFamily="18" charset="0"/>
            </a:endParaRPr>
          </a:p>
        </p:txBody>
      </p:sp>
    </p:spTree>
    <p:extLst>
      <p:ext uri="{BB962C8B-B14F-4D97-AF65-F5344CB8AC3E}">
        <p14:creationId xmlns:p14="http://schemas.microsoft.com/office/powerpoint/2010/main" val="62536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87F4-E269-B4C3-62E7-C3821875D3EE}"/>
              </a:ext>
            </a:extLst>
          </p:cNvPr>
          <p:cNvSpPr>
            <a:spLocks noGrp="1"/>
          </p:cNvSpPr>
          <p:nvPr>
            <p:ph type="title"/>
          </p:nvPr>
        </p:nvSpPr>
        <p:spPr>
          <a:xfrm>
            <a:off x="457200" y="274638"/>
            <a:ext cx="7467600" cy="949044"/>
          </a:xfrm>
        </p:spPr>
        <p:txBody>
          <a:bodyPr/>
          <a:lstStyle/>
          <a:p>
            <a:r>
              <a:rPr lang="en-US" dirty="0"/>
              <a:t>SUD Tx vs Mental health Treatment</a:t>
            </a:r>
          </a:p>
        </p:txBody>
      </p:sp>
      <p:sp>
        <p:nvSpPr>
          <p:cNvPr id="3" name="Content Placeholder 2">
            <a:extLst>
              <a:ext uri="{FF2B5EF4-FFF2-40B4-BE49-F238E27FC236}">
                <a16:creationId xmlns:a16="http://schemas.microsoft.com/office/drawing/2014/main" id="{F05D670E-5805-E754-7F61-5326B634CEE6}"/>
              </a:ext>
            </a:extLst>
          </p:cNvPr>
          <p:cNvSpPr>
            <a:spLocks noGrp="1"/>
          </p:cNvSpPr>
          <p:nvPr>
            <p:ph sz="quarter" idx="1"/>
          </p:nvPr>
        </p:nvSpPr>
        <p:spPr>
          <a:xfrm>
            <a:off x="215153" y="1600200"/>
            <a:ext cx="3899647" cy="4572000"/>
          </a:xfrm>
        </p:spPr>
        <p:txBody>
          <a:bodyPr>
            <a:normAutofit fontScale="92500" lnSpcReduction="10000"/>
          </a:bodyPr>
          <a:lstStyle/>
          <a:p>
            <a:pPr marL="0" indent="0">
              <a:buNone/>
            </a:pPr>
            <a:r>
              <a:rPr lang="en-US" dirty="0"/>
              <a:t>SUD Treatment</a:t>
            </a:r>
          </a:p>
          <a:p>
            <a:r>
              <a:rPr lang="en-US" dirty="0"/>
              <a:t>CFR 42 Part 2 + HIPAA</a:t>
            </a:r>
          </a:p>
          <a:p>
            <a:r>
              <a:rPr lang="en-US" dirty="0"/>
              <a:t>CFR prohibit any further disclosure of the record</a:t>
            </a:r>
          </a:p>
          <a:p>
            <a:r>
              <a:rPr lang="en-US" dirty="0"/>
              <a:t>Youth consents to family involvement</a:t>
            </a:r>
          </a:p>
          <a:p>
            <a:r>
              <a:rPr lang="en-US" dirty="0"/>
              <a:t>Consent based on cognitive ability to provide informed consent</a:t>
            </a:r>
          </a:p>
          <a:p>
            <a:r>
              <a:rPr lang="en-US" dirty="0"/>
              <a:t>Need special court order and hearing to gather information for criminal prosecution</a:t>
            </a:r>
          </a:p>
        </p:txBody>
      </p:sp>
      <p:sp>
        <p:nvSpPr>
          <p:cNvPr id="4" name="Content Placeholder 3">
            <a:extLst>
              <a:ext uri="{FF2B5EF4-FFF2-40B4-BE49-F238E27FC236}">
                <a16:creationId xmlns:a16="http://schemas.microsoft.com/office/drawing/2014/main" id="{FEF15EFC-9D26-0DF6-BEE5-AB2FAEC94269}"/>
              </a:ext>
            </a:extLst>
          </p:cNvPr>
          <p:cNvSpPr>
            <a:spLocks noGrp="1"/>
          </p:cNvSpPr>
          <p:nvPr>
            <p:ph sz="quarter" idx="2"/>
          </p:nvPr>
        </p:nvSpPr>
        <p:spPr/>
        <p:txBody>
          <a:bodyPr>
            <a:normAutofit fontScale="92500" lnSpcReduction="10000"/>
          </a:bodyPr>
          <a:lstStyle/>
          <a:p>
            <a:pPr marL="0" indent="0">
              <a:buNone/>
            </a:pPr>
            <a:r>
              <a:rPr lang="en-US" dirty="0"/>
              <a:t>Mental Health Tx</a:t>
            </a:r>
          </a:p>
          <a:p>
            <a:r>
              <a:rPr lang="en-US" dirty="0"/>
              <a:t>HIPAA</a:t>
            </a:r>
          </a:p>
          <a:p>
            <a:r>
              <a:rPr lang="en-US" dirty="0"/>
              <a:t>May be subject to redisclosure and loss of privacy</a:t>
            </a:r>
          </a:p>
          <a:p>
            <a:r>
              <a:rPr lang="en-US" dirty="0"/>
              <a:t>Therapist determines family involvement</a:t>
            </a:r>
          </a:p>
          <a:p>
            <a:r>
              <a:rPr lang="en-US" dirty="0"/>
              <a:t>Consent at age 14 or older </a:t>
            </a:r>
          </a:p>
          <a:p>
            <a:r>
              <a:rPr lang="en-US" dirty="0"/>
              <a:t>Traditional court order sufficient</a:t>
            </a:r>
          </a:p>
        </p:txBody>
      </p:sp>
    </p:spTree>
    <p:extLst>
      <p:ext uri="{BB962C8B-B14F-4D97-AF65-F5344CB8AC3E}">
        <p14:creationId xmlns:p14="http://schemas.microsoft.com/office/powerpoint/2010/main" val="337406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ange dots">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orange dots.thmx</Template>
  <TotalTime>932</TotalTime>
  <Words>1557</Words>
  <Application>Microsoft Macintosh PowerPoint</Application>
  <PresentationFormat>On-screen Show (4:3)</PresentationFormat>
  <Paragraphs>137</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Century Schoolbook</vt:lpstr>
      <vt:lpstr>Helvetica</vt:lpstr>
      <vt:lpstr>opensansregular</vt:lpstr>
      <vt:lpstr>Roboto</vt:lpstr>
      <vt:lpstr>Rockwell</vt:lpstr>
      <vt:lpstr>Times New Roman</vt:lpstr>
      <vt:lpstr>Wingdings</vt:lpstr>
      <vt:lpstr>Wingdings 2</vt:lpstr>
      <vt:lpstr>orange dots</vt:lpstr>
      <vt:lpstr>PowerPoint Presentation</vt:lpstr>
      <vt:lpstr>UNDERSTANDING CONFIDENTIALITY AND MINOR CONSENT IN HAWAII</vt:lpstr>
      <vt:lpstr>Today’s Presentation</vt:lpstr>
      <vt:lpstr>Guide Development</vt:lpstr>
      <vt:lpstr>Informed Consent</vt:lpstr>
      <vt:lpstr>Confidentiality</vt:lpstr>
      <vt:lpstr>Drug and Alcohol Treatment </vt:lpstr>
      <vt:lpstr>Mental Health Services </vt:lpstr>
      <vt:lpstr>SUD Tx vs Mental health Treatment</vt:lpstr>
      <vt:lpstr>Emergency Shelter </vt:lpstr>
      <vt:lpstr>Contraception</vt:lpstr>
      <vt:lpstr>Family Planning &amp; Pregnancy</vt:lpstr>
      <vt:lpstr>STI/HIV Testing &amp; Treatment </vt:lpstr>
      <vt:lpstr>Parental Notification</vt:lpstr>
      <vt:lpstr>Primary Medical Care &amp; Services </vt:lpstr>
      <vt:lpstr>Hawaii Age of Consent for Sex</vt:lpstr>
      <vt:lpstr>Age of Consent - Hawaii</vt:lpstr>
      <vt:lpstr>Substance Use Disorder Counselors and exception to federal restrictions on nondisclosure</vt:lpstr>
      <vt:lpstr>Sexting</vt:lpstr>
      <vt:lpstr>PowerPoint Presentation</vt:lpstr>
      <vt:lpstr>PowerPoint Presentation</vt:lpstr>
    </vt:vector>
  </TitlesOfParts>
  <Company>UH Manoa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CONFIDENTIALITY AND MINOR CONSENT IN HAWAII</dc:title>
  <dc:creator>Colleen Fox</dc:creator>
  <cp:lastModifiedBy>Summer Mochida-Meek</cp:lastModifiedBy>
  <cp:revision>34</cp:revision>
  <cp:lastPrinted>2023-01-10T21:26:13Z</cp:lastPrinted>
  <dcterms:created xsi:type="dcterms:W3CDTF">2021-07-23T10:01:31Z</dcterms:created>
  <dcterms:modified xsi:type="dcterms:W3CDTF">2023-01-10T21:45:03Z</dcterms:modified>
</cp:coreProperties>
</file>