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72" r:id="rId3"/>
    <p:sldId id="257" r:id="rId4"/>
    <p:sldId id="260" r:id="rId5"/>
    <p:sldId id="262" r:id="rId6"/>
    <p:sldId id="264" r:id="rId7"/>
    <p:sldId id="263" r:id="rId8"/>
    <p:sldId id="271" r:id="rId9"/>
    <p:sldId id="278" r:id="rId10"/>
    <p:sldId id="279" r:id="rId11"/>
    <p:sldId id="280" r:id="rId12"/>
    <p:sldId id="281" r:id="rId13"/>
    <p:sldId id="282" r:id="rId14"/>
    <p:sldId id="273" r:id="rId15"/>
    <p:sldId id="276" r:id="rId16"/>
    <p:sldId id="274" r:id="rId17"/>
    <p:sldId id="275" r:id="rId18"/>
    <p:sldId id="270" r:id="rId19"/>
    <p:sldId id="266" r:id="rId20"/>
    <p:sldId id="277" r:id="rId21"/>
    <p:sldId id="267" r:id="rId22"/>
    <p:sldId id="268" r:id="rId23"/>
    <p:sldId id="26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69147-7ECB-424E-A4B7-D4647EA1C971}" v="7" dt="2022-10-27T02:06:18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76AED-401F-4AC1-9DF2-6FE91442F02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60A586B-1F7D-4267-BDCE-7A260F5140B0}">
      <dgm:prSet/>
      <dgm:spPr/>
      <dgm:t>
        <a:bodyPr/>
        <a:lstStyle/>
        <a:p>
          <a:r>
            <a:rPr lang="en-US"/>
            <a:t>Case manager, psychiatrist and nurse notice lower self esteem, greater reliance on others.</a:t>
          </a:r>
        </a:p>
      </dgm:t>
    </dgm:pt>
    <dgm:pt modelId="{F83C6057-2378-4E39-8C24-14E61F825EA8}" type="parTrans" cxnId="{95010D0B-4CA0-44C1-9BF9-347B1AD4BF93}">
      <dgm:prSet/>
      <dgm:spPr/>
      <dgm:t>
        <a:bodyPr/>
        <a:lstStyle/>
        <a:p>
          <a:endParaRPr lang="en-US"/>
        </a:p>
      </dgm:t>
    </dgm:pt>
    <dgm:pt modelId="{E3E57E9F-04A6-458F-B4D8-2E74DD93F5B4}" type="sibTrans" cxnId="{95010D0B-4CA0-44C1-9BF9-347B1AD4BF93}">
      <dgm:prSet/>
      <dgm:spPr/>
      <dgm:t>
        <a:bodyPr/>
        <a:lstStyle/>
        <a:p>
          <a:endParaRPr lang="en-US"/>
        </a:p>
      </dgm:t>
    </dgm:pt>
    <dgm:pt modelId="{9B0ED8AA-A3DE-44A4-993D-CC8E972D51EE}">
      <dgm:prSet/>
      <dgm:spPr/>
      <dgm:t>
        <a:bodyPr/>
        <a:lstStyle/>
        <a:p>
          <a:r>
            <a:rPr lang="en-US"/>
            <a:t>Difficulty expressing needs due to psychiatric illness and impoverished thought/speech</a:t>
          </a:r>
        </a:p>
      </dgm:t>
    </dgm:pt>
    <dgm:pt modelId="{FB7CE76A-2303-45EC-898B-68463049E729}" type="parTrans" cxnId="{77A6B4BA-A7AC-4629-908B-26F8A8BE73D2}">
      <dgm:prSet/>
      <dgm:spPr/>
      <dgm:t>
        <a:bodyPr/>
        <a:lstStyle/>
        <a:p>
          <a:endParaRPr lang="en-US"/>
        </a:p>
      </dgm:t>
    </dgm:pt>
    <dgm:pt modelId="{B2FCB074-7529-4418-AC8C-2E5D3B0BF7D1}" type="sibTrans" cxnId="{77A6B4BA-A7AC-4629-908B-26F8A8BE73D2}">
      <dgm:prSet/>
      <dgm:spPr/>
      <dgm:t>
        <a:bodyPr/>
        <a:lstStyle/>
        <a:p>
          <a:endParaRPr lang="en-US"/>
        </a:p>
      </dgm:t>
    </dgm:pt>
    <dgm:pt modelId="{D37E0485-14D5-4C58-9802-8B7E849DF32F}" type="pres">
      <dgm:prSet presAssocID="{A7E76AED-401F-4AC1-9DF2-6FE91442F029}" presName="root" presStyleCnt="0">
        <dgm:presLayoutVars>
          <dgm:dir/>
          <dgm:resizeHandles val="exact"/>
        </dgm:presLayoutVars>
      </dgm:prSet>
      <dgm:spPr/>
    </dgm:pt>
    <dgm:pt modelId="{3399E8F9-1F38-4D50-99BF-B1CED00C057C}" type="pres">
      <dgm:prSet presAssocID="{860A586B-1F7D-4267-BDCE-7A260F5140B0}" presName="compNode" presStyleCnt="0"/>
      <dgm:spPr/>
    </dgm:pt>
    <dgm:pt modelId="{FF76DB3C-C576-497E-B579-1151FD29A0C9}" type="pres">
      <dgm:prSet presAssocID="{860A586B-1F7D-4267-BDCE-7A260F5140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F28DBCCD-B5AA-4249-B165-11D7FE429244}" type="pres">
      <dgm:prSet presAssocID="{860A586B-1F7D-4267-BDCE-7A260F5140B0}" presName="spaceRect" presStyleCnt="0"/>
      <dgm:spPr/>
    </dgm:pt>
    <dgm:pt modelId="{3FBA764C-C2E3-4A60-B144-6C790D42668D}" type="pres">
      <dgm:prSet presAssocID="{860A586B-1F7D-4267-BDCE-7A260F5140B0}" presName="textRect" presStyleLbl="revTx" presStyleIdx="0" presStyleCnt="2">
        <dgm:presLayoutVars>
          <dgm:chMax val="1"/>
          <dgm:chPref val="1"/>
        </dgm:presLayoutVars>
      </dgm:prSet>
      <dgm:spPr/>
    </dgm:pt>
    <dgm:pt modelId="{FB95227D-ED97-498F-A2C7-EF8DC220500D}" type="pres">
      <dgm:prSet presAssocID="{E3E57E9F-04A6-458F-B4D8-2E74DD93F5B4}" presName="sibTrans" presStyleCnt="0"/>
      <dgm:spPr/>
    </dgm:pt>
    <dgm:pt modelId="{AD3FD8F7-6E4E-4D42-8DAA-3A57676C04BF}" type="pres">
      <dgm:prSet presAssocID="{9B0ED8AA-A3DE-44A4-993D-CC8E972D51EE}" presName="compNode" presStyleCnt="0"/>
      <dgm:spPr/>
    </dgm:pt>
    <dgm:pt modelId="{3E6B8DDC-2CCB-417A-A857-433419113457}" type="pres">
      <dgm:prSet presAssocID="{9B0ED8AA-A3DE-44A4-993D-CC8E972D51E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0910F183-C982-44AE-BEBA-0855B220098B}" type="pres">
      <dgm:prSet presAssocID="{9B0ED8AA-A3DE-44A4-993D-CC8E972D51EE}" presName="spaceRect" presStyleCnt="0"/>
      <dgm:spPr/>
    </dgm:pt>
    <dgm:pt modelId="{92CCE470-A29F-4E7F-AD30-56B62C395C99}" type="pres">
      <dgm:prSet presAssocID="{9B0ED8AA-A3DE-44A4-993D-CC8E972D51E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5010D0B-4CA0-44C1-9BF9-347B1AD4BF93}" srcId="{A7E76AED-401F-4AC1-9DF2-6FE91442F029}" destId="{860A586B-1F7D-4267-BDCE-7A260F5140B0}" srcOrd="0" destOrd="0" parTransId="{F83C6057-2378-4E39-8C24-14E61F825EA8}" sibTransId="{E3E57E9F-04A6-458F-B4D8-2E74DD93F5B4}"/>
    <dgm:cxn modelId="{C4F19952-511F-41A4-B06E-C871BBE2E6A5}" type="presOf" srcId="{A7E76AED-401F-4AC1-9DF2-6FE91442F029}" destId="{D37E0485-14D5-4C58-9802-8B7E849DF32F}" srcOrd="0" destOrd="0" presId="urn:microsoft.com/office/officeart/2018/2/layout/IconLabelList"/>
    <dgm:cxn modelId="{51AD4C64-3101-4BC7-94C2-27EA443DE9F7}" type="presOf" srcId="{860A586B-1F7D-4267-BDCE-7A260F5140B0}" destId="{3FBA764C-C2E3-4A60-B144-6C790D42668D}" srcOrd="0" destOrd="0" presId="urn:microsoft.com/office/officeart/2018/2/layout/IconLabelList"/>
    <dgm:cxn modelId="{DD68DBAF-D256-4EB0-BBF2-6DD6F1C59F81}" type="presOf" srcId="{9B0ED8AA-A3DE-44A4-993D-CC8E972D51EE}" destId="{92CCE470-A29F-4E7F-AD30-56B62C395C99}" srcOrd="0" destOrd="0" presId="urn:microsoft.com/office/officeart/2018/2/layout/IconLabelList"/>
    <dgm:cxn modelId="{77A6B4BA-A7AC-4629-908B-26F8A8BE73D2}" srcId="{A7E76AED-401F-4AC1-9DF2-6FE91442F029}" destId="{9B0ED8AA-A3DE-44A4-993D-CC8E972D51EE}" srcOrd="1" destOrd="0" parTransId="{FB7CE76A-2303-45EC-898B-68463049E729}" sibTransId="{B2FCB074-7529-4418-AC8C-2E5D3B0BF7D1}"/>
    <dgm:cxn modelId="{C4F0C6C5-5B85-4232-BDF0-B94E234C41C6}" type="presParOf" srcId="{D37E0485-14D5-4C58-9802-8B7E849DF32F}" destId="{3399E8F9-1F38-4D50-99BF-B1CED00C057C}" srcOrd="0" destOrd="0" presId="urn:microsoft.com/office/officeart/2018/2/layout/IconLabelList"/>
    <dgm:cxn modelId="{B1639E76-787A-46A8-A5B0-E8DF456F406D}" type="presParOf" srcId="{3399E8F9-1F38-4D50-99BF-B1CED00C057C}" destId="{FF76DB3C-C576-497E-B579-1151FD29A0C9}" srcOrd="0" destOrd="0" presId="urn:microsoft.com/office/officeart/2018/2/layout/IconLabelList"/>
    <dgm:cxn modelId="{01054C38-5BDE-41DD-9032-AA6D579CFF6B}" type="presParOf" srcId="{3399E8F9-1F38-4D50-99BF-B1CED00C057C}" destId="{F28DBCCD-B5AA-4249-B165-11D7FE429244}" srcOrd="1" destOrd="0" presId="urn:microsoft.com/office/officeart/2018/2/layout/IconLabelList"/>
    <dgm:cxn modelId="{D5865FDD-6121-4597-B24D-0563E8CA563F}" type="presParOf" srcId="{3399E8F9-1F38-4D50-99BF-B1CED00C057C}" destId="{3FBA764C-C2E3-4A60-B144-6C790D42668D}" srcOrd="2" destOrd="0" presId="urn:microsoft.com/office/officeart/2018/2/layout/IconLabelList"/>
    <dgm:cxn modelId="{16603F5B-ED28-4843-9497-F9ED5473AC9D}" type="presParOf" srcId="{D37E0485-14D5-4C58-9802-8B7E849DF32F}" destId="{FB95227D-ED97-498F-A2C7-EF8DC220500D}" srcOrd="1" destOrd="0" presId="urn:microsoft.com/office/officeart/2018/2/layout/IconLabelList"/>
    <dgm:cxn modelId="{FCB86861-FC20-48D0-A521-6DC3F0721899}" type="presParOf" srcId="{D37E0485-14D5-4C58-9802-8B7E849DF32F}" destId="{AD3FD8F7-6E4E-4D42-8DAA-3A57676C04BF}" srcOrd="2" destOrd="0" presId="urn:microsoft.com/office/officeart/2018/2/layout/IconLabelList"/>
    <dgm:cxn modelId="{DE722B3E-FEC5-4200-A33A-EA052CCDE488}" type="presParOf" srcId="{AD3FD8F7-6E4E-4D42-8DAA-3A57676C04BF}" destId="{3E6B8DDC-2CCB-417A-A857-433419113457}" srcOrd="0" destOrd="0" presId="urn:microsoft.com/office/officeart/2018/2/layout/IconLabelList"/>
    <dgm:cxn modelId="{0DEEC30B-DEB9-49F5-B52C-7F24CDAA30F2}" type="presParOf" srcId="{AD3FD8F7-6E4E-4D42-8DAA-3A57676C04BF}" destId="{0910F183-C982-44AE-BEBA-0855B220098B}" srcOrd="1" destOrd="0" presId="urn:microsoft.com/office/officeart/2018/2/layout/IconLabelList"/>
    <dgm:cxn modelId="{1B50C1BB-5310-4F63-8670-4A19546306AC}" type="presParOf" srcId="{AD3FD8F7-6E4E-4D42-8DAA-3A57676C04BF}" destId="{92CCE470-A29F-4E7F-AD30-56B62C395C9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8ED79-9430-483E-A2CD-8F2703C36F1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6168CFD-7CCF-4418-91B8-93FCE624BFCA}">
      <dgm:prSet/>
      <dgm:spPr/>
      <dgm:t>
        <a:bodyPr/>
        <a:lstStyle/>
        <a:p>
          <a:r>
            <a:rPr lang="en-US"/>
            <a:t>Further discussion and history gathering reveals the problem is poor foot hygiene with ingrown and overgrown toe nails.</a:t>
          </a:r>
        </a:p>
      </dgm:t>
    </dgm:pt>
    <dgm:pt modelId="{81025974-86F9-4667-BDBE-188D24A2A35D}" type="parTrans" cxnId="{C4341AF9-D492-44EE-85ED-DCDC9B36AB74}">
      <dgm:prSet/>
      <dgm:spPr/>
      <dgm:t>
        <a:bodyPr/>
        <a:lstStyle/>
        <a:p>
          <a:endParaRPr lang="en-US"/>
        </a:p>
      </dgm:t>
    </dgm:pt>
    <dgm:pt modelId="{C573B257-E4D8-41FC-993F-99001AF8FFA1}" type="sibTrans" cxnId="{C4341AF9-D492-44EE-85ED-DCDC9B36AB74}">
      <dgm:prSet/>
      <dgm:spPr/>
      <dgm:t>
        <a:bodyPr/>
        <a:lstStyle/>
        <a:p>
          <a:endParaRPr lang="en-US"/>
        </a:p>
      </dgm:t>
    </dgm:pt>
    <dgm:pt modelId="{B5262A42-B9B9-4EE4-BD2F-59CD92B5EF5E}">
      <dgm:prSet/>
      <dgm:spPr/>
      <dgm:t>
        <a:bodyPr/>
        <a:lstStyle/>
        <a:p>
          <a:r>
            <a:rPr lang="en-US"/>
            <a:t>Once treated, a return to previous levels of activity.</a:t>
          </a:r>
        </a:p>
      </dgm:t>
    </dgm:pt>
    <dgm:pt modelId="{6826A833-CB86-4BF5-8F4C-93BE0B2A1A6C}" type="parTrans" cxnId="{EE38DC5A-0F97-46C2-84CD-D9D29D63912E}">
      <dgm:prSet/>
      <dgm:spPr/>
      <dgm:t>
        <a:bodyPr/>
        <a:lstStyle/>
        <a:p>
          <a:endParaRPr lang="en-US"/>
        </a:p>
      </dgm:t>
    </dgm:pt>
    <dgm:pt modelId="{EC7A945B-7861-4F1E-ADFD-AE8AD009504F}" type="sibTrans" cxnId="{EE38DC5A-0F97-46C2-84CD-D9D29D63912E}">
      <dgm:prSet/>
      <dgm:spPr/>
      <dgm:t>
        <a:bodyPr/>
        <a:lstStyle/>
        <a:p>
          <a:endParaRPr lang="en-US"/>
        </a:p>
      </dgm:t>
    </dgm:pt>
    <dgm:pt modelId="{C8DF3329-CF96-4294-BF04-AB9C93BCD097}" type="pres">
      <dgm:prSet presAssocID="{7298ED79-9430-483E-A2CD-8F2703C36F14}" presName="root" presStyleCnt="0">
        <dgm:presLayoutVars>
          <dgm:dir/>
          <dgm:resizeHandles val="exact"/>
        </dgm:presLayoutVars>
      </dgm:prSet>
      <dgm:spPr/>
    </dgm:pt>
    <dgm:pt modelId="{1B4C31D4-E81B-4182-9D5D-2F821B1A555F}" type="pres">
      <dgm:prSet presAssocID="{F6168CFD-7CCF-4418-91B8-93FCE624BFCA}" presName="compNode" presStyleCnt="0"/>
      <dgm:spPr/>
    </dgm:pt>
    <dgm:pt modelId="{C03F0761-B682-455F-8D98-82E7A11FB761}" type="pres">
      <dgm:prSet presAssocID="{F6168CFD-7CCF-4418-91B8-93FCE624BFC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"/>
        </a:ext>
      </dgm:extLst>
    </dgm:pt>
    <dgm:pt modelId="{E466B5A9-3851-4556-84BC-1B06F6F9C4F0}" type="pres">
      <dgm:prSet presAssocID="{F6168CFD-7CCF-4418-91B8-93FCE624BFCA}" presName="spaceRect" presStyleCnt="0"/>
      <dgm:spPr/>
    </dgm:pt>
    <dgm:pt modelId="{3D36FBF9-763D-415A-B9CD-9BD802DC2037}" type="pres">
      <dgm:prSet presAssocID="{F6168CFD-7CCF-4418-91B8-93FCE624BFCA}" presName="textRect" presStyleLbl="revTx" presStyleIdx="0" presStyleCnt="2">
        <dgm:presLayoutVars>
          <dgm:chMax val="1"/>
          <dgm:chPref val="1"/>
        </dgm:presLayoutVars>
      </dgm:prSet>
      <dgm:spPr/>
    </dgm:pt>
    <dgm:pt modelId="{676D940D-0819-41D0-84F1-19DA3313EED1}" type="pres">
      <dgm:prSet presAssocID="{C573B257-E4D8-41FC-993F-99001AF8FFA1}" presName="sibTrans" presStyleCnt="0"/>
      <dgm:spPr/>
    </dgm:pt>
    <dgm:pt modelId="{41326052-7F32-49EE-A0F8-14D11571DDE8}" type="pres">
      <dgm:prSet presAssocID="{B5262A42-B9B9-4EE4-BD2F-59CD92B5EF5E}" presName="compNode" presStyleCnt="0"/>
      <dgm:spPr/>
    </dgm:pt>
    <dgm:pt modelId="{6894D4ED-BEE9-4EEB-B8F7-CB6EED74C1D0}" type="pres">
      <dgm:prSet presAssocID="{B5262A42-B9B9-4EE4-BD2F-59CD92B5EF5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ck"/>
        </a:ext>
      </dgm:extLst>
    </dgm:pt>
    <dgm:pt modelId="{4289A001-2D8F-4904-8B49-4C1E61EC44B0}" type="pres">
      <dgm:prSet presAssocID="{B5262A42-B9B9-4EE4-BD2F-59CD92B5EF5E}" presName="spaceRect" presStyleCnt="0"/>
      <dgm:spPr/>
    </dgm:pt>
    <dgm:pt modelId="{6DA316CE-3282-4E61-924B-E4F821462B17}" type="pres">
      <dgm:prSet presAssocID="{B5262A42-B9B9-4EE4-BD2F-59CD92B5EF5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EC3611C-079E-4B64-AF91-3E75B1CCE8E6}" type="presOf" srcId="{7298ED79-9430-483E-A2CD-8F2703C36F14}" destId="{C8DF3329-CF96-4294-BF04-AB9C93BCD097}" srcOrd="0" destOrd="0" presId="urn:microsoft.com/office/officeart/2018/2/layout/IconLabelList"/>
    <dgm:cxn modelId="{EE38DC5A-0F97-46C2-84CD-D9D29D63912E}" srcId="{7298ED79-9430-483E-A2CD-8F2703C36F14}" destId="{B5262A42-B9B9-4EE4-BD2F-59CD92B5EF5E}" srcOrd="1" destOrd="0" parTransId="{6826A833-CB86-4BF5-8F4C-93BE0B2A1A6C}" sibTransId="{EC7A945B-7861-4F1E-ADFD-AE8AD009504F}"/>
    <dgm:cxn modelId="{1703F3D8-777D-45E4-9FEF-F15362817CBE}" type="presOf" srcId="{B5262A42-B9B9-4EE4-BD2F-59CD92B5EF5E}" destId="{6DA316CE-3282-4E61-924B-E4F821462B17}" srcOrd="0" destOrd="0" presId="urn:microsoft.com/office/officeart/2018/2/layout/IconLabelList"/>
    <dgm:cxn modelId="{730C99EE-1D15-4A5B-88AE-09046EA2F549}" type="presOf" srcId="{F6168CFD-7CCF-4418-91B8-93FCE624BFCA}" destId="{3D36FBF9-763D-415A-B9CD-9BD802DC2037}" srcOrd="0" destOrd="0" presId="urn:microsoft.com/office/officeart/2018/2/layout/IconLabelList"/>
    <dgm:cxn modelId="{C4341AF9-D492-44EE-85ED-DCDC9B36AB74}" srcId="{7298ED79-9430-483E-A2CD-8F2703C36F14}" destId="{F6168CFD-7CCF-4418-91B8-93FCE624BFCA}" srcOrd="0" destOrd="0" parTransId="{81025974-86F9-4667-BDBE-188D24A2A35D}" sibTransId="{C573B257-E4D8-41FC-993F-99001AF8FFA1}"/>
    <dgm:cxn modelId="{150FA7FF-BBF7-438F-B33E-9575BF152DD3}" type="presParOf" srcId="{C8DF3329-CF96-4294-BF04-AB9C93BCD097}" destId="{1B4C31D4-E81B-4182-9D5D-2F821B1A555F}" srcOrd="0" destOrd="0" presId="urn:microsoft.com/office/officeart/2018/2/layout/IconLabelList"/>
    <dgm:cxn modelId="{3BCCB704-63F1-4040-AB97-15B39D4E7F36}" type="presParOf" srcId="{1B4C31D4-E81B-4182-9D5D-2F821B1A555F}" destId="{C03F0761-B682-455F-8D98-82E7A11FB761}" srcOrd="0" destOrd="0" presId="urn:microsoft.com/office/officeart/2018/2/layout/IconLabelList"/>
    <dgm:cxn modelId="{C6ECFB2C-06B4-45A6-B065-D63402D5E51F}" type="presParOf" srcId="{1B4C31D4-E81B-4182-9D5D-2F821B1A555F}" destId="{E466B5A9-3851-4556-84BC-1B06F6F9C4F0}" srcOrd="1" destOrd="0" presId="urn:microsoft.com/office/officeart/2018/2/layout/IconLabelList"/>
    <dgm:cxn modelId="{2946A27F-2A4E-47BE-A835-C1557F77CC89}" type="presParOf" srcId="{1B4C31D4-E81B-4182-9D5D-2F821B1A555F}" destId="{3D36FBF9-763D-415A-B9CD-9BD802DC2037}" srcOrd="2" destOrd="0" presId="urn:microsoft.com/office/officeart/2018/2/layout/IconLabelList"/>
    <dgm:cxn modelId="{EF0E4157-7A27-4D1E-8DDA-4F4761FAE104}" type="presParOf" srcId="{C8DF3329-CF96-4294-BF04-AB9C93BCD097}" destId="{676D940D-0819-41D0-84F1-19DA3313EED1}" srcOrd="1" destOrd="0" presId="urn:microsoft.com/office/officeart/2018/2/layout/IconLabelList"/>
    <dgm:cxn modelId="{094EFB6A-A0C6-4AA1-A2E5-07DFB9355199}" type="presParOf" srcId="{C8DF3329-CF96-4294-BF04-AB9C93BCD097}" destId="{41326052-7F32-49EE-A0F8-14D11571DDE8}" srcOrd="2" destOrd="0" presId="urn:microsoft.com/office/officeart/2018/2/layout/IconLabelList"/>
    <dgm:cxn modelId="{0ADA5B82-7BA1-4055-A280-FB57C657076A}" type="presParOf" srcId="{41326052-7F32-49EE-A0F8-14D11571DDE8}" destId="{6894D4ED-BEE9-4EEB-B8F7-CB6EED74C1D0}" srcOrd="0" destOrd="0" presId="urn:microsoft.com/office/officeart/2018/2/layout/IconLabelList"/>
    <dgm:cxn modelId="{A77A32CB-2021-4B89-9165-794D45269E58}" type="presParOf" srcId="{41326052-7F32-49EE-A0F8-14D11571DDE8}" destId="{4289A001-2D8F-4904-8B49-4C1E61EC44B0}" srcOrd="1" destOrd="0" presId="urn:microsoft.com/office/officeart/2018/2/layout/IconLabelList"/>
    <dgm:cxn modelId="{6415B78C-D7F6-4BE4-BC17-8679682475CD}" type="presParOf" srcId="{41326052-7F32-49EE-A0F8-14D11571DDE8}" destId="{6DA316CE-3282-4E61-924B-E4F821462B1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6DB3C-C576-497E-B579-1151FD29A0C9}">
      <dsp:nvSpPr>
        <dsp:cNvPr id="0" name=""/>
        <dsp:cNvSpPr/>
      </dsp:nvSpPr>
      <dsp:spPr>
        <a:xfrm>
          <a:off x="1900199" y="24026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A764C-C2E3-4A60-B144-6C790D42668D}">
      <dsp:nvSpPr>
        <dsp:cNvPr id="0" name=""/>
        <dsp:cNvSpPr/>
      </dsp:nvSpPr>
      <dsp:spPr>
        <a:xfrm>
          <a:off x="712199" y="265446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Case manager, psychiatrist and nurse notice lower self esteem, greater reliance on others.</a:t>
          </a:r>
        </a:p>
      </dsp:txBody>
      <dsp:txXfrm>
        <a:off x="712199" y="2654468"/>
        <a:ext cx="4320000" cy="720000"/>
      </dsp:txXfrm>
    </dsp:sp>
    <dsp:sp modelId="{3E6B8DDC-2CCB-417A-A857-433419113457}">
      <dsp:nvSpPr>
        <dsp:cNvPr id="0" name=""/>
        <dsp:cNvSpPr/>
      </dsp:nvSpPr>
      <dsp:spPr>
        <a:xfrm>
          <a:off x="6976199" y="24026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CE470-A29F-4E7F-AD30-56B62C395C99}">
      <dsp:nvSpPr>
        <dsp:cNvPr id="0" name=""/>
        <dsp:cNvSpPr/>
      </dsp:nvSpPr>
      <dsp:spPr>
        <a:xfrm>
          <a:off x="5788199" y="265446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Difficulty expressing needs due to psychiatric illness and impoverished thought/speech</a:t>
          </a:r>
        </a:p>
      </dsp:txBody>
      <dsp:txXfrm>
        <a:off x="5788199" y="2654468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F0761-B682-455F-8D98-82E7A11FB761}">
      <dsp:nvSpPr>
        <dsp:cNvPr id="0" name=""/>
        <dsp:cNvSpPr/>
      </dsp:nvSpPr>
      <dsp:spPr>
        <a:xfrm>
          <a:off x="1900199" y="24026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6FBF9-763D-415A-B9CD-9BD802DC2037}">
      <dsp:nvSpPr>
        <dsp:cNvPr id="0" name=""/>
        <dsp:cNvSpPr/>
      </dsp:nvSpPr>
      <dsp:spPr>
        <a:xfrm>
          <a:off x="712199" y="265446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Further discussion and history gathering reveals the problem is poor foot hygiene with ingrown and overgrown toe nails.</a:t>
          </a:r>
        </a:p>
      </dsp:txBody>
      <dsp:txXfrm>
        <a:off x="712199" y="2654468"/>
        <a:ext cx="4320000" cy="720000"/>
      </dsp:txXfrm>
    </dsp:sp>
    <dsp:sp modelId="{6894D4ED-BEE9-4EEB-B8F7-CB6EED74C1D0}">
      <dsp:nvSpPr>
        <dsp:cNvPr id="0" name=""/>
        <dsp:cNvSpPr/>
      </dsp:nvSpPr>
      <dsp:spPr>
        <a:xfrm>
          <a:off x="6976199" y="24026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316CE-3282-4E61-924B-E4F821462B17}">
      <dsp:nvSpPr>
        <dsp:cNvPr id="0" name=""/>
        <dsp:cNvSpPr/>
      </dsp:nvSpPr>
      <dsp:spPr>
        <a:xfrm>
          <a:off x="5788199" y="265446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Once treated, a return to previous levels of activity.</a:t>
          </a:r>
        </a:p>
      </dsp:txBody>
      <dsp:txXfrm>
        <a:off x="5788199" y="2654468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19298-2989-4FFC-BFA4-913C25E2451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CC97-B0C2-4EB1-B138-97C50B4A9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5CC97-B0C2-4EB1-B138-97C50B4A95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4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4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04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19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1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0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9F9DFB-1630-451F-9578-FB9DF32896F4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441DD3-D128-4588-BE40-5761FA0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8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health.com/inflammatory-biomarkers-52052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6">
            <a:extLst>
              <a:ext uri="{FF2B5EF4-FFF2-40B4-BE49-F238E27FC236}">
                <a16:creationId xmlns:a16="http://schemas.microsoft.com/office/drawing/2014/main" id="{19B315F0-2F2E-4749-9C08-6F2B59723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035A481B-C639-4892-B0EF-4D8373A9B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39734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052BD58B-6284-459E-9FF4-A97F3A569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438656" cy="6858000"/>
          </a:xfrm>
          <a:prstGeom prst="rect">
            <a:avLst/>
          </a:prstGeom>
          <a:solidFill>
            <a:schemeClr val="bg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911703-8F76-418B-A5BE-312E5FF98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3449715"/>
            <a:ext cx="2981858" cy="3208867"/>
            <a:chOff x="9206969" y="2963333"/>
            <a:chExt cx="2981858" cy="3208867"/>
          </a:xfrm>
        </p:grpSpPr>
        <p:cxnSp>
          <p:nvCxnSpPr>
            <p:cNvPr id="22" name="Straight Connector 13">
              <a:extLst>
                <a:ext uri="{FF2B5EF4-FFF2-40B4-BE49-F238E27FC236}">
                  <a16:creationId xmlns:a16="http://schemas.microsoft.com/office/drawing/2014/main" id="{683E51D0-80D2-4A0E-BC33-FC2854416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">
              <a:extLst>
                <a:ext uri="{FF2B5EF4-FFF2-40B4-BE49-F238E27FC236}">
                  <a16:creationId xmlns:a16="http://schemas.microsoft.com/office/drawing/2014/main" id="{66DDC556-F181-4330-9D5E-06CD9B5F7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1744895-D69C-4B43-BBB6-644C78E57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47E019-B61B-46EA-8987-B3A661CFB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A95601E-850C-471E-B37C-61C13AB1C1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98612E-909E-40A7-BDE1-95DED40A2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0545" y="199418"/>
            <a:ext cx="6826066" cy="55937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Medical Conditions Manifesting As Mental Health Problems</a:t>
            </a:r>
            <a:br>
              <a:rPr lang="en-US" sz="2600" dirty="0"/>
            </a:br>
            <a:br>
              <a:rPr lang="en-US" sz="2600" dirty="0"/>
            </a:br>
            <a:r>
              <a:rPr lang="en-US" sz="2600" cap="none" dirty="0"/>
              <a:t>Dr. Paul Beighley</a:t>
            </a:r>
            <a:br>
              <a:rPr lang="en-US" sz="2600" cap="none" dirty="0"/>
            </a:br>
            <a:r>
              <a:rPr lang="en-US" sz="2600" cap="none" dirty="0"/>
              <a:t>Hawai’i Department of Health</a:t>
            </a:r>
            <a:br>
              <a:rPr lang="en-US" sz="2600" dirty="0"/>
            </a:br>
            <a:br>
              <a:rPr lang="en-US" sz="2600" dirty="0"/>
            </a:br>
            <a:r>
              <a:rPr lang="en-US" sz="2000" cap="none" dirty="0">
                <a:latin typeface="+mn-lt"/>
              </a:rPr>
              <a:t>I have no actual or potential conflict of interest in relation to this presentation </a:t>
            </a:r>
            <a:br>
              <a:rPr lang="en-US" sz="2600" dirty="0"/>
            </a:b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644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7444-84F8-4E6F-A3BD-7B9A58734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Biological</a:t>
            </a:r>
          </a:p>
        </p:txBody>
      </p:sp>
      <p:pic>
        <p:nvPicPr>
          <p:cNvPr id="7" name="Graphic 6" descr="Medicine">
            <a:extLst>
              <a:ext uri="{FF2B5EF4-FFF2-40B4-BE49-F238E27FC236}">
                <a16:creationId xmlns:a16="http://schemas.microsoft.com/office/drawing/2014/main" id="{D5D55D9D-1E36-B0CE-B7B8-CCEAF5748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41AA-FC8F-436C-BA7B-322CF9760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268" y="733646"/>
            <a:ext cx="4624557" cy="4433157"/>
          </a:xfrm>
        </p:spPr>
        <p:txBody>
          <a:bodyPr>
            <a:normAutofit/>
          </a:bodyPr>
          <a:lstStyle/>
          <a:p>
            <a:r>
              <a:rPr lang="en-US" b="1" dirty="0"/>
              <a:t>Nurse and psychiatrist – no new problems noted from other medical providers, no recent changes in medication or health status, vital signs stable, compliant with treatment prescribed</a:t>
            </a:r>
          </a:p>
          <a:p>
            <a:r>
              <a:rPr lang="en-US" b="1" dirty="0"/>
              <a:t>Is changing the medication going to help?  Maybe there is more to the story ….  </a:t>
            </a:r>
          </a:p>
        </p:txBody>
      </p:sp>
    </p:spTree>
    <p:extLst>
      <p:ext uri="{BB962C8B-B14F-4D97-AF65-F5344CB8AC3E}">
        <p14:creationId xmlns:p14="http://schemas.microsoft.com/office/powerpoint/2010/main" val="286431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05DF0-225C-41CF-81D0-E29EB681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88" y="3866227"/>
            <a:ext cx="2786768" cy="2099568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social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8B141-E8DA-4FEC-9A55-866E43A34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manager speaks with manager and group home.  Decreased interactions, mostly stays to himself, not moving around much and seems “down”</a:t>
            </a:r>
          </a:p>
          <a:p>
            <a:r>
              <a:rPr lang="en-US" dirty="0">
                <a:solidFill>
                  <a:schemeClr val="tx1"/>
                </a:solidFill>
              </a:rPr>
              <a:t>Is there conflict and avoidance of other residents?</a:t>
            </a:r>
          </a:p>
        </p:txBody>
      </p:sp>
    </p:spTree>
    <p:extLst>
      <p:ext uri="{BB962C8B-B14F-4D97-AF65-F5344CB8AC3E}">
        <p14:creationId xmlns:p14="http://schemas.microsoft.com/office/powerpoint/2010/main" val="234544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0A78-C92A-4EDA-B263-1E60F106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03" y="4957848"/>
            <a:ext cx="4420448" cy="1507067"/>
          </a:xfrm>
        </p:spPr>
        <p:txBody>
          <a:bodyPr>
            <a:normAutofit/>
          </a:bodyPr>
          <a:lstStyle/>
          <a:p>
            <a:r>
              <a:rPr lang="en-US" dirty="0"/>
              <a:t>psychological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C3C05F-9BF4-4A9D-0371-BA3E1363F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9492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62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FA5C-D885-4D0D-ACE2-DC9F94ED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The problem?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564E3D-A631-EDE5-F9C8-443CBAFE6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62916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284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C54A-4E91-45D9-A938-4075149D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33" y="5279638"/>
            <a:ext cx="8534400" cy="1507067"/>
          </a:xfrm>
        </p:spPr>
        <p:txBody>
          <a:bodyPr/>
          <a:lstStyle/>
          <a:p>
            <a:r>
              <a:rPr lang="en-US" dirty="0"/>
              <a:t>“When you hear hoof beats, think horse not zebra.”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BD6046-C080-4C98-9AD7-4DF39E933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373" y="432497"/>
            <a:ext cx="7022237" cy="468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0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F43AB-267F-4813-9F63-11B9BCB44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057769" cy="5422037"/>
          </a:xfrm>
        </p:spPr>
        <p:txBody>
          <a:bodyPr>
            <a:normAutofit/>
          </a:bodyPr>
          <a:lstStyle/>
          <a:p>
            <a:r>
              <a:rPr lang="en-US" sz="2400" b="1" dirty="0"/>
              <a:t>Focus on the most likely diagnoses first</a:t>
            </a:r>
          </a:p>
          <a:p>
            <a:r>
              <a:rPr lang="en-US" sz="2400" b="1" dirty="0"/>
              <a:t>Consider some ‘organic’ medical conditions commonly have symptoms like those in functional, psychiatric diagnoses</a:t>
            </a:r>
          </a:p>
          <a:p>
            <a:r>
              <a:rPr lang="en-US" sz="2400" b="1" dirty="0"/>
              <a:t>Do not rule out rare diagnoses, always keep your mind open, and longitudinal history can be critical and should never be discounted as valuable.  Good notes and records are crucial.</a:t>
            </a:r>
          </a:p>
        </p:txBody>
      </p:sp>
    </p:spTree>
    <p:extLst>
      <p:ext uri="{BB962C8B-B14F-4D97-AF65-F5344CB8AC3E}">
        <p14:creationId xmlns:p14="http://schemas.microsoft.com/office/powerpoint/2010/main" val="2258619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6B5A-697A-4E3D-B0E6-8E75DED5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</a:rPr>
              <a:t>Transient anxiety symptoms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High blood pressure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Headache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Heavy sweating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Rapid heartbeat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Tremors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Pallor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Shortness of breath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B8AEB3-ED88-478F-B38B-59E56CC8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101484"/>
            <a:ext cx="8534400" cy="2459114"/>
          </a:xfrm>
        </p:spPr>
        <p:txBody>
          <a:bodyPr/>
          <a:lstStyle/>
          <a:p>
            <a:r>
              <a:rPr lang="en-US" dirty="0"/>
              <a:t>What is the horse???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the zebra ????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C84BD4-673B-4A5B-AF59-F7F1CDE58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703" y="586953"/>
            <a:ext cx="4535460" cy="339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58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EAF0E-45E6-4809-9B46-B4160EB63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72" y="1342500"/>
            <a:ext cx="6459669" cy="3358063"/>
          </a:xfrm>
        </p:spPr>
        <p:txBody>
          <a:bodyPr/>
          <a:lstStyle/>
          <a:p>
            <a:r>
              <a:rPr lang="en-US" i="0" dirty="0">
                <a:solidFill>
                  <a:srgbClr val="202122"/>
                </a:solidFill>
                <a:effectLst/>
                <a:latin typeface="+mj-lt"/>
              </a:rPr>
              <a:t>Pheochromocytoma</a:t>
            </a:r>
            <a:r>
              <a:rPr lang="en-US" i="0" dirty="0">
                <a:solidFill>
                  <a:srgbClr val="212121"/>
                </a:solidFill>
                <a:effectLst/>
                <a:latin typeface="+mj-lt"/>
              </a:rPr>
              <a:t> cases are </a:t>
            </a:r>
            <a:r>
              <a:rPr lang="en-US" i="0" dirty="0">
                <a:solidFill>
                  <a:srgbClr val="202124"/>
                </a:solidFill>
                <a:effectLst/>
                <a:latin typeface="+mj-lt"/>
              </a:rPr>
              <a:t>8 per 1 million people 🦓</a:t>
            </a:r>
          </a:p>
          <a:p>
            <a:pPr marL="0" indent="0">
              <a:buNone/>
            </a:pPr>
            <a:endParaRPr lang="en-US" dirty="0">
              <a:solidFill>
                <a:srgbClr val="343536"/>
              </a:solidFill>
              <a:latin typeface="+mj-lt"/>
            </a:endParaRPr>
          </a:p>
          <a:p>
            <a:r>
              <a:rPr lang="en-US" i="0" dirty="0">
                <a:solidFill>
                  <a:srgbClr val="343536"/>
                </a:solidFill>
                <a:effectLst/>
                <a:latin typeface="+mj-lt"/>
              </a:rPr>
              <a:t>Every year, up to 11% of Americans experience a panic attack. Approximately 2% to 3% of them go on to develop panic disorder. 🐴</a:t>
            </a:r>
            <a:endParaRPr lang="en-US" i="0" dirty="0">
              <a:solidFill>
                <a:srgbClr val="202124"/>
              </a:solidFill>
              <a:effectLst/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936BD3-0959-41ED-96E2-EB2DC650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03" y="501258"/>
            <a:ext cx="10563796" cy="1507067"/>
          </a:xfrm>
        </p:spPr>
        <p:txBody>
          <a:bodyPr/>
          <a:lstStyle/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pheochromocytoma (fee-o-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kroe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moe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-TOE-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muh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en-US" sz="1900" b="1" cap="none" dirty="0">
                <a:ln>
                  <a:noFill/>
                </a:ln>
                <a:solidFill>
                  <a:srgbClr val="111111"/>
                </a:solidFill>
                <a:latin typeface="+mn-lt"/>
                <a:ea typeface="+mn-ea"/>
                <a:cs typeface="+mn-cs"/>
              </a:rPr>
              <a:t>a 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 noncancerous (benign) tumor that develops in an adrenal gland.  It causes symptoms by secreting hormones.</a:t>
            </a:r>
            <a:b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A76FD-75C9-4E1B-8D66-A3BFDF5E131D}"/>
              </a:ext>
            </a:extLst>
          </p:cNvPr>
          <p:cNvSpPr txBox="1"/>
          <p:nvPr/>
        </p:nvSpPr>
        <p:spPr>
          <a:xfrm>
            <a:off x="357092" y="5088052"/>
            <a:ext cx="1024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…. pheochromocytoma can be treated surgically, completely cured, and can lead to long term complications, even death, if not diagnosed</a:t>
            </a:r>
          </a:p>
          <a:p>
            <a:endParaRPr lang="en-US" dirty="0"/>
          </a:p>
          <a:p>
            <a:r>
              <a:rPr lang="en-US" dirty="0"/>
              <a:t>Finding the zebras is important   ! ! 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73C453-CB80-4584-AED1-635A35ACA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530" y="1342500"/>
            <a:ext cx="4498389" cy="317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54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8747-CDDF-4676-B832-2F522492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70912"/>
            <a:ext cx="8534400" cy="1507067"/>
          </a:xfrm>
        </p:spPr>
        <p:txBody>
          <a:bodyPr/>
          <a:lstStyle/>
          <a:p>
            <a:r>
              <a:rPr lang="en-US" dirty="0"/>
              <a:t>Red Flags 🚩🚩🚩🚩🚩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B2D7-B25F-4D4B-8CA4-436C40710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4145240" cy="4081509"/>
          </a:xfrm>
        </p:spPr>
        <p:txBody>
          <a:bodyPr>
            <a:normAutofit/>
          </a:bodyPr>
          <a:lstStyle/>
          <a:p>
            <a:r>
              <a:rPr lang="en-US" sz="1800" b="1" dirty="0"/>
              <a:t>Sudden onset</a:t>
            </a:r>
          </a:p>
          <a:p>
            <a:r>
              <a:rPr lang="en-US" sz="1800" b="1" dirty="0"/>
              <a:t>Medical problems</a:t>
            </a:r>
          </a:p>
          <a:p>
            <a:r>
              <a:rPr lang="en-US" sz="1800" b="1" dirty="0"/>
              <a:t>Physical symptoms</a:t>
            </a:r>
          </a:p>
          <a:p>
            <a:r>
              <a:rPr lang="en-US" sz="1800" b="1" dirty="0"/>
              <a:t>Intermittent or waxing/waning symptoms</a:t>
            </a:r>
          </a:p>
          <a:p>
            <a:r>
              <a:rPr lang="en-US" sz="1800" b="1" dirty="0"/>
              <a:t>Abnormal vital signs</a:t>
            </a:r>
          </a:p>
          <a:p>
            <a:r>
              <a:rPr lang="en-US" sz="1800" b="1" dirty="0"/>
              <a:t>Abnormal labs</a:t>
            </a:r>
          </a:p>
          <a:p>
            <a:r>
              <a:rPr lang="en-US" sz="1800" b="1" dirty="0"/>
              <a:t>Atypical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B15D3-530E-4DBA-92C1-D9E0CD58EA53}"/>
              </a:ext>
            </a:extLst>
          </p:cNvPr>
          <p:cNvSpPr txBox="1"/>
          <p:nvPr/>
        </p:nvSpPr>
        <p:spPr>
          <a:xfrm>
            <a:off x="5877018" y="1020707"/>
            <a:ext cx="4314547" cy="310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Over 40 no past psychiatric history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Lack of response or atypical response to treatment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Collateral history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Speech deficits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Motor symptoms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Olfactory hallucinations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Headaches</a:t>
            </a:r>
          </a:p>
        </p:txBody>
      </p:sp>
    </p:spTree>
    <p:extLst>
      <p:ext uri="{BB962C8B-B14F-4D97-AF65-F5344CB8AC3E}">
        <p14:creationId xmlns:p14="http://schemas.microsoft.com/office/powerpoint/2010/main" val="769922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6309AF-A415-45B0-A065-E19216E5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Most common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BD82-C20D-4B58-9B65-B1152F05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Delirium</a:t>
            </a:r>
          </a:p>
          <a:p>
            <a:r>
              <a:rPr lang="en-US" b="1">
                <a:solidFill>
                  <a:schemeClr val="tx1"/>
                </a:solidFill>
              </a:rPr>
              <a:t>Dementia</a:t>
            </a:r>
          </a:p>
          <a:p>
            <a:r>
              <a:rPr lang="en-US" b="1">
                <a:solidFill>
                  <a:schemeClr val="tx1"/>
                </a:solidFill>
              </a:rPr>
              <a:t>Seizures</a:t>
            </a:r>
          </a:p>
          <a:p>
            <a:r>
              <a:rPr lang="en-US" b="1">
                <a:solidFill>
                  <a:schemeClr val="tx1"/>
                </a:solidFill>
              </a:rPr>
              <a:t>Traumatic Brain Injury</a:t>
            </a:r>
          </a:p>
          <a:p>
            <a:r>
              <a:rPr lang="en-US" b="1">
                <a:solidFill>
                  <a:schemeClr val="tx1"/>
                </a:solidFill>
              </a:rPr>
              <a:t>Infectious</a:t>
            </a:r>
          </a:p>
          <a:p>
            <a:r>
              <a:rPr lang="en-US" b="1">
                <a:solidFill>
                  <a:schemeClr val="tx1"/>
                </a:solidFill>
              </a:rPr>
              <a:t>Metabolic</a:t>
            </a:r>
          </a:p>
          <a:p>
            <a:r>
              <a:rPr lang="en-US" b="1">
                <a:solidFill>
                  <a:schemeClr val="tx1"/>
                </a:solidFill>
              </a:rPr>
              <a:t>Medication/Intoxication/Supplements</a:t>
            </a:r>
          </a:p>
        </p:txBody>
      </p:sp>
    </p:spTree>
    <p:extLst>
      <p:ext uri="{BB962C8B-B14F-4D97-AF65-F5344CB8AC3E}">
        <p14:creationId xmlns:p14="http://schemas.microsoft.com/office/powerpoint/2010/main" val="3699819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9CCB3F-DBCE-4964-9E34-8C5DE80EF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725FC-CBD9-4A9C-B2D8-9C02178B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anchor="b">
            <a:normAutofit fontScale="90000"/>
          </a:bodyPr>
          <a:lstStyle/>
          <a:p>
            <a:r>
              <a:rPr lang="en-US" b="1" dirty="0"/>
              <a:t>A few rabbit holes …</a:t>
            </a:r>
          </a:p>
        </p:txBody>
      </p:sp>
      <p:sp>
        <p:nvSpPr>
          <p:cNvPr id="12" name="Snip Diagonal Corner Rectangle 24">
            <a:extLst>
              <a:ext uri="{FF2B5EF4-FFF2-40B4-BE49-F238E27FC236}">
                <a16:creationId xmlns:a16="http://schemas.microsoft.com/office/drawing/2014/main" id="{1DFF944F-74BA-483A-82C0-64E3AAF4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CA4A1-CD90-479E-AED9-DF65632008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515"/>
          <a:stretch/>
        </p:blipFill>
        <p:spPr>
          <a:xfrm>
            <a:off x="778062" y="786117"/>
            <a:ext cx="6245352" cy="4956048"/>
          </a:xfrm>
          <a:custGeom>
            <a:avLst/>
            <a:gdLst/>
            <a:ahLst/>
            <a:cxnLst/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7988B-350F-4AD0-A55F-61521B4F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710" y="1822448"/>
            <a:ext cx="4212447" cy="4349751"/>
          </a:xfrm>
        </p:spPr>
        <p:txBody>
          <a:bodyPr anchor="t">
            <a:normAutofit/>
          </a:bodyPr>
          <a:lstStyle/>
          <a:p>
            <a:r>
              <a:rPr lang="en-US" sz="2800" b="1" dirty="0"/>
              <a:t>Functional vs Organic</a:t>
            </a:r>
          </a:p>
          <a:p>
            <a:r>
              <a:rPr lang="en-US" sz="2800" b="1" dirty="0"/>
              <a:t>Medical model </a:t>
            </a:r>
          </a:p>
          <a:p>
            <a:r>
              <a:rPr lang="en-US" sz="2800" b="1" dirty="0"/>
              <a:t>Biopsychosocial model</a:t>
            </a:r>
          </a:p>
          <a:p>
            <a:r>
              <a:rPr lang="en-US" sz="2800" b="1" dirty="0"/>
              <a:t>The lists ….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9733A91-F958-4629-801A-3F6F1E09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3812972-C68B-4C59-B3A7-4AF61E935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B3F3B7C-7909-4486-AA08-5C6B625C3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0BD7DA8-741F-4296-9363-05EF91541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068EFC-20FC-456F-839F-4BCFFCAA8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251C60F-B911-433E-BF75-3BBEFD053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840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4B382-EAF8-4F54-8F49-FAF2B0BD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More common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D0C6B-CB28-4FEF-AE77-68EBD438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Delirium Tremens/withdrawal</a:t>
            </a:r>
          </a:p>
          <a:p>
            <a:r>
              <a:rPr lang="en-US" b="1" dirty="0">
                <a:solidFill>
                  <a:schemeClr val="tx1"/>
                </a:solidFill>
              </a:rPr>
              <a:t>Stroke or brain bleeding</a:t>
            </a:r>
          </a:p>
          <a:p>
            <a:r>
              <a:rPr lang="en-US" b="1" dirty="0">
                <a:solidFill>
                  <a:schemeClr val="tx1"/>
                </a:solidFill>
              </a:rPr>
              <a:t>Multiple Sclerosis</a:t>
            </a:r>
          </a:p>
          <a:p>
            <a:r>
              <a:rPr lang="en-US" b="1" dirty="0">
                <a:solidFill>
                  <a:schemeClr val="tx1"/>
                </a:solidFill>
              </a:rPr>
              <a:t>Wernicke-Korsakoff Syndrome</a:t>
            </a:r>
          </a:p>
          <a:p>
            <a:r>
              <a:rPr lang="en-US" b="1" dirty="0">
                <a:solidFill>
                  <a:schemeClr val="tx1"/>
                </a:solidFill>
              </a:rPr>
              <a:t>Abnormal Blood Sugar</a:t>
            </a:r>
          </a:p>
          <a:p>
            <a:r>
              <a:rPr lang="en-US" b="1" dirty="0">
                <a:solidFill>
                  <a:schemeClr val="tx1"/>
                </a:solidFill>
              </a:rPr>
              <a:t>Intoxication</a:t>
            </a:r>
          </a:p>
        </p:txBody>
      </p:sp>
    </p:spTree>
    <p:extLst>
      <p:ext uri="{BB962C8B-B14F-4D97-AF65-F5344CB8AC3E}">
        <p14:creationId xmlns:p14="http://schemas.microsoft.com/office/powerpoint/2010/main" val="71477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0DDBD-C25E-4D28-B352-E4CD399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Psychosis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403A5-9B76-4352-BECD-692918195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Psychosis versus delirium or “altered mental status”</a:t>
            </a:r>
          </a:p>
          <a:p>
            <a:r>
              <a:rPr lang="en-US">
                <a:solidFill>
                  <a:schemeClr val="tx1"/>
                </a:solidFill>
              </a:rPr>
              <a:t>Present in ways that are not typical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Age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Onset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Type of hallucinations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Course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0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2D53AB-C710-4B7F-AB8C-AB174311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Depression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AC3D-1BC3-483A-B1BD-648C30693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Pseudodementia</a:t>
            </a:r>
          </a:p>
          <a:p>
            <a:r>
              <a:rPr lang="en-US">
                <a:solidFill>
                  <a:schemeClr val="tx1"/>
                </a:solidFill>
              </a:rPr>
              <a:t>Thyroid disease</a:t>
            </a:r>
          </a:p>
          <a:p>
            <a:r>
              <a:rPr lang="en-US">
                <a:solidFill>
                  <a:schemeClr val="tx1"/>
                </a:solidFill>
              </a:rPr>
              <a:t>Neoplasm</a:t>
            </a:r>
          </a:p>
          <a:p>
            <a:r>
              <a:rPr lang="en-US">
                <a:solidFill>
                  <a:schemeClr val="tx1"/>
                </a:solidFill>
              </a:rPr>
              <a:t>Apnea</a:t>
            </a:r>
          </a:p>
        </p:txBody>
      </p:sp>
    </p:spTree>
    <p:extLst>
      <p:ext uri="{BB962C8B-B14F-4D97-AF65-F5344CB8AC3E}">
        <p14:creationId xmlns:p14="http://schemas.microsoft.com/office/powerpoint/2010/main" val="3762238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BDF36-7AE4-4DC7-8F3D-E4B8ABA9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Mania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87236D4-1057-44A3-A4FA-3F475AAF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Intoxication</a:t>
            </a:r>
          </a:p>
          <a:p>
            <a:r>
              <a:rPr lang="en-US">
                <a:solidFill>
                  <a:schemeClr val="tx1"/>
                </a:solidFill>
              </a:rPr>
              <a:t>Thyroid</a:t>
            </a:r>
          </a:p>
          <a:p>
            <a:r>
              <a:rPr lang="en-US">
                <a:solidFill>
                  <a:schemeClr val="tx1"/>
                </a:solidFill>
              </a:rPr>
              <a:t>Delirium</a:t>
            </a:r>
          </a:p>
        </p:txBody>
      </p:sp>
    </p:spTree>
    <p:extLst>
      <p:ext uri="{BB962C8B-B14F-4D97-AF65-F5344CB8AC3E}">
        <p14:creationId xmlns:p14="http://schemas.microsoft.com/office/powerpoint/2010/main" val="217579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CCDFD-3872-4873-AF4C-2D3A3146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Functional vs Organic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2DE6D-7ACC-4AF9-A44A-F68AFDC19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</a:rPr>
              <a:t>Organic disease = health condition with an observable and measurable disease process, such as inflammation or tissue damage. </a:t>
            </a:r>
          </a:p>
          <a:p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="0" i="0" dirty="0">
                <a:solidFill>
                  <a:schemeClr val="tx1"/>
                </a:solidFill>
                <a:effectLst/>
              </a:rPr>
              <a:t>rganic disease = validated and quantified through the standardized biological measures known as </a:t>
            </a:r>
            <a:r>
              <a:rPr lang="en-US" b="0" i="0" u="sng" dirty="0">
                <a:solidFill>
                  <a:schemeClr val="tx1"/>
                </a:solidFill>
                <a:effectLst/>
                <a:hlinkClick r:id="rId2"/>
              </a:rPr>
              <a:t>biomarkers</a:t>
            </a:r>
            <a:r>
              <a:rPr lang="en-US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b="0" i="0" dirty="0">
                <a:solidFill>
                  <a:schemeClr val="tx1"/>
                </a:solidFill>
                <a:effectLst/>
              </a:rPr>
              <a:t>unctional disease = symptoms but whose disease process is either unknown or unable to be measured by current scientific means.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83BE1E7-649D-49FF-8B7A-0123E4D9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Functional vs Organic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DDA-3E2C-4ADB-BFA0-A6C72673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+mj-lt"/>
              </a:rPr>
              <a:t>The term ‘functional’ has been criticized as overly simplistic and imprecise … yet … clinicians </a:t>
            </a:r>
            <a:r>
              <a:rPr lang="en-US" b="0" i="0">
                <a:solidFill>
                  <a:schemeClr val="tx1"/>
                </a:solidFill>
                <a:effectLst/>
                <a:latin typeface="+mj-lt"/>
              </a:rPr>
              <a:t>find it useful in communicating clinical conditions</a:t>
            </a:r>
          </a:p>
          <a:p>
            <a:r>
              <a:rPr lang="en-US" b="0" i="0">
                <a:solidFill>
                  <a:schemeClr val="tx1"/>
                </a:solidFill>
                <a:effectLst/>
                <a:latin typeface="+mj-lt"/>
              </a:rPr>
              <a:t>Epilepsy/seizures, migraine headaches, and Alzheimer's were once considered ‘functional’ disorders</a:t>
            </a:r>
          </a:p>
          <a:p>
            <a:r>
              <a:rPr lang="en-US" b="0" i="0">
                <a:solidFill>
                  <a:schemeClr val="tx1"/>
                </a:solidFill>
                <a:effectLst/>
                <a:latin typeface="+mj-lt"/>
              </a:rPr>
              <a:t>‘Functional’ and ‘organic’ may have loaded social meanings</a:t>
            </a:r>
          </a:p>
          <a:p>
            <a:r>
              <a:rPr lang="en-US">
                <a:solidFill>
                  <a:schemeClr val="tx1"/>
                </a:solidFill>
                <a:latin typeface="+mj-lt"/>
              </a:rPr>
              <a:t>Distinction is c</a:t>
            </a:r>
            <a:r>
              <a:rPr lang="en-US" b="0" i="0">
                <a:solidFill>
                  <a:schemeClr val="tx1"/>
                </a:solidFill>
                <a:effectLst/>
                <a:latin typeface="+mj-lt"/>
              </a:rPr>
              <a:t>ited as one of the main distinguishing characteristics of patients seen by, and referred to, psychiatrists and neurologists</a:t>
            </a:r>
          </a:p>
          <a:p>
            <a:pPr marL="0" indent="0">
              <a:buNone/>
            </a:pPr>
            <a:endParaRPr lang="en-US" b="0" i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042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C184F-DA78-46FD-BC0D-901C40CE7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78701" cy="4338961"/>
          </a:xfrm>
        </p:spPr>
        <p:txBody>
          <a:bodyPr>
            <a:normAutofit/>
          </a:bodyPr>
          <a:lstStyle/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</a:rPr>
              <a:t>‘Functional’ disorders are classified by their symptomatic profile despite a lack of biomarkers. Examples include: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Irritable bowel syndrome (IBS)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Chronic fatigue syndrome (CFS)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Fibromyalgia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Temporomandibular joint pain (TMJ)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Gastroesophageal reflux disorder (GERD)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12121"/>
                </a:solidFill>
                <a:effectLst/>
              </a:rPr>
              <a:t>Interstitial cystitis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12121"/>
                </a:solidFill>
              </a:rPr>
              <a:t>And, of course, psychiatric diagnoses described in DSM-V</a:t>
            </a:r>
            <a:endParaRPr lang="en-US" b="1" i="0" dirty="0">
              <a:solidFill>
                <a:srgbClr val="212121"/>
              </a:solidFill>
              <a:effectLst/>
            </a:endParaRPr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F7E55D-CAD6-4F64-8E8B-7B09B5E3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100422"/>
            <a:ext cx="8534400" cy="1506537"/>
          </a:xfrm>
        </p:spPr>
        <p:txBody>
          <a:bodyPr/>
          <a:lstStyle/>
          <a:p>
            <a:r>
              <a:rPr lang="en-US" dirty="0"/>
              <a:t>Functional vs Organic Disease</a:t>
            </a:r>
          </a:p>
        </p:txBody>
      </p:sp>
    </p:spTree>
    <p:extLst>
      <p:ext uri="{BB962C8B-B14F-4D97-AF65-F5344CB8AC3E}">
        <p14:creationId xmlns:p14="http://schemas.microsoft.com/office/powerpoint/2010/main" val="395823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EBCC46-8D22-4E0E-8476-7D441112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The medical model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D129A-984F-4B0C-B37C-EA94EDA77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Critiques reference the “medical model,” a term that has multiple meanings but has almost always been used pejoratively. </a:t>
            </a:r>
          </a:p>
          <a:p>
            <a:r>
              <a:rPr lang="en-US" b="0" i="0">
                <a:solidFill>
                  <a:schemeClr val="tx1"/>
                </a:solidFill>
                <a:effectLst/>
              </a:rPr>
              <a:t>Over the last 6 decades, many published commentaries, from both within and outside the medical community, have criticized medicine’s characterization and management of mental illness and disability. </a:t>
            </a:r>
          </a:p>
          <a:p>
            <a:r>
              <a:rPr lang="en-US" b="0" i="0">
                <a:solidFill>
                  <a:schemeClr val="tx1"/>
                </a:solidFill>
                <a:effectLst/>
              </a:rPr>
              <a:t>Disability scholars and self-advocates espoused an alternative  “social model,” which redefines disability as a product of an unaccommodating society, rather than an individual and medical problem</a:t>
            </a:r>
            <a:r>
              <a:rPr lang="en-US" b="0" i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07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F2B4-8275-4CA1-A426-73CFBFA6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35402"/>
            <a:ext cx="8534400" cy="1507067"/>
          </a:xfrm>
        </p:spPr>
        <p:txBody>
          <a:bodyPr/>
          <a:lstStyle/>
          <a:p>
            <a:r>
              <a:rPr lang="en-US" dirty="0"/>
              <a:t>MEDICAL MODEL OF PSYCHIATRY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3190E-8289-48ED-86D3-ABAB20149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15531"/>
            <a:ext cx="11110223" cy="5231112"/>
          </a:xfrm>
        </p:spPr>
        <p:txBody>
          <a:bodyPr>
            <a:normAutofit lnSpcReduction="10000"/>
          </a:bodyPr>
          <a:lstStyle/>
          <a:p>
            <a:r>
              <a:rPr lang="en-US" sz="2400" b="0" i="0" dirty="0">
                <a:solidFill>
                  <a:srgbClr val="212121"/>
                </a:solidFill>
                <a:effectLst/>
              </a:rPr>
              <a:t>Diagnostic Constructs are </a:t>
            </a:r>
            <a:r>
              <a:rPr lang="en-US" sz="2400" b="1" dirty="0">
                <a:solidFill>
                  <a:srgbClr val="212121"/>
                </a:solidFill>
              </a:rPr>
              <a:t>f</a:t>
            </a:r>
            <a:r>
              <a:rPr lang="en-US" sz="2400" b="1" i="0" dirty="0">
                <a:solidFill>
                  <a:srgbClr val="212121"/>
                </a:solidFill>
                <a:effectLst/>
              </a:rPr>
              <a:t>unctional</a:t>
            </a:r>
            <a:r>
              <a:rPr lang="en-US" sz="2400" b="0" i="0" dirty="0">
                <a:solidFill>
                  <a:srgbClr val="212121"/>
                </a:solidFill>
                <a:effectLst/>
              </a:rPr>
              <a:t> vs </a:t>
            </a:r>
            <a:r>
              <a:rPr lang="en-US" sz="2400" b="1" i="0" dirty="0">
                <a:solidFill>
                  <a:srgbClr val="212121"/>
                </a:solidFill>
                <a:effectLst/>
              </a:rPr>
              <a:t>organic</a:t>
            </a:r>
            <a:r>
              <a:rPr lang="en-US" sz="2400" b="0" i="0" dirty="0">
                <a:solidFill>
                  <a:srgbClr val="212121"/>
                </a:solidFill>
                <a:effectLst/>
              </a:rPr>
              <a:t>  – WHAT IT LOOKS LIKE NOT WHAT CAUSES IT</a:t>
            </a:r>
          </a:p>
          <a:p>
            <a:r>
              <a:rPr lang="en-US" sz="2400" b="0" i="0" dirty="0">
                <a:solidFill>
                  <a:srgbClr val="212121"/>
                </a:solidFill>
                <a:effectLst/>
              </a:rPr>
              <a:t>The medical model co-exists with non-medical approaches and perspectives, and psychiatrists work in an interdisciplinary context with other models and professionals</a:t>
            </a:r>
          </a:p>
          <a:p>
            <a:r>
              <a:rPr lang="en-US" sz="2400" dirty="0">
                <a:solidFill>
                  <a:srgbClr val="212121"/>
                </a:solidFill>
              </a:rPr>
              <a:t>The medical model attempts to help determine the risks and benefits of a somatic treatment, prognosis of diagnosis, and offer patients options to include medications as appropriate</a:t>
            </a:r>
          </a:p>
          <a:p>
            <a:r>
              <a:rPr lang="en-US" sz="2400" dirty="0">
                <a:solidFill>
                  <a:srgbClr val="212121"/>
                </a:solidFill>
              </a:rPr>
              <a:t>The medical model recognizes limitations in diagnosis and treatment options</a:t>
            </a:r>
          </a:p>
          <a:p>
            <a:r>
              <a:rPr lang="en-US" sz="2400" dirty="0">
                <a:solidFill>
                  <a:srgbClr val="212121"/>
                </a:solidFill>
              </a:rPr>
              <a:t>The medical model supports the autonomy of the patient in decision making but recognizes deficits in judgement may need to be considered in the determination of capacity of the patient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225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103B461-323C-4912-BFFD-C37582662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BC21318-F4F4-4524-95D1-6B7FE0A78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9FFA8E5-974F-409E-89C6-E185BD909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384E2B1-7008-45EE-9F2E-FEF3A0897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4563410-7FE9-4955-89C6-0FB9326CD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D14C0E-D5DF-4BDC-BD92-642CFF180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91F240E-99C9-4C6A-BD0A-15F9E69F3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8424AD-EE61-4FBC-ABA0-36E67508F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 cap="sq">
            <a:solidFill>
              <a:srgbClr val="07C6E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F33165-0009-49EC-96B8-99530CB4A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429" y="954829"/>
            <a:ext cx="5861142" cy="494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8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24ABB-3516-4B45-8993-A1A0DBB7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chemeClr val="tx2"/>
                </a:solidFill>
              </a:rPr>
              <a:t>A 70 YEAR OLD WITH PSYCHOMOTOR RETARDATION …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FEEF2-7D33-450D-8D3D-72A270324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70-year-old male with diagnosis of schizophrenia, until the last year stable on antipsychotic medication living at a group home</a:t>
            </a:r>
          </a:p>
          <a:p>
            <a:r>
              <a:rPr lang="en-US">
                <a:solidFill>
                  <a:schemeClr val="tx1"/>
                </a:solidFill>
              </a:rPr>
              <a:t>Gradual decreasing physical activity and withdrawal</a:t>
            </a:r>
          </a:p>
          <a:p>
            <a:r>
              <a:rPr lang="en-US">
                <a:solidFill>
                  <a:schemeClr val="tx1"/>
                </a:solidFill>
              </a:rPr>
              <a:t>No change in reality testing, delusional beliefs, hallucinations</a:t>
            </a:r>
          </a:p>
          <a:p>
            <a:r>
              <a:rPr lang="en-US">
                <a:solidFill>
                  <a:schemeClr val="tx1"/>
                </a:solidFill>
              </a:rPr>
              <a:t>A biopsychosocial approach ….</a:t>
            </a:r>
          </a:p>
        </p:txBody>
      </p:sp>
    </p:spTree>
    <p:extLst>
      <p:ext uri="{BB962C8B-B14F-4D97-AF65-F5344CB8AC3E}">
        <p14:creationId xmlns:p14="http://schemas.microsoft.com/office/powerpoint/2010/main" val="407223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10226</TotalTime>
  <Words>950</Words>
  <Application>Microsoft Macintosh PowerPoint</Application>
  <PresentationFormat>Widescreen</PresentationFormat>
  <Paragraphs>119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Century Gothic</vt:lpstr>
      <vt:lpstr>Helvetica</vt:lpstr>
      <vt:lpstr>Wingdings 3</vt:lpstr>
      <vt:lpstr>Slice</vt:lpstr>
      <vt:lpstr>Medical Conditions Manifesting As Mental Health Problems  Dr. Paul Beighley Hawai’i Department of Health  I have no actual or potential conflict of interest in relation to this presentation   </vt:lpstr>
      <vt:lpstr>A few rabbit holes …</vt:lpstr>
      <vt:lpstr>Functional vs Organic Disease</vt:lpstr>
      <vt:lpstr>Functional vs Organic Disease</vt:lpstr>
      <vt:lpstr>Functional vs Organic Disease</vt:lpstr>
      <vt:lpstr>The medical model criticism</vt:lpstr>
      <vt:lpstr>MEDICAL MODEL OF PSYCHIATRY</vt:lpstr>
      <vt:lpstr>PowerPoint Presentation</vt:lpstr>
      <vt:lpstr>A 70 YEAR OLD WITH PSYCHOMOTOR RETARDATION … ?</vt:lpstr>
      <vt:lpstr>Biological</vt:lpstr>
      <vt:lpstr>social</vt:lpstr>
      <vt:lpstr>psychological</vt:lpstr>
      <vt:lpstr>The problem?</vt:lpstr>
      <vt:lpstr>“When you hear hoof beats, think horse not zebra.”</vt:lpstr>
      <vt:lpstr>PowerPoint Presentation</vt:lpstr>
      <vt:lpstr>What is the horse???  What is the zebra ????</vt:lpstr>
      <vt:lpstr>A pheochromocytoma (fee-o-kroe-moe-sy-TOE-muh) a usually noncancerous (benign) tumor that develops in an adrenal gland.  It causes symptoms by secreting hormones. </vt:lpstr>
      <vt:lpstr>Red Flags 🚩🚩🚩🚩🚩</vt:lpstr>
      <vt:lpstr>Most common concerns</vt:lpstr>
      <vt:lpstr>More common concerns</vt:lpstr>
      <vt:lpstr>Psychosis</vt:lpstr>
      <vt:lpstr>Depression</vt:lpstr>
      <vt:lpstr>Mania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Beighley, Paul</dc:creator>
  <cp:lastModifiedBy>Summer Mochida-Meek</cp:lastModifiedBy>
  <cp:revision>21</cp:revision>
  <dcterms:created xsi:type="dcterms:W3CDTF">2022-07-22T19:35:18Z</dcterms:created>
  <dcterms:modified xsi:type="dcterms:W3CDTF">2022-12-02T21:26:16Z</dcterms:modified>
</cp:coreProperties>
</file>