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329" r:id="rId5"/>
    <p:sldId id="340" r:id="rId6"/>
    <p:sldId id="327" r:id="rId7"/>
    <p:sldId id="273" r:id="rId8"/>
    <p:sldId id="258" r:id="rId9"/>
    <p:sldId id="263" r:id="rId10"/>
    <p:sldId id="303" r:id="rId11"/>
    <p:sldId id="301" r:id="rId12"/>
    <p:sldId id="265" r:id="rId13"/>
    <p:sldId id="306" r:id="rId14"/>
    <p:sldId id="307" r:id="rId15"/>
    <p:sldId id="308" r:id="rId16"/>
    <p:sldId id="313" r:id="rId17"/>
    <p:sldId id="310" r:id="rId18"/>
    <p:sldId id="311" r:id="rId19"/>
    <p:sldId id="312" r:id="rId20"/>
    <p:sldId id="320" r:id="rId21"/>
    <p:sldId id="314" r:id="rId22"/>
    <p:sldId id="333" r:id="rId23"/>
    <p:sldId id="317" r:id="rId24"/>
    <p:sldId id="318" r:id="rId25"/>
    <p:sldId id="324" r:id="rId26"/>
    <p:sldId id="325" r:id="rId27"/>
    <p:sldId id="332" r:id="rId28"/>
    <p:sldId id="291" r:id="rId29"/>
    <p:sldId id="321" r:id="rId30"/>
    <p:sldId id="342" r:id="rId31"/>
    <p:sldId id="347" r:id="rId32"/>
    <p:sldId id="280" r:id="rId3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527"/>
    <a:srgbClr val="113A73"/>
    <a:srgbClr val="8EB533"/>
    <a:srgbClr val="00355E"/>
    <a:srgbClr val="004173"/>
    <a:srgbClr val="053973"/>
    <a:srgbClr val="298F9C"/>
    <a:srgbClr val="339C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92" autoAdjust="0"/>
    <p:restoredTop sz="73028" autoAdjust="0"/>
  </p:normalViewPr>
  <p:slideViewPr>
    <p:cSldViewPr snapToGrid="0" snapToObjects="1">
      <p:cViewPr varScale="1">
        <p:scale>
          <a:sx n="88" d="100"/>
          <a:sy n="88" d="100"/>
        </p:scale>
        <p:origin x="1904" y="184"/>
      </p:cViewPr>
      <p:guideLst>
        <p:guide orient="horz" pos="2160"/>
        <p:guide pos="2880"/>
      </p:guideLst>
    </p:cSldViewPr>
  </p:slideViewPr>
  <p:outlineViewPr>
    <p:cViewPr>
      <p:scale>
        <a:sx n="33" d="100"/>
        <a:sy n="33" d="100"/>
      </p:scale>
      <p:origin x="0" y="-4398"/>
    </p:cViewPr>
  </p:outlineViewPr>
  <p:notesTextViewPr>
    <p:cViewPr>
      <p:scale>
        <a:sx n="100" d="100"/>
        <a:sy n="100" d="100"/>
      </p:scale>
      <p:origin x="0" y="0"/>
    </p:cViewPr>
  </p:notesTextViewPr>
  <p:notesViewPr>
    <p:cSldViewPr snapToGrid="0" snapToObjects="1">
      <p:cViewPr>
        <p:scale>
          <a:sx n="100" d="100"/>
          <a:sy n="100" d="100"/>
        </p:scale>
        <p:origin x="1812" y="-14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18" tIns="47108" rIns="94218" bIns="47108" rtlCol="0"/>
          <a:lstStyle>
            <a:lvl1pPr algn="r">
              <a:defRPr sz="1200"/>
            </a:lvl1pPr>
          </a:lstStyle>
          <a:p>
            <a:fld id="{A5053F15-9548-4A81-B93C-9A45EEA88365}" type="datetimeFigureOut">
              <a:rPr lang="en-US" smtClean="0"/>
              <a:t>12/20/22</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18" tIns="47108" rIns="94218" bIns="47108" rtlCol="0" anchor="b"/>
          <a:lstStyle>
            <a:lvl1pPr algn="r">
              <a:defRPr sz="1200"/>
            </a:lvl1pPr>
          </a:lstStyle>
          <a:p>
            <a:fld id="{1D180396-5E0B-4CAF-83F9-3AF0ABCD6132}" type="slidenum">
              <a:rPr lang="en-US" smtClean="0"/>
              <a:t>‹#›</a:t>
            </a:fld>
            <a:endParaRPr lang="en-US"/>
          </a:p>
        </p:txBody>
      </p:sp>
    </p:spTree>
    <p:extLst>
      <p:ext uri="{BB962C8B-B14F-4D97-AF65-F5344CB8AC3E}">
        <p14:creationId xmlns:p14="http://schemas.microsoft.com/office/powerpoint/2010/main" val="72482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5EB5A78C-BCD9-4DC1-9FF4-9511D48D9493}" type="datetimeFigureOut">
              <a:rPr lang="en-US" smtClean="0"/>
              <a:t>12/20/22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E9A5FDC8-7B41-453B-B5C9-89ECF296FDB5}" type="slidenum">
              <a:rPr lang="en-US" smtClean="0"/>
              <a:t>‹#›</a:t>
            </a:fld>
            <a:endParaRPr lang="en-US"/>
          </a:p>
        </p:txBody>
      </p:sp>
    </p:spTree>
    <p:extLst>
      <p:ext uri="{BB962C8B-B14F-4D97-AF65-F5344CB8AC3E}">
        <p14:creationId xmlns:p14="http://schemas.microsoft.com/office/powerpoint/2010/main" val="317126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[NOTE:</a:t>
            </a:r>
            <a:r>
              <a:rPr lang="en-US" i="1" baseline="0" dirty="0"/>
              <a:t> </a:t>
            </a:r>
            <a:r>
              <a:rPr lang="en-US" i="1" dirty="0"/>
              <a:t>You can customize this slide with your name, NAMI Affiliate, date, etc. </a:t>
            </a:r>
            <a:r>
              <a:rPr lang="en-US" b="1" i="1" dirty="0"/>
              <a:t>Introduce yourself </a:t>
            </a:r>
            <a:r>
              <a:rPr lang="en-US" i="1" dirty="0"/>
              <a:t>with your name, your volunteer or staff position and, if appropriate, the name of your local NAMI Affiliate.]</a:t>
            </a:r>
          </a:p>
          <a:p>
            <a:pPr lvl="0"/>
            <a:endParaRPr lang="en-US" i="1" dirty="0"/>
          </a:p>
          <a:p>
            <a:pPr lvl="0"/>
            <a:endParaRPr lang="en-US" dirty="0"/>
          </a:p>
          <a:p>
            <a:pPr lvl="0"/>
            <a:r>
              <a:rPr lang="en-US" dirty="0"/>
              <a:t>Thank you for this opportunity to speak with you about </a:t>
            </a:r>
            <a:r>
              <a:rPr lang="en-US" i="1" dirty="0"/>
              <a:t>Bridges of Hope: Faith Communities and NAMI.</a:t>
            </a:r>
          </a:p>
          <a:p>
            <a:pPr lvl="0"/>
            <a:endParaRPr lang="en-US" dirty="0"/>
          </a:p>
          <a:p>
            <a:pPr lvl="0"/>
            <a:r>
              <a:rPr lang="en-US" dirty="0"/>
              <a:t>Today, we’ll examine mental illness, also referred to and know as mental health conditions, and two strong bridges which have helped many people and families navigate their experiences living with these conditions. </a:t>
            </a:r>
          </a:p>
          <a:p>
            <a:pPr lvl="0"/>
            <a:endParaRPr lang="en-US" dirty="0"/>
          </a:p>
          <a:p>
            <a:pPr lvl="0"/>
            <a:r>
              <a:rPr lang="en-US" dirty="0"/>
              <a:t>These bridges of hope are faith communities and NAMI (the National Alliance on Mental Illness).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a:t>
            </a:fld>
            <a:endParaRPr lang="en-US"/>
          </a:p>
        </p:txBody>
      </p:sp>
    </p:spTree>
    <p:extLst>
      <p:ext uri="{BB962C8B-B14F-4D97-AF65-F5344CB8AC3E}">
        <p14:creationId xmlns:p14="http://schemas.microsoft.com/office/powerpoint/2010/main" val="49878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despite all you have heard so far, the</a:t>
            </a:r>
            <a:r>
              <a:rPr lang="en-US" baseline="0" dirty="0"/>
              <a:t> best news that I have to share is that there IS hope for people living with mental health conditions. Every year, people overcome their challenges and are able to resume their life and their path and their work, school, relationships. Everyone responds differently to various treatment options, but for about 75% of people with depression, schizophrenia, anxiety conditions and bipolar disorder, treatment works to help alleviate symptoms and encourage wellness. Treatment is very personal and choices are many—including primary health care for integrated care and a referral for a good evaluation, talk therapy, medication, supportive services, peer support, education about the condition, and of course healthy eating, lifestyle and other health interventions, too.</a:t>
            </a:r>
          </a:p>
          <a:p>
            <a:endParaRPr lang="en-US" baseline="0" dirty="0"/>
          </a:p>
          <a:p>
            <a:r>
              <a:rPr lang="en-US" baseline="0" dirty="0"/>
              <a:t>And in this, faith communities have a role to play. Mental illness can, for some, cause feelings of spiritual isolation and estrangement. Some people and their families caught in the turmoil often surrounding mental illness can feel lonely. Community can help, and a spiritual community, for many, is a lifeline.</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11</a:t>
            </a:fld>
            <a:endParaRPr lang="en-US"/>
          </a:p>
        </p:txBody>
      </p:sp>
    </p:spTree>
    <p:extLst>
      <p:ext uri="{BB962C8B-B14F-4D97-AF65-F5344CB8AC3E}">
        <p14:creationId xmlns:p14="http://schemas.microsoft.com/office/powerpoint/2010/main" val="38608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in the case of other</a:t>
            </a:r>
            <a:r>
              <a:rPr lang="en-US" baseline="0" dirty="0"/>
              <a:t> serious health conditions, having a mental health condition may pose challenges for our faith. </a:t>
            </a:r>
          </a:p>
          <a:p>
            <a:endParaRPr lang="en-US" baseline="0" dirty="0"/>
          </a:p>
          <a:p>
            <a:r>
              <a:rPr lang="en-US" baseline="0" dirty="0"/>
              <a:t>In the midst of this turmoil, where do we belong? For some, a mental illness can test our faith and may profoundly impact our spiritual journeys—sometimes positively or negatively.</a:t>
            </a:r>
          </a:p>
          <a:p>
            <a:endParaRPr lang="en-US" baseline="0" dirty="0"/>
          </a:p>
          <a:p>
            <a:r>
              <a:rPr lang="en-US" baseline="0" dirty="0"/>
              <a:t>After the basic physical and medical needs of a person are met, there is often a deeper level of spiritual support and care that may get overlooked. The gift of presence requires that we avoid doing for them what they can do for themselves, giving advise or pushing our own agenda. As we listen and share the journey, we ask hones, open questions that will help them share their goals, as well as what they need and want. We can not underestimate the simple power of prayer.</a:t>
            </a:r>
          </a:p>
          <a:p>
            <a:endParaRPr lang="en-US" baseline="0" dirty="0"/>
          </a:p>
          <a:p>
            <a:r>
              <a:rPr lang="en-US" baseline="0" dirty="0"/>
              <a:t>Because of the fear and stereotypes often associated with the stigma of mental illness, people and their families caught in the turmoil are often the loneliness and most estranged members of our communities.  Our faith community is in a unique position to help.</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12</a:t>
            </a:fld>
            <a:endParaRPr lang="en-US"/>
          </a:p>
        </p:txBody>
      </p:sp>
    </p:spTree>
    <p:extLst>
      <p:ext uri="{BB962C8B-B14F-4D97-AF65-F5344CB8AC3E}">
        <p14:creationId xmlns:p14="http://schemas.microsoft.com/office/powerpoint/2010/main" val="321644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of the factors that give faith communities</a:t>
            </a:r>
            <a:r>
              <a:rPr lang="en-US" baseline="0" dirty="0"/>
              <a:t> the edge and the opportunity to be supportive and helpful.</a:t>
            </a:r>
          </a:p>
          <a:p>
            <a:endParaRPr lang="en-US" baseline="0" dirty="0"/>
          </a:p>
          <a:p>
            <a:pPr marL="171450" indent="-171450">
              <a:buFont typeface="Arial" panose="020B0604020202020204" pitchFamily="34" charset="0"/>
              <a:buChar char="•"/>
            </a:pPr>
            <a:r>
              <a:rPr lang="en-US" baseline="0" dirty="0"/>
              <a:t>Many turn to their faith community when they are in a healing crisis.</a:t>
            </a:r>
          </a:p>
          <a:p>
            <a:pPr marL="171450" indent="-171450">
              <a:buFont typeface="Arial" panose="020B0604020202020204" pitchFamily="34" charset="0"/>
              <a:buChar char="•"/>
            </a:pPr>
            <a:r>
              <a:rPr lang="en-US" baseline="0" dirty="0"/>
              <a:t>Churches, temples and other faith communities are often more available, noticeable and accessible.</a:t>
            </a:r>
          </a:p>
          <a:p>
            <a:pPr marL="171450" indent="-171450">
              <a:buFont typeface="Arial" panose="020B0604020202020204" pitchFamily="34" charset="0"/>
              <a:buChar char="•"/>
            </a:pPr>
            <a:r>
              <a:rPr lang="en-US" baseline="0" dirty="0"/>
              <a:t>Faith communities are seen by most as a SAFE SPACE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i="1" baseline="0" dirty="0"/>
              <a:t>[OPEN IT UP..FACILIATE A DIALOGUE. ASK A QUESTION] </a:t>
            </a:r>
            <a:r>
              <a:rPr lang="en-US" baseline="0" dirty="0"/>
              <a:t>What are some other reasons faith communities have a role to play? </a:t>
            </a:r>
          </a:p>
        </p:txBody>
      </p:sp>
      <p:sp>
        <p:nvSpPr>
          <p:cNvPr id="4" name="Slide Number Placeholder 3"/>
          <p:cNvSpPr>
            <a:spLocks noGrp="1"/>
          </p:cNvSpPr>
          <p:nvPr>
            <p:ph type="sldNum" sz="quarter" idx="10"/>
          </p:nvPr>
        </p:nvSpPr>
        <p:spPr/>
        <p:txBody>
          <a:bodyPr/>
          <a:lstStyle/>
          <a:p>
            <a:fld id="{E9A5FDC8-7B41-453B-B5C9-89ECF296FDB5}" type="slidenum">
              <a:rPr lang="en-US" smtClean="0"/>
              <a:t>13</a:t>
            </a:fld>
            <a:endParaRPr lang="en-US"/>
          </a:p>
        </p:txBody>
      </p:sp>
    </p:spTree>
    <p:extLst>
      <p:ext uri="{BB962C8B-B14F-4D97-AF65-F5344CB8AC3E}">
        <p14:creationId xmlns:p14="http://schemas.microsoft.com/office/powerpoint/2010/main" val="78149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pledging to be </a:t>
            </a:r>
            <a:r>
              <a:rPr lang="en-US" dirty="0" err="1"/>
              <a:t>stigma</a:t>
            </a:r>
            <a:r>
              <a:rPr lang="en-US" i="1" dirty="0" err="1"/>
              <a:t>free</a:t>
            </a:r>
            <a:r>
              <a:rPr lang="en-US" dirty="0"/>
              <a:t>,</a:t>
            </a:r>
            <a:r>
              <a:rPr lang="en-US" baseline="0" dirty="0"/>
              <a:t> we may begin to recognize that there is in fact an intersection between this movement and our mission as a faith community. </a:t>
            </a:r>
          </a:p>
          <a:p>
            <a:endParaRPr lang="en-US" baseline="0" dirty="0"/>
          </a:p>
          <a:p>
            <a:r>
              <a:rPr lang="en-US" baseline="0" dirty="0"/>
              <a:t>Congregations provide a place to be long and experience hope. By learning more about mental illness we can help others on their journeys. We can be someone who will walk across the bridge to be a friend, for individuals who may be struggling and for their families, too.</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14</a:t>
            </a:fld>
            <a:endParaRPr lang="en-US"/>
          </a:p>
        </p:txBody>
      </p:sp>
    </p:spTree>
    <p:extLst>
      <p:ext uri="{BB962C8B-B14F-4D97-AF65-F5344CB8AC3E}">
        <p14:creationId xmlns:p14="http://schemas.microsoft.com/office/powerpoint/2010/main" val="150498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being mindful about our own judgements and jump to comments that may be hurtful, we can learn about simple words we can use that ARE helpful. Here are some examples. </a:t>
            </a:r>
          </a:p>
          <a:p>
            <a:endParaRPr lang="en-US" baseline="0" dirty="0"/>
          </a:p>
          <a:p>
            <a:r>
              <a:rPr lang="en-US" b="1" i="1" baseline="0" dirty="0"/>
              <a:t>[NOTE You may have the “Being a </a:t>
            </a:r>
            <a:r>
              <a:rPr lang="en-US" b="1" i="1" baseline="0" dirty="0" err="1"/>
              <a:t>stigmafree</a:t>
            </a:r>
            <a:r>
              <a:rPr lang="en-US" b="1" i="1" baseline="0" dirty="0"/>
              <a:t> Faith Community” flyer, available from the NAMI Store and referenced earlier, that has great language guidance. http://24-7.master-print.com/NAMI/UserEditFormFilling.aspx]</a:t>
            </a:r>
          </a:p>
          <a:p>
            <a:endParaRPr lang="en-US" b="1" baseline="0" dirty="0"/>
          </a:p>
          <a:p>
            <a:r>
              <a:rPr lang="en-US" dirty="0"/>
              <a:t>Instead of saying “she is bipolar” or “he is schizophrenic,” we can say “she has bipolar disorder” or “he lives with schizophrenia.” Putting the person first helps</a:t>
            </a:r>
            <a:r>
              <a:rPr lang="en-US" baseline="0" dirty="0"/>
              <a:t> them feel like a person, not their illness.</a:t>
            </a:r>
          </a:p>
          <a:p>
            <a:endParaRPr lang="en-US" baseline="0" dirty="0"/>
          </a:p>
          <a:p>
            <a:r>
              <a:rPr lang="en-US" baseline="0" dirty="0"/>
              <a:t>Instead of saying “the mentally ill” we can say “struggles with mental illness” or “struggles with their mental health condition.” This way, the person senses your belief that they can get better, that they are not limited.</a:t>
            </a:r>
          </a:p>
          <a:p>
            <a:endParaRPr lang="en-US" baseline="0" dirty="0"/>
          </a:p>
          <a:p>
            <a:r>
              <a:rPr lang="en-US" baseline="0" dirty="0"/>
              <a:t>And instead of saying “commit suicide” we say “die by suicide.” Commit is a word most often used when referencing crime or sin. And losing a struggle with mental illness is, in fact, not a crime. And for the families and loved ones who survive this tragic loss, it acknowledges this loss respectfully, let’s them know they HAVE experienced a death and deserve comfort and understanding.</a:t>
            </a:r>
          </a:p>
          <a:p>
            <a:endParaRPr lang="en-US" baseline="0" dirty="0"/>
          </a:p>
          <a:p>
            <a:r>
              <a:rPr lang="en-US" baseline="0" dirty="0"/>
              <a:t>Avoiding labels is easier than it may seem. Just think about it and pay attention. Words like “crazy,” “looney,” “suffer,” “not normal” and other judgements can be hurtful. And what we really want is to be helpful, to be caring.</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15</a:t>
            </a:fld>
            <a:endParaRPr lang="en-US"/>
          </a:p>
        </p:txBody>
      </p:sp>
    </p:spTree>
    <p:extLst>
      <p:ext uri="{BB962C8B-B14F-4D97-AF65-F5344CB8AC3E}">
        <p14:creationId xmlns:p14="http://schemas.microsoft.com/office/powerpoint/2010/main" val="15775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easy step to take is to reach out to an individual or family. Of course, it is good to ask for permission…everyone is different and their timing is different, too. Here are some ways you can reach out. </a:t>
            </a:r>
          </a:p>
          <a:p>
            <a:endParaRPr lang="en-US" baseline="0" dirty="0"/>
          </a:p>
          <a:p>
            <a:r>
              <a:rPr lang="en-US" i="1" baseline="0" dirty="0"/>
              <a:t>[ASK A QUESTION AND FACILITATE] </a:t>
            </a:r>
            <a:r>
              <a:rPr lang="en-US" baseline="0" dirty="0"/>
              <a:t>What are some other ways you can think of to reach out that may be helpful?</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16</a:t>
            </a:fld>
            <a:endParaRPr lang="en-US"/>
          </a:p>
        </p:txBody>
      </p:sp>
    </p:spTree>
    <p:extLst>
      <p:ext uri="{BB962C8B-B14F-4D97-AF65-F5344CB8AC3E}">
        <p14:creationId xmlns:p14="http://schemas.microsoft.com/office/powerpoint/2010/main" val="19100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reaching out, we can look at how</a:t>
            </a:r>
            <a:r>
              <a:rPr lang="en-US" baseline="0" dirty="0"/>
              <a:t> to take first steps to make sure our faith community is welcoming.</a:t>
            </a:r>
          </a:p>
          <a:p>
            <a:endParaRPr lang="en-US" baseline="0" dirty="0"/>
          </a:p>
          <a:p>
            <a:r>
              <a:rPr lang="en-US" i="1" baseline="0" dirty="0"/>
              <a:t>[READ SOME OF THE LIST]</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17</a:t>
            </a:fld>
            <a:endParaRPr lang="en-US"/>
          </a:p>
        </p:txBody>
      </p:sp>
    </p:spTree>
    <p:extLst>
      <p:ext uri="{BB962C8B-B14F-4D97-AF65-F5344CB8AC3E}">
        <p14:creationId xmlns:p14="http://schemas.microsoft.com/office/powerpoint/2010/main" val="161933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shared some easy, simple things for us to think about. Some</a:t>
            </a:r>
            <a:r>
              <a:rPr lang="en-US" baseline="0" dirty="0"/>
              <a:t> o</a:t>
            </a:r>
            <a:r>
              <a:rPr lang="en-US" dirty="0"/>
              <a:t>ther faith communities have also embraced</a:t>
            </a:r>
            <a:r>
              <a:rPr lang="en-US" baseline="0" dirty="0"/>
              <a:t> this effort. One that is an example is the Saddleback Church in Orange County, California. I will share some highlights of their suggestions and excellent resources for faith communities. It is divided into three stages for those who want to CRAWL, then those that want to WALK and finally more intensive suggestions for those who may decide they want to RUN.</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18</a:t>
            </a:fld>
            <a:endParaRPr lang="en-US"/>
          </a:p>
        </p:txBody>
      </p:sp>
    </p:spTree>
    <p:extLst>
      <p:ext uri="{BB962C8B-B14F-4D97-AF65-F5344CB8AC3E}">
        <p14:creationId xmlns:p14="http://schemas.microsoft.com/office/powerpoint/2010/main" val="278055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83" name="Google Shape;383;p36: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marL="0" indent="0">
              <a:buSzPts val="1800"/>
            </a:pPr>
            <a:endParaRPr sz="1900"/>
          </a:p>
          <a:p>
            <a:pPr marL="0" indent="0">
              <a:buSzPts val="1800"/>
            </a:pPr>
            <a:endParaRPr sz="1900"/>
          </a:p>
          <a:p>
            <a:pPr marL="0" indent="0"/>
            <a:r>
              <a:rPr lang="en-US" sz="1400"/>
              <a:t>You might say, NAMI become a Bridge of Hope for several women whose mutual support changed their lives. </a:t>
            </a:r>
            <a:endParaRPr/>
          </a:p>
          <a:p>
            <a:pPr marL="0" indent="0"/>
            <a:endParaRPr sz="1400"/>
          </a:p>
          <a:p>
            <a:pPr marL="0" indent="0"/>
            <a:r>
              <a:rPr lang="en-US" sz="1400"/>
              <a:t>Harriet Shetler’s son was diagnosed with schizophrenia. When she shared her anxiety with a friend in her church, this friend put her in touch with another member of the congregation, Beverly Young.  Beverly faced similar challenges with her own son who had a mental illness. </a:t>
            </a:r>
            <a:endParaRPr/>
          </a:p>
          <a:p>
            <a:pPr marL="0" indent="0"/>
            <a:endParaRPr sz="1400"/>
          </a:p>
          <a:p>
            <a:pPr marL="0" indent="0"/>
            <a:r>
              <a:rPr lang="en-US" sz="1400"/>
              <a:t>Harriet and Beverly met for lunch in 1977 for mutual support and within six months, their efforts brought together 75 people.  AMI – the Alliance for the Mentally Ill, an early chapter in NAMI’s life, was formed in Madison Wisconsin. Things haven’t been the same since for her and thousands of other NAMI members!!</a:t>
            </a:r>
            <a:endParaRPr/>
          </a:p>
          <a:p>
            <a:pPr marL="0" indent="0"/>
            <a:endParaRPr sz="1400"/>
          </a:p>
          <a:p>
            <a:pPr marL="0" indent="0"/>
            <a:endParaRPr sz="1400"/>
          </a:p>
        </p:txBody>
      </p:sp>
      <p:sp>
        <p:nvSpPr>
          <p:cNvPr id="384" name="Google Shape;384;p36:notes"/>
          <p:cNvSpPr txBox="1"/>
          <p:nvPr/>
        </p:nvSpPr>
        <p:spPr>
          <a:xfrm>
            <a:off x="4023091" y="8917421"/>
            <a:ext cx="3077739" cy="469424"/>
          </a:xfrm>
          <a:prstGeom prst="rect">
            <a:avLst/>
          </a:prstGeom>
          <a:noFill/>
          <a:ln>
            <a:noFill/>
          </a:ln>
        </p:spPr>
        <p:txBody>
          <a:bodyPr spcFirstLastPara="1" wrap="square" lIns="94213" tIns="47094" rIns="94213" bIns="47094" anchor="b" anchorCtr="0">
            <a:noAutofit/>
          </a:bodyPr>
          <a:lstStyle/>
          <a:p>
            <a:pPr algn="r">
              <a:buSzPts val="1800"/>
            </a:pPr>
            <a:fld id="{00000000-1234-1234-1234-123412341234}" type="slidenum">
              <a:rPr lang="en-US" sz="1900"/>
              <a:pPr algn="r">
                <a:buSzPts val="1800"/>
              </a:pPr>
              <a:t>19</a:t>
            </a:fld>
            <a:endParaRPr/>
          </a:p>
        </p:txBody>
      </p:sp>
    </p:spTree>
    <p:extLst>
      <p:ext uri="{BB962C8B-B14F-4D97-AF65-F5344CB8AC3E}">
        <p14:creationId xmlns:p14="http://schemas.microsoft.com/office/powerpoint/2010/main" val="3174352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can find links to these</a:t>
            </a:r>
            <a:r>
              <a:rPr lang="en-US" baseline="0" dirty="0"/>
              <a:t> suggestions and more by visiting the NAMI website.</a:t>
            </a:r>
          </a:p>
          <a:p>
            <a:endParaRPr lang="en-US" baseline="0" dirty="0"/>
          </a:p>
          <a:p>
            <a:r>
              <a:rPr lang="en-US" baseline="0" dirty="0"/>
              <a:t>So, now that we have talked about mental health conditions, how to help people and families affected by mental illness, I want to tell you a bit more about NAMI, who we are, the work we do and what is available in our community through our NAMI Affiliate.</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20</a:t>
            </a:fld>
            <a:endParaRPr lang="en-US"/>
          </a:p>
        </p:txBody>
      </p:sp>
    </p:spTree>
    <p:extLst>
      <p:ext uri="{BB962C8B-B14F-4D97-AF65-F5344CB8AC3E}">
        <p14:creationId xmlns:p14="http://schemas.microsoft.com/office/powerpoint/2010/main" val="121557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[NOTE:</a:t>
            </a:r>
            <a:r>
              <a:rPr lang="en-US" i="1" baseline="0" dirty="0"/>
              <a:t> </a:t>
            </a:r>
            <a:r>
              <a:rPr lang="en-US" i="1" dirty="0"/>
              <a:t>You can customize this slide with your name, NAMI Affiliate, date, etc. </a:t>
            </a:r>
            <a:r>
              <a:rPr lang="en-US" b="1" i="1" dirty="0"/>
              <a:t>Introduce yourself </a:t>
            </a:r>
            <a:r>
              <a:rPr lang="en-US" i="1" dirty="0"/>
              <a:t>with your name, your volunteer or staff position and, if appropriate, the name of your local NAMI Affiliate.]</a:t>
            </a:r>
          </a:p>
          <a:p>
            <a:pPr lvl="0"/>
            <a:endParaRPr lang="en-US" i="1" dirty="0"/>
          </a:p>
          <a:p>
            <a:pPr lvl="0"/>
            <a:endParaRPr lang="en-US" dirty="0"/>
          </a:p>
          <a:p>
            <a:pPr lvl="0"/>
            <a:r>
              <a:rPr lang="en-US" dirty="0"/>
              <a:t>Thank you for this opportunity to speak with you about </a:t>
            </a:r>
            <a:r>
              <a:rPr lang="en-US" i="1" dirty="0"/>
              <a:t>Bridges of Hope: Faith Communities and NAMI.</a:t>
            </a:r>
          </a:p>
          <a:p>
            <a:pPr lvl="0"/>
            <a:endParaRPr lang="en-US" dirty="0"/>
          </a:p>
          <a:p>
            <a:pPr lvl="0"/>
            <a:r>
              <a:rPr lang="en-US" dirty="0"/>
              <a:t>Today, we’ll examine mental illness, also referred to and know as mental health conditions, and two strong bridges which have helped many people and families navigate their experiences living with these conditions. </a:t>
            </a:r>
          </a:p>
          <a:p>
            <a:pPr lvl="0"/>
            <a:endParaRPr lang="en-US" dirty="0"/>
          </a:p>
          <a:p>
            <a:pPr lvl="0"/>
            <a:r>
              <a:rPr lang="en-US" dirty="0"/>
              <a:t>These bridges of hope are faith communities and NAMI (the National Alliance on Mental Illness).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a:t>
            </a:fld>
            <a:endParaRPr lang="en-US"/>
          </a:p>
        </p:txBody>
      </p:sp>
    </p:spTree>
    <p:extLst>
      <p:ext uri="{BB962C8B-B14F-4D97-AF65-F5344CB8AC3E}">
        <p14:creationId xmlns:p14="http://schemas.microsoft.com/office/powerpoint/2010/main" val="418352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 largest</a:t>
            </a:r>
            <a:r>
              <a:rPr lang="en-US" baseline="0" dirty="0"/>
              <a:t> grassroots mental health organization in the country. Founded in 1979, we are a national organization, state organizations and nearly 900 local NAMI Affiliates in communities across the country.</a:t>
            </a:r>
          </a:p>
          <a:p>
            <a:endParaRPr lang="en-US" baseline="0" dirty="0"/>
          </a:p>
          <a:p>
            <a:r>
              <a:rPr lang="en-US" i="1" baseline="0" dirty="0"/>
              <a:t>[GIVE A BRIEF OVERVIEW OF YOU STATE ORGANIATION AND LOCAL NAMI AFFILIATE, BIG PICTURE. You will have more time in two slides to talk about your local NAMI Affiliate, too.]</a:t>
            </a:r>
            <a:endParaRPr lang="en-US" i="1" dirty="0"/>
          </a:p>
        </p:txBody>
      </p:sp>
      <p:sp>
        <p:nvSpPr>
          <p:cNvPr id="4" name="Slide Number Placeholder 3"/>
          <p:cNvSpPr>
            <a:spLocks noGrp="1"/>
          </p:cNvSpPr>
          <p:nvPr>
            <p:ph type="sldNum" sz="quarter" idx="10"/>
          </p:nvPr>
        </p:nvSpPr>
        <p:spPr/>
        <p:txBody>
          <a:bodyPr/>
          <a:lstStyle/>
          <a:p>
            <a:fld id="{E9A5FDC8-7B41-453B-B5C9-89ECF296FDB5}" type="slidenum">
              <a:rPr lang="en-US" smtClean="0"/>
              <a:t>21</a:t>
            </a:fld>
            <a:endParaRPr lang="en-US"/>
          </a:p>
        </p:txBody>
      </p:sp>
    </p:spTree>
    <p:extLst>
      <p:ext uri="{BB962C8B-B14F-4D97-AF65-F5344CB8AC3E}">
        <p14:creationId xmlns:p14="http://schemas.microsoft.com/office/powerpoint/2010/main" val="183402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stand together and take steps, small or large. Some questions to consider:</a:t>
            </a:r>
          </a:p>
          <a:p>
            <a:endParaRPr lang="en-US" baseline="0" dirty="0"/>
          </a:p>
          <a:p>
            <a:r>
              <a:rPr lang="en-US" baseline="0" dirty="0"/>
              <a:t>We all need to be reminded of something First Lady Rosalynn Carter said: “You CAN make a difference. People with mental [health] challenges are our neighbors. They are members of our congregations, members of our families; they are everywhere in this country. If we ignore their cries for help, we will be continuing to participate in the anguish from which those cries of help come. A problem of this magnitude will not go away [on its own]. Because it will not [just] go away, and because of our spiritual commitments, we are compelled to take action.”</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22</a:t>
            </a:fld>
            <a:endParaRPr lang="en-US"/>
          </a:p>
        </p:txBody>
      </p:sp>
    </p:spTree>
    <p:extLst>
      <p:ext uri="{BB962C8B-B14F-4D97-AF65-F5344CB8AC3E}">
        <p14:creationId xmlns:p14="http://schemas.microsoft.com/office/powerpoint/2010/main" val="75791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NAMI </a:t>
            </a:r>
            <a:r>
              <a:rPr lang="en-US" baseline="0" dirty="0" err="1"/>
              <a:t>FaithNet</a:t>
            </a:r>
            <a:r>
              <a:rPr lang="en-US" baseline="0" dirty="0"/>
              <a:t> is not a program but a clearing house of information and a grassroots initiative to help encourage supportive faith communities and to promote faith as a component of recovery for those who chose it so.</a:t>
            </a:r>
          </a:p>
          <a:p>
            <a:endParaRPr lang="en-US" baseline="0" dirty="0"/>
          </a:p>
          <a:p>
            <a:r>
              <a:rPr lang="en-US" baseline="0" dirty="0"/>
              <a:t>So…. We may ask ourselves now. What is your/our church/synagogue/community already doing to provide a bridge of hope for people touched by mental illness?</a:t>
            </a:r>
          </a:p>
          <a:p>
            <a:endParaRPr lang="en-US" baseline="0" dirty="0"/>
          </a:p>
          <a:p>
            <a:r>
              <a:rPr lang="en-US" baseline="0" dirty="0"/>
              <a:t>What would you like to see us/it do?</a:t>
            </a:r>
          </a:p>
          <a:p>
            <a:endParaRPr lang="en-US" baseline="0" dirty="0"/>
          </a:p>
          <a:p>
            <a:r>
              <a:rPr lang="en-US" i="1" baseline="0" dirty="0"/>
              <a:t>[PAUSE AND LET THE AUDIENCE CONVERSE.]</a:t>
            </a:r>
          </a:p>
          <a:p>
            <a:endParaRPr lang="en-US" dirty="0"/>
          </a:p>
          <a:p>
            <a:r>
              <a:rPr lang="en-US" dirty="0"/>
              <a:t>We</a:t>
            </a:r>
            <a:r>
              <a:rPr lang="en-US" baseline="0" dirty="0"/>
              <a:t> don’t have to have this all figured out, alone.  In addition to ideas, tools and information, as well as other groups’ resource links, right at your fingertips, there are blogs, essays and articles on how other congregations have dealt with challenging issues. I encourage you to check it out.</a:t>
            </a:r>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23</a:t>
            </a:fld>
            <a:endParaRPr lang="en-US"/>
          </a:p>
        </p:txBody>
      </p:sp>
    </p:spTree>
    <p:extLst>
      <p:ext uri="{BB962C8B-B14F-4D97-AF65-F5344CB8AC3E}">
        <p14:creationId xmlns:p14="http://schemas.microsoft.com/office/powerpoint/2010/main" val="1845179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83" name="Google Shape;383;p36: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marL="0" indent="0">
              <a:buSzPts val="1800"/>
            </a:pPr>
            <a:endParaRPr sz="1900"/>
          </a:p>
          <a:p>
            <a:pPr marL="0" indent="0">
              <a:buSzPts val="1800"/>
            </a:pPr>
            <a:endParaRPr sz="1900"/>
          </a:p>
          <a:p>
            <a:pPr marL="0" indent="0"/>
            <a:r>
              <a:rPr lang="en-US" sz="1400"/>
              <a:t>You might say, NAMI become a Bridge of Hope for several women whose mutual support changed their lives. </a:t>
            </a:r>
            <a:endParaRPr/>
          </a:p>
          <a:p>
            <a:pPr marL="0" indent="0"/>
            <a:endParaRPr sz="1400"/>
          </a:p>
          <a:p>
            <a:pPr marL="0" indent="0"/>
            <a:r>
              <a:rPr lang="en-US" sz="1400"/>
              <a:t>Harriet Shetler’s son was diagnosed with schizophrenia. When she shared her anxiety with a friend in her church, this friend put her in touch with another member of the congregation, Beverly Young.  Beverly faced similar challenges with her own son who had a mental illness. </a:t>
            </a:r>
            <a:endParaRPr/>
          </a:p>
          <a:p>
            <a:pPr marL="0" indent="0"/>
            <a:endParaRPr sz="1400"/>
          </a:p>
          <a:p>
            <a:pPr marL="0" indent="0"/>
            <a:r>
              <a:rPr lang="en-US" sz="1400"/>
              <a:t>Harriet and Beverly met for lunch in 1977 for mutual support and within six months, their efforts brought together 75 people.  AMI – the Alliance for the Mentally Ill, an early chapter in NAMI’s life, was formed in Madison Wisconsin. Things haven’t been the same since for her and thousands of other NAMI members!!</a:t>
            </a:r>
            <a:endParaRPr/>
          </a:p>
          <a:p>
            <a:pPr marL="0" indent="0"/>
            <a:endParaRPr sz="1400"/>
          </a:p>
          <a:p>
            <a:pPr marL="0" indent="0"/>
            <a:endParaRPr sz="1400"/>
          </a:p>
        </p:txBody>
      </p:sp>
      <p:sp>
        <p:nvSpPr>
          <p:cNvPr id="384" name="Google Shape;384;p36:notes"/>
          <p:cNvSpPr txBox="1"/>
          <p:nvPr/>
        </p:nvSpPr>
        <p:spPr>
          <a:xfrm>
            <a:off x="4023091" y="8917421"/>
            <a:ext cx="3077739" cy="469424"/>
          </a:xfrm>
          <a:prstGeom prst="rect">
            <a:avLst/>
          </a:prstGeom>
          <a:noFill/>
          <a:ln>
            <a:noFill/>
          </a:ln>
        </p:spPr>
        <p:txBody>
          <a:bodyPr spcFirstLastPara="1" wrap="square" lIns="94213" tIns="47094" rIns="94213" bIns="47094" anchor="b" anchorCtr="0">
            <a:noAutofit/>
          </a:bodyPr>
          <a:lstStyle/>
          <a:p>
            <a:pPr algn="r">
              <a:buSzPts val="1800"/>
            </a:pPr>
            <a:fld id="{00000000-1234-1234-1234-123412341234}" type="slidenum">
              <a:rPr lang="en-US" sz="1900"/>
              <a:pPr algn="r">
                <a:buSzPts val="1800"/>
              </a:pPr>
              <a:t>24</a:t>
            </a:fld>
            <a:endParaRPr/>
          </a:p>
        </p:txBody>
      </p:sp>
    </p:spTree>
    <p:extLst>
      <p:ext uri="{BB962C8B-B14F-4D97-AF65-F5344CB8AC3E}">
        <p14:creationId xmlns:p14="http://schemas.microsoft.com/office/powerpoint/2010/main" val="4025266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8" name="Google Shape;368;p34: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marL="0" indent="0"/>
            <a:r>
              <a:rPr lang="en-US" sz="1400"/>
              <a:t>We’ve talked about practical and spiritual care.  Now let’s explore ways we can educate and raise awareness in the congregation on a regular basis.  </a:t>
            </a:r>
            <a:endParaRPr/>
          </a:p>
          <a:p>
            <a:pPr marL="0" indent="0"/>
            <a:endParaRPr sz="1400"/>
          </a:p>
          <a:p>
            <a:pPr marL="0" indent="0"/>
            <a:r>
              <a:rPr lang="en-US" sz="1400"/>
              <a:t>Are you familiar with the national awareness seasons during which we can help break the silence and shame associated with mental illnesses?</a:t>
            </a:r>
            <a:endParaRPr/>
          </a:p>
          <a:p>
            <a:pPr marL="0" indent="0"/>
            <a:endParaRPr sz="1400"/>
          </a:p>
          <a:p>
            <a:pPr marL="0" indent="0"/>
            <a:r>
              <a:rPr lang="en-US" sz="1400" b="1"/>
              <a:t>May</a:t>
            </a:r>
            <a:r>
              <a:rPr lang="en-US" sz="1400"/>
              <a:t> is Mental Health Month. </a:t>
            </a:r>
            <a:endParaRPr/>
          </a:p>
          <a:p>
            <a:pPr marL="0" indent="0"/>
            <a:r>
              <a:rPr lang="en-US" sz="1400" b="1"/>
              <a:t>July</a:t>
            </a:r>
            <a:r>
              <a:rPr lang="en-US" sz="1400"/>
              <a:t> – Minority Mental Health Month</a:t>
            </a:r>
            <a:endParaRPr/>
          </a:p>
          <a:p>
            <a:pPr marL="0" indent="0"/>
            <a:r>
              <a:rPr lang="en-US" sz="1400" b="1"/>
              <a:t>September</a:t>
            </a:r>
            <a:r>
              <a:rPr lang="en-US" sz="1400"/>
              <a:t> is National Recovery Month.</a:t>
            </a:r>
            <a:endParaRPr/>
          </a:p>
          <a:p>
            <a:pPr marL="0" indent="0"/>
            <a:r>
              <a:rPr lang="en-US" sz="1400" b="1"/>
              <a:t>The first week of October </a:t>
            </a:r>
            <a:r>
              <a:rPr lang="en-US" sz="1400"/>
              <a:t>is Mental Illness Awareness Week. </a:t>
            </a:r>
            <a:endParaRPr/>
          </a:p>
          <a:p>
            <a:pPr marL="0" indent="0"/>
            <a:r>
              <a:rPr lang="en-US" sz="1400" b="1"/>
              <a:t>Tuesday</a:t>
            </a:r>
            <a:r>
              <a:rPr lang="en-US" sz="1400"/>
              <a:t> of that week is the National Day of Prayer for Mental Illness Recovery and Understanding.  </a:t>
            </a:r>
            <a:endParaRPr/>
          </a:p>
          <a:p>
            <a:pPr marL="0" indent="0"/>
            <a:endParaRPr sz="1400"/>
          </a:p>
          <a:p>
            <a:pPr marL="0" indent="0"/>
            <a:endParaRPr sz="1400"/>
          </a:p>
        </p:txBody>
      </p:sp>
      <p:sp>
        <p:nvSpPr>
          <p:cNvPr id="369" name="Google Shape;369;p34:notes"/>
          <p:cNvSpPr txBox="1"/>
          <p:nvPr/>
        </p:nvSpPr>
        <p:spPr>
          <a:xfrm>
            <a:off x="4023091" y="8917421"/>
            <a:ext cx="3077739" cy="469424"/>
          </a:xfrm>
          <a:prstGeom prst="rect">
            <a:avLst/>
          </a:prstGeom>
          <a:noFill/>
          <a:ln>
            <a:noFill/>
          </a:ln>
        </p:spPr>
        <p:txBody>
          <a:bodyPr spcFirstLastPara="1" wrap="square" lIns="94213" tIns="47094" rIns="94213" bIns="47094" anchor="b" anchorCtr="0">
            <a:noAutofit/>
          </a:bodyPr>
          <a:lstStyle/>
          <a:p>
            <a:pPr algn="r">
              <a:buSzPts val="1800"/>
            </a:pPr>
            <a:fld id="{00000000-1234-1234-1234-123412341234}" type="slidenum">
              <a:rPr lang="en-US" sz="1900"/>
              <a:pPr algn="r">
                <a:buSzPts val="1800"/>
              </a:pPr>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8271874b8_1_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9" name="Google Shape;209;g48271874b8_1_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sz="1500"/>
          </a:p>
        </p:txBody>
      </p:sp>
      <p:sp>
        <p:nvSpPr>
          <p:cNvPr id="210" name="Google Shape;210;g48271874b8_1_6:notes"/>
          <p:cNvSpPr txBox="1"/>
          <p:nvPr/>
        </p:nvSpPr>
        <p:spPr>
          <a:xfrm>
            <a:off x="4143586" y="9119473"/>
            <a:ext cx="3169920" cy="480060"/>
          </a:xfrm>
          <a:prstGeom prst="rect">
            <a:avLst/>
          </a:prstGeom>
          <a:noFill/>
          <a:ln>
            <a:noFill/>
          </a:ln>
        </p:spPr>
        <p:txBody>
          <a:bodyPr spcFirstLastPara="1" wrap="square" lIns="96645" tIns="48309" rIns="96645" bIns="48309" anchor="b" anchorCtr="0">
            <a:noAutofit/>
          </a:bodyPr>
          <a:lstStyle/>
          <a:p>
            <a:pPr algn="r">
              <a:buClr>
                <a:srgbClr val="000000"/>
              </a:buClr>
              <a:buSzPts val="1800"/>
            </a:pPr>
            <a:fld id="{00000000-1234-1234-1234-123412341234}" type="slidenum">
              <a:rPr lang="en-US" sz="1900">
                <a:solidFill>
                  <a:srgbClr val="000000"/>
                </a:solidFill>
                <a:latin typeface="Arial"/>
                <a:ea typeface="Arial"/>
                <a:cs typeface="Arial"/>
                <a:sym typeface="Arial"/>
              </a:rPr>
              <a:pPr algn="r">
                <a:buClr>
                  <a:srgbClr val="000000"/>
                </a:buClr>
                <a:buSzPts val="1800"/>
              </a:pPr>
              <a:t>26</a:t>
            </a:fld>
            <a:endParaRPr/>
          </a:p>
        </p:txBody>
      </p:sp>
    </p:spTree>
    <p:extLst>
      <p:ext uri="{BB962C8B-B14F-4D97-AF65-F5344CB8AC3E}">
        <p14:creationId xmlns:p14="http://schemas.microsoft.com/office/powerpoint/2010/main" val="813386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7: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203" name="Google Shape;203;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52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175" name="Google Shape;175;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640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[NOTE:</a:t>
            </a:r>
            <a:r>
              <a:rPr lang="en-US" i="1" baseline="0" dirty="0"/>
              <a:t> </a:t>
            </a:r>
            <a:r>
              <a:rPr lang="en-US" i="1" dirty="0"/>
              <a:t>You can customize this slide with your name, NAMI Affiliate, date, etc. </a:t>
            </a:r>
            <a:r>
              <a:rPr lang="en-US" b="1" i="1" dirty="0"/>
              <a:t>Introduce yourself </a:t>
            </a:r>
            <a:r>
              <a:rPr lang="en-US" i="1" dirty="0"/>
              <a:t>with your name, your volunteer or staff position and, if appropriate, the name of your local NAMI Affiliate.]</a:t>
            </a:r>
          </a:p>
          <a:p>
            <a:pPr lvl="0"/>
            <a:endParaRPr lang="en-US" i="1" dirty="0"/>
          </a:p>
          <a:p>
            <a:pPr lvl="0"/>
            <a:endParaRPr lang="en-US" dirty="0"/>
          </a:p>
          <a:p>
            <a:pPr lvl="0"/>
            <a:r>
              <a:rPr lang="en-US" dirty="0"/>
              <a:t>Thank you for this opportunity to speak with you about </a:t>
            </a:r>
            <a:r>
              <a:rPr lang="en-US" i="1" dirty="0"/>
              <a:t>Bridges of Hope: Faith Communities and NAMI.</a:t>
            </a:r>
          </a:p>
          <a:p>
            <a:pPr lvl="0"/>
            <a:endParaRPr lang="en-US" dirty="0"/>
          </a:p>
          <a:p>
            <a:pPr lvl="0"/>
            <a:r>
              <a:rPr lang="en-US" dirty="0"/>
              <a:t>Today, we’ll examine mental illness, also referred to and know as mental health conditions, and two strong bridges which have helped many people and families navigate their experiences living with these conditions. </a:t>
            </a:r>
          </a:p>
          <a:p>
            <a:pPr lvl="0"/>
            <a:endParaRPr lang="en-US" dirty="0"/>
          </a:p>
          <a:p>
            <a:pPr lvl="0"/>
            <a:r>
              <a:rPr lang="en-US" dirty="0"/>
              <a:t>These bridges of hope are faith communities and NAMI (the National Alliance on Mental Illness).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3</a:t>
            </a:fld>
            <a:endParaRPr lang="en-US"/>
          </a:p>
        </p:txBody>
      </p:sp>
    </p:spTree>
    <p:extLst>
      <p:ext uri="{BB962C8B-B14F-4D97-AF65-F5344CB8AC3E}">
        <p14:creationId xmlns:p14="http://schemas.microsoft.com/office/powerpoint/2010/main" val="27837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time together, we will explore these three key areas:</a:t>
            </a:r>
          </a:p>
          <a:p>
            <a:pPr marL="228600" indent="-228600">
              <a:buAutoNum type="arabicPeriod"/>
            </a:pPr>
            <a:r>
              <a:rPr lang="en-US" dirty="0"/>
              <a:t>What is mental health?</a:t>
            </a:r>
          </a:p>
          <a:p>
            <a:pPr marL="228600" indent="-228600">
              <a:buAutoNum type="arabicPeriod"/>
            </a:pPr>
            <a:r>
              <a:rPr lang="en-US" dirty="0"/>
              <a:t>Why are faith and spirituality important for people</a:t>
            </a:r>
            <a:r>
              <a:rPr lang="en-US" baseline="0" dirty="0"/>
              <a:t> affected by mental health conditions?</a:t>
            </a:r>
          </a:p>
          <a:p>
            <a:pPr marL="228600" indent="-228600">
              <a:buAutoNum type="arabicPeriod"/>
            </a:pPr>
            <a:r>
              <a:rPr lang="en-US" baseline="0" dirty="0"/>
              <a:t>What can you do to help?</a:t>
            </a:r>
            <a:endParaRPr lang="en-US" dirty="0"/>
          </a:p>
          <a:p>
            <a:endParaRPr lang="en-US" dirty="0"/>
          </a:p>
          <a:p>
            <a:r>
              <a:rPr lang="en-US" dirty="0"/>
              <a:t>I will make sure to pause regularly for questions so that we can keep this informal and interactive.</a:t>
            </a:r>
          </a:p>
          <a:p>
            <a:endParaRPr lang="en-US" dirty="0"/>
          </a:p>
          <a:p>
            <a:r>
              <a:rPr lang="en-US" dirty="0"/>
              <a:t>If we recognize mental health conditions and the major problems they pose for people, then we can be helpful. But many congregations don’t know how to help – perhaps due to fear or lack of knowledge. So, we want you to know about how NAMI can provide another bridge to strong advocacy, education and support programs of NAMI.</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4</a:t>
            </a:fld>
            <a:endParaRPr lang="en-US"/>
          </a:p>
        </p:txBody>
      </p:sp>
    </p:spTree>
    <p:extLst>
      <p:ext uri="{BB962C8B-B14F-4D97-AF65-F5344CB8AC3E}">
        <p14:creationId xmlns:p14="http://schemas.microsoft.com/office/powerpoint/2010/main" val="38833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54c103ed5_1_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109" name="Google Shape;109;g654c103ed5_1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a:t>
            </a:r>
            <a:r>
              <a:rPr lang="en-US" baseline="0" dirty="0"/>
              <a:t> health</a:t>
            </a:r>
            <a:r>
              <a:rPr lang="en-US" dirty="0"/>
              <a:t> is not only a social issue, but a public health issue. 50% of all lifetime cases of mental illness begin by age 14 and 75% by age 24. So, these are conditions of youth that for many continue through the lifetime.</a:t>
            </a:r>
          </a:p>
          <a:p>
            <a:endParaRPr lang="en-US" dirty="0"/>
          </a:p>
          <a:p>
            <a:r>
              <a:rPr lang="en-US" dirty="0"/>
              <a:t>Early identification and intervention are key—and the tragic outcomes of failing to intervene with treatment and support are dire. </a:t>
            </a:r>
            <a:r>
              <a:rPr lang="en-US" b="1" dirty="0"/>
              <a:t>Suicide is now the 2</a:t>
            </a:r>
            <a:r>
              <a:rPr lang="en-US" b="1" baseline="30000" dirty="0"/>
              <a:t>nd</a:t>
            </a:r>
            <a:r>
              <a:rPr lang="en-US" b="1" dirty="0"/>
              <a:t> leading cause of death in youth ages 14-24.</a:t>
            </a:r>
          </a:p>
          <a:p>
            <a:endParaRPr lang="en-US" dirty="0"/>
          </a:p>
          <a:p>
            <a:r>
              <a:rPr lang="en-US" dirty="0"/>
              <a:t>So, whatever we have been doing, there is a real sense that it has</a:t>
            </a:r>
            <a:r>
              <a:rPr lang="en-US" baseline="0" dirty="0"/>
              <a:t> simply </a:t>
            </a:r>
            <a:r>
              <a:rPr lang="en-US" dirty="0"/>
              <a:t>not been enough. We all must join this movement to help ourselves and one another. We must work together</a:t>
            </a:r>
            <a:r>
              <a:rPr lang="en-US" baseline="0" dirty="0"/>
              <a:t> to save lives, to save our youth.</a:t>
            </a:r>
            <a:endParaRPr lang="en-US" dirty="0"/>
          </a:p>
          <a:p>
            <a:endParaRPr lang="en-US" b="1" dirty="0"/>
          </a:p>
          <a:p>
            <a:r>
              <a:rPr lang="en-US" sz="1200" b="0" i="0" kern="1200" dirty="0">
                <a:solidFill>
                  <a:schemeClr val="tx1"/>
                </a:solidFill>
                <a:effectLst/>
                <a:latin typeface="+mn-lt"/>
                <a:ea typeface="+mn-ea"/>
                <a:cs typeface="+mn-cs"/>
              </a:rPr>
              <a:t>The normal personality and behavior changes of adolescence may mimic or mask symptoms of a mental health condition. Early engagement and support are crucial to improving outcomes and increasing the promise of recovery.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Many</a:t>
            </a:r>
            <a:r>
              <a:rPr lang="en-US" sz="1200" b="0" i="0" kern="1200" baseline="0" dirty="0">
                <a:solidFill>
                  <a:schemeClr val="tx1"/>
                </a:solidFill>
                <a:effectLst/>
                <a:latin typeface="+mn-lt"/>
                <a:ea typeface="+mn-ea"/>
                <a:cs typeface="+mn-cs"/>
              </a:rPr>
              <a:t> </a:t>
            </a:r>
            <a:r>
              <a:rPr lang="en-US" dirty="0"/>
              <a:t>individuals and families do not recognize the early signs of unusual behavior, thoughts or moods as a treatable health condition. So, if the mental health condition goes untreated, it can sometimes sweeping away the person’s ability to live a normal healthy life.</a:t>
            </a:r>
          </a:p>
          <a:p>
            <a:endParaRPr lang="en-US" b="1" dirty="0"/>
          </a:p>
        </p:txBody>
      </p:sp>
      <p:sp>
        <p:nvSpPr>
          <p:cNvPr id="4" name="Slide Number Placeholder 3"/>
          <p:cNvSpPr>
            <a:spLocks noGrp="1"/>
          </p:cNvSpPr>
          <p:nvPr>
            <p:ph type="sldNum" sz="quarter" idx="10"/>
          </p:nvPr>
        </p:nvSpPr>
        <p:spPr/>
        <p:txBody>
          <a:bodyPr/>
          <a:lstStyle/>
          <a:p>
            <a:fld id="{E9A5FDC8-7B41-453B-B5C9-89ECF296FDB5}" type="slidenum">
              <a:rPr lang="en-US" smtClean="0"/>
              <a:t>6</a:t>
            </a:fld>
            <a:endParaRPr lang="en-US"/>
          </a:p>
        </p:txBody>
      </p:sp>
    </p:spTree>
    <p:extLst>
      <p:ext uri="{BB962C8B-B14F-4D97-AF65-F5344CB8AC3E}">
        <p14:creationId xmlns:p14="http://schemas.microsoft.com/office/powerpoint/2010/main" val="36944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mental illness is a condition that affects a person's thinking, feeling or mood. Such conditions may affect someone's ability to relate to others and function each day. Each person will have different experiences, even people with the same diagnosis.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Depression</a:t>
            </a:r>
            <a:r>
              <a:rPr lang="en-US" sz="1200" b="0" i="0" kern="1200" baseline="0" dirty="0">
                <a:solidFill>
                  <a:schemeClr val="tx1"/>
                </a:solidFill>
                <a:effectLst/>
                <a:latin typeface="+mn-lt"/>
                <a:ea typeface="+mn-ea"/>
                <a:cs typeface="+mn-cs"/>
              </a:rPr>
              <a:t> and anxiety are among the most common mental health conditions. </a:t>
            </a:r>
            <a:r>
              <a:rPr lang="en-US" sz="1200" b="0" i="0" kern="1200" dirty="0">
                <a:solidFill>
                  <a:schemeClr val="tx1"/>
                </a:solidFill>
                <a:effectLst/>
                <a:latin typeface="+mn-lt"/>
                <a:ea typeface="+mn-ea"/>
                <a:cs typeface="+mn-cs"/>
              </a:rPr>
              <a:t>Depression is more than just feeling sad or going through a rough patch. It’s a serious mental health condition that requires understanding, treatment and a good recovery plan. With early detection, diagnosis and a treatment plan consisting of medication, psychotherapy and lifestyle choices, many people get better. But left untreated, depression can be devastating, both for the people who have it and for their families.  Some people have only one episode in a lifetime, but for most people depression recurs. Without treatment, episodes may last a few months to several years. People with severe depression can feel so hopeless that they become a risk for suicide.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Bipolar disorder is a chronic mental illness that causes dramatic shifts in a person’s mood, energy and ability to think clearly. People with bipolar have high and low moods, known as mania and depression, which differ from the typical ups and downs most people experience. If left untreated, the symptoms usually get worse. However, with a strong lifestyle that includes self-management and a good treatment plan, many people live well with the condition.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Schizophrenia is a serious mental illness that interferes with a person’s ability to think clearly, manage emotions, make decisions and relate to others. It is a complex, long-term medical illness, affecting about 1% of Americans. Although schizophrenia can occur at any age, the average age of onset tends to be in the late teens to the early 20s for men, and the late 20s to early 30s for women. It is possible to live well with schizophrenia.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can learn</a:t>
            </a:r>
            <a:r>
              <a:rPr lang="en-US" sz="1200" b="0" i="0" kern="1200" baseline="0" dirty="0">
                <a:solidFill>
                  <a:schemeClr val="tx1"/>
                </a:solidFill>
                <a:effectLst/>
                <a:latin typeface="+mn-lt"/>
                <a:ea typeface="+mn-ea"/>
                <a:cs typeface="+mn-cs"/>
              </a:rPr>
              <a:t> more about these and other mental health conditions, including watching short informational videos, by visiting NAMI.org.</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often think the worst of mental illness because that is sometimes all we have seen, all that we KNOW we have seen—people in the worst of their struggles.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most important things to remember about mental illness? </a:t>
            </a:r>
          </a:p>
          <a:p>
            <a:r>
              <a:rPr lang="en-US" sz="1200" b="0" i="0" kern="1200" baseline="0" dirty="0">
                <a:solidFill>
                  <a:schemeClr val="tx1"/>
                </a:solidFill>
                <a:effectLst/>
                <a:latin typeface="+mn-lt"/>
                <a:ea typeface="+mn-ea"/>
                <a:cs typeface="+mn-cs"/>
              </a:rPr>
              <a:t>They are common.</a:t>
            </a:r>
          </a:p>
          <a:p>
            <a:r>
              <a:rPr lang="en-US" sz="1200" b="0" i="0" kern="1200" baseline="0" dirty="0">
                <a:solidFill>
                  <a:schemeClr val="tx1"/>
                </a:solidFill>
                <a:effectLst/>
                <a:latin typeface="+mn-lt"/>
                <a:ea typeface="+mn-ea"/>
                <a:cs typeface="+mn-cs"/>
              </a:rPr>
              <a:t>They are no one’s fault.</a:t>
            </a:r>
          </a:p>
          <a:p>
            <a:r>
              <a:rPr lang="en-US" sz="1200" b="0" i="0" kern="1200" baseline="0" dirty="0">
                <a:solidFill>
                  <a:schemeClr val="tx1"/>
                </a:solidFill>
                <a:effectLst/>
                <a:latin typeface="+mn-lt"/>
                <a:ea typeface="+mn-ea"/>
                <a:cs typeface="+mn-cs"/>
              </a:rPr>
              <a:t>Treatment and support are essential for the promise of recovery.</a:t>
            </a:r>
          </a:p>
          <a:p>
            <a:r>
              <a:rPr lang="en-US" sz="1200" b="0" i="0" kern="1200" baseline="0" dirty="0">
                <a:solidFill>
                  <a:schemeClr val="tx1"/>
                </a:solidFill>
                <a:effectLst/>
                <a:latin typeface="+mn-lt"/>
                <a:ea typeface="+mn-ea"/>
                <a:cs typeface="+mn-cs"/>
              </a:rPr>
              <a:t>People affected by mental health conditions AND their families need help and hope.</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7</a:t>
            </a:fld>
            <a:endParaRPr lang="en-US"/>
          </a:p>
        </p:txBody>
      </p:sp>
    </p:spTree>
    <p:extLst>
      <p:ext uri="{BB962C8B-B14F-4D97-AF65-F5344CB8AC3E}">
        <p14:creationId xmlns:p14="http://schemas.microsoft.com/office/powerpoint/2010/main" val="99851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162" name="Google Shape;162;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imagine we can agree that everyone experiences wide ranges of sadness and happiness, elation and sorrow throughout their life. Mental and emotional swings are simply part of being human.  Mental health conditions are more than this.</a:t>
            </a:r>
          </a:p>
          <a:p>
            <a:endParaRPr lang="en-US" dirty="0"/>
          </a:p>
          <a:p>
            <a:r>
              <a:rPr lang="en-US" dirty="0"/>
              <a:t>So, how do we know when we or someone we know might be experiencing a mental health condition that may need an intervention and treatment?  </a:t>
            </a:r>
          </a:p>
          <a:p>
            <a:endParaRPr lang="en-US" dirty="0"/>
          </a:p>
          <a:p>
            <a:r>
              <a:rPr lang="en-US" dirty="0"/>
              <a:t>Here is a partial list.</a:t>
            </a:r>
          </a:p>
          <a:p>
            <a:endParaRPr lang="en-US" dirty="0"/>
          </a:p>
          <a:p>
            <a:r>
              <a:rPr lang="en-US" i="1" dirty="0"/>
              <a:t>[READ SOME from</a:t>
            </a:r>
            <a:r>
              <a:rPr lang="en-US" i="1" baseline="0" dirty="0"/>
              <a:t> the slide</a:t>
            </a:r>
            <a:r>
              <a:rPr lang="en-US" i="1" dirty="0"/>
              <a:t>]</a:t>
            </a:r>
          </a:p>
          <a:p>
            <a:endParaRPr lang="en-US" i="1" dirty="0"/>
          </a:p>
          <a:p>
            <a:r>
              <a:rPr lang="en-US" dirty="0"/>
              <a:t>Though we shouldn’t try to diagnose anyone, it is helpful to know some of the Red Flags to watch for. It is important to learn more about the warning signs and what to do if you are concerned. </a:t>
            </a:r>
          </a:p>
          <a:p>
            <a:endParaRPr lang="en-US" dirty="0"/>
          </a:p>
          <a:p>
            <a:r>
              <a:rPr lang="en-US" dirty="0"/>
              <a:t>I encourage you to learn more by visiting NAMI.org.</a:t>
            </a:r>
          </a:p>
          <a:p>
            <a:endParaRPr lang="en-US" dirty="0"/>
          </a:p>
        </p:txBody>
      </p:sp>
      <p:sp>
        <p:nvSpPr>
          <p:cNvPr id="4" name="Slide Number Placeholder 3"/>
          <p:cNvSpPr>
            <a:spLocks noGrp="1"/>
          </p:cNvSpPr>
          <p:nvPr>
            <p:ph type="sldNum" sz="quarter" idx="10"/>
          </p:nvPr>
        </p:nvSpPr>
        <p:spPr/>
        <p:txBody>
          <a:bodyPr/>
          <a:lstStyle/>
          <a:p>
            <a:fld id="{E9A5FDC8-7B41-453B-B5C9-89ECF296FDB5}" type="slidenum">
              <a:rPr lang="en-US" smtClean="0"/>
              <a:t>10</a:t>
            </a:fld>
            <a:endParaRPr lang="en-US"/>
          </a:p>
        </p:txBody>
      </p:sp>
    </p:spTree>
    <p:extLst>
      <p:ext uri="{BB962C8B-B14F-4D97-AF65-F5344CB8AC3E}">
        <p14:creationId xmlns:p14="http://schemas.microsoft.com/office/powerpoint/2010/main" val="95920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CF578-0104-0E4B-84AD-1E4A73FB875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335424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9447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34222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98808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CF578-0104-0E4B-84AD-1E4A73FB875C}"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64514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CF578-0104-0E4B-84AD-1E4A73FB875C}"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28559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CF578-0104-0E4B-84AD-1E4A73FB875C}"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43407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CF578-0104-0E4B-84AD-1E4A73FB875C}"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37671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CF578-0104-0E4B-84AD-1E4A73FB875C}"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7208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CF578-0104-0E4B-84AD-1E4A73FB875C}"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12005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CF578-0104-0E4B-84AD-1E4A73FB875C}"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a:p>
        </p:txBody>
      </p:sp>
    </p:spTree>
    <p:extLst>
      <p:ext uri="{BB962C8B-B14F-4D97-AF65-F5344CB8AC3E}">
        <p14:creationId xmlns:p14="http://schemas.microsoft.com/office/powerpoint/2010/main" val="63699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CF578-0104-0E4B-84AD-1E4A73FB875C}" type="datetimeFigureOut">
              <a:rPr lang="en-US" smtClean="0"/>
              <a:t>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AF64-395E-CF4B-A7C1-049A6105F9D7}" type="slidenum">
              <a:rPr lang="en-US" smtClean="0"/>
              <a:t>‹#›</a:t>
            </a:fld>
            <a:endParaRPr lang="en-US"/>
          </a:p>
        </p:txBody>
      </p:sp>
    </p:spTree>
    <p:extLst>
      <p:ext uri="{BB962C8B-B14F-4D97-AF65-F5344CB8AC3E}">
        <p14:creationId xmlns:p14="http://schemas.microsoft.com/office/powerpoint/2010/main" val="93269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jpg"/><Relationship Id="rId7"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g"/><Relationship Id="rId4" Type="http://schemas.openxmlformats.org/officeDocument/2006/relationships/hyperlink" Target="http://www.namihawaii.org/" TargetMode="Externa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namihawaii.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147678"/>
          </a:xfrm>
          <a:prstGeom prst="rect">
            <a:avLst/>
          </a:prstGeom>
        </p:spPr>
      </p:pic>
      <p:pic>
        <p:nvPicPr>
          <p:cNvPr id="6" name="Picture 5"/>
          <p:cNvPicPr>
            <a:picLocks noChangeAspect="1"/>
          </p:cNvPicPr>
          <p:nvPr/>
        </p:nvPicPr>
        <p:blipFill>
          <a:blip r:embed="rId4"/>
          <a:stretch>
            <a:fillRect/>
          </a:stretch>
        </p:blipFill>
        <p:spPr>
          <a:xfrm>
            <a:off x="7420708" y="491186"/>
            <a:ext cx="1312984" cy="1312984"/>
          </a:xfrm>
          <a:prstGeom prst="rect">
            <a:avLst/>
          </a:prstGeom>
        </p:spPr>
      </p:pic>
      <p:sp>
        <p:nvSpPr>
          <p:cNvPr id="13" name="Content Placeholder 2"/>
          <p:cNvSpPr>
            <a:spLocks noGrp="1"/>
          </p:cNvSpPr>
          <p:nvPr>
            <p:ph idx="1"/>
          </p:nvPr>
        </p:nvSpPr>
        <p:spPr>
          <a:xfrm>
            <a:off x="393367" y="1012600"/>
            <a:ext cx="8229600" cy="4828642"/>
          </a:xfrm>
        </p:spPr>
        <p:txBody>
          <a:bodyPr/>
          <a:lstStyle/>
          <a:p>
            <a:pPr marL="0" indent="0" algn="ctr">
              <a:buNone/>
            </a:pPr>
            <a:endParaRPr lang="en-US" dirty="0"/>
          </a:p>
          <a:p>
            <a:pPr marL="0" indent="0" algn="ctr">
              <a:buNone/>
            </a:pPr>
            <a:endParaRPr lang="en-US" b="1" dirty="0"/>
          </a:p>
          <a:p>
            <a:pPr marL="0" indent="0" algn="ctr">
              <a:buNone/>
            </a:pPr>
            <a:r>
              <a:rPr lang="en-US" sz="6000" b="1" dirty="0">
                <a:solidFill>
                  <a:schemeClr val="tx2">
                    <a:lumMod val="60000"/>
                    <a:lumOff val="40000"/>
                  </a:schemeClr>
                </a:solidFill>
              </a:rPr>
              <a:t>BRIDGES of </a:t>
            </a:r>
            <a:r>
              <a:rPr lang="en-US" sz="6000" b="1" i="1" dirty="0">
                <a:solidFill>
                  <a:schemeClr val="tx2">
                    <a:lumMod val="60000"/>
                    <a:lumOff val="40000"/>
                  </a:schemeClr>
                </a:solidFill>
              </a:rPr>
              <a:t>HOPE</a:t>
            </a:r>
          </a:p>
          <a:p>
            <a:pPr marL="0" indent="0" algn="ctr">
              <a:buNone/>
            </a:pPr>
            <a:endParaRPr lang="en-US" sz="1000" b="1" i="1" dirty="0"/>
          </a:p>
          <a:p>
            <a:pPr marL="0" indent="0" algn="ctr">
              <a:buNone/>
            </a:pPr>
            <a:r>
              <a:rPr lang="en-US" b="1" i="1" dirty="0"/>
              <a:t>How NAMI </a:t>
            </a:r>
            <a:r>
              <a:rPr lang="en-US" b="1" i="1" dirty="0" err="1"/>
              <a:t>FaithNet</a:t>
            </a:r>
            <a:r>
              <a:rPr lang="en-US" b="1" i="1" dirty="0"/>
              <a:t> Supports Mental Health</a:t>
            </a:r>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r>
              <a:rPr lang="en-US" sz="2400" b="1" i="1" dirty="0"/>
              <a:t>Kumi Macdonald, Executive Director, NAMI Hawaii State</a:t>
            </a:r>
          </a:p>
          <a:p>
            <a:pPr marL="0" indent="0" algn="ctr">
              <a:buNone/>
            </a:pPr>
            <a:endParaRPr lang="en-US" sz="1200" b="1" i="1" dirty="0"/>
          </a:p>
          <a:p>
            <a:pPr marL="0" indent="0" algn="ctr">
              <a:buNone/>
            </a:pPr>
            <a:r>
              <a:rPr lang="en-US" sz="1200" b="1" i="1" dirty="0"/>
              <a:t> </a:t>
            </a:r>
          </a:p>
          <a:p>
            <a:pPr marL="0" indent="0" algn="ctr">
              <a:buNone/>
            </a:pPr>
            <a:r>
              <a:rPr lang="en-US" sz="1200" b="1" dirty="0"/>
              <a:t>© 2017 NAMI, the National Alliance on Mental Illness</a:t>
            </a:r>
          </a:p>
          <a:p>
            <a:pPr marL="0" indent="0" algn="ctr">
              <a:buNone/>
            </a:pPr>
            <a:endParaRPr lang="en-US" sz="2400" b="1" i="1" dirty="0">
              <a:solidFill>
                <a:schemeClr val="tx1">
                  <a:lumMod val="75000"/>
                  <a:lumOff val="25000"/>
                </a:schemeClr>
              </a:solidFill>
            </a:endParaRPr>
          </a:p>
          <a:p>
            <a:pPr marL="0" indent="0" algn="ctr">
              <a:buNone/>
            </a:pPr>
            <a:endParaRPr lang="en-US" sz="2400" b="1" dirty="0">
              <a:solidFill>
                <a:srgbClr val="71B527"/>
              </a:solidFill>
            </a:endParaRPr>
          </a:p>
          <a:p>
            <a:pPr marL="0" indent="0" algn="ctr">
              <a:buNone/>
            </a:pPr>
            <a:endParaRPr lang="en-US" sz="2400" b="1" dirty="0">
              <a:solidFill>
                <a:srgbClr val="71B52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8030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1035"/>
            <a:ext cx="9144000" cy="6949035"/>
          </a:xfrm>
          <a:prstGeom prst="rect">
            <a:avLst/>
          </a:prstGeom>
        </p:spPr>
      </p:pic>
    </p:spTree>
    <p:extLst>
      <p:ext uri="{BB962C8B-B14F-4D97-AF65-F5344CB8AC3E}">
        <p14:creationId xmlns:p14="http://schemas.microsoft.com/office/powerpoint/2010/main" val="25407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4" y="5035"/>
            <a:ext cx="9150724" cy="6852965"/>
          </a:xfrm>
          <a:prstGeom prst="rect">
            <a:avLst/>
          </a:prstGeom>
        </p:spPr>
      </p:pic>
    </p:spTree>
    <p:extLst>
      <p:ext uri="{BB962C8B-B14F-4D97-AF65-F5344CB8AC3E}">
        <p14:creationId xmlns:p14="http://schemas.microsoft.com/office/powerpoint/2010/main" val="173706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0345"/>
            <a:ext cx="9144000" cy="6918690"/>
          </a:xfrm>
          <a:prstGeom prst="rect">
            <a:avLst/>
          </a:prstGeom>
        </p:spPr>
      </p:pic>
    </p:spTree>
    <p:extLst>
      <p:ext uri="{BB962C8B-B14F-4D97-AF65-F5344CB8AC3E}">
        <p14:creationId xmlns:p14="http://schemas.microsoft.com/office/powerpoint/2010/main" val="95685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61" y="-2523"/>
            <a:ext cx="9140639" cy="6860523"/>
          </a:xfrm>
          <a:prstGeom prst="rect">
            <a:avLst/>
          </a:prstGeom>
        </p:spPr>
      </p:pic>
    </p:spTree>
    <p:extLst>
      <p:ext uri="{BB962C8B-B14F-4D97-AF65-F5344CB8AC3E}">
        <p14:creationId xmlns:p14="http://schemas.microsoft.com/office/powerpoint/2010/main" val="415485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0636" cy="6860522"/>
          </a:xfrm>
          <a:prstGeom prst="rect">
            <a:avLst/>
          </a:prstGeom>
        </p:spPr>
      </p:pic>
    </p:spTree>
    <p:extLst>
      <p:ext uri="{BB962C8B-B14F-4D97-AF65-F5344CB8AC3E}">
        <p14:creationId xmlns:p14="http://schemas.microsoft.com/office/powerpoint/2010/main" val="107754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11"/>
            <a:ext cx="9144000" cy="6852976"/>
          </a:xfrm>
          <a:prstGeom prst="rect">
            <a:avLst/>
          </a:prstGeom>
        </p:spPr>
      </p:pic>
    </p:spTree>
    <p:extLst>
      <p:ext uri="{BB962C8B-B14F-4D97-AF65-F5344CB8AC3E}">
        <p14:creationId xmlns:p14="http://schemas.microsoft.com/office/powerpoint/2010/main" val="64599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17184" cy="6878230"/>
          </a:xfrm>
          <a:prstGeom prst="rect">
            <a:avLst/>
          </a:prstGeom>
        </p:spPr>
      </p:pic>
    </p:spTree>
    <p:extLst>
      <p:ext uri="{BB962C8B-B14F-4D97-AF65-F5344CB8AC3E}">
        <p14:creationId xmlns:p14="http://schemas.microsoft.com/office/powerpoint/2010/main" val="83386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1969"/>
            <a:ext cx="8998226" cy="6763633"/>
          </a:xfrm>
          <a:prstGeom prst="rect">
            <a:avLst/>
          </a:prstGeom>
        </p:spPr>
      </p:pic>
    </p:spTree>
    <p:extLst>
      <p:ext uri="{BB962C8B-B14F-4D97-AF65-F5344CB8AC3E}">
        <p14:creationId xmlns:p14="http://schemas.microsoft.com/office/powerpoint/2010/main" val="174797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870" y="-27879"/>
            <a:ext cx="9107130" cy="6885879"/>
          </a:xfrm>
          <a:prstGeom prst="rect">
            <a:avLst/>
          </a:prstGeom>
        </p:spPr>
      </p:pic>
    </p:spTree>
    <p:extLst>
      <p:ext uri="{BB962C8B-B14F-4D97-AF65-F5344CB8AC3E}">
        <p14:creationId xmlns:p14="http://schemas.microsoft.com/office/powerpoint/2010/main" val="314073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0"/>
          <p:cNvPicPr preferRelativeResize="0"/>
          <p:nvPr/>
        </p:nvPicPr>
        <p:blipFill rotWithShape="1">
          <a:blip r:embed="rId3">
            <a:alphaModFix/>
          </a:blip>
          <a:srcRect/>
          <a:stretch/>
        </p:blipFill>
        <p:spPr>
          <a:xfrm>
            <a:off x="496456" y="258762"/>
            <a:ext cx="2127682" cy="542516"/>
          </a:xfrm>
          <a:prstGeom prst="rect">
            <a:avLst/>
          </a:prstGeom>
          <a:noFill/>
          <a:ln>
            <a:noFill/>
          </a:ln>
        </p:spPr>
      </p:pic>
      <p:sp>
        <p:nvSpPr>
          <p:cNvPr id="387" name="Google Shape;387;p50"/>
          <p:cNvSpPr txBox="1"/>
          <p:nvPr/>
        </p:nvSpPr>
        <p:spPr>
          <a:xfrm>
            <a:off x="2400300" y="8837612"/>
            <a:ext cx="223837" cy="136525"/>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9" name="Google Shape;389;p50"/>
          <p:cNvSpPr txBox="1"/>
          <p:nvPr/>
        </p:nvSpPr>
        <p:spPr>
          <a:xfrm>
            <a:off x="1426624" y="801278"/>
            <a:ext cx="7629357" cy="78465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A23CE0"/>
              </a:buClr>
              <a:buSzPts val="4000"/>
              <a:buFont typeface="Arial"/>
              <a:buNone/>
            </a:pPr>
            <a:r>
              <a:rPr lang="en-US" sz="3200" b="1" dirty="0">
                <a:solidFill>
                  <a:srgbClr val="002060"/>
                </a:solidFill>
                <a:sym typeface="Arial"/>
              </a:rPr>
              <a:t>FAITH PROJECTS WITH NAMI HAWAII</a:t>
            </a:r>
            <a:endParaRPr sz="3200" b="1" i="0" u="none" dirty="0">
              <a:solidFill>
                <a:srgbClr val="002060"/>
              </a:solidFill>
              <a:sym typeface="Arial"/>
            </a:endParaRPr>
          </a:p>
        </p:txBody>
      </p:sp>
      <p:sp>
        <p:nvSpPr>
          <p:cNvPr id="3" name="TextBox 2">
            <a:extLst>
              <a:ext uri="{FF2B5EF4-FFF2-40B4-BE49-F238E27FC236}">
                <a16:creationId xmlns:a16="http://schemas.microsoft.com/office/drawing/2014/main" id="{476DEBFE-D4D3-4959-95F2-7D4BA4FB05B6}"/>
              </a:ext>
            </a:extLst>
          </p:cNvPr>
          <p:cNvSpPr txBox="1"/>
          <p:nvPr/>
        </p:nvSpPr>
        <p:spPr>
          <a:xfrm>
            <a:off x="1058623" y="1918518"/>
            <a:ext cx="7629356"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Bridges of Hope Presentations to Church Staff, Small Groups, Saturday workshops</a:t>
            </a:r>
          </a:p>
          <a:p>
            <a:pPr marL="285750" indent="-285750">
              <a:buFont typeface="Arial" panose="020B0604020202020204" pitchFamily="34" charset="0"/>
              <a:buChar char="•"/>
            </a:pPr>
            <a:r>
              <a:rPr lang="en-US" sz="2800" dirty="0"/>
              <a:t>Workshop on “How to Help Someone in Crisis” “How to Communicate” or “Healthy Mind, Body, Spirit”</a:t>
            </a:r>
          </a:p>
          <a:p>
            <a:pPr marL="285750" indent="-285750">
              <a:buFont typeface="Arial" panose="020B0604020202020204" pitchFamily="34" charset="0"/>
              <a:buChar char="•"/>
            </a:pPr>
            <a:r>
              <a:rPr lang="en-US" sz="2800" dirty="0"/>
              <a:t>HIM Mental Health Conferences</a:t>
            </a:r>
          </a:p>
          <a:p>
            <a:pPr marL="285750" indent="-285750">
              <a:buFont typeface="Arial" panose="020B0604020202020204" pitchFamily="34" charset="0"/>
              <a:buChar char="•"/>
            </a:pPr>
            <a:r>
              <a:rPr lang="en-US" sz="2800" dirty="0"/>
              <a:t>MHFA training with Mental Health America of HI</a:t>
            </a:r>
          </a:p>
          <a:p>
            <a:pPr marL="285750" indent="-285750">
              <a:buFont typeface="Arial" panose="020B0604020202020204" pitchFamily="34" charset="0"/>
              <a:buChar char="•"/>
            </a:pPr>
            <a:r>
              <a:rPr lang="en-US" sz="2800" dirty="0"/>
              <a:t>Sunday Morning Service, with Bridges of Hope and testimonies</a:t>
            </a:r>
          </a:p>
          <a:p>
            <a:pPr marL="285750" indent="-285750">
              <a:buFont typeface="Arial" panose="020B0604020202020204" pitchFamily="34" charset="0"/>
              <a:buChar char="•"/>
            </a:pPr>
            <a:r>
              <a:rPr lang="en-US" sz="2800" dirty="0"/>
              <a:t>Support Groups with HCC, WOCC</a:t>
            </a:r>
          </a:p>
          <a:p>
            <a:pPr marL="285750" indent="-285750">
              <a:buFont typeface="Arial" panose="020B0604020202020204" pitchFamily="34" charset="0"/>
              <a:buChar char="•"/>
            </a:pPr>
            <a:r>
              <a:rPr lang="en-US" sz="2800" dirty="0"/>
              <a:t>Family to Family Education at New Hope Oahu</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6945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147678"/>
          </a:xfrm>
          <a:prstGeom prst="rect">
            <a:avLst/>
          </a:prstGeom>
        </p:spPr>
      </p:pic>
      <p:pic>
        <p:nvPicPr>
          <p:cNvPr id="6" name="Picture 5"/>
          <p:cNvPicPr>
            <a:picLocks noChangeAspect="1"/>
          </p:cNvPicPr>
          <p:nvPr/>
        </p:nvPicPr>
        <p:blipFill>
          <a:blip r:embed="rId4"/>
          <a:stretch>
            <a:fillRect/>
          </a:stretch>
        </p:blipFill>
        <p:spPr>
          <a:xfrm>
            <a:off x="7420708" y="491186"/>
            <a:ext cx="1312984" cy="1312984"/>
          </a:xfrm>
          <a:prstGeom prst="rect">
            <a:avLst/>
          </a:prstGeom>
        </p:spPr>
      </p:pic>
      <p:sp>
        <p:nvSpPr>
          <p:cNvPr id="13" name="Content Placeholder 2"/>
          <p:cNvSpPr>
            <a:spLocks noGrp="1"/>
          </p:cNvSpPr>
          <p:nvPr>
            <p:ph idx="1"/>
          </p:nvPr>
        </p:nvSpPr>
        <p:spPr>
          <a:xfrm>
            <a:off x="393367" y="1012600"/>
            <a:ext cx="8229600" cy="4828642"/>
          </a:xfrm>
        </p:spPr>
        <p:txBody>
          <a:bodyPr>
            <a:normAutofit/>
          </a:bodyPr>
          <a:lstStyle/>
          <a:p>
            <a:pPr marL="0" indent="0" algn="ctr">
              <a:buNone/>
            </a:pPr>
            <a:endParaRPr lang="en-US" dirty="0"/>
          </a:p>
          <a:p>
            <a:pPr marL="0" indent="0" algn="ctr">
              <a:buNone/>
            </a:pPr>
            <a:endParaRPr lang="en-US" b="1" dirty="0"/>
          </a:p>
          <a:p>
            <a:pPr marL="0" indent="0" algn="ctr">
              <a:buNone/>
            </a:pPr>
            <a:r>
              <a:rPr lang="en-US" sz="6000" b="1" dirty="0">
                <a:solidFill>
                  <a:schemeClr val="tx2">
                    <a:lumMod val="60000"/>
                    <a:lumOff val="40000"/>
                  </a:schemeClr>
                </a:solidFill>
              </a:rPr>
              <a:t>BRIDGES of </a:t>
            </a:r>
            <a:r>
              <a:rPr lang="en-US" sz="6000" b="1" i="1" dirty="0">
                <a:solidFill>
                  <a:schemeClr val="tx2">
                    <a:lumMod val="60000"/>
                    <a:lumOff val="40000"/>
                  </a:schemeClr>
                </a:solidFill>
              </a:rPr>
              <a:t>HOPE</a:t>
            </a:r>
          </a:p>
          <a:p>
            <a:pPr marL="0" indent="0" algn="ctr">
              <a:buNone/>
            </a:pPr>
            <a:endParaRPr lang="en-US" sz="1000" b="1" i="1" dirty="0"/>
          </a:p>
          <a:p>
            <a:pPr marL="0" indent="0" algn="ctr">
              <a:buNone/>
            </a:pPr>
            <a:endParaRPr lang="en-US" sz="1200" b="1" i="1" dirty="0"/>
          </a:p>
          <a:p>
            <a:pPr marL="0" indent="0" algn="ctr">
              <a:buNone/>
            </a:pPr>
            <a:endParaRPr lang="en-US" sz="1200" b="1" i="1" dirty="0"/>
          </a:p>
          <a:p>
            <a:pPr marL="0" indent="0" algn="ctr">
              <a:buNone/>
            </a:pPr>
            <a:endParaRPr lang="en-US" sz="1200" b="1" i="1" dirty="0"/>
          </a:p>
          <a:p>
            <a:pPr marL="0" indent="0" algn="ctr">
              <a:buNone/>
            </a:pPr>
            <a:r>
              <a:rPr lang="en-US" sz="1900" dirty="0"/>
              <a:t>I confirm that I do not have a financial or other interest in the subject/matter of the work in which I will be involved, which may be considered as constituting a real, potential or apparent conflict of interest.</a:t>
            </a:r>
            <a:endParaRPr lang="en-US" sz="1900" b="1" i="1" dirty="0"/>
          </a:p>
          <a:p>
            <a:pPr marL="0" indent="0" algn="ctr">
              <a:buNone/>
            </a:pPr>
            <a:endParaRPr lang="en-US" sz="1200" b="1" i="1" dirty="0"/>
          </a:p>
          <a:p>
            <a:pPr marL="0" indent="0" algn="ctr">
              <a:buNone/>
            </a:pPr>
            <a:endParaRPr lang="en-US" sz="2400" b="1" i="1" dirty="0">
              <a:solidFill>
                <a:schemeClr val="tx1">
                  <a:lumMod val="75000"/>
                  <a:lumOff val="25000"/>
                </a:schemeClr>
              </a:solidFill>
            </a:endParaRPr>
          </a:p>
          <a:p>
            <a:pPr marL="0" indent="0" algn="ctr">
              <a:buNone/>
            </a:pPr>
            <a:endParaRPr lang="en-US" sz="2400" b="1" dirty="0">
              <a:solidFill>
                <a:srgbClr val="71B527"/>
              </a:solidFill>
            </a:endParaRPr>
          </a:p>
          <a:p>
            <a:pPr marL="0" indent="0" algn="ctr">
              <a:buNone/>
            </a:pPr>
            <a:endParaRPr lang="en-US" sz="2400" b="1" dirty="0">
              <a:solidFill>
                <a:srgbClr val="71B52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91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33" y="1"/>
            <a:ext cx="9132167" cy="6858000"/>
          </a:xfrm>
          <a:prstGeom prst="rect">
            <a:avLst/>
          </a:prstGeom>
        </p:spPr>
      </p:pic>
    </p:spTree>
    <p:extLst>
      <p:ext uri="{BB962C8B-B14F-4D97-AF65-F5344CB8AC3E}">
        <p14:creationId xmlns:p14="http://schemas.microsoft.com/office/powerpoint/2010/main" val="20004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635" y="14413"/>
            <a:ext cx="9024730" cy="6843587"/>
          </a:xfrm>
          <a:prstGeom prst="rect">
            <a:avLst/>
          </a:prstGeom>
        </p:spPr>
      </p:pic>
    </p:spTree>
    <p:extLst>
      <p:ext uri="{BB962C8B-B14F-4D97-AF65-F5344CB8AC3E}">
        <p14:creationId xmlns:p14="http://schemas.microsoft.com/office/powerpoint/2010/main" val="279609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241"/>
            <a:ext cx="9144000" cy="6888481"/>
          </a:xfrm>
          <a:prstGeom prst="rect">
            <a:avLst/>
          </a:prstGeom>
        </p:spPr>
      </p:pic>
    </p:spTree>
    <p:extLst>
      <p:ext uri="{BB962C8B-B14F-4D97-AF65-F5344CB8AC3E}">
        <p14:creationId xmlns:p14="http://schemas.microsoft.com/office/powerpoint/2010/main" val="238840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903720"/>
          </a:xfrm>
          <a:prstGeom prst="rect">
            <a:avLst/>
          </a:prstGeom>
        </p:spPr>
      </p:pic>
    </p:spTree>
    <p:extLst>
      <p:ext uri="{BB962C8B-B14F-4D97-AF65-F5344CB8AC3E}">
        <p14:creationId xmlns:p14="http://schemas.microsoft.com/office/powerpoint/2010/main" val="70949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0"/>
          <p:cNvPicPr preferRelativeResize="0"/>
          <p:nvPr/>
        </p:nvPicPr>
        <p:blipFill rotWithShape="1">
          <a:blip r:embed="rId3">
            <a:alphaModFix/>
          </a:blip>
          <a:srcRect/>
          <a:stretch/>
        </p:blipFill>
        <p:spPr>
          <a:xfrm>
            <a:off x="496455" y="258762"/>
            <a:ext cx="3964709" cy="1001712"/>
          </a:xfrm>
          <a:prstGeom prst="rect">
            <a:avLst/>
          </a:prstGeom>
          <a:noFill/>
          <a:ln>
            <a:noFill/>
          </a:ln>
        </p:spPr>
      </p:pic>
      <p:sp>
        <p:nvSpPr>
          <p:cNvPr id="387" name="Google Shape;387;p50"/>
          <p:cNvSpPr txBox="1"/>
          <p:nvPr/>
        </p:nvSpPr>
        <p:spPr>
          <a:xfrm>
            <a:off x="2400300" y="8837612"/>
            <a:ext cx="223837" cy="136525"/>
          </a:xfrm>
          <a:prstGeom prst="rect">
            <a:avLst/>
          </a:pr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9" name="Google Shape;389;p50"/>
          <p:cNvSpPr txBox="1"/>
          <p:nvPr/>
        </p:nvSpPr>
        <p:spPr>
          <a:xfrm>
            <a:off x="5218164" y="518376"/>
            <a:ext cx="3823060" cy="27602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00000"/>
              </a:buClr>
              <a:buSzPts val="4000"/>
              <a:buFont typeface="Arial"/>
              <a:buNone/>
            </a:pPr>
            <a:r>
              <a:rPr lang="en-US" sz="3200" b="1" i="0" u="none" dirty="0">
                <a:solidFill>
                  <a:srgbClr val="002060"/>
                </a:solidFill>
                <a:sym typeface="Arial"/>
              </a:rPr>
              <a:t>FREE</a:t>
            </a:r>
            <a:endParaRPr sz="3200" b="0" i="0" u="none" dirty="0">
              <a:solidFill>
                <a:srgbClr val="002060"/>
              </a:solidFill>
              <a:sym typeface="Arial"/>
            </a:endParaRPr>
          </a:p>
          <a:p>
            <a:pPr marL="0" marR="0" lvl="0" indent="0" algn="l" rtl="0">
              <a:lnSpc>
                <a:spcPct val="100000"/>
              </a:lnSpc>
              <a:spcBef>
                <a:spcPts val="0"/>
              </a:spcBef>
              <a:spcAft>
                <a:spcPts val="0"/>
              </a:spcAft>
              <a:buClr>
                <a:srgbClr val="A23CE0"/>
              </a:buClr>
              <a:buSzPts val="4000"/>
              <a:buFont typeface="Arial"/>
              <a:buNone/>
            </a:pPr>
            <a:r>
              <a:rPr lang="en-US" sz="3200" b="1" i="0" u="none" dirty="0">
                <a:solidFill>
                  <a:srgbClr val="002060"/>
                </a:solidFill>
                <a:sym typeface="Arial"/>
              </a:rPr>
              <a:t>Programs Statewide</a:t>
            </a:r>
            <a:endParaRPr sz="3200" b="0" i="0" u="none" dirty="0">
              <a:solidFill>
                <a:srgbClr val="002060"/>
              </a:solidFill>
              <a:sym typeface="Arial"/>
            </a:endParaRPr>
          </a:p>
        </p:txBody>
      </p:sp>
      <p:sp>
        <p:nvSpPr>
          <p:cNvPr id="2" name="Rectangle 1"/>
          <p:cNvSpPr/>
          <p:nvPr/>
        </p:nvSpPr>
        <p:spPr>
          <a:xfrm>
            <a:off x="572655" y="1359883"/>
            <a:ext cx="4572000" cy="1077218"/>
          </a:xfrm>
          <a:prstGeom prst="rect">
            <a:avLst/>
          </a:prstGeom>
        </p:spPr>
        <p:txBody>
          <a:bodyPr>
            <a:spAutoFit/>
          </a:bodyPr>
          <a:lstStyle/>
          <a:p>
            <a:pPr lvl="0">
              <a:buClr>
                <a:schemeClr val="dk1"/>
              </a:buClr>
              <a:buSzPts val="3000"/>
            </a:pPr>
            <a:endParaRPr lang="en-US" b="1" dirty="0">
              <a:solidFill>
                <a:srgbClr val="77933C"/>
              </a:solidFill>
            </a:endParaRPr>
          </a:p>
          <a:p>
            <a:pPr lvl="0">
              <a:buClr>
                <a:srgbClr val="77933C"/>
              </a:buClr>
              <a:buSzPts val="3000"/>
            </a:pPr>
            <a:r>
              <a:rPr lang="en-US" sz="3200" b="1" u="sng" dirty="0">
                <a:solidFill>
                  <a:schemeClr val="accent1">
                    <a:lumMod val="50000"/>
                  </a:schemeClr>
                </a:solidFill>
                <a:hlinkClick r:id="rId4"/>
              </a:rPr>
              <a:t>www.namihawaii.org</a:t>
            </a:r>
            <a:endParaRPr lang="en-US" sz="3200" dirty="0">
              <a:solidFill>
                <a:schemeClr val="accent1">
                  <a:lumMod val="50000"/>
                </a:schemeClr>
              </a:solidFill>
            </a:endParaRPr>
          </a:p>
          <a:p>
            <a:pPr lvl="0">
              <a:buClr>
                <a:schemeClr val="dk1"/>
              </a:buClr>
              <a:buSzPts val="4000"/>
            </a:pPr>
            <a:endParaRPr lang="en-US" sz="1800" b="1" dirty="0">
              <a:solidFill>
                <a:schemeClr val="accent1">
                  <a:lumMod val="50000"/>
                </a:schemeClr>
              </a:solidFill>
            </a:endParaRPr>
          </a:p>
        </p:txBody>
      </p:sp>
      <p:sp>
        <p:nvSpPr>
          <p:cNvPr id="28" name="Google Shape;342;p45">
            <a:extLst>
              <a:ext uri="{FF2B5EF4-FFF2-40B4-BE49-F238E27FC236}">
                <a16:creationId xmlns:a16="http://schemas.microsoft.com/office/drawing/2014/main" id="{250BCAAF-BB32-4C14-A4D7-FAD7288BDDA6}"/>
              </a:ext>
            </a:extLst>
          </p:cNvPr>
          <p:cNvSpPr txBox="1"/>
          <p:nvPr/>
        </p:nvSpPr>
        <p:spPr>
          <a:xfrm>
            <a:off x="228266" y="3439518"/>
            <a:ext cx="8698564" cy="3182228"/>
          </a:xfrm>
          <a:prstGeom prst="rect">
            <a:avLst/>
          </a:prstGeom>
          <a:noFill/>
          <a:ln w="57150" cap="flat" cmpd="thinThick">
            <a:solidFill>
              <a:srgbClr val="333399"/>
            </a:solidFill>
            <a:prstDash val="solid"/>
            <a:miter lim="800000"/>
            <a:headEnd type="none" w="sm" len="sm"/>
            <a:tailEnd type="none" w="sm" len="sm"/>
          </a:ln>
        </p:spPr>
        <p:txBody>
          <a:bodyPr spcFirstLastPara="1" wrap="square" lIns="68569" tIns="34275" rIns="68569" bIns="34275" anchor="ctr" anchorCtr="0">
            <a:noAutofit/>
          </a:bodyPr>
          <a:lstStyle/>
          <a:p>
            <a:endParaRPr sz="1350">
              <a:solidFill>
                <a:schemeClr val="dk1"/>
              </a:solidFill>
            </a:endParaRPr>
          </a:p>
        </p:txBody>
      </p:sp>
      <p:pic>
        <p:nvPicPr>
          <p:cNvPr id="29" name="Google Shape;341;p45">
            <a:extLst>
              <a:ext uri="{FF2B5EF4-FFF2-40B4-BE49-F238E27FC236}">
                <a16:creationId xmlns:a16="http://schemas.microsoft.com/office/drawing/2014/main" id="{87AFF227-80CF-48EB-979D-B0F1B5994757}"/>
              </a:ext>
            </a:extLst>
          </p:cNvPr>
          <p:cNvPicPr preferRelativeResize="0"/>
          <p:nvPr/>
        </p:nvPicPr>
        <p:blipFill rotWithShape="1">
          <a:blip r:embed="rId5">
            <a:alphaModFix/>
          </a:blip>
          <a:srcRect/>
          <a:stretch/>
        </p:blipFill>
        <p:spPr>
          <a:xfrm>
            <a:off x="5086167" y="3616464"/>
            <a:ext cx="3516460" cy="500009"/>
          </a:xfrm>
          <a:prstGeom prst="rect">
            <a:avLst/>
          </a:prstGeom>
          <a:noFill/>
          <a:ln>
            <a:noFill/>
          </a:ln>
        </p:spPr>
      </p:pic>
      <p:pic>
        <p:nvPicPr>
          <p:cNvPr id="30" name="Google Shape;343;p45" descr="NAMIFSG_color">
            <a:extLst>
              <a:ext uri="{FF2B5EF4-FFF2-40B4-BE49-F238E27FC236}">
                <a16:creationId xmlns:a16="http://schemas.microsoft.com/office/drawing/2014/main" id="{B7357557-E2FA-4BD0-BCAD-B6EB0C8009F5}"/>
              </a:ext>
            </a:extLst>
          </p:cNvPr>
          <p:cNvPicPr preferRelativeResize="0"/>
          <p:nvPr/>
        </p:nvPicPr>
        <p:blipFill rotWithShape="1">
          <a:blip r:embed="rId6">
            <a:alphaModFix/>
          </a:blip>
          <a:srcRect/>
          <a:stretch/>
        </p:blipFill>
        <p:spPr>
          <a:xfrm>
            <a:off x="371788" y="3578275"/>
            <a:ext cx="2715541" cy="553810"/>
          </a:xfrm>
          <a:prstGeom prst="rect">
            <a:avLst/>
          </a:prstGeom>
          <a:noFill/>
          <a:ln>
            <a:noFill/>
          </a:ln>
        </p:spPr>
      </p:pic>
      <p:pic>
        <p:nvPicPr>
          <p:cNvPr id="31" name="Google Shape;345;p45" descr="Image result for nami ending the silence">
            <a:extLst>
              <a:ext uri="{FF2B5EF4-FFF2-40B4-BE49-F238E27FC236}">
                <a16:creationId xmlns:a16="http://schemas.microsoft.com/office/drawing/2014/main" id="{DA44CB06-CE03-4360-9001-146BAC07D2B1}"/>
              </a:ext>
            </a:extLst>
          </p:cNvPr>
          <p:cNvPicPr preferRelativeResize="0"/>
          <p:nvPr/>
        </p:nvPicPr>
        <p:blipFill rotWithShape="1">
          <a:blip r:embed="rId7">
            <a:alphaModFix/>
          </a:blip>
          <a:srcRect/>
          <a:stretch/>
        </p:blipFill>
        <p:spPr>
          <a:xfrm>
            <a:off x="413718" y="4821498"/>
            <a:ext cx="4152437" cy="844618"/>
          </a:xfrm>
          <a:prstGeom prst="rect">
            <a:avLst/>
          </a:prstGeom>
          <a:noFill/>
          <a:ln>
            <a:noFill/>
          </a:ln>
        </p:spPr>
      </p:pic>
      <p:pic>
        <p:nvPicPr>
          <p:cNvPr id="32" name="Google Shape;340;p45">
            <a:extLst>
              <a:ext uri="{FF2B5EF4-FFF2-40B4-BE49-F238E27FC236}">
                <a16:creationId xmlns:a16="http://schemas.microsoft.com/office/drawing/2014/main" id="{F2643887-6654-49C4-886B-D1A781D48880}"/>
              </a:ext>
            </a:extLst>
          </p:cNvPr>
          <p:cNvPicPr preferRelativeResize="0"/>
          <p:nvPr/>
        </p:nvPicPr>
        <p:blipFill rotWithShape="1">
          <a:blip r:embed="rId8">
            <a:alphaModFix/>
          </a:blip>
          <a:srcRect/>
          <a:stretch/>
        </p:blipFill>
        <p:spPr>
          <a:xfrm>
            <a:off x="359324" y="4132084"/>
            <a:ext cx="3154869" cy="828262"/>
          </a:xfrm>
          <a:prstGeom prst="rect">
            <a:avLst/>
          </a:prstGeom>
          <a:noFill/>
          <a:ln>
            <a:noFill/>
          </a:ln>
        </p:spPr>
      </p:pic>
      <p:pic>
        <p:nvPicPr>
          <p:cNvPr id="33" name="Picture 32">
            <a:extLst>
              <a:ext uri="{FF2B5EF4-FFF2-40B4-BE49-F238E27FC236}">
                <a16:creationId xmlns:a16="http://schemas.microsoft.com/office/drawing/2014/main" id="{E4474407-9CBD-4778-81B3-78218B761D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6167" y="4317289"/>
            <a:ext cx="3672763" cy="489702"/>
          </a:xfrm>
          <a:prstGeom prst="rect">
            <a:avLst/>
          </a:prstGeom>
        </p:spPr>
      </p:pic>
      <p:sp>
        <p:nvSpPr>
          <p:cNvPr id="34" name="TextBox 33">
            <a:extLst>
              <a:ext uri="{FF2B5EF4-FFF2-40B4-BE49-F238E27FC236}">
                <a16:creationId xmlns:a16="http://schemas.microsoft.com/office/drawing/2014/main" id="{5A5FB087-CB70-4152-869B-C857802FA696}"/>
              </a:ext>
            </a:extLst>
          </p:cNvPr>
          <p:cNvSpPr txBox="1"/>
          <p:nvPr/>
        </p:nvSpPr>
        <p:spPr>
          <a:xfrm>
            <a:off x="3616874" y="5866932"/>
            <a:ext cx="5424350" cy="553998"/>
          </a:xfrm>
          <a:prstGeom prst="rect">
            <a:avLst/>
          </a:prstGeom>
          <a:noFill/>
        </p:spPr>
        <p:txBody>
          <a:bodyPr wrap="square" rtlCol="0">
            <a:spAutoFit/>
          </a:bodyPr>
          <a:lstStyle/>
          <a:p>
            <a:r>
              <a:rPr lang="en-US" sz="3000" b="1" dirty="0">
                <a:ln w="22225">
                  <a:solidFill>
                    <a:schemeClr val="accent2"/>
                  </a:solidFill>
                  <a:prstDash val="solid"/>
                </a:ln>
                <a:solidFill>
                  <a:schemeClr val="tx2">
                    <a:lumMod val="75000"/>
                  </a:schemeClr>
                </a:solidFill>
              </a:rPr>
              <a:t>CIT Crisis Intervention Team</a:t>
            </a:r>
          </a:p>
        </p:txBody>
      </p:sp>
      <p:pic>
        <p:nvPicPr>
          <p:cNvPr id="35" name="Picture 34">
            <a:extLst>
              <a:ext uri="{FF2B5EF4-FFF2-40B4-BE49-F238E27FC236}">
                <a16:creationId xmlns:a16="http://schemas.microsoft.com/office/drawing/2014/main" id="{58832612-FB58-4025-A3DA-180243CB26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167" y="5172093"/>
            <a:ext cx="3086373" cy="494023"/>
          </a:xfrm>
          <a:prstGeom prst="rect">
            <a:avLst/>
          </a:prstGeom>
        </p:spPr>
      </p:pic>
      <p:pic>
        <p:nvPicPr>
          <p:cNvPr id="36" name="Picture 35">
            <a:extLst>
              <a:ext uri="{FF2B5EF4-FFF2-40B4-BE49-F238E27FC236}">
                <a16:creationId xmlns:a16="http://schemas.microsoft.com/office/drawing/2014/main" id="{582BC09F-E175-460B-8FC0-AB07316164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5770" y="5796884"/>
            <a:ext cx="3206710" cy="694093"/>
          </a:xfrm>
          <a:prstGeom prst="rect">
            <a:avLst/>
          </a:prstGeom>
        </p:spPr>
      </p:pic>
    </p:spTree>
    <p:extLst>
      <p:ext uri="{BB962C8B-B14F-4D97-AF65-F5344CB8AC3E}">
        <p14:creationId xmlns:p14="http://schemas.microsoft.com/office/powerpoint/2010/main" val="9856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48"/>
          <p:cNvPicPr preferRelativeResize="0"/>
          <p:nvPr/>
        </p:nvPicPr>
        <p:blipFill rotWithShape="1">
          <a:blip r:embed="rId3">
            <a:alphaModFix/>
          </a:blip>
          <a:srcRect l="19167" t="16389" r="11388" b="9855"/>
          <a:stretch/>
        </p:blipFill>
        <p:spPr>
          <a:xfrm>
            <a:off x="603566" y="1474470"/>
            <a:ext cx="7786053" cy="4652010"/>
          </a:xfrm>
          <a:prstGeom prst="rect">
            <a:avLst/>
          </a:prstGeom>
          <a:noFill/>
          <a:ln>
            <a:noFill/>
          </a:ln>
        </p:spPr>
      </p:pic>
      <p:sp>
        <p:nvSpPr>
          <p:cNvPr id="372" name="Google Shape;372;p48"/>
          <p:cNvSpPr txBox="1"/>
          <p:nvPr/>
        </p:nvSpPr>
        <p:spPr>
          <a:xfrm>
            <a:off x="1241425" y="360362"/>
            <a:ext cx="7292975" cy="955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FREE RESOURCES at </a:t>
            </a:r>
            <a:r>
              <a:rPr lang="en-US" sz="2800" b="0" i="0" u="sng" dirty="0">
                <a:solidFill>
                  <a:schemeClr val="hlink"/>
                </a:solidFill>
                <a:latin typeface="Arial"/>
                <a:ea typeface="Arial"/>
                <a:cs typeface="Arial"/>
                <a:sym typeface="Arial"/>
                <a:hlinkClick r:id="rId4"/>
              </a:rPr>
              <a:t>www.namihawaii.org</a:t>
            </a:r>
            <a:endParaRPr dirty="0"/>
          </a:p>
          <a:p>
            <a:pPr marL="0" marR="0" lvl="0" indent="0" algn="l" rtl="0">
              <a:lnSpc>
                <a:spcPct val="100000"/>
              </a:lnSpc>
              <a:spcBef>
                <a:spcPts val="0"/>
              </a:spcBef>
              <a:spcAft>
                <a:spcPts val="0"/>
              </a:spcAft>
              <a:buNone/>
            </a:pPr>
            <a:endParaRPr sz="2800" b="0" i="0" u="sng" dirty="0">
              <a:solidFill>
                <a:schemeClr val="hlink"/>
              </a:solidFill>
              <a:latin typeface="Arial"/>
              <a:ea typeface="Arial"/>
              <a:cs typeface="Arial"/>
              <a:sym typeface="Arial"/>
              <a:hlinkClick r:id="rId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29"/>
          <p:cNvSpPr txBox="1"/>
          <p:nvPr/>
        </p:nvSpPr>
        <p:spPr>
          <a:xfrm>
            <a:off x="956097" y="1590250"/>
            <a:ext cx="8990543" cy="1617875"/>
          </a:xfrm>
          <a:prstGeom prst="rect">
            <a:avLst/>
          </a:prstGeom>
          <a:noFill/>
          <a:ln>
            <a:noFill/>
          </a:ln>
        </p:spPr>
        <p:txBody>
          <a:bodyPr spcFirstLastPara="1" wrap="square" lIns="91425" tIns="91425" rIns="91425" bIns="91425" anchor="t" anchorCtr="0">
            <a:noAutofit/>
          </a:bodyPr>
          <a:lstStyle/>
          <a:p>
            <a:pPr lvl="0">
              <a:lnSpc>
                <a:spcPts val="2800"/>
              </a:lnSpc>
            </a:pPr>
            <a:r>
              <a:rPr lang="en-US" sz="3000" b="1" dirty="0">
                <a:latin typeface="Calibri"/>
                <a:ea typeface="Calibri"/>
                <a:cs typeface="Calibri"/>
                <a:sym typeface="Calibri"/>
              </a:rPr>
              <a:t>Contact a counselor, trusted family or friend</a:t>
            </a:r>
          </a:p>
          <a:p>
            <a:pPr marL="0" lvl="0" indent="0" algn="l" rtl="0">
              <a:lnSpc>
                <a:spcPts val="2800"/>
              </a:lnSpc>
              <a:spcBef>
                <a:spcPts val="0"/>
              </a:spcBef>
              <a:spcAft>
                <a:spcPts val="0"/>
              </a:spcAft>
              <a:buNone/>
            </a:pPr>
            <a:endParaRPr sz="3000" b="1" dirty="0">
              <a:latin typeface="Calibri"/>
              <a:ea typeface="Calibri"/>
              <a:cs typeface="Calibri"/>
              <a:sym typeface="Calibri"/>
            </a:endParaRPr>
          </a:p>
          <a:p>
            <a:pPr marL="0" lvl="0" indent="0" algn="l" rtl="0">
              <a:lnSpc>
                <a:spcPts val="2800"/>
              </a:lnSpc>
              <a:spcBef>
                <a:spcPts val="0"/>
              </a:spcBef>
              <a:spcAft>
                <a:spcPts val="0"/>
              </a:spcAft>
              <a:buNone/>
            </a:pPr>
            <a:r>
              <a:rPr lang="en-US" sz="3000" b="1" dirty="0">
                <a:latin typeface="Calibri"/>
                <a:ea typeface="Calibri"/>
                <a:cs typeface="Calibri"/>
                <a:sym typeface="Calibri"/>
              </a:rPr>
              <a:t>CRISIS DIAL or TEXT 988</a:t>
            </a:r>
            <a:endParaRPr sz="3000" b="1" dirty="0">
              <a:latin typeface="Calibri"/>
              <a:ea typeface="Calibri"/>
              <a:cs typeface="Calibri"/>
              <a:sym typeface="Calibri"/>
            </a:endParaRPr>
          </a:p>
          <a:p>
            <a:pPr marL="0" lvl="0" indent="0" algn="l" rtl="0">
              <a:lnSpc>
                <a:spcPts val="2800"/>
              </a:lnSpc>
              <a:spcBef>
                <a:spcPts val="0"/>
              </a:spcBef>
              <a:spcAft>
                <a:spcPts val="0"/>
              </a:spcAft>
              <a:buNone/>
            </a:pPr>
            <a:endParaRPr lang="en-US" sz="3000" b="1" dirty="0">
              <a:latin typeface="Calibri"/>
              <a:ea typeface="Calibri"/>
              <a:cs typeface="Calibri"/>
              <a:sym typeface="Calibri"/>
            </a:endParaRPr>
          </a:p>
          <a:p>
            <a:pPr marL="0" lvl="0" indent="0" algn="l" rtl="0">
              <a:lnSpc>
                <a:spcPts val="2800"/>
              </a:lnSpc>
              <a:spcBef>
                <a:spcPts val="0"/>
              </a:spcBef>
              <a:spcAft>
                <a:spcPts val="0"/>
              </a:spcAft>
              <a:buNone/>
            </a:pPr>
            <a:r>
              <a:rPr lang="en-US" sz="3000" b="1" dirty="0">
                <a:latin typeface="Calibri"/>
                <a:ea typeface="Calibri"/>
                <a:cs typeface="Calibri"/>
                <a:sym typeface="Calibri"/>
              </a:rPr>
              <a:t>Suicide Prevention: </a:t>
            </a:r>
            <a:endParaRPr sz="3000" b="1" dirty="0">
              <a:latin typeface="Calibri"/>
              <a:ea typeface="Calibri"/>
              <a:cs typeface="Calibri"/>
              <a:sym typeface="Calibri"/>
            </a:endParaRPr>
          </a:p>
          <a:p>
            <a:pPr marL="0" lvl="0" indent="0" algn="l" rtl="0">
              <a:lnSpc>
                <a:spcPts val="2800"/>
              </a:lnSpc>
              <a:spcBef>
                <a:spcPts val="0"/>
              </a:spcBef>
              <a:spcAft>
                <a:spcPts val="0"/>
              </a:spcAft>
              <a:buNone/>
            </a:pPr>
            <a:r>
              <a:rPr lang="en-US" sz="3000" b="1" dirty="0">
                <a:latin typeface="Calibri"/>
                <a:ea typeface="Calibri"/>
                <a:cs typeface="Calibri"/>
                <a:sym typeface="Calibri"/>
              </a:rPr>
              <a:t>1-800-273-TALK (8255) </a:t>
            </a:r>
            <a:endParaRPr sz="3000" b="1" dirty="0">
              <a:latin typeface="Calibri"/>
              <a:ea typeface="Calibri"/>
              <a:cs typeface="Calibri"/>
              <a:sym typeface="Calibri"/>
            </a:endParaRPr>
          </a:p>
          <a:p>
            <a:pPr marL="0" lvl="0" indent="0" algn="l" rtl="0">
              <a:lnSpc>
                <a:spcPts val="2800"/>
              </a:lnSpc>
              <a:spcBef>
                <a:spcPts val="0"/>
              </a:spcBef>
              <a:spcAft>
                <a:spcPts val="0"/>
              </a:spcAft>
              <a:buNone/>
            </a:pPr>
            <a:endParaRPr sz="3000" b="1" dirty="0">
              <a:latin typeface="Calibri"/>
              <a:ea typeface="Calibri"/>
              <a:cs typeface="Calibri"/>
              <a:sym typeface="Calibri"/>
            </a:endParaRPr>
          </a:p>
          <a:p>
            <a:pPr>
              <a:lnSpc>
                <a:spcPts val="2800"/>
              </a:lnSpc>
            </a:pPr>
            <a:r>
              <a:rPr lang="en-US" sz="3000" b="1" dirty="0">
                <a:latin typeface="Calibri"/>
                <a:ea typeface="Calibri"/>
                <a:cs typeface="Calibri"/>
                <a:sym typeface="Calibri"/>
              </a:rPr>
              <a:t>Free Support: 7cups.com</a:t>
            </a:r>
            <a:endParaRPr lang="en-US" sz="3000" b="1" dirty="0">
              <a:latin typeface="Calibri"/>
              <a:ea typeface="Calibri"/>
              <a:cs typeface="Calibri"/>
            </a:endParaRPr>
          </a:p>
          <a:p>
            <a:pPr>
              <a:lnSpc>
                <a:spcPts val="2800"/>
              </a:lnSpc>
            </a:pPr>
            <a:endParaRPr lang="en-US" sz="3000" b="1" dirty="0">
              <a:latin typeface="Calibri"/>
              <a:ea typeface="Calibri"/>
              <a:cs typeface="Calibri"/>
              <a:sym typeface="Calibri"/>
            </a:endParaRPr>
          </a:p>
          <a:p>
            <a:pPr>
              <a:lnSpc>
                <a:spcPts val="2800"/>
              </a:lnSpc>
            </a:pPr>
            <a:r>
              <a:rPr lang="en-US" sz="3000" b="1" dirty="0">
                <a:latin typeface="Calibri"/>
                <a:ea typeface="Calibri"/>
                <a:cs typeface="Calibri"/>
                <a:sym typeface="Calibri"/>
              </a:rPr>
              <a:t>namihawaii.org or info@namihawaii.org</a:t>
            </a:r>
          </a:p>
          <a:p>
            <a:pPr>
              <a:lnSpc>
                <a:spcPts val="2800"/>
              </a:lnSpc>
            </a:pPr>
            <a:r>
              <a:rPr lang="en-US" sz="3000" b="1" dirty="0">
                <a:latin typeface="Calibri"/>
                <a:ea typeface="Calibri"/>
                <a:cs typeface="Calibri"/>
                <a:sym typeface="Calibri"/>
              </a:rPr>
              <a:t>   </a:t>
            </a:r>
          </a:p>
          <a:p>
            <a:pPr marL="0" lvl="0" indent="0" algn="l" rtl="0">
              <a:spcBef>
                <a:spcPts val="0"/>
              </a:spcBef>
              <a:spcAft>
                <a:spcPts val="0"/>
              </a:spcAft>
              <a:buNone/>
            </a:pPr>
            <a:endParaRPr sz="3000" b="1" dirty="0">
              <a:latin typeface="Calibri"/>
              <a:ea typeface="Calibri"/>
              <a:cs typeface="Calibri"/>
              <a:sym typeface="Calibri"/>
            </a:endParaRPr>
          </a:p>
          <a:p>
            <a:pPr marL="0" lvl="0" indent="0" algn="l" rtl="0">
              <a:spcBef>
                <a:spcPts val="0"/>
              </a:spcBef>
              <a:spcAft>
                <a:spcPts val="0"/>
              </a:spcAft>
              <a:buNone/>
            </a:pPr>
            <a:endParaRPr sz="3000" b="1" dirty="0">
              <a:latin typeface="Calibri"/>
              <a:ea typeface="Calibri"/>
              <a:cs typeface="Calibri"/>
              <a:sym typeface="Calibri"/>
            </a:endParaRPr>
          </a:p>
          <a:p>
            <a:pPr marL="0" lvl="0" indent="0" algn="l" rtl="0">
              <a:spcBef>
                <a:spcPts val="0"/>
              </a:spcBef>
              <a:spcAft>
                <a:spcPts val="0"/>
              </a:spcAft>
              <a:buNone/>
            </a:pPr>
            <a:endParaRPr sz="3000" b="1" dirty="0">
              <a:latin typeface="Calibri"/>
              <a:ea typeface="Calibri"/>
              <a:cs typeface="Calibri"/>
              <a:sym typeface="Calibri"/>
            </a:endParaRPr>
          </a:p>
        </p:txBody>
      </p:sp>
      <p:sp>
        <p:nvSpPr>
          <p:cNvPr id="214" name="Google Shape;214;p29"/>
          <p:cNvSpPr txBox="1"/>
          <p:nvPr/>
        </p:nvSpPr>
        <p:spPr>
          <a:xfrm>
            <a:off x="-259080" y="485935"/>
            <a:ext cx="9662160" cy="9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FFFFFF"/>
                </a:solidFill>
                <a:highlight>
                  <a:srgbClr val="0000FF"/>
                </a:highlight>
                <a:latin typeface="Calibri"/>
                <a:ea typeface="Calibri"/>
                <a:cs typeface="Calibri"/>
                <a:sym typeface="Calibri"/>
              </a:rPr>
              <a:t>FREE HELP</a:t>
            </a:r>
            <a:endParaRPr sz="4800" b="1">
              <a:solidFill>
                <a:srgbClr val="FFFFFF"/>
              </a:solidFill>
              <a:highlight>
                <a:srgbClr val="0000FF"/>
              </a:highlight>
              <a:latin typeface="Calibri"/>
              <a:ea typeface="Calibri"/>
              <a:cs typeface="Calibri"/>
              <a:sym typeface="Calibri"/>
            </a:endParaRPr>
          </a:p>
        </p:txBody>
      </p:sp>
    </p:spTree>
    <p:extLst>
      <p:ext uri="{BB962C8B-B14F-4D97-AF65-F5344CB8AC3E}">
        <p14:creationId xmlns:p14="http://schemas.microsoft.com/office/powerpoint/2010/main" val="372780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Picture 4">
            <a:extLst>
              <a:ext uri="{FF2B5EF4-FFF2-40B4-BE49-F238E27FC236}">
                <a16:creationId xmlns:a16="http://schemas.microsoft.com/office/drawing/2014/main" id="{8A7B04D5-7406-42E8-A81F-40DFB80DE8AA}"/>
              </a:ext>
            </a:extLst>
          </p:cNvPr>
          <p:cNvPicPr>
            <a:picLocks noChangeAspect="1"/>
          </p:cNvPicPr>
          <p:nvPr/>
        </p:nvPicPr>
        <p:blipFill>
          <a:blip r:embed="rId3">
            <a:duotone>
              <a:schemeClr val="accent3">
                <a:shade val="45000"/>
                <a:satMod val="135000"/>
              </a:schemeClr>
              <a:prstClr val="white"/>
            </a:duotone>
          </a:blip>
          <a:stretch>
            <a:fillRect/>
          </a:stretch>
        </p:blipFill>
        <p:spPr>
          <a:xfrm>
            <a:off x="0" y="0"/>
            <a:ext cx="9144000" cy="1147678"/>
          </a:xfrm>
          <a:prstGeom prst="rect">
            <a:avLst/>
          </a:prstGeom>
        </p:spPr>
      </p:pic>
      <p:sp>
        <p:nvSpPr>
          <p:cNvPr id="205" name="Google Shape;205;p28"/>
          <p:cNvSpPr txBox="1">
            <a:spLocks noGrp="1"/>
          </p:cNvSpPr>
          <p:nvPr>
            <p:ph type="title"/>
          </p:nvPr>
        </p:nvSpPr>
        <p:spPr>
          <a:xfrm>
            <a:off x="457200" y="25999"/>
            <a:ext cx="8229600" cy="19371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655A1"/>
              </a:buClr>
              <a:buSzPts val="4400"/>
              <a:buFont typeface="Arial"/>
              <a:buNone/>
            </a:pPr>
            <a:r>
              <a:rPr lang="en-US" sz="4800" b="1" dirty="0">
                <a:solidFill>
                  <a:schemeClr val="bg1"/>
                </a:solidFill>
              </a:rPr>
              <a:t>NAMI Hawaii State Conference</a:t>
            </a:r>
            <a:br>
              <a:rPr lang="en-US" sz="6000" b="1" dirty="0">
                <a:solidFill>
                  <a:schemeClr val="tx2"/>
                </a:solidFill>
              </a:rPr>
            </a:br>
            <a:endParaRPr sz="6000" b="1" dirty="0">
              <a:solidFill>
                <a:schemeClr val="tx2"/>
              </a:solidFill>
            </a:endParaRPr>
          </a:p>
        </p:txBody>
      </p:sp>
      <p:sp>
        <p:nvSpPr>
          <p:cNvPr id="206" name="Google Shape;206;p28"/>
          <p:cNvSpPr txBox="1">
            <a:spLocks noGrp="1"/>
          </p:cNvSpPr>
          <p:nvPr>
            <p:ph sz="quarter" idx="4294967295"/>
          </p:nvPr>
        </p:nvSpPr>
        <p:spPr>
          <a:xfrm>
            <a:off x="2706744" y="4774064"/>
            <a:ext cx="3730511" cy="47587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rgbClr val="376092"/>
              </a:buClr>
              <a:buSzPts val="3200"/>
              <a:buNone/>
            </a:pPr>
            <a:r>
              <a:rPr lang="en-US" sz="3600" b="1" i="0" u="none" dirty="0">
                <a:solidFill>
                  <a:srgbClr val="376092"/>
                </a:solidFill>
                <a:latin typeface="Calibri"/>
                <a:ea typeface="Calibri"/>
                <a:cs typeface="Calibri"/>
                <a:sym typeface="Calibri"/>
              </a:rPr>
              <a:t>Tentative Date: Late March 2023</a:t>
            </a:r>
            <a:endParaRPr sz="3600" dirty="0"/>
          </a:p>
          <a:p>
            <a:pPr marL="342900" marR="0" lvl="0" indent="0" algn="l" rtl="0">
              <a:lnSpc>
                <a:spcPct val="100000"/>
              </a:lnSpc>
              <a:spcBef>
                <a:spcPts val="640"/>
              </a:spcBef>
              <a:spcAft>
                <a:spcPts val="0"/>
              </a:spcAft>
              <a:buNone/>
            </a:pPr>
            <a:endParaRPr dirty="0"/>
          </a:p>
          <a:p>
            <a:pPr marL="342900" marR="0" lvl="0" indent="-139700" algn="l" rtl="0">
              <a:spcBef>
                <a:spcPts val="640"/>
              </a:spcBef>
              <a:spcAft>
                <a:spcPts val="0"/>
              </a:spcAft>
              <a:buClr>
                <a:schemeClr val="dk1"/>
              </a:buClr>
              <a:buSzPts val="3200"/>
              <a:buFont typeface="Arial"/>
              <a:buNone/>
            </a:pPr>
            <a:endParaRPr sz="3200" b="1" i="0" u="none" dirty="0">
              <a:solidFill>
                <a:srgbClr val="376092"/>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6562646B-7DFF-4E7E-9EA6-BF829A3766BD}"/>
              </a:ext>
            </a:extLst>
          </p:cNvPr>
          <p:cNvPicPr>
            <a:picLocks noChangeAspect="1"/>
          </p:cNvPicPr>
          <p:nvPr/>
        </p:nvPicPr>
        <p:blipFill>
          <a:blip r:embed="rId4"/>
          <a:stretch>
            <a:fillRect/>
          </a:stretch>
        </p:blipFill>
        <p:spPr>
          <a:xfrm>
            <a:off x="8158480" y="5931686"/>
            <a:ext cx="865976" cy="865976"/>
          </a:xfrm>
          <a:prstGeom prst="rect">
            <a:avLst/>
          </a:prstGeom>
        </p:spPr>
      </p:pic>
      <p:sp>
        <p:nvSpPr>
          <p:cNvPr id="2" name="AutoShape 2" descr="https://heartsandminds.nami.org/img/logo-with-tagline.svg">
            <a:extLst>
              <a:ext uri="{FF2B5EF4-FFF2-40B4-BE49-F238E27FC236}">
                <a16:creationId xmlns:a16="http://schemas.microsoft.com/office/drawing/2014/main" id="{8723129A-47F6-4816-990B-3428694C999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DE0BACE0-9517-49B2-884E-8B0245C14D62}"/>
              </a:ext>
            </a:extLst>
          </p:cNvPr>
          <p:cNvPicPr>
            <a:picLocks noChangeAspect="1"/>
          </p:cNvPicPr>
          <p:nvPr/>
        </p:nvPicPr>
        <p:blipFill>
          <a:blip r:embed="rId5"/>
          <a:stretch>
            <a:fillRect/>
          </a:stretch>
        </p:blipFill>
        <p:spPr>
          <a:xfrm>
            <a:off x="766574" y="2381670"/>
            <a:ext cx="7610850" cy="1545399"/>
          </a:xfrm>
          <a:prstGeom prst="rect">
            <a:avLst/>
          </a:prstGeom>
        </p:spPr>
      </p:pic>
    </p:spTree>
    <p:extLst>
      <p:ext uri="{BB962C8B-B14F-4D97-AF65-F5344CB8AC3E}">
        <p14:creationId xmlns:p14="http://schemas.microsoft.com/office/powerpoint/2010/main" val="309885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5" name="Text Placeholder 6">
            <a:extLst>
              <a:ext uri="{FF2B5EF4-FFF2-40B4-BE49-F238E27FC236}">
                <a16:creationId xmlns:a16="http://schemas.microsoft.com/office/drawing/2014/main" id="{524A09A1-0856-40EF-9A92-0BEBD2D19734}"/>
              </a:ext>
            </a:extLst>
          </p:cNvPr>
          <p:cNvSpPr txBox="1">
            <a:spLocks/>
          </p:cNvSpPr>
          <p:nvPr/>
        </p:nvSpPr>
        <p:spPr>
          <a:xfrm>
            <a:off x="579120" y="1335284"/>
            <a:ext cx="8188959" cy="5370316"/>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4100" b="1" dirty="0"/>
              <a:t>YOU WILL LEARN:</a:t>
            </a:r>
          </a:p>
          <a:p>
            <a:pPr>
              <a:buFont typeface="Arial" panose="020B0604020202020204" pitchFamily="34" charset="0"/>
              <a:buChar char="•"/>
            </a:pPr>
            <a:r>
              <a:rPr lang="en-US" sz="2800" dirty="0"/>
              <a:t>How to advocate for your health</a:t>
            </a:r>
          </a:p>
          <a:p>
            <a:pPr>
              <a:buFont typeface="Arial" panose="020B0604020202020204" pitchFamily="34" charset="0"/>
              <a:buChar char="•"/>
            </a:pPr>
            <a:r>
              <a:rPr lang="en-US" sz="2800" dirty="0"/>
              <a:t>How physical and mental health are specifically connected</a:t>
            </a:r>
          </a:p>
          <a:p>
            <a:pPr>
              <a:buFont typeface="Arial" panose="020B0604020202020204" pitchFamily="34" charset="0"/>
              <a:buChar char="•"/>
            </a:pPr>
            <a:r>
              <a:rPr lang="en-US" sz="2800" dirty="0"/>
              <a:t>Gut health and how nutrition can affect the brain</a:t>
            </a:r>
          </a:p>
          <a:p>
            <a:pPr>
              <a:buFont typeface="Arial" panose="020B0604020202020204" pitchFamily="34" charset="0"/>
              <a:buChar char="•"/>
            </a:pPr>
            <a:r>
              <a:rPr lang="en-US" sz="2800" dirty="0"/>
              <a:t>Current information on the interplay of diet and fitness and how they can influence your symptoms</a:t>
            </a:r>
          </a:p>
          <a:p>
            <a:pPr>
              <a:buFont typeface="Arial" panose="020B0604020202020204" pitchFamily="34" charset="0"/>
              <a:buChar char="•"/>
            </a:pPr>
            <a:r>
              <a:rPr lang="en-US" sz="2800" dirty="0"/>
              <a:t>Effective methods for managing the side effects of medication</a:t>
            </a:r>
          </a:p>
          <a:p>
            <a:pPr>
              <a:buFont typeface="Arial" panose="020B0604020202020204" pitchFamily="34" charset="0"/>
              <a:buChar char="•"/>
            </a:pPr>
            <a:r>
              <a:rPr lang="en-US" sz="2800" dirty="0"/>
              <a:t>Substance abuse and smoking cessation</a:t>
            </a:r>
          </a:p>
          <a:p>
            <a:pPr>
              <a:buFont typeface="Arial" panose="020B0604020202020204" pitchFamily="34" charset="0"/>
              <a:buChar char="•"/>
            </a:pPr>
            <a:r>
              <a:rPr lang="en-US" sz="2800" dirty="0"/>
              <a:t>How to gain a greater sense of control over how you feel</a:t>
            </a:r>
          </a:p>
          <a:p>
            <a:pPr marL="0" indent="0">
              <a:buNone/>
            </a:pPr>
            <a:endParaRPr lang="en-US" dirty="0"/>
          </a:p>
        </p:txBody>
      </p:sp>
      <p:pic>
        <p:nvPicPr>
          <p:cNvPr id="6" name="Picture 5">
            <a:extLst>
              <a:ext uri="{FF2B5EF4-FFF2-40B4-BE49-F238E27FC236}">
                <a16:creationId xmlns:a16="http://schemas.microsoft.com/office/drawing/2014/main" id="{A16ACE6E-A7C7-4E3C-90E6-606FC1D26295}"/>
              </a:ext>
            </a:extLst>
          </p:cNvPr>
          <p:cNvPicPr>
            <a:picLocks noChangeAspect="1"/>
          </p:cNvPicPr>
          <p:nvPr/>
        </p:nvPicPr>
        <p:blipFill>
          <a:blip r:embed="rId3"/>
          <a:stretch>
            <a:fillRect/>
          </a:stretch>
        </p:blipFill>
        <p:spPr>
          <a:xfrm>
            <a:off x="2452353" y="277342"/>
            <a:ext cx="4212608" cy="855379"/>
          </a:xfrm>
          <a:prstGeom prst="rect">
            <a:avLst/>
          </a:prstGeom>
        </p:spPr>
      </p:pic>
    </p:spTree>
    <p:extLst>
      <p:ext uri="{BB962C8B-B14F-4D97-AF65-F5344CB8AC3E}">
        <p14:creationId xmlns:p14="http://schemas.microsoft.com/office/powerpoint/2010/main" val="4033961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p:nvPr/>
        </p:nvSpPr>
        <p:spPr>
          <a:xfrm>
            <a:off x="2590800" y="838200"/>
            <a:ext cx="3800475"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0" i="0" u="none">
                <a:solidFill>
                  <a:schemeClr val="dk1"/>
                </a:solidFill>
                <a:latin typeface="Arial"/>
                <a:ea typeface="Arial"/>
                <a:cs typeface="Arial"/>
                <a:sym typeface="Arial"/>
              </a:rPr>
              <a:t>THERE I HOPE</a:t>
            </a:r>
            <a:endParaRPr/>
          </a:p>
        </p:txBody>
      </p:sp>
      <p:pic>
        <p:nvPicPr>
          <p:cNvPr id="269" name="Google Shape;269;p37" descr="Image result for hope starts with you"/>
          <p:cNvPicPr preferRelativeResize="0"/>
          <p:nvPr/>
        </p:nvPicPr>
        <p:blipFill rotWithShape="1">
          <a:blip r:embed="rId3">
            <a:alphaModFix/>
          </a:blip>
          <a:srcRect/>
          <a:stretch/>
        </p:blipFill>
        <p:spPr>
          <a:xfrm>
            <a:off x="762000" y="838200"/>
            <a:ext cx="8020050" cy="4495800"/>
          </a:xfrm>
          <a:prstGeom prst="rect">
            <a:avLst/>
          </a:prstGeom>
          <a:noFill/>
          <a:ln>
            <a:noFill/>
          </a:ln>
        </p:spPr>
      </p:pic>
      <p:pic>
        <p:nvPicPr>
          <p:cNvPr id="270" name="Google Shape;270;p37" descr="Image result for NAMI logo"/>
          <p:cNvPicPr preferRelativeResize="0"/>
          <p:nvPr/>
        </p:nvPicPr>
        <p:blipFill rotWithShape="1">
          <a:blip r:embed="rId4">
            <a:alphaModFix/>
          </a:blip>
          <a:srcRect/>
          <a:stretch/>
        </p:blipFill>
        <p:spPr>
          <a:xfrm>
            <a:off x="1066800" y="1143000"/>
            <a:ext cx="2590800" cy="259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1147678"/>
          </a:xfrm>
          <a:prstGeom prst="rect">
            <a:avLst/>
          </a:prstGeom>
        </p:spPr>
      </p:pic>
      <p:pic>
        <p:nvPicPr>
          <p:cNvPr id="6" name="Picture 5"/>
          <p:cNvPicPr>
            <a:picLocks noChangeAspect="1"/>
          </p:cNvPicPr>
          <p:nvPr/>
        </p:nvPicPr>
        <p:blipFill>
          <a:blip r:embed="rId4"/>
          <a:stretch>
            <a:fillRect/>
          </a:stretch>
        </p:blipFill>
        <p:spPr>
          <a:xfrm>
            <a:off x="7420708" y="491186"/>
            <a:ext cx="1312984" cy="1312984"/>
          </a:xfrm>
          <a:prstGeom prst="rect">
            <a:avLst/>
          </a:prstGeom>
        </p:spPr>
      </p:pic>
      <p:sp>
        <p:nvSpPr>
          <p:cNvPr id="13" name="Content Placeholder 2"/>
          <p:cNvSpPr>
            <a:spLocks noGrp="1"/>
          </p:cNvSpPr>
          <p:nvPr>
            <p:ph idx="1"/>
          </p:nvPr>
        </p:nvSpPr>
        <p:spPr>
          <a:xfrm>
            <a:off x="393367" y="1012600"/>
            <a:ext cx="8574170" cy="5845400"/>
          </a:xfrm>
        </p:spPr>
        <p:txBody>
          <a:bodyPr>
            <a:normAutofit fontScale="92500" lnSpcReduction="10000"/>
          </a:bodyPr>
          <a:lstStyle/>
          <a:p>
            <a:pPr marL="0" indent="0" algn="ctr">
              <a:buNone/>
            </a:pPr>
            <a:endParaRPr lang="en-US" b="1" dirty="0"/>
          </a:p>
          <a:p>
            <a:pPr marL="0" indent="0" algn="ctr">
              <a:buNone/>
            </a:pPr>
            <a:r>
              <a:rPr lang="en-US" sz="3800" b="1" dirty="0">
                <a:solidFill>
                  <a:schemeClr val="tx2">
                    <a:lumMod val="60000"/>
                    <a:lumOff val="40000"/>
                  </a:schemeClr>
                </a:solidFill>
              </a:rPr>
              <a:t>WHAT IS NAMI FAITHNET?</a:t>
            </a:r>
          </a:p>
          <a:p>
            <a:pPr marL="0" indent="0" algn="ctr">
              <a:buNone/>
            </a:pPr>
            <a:endParaRPr lang="en-US" b="1" dirty="0">
              <a:solidFill>
                <a:schemeClr val="tx2">
                  <a:lumMod val="60000"/>
                  <a:lumOff val="40000"/>
                </a:schemeClr>
              </a:solidFill>
            </a:endParaRPr>
          </a:p>
          <a:p>
            <a:pPr fontAlgn="t"/>
            <a:r>
              <a:rPr lang="en-US" dirty="0"/>
              <a:t>Interfaith resource network of NAMI members, friends, clergy and congregations of all faith</a:t>
            </a:r>
          </a:p>
          <a:p>
            <a:pPr fontAlgn="t"/>
            <a:r>
              <a:rPr lang="en-US" dirty="0"/>
              <a:t>Encourages and supports faith communities who are welcoming and supportive of persons and families living with mental illness.</a:t>
            </a:r>
          </a:p>
          <a:p>
            <a:pPr fontAlgn="t"/>
            <a:r>
              <a:rPr lang="en-US" dirty="0"/>
              <a:t>Promotes the vital role of spirituality in the recovery journeys of many who live with mental health conditions, those for whom faith is a key component.</a:t>
            </a:r>
          </a:p>
        </p:txBody>
      </p:sp>
    </p:spTree>
    <p:extLst>
      <p:ext uri="{BB962C8B-B14F-4D97-AF65-F5344CB8AC3E}">
        <p14:creationId xmlns:p14="http://schemas.microsoft.com/office/powerpoint/2010/main" val="27826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27090" cy="6870727"/>
          </a:xfrm>
          <a:prstGeom prst="rect">
            <a:avLst/>
          </a:prstGeom>
        </p:spPr>
      </p:pic>
    </p:spTree>
    <p:extLst>
      <p:ext uri="{BB962C8B-B14F-4D97-AF65-F5344CB8AC3E}">
        <p14:creationId xmlns:p14="http://schemas.microsoft.com/office/powerpoint/2010/main" val="353280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1" name="Google Shape;111;p15"/>
          <p:cNvGrpSpPr/>
          <p:nvPr/>
        </p:nvGrpSpPr>
        <p:grpSpPr>
          <a:xfrm>
            <a:off x="916767" y="244340"/>
            <a:ext cx="7421562" cy="1484110"/>
            <a:chOff x="469073" y="295275"/>
            <a:chExt cx="8425689" cy="1484110"/>
          </a:xfrm>
        </p:grpSpPr>
        <p:pic>
          <p:nvPicPr>
            <p:cNvPr id="112" name="Google Shape;112;p15"/>
            <p:cNvPicPr preferRelativeResize="0"/>
            <p:nvPr/>
          </p:nvPicPr>
          <p:blipFill rotWithShape="1">
            <a:blip r:embed="rId3">
              <a:alphaModFix/>
            </a:blip>
            <a:srcRect/>
            <a:stretch/>
          </p:blipFill>
          <p:spPr>
            <a:xfrm>
              <a:off x="469073" y="609600"/>
              <a:ext cx="8425689" cy="1169785"/>
            </a:xfrm>
            <a:prstGeom prst="rect">
              <a:avLst/>
            </a:prstGeom>
            <a:noFill/>
            <a:ln>
              <a:noFill/>
            </a:ln>
          </p:spPr>
        </p:pic>
        <p:sp>
          <p:nvSpPr>
            <p:cNvPr id="113" name="Google Shape;113;p15"/>
            <p:cNvSpPr txBox="1"/>
            <p:nvPr/>
          </p:nvSpPr>
          <p:spPr>
            <a:xfrm>
              <a:off x="665162" y="295275"/>
              <a:ext cx="8229600" cy="10668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rgbClr val="0B5395"/>
                </a:buClr>
                <a:buSzPts val="4000"/>
                <a:buFont typeface="Constantia"/>
                <a:buNone/>
              </a:pPr>
              <a:r>
                <a:rPr lang="en-US" sz="4000">
                  <a:solidFill>
                    <a:srgbClr val="0B5395"/>
                  </a:solidFill>
                  <a:latin typeface="Constantia"/>
                  <a:ea typeface="Constantia"/>
                  <a:cs typeface="Constantia"/>
                  <a:sym typeface="Constantia"/>
                </a:rPr>
                <a:t>Mental Health Affects Everyone</a:t>
              </a:r>
              <a:endParaRPr/>
            </a:p>
          </p:txBody>
        </p:sp>
      </p:grpSp>
      <p:pic>
        <p:nvPicPr>
          <p:cNvPr id="114" name="Google Shape;114;p15"/>
          <p:cNvPicPr preferRelativeResize="0"/>
          <p:nvPr/>
        </p:nvPicPr>
        <p:blipFill>
          <a:blip r:embed="rId4">
            <a:alphaModFix/>
          </a:blip>
          <a:stretch>
            <a:fillRect/>
          </a:stretch>
        </p:blipFill>
        <p:spPr>
          <a:xfrm>
            <a:off x="207950" y="1728450"/>
            <a:ext cx="8839197" cy="45108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23946" cy="6873105"/>
          </a:xfrm>
          <a:prstGeom prst="rect">
            <a:avLst/>
          </a:prstGeom>
        </p:spPr>
      </p:pic>
    </p:spTree>
    <p:extLst>
      <p:ext uri="{BB962C8B-B14F-4D97-AF65-F5344CB8AC3E}">
        <p14:creationId xmlns:p14="http://schemas.microsoft.com/office/powerpoint/2010/main" val="426765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74344" cy="6835390"/>
          </a:xfrm>
          <a:prstGeom prst="rect">
            <a:avLst/>
          </a:prstGeom>
        </p:spPr>
      </p:pic>
    </p:spTree>
    <p:extLst>
      <p:ext uri="{BB962C8B-B14F-4D97-AF65-F5344CB8AC3E}">
        <p14:creationId xmlns:p14="http://schemas.microsoft.com/office/powerpoint/2010/main" val="138766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igure describes the percentages of U.S. adults struggling with mental health or substance use during the COVID-19 pande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161"/>
            <a:ext cx="9131786" cy="5323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58D3FA-52C4-4E4F-BD40-791D3614343B}"/>
              </a:ext>
            </a:extLst>
          </p:cNvPr>
          <p:cNvSpPr txBox="1"/>
          <p:nvPr/>
        </p:nvSpPr>
        <p:spPr>
          <a:xfrm>
            <a:off x="1345915" y="493160"/>
            <a:ext cx="7089168" cy="584775"/>
          </a:xfrm>
          <a:prstGeom prst="rect">
            <a:avLst/>
          </a:prstGeom>
          <a:noFill/>
        </p:spPr>
        <p:txBody>
          <a:bodyPr wrap="square" rtlCol="0">
            <a:spAutoFit/>
          </a:bodyPr>
          <a:lstStyle/>
          <a:p>
            <a:r>
              <a:rPr lang="en-US" sz="3200" b="1">
                <a:solidFill>
                  <a:schemeClr val="accent5">
                    <a:lumMod val="75000"/>
                  </a:schemeClr>
                </a:solidFill>
              </a:rPr>
              <a:t>Pandemic and Mental Illness 2021</a:t>
            </a:r>
          </a:p>
        </p:txBody>
      </p:sp>
    </p:spTree>
    <p:extLst>
      <p:ext uri="{BB962C8B-B14F-4D97-AF65-F5344CB8AC3E}">
        <p14:creationId xmlns:p14="http://schemas.microsoft.com/office/powerpoint/2010/main" val="88464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idx="4294967295"/>
          </p:nvPr>
        </p:nvSpPr>
        <p:spPr>
          <a:xfrm>
            <a:off x="457200" y="228282"/>
            <a:ext cx="8229600" cy="11430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rgbClr val="31859C"/>
              </a:buClr>
              <a:buSzPts val="4400"/>
              <a:buFont typeface="Arial"/>
              <a:buNone/>
            </a:pPr>
            <a:r>
              <a:rPr lang="en-US" b="1">
                <a:solidFill>
                  <a:srgbClr val="31859C"/>
                </a:solidFill>
              </a:rPr>
              <a:t>A PERSONAL STORY</a:t>
            </a:r>
            <a:endParaRPr/>
          </a:p>
        </p:txBody>
      </p:sp>
      <p:pic>
        <p:nvPicPr>
          <p:cNvPr id="165" name="Google Shape;165;p22" descr="rushing water[1].jpg"/>
          <p:cNvPicPr preferRelativeResize="0">
            <a:picLocks noGrp="1"/>
          </p:cNvPicPr>
          <p:nvPr>
            <p:ph type="body" idx="4294967295"/>
          </p:nvPr>
        </p:nvPicPr>
        <p:blipFill rotWithShape="1">
          <a:blip r:embed="rId3">
            <a:alphaModFix/>
          </a:blip>
          <a:srcRect/>
          <a:stretch/>
        </p:blipFill>
        <p:spPr>
          <a:xfrm>
            <a:off x="1524000" y="1878330"/>
            <a:ext cx="6096000" cy="4179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F012DD74D59C46A2F5503C29B0CA56" ma:contentTypeVersion="14" ma:contentTypeDescription="Create a new document." ma:contentTypeScope="" ma:versionID="c0177656155994006f30c68a7cbc6cde">
  <xsd:schema xmlns:xsd="http://www.w3.org/2001/XMLSchema" xmlns:xs="http://www.w3.org/2001/XMLSchema" xmlns:p="http://schemas.microsoft.com/office/2006/metadata/properties" xmlns:ns3="c41f676b-722d-4929-b87d-678e299c329a" xmlns:ns4="676d04b2-2a14-4b58-b9f0-a382817904f8" targetNamespace="http://schemas.microsoft.com/office/2006/metadata/properties" ma:root="true" ma:fieldsID="ccbc0eb8801ca9a8f5f90dfcf1f7d007" ns3:_="" ns4:_="">
    <xsd:import namespace="c41f676b-722d-4929-b87d-678e299c329a"/>
    <xsd:import namespace="676d04b2-2a14-4b58-b9f0-a382817904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1f676b-722d-4929-b87d-678e299c32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6d04b2-2a14-4b58-b9f0-a382817904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54219-1CAF-4302-9F3E-0CA444D4773A}">
  <ds:schemaRefs>
    <ds:schemaRef ds:uri="http://purl.org/dc/terms/"/>
    <ds:schemaRef ds:uri="http://www.w3.org/XML/1998/namespace"/>
    <ds:schemaRef ds:uri="http://schemas.microsoft.com/office/2006/documentManagement/types"/>
    <ds:schemaRef ds:uri="676d04b2-2a14-4b58-b9f0-a382817904f8"/>
    <ds:schemaRef ds:uri="http://schemas.microsoft.com/office/infopath/2007/PartnerControls"/>
    <ds:schemaRef ds:uri="c41f676b-722d-4929-b87d-678e299c329a"/>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B17EDAB-E7FF-400F-806E-D1B3AB2E2B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1f676b-722d-4929-b87d-678e299c329a"/>
    <ds:schemaRef ds:uri="676d04b2-2a14-4b58-b9f0-a38281790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0081C-584D-4441-90F2-E6C30A266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41197</TotalTime>
  <Words>3512</Words>
  <Application>Microsoft Macintosh PowerPoint</Application>
  <PresentationFormat>On-screen Show (4:3)</PresentationFormat>
  <Paragraphs>240</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Constantia</vt:lpstr>
      <vt:lpstr>Verdana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PERSONAL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 Hawaii State Conference </vt:lpstr>
      <vt:lpstr>PowerPoint Presentation</vt:lpstr>
      <vt:lpstr>PowerPoint Presentation</vt:lpstr>
    </vt:vector>
  </TitlesOfParts>
  <Company>CS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Mental Health &amp; Substance Abuse Issues on Your Business</dc:title>
  <dc:creator>Cindy Stone</dc:creator>
  <cp:lastModifiedBy>Summer Mochida-Meek</cp:lastModifiedBy>
  <cp:revision>87</cp:revision>
  <cp:lastPrinted>2017-03-14T17:04:40Z</cp:lastPrinted>
  <dcterms:created xsi:type="dcterms:W3CDTF">2015-04-23T22:14:58Z</dcterms:created>
  <dcterms:modified xsi:type="dcterms:W3CDTF">2022-12-20T21:54:25Z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0x01010098F012DD74D59C46A2F5503C29B0CA56</vt:lpwstr>
  </property>
</Properties>
</file>