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7" r:id="rId2"/>
    <p:sldId id="30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81268" autoAdjust="0"/>
  </p:normalViewPr>
  <p:slideViewPr>
    <p:cSldViewPr snapToGrid="0" showGuides="1">
      <p:cViewPr varScale="1">
        <p:scale>
          <a:sx n="99" d="100"/>
          <a:sy n="99" d="100"/>
        </p:scale>
        <p:origin x="976"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0AF3EF-3C39-4012-8C6F-87A2C4E6A36E}" type="doc">
      <dgm:prSet loTypeId="urn:microsoft.com/office/officeart/2005/8/layout/orgChart1" loCatId="hierarchy" qsTypeId="urn:microsoft.com/office/officeart/2005/8/quickstyle/simple5" qsCatId="simple" csTypeId="urn:microsoft.com/office/officeart/2005/8/colors/accent0_2" csCatId="mainScheme" phldr="1"/>
      <dgm:spPr/>
      <dgm:t>
        <a:bodyPr/>
        <a:lstStyle/>
        <a:p>
          <a:endParaRPr lang="en-US"/>
        </a:p>
      </dgm:t>
    </dgm:pt>
    <dgm:pt modelId="{BF2284CC-3A3F-477F-A38A-F73D8A128F45}">
      <dgm:prSet phldrT="[Text]"/>
      <dgm:spPr/>
      <dgm:t>
        <a:bodyPr/>
        <a:lstStyle/>
        <a:p>
          <a:r>
            <a:rPr lang="en-US" dirty="0"/>
            <a:t>Chronic Pain</a:t>
          </a:r>
        </a:p>
      </dgm:t>
    </dgm:pt>
    <dgm:pt modelId="{7BB07960-6CFE-41E7-8C65-42A57074AB92}" type="parTrans" cxnId="{BE13C7F7-B1DD-432C-8274-361168FD9BA3}">
      <dgm:prSet/>
      <dgm:spPr/>
      <dgm:t>
        <a:bodyPr/>
        <a:lstStyle/>
        <a:p>
          <a:endParaRPr lang="en-US"/>
        </a:p>
      </dgm:t>
    </dgm:pt>
    <dgm:pt modelId="{785F2BCF-8A58-4FAD-BA86-5B08E40B60CD}" type="sibTrans" cxnId="{BE13C7F7-B1DD-432C-8274-361168FD9BA3}">
      <dgm:prSet/>
      <dgm:spPr/>
      <dgm:t>
        <a:bodyPr/>
        <a:lstStyle/>
        <a:p>
          <a:endParaRPr lang="en-US"/>
        </a:p>
      </dgm:t>
    </dgm:pt>
    <dgm:pt modelId="{4CAAAB24-3196-43C6-91BA-020053BD28A2}">
      <dgm:prSet phldrT="[Text]"/>
      <dgm:spPr>
        <a:solidFill>
          <a:schemeClr val="accent2"/>
        </a:solidFill>
      </dgm:spPr>
      <dgm:t>
        <a:bodyPr/>
        <a:lstStyle/>
        <a:p>
          <a:pPr rtl="0"/>
          <a:r>
            <a:rPr lang="en-US" dirty="0"/>
            <a:t>Episodic or continuous pain transmission (burning, tingling, shock-like, or shooting)</a:t>
          </a:r>
        </a:p>
      </dgm:t>
    </dgm:pt>
    <dgm:pt modelId="{8D843A91-7A5A-4852-BB77-4F6B1192675F}" type="parTrans" cxnId="{681BB332-D76A-4A63-9C35-A7F18EB17F64}">
      <dgm:prSet/>
      <dgm:spPr/>
      <dgm:t>
        <a:bodyPr/>
        <a:lstStyle/>
        <a:p>
          <a:endParaRPr lang="en-US"/>
        </a:p>
      </dgm:t>
    </dgm:pt>
    <dgm:pt modelId="{E3525B11-2F47-41DD-A325-D9A114FE85F0}" type="sibTrans" cxnId="{681BB332-D76A-4A63-9C35-A7F18EB17F64}">
      <dgm:prSet/>
      <dgm:spPr/>
      <dgm:t>
        <a:bodyPr/>
        <a:lstStyle/>
        <a:p>
          <a:endParaRPr lang="en-US"/>
        </a:p>
      </dgm:t>
    </dgm:pt>
    <dgm:pt modelId="{7FC55E6D-0C8A-4A15-8C07-B72F17D0C814}">
      <dgm:prSet/>
      <dgm:spPr>
        <a:solidFill>
          <a:schemeClr val="accent2"/>
        </a:solidFill>
      </dgm:spPr>
      <dgm:t>
        <a:bodyPr/>
        <a:lstStyle/>
        <a:p>
          <a:pPr rtl="0"/>
          <a:r>
            <a:rPr lang="en-US" dirty="0"/>
            <a:t>Exaggerated painful response to normally noxious stimuli (hyperalgesia)</a:t>
          </a:r>
        </a:p>
      </dgm:t>
    </dgm:pt>
    <dgm:pt modelId="{C8004355-2D83-47BE-ACEC-5EBBD4383E8E}" type="parTrans" cxnId="{2A8A4F5A-B333-4798-A95E-DB33D6571273}">
      <dgm:prSet/>
      <dgm:spPr/>
      <dgm:t>
        <a:bodyPr/>
        <a:lstStyle/>
        <a:p>
          <a:endParaRPr lang="en-US"/>
        </a:p>
      </dgm:t>
    </dgm:pt>
    <dgm:pt modelId="{325AB61B-646F-48CC-87DA-E38723996F48}" type="sibTrans" cxnId="{2A8A4F5A-B333-4798-A95E-DB33D6571273}">
      <dgm:prSet/>
      <dgm:spPr/>
      <dgm:t>
        <a:bodyPr/>
        <a:lstStyle/>
        <a:p>
          <a:endParaRPr lang="en-US"/>
        </a:p>
      </dgm:t>
    </dgm:pt>
    <dgm:pt modelId="{1CD78F01-5596-4874-8176-DD30D4E578E8}">
      <dgm:prSet/>
      <dgm:spPr>
        <a:solidFill>
          <a:schemeClr val="accent2"/>
        </a:solidFill>
      </dgm:spPr>
      <dgm:t>
        <a:bodyPr/>
        <a:lstStyle/>
        <a:p>
          <a:pPr rtl="0"/>
          <a:r>
            <a:rPr lang="en-US" dirty="0"/>
            <a:t>Painful response to normally non-noxious stimuli (allodynia)</a:t>
          </a:r>
        </a:p>
      </dgm:t>
    </dgm:pt>
    <dgm:pt modelId="{19F91660-3BF5-42EE-AF29-24DE6194844C}" type="parTrans" cxnId="{96867804-06D1-453C-87BB-D1D7E43FB4C2}">
      <dgm:prSet/>
      <dgm:spPr/>
      <dgm:t>
        <a:bodyPr/>
        <a:lstStyle/>
        <a:p>
          <a:endParaRPr lang="en-US"/>
        </a:p>
      </dgm:t>
    </dgm:pt>
    <dgm:pt modelId="{AF93100E-51FD-4867-AB5D-B868CCA88632}" type="sibTrans" cxnId="{96867804-06D1-453C-87BB-D1D7E43FB4C2}">
      <dgm:prSet/>
      <dgm:spPr/>
      <dgm:t>
        <a:bodyPr/>
        <a:lstStyle/>
        <a:p>
          <a:endParaRPr lang="en-US"/>
        </a:p>
      </dgm:t>
    </dgm:pt>
    <dgm:pt modelId="{B4FC1346-096A-4C08-8E05-4994AFD14FBC}" type="pres">
      <dgm:prSet presAssocID="{2E0AF3EF-3C39-4012-8C6F-87A2C4E6A36E}" presName="hierChild1" presStyleCnt="0">
        <dgm:presLayoutVars>
          <dgm:orgChart val="1"/>
          <dgm:chPref val="1"/>
          <dgm:dir/>
          <dgm:animOne val="branch"/>
          <dgm:animLvl val="lvl"/>
          <dgm:resizeHandles/>
        </dgm:presLayoutVars>
      </dgm:prSet>
      <dgm:spPr/>
    </dgm:pt>
    <dgm:pt modelId="{9E253869-E982-492B-8DF2-29B95B307A3A}" type="pres">
      <dgm:prSet presAssocID="{BF2284CC-3A3F-477F-A38A-F73D8A128F45}" presName="hierRoot1" presStyleCnt="0">
        <dgm:presLayoutVars>
          <dgm:hierBranch val="init"/>
        </dgm:presLayoutVars>
      </dgm:prSet>
      <dgm:spPr/>
    </dgm:pt>
    <dgm:pt modelId="{60F2B353-ED2B-4F03-8A89-3E22DC5FDD42}" type="pres">
      <dgm:prSet presAssocID="{BF2284CC-3A3F-477F-A38A-F73D8A128F45}" presName="rootComposite1" presStyleCnt="0"/>
      <dgm:spPr/>
    </dgm:pt>
    <dgm:pt modelId="{E19B3903-B9E5-4C36-AF2B-8B703556084D}" type="pres">
      <dgm:prSet presAssocID="{BF2284CC-3A3F-477F-A38A-F73D8A128F45}" presName="rootText1" presStyleLbl="node0" presStyleIdx="0" presStyleCnt="1">
        <dgm:presLayoutVars>
          <dgm:chPref val="3"/>
        </dgm:presLayoutVars>
      </dgm:prSet>
      <dgm:spPr/>
    </dgm:pt>
    <dgm:pt modelId="{EC0DC764-88C9-4166-AB6A-F877528ED66B}" type="pres">
      <dgm:prSet presAssocID="{BF2284CC-3A3F-477F-A38A-F73D8A128F45}" presName="rootConnector1" presStyleLbl="node1" presStyleIdx="0" presStyleCnt="0"/>
      <dgm:spPr/>
    </dgm:pt>
    <dgm:pt modelId="{5A405DBC-52B7-4672-B02A-B58847226561}" type="pres">
      <dgm:prSet presAssocID="{BF2284CC-3A3F-477F-A38A-F73D8A128F45}" presName="hierChild2" presStyleCnt="0"/>
      <dgm:spPr/>
    </dgm:pt>
    <dgm:pt modelId="{97D30B2E-9163-41D3-9029-D5E35AB40F80}" type="pres">
      <dgm:prSet presAssocID="{8D843A91-7A5A-4852-BB77-4F6B1192675F}" presName="Name37" presStyleLbl="parChTrans1D2" presStyleIdx="0" presStyleCnt="3"/>
      <dgm:spPr/>
    </dgm:pt>
    <dgm:pt modelId="{1F7F4D52-9D16-4020-81D2-3A4424A1C974}" type="pres">
      <dgm:prSet presAssocID="{4CAAAB24-3196-43C6-91BA-020053BD28A2}" presName="hierRoot2" presStyleCnt="0">
        <dgm:presLayoutVars>
          <dgm:hierBranch val="init"/>
        </dgm:presLayoutVars>
      </dgm:prSet>
      <dgm:spPr/>
    </dgm:pt>
    <dgm:pt modelId="{06AF18F2-38DC-4B69-8F7C-E1DB2C38A1BD}" type="pres">
      <dgm:prSet presAssocID="{4CAAAB24-3196-43C6-91BA-020053BD28A2}" presName="rootComposite" presStyleCnt="0"/>
      <dgm:spPr/>
    </dgm:pt>
    <dgm:pt modelId="{13D35C15-8287-490B-8DB3-17181CFD37A3}" type="pres">
      <dgm:prSet presAssocID="{4CAAAB24-3196-43C6-91BA-020053BD28A2}" presName="rootText" presStyleLbl="node2" presStyleIdx="0" presStyleCnt="3">
        <dgm:presLayoutVars>
          <dgm:chPref val="3"/>
        </dgm:presLayoutVars>
      </dgm:prSet>
      <dgm:spPr/>
    </dgm:pt>
    <dgm:pt modelId="{6A47AA40-015C-4623-8E73-72D76D88C9A0}" type="pres">
      <dgm:prSet presAssocID="{4CAAAB24-3196-43C6-91BA-020053BD28A2}" presName="rootConnector" presStyleLbl="node2" presStyleIdx="0" presStyleCnt="3"/>
      <dgm:spPr/>
    </dgm:pt>
    <dgm:pt modelId="{6DC4049D-BB61-4280-B555-4D974022BB50}" type="pres">
      <dgm:prSet presAssocID="{4CAAAB24-3196-43C6-91BA-020053BD28A2}" presName="hierChild4" presStyleCnt="0"/>
      <dgm:spPr/>
    </dgm:pt>
    <dgm:pt modelId="{74F90549-2926-4AAF-8344-5ABB12117C06}" type="pres">
      <dgm:prSet presAssocID="{4CAAAB24-3196-43C6-91BA-020053BD28A2}" presName="hierChild5" presStyleCnt="0"/>
      <dgm:spPr/>
    </dgm:pt>
    <dgm:pt modelId="{E2A153E8-6F2C-4729-833D-C533AC945CFE}" type="pres">
      <dgm:prSet presAssocID="{C8004355-2D83-47BE-ACEC-5EBBD4383E8E}" presName="Name37" presStyleLbl="parChTrans1D2" presStyleIdx="1" presStyleCnt="3"/>
      <dgm:spPr/>
    </dgm:pt>
    <dgm:pt modelId="{CDA54A1F-30AF-466C-8170-57E0A0B556B1}" type="pres">
      <dgm:prSet presAssocID="{7FC55E6D-0C8A-4A15-8C07-B72F17D0C814}" presName="hierRoot2" presStyleCnt="0">
        <dgm:presLayoutVars>
          <dgm:hierBranch val="init"/>
        </dgm:presLayoutVars>
      </dgm:prSet>
      <dgm:spPr/>
    </dgm:pt>
    <dgm:pt modelId="{35AC5906-EBB8-493F-B329-DDF6911315E2}" type="pres">
      <dgm:prSet presAssocID="{7FC55E6D-0C8A-4A15-8C07-B72F17D0C814}" presName="rootComposite" presStyleCnt="0"/>
      <dgm:spPr/>
    </dgm:pt>
    <dgm:pt modelId="{DD4148A9-1538-4632-B218-7443DE7D4297}" type="pres">
      <dgm:prSet presAssocID="{7FC55E6D-0C8A-4A15-8C07-B72F17D0C814}" presName="rootText" presStyleLbl="node2" presStyleIdx="1" presStyleCnt="3">
        <dgm:presLayoutVars>
          <dgm:chPref val="3"/>
        </dgm:presLayoutVars>
      </dgm:prSet>
      <dgm:spPr/>
    </dgm:pt>
    <dgm:pt modelId="{8CEDA1DC-2E8A-408F-94F2-C304B89660C9}" type="pres">
      <dgm:prSet presAssocID="{7FC55E6D-0C8A-4A15-8C07-B72F17D0C814}" presName="rootConnector" presStyleLbl="node2" presStyleIdx="1" presStyleCnt="3"/>
      <dgm:spPr/>
    </dgm:pt>
    <dgm:pt modelId="{B14F50C8-DFA4-4317-8753-238EC912BA15}" type="pres">
      <dgm:prSet presAssocID="{7FC55E6D-0C8A-4A15-8C07-B72F17D0C814}" presName="hierChild4" presStyleCnt="0"/>
      <dgm:spPr/>
    </dgm:pt>
    <dgm:pt modelId="{BA6E1C3E-A839-4012-BC09-CBB1099E8F88}" type="pres">
      <dgm:prSet presAssocID="{7FC55E6D-0C8A-4A15-8C07-B72F17D0C814}" presName="hierChild5" presStyleCnt="0"/>
      <dgm:spPr/>
    </dgm:pt>
    <dgm:pt modelId="{F434F6B4-AD8C-4317-8157-5FACBBE9C3CB}" type="pres">
      <dgm:prSet presAssocID="{19F91660-3BF5-42EE-AF29-24DE6194844C}" presName="Name37" presStyleLbl="parChTrans1D2" presStyleIdx="2" presStyleCnt="3"/>
      <dgm:spPr/>
    </dgm:pt>
    <dgm:pt modelId="{8CAF0E15-2C19-4480-921C-AC7B5A461A98}" type="pres">
      <dgm:prSet presAssocID="{1CD78F01-5596-4874-8176-DD30D4E578E8}" presName="hierRoot2" presStyleCnt="0">
        <dgm:presLayoutVars>
          <dgm:hierBranch val="init"/>
        </dgm:presLayoutVars>
      </dgm:prSet>
      <dgm:spPr/>
    </dgm:pt>
    <dgm:pt modelId="{E44743E3-D512-4053-BAE6-0625345CBCD5}" type="pres">
      <dgm:prSet presAssocID="{1CD78F01-5596-4874-8176-DD30D4E578E8}" presName="rootComposite" presStyleCnt="0"/>
      <dgm:spPr/>
    </dgm:pt>
    <dgm:pt modelId="{102575AC-4230-4A82-9A46-59A339E4839C}" type="pres">
      <dgm:prSet presAssocID="{1CD78F01-5596-4874-8176-DD30D4E578E8}" presName="rootText" presStyleLbl="node2" presStyleIdx="2" presStyleCnt="3">
        <dgm:presLayoutVars>
          <dgm:chPref val="3"/>
        </dgm:presLayoutVars>
      </dgm:prSet>
      <dgm:spPr/>
    </dgm:pt>
    <dgm:pt modelId="{32608173-4117-4625-97E7-7FF90502ADD7}" type="pres">
      <dgm:prSet presAssocID="{1CD78F01-5596-4874-8176-DD30D4E578E8}" presName="rootConnector" presStyleLbl="node2" presStyleIdx="2" presStyleCnt="3"/>
      <dgm:spPr/>
    </dgm:pt>
    <dgm:pt modelId="{F38C38AE-4D72-43ED-862A-872F905386D4}" type="pres">
      <dgm:prSet presAssocID="{1CD78F01-5596-4874-8176-DD30D4E578E8}" presName="hierChild4" presStyleCnt="0"/>
      <dgm:spPr/>
    </dgm:pt>
    <dgm:pt modelId="{594D99A2-3E00-4264-B21C-7C932627446A}" type="pres">
      <dgm:prSet presAssocID="{1CD78F01-5596-4874-8176-DD30D4E578E8}" presName="hierChild5" presStyleCnt="0"/>
      <dgm:spPr/>
    </dgm:pt>
    <dgm:pt modelId="{449E50EC-C17F-4C5F-BFEF-3D77FF08FAEF}" type="pres">
      <dgm:prSet presAssocID="{BF2284CC-3A3F-477F-A38A-F73D8A128F45}" presName="hierChild3" presStyleCnt="0"/>
      <dgm:spPr/>
    </dgm:pt>
  </dgm:ptLst>
  <dgm:cxnLst>
    <dgm:cxn modelId="{96867804-06D1-453C-87BB-D1D7E43FB4C2}" srcId="{BF2284CC-3A3F-477F-A38A-F73D8A128F45}" destId="{1CD78F01-5596-4874-8176-DD30D4E578E8}" srcOrd="2" destOrd="0" parTransId="{19F91660-3BF5-42EE-AF29-24DE6194844C}" sibTransId="{AF93100E-51FD-4867-AB5D-B868CCA88632}"/>
    <dgm:cxn modelId="{4D729D13-FF76-4625-9923-8CD338D34B9D}" type="presOf" srcId="{1CD78F01-5596-4874-8176-DD30D4E578E8}" destId="{102575AC-4230-4A82-9A46-59A339E4839C}" srcOrd="0" destOrd="0" presId="urn:microsoft.com/office/officeart/2005/8/layout/orgChart1"/>
    <dgm:cxn modelId="{681BB332-D76A-4A63-9C35-A7F18EB17F64}" srcId="{BF2284CC-3A3F-477F-A38A-F73D8A128F45}" destId="{4CAAAB24-3196-43C6-91BA-020053BD28A2}" srcOrd="0" destOrd="0" parTransId="{8D843A91-7A5A-4852-BB77-4F6B1192675F}" sibTransId="{E3525B11-2F47-41DD-A325-D9A114FE85F0}"/>
    <dgm:cxn modelId="{46DCBA48-52D5-4698-8BAE-369FAB001C2D}" type="presOf" srcId="{19F91660-3BF5-42EE-AF29-24DE6194844C}" destId="{F434F6B4-AD8C-4317-8157-5FACBBE9C3CB}" srcOrd="0" destOrd="0" presId="urn:microsoft.com/office/officeart/2005/8/layout/orgChart1"/>
    <dgm:cxn modelId="{7757AA4D-40AB-47DF-A8EC-FD71F4B698B2}" type="presOf" srcId="{8D843A91-7A5A-4852-BB77-4F6B1192675F}" destId="{97D30B2E-9163-41D3-9029-D5E35AB40F80}" srcOrd="0" destOrd="0" presId="urn:microsoft.com/office/officeart/2005/8/layout/orgChart1"/>
    <dgm:cxn modelId="{2A8A4F5A-B333-4798-A95E-DB33D6571273}" srcId="{BF2284CC-3A3F-477F-A38A-F73D8A128F45}" destId="{7FC55E6D-0C8A-4A15-8C07-B72F17D0C814}" srcOrd="1" destOrd="0" parTransId="{C8004355-2D83-47BE-ACEC-5EBBD4383E8E}" sibTransId="{325AB61B-646F-48CC-87DA-E38723996F48}"/>
    <dgm:cxn modelId="{E3F3A061-B155-4593-894F-8785A5D7D3D2}" type="presOf" srcId="{4CAAAB24-3196-43C6-91BA-020053BD28A2}" destId="{13D35C15-8287-490B-8DB3-17181CFD37A3}" srcOrd="0" destOrd="0" presId="urn:microsoft.com/office/officeart/2005/8/layout/orgChart1"/>
    <dgm:cxn modelId="{E1E7EA87-4C4F-4FF6-A8E3-19A8CFD86C4E}" type="presOf" srcId="{C8004355-2D83-47BE-ACEC-5EBBD4383E8E}" destId="{E2A153E8-6F2C-4729-833D-C533AC945CFE}" srcOrd="0" destOrd="0" presId="urn:microsoft.com/office/officeart/2005/8/layout/orgChart1"/>
    <dgm:cxn modelId="{33E86B8A-AFEF-467F-9D2E-7748C87639D1}" type="presOf" srcId="{7FC55E6D-0C8A-4A15-8C07-B72F17D0C814}" destId="{DD4148A9-1538-4632-B218-7443DE7D4297}" srcOrd="0" destOrd="0" presId="urn:microsoft.com/office/officeart/2005/8/layout/orgChart1"/>
    <dgm:cxn modelId="{857D8A95-11D9-431D-9FA7-D8200B767640}" type="presOf" srcId="{7FC55E6D-0C8A-4A15-8C07-B72F17D0C814}" destId="{8CEDA1DC-2E8A-408F-94F2-C304B89660C9}" srcOrd="1" destOrd="0" presId="urn:microsoft.com/office/officeart/2005/8/layout/orgChart1"/>
    <dgm:cxn modelId="{5B1C4A98-8AF0-4FC4-B400-D28612AFC55A}" type="presOf" srcId="{BF2284CC-3A3F-477F-A38A-F73D8A128F45}" destId="{E19B3903-B9E5-4C36-AF2B-8B703556084D}" srcOrd="0" destOrd="0" presId="urn:microsoft.com/office/officeart/2005/8/layout/orgChart1"/>
    <dgm:cxn modelId="{E7EB6BA2-2D18-48E6-9311-A089EDF0C0A7}" type="presOf" srcId="{4CAAAB24-3196-43C6-91BA-020053BD28A2}" destId="{6A47AA40-015C-4623-8E73-72D76D88C9A0}" srcOrd="1" destOrd="0" presId="urn:microsoft.com/office/officeart/2005/8/layout/orgChart1"/>
    <dgm:cxn modelId="{95027CAE-678F-4B60-82FF-14670D8B133F}" type="presOf" srcId="{2E0AF3EF-3C39-4012-8C6F-87A2C4E6A36E}" destId="{B4FC1346-096A-4C08-8E05-4994AFD14FBC}" srcOrd="0" destOrd="0" presId="urn:microsoft.com/office/officeart/2005/8/layout/orgChart1"/>
    <dgm:cxn modelId="{31A6BFE1-4A52-4EA0-B9AE-86BA716159CE}" type="presOf" srcId="{1CD78F01-5596-4874-8176-DD30D4E578E8}" destId="{32608173-4117-4625-97E7-7FF90502ADD7}" srcOrd="1" destOrd="0" presId="urn:microsoft.com/office/officeart/2005/8/layout/orgChart1"/>
    <dgm:cxn modelId="{A8E875F1-6A85-46EE-8574-3E40FC8098F3}" type="presOf" srcId="{BF2284CC-3A3F-477F-A38A-F73D8A128F45}" destId="{EC0DC764-88C9-4166-AB6A-F877528ED66B}" srcOrd="1" destOrd="0" presId="urn:microsoft.com/office/officeart/2005/8/layout/orgChart1"/>
    <dgm:cxn modelId="{BE13C7F7-B1DD-432C-8274-361168FD9BA3}" srcId="{2E0AF3EF-3C39-4012-8C6F-87A2C4E6A36E}" destId="{BF2284CC-3A3F-477F-A38A-F73D8A128F45}" srcOrd="0" destOrd="0" parTransId="{7BB07960-6CFE-41E7-8C65-42A57074AB92}" sibTransId="{785F2BCF-8A58-4FAD-BA86-5B08E40B60CD}"/>
    <dgm:cxn modelId="{28592E50-134E-4D00-AEB4-A138BF4DCC54}" type="presParOf" srcId="{B4FC1346-096A-4C08-8E05-4994AFD14FBC}" destId="{9E253869-E982-492B-8DF2-29B95B307A3A}" srcOrd="0" destOrd="0" presId="urn:microsoft.com/office/officeart/2005/8/layout/orgChart1"/>
    <dgm:cxn modelId="{4FEA4166-84DC-4484-AB1C-83504613E3B3}" type="presParOf" srcId="{9E253869-E982-492B-8DF2-29B95B307A3A}" destId="{60F2B353-ED2B-4F03-8A89-3E22DC5FDD42}" srcOrd="0" destOrd="0" presId="urn:microsoft.com/office/officeart/2005/8/layout/orgChart1"/>
    <dgm:cxn modelId="{21C11373-CF63-4CB2-B2F5-AB29013D2F17}" type="presParOf" srcId="{60F2B353-ED2B-4F03-8A89-3E22DC5FDD42}" destId="{E19B3903-B9E5-4C36-AF2B-8B703556084D}" srcOrd="0" destOrd="0" presId="urn:microsoft.com/office/officeart/2005/8/layout/orgChart1"/>
    <dgm:cxn modelId="{E2BFAA80-EC97-42DD-9D2F-7771E5204B69}" type="presParOf" srcId="{60F2B353-ED2B-4F03-8A89-3E22DC5FDD42}" destId="{EC0DC764-88C9-4166-AB6A-F877528ED66B}" srcOrd="1" destOrd="0" presId="urn:microsoft.com/office/officeart/2005/8/layout/orgChart1"/>
    <dgm:cxn modelId="{F1D32F18-E2FE-4EE6-906A-11355A641F97}" type="presParOf" srcId="{9E253869-E982-492B-8DF2-29B95B307A3A}" destId="{5A405DBC-52B7-4672-B02A-B58847226561}" srcOrd="1" destOrd="0" presId="urn:microsoft.com/office/officeart/2005/8/layout/orgChart1"/>
    <dgm:cxn modelId="{0671672A-0DAE-42EF-9559-5242BB2265D8}" type="presParOf" srcId="{5A405DBC-52B7-4672-B02A-B58847226561}" destId="{97D30B2E-9163-41D3-9029-D5E35AB40F80}" srcOrd="0" destOrd="0" presId="urn:microsoft.com/office/officeart/2005/8/layout/orgChart1"/>
    <dgm:cxn modelId="{4255DAF0-F60D-4FB2-B75E-81F1C6E1E57A}" type="presParOf" srcId="{5A405DBC-52B7-4672-B02A-B58847226561}" destId="{1F7F4D52-9D16-4020-81D2-3A4424A1C974}" srcOrd="1" destOrd="0" presId="urn:microsoft.com/office/officeart/2005/8/layout/orgChart1"/>
    <dgm:cxn modelId="{63066586-B680-4D6B-B348-2E3FADCD5C24}" type="presParOf" srcId="{1F7F4D52-9D16-4020-81D2-3A4424A1C974}" destId="{06AF18F2-38DC-4B69-8F7C-E1DB2C38A1BD}" srcOrd="0" destOrd="0" presId="urn:microsoft.com/office/officeart/2005/8/layout/orgChart1"/>
    <dgm:cxn modelId="{49E6C6DD-12F4-48AD-94B5-506DBA62A19C}" type="presParOf" srcId="{06AF18F2-38DC-4B69-8F7C-E1DB2C38A1BD}" destId="{13D35C15-8287-490B-8DB3-17181CFD37A3}" srcOrd="0" destOrd="0" presId="urn:microsoft.com/office/officeart/2005/8/layout/orgChart1"/>
    <dgm:cxn modelId="{EBFF6DF0-AA50-479C-B241-898AB2D75E2A}" type="presParOf" srcId="{06AF18F2-38DC-4B69-8F7C-E1DB2C38A1BD}" destId="{6A47AA40-015C-4623-8E73-72D76D88C9A0}" srcOrd="1" destOrd="0" presId="urn:microsoft.com/office/officeart/2005/8/layout/orgChart1"/>
    <dgm:cxn modelId="{11305990-6C19-43B0-8D0F-0A7C7EE11CA6}" type="presParOf" srcId="{1F7F4D52-9D16-4020-81D2-3A4424A1C974}" destId="{6DC4049D-BB61-4280-B555-4D974022BB50}" srcOrd="1" destOrd="0" presId="urn:microsoft.com/office/officeart/2005/8/layout/orgChart1"/>
    <dgm:cxn modelId="{88F167C6-82E3-4060-8D44-4B61B6C9999E}" type="presParOf" srcId="{1F7F4D52-9D16-4020-81D2-3A4424A1C974}" destId="{74F90549-2926-4AAF-8344-5ABB12117C06}" srcOrd="2" destOrd="0" presId="urn:microsoft.com/office/officeart/2005/8/layout/orgChart1"/>
    <dgm:cxn modelId="{8635ACBA-2042-40EE-9941-1EDE4ED78C21}" type="presParOf" srcId="{5A405DBC-52B7-4672-B02A-B58847226561}" destId="{E2A153E8-6F2C-4729-833D-C533AC945CFE}" srcOrd="2" destOrd="0" presId="urn:microsoft.com/office/officeart/2005/8/layout/orgChart1"/>
    <dgm:cxn modelId="{FE85BAF2-95A3-4A0E-B617-D4710178B59C}" type="presParOf" srcId="{5A405DBC-52B7-4672-B02A-B58847226561}" destId="{CDA54A1F-30AF-466C-8170-57E0A0B556B1}" srcOrd="3" destOrd="0" presId="urn:microsoft.com/office/officeart/2005/8/layout/orgChart1"/>
    <dgm:cxn modelId="{73241492-858B-4357-92E3-44114598A612}" type="presParOf" srcId="{CDA54A1F-30AF-466C-8170-57E0A0B556B1}" destId="{35AC5906-EBB8-493F-B329-DDF6911315E2}" srcOrd="0" destOrd="0" presId="urn:microsoft.com/office/officeart/2005/8/layout/orgChart1"/>
    <dgm:cxn modelId="{DC1603FC-6D0F-4A8D-9669-692F0127B631}" type="presParOf" srcId="{35AC5906-EBB8-493F-B329-DDF6911315E2}" destId="{DD4148A9-1538-4632-B218-7443DE7D4297}" srcOrd="0" destOrd="0" presId="urn:microsoft.com/office/officeart/2005/8/layout/orgChart1"/>
    <dgm:cxn modelId="{07EDB02A-B5A9-4284-9192-1B8E66720ABD}" type="presParOf" srcId="{35AC5906-EBB8-493F-B329-DDF6911315E2}" destId="{8CEDA1DC-2E8A-408F-94F2-C304B89660C9}" srcOrd="1" destOrd="0" presId="urn:microsoft.com/office/officeart/2005/8/layout/orgChart1"/>
    <dgm:cxn modelId="{30987D9A-A1DF-4627-A6F6-A936220BA8CB}" type="presParOf" srcId="{CDA54A1F-30AF-466C-8170-57E0A0B556B1}" destId="{B14F50C8-DFA4-4317-8753-238EC912BA15}" srcOrd="1" destOrd="0" presId="urn:microsoft.com/office/officeart/2005/8/layout/orgChart1"/>
    <dgm:cxn modelId="{97D47481-D17B-4071-8B1E-07F574158A4D}" type="presParOf" srcId="{CDA54A1F-30AF-466C-8170-57E0A0B556B1}" destId="{BA6E1C3E-A839-4012-BC09-CBB1099E8F88}" srcOrd="2" destOrd="0" presId="urn:microsoft.com/office/officeart/2005/8/layout/orgChart1"/>
    <dgm:cxn modelId="{92D36853-FC1D-4279-A424-D0E4A2CE7285}" type="presParOf" srcId="{5A405DBC-52B7-4672-B02A-B58847226561}" destId="{F434F6B4-AD8C-4317-8157-5FACBBE9C3CB}" srcOrd="4" destOrd="0" presId="urn:microsoft.com/office/officeart/2005/8/layout/orgChart1"/>
    <dgm:cxn modelId="{7B80BF83-C88C-4D5E-ACA3-2F96B7DFFEBA}" type="presParOf" srcId="{5A405DBC-52B7-4672-B02A-B58847226561}" destId="{8CAF0E15-2C19-4480-921C-AC7B5A461A98}" srcOrd="5" destOrd="0" presId="urn:microsoft.com/office/officeart/2005/8/layout/orgChart1"/>
    <dgm:cxn modelId="{DD40128F-B674-487F-8E66-52B9EAF2C240}" type="presParOf" srcId="{8CAF0E15-2C19-4480-921C-AC7B5A461A98}" destId="{E44743E3-D512-4053-BAE6-0625345CBCD5}" srcOrd="0" destOrd="0" presId="urn:microsoft.com/office/officeart/2005/8/layout/orgChart1"/>
    <dgm:cxn modelId="{2167B596-41EA-491B-867F-B81C623D5BC6}" type="presParOf" srcId="{E44743E3-D512-4053-BAE6-0625345CBCD5}" destId="{102575AC-4230-4A82-9A46-59A339E4839C}" srcOrd="0" destOrd="0" presId="urn:microsoft.com/office/officeart/2005/8/layout/orgChart1"/>
    <dgm:cxn modelId="{49F4B086-6408-4AE3-8B16-9D1A631E3CAD}" type="presParOf" srcId="{E44743E3-D512-4053-BAE6-0625345CBCD5}" destId="{32608173-4117-4625-97E7-7FF90502ADD7}" srcOrd="1" destOrd="0" presId="urn:microsoft.com/office/officeart/2005/8/layout/orgChart1"/>
    <dgm:cxn modelId="{EA1B624B-601F-432E-B2B2-81C5854D7DA2}" type="presParOf" srcId="{8CAF0E15-2C19-4480-921C-AC7B5A461A98}" destId="{F38C38AE-4D72-43ED-862A-872F905386D4}" srcOrd="1" destOrd="0" presId="urn:microsoft.com/office/officeart/2005/8/layout/orgChart1"/>
    <dgm:cxn modelId="{7B1409D5-3876-4CE6-AEE7-EF42F2AF8EAA}" type="presParOf" srcId="{8CAF0E15-2C19-4480-921C-AC7B5A461A98}" destId="{594D99A2-3E00-4264-B21C-7C932627446A}" srcOrd="2" destOrd="0" presId="urn:microsoft.com/office/officeart/2005/8/layout/orgChart1"/>
    <dgm:cxn modelId="{67D3219D-DB53-4ED3-AC81-3D8B55326587}" type="presParOf" srcId="{9E253869-E982-492B-8DF2-29B95B307A3A}" destId="{449E50EC-C17F-4C5F-BFEF-3D77FF08FAE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C12B1F-FC83-4261-9A15-1317F732F87B}"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A30255A-36EB-4CBE-AFB6-9AF19A295FE2}">
      <dgm:prSet/>
      <dgm:spPr/>
      <dgm:t>
        <a:bodyPr/>
        <a:lstStyle/>
        <a:p>
          <a:r>
            <a:rPr lang="en-US"/>
            <a:t>Intermittent</a:t>
          </a:r>
        </a:p>
      </dgm:t>
    </dgm:pt>
    <dgm:pt modelId="{01B5A476-A47C-4F73-856D-E651250834E7}" type="parTrans" cxnId="{51734B23-0BE0-4986-BFE8-BAECC9F5A92C}">
      <dgm:prSet/>
      <dgm:spPr/>
      <dgm:t>
        <a:bodyPr/>
        <a:lstStyle/>
        <a:p>
          <a:endParaRPr lang="en-US"/>
        </a:p>
      </dgm:t>
    </dgm:pt>
    <dgm:pt modelId="{8DE61947-6B1B-45C3-83BC-D3F1F7ADFB26}" type="sibTrans" cxnId="{51734B23-0BE0-4986-BFE8-BAECC9F5A92C}">
      <dgm:prSet/>
      <dgm:spPr/>
      <dgm:t>
        <a:bodyPr/>
        <a:lstStyle/>
        <a:p>
          <a:endParaRPr lang="en-US"/>
        </a:p>
      </dgm:t>
    </dgm:pt>
    <dgm:pt modelId="{67A4A82F-A0BD-4C7A-8851-DD96826194B8}">
      <dgm:prSet/>
      <dgm:spPr/>
      <dgm:t>
        <a:bodyPr/>
        <a:lstStyle/>
        <a:p>
          <a:r>
            <a:rPr lang="en-US"/>
            <a:t>Migraines</a:t>
          </a:r>
        </a:p>
      </dgm:t>
    </dgm:pt>
    <dgm:pt modelId="{633E4362-4CA1-41AC-837A-7097EBF5C81A}" type="parTrans" cxnId="{6CF654D0-C5DB-4D19-AD10-CC6205213A88}">
      <dgm:prSet/>
      <dgm:spPr/>
      <dgm:t>
        <a:bodyPr/>
        <a:lstStyle/>
        <a:p>
          <a:endParaRPr lang="en-US"/>
        </a:p>
      </dgm:t>
    </dgm:pt>
    <dgm:pt modelId="{1FDFD358-0107-40F5-8D56-86DABE24DAEF}" type="sibTrans" cxnId="{6CF654D0-C5DB-4D19-AD10-CC6205213A88}">
      <dgm:prSet/>
      <dgm:spPr/>
      <dgm:t>
        <a:bodyPr/>
        <a:lstStyle/>
        <a:p>
          <a:endParaRPr lang="en-US"/>
        </a:p>
      </dgm:t>
    </dgm:pt>
    <dgm:pt modelId="{013489E6-EF4C-46B2-A6AD-2AD43E4C7DAA}">
      <dgm:prSet/>
      <dgm:spPr/>
      <dgm:t>
        <a:bodyPr/>
        <a:lstStyle/>
        <a:p>
          <a:r>
            <a:rPr lang="en-US"/>
            <a:t>Continuous</a:t>
          </a:r>
        </a:p>
      </dgm:t>
    </dgm:pt>
    <dgm:pt modelId="{7F30A27D-CF13-4816-A94C-9D26D0AB023B}" type="parTrans" cxnId="{760EFB11-AB49-42DF-B492-BA3133D66579}">
      <dgm:prSet/>
      <dgm:spPr/>
      <dgm:t>
        <a:bodyPr/>
        <a:lstStyle/>
        <a:p>
          <a:endParaRPr lang="en-US"/>
        </a:p>
      </dgm:t>
    </dgm:pt>
    <dgm:pt modelId="{F8FB368B-2FC2-48F7-8E70-D732A1FE288B}" type="sibTrans" cxnId="{760EFB11-AB49-42DF-B492-BA3133D66579}">
      <dgm:prSet/>
      <dgm:spPr/>
      <dgm:t>
        <a:bodyPr/>
        <a:lstStyle/>
        <a:p>
          <a:endParaRPr lang="en-US"/>
        </a:p>
      </dgm:t>
    </dgm:pt>
    <dgm:pt modelId="{E85D0F6E-C88C-4E74-A456-92950844D3CB}">
      <dgm:prSet/>
      <dgm:spPr/>
      <dgm:t>
        <a:bodyPr/>
        <a:lstStyle/>
        <a:p>
          <a:r>
            <a:rPr lang="en-US"/>
            <a:t>Arthritis (osteoarthritis / rheumatoid arthritis)</a:t>
          </a:r>
        </a:p>
      </dgm:t>
    </dgm:pt>
    <dgm:pt modelId="{5B716FC1-4316-4680-B59E-BA18C3A70C57}" type="parTrans" cxnId="{21CE2134-9CA8-4FDE-8082-95E14C65A098}">
      <dgm:prSet/>
      <dgm:spPr/>
      <dgm:t>
        <a:bodyPr/>
        <a:lstStyle/>
        <a:p>
          <a:endParaRPr lang="en-US"/>
        </a:p>
      </dgm:t>
    </dgm:pt>
    <dgm:pt modelId="{4D1AF764-8FE9-48C7-80A6-A899D59CF1D3}" type="sibTrans" cxnId="{21CE2134-9CA8-4FDE-8082-95E14C65A098}">
      <dgm:prSet/>
      <dgm:spPr/>
      <dgm:t>
        <a:bodyPr/>
        <a:lstStyle/>
        <a:p>
          <a:endParaRPr lang="en-US"/>
        </a:p>
      </dgm:t>
    </dgm:pt>
    <dgm:pt modelId="{F8CC0687-AEE0-4992-8407-B24D2F48000E}">
      <dgm:prSet/>
      <dgm:spPr/>
      <dgm:t>
        <a:bodyPr/>
        <a:lstStyle/>
        <a:p>
          <a:r>
            <a:rPr lang="en-US"/>
            <a:t>Mixed Nociceptive / Neuropathic Pain</a:t>
          </a:r>
        </a:p>
      </dgm:t>
    </dgm:pt>
    <dgm:pt modelId="{5ADA9535-9D34-479F-8BAF-1C777CAFD0E3}" type="parTrans" cxnId="{2D953539-82D5-44E8-A724-DE0B2339EF51}">
      <dgm:prSet/>
      <dgm:spPr/>
      <dgm:t>
        <a:bodyPr/>
        <a:lstStyle/>
        <a:p>
          <a:endParaRPr lang="en-US"/>
        </a:p>
      </dgm:t>
    </dgm:pt>
    <dgm:pt modelId="{F27F6376-F9A9-463E-984A-29A294D83706}" type="sibTrans" cxnId="{2D953539-82D5-44E8-A724-DE0B2339EF51}">
      <dgm:prSet/>
      <dgm:spPr/>
      <dgm:t>
        <a:bodyPr/>
        <a:lstStyle/>
        <a:p>
          <a:endParaRPr lang="en-US"/>
        </a:p>
      </dgm:t>
    </dgm:pt>
    <dgm:pt modelId="{5CDA99A4-A18A-41E5-B443-F8E936E806B7}">
      <dgm:prSet/>
      <dgm:spPr/>
      <dgm:t>
        <a:bodyPr/>
        <a:lstStyle/>
        <a:p>
          <a:r>
            <a:rPr lang="en-US"/>
            <a:t>Failed low back pain</a:t>
          </a:r>
        </a:p>
      </dgm:t>
    </dgm:pt>
    <dgm:pt modelId="{6AF7B792-E684-4341-9E3B-AE300FA2B978}" type="parTrans" cxnId="{98DF4C78-DE08-4872-8899-6CAB20CCB8AD}">
      <dgm:prSet/>
      <dgm:spPr/>
      <dgm:t>
        <a:bodyPr/>
        <a:lstStyle/>
        <a:p>
          <a:endParaRPr lang="en-US"/>
        </a:p>
      </dgm:t>
    </dgm:pt>
    <dgm:pt modelId="{1BEEDE84-108D-43C5-B8CB-9D1D91B3957E}" type="sibTrans" cxnId="{98DF4C78-DE08-4872-8899-6CAB20CCB8AD}">
      <dgm:prSet/>
      <dgm:spPr/>
      <dgm:t>
        <a:bodyPr/>
        <a:lstStyle/>
        <a:p>
          <a:endParaRPr lang="en-US"/>
        </a:p>
      </dgm:t>
    </dgm:pt>
    <dgm:pt modelId="{2D0E9793-9F9C-4C3B-B811-1F7DB25CCF20}">
      <dgm:prSet/>
      <dgm:spPr/>
      <dgm:t>
        <a:bodyPr/>
        <a:lstStyle/>
        <a:p>
          <a:r>
            <a:rPr lang="en-US"/>
            <a:t>Neuropathic pain </a:t>
          </a:r>
        </a:p>
      </dgm:t>
    </dgm:pt>
    <dgm:pt modelId="{857B7365-6234-4C3B-BA5F-D3B095BA74C8}" type="parTrans" cxnId="{697DE850-F6CA-4FDD-B652-08420B4B65C4}">
      <dgm:prSet/>
      <dgm:spPr/>
      <dgm:t>
        <a:bodyPr/>
        <a:lstStyle/>
        <a:p>
          <a:endParaRPr lang="en-US"/>
        </a:p>
      </dgm:t>
    </dgm:pt>
    <dgm:pt modelId="{AD07F4BB-7992-40A5-A92E-1560B8E353AB}" type="sibTrans" cxnId="{697DE850-F6CA-4FDD-B652-08420B4B65C4}">
      <dgm:prSet/>
      <dgm:spPr/>
      <dgm:t>
        <a:bodyPr/>
        <a:lstStyle/>
        <a:p>
          <a:endParaRPr lang="en-US"/>
        </a:p>
      </dgm:t>
    </dgm:pt>
    <dgm:pt modelId="{5BDA853A-7DC4-4A7C-A81D-9055ECB0EAE5}">
      <dgm:prSet/>
      <dgm:spPr/>
      <dgm:t>
        <a:bodyPr/>
        <a:lstStyle/>
        <a:p>
          <a:r>
            <a:rPr lang="en-US"/>
            <a:t>Diabetic polyneuropathy, post-herpetic neuralgia</a:t>
          </a:r>
        </a:p>
      </dgm:t>
    </dgm:pt>
    <dgm:pt modelId="{741DDC14-7DA2-4F96-8D0A-ECC479540F1E}" type="parTrans" cxnId="{1647841F-C76B-4B38-B2C8-BD534AADE139}">
      <dgm:prSet/>
      <dgm:spPr/>
      <dgm:t>
        <a:bodyPr/>
        <a:lstStyle/>
        <a:p>
          <a:endParaRPr lang="en-US"/>
        </a:p>
      </dgm:t>
    </dgm:pt>
    <dgm:pt modelId="{76777A1B-09C5-44D8-9CAC-325A61E8BD9C}" type="sibTrans" cxnId="{1647841F-C76B-4B38-B2C8-BD534AADE139}">
      <dgm:prSet/>
      <dgm:spPr/>
      <dgm:t>
        <a:bodyPr/>
        <a:lstStyle/>
        <a:p>
          <a:endParaRPr lang="en-US"/>
        </a:p>
      </dgm:t>
    </dgm:pt>
    <dgm:pt modelId="{C4537987-BF77-484E-AB1A-6F235AE3DB52}">
      <dgm:prSet/>
      <dgm:spPr/>
      <dgm:t>
        <a:bodyPr/>
        <a:lstStyle/>
        <a:p>
          <a:r>
            <a:rPr lang="en-US"/>
            <a:t>Central Pain Syndromes (Dysfunctional Pain Syndromes) </a:t>
          </a:r>
        </a:p>
      </dgm:t>
    </dgm:pt>
    <dgm:pt modelId="{129015B5-4430-417B-8A9D-D10FD25DF413}" type="parTrans" cxnId="{9E51E0C5-8F1B-49FA-9336-DEA39DDD0908}">
      <dgm:prSet/>
      <dgm:spPr/>
      <dgm:t>
        <a:bodyPr/>
        <a:lstStyle/>
        <a:p>
          <a:endParaRPr lang="en-US"/>
        </a:p>
      </dgm:t>
    </dgm:pt>
    <dgm:pt modelId="{F9DD7E2B-5028-4B71-851C-F16623415DAB}" type="sibTrans" cxnId="{9E51E0C5-8F1B-49FA-9336-DEA39DDD0908}">
      <dgm:prSet/>
      <dgm:spPr/>
      <dgm:t>
        <a:bodyPr/>
        <a:lstStyle/>
        <a:p>
          <a:endParaRPr lang="en-US"/>
        </a:p>
      </dgm:t>
    </dgm:pt>
    <dgm:pt modelId="{70BF949E-A553-4A82-BFFC-62DFB7BAD8DE}">
      <dgm:prSet/>
      <dgm:spPr/>
      <dgm:t>
        <a:bodyPr/>
        <a:lstStyle/>
        <a:p>
          <a:r>
            <a:rPr lang="en-US"/>
            <a:t>Fibromyalgia, Irritable bowel syndrome, interstitial cystitis</a:t>
          </a:r>
        </a:p>
      </dgm:t>
    </dgm:pt>
    <dgm:pt modelId="{08B3DEE6-86AD-4085-B5F3-16498D0F0AB9}" type="parTrans" cxnId="{523BFECC-21E0-48D1-A520-285E7815449F}">
      <dgm:prSet/>
      <dgm:spPr/>
      <dgm:t>
        <a:bodyPr/>
        <a:lstStyle/>
        <a:p>
          <a:endParaRPr lang="en-US"/>
        </a:p>
      </dgm:t>
    </dgm:pt>
    <dgm:pt modelId="{FE43FDC3-5C14-48FC-8F78-3CD3AC5BEB90}" type="sibTrans" cxnId="{523BFECC-21E0-48D1-A520-285E7815449F}">
      <dgm:prSet/>
      <dgm:spPr/>
      <dgm:t>
        <a:bodyPr/>
        <a:lstStyle/>
        <a:p>
          <a:endParaRPr lang="en-US"/>
        </a:p>
      </dgm:t>
    </dgm:pt>
    <dgm:pt modelId="{19EAD636-DAD0-4466-ABA5-771320479B3F}" type="pres">
      <dgm:prSet presAssocID="{31C12B1F-FC83-4261-9A15-1317F732F87B}" presName="Name0" presStyleCnt="0">
        <dgm:presLayoutVars>
          <dgm:dir/>
          <dgm:animLvl val="lvl"/>
          <dgm:resizeHandles val="exact"/>
        </dgm:presLayoutVars>
      </dgm:prSet>
      <dgm:spPr/>
    </dgm:pt>
    <dgm:pt modelId="{C39CA1B4-0BDD-4ECD-B0ED-ADFEEB435D25}" type="pres">
      <dgm:prSet presAssocID="{6A30255A-36EB-4CBE-AFB6-9AF19A295FE2}" presName="linNode" presStyleCnt="0"/>
      <dgm:spPr/>
    </dgm:pt>
    <dgm:pt modelId="{9AD033DC-7D2A-42F8-9649-8837EDF9AE09}" type="pres">
      <dgm:prSet presAssocID="{6A30255A-36EB-4CBE-AFB6-9AF19A295FE2}" presName="parentText" presStyleLbl="node1" presStyleIdx="0" presStyleCnt="5">
        <dgm:presLayoutVars>
          <dgm:chMax val="1"/>
          <dgm:bulletEnabled val="1"/>
        </dgm:presLayoutVars>
      </dgm:prSet>
      <dgm:spPr/>
    </dgm:pt>
    <dgm:pt modelId="{15CD4505-494C-411C-8E11-10547035C825}" type="pres">
      <dgm:prSet presAssocID="{6A30255A-36EB-4CBE-AFB6-9AF19A295FE2}" presName="descendantText" presStyleLbl="alignAccFollowNode1" presStyleIdx="0" presStyleCnt="5">
        <dgm:presLayoutVars>
          <dgm:bulletEnabled val="1"/>
        </dgm:presLayoutVars>
      </dgm:prSet>
      <dgm:spPr/>
    </dgm:pt>
    <dgm:pt modelId="{BABBC70E-FA15-48AE-BA0D-2B08A3766588}" type="pres">
      <dgm:prSet presAssocID="{8DE61947-6B1B-45C3-83BC-D3F1F7ADFB26}" presName="sp" presStyleCnt="0"/>
      <dgm:spPr/>
    </dgm:pt>
    <dgm:pt modelId="{CA954FF3-7289-46E5-B27F-A55DA1229610}" type="pres">
      <dgm:prSet presAssocID="{013489E6-EF4C-46B2-A6AD-2AD43E4C7DAA}" presName="linNode" presStyleCnt="0"/>
      <dgm:spPr/>
    </dgm:pt>
    <dgm:pt modelId="{AE15DD77-378D-4280-8196-DCBFBD502ABE}" type="pres">
      <dgm:prSet presAssocID="{013489E6-EF4C-46B2-A6AD-2AD43E4C7DAA}" presName="parentText" presStyleLbl="node1" presStyleIdx="1" presStyleCnt="5">
        <dgm:presLayoutVars>
          <dgm:chMax val="1"/>
          <dgm:bulletEnabled val="1"/>
        </dgm:presLayoutVars>
      </dgm:prSet>
      <dgm:spPr/>
    </dgm:pt>
    <dgm:pt modelId="{3A7D3307-BB86-472C-A3B4-EF563CD53297}" type="pres">
      <dgm:prSet presAssocID="{013489E6-EF4C-46B2-A6AD-2AD43E4C7DAA}" presName="descendantText" presStyleLbl="alignAccFollowNode1" presStyleIdx="1" presStyleCnt="5">
        <dgm:presLayoutVars>
          <dgm:bulletEnabled val="1"/>
        </dgm:presLayoutVars>
      </dgm:prSet>
      <dgm:spPr/>
    </dgm:pt>
    <dgm:pt modelId="{49AE5507-BBEB-40D0-B5DC-9D7D6AAB9246}" type="pres">
      <dgm:prSet presAssocID="{F8FB368B-2FC2-48F7-8E70-D732A1FE288B}" presName="sp" presStyleCnt="0"/>
      <dgm:spPr/>
    </dgm:pt>
    <dgm:pt modelId="{3EE2A720-5928-4267-B938-7DA85DD2509D}" type="pres">
      <dgm:prSet presAssocID="{F8CC0687-AEE0-4992-8407-B24D2F48000E}" presName="linNode" presStyleCnt="0"/>
      <dgm:spPr/>
    </dgm:pt>
    <dgm:pt modelId="{B90CCBEE-F21D-488D-9AE2-C772C44D8267}" type="pres">
      <dgm:prSet presAssocID="{F8CC0687-AEE0-4992-8407-B24D2F48000E}" presName="parentText" presStyleLbl="node1" presStyleIdx="2" presStyleCnt="5">
        <dgm:presLayoutVars>
          <dgm:chMax val="1"/>
          <dgm:bulletEnabled val="1"/>
        </dgm:presLayoutVars>
      </dgm:prSet>
      <dgm:spPr/>
    </dgm:pt>
    <dgm:pt modelId="{DF49FDDF-7D49-4F9C-B40F-3D81CA416115}" type="pres">
      <dgm:prSet presAssocID="{F8CC0687-AEE0-4992-8407-B24D2F48000E}" presName="descendantText" presStyleLbl="alignAccFollowNode1" presStyleIdx="2" presStyleCnt="5">
        <dgm:presLayoutVars>
          <dgm:bulletEnabled val="1"/>
        </dgm:presLayoutVars>
      </dgm:prSet>
      <dgm:spPr/>
    </dgm:pt>
    <dgm:pt modelId="{D7125350-EBFB-46FF-90D5-54C2B4982D7E}" type="pres">
      <dgm:prSet presAssocID="{F27F6376-F9A9-463E-984A-29A294D83706}" presName="sp" presStyleCnt="0"/>
      <dgm:spPr/>
    </dgm:pt>
    <dgm:pt modelId="{DB7B7C0A-45E8-427D-AB0F-567A9CA703F5}" type="pres">
      <dgm:prSet presAssocID="{2D0E9793-9F9C-4C3B-B811-1F7DB25CCF20}" presName="linNode" presStyleCnt="0"/>
      <dgm:spPr/>
    </dgm:pt>
    <dgm:pt modelId="{54971872-E913-417E-8264-CDC235EE06BD}" type="pres">
      <dgm:prSet presAssocID="{2D0E9793-9F9C-4C3B-B811-1F7DB25CCF20}" presName="parentText" presStyleLbl="node1" presStyleIdx="3" presStyleCnt="5">
        <dgm:presLayoutVars>
          <dgm:chMax val="1"/>
          <dgm:bulletEnabled val="1"/>
        </dgm:presLayoutVars>
      </dgm:prSet>
      <dgm:spPr/>
    </dgm:pt>
    <dgm:pt modelId="{37AC4BEB-59E4-4734-AECD-2D656B3880F8}" type="pres">
      <dgm:prSet presAssocID="{2D0E9793-9F9C-4C3B-B811-1F7DB25CCF20}" presName="descendantText" presStyleLbl="alignAccFollowNode1" presStyleIdx="3" presStyleCnt="5">
        <dgm:presLayoutVars>
          <dgm:bulletEnabled val="1"/>
        </dgm:presLayoutVars>
      </dgm:prSet>
      <dgm:spPr/>
    </dgm:pt>
    <dgm:pt modelId="{2E1B6E15-1B8C-4C34-999F-819F20AF5EC1}" type="pres">
      <dgm:prSet presAssocID="{AD07F4BB-7992-40A5-A92E-1560B8E353AB}" presName="sp" presStyleCnt="0"/>
      <dgm:spPr/>
    </dgm:pt>
    <dgm:pt modelId="{68197EA6-3ACC-42A9-878A-2D74C2CEBFD0}" type="pres">
      <dgm:prSet presAssocID="{C4537987-BF77-484E-AB1A-6F235AE3DB52}" presName="linNode" presStyleCnt="0"/>
      <dgm:spPr/>
    </dgm:pt>
    <dgm:pt modelId="{4BFA81EE-FE61-4D77-8A8B-22E8E408CFDD}" type="pres">
      <dgm:prSet presAssocID="{C4537987-BF77-484E-AB1A-6F235AE3DB52}" presName="parentText" presStyleLbl="node1" presStyleIdx="4" presStyleCnt="5">
        <dgm:presLayoutVars>
          <dgm:chMax val="1"/>
          <dgm:bulletEnabled val="1"/>
        </dgm:presLayoutVars>
      </dgm:prSet>
      <dgm:spPr/>
    </dgm:pt>
    <dgm:pt modelId="{0519E2C7-E94A-4080-8B76-C8BA4EAC4D8A}" type="pres">
      <dgm:prSet presAssocID="{C4537987-BF77-484E-AB1A-6F235AE3DB52}" presName="descendantText" presStyleLbl="alignAccFollowNode1" presStyleIdx="4" presStyleCnt="5">
        <dgm:presLayoutVars>
          <dgm:bulletEnabled val="1"/>
        </dgm:presLayoutVars>
      </dgm:prSet>
      <dgm:spPr/>
    </dgm:pt>
  </dgm:ptLst>
  <dgm:cxnLst>
    <dgm:cxn modelId="{760EFB11-AB49-42DF-B492-BA3133D66579}" srcId="{31C12B1F-FC83-4261-9A15-1317F732F87B}" destId="{013489E6-EF4C-46B2-A6AD-2AD43E4C7DAA}" srcOrd="1" destOrd="0" parTransId="{7F30A27D-CF13-4816-A94C-9D26D0AB023B}" sibTransId="{F8FB368B-2FC2-48F7-8E70-D732A1FE288B}"/>
    <dgm:cxn modelId="{1EDA9A13-2FD0-48CD-A04B-F42EFCB8B5D6}" type="presOf" srcId="{2D0E9793-9F9C-4C3B-B811-1F7DB25CCF20}" destId="{54971872-E913-417E-8264-CDC235EE06BD}" srcOrd="0" destOrd="0" presId="urn:microsoft.com/office/officeart/2005/8/layout/vList5"/>
    <dgm:cxn modelId="{1647841F-C76B-4B38-B2C8-BD534AADE139}" srcId="{2D0E9793-9F9C-4C3B-B811-1F7DB25CCF20}" destId="{5BDA853A-7DC4-4A7C-A81D-9055ECB0EAE5}" srcOrd="0" destOrd="0" parTransId="{741DDC14-7DA2-4F96-8D0A-ECC479540F1E}" sibTransId="{76777A1B-09C5-44D8-9CAC-325A61E8BD9C}"/>
    <dgm:cxn modelId="{2C0DE022-ADE5-4ACB-92FE-104A50DB04C0}" type="presOf" srcId="{31C12B1F-FC83-4261-9A15-1317F732F87B}" destId="{19EAD636-DAD0-4466-ABA5-771320479B3F}" srcOrd="0" destOrd="0" presId="urn:microsoft.com/office/officeart/2005/8/layout/vList5"/>
    <dgm:cxn modelId="{51734B23-0BE0-4986-BFE8-BAECC9F5A92C}" srcId="{31C12B1F-FC83-4261-9A15-1317F732F87B}" destId="{6A30255A-36EB-4CBE-AFB6-9AF19A295FE2}" srcOrd="0" destOrd="0" parTransId="{01B5A476-A47C-4F73-856D-E651250834E7}" sibTransId="{8DE61947-6B1B-45C3-83BC-D3F1F7ADFB26}"/>
    <dgm:cxn modelId="{941A1528-D37B-4723-A138-BBFF81EE2ED4}" type="presOf" srcId="{5CDA99A4-A18A-41E5-B443-F8E936E806B7}" destId="{DF49FDDF-7D49-4F9C-B40F-3D81CA416115}" srcOrd="0" destOrd="0" presId="urn:microsoft.com/office/officeart/2005/8/layout/vList5"/>
    <dgm:cxn modelId="{21CE2134-9CA8-4FDE-8082-95E14C65A098}" srcId="{013489E6-EF4C-46B2-A6AD-2AD43E4C7DAA}" destId="{E85D0F6E-C88C-4E74-A456-92950844D3CB}" srcOrd="0" destOrd="0" parTransId="{5B716FC1-4316-4680-B59E-BA18C3A70C57}" sibTransId="{4D1AF764-8FE9-48C7-80A6-A899D59CF1D3}"/>
    <dgm:cxn modelId="{2D953539-82D5-44E8-A724-DE0B2339EF51}" srcId="{31C12B1F-FC83-4261-9A15-1317F732F87B}" destId="{F8CC0687-AEE0-4992-8407-B24D2F48000E}" srcOrd="2" destOrd="0" parTransId="{5ADA9535-9D34-479F-8BAF-1C777CAFD0E3}" sibTransId="{F27F6376-F9A9-463E-984A-29A294D83706}"/>
    <dgm:cxn modelId="{697DE850-F6CA-4FDD-B652-08420B4B65C4}" srcId="{31C12B1F-FC83-4261-9A15-1317F732F87B}" destId="{2D0E9793-9F9C-4C3B-B811-1F7DB25CCF20}" srcOrd="3" destOrd="0" parTransId="{857B7365-6234-4C3B-BA5F-D3B095BA74C8}" sibTransId="{AD07F4BB-7992-40A5-A92E-1560B8E353AB}"/>
    <dgm:cxn modelId="{379ABA55-875A-45A6-B538-BD1DBCAC24A9}" type="presOf" srcId="{70BF949E-A553-4A82-BFFC-62DFB7BAD8DE}" destId="{0519E2C7-E94A-4080-8B76-C8BA4EAC4D8A}" srcOrd="0" destOrd="0" presId="urn:microsoft.com/office/officeart/2005/8/layout/vList5"/>
    <dgm:cxn modelId="{1BF8875F-F4C2-4A1E-A689-A4D5F52B432A}" type="presOf" srcId="{C4537987-BF77-484E-AB1A-6F235AE3DB52}" destId="{4BFA81EE-FE61-4D77-8A8B-22E8E408CFDD}" srcOrd="0" destOrd="0" presId="urn:microsoft.com/office/officeart/2005/8/layout/vList5"/>
    <dgm:cxn modelId="{4B7C7C6E-6250-4345-B717-5A3DE8851CD5}" type="presOf" srcId="{F8CC0687-AEE0-4992-8407-B24D2F48000E}" destId="{B90CCBEE-F21D-488D-9AE2-C772C44D8267}" srcOrd="0" destOrd="0" presId="urn:microsoft.com/office/officeart/2005/8/layout/vList5"/>
    <dgm:cxn modelId="{98DF4C78-DE08-4872-8899-6CAB20CCB8AD}" srcId="{F8CC0687-AEE0-4992-8407-B24D2F48000E}" destId="{5CDA99A4-A18A-41E5-B443-F8E936E806B7}" srcOrd="0" destOrd="0" parTransId="{6AF7B792-E684-4341-9E3B-AE300FA2B978}" sibTransId="{1BEEDE84-108D-43C5-B8CB-9D1D91B3957E}"/>
    <dgm:cxn modelId="{99959199-0924-4314-B9E6-2A53DFB33845}" type="presOf" srcId="{5BDA853A-7DC4-4A7C-A81D-9055ECB0EAE5}" destId="{37AC4BEB-59E4-4734-AECD-2D656B3880F8}" srcOrd="0" destOrd="0" presId="urn:microsoft.com/office/officeart/2005/8/layout/vList5"/>
    <dgm:cxn modelId="{513B63AF-3C2D-418B-90EF-0D8EA58839E1}" type="presOf" srcId="{013489E6-EF4C-46B2-A6AD-2AD43E4C7DAA}" destId="{AE15DD77-378D-4280-8196-DCBFBD502ABE}" srcOrd="0" destOrd="0" presId="urn:microsoft.com/office/officeart/2005/8/layout/vList5"/>
    <dgm:cxn modelId="{9E51E0C5-8F1B-49FA-9336-DEA39DDD0908}" srcId="{31C12B1F-FC83-4261-9A15-1317F732F87B}" destId="{C4537987-BF77-484E-AB1A-6F235AE3DB52}" srcOrd="4" destOrd="0" parTransId="{129015B5-4430-417B-8A9D-D10FD25DF413}" sibTransId="{F9DD7E2B-5028-4B71-851C-F16623415DAB}"/>
    <dgm:cxn modelId="{523BFECC-21E0-48D1-A520-285E7815449F}" srcId="{C4537987-BF77-484E-AB1A-6F235AE3DB52}" destId="{70BF949E-A553-4A82-BFFC-62DFB7BAD8DE}" srcOrd="0" destOrd="0" parTransId="{08B3DEE6-86AD-4085-B5F3-16498D0F0AB9}" sibTransId="{FE43FDC3-5C14-48FC-8F78-3CD3AC5BEB90}"/>
    <dgm:cxn modelId="{B5A90CCF-F832-490A-B52A-B5E098CB7645}" type="presOf" srcId="{6A30255A-36EB-4CBE-AFB6-9AF19A295FE2}" destId="{9AD033DC-7D2A-42F8-9649-8837EDF9AE09}" srcOrd="0" destOrd="0" presId="urn:microsoft.com/office/officeart/2005/8/layout/vList5"/>
    <dgm:cxn modelId="{6CF654D0-C5DB-4D19-AD10-CC6205213A88}" srcId="{6A30255A-36EB-4CBE-AFB6-9AF19A295FE2}" destId="{67A4A82F-A0BD-4C7A-8851-DD96826194B8}" srcOrd="0" destOrd="0" parTransId="{633E4362-4CA1-41AC-837A-7097EBF5C81A}" sibTransId="{1FDFD358-0107-40F5-8D56-86DABE24DAEF}"/>
    <dgm:cxn modelId="{45EFC1F5-6392-406D-9C50-3A71CF4FDFC6}" type="presOf" srcId="{E85D0F6E-C88C-4E74-A456-92950844D3CB}" destId="{3A7D3307-BB86-472C-A3B4-EF563CD53297}" srcOrd="0" destOrd="0" presId="urn:microsoft.com/office/officeart/2005/8/layout/vList5"/>
    <dgm:cxn modelId="{8A535DF7-6C0A-42AA-A752-0D4589B1A6BB}" type="presOf" srcId="{67A4A82F-A0BD-4C7A-8851-DD96826194B8}" destId="{15CD4505-494C-411C-8E11-10547035C825}" srcOrd="0" destOrd="0" presId="urn:microsoft.com/office/officeart/2005/8/layout/vList5"/>
    <dgm:cxn modelId="{05BEB62B-3887-4D0E-B817-DB29B71ACEE9}" type="presParOf" srcId="{19EAD636-DAD0-4466-ABA5-771320479B3F}" destId="{C39CA1B4-0BDD-4ECD-B0ED-ADFEEB435D25}" srcOrd="0" destOrd="0" presId="urn:microsoft.com/office/officeart/2005/8/layout/vList5"/>
    <dgm:cxn modelId="{6DFC2FAA-B07B-41BE-BE74-7C21E318D17A}" type="presParOf" srcId="{C39CA1B4-0BDD-4ECD-B0ED-ADFEEB435D25}" destId="{9AD033DC-7D2A-42F8-9649-8837EDF9AE09}" srcOrd="0" destOrd="0" presId="urn:microsoft.com/office/officeart/2005/8/layout/vList5"/>
    <dgm:cxn modelId="{6F46A4BF-334E-4A3C-B145-6E2CDD7AC782}" type="presParOf" srcId="{C39CA1B4-0BDD-4ECD-B0ED-ADFEEB435D25}" destId="{15CD4505-494C-411C-8E11-10547035C825}" srcOrd="1" destOrd="0" presId="urn:microsoft.com/office/officeart/2005/8/layout/vList5"/>
    <dgm:cxn modelId="{200EF796-897F-4ADA-AB16-E318FF2E53FF}" type="presParOf" srcId="{19EAD636-DAD0-4466-ABA5-771320479B3F}" destId="{BABBC70E-FA15-48AE-BA0D-2B08A3766588}" srcOrd="1" destOrd="0" presId="urn:microsoft.com/office/officeart/2005/8/layout/vList5"/>
    <dgm:cxn modelId="{C24F7EF8-9690-4F71-8C47-3E75978D95F0}" type="presParOf" srcId="{19EAD636-DAD0-4466-ABA5-771320479B3F}" destId="{CA954FF3-7289-46E5-B27F-A55DA1229610}" srcOrd="2" destOrd="0" presId="urn:microsoft.com/office/officeart/2005/8/layout/vList5"/>
    <dgm:cxn modelId="{E8A47994-B9E5-45B4-8FA2-40671E67BDD3}" type="presParOf" srcId="{CA954FF3-7289-46E5-B27F-A55DA1229610}" destId="{AE15DD77-378D-4280-8196-DCBFBD502ABE}" srcOrd="0" destOrd="0" presId="urn:microsoft.com/office/officeart/2005/8/layout/vList5"/>
    <dgm:cxn modelId="{E83B9C12-3928-46B9-A269-DA5B3ADED7EF}" type="presParOf" srcId="{CA954FF3-7289-46E5-B27F-A55DA1229610}" destId="{3A7D3307-BB86-472C-A3B4-EF563CD53297}" srcOrd="1" destOrd="0" presId="urn:microsoft.com/office/officeart/2005/8/layout/vList5"/>
    <dgm:cxn modelId="{087CBFDA-F27F-47CB-9025-4985637FEE40}" type="presParOf" srcId="{19EAD636-DAD0-4466-ABA5-771320479B3F}" destId="{49AE5507-BBEB-40D0-B5DC-9D7D6AAB9246}" srcOrd="3" destOrd="0" presId="urn:microsoft.com/office/officeart/2005/8/layout/vList5"/>
    <dgm:cxn modelId="{0301629D-594F-454D-AACB-8BBE7660F1EA}" type="presParOf" srcId="{19EAD636-DAD0-4466-ABA5-771320479B3F}" destId="{3EE2A720-5928-4267-B938-7DA85DD2509D}" srcOrd="4" destOrd="0" presId="urn:microsoft.com/office/officeart/2005/8/layout/vList5"/>
    <dgm:cxn modelId="{620B4C4E-0596-4241-BAD1-6E7AAC1C5930}" type="presParOf" srcId="{3EE2A720-5928-4267-B938-7DA85DD2509D}" destId="{B90CCBEE-F21D-488D-9AE2-C772C44D8267}" srcOrd="0" destOrd="0" presId="urn:microsoft.com/office/officeart/2005/8/layout/vList5"/>
    <dgm:cxn modelId="{D546917D-39D7-4070-AFF8-E4BA489DD75F}" type="presParOf" srcId="{3EE2A720-5928-4267-B938-7DA85DD2509D}" destId="{DF49FDDF-7D49-4F9C-B40F-3D81CA416115}" srcOrd="1" destOrd="0" presId="urn:microsoft.com/office/officeart/2005/8/layout/vList5"/>
    <dgm:cxn modelId="{423425EC-9640-47BD-8E05-AA3B60DBE4BA}" type="presParOf" srcId="{19EAD636-DAD0-4466-ABA5-771320479B3F}" destId="{D7125350-EBFB-46FF-90D5-54C2B4982D7E}" srcOrd="5" destOrd="0" presId="urn:microsoft.com/office/officeart/2005/8/layout/vList5"/>
    <dgm:cxn modelId="{1CE06FD7-B8B8-4776-9ADE-A19D77AED5EB}" type="presParOf" srcId="{19EAD636-DAD0-4466-ABA5-771320479B3F}" destId="{DB7B7C0A-45E8-427D-AB0F-567A9CA703F5}" srcOrd="6" destOrd="0" presId="urn:microsoft.com/office/officeart/2005/8/layout/vList5"/>
    <dgm:cxn modelId="{C6D1B819-2335-46D0-A161-8C7A5FF70A69}" type="presParOf" srcId="{DB7B7C0A-45E8-427D-AB0F-567A9CA703F5}" destId="{54971872-E913-417E-8264-CDC235EE06BD}" srcOrd="0" destOrd="0" presId="urn:microsoft.com/office/officeart/2005/8/layout/vList5"/>
    <dgm:cxn modelId="{5966CFDB-16CA-4AAC-BC38-79FD7882D374}" type="presParOf" srcId="{DB7B7C0A-45E8-427D-AB0F-567A9CA703F5}" destId="{37AC4BEB-59E4-4734-AECD-2D656B3880F8}" srcOrd="1" destOrd="0" presId="urn:microsoft.com/office/officeart/2005/8/layout/vList5"/>
    <dgm:cxn modelId="{1F4BFE61-48D5-4648-864F-4FE5D3B2C91E}" type="presParOf" srcId="{19EAD636-DAD0-4466-ABA5-771320479B3F}" destId="{2E1B6E15-1B8C-4C34-999F-819F20AF5EC1}" srcOrd="7" destOrd="0" presId="urn:microsoft.com/office/officeart/2005/8/layout/vList5"/>
    <dgm:cxn modelId="{CE5F792D-3EC6-4BA0-A8AD-C1748998A2B5}" type="presParOf" srcId="{19EAD636-DAD0-4466-ABA5-771320479B3F}" destId="{68197EA6-3ACC-42A9-878A-2D74C2CEBFD0}" srcOrd="8" destOrd="0" presId="urn:microsoft.com/office/officeart/2005/8/layout/vList5"/>
    <dgm:cxn modelId="{182706B6-0866-45DA-A5CE-48DC2543DF9F}" type="presParOf" srcId="{68197EA6-3ACC-42A9-878A-2D74C2CEBFD0}" destId="{4BFA81EE-FE61-4D77-8A8B-22E8E408CFDD}" srcOrd="0" destOrd="0" presId="urn:microsoft.com/office/officeart/2005/8/layout/vList5"/>
    <dgm:cxn modelId="{40EB325A-AFEC-44EA-8931-741D62AE80A0}" type="presParOf" srcId="{68197EA6-3ACC-42A9-878A-2D74C2CEBFD0}" destId="{0519E2C7-E94A-4080-8B76-C8BA4EAC4D8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F9540-D839-4151-9293-B5F834D862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03CE4CC-3901-4F79-90DB-EAC4B24BCCB4}">
      <dgm:prSet custT="1"/>
      <dgm:spPr/>
      <dgm:t>
        <a:bodyPr/>
        <a:lstStyle/>
        <a:p>
          <a:r>
            <a:rPr lang="en-US" sz="2400" b="1" dirty="0"/>
            <a:t>P- precipitating and palliating</a:t>
          </a:r>
          <a:r>
            <a:rPr lang="en-US" sz="2400" dirty="0"/>
            <a:t>: What brings it on/ worsens pain? Relieves it? If drugs, ask which ones? What was the response? Side effects?</a:t>
          </a:r>
        </a:p>
      </dgm:t>
    </dgm:pt>
    <dgm:pt modelId="{B6425742-4A32-4AA2-9BEC-3238DA9BF9B0}" type="parTrans" cxnId="{FC6C2F2F-5406-4021-A266-6E5021CA64CB}">
      <dgm:prSet/>
      <dgm:spPr/>
      <dgm:t>
        <a:bodyPr/>
        <a:lstStyle/>
        <a:p>
          <a:endParaRPr lang="en-US" sz="2400"/>
        </a:p>
      </dgm:t>
    </dgm:pt>
    <dgm:pt modelId="{9705C2C6-8EAC-44BE-B1FD-7A6B6FFF9C59}" type="sibTrans" cxnId="{FC6C2F2F-5406-4021-A266-6E5021CA64CB}">
      <dgm:prSet/>
      <dgm:spPr/>
      <dgm:t>
        <a:bodyPr/>
        <a:lstStyle/>
        <a:p>
          <a:endParaRPr lang="en-US" sz="2400"/>
        </a:p>
      </dgm:t>
    </dgm:pt>
    <dgm:pt modelId="{59B287E0-5692-43A4-B82A-EB3E3C52DA25}">
      <dgm:prSet custT="1"/>
      <dgm:spPr/>
      <dgm:t>
        <a:bodyPr/>
        <a:lstStyle/>
        <a:p>
          <a:r>
            <a:rPr lang="en-US" sz="2400" b="1" dirty="0"/>
            <a:t>Q- quality</a:t>
          </a:r>
          <a:r>
            <a:rPr lang="en-US" sz="2400" dirty="0"/>
            <a:t>: describe it in your own words?</a:t>
          </a:r>
        </a:p>
      </dgm:t>
    </dgm:pt>
    <dgm:pt modelId="{B9417171-1818-4224-A04D-7837757C348F}" type="parTrans" cxnId="{151D700D-B82D-405B-B3C4-E673D335AA30}">
      <dgm:prSet/>
      <dgm:spPr/>
      <dgm:t>
        <a:bodyPr/>
        <a:lstStyle/>
        <a:p>
          <a:endParaRPr lang="en-US" sz="2400"/>
        </a:p>
      </dgm:t>
    </dgm:pt>
    <dgm:pt modelId="{D4823DB3-25F7-4E7A-8648-E49CA5484DD8}" type="sibTrans" cxnId="{151D700D-B82D-405B-B3C4-E673D335AA30}">
      <dgm:prSet/>
      <dgm:spPr/>
      <dgm:t>
        <a:bodyPr/>
        <a:lstStyle/>
        <a:p>
          <a:endParaRPr lang="en-US" sz="2400"/>
        </a:p>
      </dgm:t>
    </dgm:pt>
    <dgm:pt modelId="{102E6F39-AA2E-4A66-AA57-0CBC5C2DE3DE}">
      <dgm:prSet custT="1"/>
      <dgm:spPr/>
      <dgm:t>
        <a:bodyPr/>
        <a:lstStyle/>
        <a:p>
          <a:r>
            <a:rPr lang="en-US" sz="2400" b="1" dirty="0"/>
            <a:t>R- region and radiation</a:t>
          </a:r>
          <a:r>
            <a:rPr lang="en-US" sz="2400" dirty="0"/>
            <a:t>: Where? Does it move?</a:t>
          </a:r>
        </a:p>
      </dgm:t>
    </dgm:pt>
    <dgm:pt modelId="{2D9E6786-1A91-4BAA-BC69-FE63196D3D9F}" type="parTrans" cxnId="{8D613C4D-236E-4DB8-8A87-FC9861194B59}">
      <dgm:prSet/>
      <dgm:spPr/>
      <dgm:t>
        <a:bodyPr/>
        <a:lstStyle/>
        <a:p>
          <a:endParaRPr lang="en-US" sz="2400"/>
        </a:p>
      </dgm:t>
    </dgm:pt>
    <dgm:pt modelId="{AF70763E-F1B9-4982-8DF5-1D1666C3A31B}" type="sibTrans" cxnId="{8D613C4D-236E-4DB8-8A87-FC9861194B59}">
      <dgm:prSet/>
      <dgm:spPr/>
      <dgm:t>
        <a:bodyPr/>
        <a:lstStyle/>
        <a:p>
          <a:endParaRPr lang="en-US" sz="2400"/>
        </a:p>
      </dgm:t>
    </dgm:pt>
    <dgm:pt modelId="{9D5BEBF2-B121-44BE-B544-870665E43044}">
      <dgm:prSet custT="1"/>
      <dgm:spPr/>
      <dgm:t>
        <a:bodyPr/>
        <a:lstStyle/>
        <a:p>
          <a:r>
            <a:rPr lang="en-US" sz="2400" b="1" dirty="0"/>
            <a:t>S- severity</a:t>
          </a:r>
          <a:r>
            <a:rPr lang="en-US" sz="2400" dirty="0"/>
            <a:t>: Rate it! What is it at your best or worst? On average? After medications? (consider non-verbal indicators of pain)</a:t>
          </a:r>
        </a:p>
      </dgm:t>
    </dgm:pt>
    <dgm:pt modelId="{91B04A0C-F682-4BF0-8A88-8376B24F841B}" type="parTrans" cxnId="{34BE5A57-D5A0-4B2C-9060-8C555A253020}">
      <dgm:prSet/>
      <dgm:spPr/>
      <dgm:t>
        <a:bodyPr/>
        <a:lstStyle/>
        <a:p>
          <a:endParaRPr lang="en-US" sz="2400"/>
        </a:p>
      </dgm:t>
    </dgm:pt>
    <dgm:pt modelId="{193BD001-AC9B-4994-9E05-4A3C77DE2742}" type="sibTrans" cxnId="{34BE5A57-D5A0-4B2C-9060-8C555A253020}">
      <dgm:prSet/>
      <dgm:spPr/>
      <dgm:t>
        <a:bodyPr/>
        <a:lstStyle/>
        <a:p>
          <a:endParaRPr lang="en-US" sz="2400"/>
        </a:p>
      </dgm:t>
    </dgm:pt>
    <dgm:pt modelId="{C39017C4-B3B3-477F-835E-E1A244F460EA}">
      <dgm:prSet custT="1"/>
      <dgm:spPr/>
      <dgm:t>
        <a:bodyPr/>
        <a:lstStyle/>
        <a:p>
          <a:r>
            <a:rPr lang="en-US" sz="2400" b="1" dirty="0"/>
            <a:t>T- temporal</a:t>
          </a:r>
          <a:r>
            <a:rPr lang="en-US" sz="2400" dirty="0"/>
            <a:t>: Constant or waxing and waning? Events in a day? Duration? Increasing frequency and/or duration?</a:t>
          </a:r>
        </a:p>
      </dgm:t>
    </dgm:pt>
    <dgm:pt modelId="{E79D4B3A-5DD5-4361-96D2-3CDA9533EDE5}" type="parTrans" cxnId="{B516A1B3-F35E-45D2-8B1F-E4CF7571C4EE}">
      <dgm:prSet/>
      <dgm:spPr/>
      <dgm:t>
        <a:bodyPr/>
        <a:lstStyle/>
        <a:p>
          <a:endParaRPr lang="en-US" sz="2400"/>
        </a:p>
      </dgm:t>
    </dgm:pt>
    <dgm:pt modelId="{1DD260AC-C483-4FC2-B847-A51C5761D76A}" type="sibTrans" cxnId="{B516A1B3-F35E-45D2-8B1F-E4CF7571C4EE}">
      <dgm:prSet/>
      <dgm:spPr/>
      <dgm:t>
        <a:bodyPr/>
        <a:lstStyle/>
        <a:p>
          <a:endParaRPr lang="en-US" sz="2400"/>
        </a:p>
      </dgm:t>
    </dgm:pt>
    <dgm:pt modelId="{DA07D8D8-EB6B-4E53-B8E9-F47263F77FBE}">
      <dgm:prSet custT="1"/>
      <dgm:spPr/>
      <dgm:t>
        <a:bodyPr/>
        <a:lstStyle/>
        <a:p>
          <a:r>
            <a:rPr lang="en-US" sz="2400" b="1"/>
            <a:t>U- you</a:t>
          </a:r>
          <a:r>
            <a:rPr lang="en-US" sz="2400"/>
            <a:t>: How is the pain affecting your life? Sleep? Appetite? Ambulation? Mood?</a:t>
          </a:r>
        </a:p>
      </dgm:t>
    </dgm:pt>
    <dgm:pt modelId="{D1474C7D-E607-4673-9848-995EB8739082}" type="parTrans" cxnId="{16E5288F-965F-431F-8F4F-EC99097140BB}">
      <dgm:prSet/>
      <dgm:spPr/>
      <dgm:t>
        <a:bodyPr/>
        <a:lstStyle/>
        <a:p>
          <a:endParaRPr lang="en-US" sz="2400"/>
        </a:p>
      </dgm:t>
    </dgm:pt>
    <dgm:pt modelId="{09AFB957-898B-4B33-B08B-F631ABA60B74}" type="sibTrans" cxnId="{16E5288F-965F-431F-8F4F-EC99097140BB}">
      <dgm:prSet/>
      <dgm:spPr/>
      <dgm:t>
        <a:bodyPr/>
        <a:lstStyle/>
        <a:p>
          <a:endParaRPr lang="en-US" sz="2400"/>
        </a:p>
      </dgm:t>
    </dgm:pt>
    <dgm:pt modelId="{EDD25AFA-217B-4F0F-B068-787F2C1DC322}">
      <dgm:prSet custT="1"/>
      <dgm:spPr/>
      <dgm:t>
        <a:bodyPr/>
        <a:lstStyle/>
        <a:p>
          <a:r>
            <a:rPr lang="en-US" sz="2400" i="1" dirty="0"/>
            <a:t>Also, helpful to assess patient perceptions and psychological factors – personal and family history, support system. Expectations for treatment?</a:t>
          </a:r>
          <a:endParaRPr lang="en-US" sz="2400" dirty="0"/>
        </a:p>
      </dgm:t>
    </dgm:pt>
    <dgm:pt modelId="{C9D3DCD2-DBA2-4345-9C66-D89DFB844502}" type="parTrans" cxnId="{FE206B26-9D9A-4886-9B68-90353EABBC21}">
      <dgm:prSet/>
      <dgm:spPr/>
      <dgm:t>
        <a:bodyPr/>
        <a:lstStyle/>
        <a:p>
          <a:endParaRPr lang="en-US" sz="2400"/>
        </a:p>
      </dgm:t>
    </dgm:pt>
    <dgm:pt modelId="{891759CD-66A3-40ED-98DF-4870C5A0E92B}" type="sibTrans" cxnId="{FE206B26-9D9A-4886-9B68-90353EABBC21}">
      <dgm:prSet/>
      <dgm:spPr/>
      <dgm:t>
        <a:bodyPr/>
        <a:lstStyle/>
        <a:p>
          <a:endParaRPr lang="en-US" sz="2400"/>
        </a:p>
      </dgm:t>
    </dgm:pt>
    <dgm:pt modelId="{F0710632-CF0A-4940-80CE-2CC6748C0CE0}" type="pres">
      <dgm:prSet presAssocID="{7C0F9540-D839-4151-9293-B5F834D8623A}" presName="linear" presStyleCnt="0">
        <dgm:presLayoutVars>
          <dgm:animLvl val="lvl"/>
          <dgm:resizeHandles val="exact"/>
        </dgm:presLayoutVars>
      </dgm:prSet>
      <dgm:spPr/>
    </dgm:pt>
    <dgm:pt modelId="{E6876917-E0A9-4DA5-A975-E603EBF1A761}" type="pres">
      <dgm:prSet presAssocID="{303CE4CC-3901-4F79-90DB-EAC4B24BCCB4}" presName="parentText" presStyleLbl="node1" presStyleIdx="0" presStyleCnt="7">
        <dgm:presLayoutVars>
          <dgm:chMax val="0"/>
          <dgm:bulletEnabled val="1"/>
        </dgm:presLayoutVars>
      </dgm:prSet>
      <dgm:spPr/>
    </dgm:pt>
    <dgm:pt modelId="{6EF3F215-B3D1-46D9-95BB-355D69BE6952}" type="pres">
      <dgm:prSet presAssocID="{9705C2C6-8EAC-44BE-B1FD-7A6B6FFF9C59}" presName="spacer" presStyleCnt="0"/>
      <dgm:spPr/>
    </dgm:pt>
    <dgm:pt modelId="{3C6F98AE-C92E-4508-805F-ED41F9375147}" type="pres">
      <dgm:prSet presAssocID="{59B287E0-5692-43A4-B82A-EB3E3C52DA25}" presName="parentText" presStyleLbl="node1" presStyleIdx="1" presStyleCnt="7">
        <dgm:presLayoutVars>
          <dgm:chMax val="0"/>
          <dgm:bulletEnabled val="1"/>
        </dgm:presLayoutVars>
      </dgm:prSet>
      <dgm:spPr/>
    </dgm:pt>
    <dgm:pt modelId="{60AAED8A-8C9C-4781-96A1-65869CE23B5E}" type="pres">
      <dgm:prSet presAssocID="{D4823DB3-25F7-4E7A-8648-E49CA5484DD8}" presName="spacer" presStyleCnt="0"/>
      <dgm:spPr/>
    </dgm:pt>
    <dgm:pt modelId="{1ADEBC5E-2AA6-4E59-B14C-DD2867B77A4E}" type="pres">
      <dgm:prSet presAssocID="{102E6F39-AA2E-4A66-AA57-0CBC5C2DE3DE}" presName="parentText" presStyleLbl="node1" presStyleIdx="2" presStyleCnt="7">
        <dgm:presLayoutVars>
          <dgm:chMax val="0"/>
          <dgm:bulletEnabled val="1"/>
        </dgm:presLayoutVars>
      </dgm:prSet>
      <dgm:spPr/>
    </dgm:pt>
    <dgm:pt modelId="{29D28D6D-17C0-4D4B-AA58-98D5CF0530B3}" type="pres">
      <dgm:prSet presAssocID="{AF70763E-F1B9-4982-8DF5-1D1666C3A31B}" presName="spacer" presStyleCnt="0"/>
      <dgm:spPr/>
    </dgm:pt>
    <dgm:pt modelId="{82DA8BB2-8C1E-43BD-8A82-8C630A5FE3A3}" type="pres">
      <dgm:prSet presAssocID="{9D5BEBF2-B121-44BE-B544-870665E43044}" presName="parentText" presStyleLbl="node1" presStyleIdx="3" presStyleCnt="7">
        <dgm:presLayoutVars>
          <dgm:chMax val="0"/>
          <dgm:bulletEnabled val="1"/>
        </dgm:presLayoutVars>
      </dgm:prSet>
      <dgm:spPr/>
    </dgm:pt>
    <dgm:pt modelId="{1E6330D1-A20F-405F-BA99-519EF95BE034}" type="pres">
      <dgm:prSet presAssocID="{193BD001-AC9B-4994-9E05-4A3C77DE2742}" presName="spacer" presStyleCnt="0"/>
      <dgm:spPr/>
    </dgm:pt>
    <dgm:pt modelId="{C7065514-B316-49C6-8747-2B77FABC4F2A}" type="pres">
      <dgm:prSet presAssocID="{C39017C4-B3B3-477F-835E-E1A244F460EA}" presName="parentText" presStyleLbl="node1" presStyleIdx="4" presStyleCnt="7">
        <dgm:presLayoutVars>
          <dgm:chMax val="0"/>
          <dgm:bulletEnabled val="1"/>
        </dgm:presLayoutVars>
      </dgm:prSet>
      <dgm:spPr/>
    </dgm:pt>
    <dgm:pt modelId="{8C645D9C-6D42-4EA5-A092-C32AA4FBCAD0}" type="pres">
      <dgm:prSet presAssocID="{1DD260AC-C483-4FC2-B847-A51C5761D76A}" presName="spacer" presStyleCnt="0"/>
      <dgm:spPr/>
    </dgm:pt>
    <dgm:pt modelId="{DF3316C7-F978-4857-9AC8-0DCA7E32019F}" type="pres">
      <dgm:prSet presAssocID="{DA07D8D8-EB6B-4E53-B8E9-F47263F77FBE}" presName="parentText" presStyleLbl="node1" presStyleIdx="5" presStyleCnt="7">
        <dgm:presLayoutVars>
          <dgm:chMax val="0"/>
          <dgm:bulletEnabled val="1"/>
        </dgm:presLayoutVars>
      </dgm:prSet>
      <dgm:spPr/>
    </dgm:pt>
    <dgm:pt modelId="{92EA34C2-B8C1-46D2-8B68-C54DC7840DB1}" type="pres">
      <dgm:prSet presAssocID="{09AFB957-898B-4B33-B08B-F631ABA60B74}" presName="spacer" presStyleCnt="0"/>
      <dgm:spPr/>
    </dgm:pt>
    <dgm:pt modelId="{734BCA69-42ED-4E24-A28D-80002ABAE071}" type="pres">
      <dgm:prSet presAssocID="{EDD25AFA-217B-4F0F-B068-787F2C1DC322}" presName="parentText" presStyleLbl="node1" presStyleIdx="6" presStyleCnt="7">
        <dgm:presLayoutVars>
          <dgm:chMax val="0"/>
          <dgm:bulletEnabled val="1"/>
        </dgm:presLayoutVars>
      </dgm:prSet>
      <dgm:spPr/>
    </dgm:pt>
  </dgm:ptLst>
  <dgm:cxnLst>
    <dgm:cxn modelId="{D9E9A005-EF46-4F6E-A7FD-390D9B8E718D}" type="presOf" srcId="{303CE4CC-3901-4F79-90DB-EAC4B24BCCB4}" destId="{E6876917-E0A9-4DA5-A975-E603EBF1A761}" srcOrd="0" destOrd="0" presId="urn:microsoft.com/office/officeart/2005/8/layout/vList2"/>
    <dgm:cxn modelId="{CC078A0C-627C-425D-BC5C-91FD935179E7}" type="presOf" srcId="{EDD25AFA-217B-4F0F-B068-787F2C1DC322}" destId="{734BCA69-42ED-4E24-A28D-80002ABAE071}" srcOrd="0" destOrd="0" presId="urn:microsoft.com/office/officeart/2005/8/layout/vList2"/>
    <dgm:cxn modelId="{151D700D-B82D-405B-B3C4-E673D335AA30}" srcId="{7C0F9540-D839-4151-9293-B5F834D8623A}" destId="{59B287E0-5692-43A4-B82A-EB3E3C52DA25}" srcOrd="1" destOrd="0" parTransId="{B9417171-1818-4224-A04D-7837757C348F}" sibTransId="{D4823DB3-25F7-4E7A-8648-E49CA5484DD8}"/>
    <dgm:cxn modelId="{FE206B26-9D9A-4886-9B68-90353EABBC21}" srcId="{7C0F9540-D839-4151-9293-B5F834D8623A}" destId="{EDD25AFA-217B-4F0F-B068-787F2C1DC322}" srcOrd="6" destOrd="0" parTransId="{C9D3DCD2-DBA2-4345-9C66-D89DFB844502}" sibTransId="{891759CD-66A3-40ED-98DF-4870C5A0E92B}"/>
    <dgm:cxn modelId="{FC6C2F2F-5406-4021-A266-6E5021CA64CB}" srcId="{7C0F9540-D839-4151-9293-B5F834D8623A}" destId="{303CE4CC-3901-4F79-90DB-EAC4B24BCCB4}" srcOrd="0" destOrd="0" parTransId="{B6425742-4A32-4AA2-9BEC-3238DA9BF9B0}" sibTransId="{9705C2C6-8EAC-44BE-B1FD-7A6B6FFF9C59}"/>
    <dgm:cxn modelId="{8D613C4D-236E-4DB8-8A87-FC9861194B59}" srcId="{7C0F9540-D839-4151-9293-B5F834D8623A}" destId="{102E6F39-AA2E-4A66-AA57-0CBC5C2DE3DE}" srcOrd="2" destOrd="0" parTransId="{2D9E6786-1A91-4BAA-BC69-FE63196D3D9F}" sibTransId="{AF70763E-F1B9-4982-8DF5-1D1666C3A31B}"/>
    <dgm:cxn modelId="{E786534E-ACA0-440F-8188-748F95E49E34}" type="presOf" srcId="{C39017C4-B3B3-477F-835E-E1A244F460EA}" destId="{C7065514-B316-49C6-8747-2B77FABC4F2A}" srcOrd="0" destOrd="0" presId="urn:microsoft.com/office/officeart/2005/8/layout/vList2"/>
    <dgm:cxn modelId="{34BE5A57-D5A0-4B2C-9060-8C555A253020}" srcId="{7C0F9540-D839-4151-9293-B5F834D8623A}" destId="{9D5BEBF2-B121-44BE-B544-870665E43044}" srcOrd="3" destOrd="0" parTransId="{91B04A0C-F682-4BF0-8A88-8376B24F841B}" sibTransId="{193BD001-AC9B-4994-9E05-4A3C77DE2742}"/>
    <dgm:cxn modelId="{16E5288F-965F-431F-8F4F-EC99097140BB}" srcId="{7C0F9540-D839-4151-9293-B5F834D8623A}" destId="{DA07D8D8-EB6B-4E53-B8E9-F47263F77FBE}" srcOrd="5" destOrd="0" parTransId="{D1474C7D-E607-4673-9848-995EB8739082}" sibTransId="{09AFB957-898B-4B33-B08B-F631ABA60B74}"/>
    <dgm:cxn modelId="{9B87BB96-57D5-4729-B866-2BC93F17BE6A}" type="presOf" srcId="{102E6F39-AA2E-4A66-AA57-0CBC5C2DE3DE}" destId="{1ADEBC5E-2AA6-4E59-B14C-DD2867B77A4E}" srcOrd="0" destOrd="0" presId="urn:microsoft.com/office/officeart/2005/8/layout/vList2"/>
    <dgm:cxn modelId="{B516A1B3-F35E-45D2-8B1F-E4CF7571C4EE}" srcId="{7C0F9540-D839-4151-9293-B5F834D8623A}" destId="{C39017C4-B3B3-477F-835E-E1A244F460EA}" srcOrd="4" destOrd="0" parTransId="{E79D4B3A-5DD5-4361-96D2-3CDA9533EDE5}" sibTransId="{1DD260AC-C483-4FC2-B847-A51C5761D76A}"/>
    <dgm:cxn modelId="{19DF5CB9-CC78-4E38-9767-7D770F9F468B}" type="presOf" srcId="{DA07D8D8-EB6B-4E53-B8E9-F47263F77FBE}" destId="{DF3316C7-F978-4857-9AC8-0DCA7E32019F}" srcOrd="0" destOrd="0" presId="urn:microsoft.com/office/officeart/2005/8/layout/vList2"/>
    <dgm:cxn modelId="{241D6EC8-4723-4E2D-8DD2-B220189D75EA}" type="presOf" srcId="{9D5BEBF2-B121-44BE-B544-870665E43044}" destId="{82DA8BB2-8C1E-43BD-8A82-8C630A5FE3A3}" srcOrd="0" destOrd="0" presId="urn:microsoft.com/office/officeart/2005/8/layout/vList2"/>
    <dgm:cxn modelId="{4348D7E3-8687-40E6-8A81-B12B50F0805D}" type="presOf" srcId="{7C0F9540-D839-4151-9293-B5F834D8623A}" destId="{F0710632-CF0A-4940-80CE-2CC6748C0CE0}" srcOrd="0" destOrd="0" presId="urn:microsoft.com/office/officeart/2005/8/layout/vList2"/>
    <dgm:cxn modelId="{1A21F2E7-762C-43B5-A6EE-38047FA05805}" type="presOf" srcId="{59B287E0-5692-43A4-B82A-EB3E3C52DA25}" destId="{3C6F98AE-C92E-4508-805F-ED41F9375147}" srcOrd="0" destOrd="0" presId="urn:microsoft.com/office/officeart/2005/8/layout/vList2"/>
    <dgm:cxn modelId="{420AEBFF-FB94-4F2A-8FE3-72F4228AE9BC}" type="presParOf" srcId="{F0710632-CF0A-4940-80CE-2CC6748C0CE0}" destId="{E6876917-E0A9-4DA5-A975-E603EBF1A761}" srcOrd="0" destOrd="0" presId="urn:microsoft.com/office/officeart/2005/8/layout/vList2"/>
    <dgm:cxn modelId="{EA5AA6A5-E0B7-4741-8D3D-24C826150873}" type="presParOf" srcId="{F0710632-CF0A-4940-80CE-2CC6748C0CE0}" destId="{6EF3F215-B3D1-46D9-95BB-355D69BE6952}" srcOrd="1" destOrd="0" presId="urn:microsoft.com/office/officeart/2005/8/layout/vList2"/>
    <dgm:cxn modelId="{99D4CC00-4ACD-43C1-9D66-EF943C4478E8}" type="presParOf" srcId="{F0710632-CF0A-4940-80CE-2CC6748C0CE0}" destId="{3C6F98AE-C92E-4508-805F-ED41F9375147}" srcOrd="2" destOrd="0" presId="urn:microsoft.com/office/officeart/2005/8/layout/vList2"/>
    <dgm:cxn modelId="{C526E2B3-5911-40A4-905B-32065623F87E}" type="presParOf" srcId="{F0710632-CF0A-4940-80CE-2CC6748C0CE0}" destId="{60AAED8A-8C9C-4781-96A1-65869CE23B5E}" srcOrd="3" destOrd="0" presId="urn:microsoft.com/office/officeart/2005/8/layout/vList2"/>
    <dgm:cxn modelId="{0FE545B4-D380-4BA1-9EE3-C06219BC4A94}" type="presParOf" srcId="{F0710632-CF0A-4940-80CE-2CC6748C0CE0}" destId="{1ADEBC5E-2AA6-4E59-B14C-DD2867B77A4E}" srcOrd="4" destOrd="0" presId="urn:microsoft.com/office/officeart/2005/8/layout/vList2"/>
    <dgm:cxn modelId="{4E5065CA-FB27-4A5C-A09D-D307571D67AC}" type="presParOf" srcId="{F0710632-CF0A-4940-80CE-2CC6748C0CE0}" destId="{29D28D6D-17C0-4D4B-AA58-98D5CF0530B3}" srcOrd="5" destOrd="0" presId="urn:microsoft.com/office/officeart/2005/8/layout/vList2"/>
    <dgm:cxn modelId="{5A68E1DF-2B44-4FD3-8385-A6BC5436CAA8}" type="presParOf" srcId="{F0710632-CF0A-4940-80CE-2CC6748C0CE0}" destId="{82DA8BB2-8C1E-43BD-8A82-8C630A5FE3A3}" srcOrd="6" destOrd="0" presId="urn:microsoft.com/office/officeart/2005/8/layout/vList2"/>
    <dgm:cxn modelId="{E13383A4-F9B5-4D30-B574-2FA3933F1EA0}" type="presParOf" srcId="{F0710632-CF0A-4940-80CE-2CC6748C0CE0}" destId="{1E6330D1-A20F-405F-BA99-519EF95BE034}" srcOrd="7" destOrd="0" presId="urn:microsoft.com/office/officeart/2005/8/layout/vList2"/>
    <dgm:cxn modelId="{0200305A-2D13-4BFD-902C-057860FDD79C}" type="presParOf" srcId="{F0710632-CF0A-4940-80CE-2CC6748C0CE0}" destId="{C7065514-B316-49C6-8747-2B77FABC4F2A}" srcOrd="8" destOrd="0" presId="urn:microsoft.com/office/officeart/2005/8/layout/vList2"/>
    <dgm:cxn modelId="{541B8A75-A87C-46B7-9217-1F870B33B076}" type="presParOf" srcId="{F0710632-CF0A-4940-80CE-2CC6748C0CE0}" destId="{8C645D9C-6D42-4EA5-A092-C32AA4FBCAD0}" srcOrd="9" destOrd="0" presId="urn:microsoft.com/office/officeart/2005/8/layout/vList2"/>
    <dgm:cxn modelId="{786053AF-68BF-4CB9-9900-E3566C25FEC2}" type="presParOf" srcId="{F0710632-CF0A-4940-80CE-2CC6748C0CE0}" destId="{DF3316C7-F978-4857-9AC8-0DCA7E32019F}" srcOrd="10" destOrd="0" presId="urn:microsoft.com/office/officeart/2005/8/layout/vList2"/>
    <dgm:cxn modelId="{C7975AD8-9807-4EAE-9BA8-42578E91B672}" type="presParOf" srcId="{F0710632-CF0A-4940-80CE-2CC6748C0CE0}" destId="{92EA34C2-B8C1-46D2-8B68-C54DC7840DB1}" srcOrd="11" destOrd="0" presId="urn:microsoft.com/office/officeart/2005/8/layout/vList2"/>
    <dgm:cxn modelId="{13BA7483-9403-4274-A80F-CF0342A87686}" type="presParOf" srcId="{F0710632-CF0A-4940-80CE-2CC6748C0CE0}" destId="{734BCA69-42ED-4E24-A28D-80002ABAE071}"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4F6B4-AD8C-4317-8157-5FACBBE9C3CB}">
      <dsp:nvSpPr>
        <dsp:cNvPr id="0" name=""/>
        <dsp:cNvSpPr/>
      </dsp:nvSpPr>
      <dsp:spPr>
        <a:xfrm>
          <a:off x="5115428" y="1216646"/>
          <a:ext cx="2942963" cy="510762"/>
        </a:xfrm>
        <a:custGeom>
          <a:avLst/>
          <a:gdLst/>
          <a:ahLst/>
          <a:cxnLst/>
          <a:rect l="0" t="0" r="0" b="0"/>
          <a:pathLst>
            <a:path>
              <a:moveTo>
                <a:pt x="0" y="0"/>
              </a:moveTo>
              <a:lnTo>
                <a:pt x="0" y="255381"/>
              </a:lnTo>
              <a:lnTo>
                <a:pt x="2942963" y="255381"/>
              </a:lnTo>
              <a:lnTo>
                <a:pt x="2942963" y="5107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A153E8-6F2C-4729-833D-C533AC945CFE}">
      <dsp:nvSpPr>
        <dsp:cNvPr id="0" name=""/>
        <dsp:cNvSpPr/>
      </dsp:nvSpPr>
      <dsp:spPr>
        <a:xfrm>
          <a:off x="5069708" y="1216646"/>
          <a:ext cx="91440" cy="510762"/>
        </a:xfrm>
        <a:custGeom>
          <a:avLst/>
          <a:gdLst/>
          <a:ahLst/>
          <a:cxnLst/>
          <a:rect l="0" t="0" r="0" b="0"/>
          <a:pathLst>
            <a:path>
              <a:moveTo>
                <a:pt x="45720" y="0"/>
              </a:moveTo>
              <a:lnTo>
                <a:pt x="45720" y="5107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D30B2E-9163-41D3-9029-D5E35AB40F80}">
      <dsp:nvSpPr>
        <dsp:cNvPr id="0" name=""/>
        <dsp:cNvSpPr/>
      </dsp:nvSpPr>
      <dsp:spPr>
        <a:xfrm>
          <a:off x="2172464" y="1216646"/>
          <a:ext cx="2942963" cy="510762"/>
        </a:xfrm>
        <a:custGeom>
          <a:avLst/>
          <a:gdLst/>
          <a:ahLst/>
          <a:cxnLst/>
          <a:rect l="0" t="0" r="0" b="0"/>
          <a:pathLst>
            <a:path>
              <a:moveTo>
                <a:pt x="2942963" y="0"/>
              </a:moveTo>
              <a:lnTo>
                <a:pt x="2942963" y="255381"/>
              </a:lnTo>
              <a:lnTo>
                <a:pt x="0" y="255381"/>
              </a:lnTo>
              <a:lnTo>
                <a:pt x="0" y="51076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9B3903-B9E5-4C36-AF2B-8B703556084D}">
      <dsp:nvSpPr>
        <dsp:cNvPr id="0" name=""/>
        <dsp:cNvSpPr/>
      </dsp:nvSpPr>
      <dsp:spPr>
        <a:xfrm>
          <a:off x="3899327" y="546"/>
          <a:ext cx="2432201" cy="1216100"/>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Chronic Pain</a:t>
          </a:r>
        </a:p>
      </dsp:txBody>
      <dsp:txXfrm>
        <a:off x="3899327" y="546"/>
        <a:ext cx="2432201" cy="1216100"/>
      </dsp:txXfrm>
    </dsp:sp>
    <dsp:sp modelId="{13D35C15-8287-490B-8DB3-17181CFD37A3}">
      <dsp:nvSpPr>
        <dsp:cNvPr id="0" name=""/>
        <dsp:cNvSpPr/>
      </dsp:nvSpPr>
      <dsp:spPr>
        <a:xfrm>
          <a:off x="956364" y="1727409"/>
          <a:ext cx="2432201" cy="1216100"/>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Episodic or continuous pain transmission (burning, tingling, shock-like, or shooting)</a:t>
          </a:r>
        </a:p>
      </dsp:txBody>
      <dsp:txXfrm>
        <a:off x="956364" y="1727409"/>
        <a:ext cx="2432201" cy="1216100"/>
      </dsp:txXfrm>
    </dsp:sp>
    <dsp:sp modelId="{DD4148A9-1538-4632-B218-7443DE7D4297}">
      <dsp:nvSpPr>
        <dsp:cNvPr id="0" name=""/>
        <dsp:cNvSpPr/>
      </dsp:nvSpPr>
      <dsp:spPr>
        <a:xfrm>
          <a:off x="3899327" y="1727409"/>
          <a:ext cx="2432201" cy="1216100"/>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Exaggerated painful response to normally noxious stimuli (hyperalgesia)</a:t>
          </a:r>
        </a:p>
      </dsp:txBody>
      <dsp:txXfrm>
        <a:off x="3899327" y="1727409"/>
        <a:ext cx="2432201" cy="1216100"/>
      </dsp:txXfrm>
    </dsp:sp>
    <dsp:sp modelId="{102575AC-4230-4A82-9A46-59A339E4839C}">
      <dsp:nvSpPr>
        <dsp:cNvPr id="0" name=""/>
        <dsp:cNvSpPr/>
      </dsp:nvSpPr>
      <dsp:spPr>
        <a:xfrm>
          <a:off x="6842291" y="1727409"/>
          <a:ext cx="2432201" cy="1216100"/>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0">
            <a:lnSpc>
              <a:spcPct val="90000"/>
            </a:lnSpc>
            <a:spcBef>
              <a:spcPct val="0"/>
            </a:spcBef>
            <a:spcAft>
              <a:spcPct val="35000"/>
            </a:spcAft>
            <a:buNone/>
          </a:pPr>
          <a:r>
            <a:rPr lang="en-US" sz="2000" kern="1200" dirty="0"/>
            <a:t>Painful response to normally non-noxious stimuli (allodynia)</a:t>
          </a:r>
        </a:p>
      </dsp:txBody>
      <dsp:txXfrm>
        <a:off x="6842291" y="1727409"/>
        <a:ext cx="2432201" cy="1216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D4505-494C-411C-8E11-10547035C825}">
      <dsp:nvSpPr>
        <dsp:cNvPr id="0" name=""/>
        <dsp:cNvSpPr/>
      </dsp:nvSpPr>
      <dsp:spPr>
        <a:xfrm rot="5400000">
          <a:off x="6776569" y="-2895305"/>
          <a:ext cx="74807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Migraines</a:t>
          </a:r>
        </a:p>
      </dsp:txBody>
      <dsp:txXfrm rot="-5400000">
        <a:off x="3785615" y="132167"/>
        <a:ext cx="6693466" cy="675040"/>
      </dsp:txXfrm>
    </dsp:sp>
    <dsp:sp modelId="{9AD033DC-7D2A-42F8-9649-8837EDF9AE09}">
      <dsp:nvSpPr>
        <dsp:cNvPr id="0" name=""/>
        <dsp:cNvSpPr/>
      </dsp:nvSpPr>
      <dsp:spPr>
        <a:xfrm>
          <a:off x="0" y="2138"/>
          <a:ext cx="3785616" cy="935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Intermittent</a:t>
          </a:r>
        </a:p>
      </dsp:txBody>
      <dsp:txXfrm>
        <a:off x="45648" y="47786"/>
        <a:ext cx="3694320" cy="843800"/>
      </dsp:txXfrm>
    </dsp:sp>
    <dsp:sp modelId="{3A7D3307-BB86-472C-A3B4-EF563CD53297}">
      <dsp:nvSpPr>
        <dsp:cNvPr id="0" name=""/>
        <dsp:cNvSpPr/>
      </dsp:nvSpPr>
      <dsp:spPr>
        <a:xfrm rot="5400000">
          <a:off x="6776569" y="-1913454"/>
          <a:ext cx="74807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Arthritis (osteoarthritis / rheumatoid arthritis)</a:t>
          </a:r>
        </a:p>
      </dsp:txBody>
      <dsp:txXfrm rot="-5400000">
        <a:off x="3785615" y="1114018"/>
        <a:ext cx="6693466" cy="675040"/>
      </dsp:txXfrm>
    </dsp:sp>
    <dsp:sp modelId="{AE15DD77-378D-4280-8196-DCBFBD502ABE}">
      <dsp:nvSpPr>
        <dsp:cNvPr id="0" name=""/>
        <dsp:cNvSpPr/>
      </dsp:nvSpPr>
      <dsp:spPr>
        <a:xfrm>
          <a:off x="0" y="983989"/>
          <a:ext cx="3785616" cy="935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Continuous</a:t>
          </a:r>
        </a:p>
      </dsp:txBody>
      <dsp:txXfrm>
        <a:off x="45648" y="1029637"/>
        <a:ext cx="3694320" cy="843800"/>
      </dsp:txXfrm>
    </dsp:sp>
    <dsp:sp modelId="{DF49FDDF-7D49-4F9C-B40F-3D81CA416115}">
      <dsp:nvSpPr>
        <dsp:cNvPr id="0" name=""/>
        <dsp:cNvSpPr/>
      </dsp:nvSpPr>
      <dsp:spPr>
        <a:xfrm rot="5400000">
          <a:off x="6776569" y="-931603"/>
          <a:ext cx="74807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Failed low back pain</a:t>
          </a:r>
        </a:p>
      </dsp:txBody>
      <dsp:txXfrm rot="-5400000">
        <a:off x="3785615" y="2095869"/>
        <a:ext cx="6693466" cy="675040"/>
      </dsp:txXfrm>
    </dsp:sp>
    <dsp:sp modelId="{B90CCBEE-F21D-488D-9AE2-C772C44D8267}">
      <dsp:nvSpPr>
        <dsp:cNvPr id="0" name=""/>
        <dsp:cNvSpPr/>
      </dsp:nvSpPr>
      <dsp:spPr>
        <a:xfrm>
          <a:off x="0" y="1965840"/>
          <a:ext cx="3785616" cy="935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Mixed Nociceptive / Neuropathic Pain</a:t>
          </a:r>
        </a:p>
      </dsp:txBody>
      <dsp:txXfrm>
        <a:off x="45648" y="2011488"/>
        <a:ext cx="3694320" cy="843800"/>
      </dsp:txXfrm>
    </dsp:sp>
    <dsp:sp modelId="{37AC4BEB-59E4-4734-AECD-2D656B3880F8}">
      <dsp:nvSpPr>
        <dsp:cNvPr id="0" name=""/>
        <dsp:cNvSpPr/>
      </dsp:nvSpPr>
      <dsp:spPr>
        <a:xfrm rot="5400000">
          <a:off x="6776569" y="50247"/>
          <a:ext cx="74807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Diabetic polyneuropathy, post-herpetic neuralgia</a:t>
          </a:r>
        </a:p>
      </dsp:txBody>
      <dsp:txXfrm rot="-5400000">
        <a:off x="3785615" y="3077719"/>
        <a:ext cx="6693466" cy="675040"/>
      </dsp:txXfrm>
    </dsp:sp>
    <dsp:sp modelId="{54971872-E913-417E-8264-CDC235EE06BD}">
      <dsp:nvSpPr>
        <dsp:cNvPr id="0" name=""/>
        <dsp:cNvSpPr/>
      </dsp:nvSpPr>
      <dsp:spPr>
        <a:xfrm>
          <a:off x="0" y="2947691"/>
          <a:ext cx="3785616" cy="935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Neuropathic pain </a:t>
          </a:r>
        </a:p>
      </dsp:txBody>
      <dsp:txXfrm>
        <a:off x="45648" y="2993339"/>
        <a:ext cx="3694320" cy="843800"/>
      </dsp:txXfrm>
    </dsp:sp>
    <dsp:sp modelId="{0519E2C7-E94A-4080-8B76-C8BA4EAC4D8A}">
      <dsp:nvSpPr>
        <dsp:cNvPr id="0" name=""/>
        <dsp:cNvSpPr/>
      </dsp:nvSpPr>
      <dsp:spPr>
        <a:xfrm rot="5400000">
          <a:off x="6776569" y="1032098"/>
          <a:ext cx="748076"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Fibromyalgia, Irritable bowel syndrome, interstitial cystitis</a:t>
          </a:r>
        </a:p>
      </dsp:txBody>
      <dsp:txXfrm rot="-5400000">
        <a:off x="3785615" y="4059570"/>
        <a:ext cx="6693466" cy="675040"/>
      </dsp:txXfrm>
    </dsp:sp>
    <dsp:sp modelId="{4BFA81EE-FE61-4D77-8A8B-22E8E408CFDD}">
      <dsp:nvSpPr>
        <dsp:cNvPr id="0" name=""/>
        <dsp:cNvSpPr/>
      </dsp:nvSpPr>
      <dsp:spPr>
        <a:xfrm>
          <a:off x="0" y="3929542"/>
          <a:ext cx="3785616" cy="93509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Central Pain Syndromes (Dysfunctional Pain Syndromes) </a:t>
          </a:r>
        </a:p>
      </dsp:txBody>
      <dsp:txXfrm>
        <a:off x="45648" y="3975190"/>
        <a:ext cx="3694320" cy="843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76917-E0A9-4DA5-A975-E603EBF1A761}">
      <dsp:nvSpPr>
        <dsp:cNvPr id="0" name=""/>
        <dsp:cNvSpPr/>
      </dsp:nvSpPr>
      <dsp:spPr>
        <a:xfrm>
          <a:off x="0" y="2643"/>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P- precipitating and palliating</a:t>
          </a:r>
          <a:r>
            <a:rPr lang="en-US" sz="2400" kern="1200" dirty="0"/>
            <a:t>: What brings it on/ worsens pain? Relieves it? If drugs, ask which ones? What was the response? Side effects?</a:t>
          </a:r>
        </a:p>
      </dsp:txBody>
      <dsp:txXfrm>
        <a:off x="37275" y="39918"/>
        <a:ext cx="10665840" cy="689034"/>
      </dsp:txXfrm>
    </dsp:sp>
    <dsp:sp modelId="{3C6F98AE-C92E-4508-805F-ED41F9375147}">
      <dsp:nvSpPr>
        <dsp:cNvPr id="0" name=""/>
        <dsp:cNvSpPr/>
      </dsp:nvSpPr>
      <dsp:spPr>
        <a:xfrm>
          <a:off x="0" y="777689"/>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Q- quality</a:t>
          </a:r>
          <a:r>
            <a:rPr lang="en-US" sz="2400" kern="1200" dirty="0"/>
            <a:t>: describe it in your own words?</a:t>
          </a:r>
        </a:p>
      </dsp:txBody>
      <dsp:txXfrm>
        <a:off x="37275" y="814964"/>
        <a:ext cx="10665840" cy="689034"/>
      </dsp:txXfrm>
    </dsp:sp>
    <dsp:sp modelId="{1ADEBC5E-2AA6-4E59-B14C-DD2867B77A4E}">
      <dsp:nvSpPr>
        <dsp:cNvPr id="0" name=""/>
        <dsp:cNvSpPr/>
      </dsp:nvSpPr>
      <dsp:spPr>
        <a:xfrm>
          <a:off x="0" y="1552735"/>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R- region and radiation</a:t>
          </a:r>
          <a:r>
            <a:rPr lang="en-US" sz="2400" kern="1200" dirty="0"/>
            <a:t>: Where? Does it move?</a:t>
          </a:r>
        </a:p>
      </dsp:txBody>
      <dsp:txXfrm>
        <a:off x="37275" y="1590010"/>
        <a:ext cx="10665840" cy="689034"/>
      </dsp:txXfrm>
    </dsp:sp>
    <dsp:sp modelId="{82DA8BB2-8C1E-43BD-8A82-8C630A5FE3A3}">
      <dsp:nvSpPr>
        <dsp:cNvPr id="0" name=""/>
        <dsp:cNvSpPr/>
      </dsp:nvSpPr>
      <dsp:spPr>
        <a:xfrm>
          <a:off x="0" y="2327781"/>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 severity</a:t>
          </a:r>
          <a:r>
            <a:rPr lang="en-US" sz="2400" kern="1200" dirty="0"/>
            <a:t>: Rate it! What is it at your best or worst? On average? After medications? (consider non-verbal indicators of pain)</a:t>
          </a:r>
        </a:p>
      </dsp:txBody>
      <dsp:txXfrm>
        <a:off x="37275" y="2365056"/>
        <a:ext cx="10665840" cy="689034"/>
      </dsp:txXfrm>
    </dsp:sp>
    <dsp:sp modelId="{C7065514-B316-49C6-8747-2B77FABC4F2A}">
      <dsp:nvSpPr>
        <dsp:cNvPr id="0" name=""/>
        <dsp:cNvSpPr/>
      </dsp:nvSpPr>
      <dsp:spPr>
        <a:xfrm>
          <a:off x="0" y="3102827"/>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T- temporal</a:t>
          </a:r>
          <a:r>
            <a:rPr lang="en-US" sz="2400" kern="1200" dirty="0"/>
            <a:t>: Constant or waxing and waning? Events in a day? Duration? Increasing frequency and/or duration?</a:t>
          </a:r>
        </a:p>
      </dsp:txBody>
      <dsp:txXfrm>
        <a:off x="37275" y="3140102"/>
        <a:ext cx="10665840" cy="689034"/>
      </dsp:txXfrm>
    </dsp:sp>
    <dsp:sp modelId="{DF3316C7-F978-4857-9AC8-0DCA7E32019F}">
      <dsp:nvSpPr>
        <dsp:cNvPr id="0" name=""/>
        <dsp:cNvSpPr/>
      </dsp:nvSpPr>
      <dsp:spPr>
        <a:xfrm>
          <a:off x="0" y="3877873"/>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U- you</a:t>
          </a:r>
          <a:r>
            <a:rPr lang="en-US" sz="2400" kern="1200"/>
            <a:t>: How is the pain affecting your life? Sleep? Appetite? Ambulation? Mood?</a:t>
          </a:r>
        </a:p>
      </dsp:txBody>
      <dsp:txXfrm>
        <a:off x="37275" y="3915148"/>
        <a:ext cx="10665840" cy="689034"/>
      </dsp:txXfrm>
    </dsp:sp>
    <dsp:sp modelId="{734BCA69-42ED-4E24-A28D-80002ABAE071}">
      <dsp:nvSpPr>
        <dsp:cNvPr id="0" name=""/>
        <dsp:cNvSpPr/>
      </dsp:nvSpPr>
      <dsp:spPr>
        <a:xfrm>
          <a:off x="0" y="4652919"/>
          <a:ext cx="10740390" cy="7635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i="1" kern="1200" dirty="0"/>
            <a:t>Also, helpful to assess patient perceptions and psychological factors – personal and family history, support system. Expectations for treatment?</a:t>
          </a:r>
          <a:endParaRPr lang="en-US" sz="2400" kern="1200" dirty="0"/>
        </a:p>
      </dsp:txBody>
      <dsp:txXfrm>
        <a:off x="37275" y="4690194"/>
        <a:ext cx="10665840" cy="68903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51B067-CE89-4E93-A2DA-A121FA6C25E2}"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07CF0-6F06-45DA-9685-2A5E9012D6AE}" type="slidenum">
              <a:rPr lang="en-US" smtClean="0"/>
              <a:t>‹#›</a:t>
            </a:fld>
            <a:endParaRPr lang="en-US"/>
          </a:p>
        </p:txBody>
      </p:sp>
    </p:spTree>
    <p:extLst>
      <p:ext uri="{BB962C8B-B14F-4D97-AF65-F5344CB8AC3E}">
        <p14:creationId xmlns:p14="http://schemas.microsoft.com/office/powerpoint/2010/main" val="80577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22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chemeClr val="dk1"/>
              </a:buClr>
              <a:buSzPct val="100000"/>
              <a:buChar char="•"/>
            </a:pPr>
            <a:r>
              <a:rPr lang="en-US" dirty="0"/>
              <a:t>Neuropathic pain – ongoing peripheral nerve injury</a:t>
            </a:r>
          </a:p>
          <a:p>
            <a:pPr marL="685800" lvl="1" indent="-228600" algn="l" rtl="0">
              <a:lnSpc>
                <a:spcPct val="90000"/>
              </a:lnSpc>
              <a:spcBef>
                <a:spcPts val="500"/>
              </a:spcBef>
              <a:spcAft>
                <a:spcPts val="0"/>
              </a:spcAft>
              <a:buClr>
                <a:schemeClr val="dk1"/>
              </a:buClr>
              <a:buSzPct val="100000"/>
              <a:buChar char="•"/>
            </a:pPr>
            <a:r>
              <a:rPr lang="en-US" dirty="0"/>
              <a:t>Diabetic polyneuropathy, post-herpetic neuralgia</a:t>
            </a:r>
          </a:p>
          <a:p>
            <a:pPr marL="228600" lvl="0" indent="-228600" algn="l" rtl="0">
              <a:lnSpc>
                <a:spcPct val="90000"/>
              </a:lnSpc>
              <a:spcBef>
                <a:spcPts val="1000"/>
              </a:spcBef>
              <a:spcAft>
                <a:spcPts val="0"/>
              </a:spcAft>
              <a:buClr>
                <a:schemeClr val="dk1"/>
              </a:buClr>
              <a:buSzPct val="100000"/>
              <a:buChar char="•"/>
            </a:pPr>
            <a:r>
              <a:rPr lang="en-US" dirty="0"/>
              <a:t>Central Pain Syndromes (Dysfunctional Pain Syndromes) – no nerve injury or inflammation exists but centrally mediated disturbance in pain processing</a:t>
            </a:r>
          </a:p>
          <a:p>
            <a:pPr marL="685800" lvl="1" indent="-228600" algn="l" rtl="0">
              <a:lnSpc>
                <a:spcPct val="90000"/>
              </a:lnSpc>
              <a:spcBef>
                <a:spcPts val="500"/>
              </a:spcBef>
              <a:spcAft>
                <a:spcPts val="0"/>
              </a:spcAft>
              <a:buClr>
                <a:schemeClr val="dk1"/>
              </a:buClr>
              <a:buSzPct val="100000"/>
              <a:buChar char="•"/>
            </a:pPr>
            <a:r>
              <a:rPr lang="en-US" dirty="0"/>
              <a:t>Fibromyalgia, Irritable bowel syndrome, interstitial cystitis</a:t>
            </a:r>
          </a:p>
          <a:p>
            <a:pPr marL="0" lvl="0" indent="0" algn="l" rtl="0">
              <a:spcBef>
                <a:spcPts val="0"/>
              </a:spcBef>
              <a:spcAft>
                <a:spcPts val="0"/>
              </a:spcAft>
              <a:buNone/>
            </a:pPr>
            <a:endParaRPr dirty="0"/>
          </a:p>
        </p:txBody>
      </p:sp>
      <p:sp>
        <p:nvSpPr>
          <p:cNvPr id="279" name="Google Shape;2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64527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045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dirty="0"/>
              <a:t>Pain impact Questions: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Social and recreational functioning: How often do you participate in pleasurable activities,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such as hobbies, going out to movies or concerts, socializing with friends, and travel? Over the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past week, how often has pain interfered with these activities?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Mood, affect, and anxiety: Has pain interfered with your energy, mood, or personality? Are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you readily tearful?</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Relationships: Has pain affected relationships with family members/significant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others/friends/colleagues?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Occupation: Has the pain required that you modify your work responsibilities and/or hours?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When was the last time you worked, and (if applicable) why have you stopped working?</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Sleep: Does pain interfere with your sleep? How often over the past week?</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Exercise: How often do you do some sort of exercise? Over the past week, how often has pain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interfered with your ability to exercise?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ADL IADL impact: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Is the patient able to perform activities of daily living?</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Can they brush their teeth, comb their hair, or bathe?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Can they manage using the toilet and cleaning without assistance?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Can they feed themselves?</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 Is the patient ambulatory?</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Do they need an assist-device (</a:t>
            </a:r>
            <a:r>
              <a:rPr lang="en-US" sz="1200" dirty="0" err="1">
                <a:solidFill>
                  <a:schemeClr val="dk1"/>
                </a:solidFill>
                <a:latin typeface="Calibri"/>
                <a:ea typeface="Calibri"/>
                <a:cs typeface="Calibri"/>
                <a:sym typeface="Calibri"/>
              </a:rPr>
              <a:t>eg</a:t>
            </a:r>
            <a:r>
              <a:rPr lang="en-US" sz="1200" dirty="0">
                <a:solidFill>
                  <a:schemeClr val="dk1"/>
                </a:solidFill>
                <a:latin typeface="Calibri"/>
                <a:ea typeface="Calibri"/>
                <a:cs typeface="Calibri"/>
                <a:sym typeface="Calibri"/>
              </a:rPr>
              <a:t>, cane, brace, walker, crutch)?</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Has their ambulation changed since the pain started?</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How far can the patient ambulate?</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How fast can they walk (</a:t>
            </a:r>
            <a:r>
              <a:rPr lang="en-US" sz="1200" dirty="0" err="1">
                <a:solidFill>
                  <a:schemeClr val="dk1"/>
                </a:solidFill>
                <a:latin typeface="Calibri"/>
                <a:ea typeface="Calibri"/>
                <a:cs typeface="Calibri"/>
                <a:sym typeface="Calibri"/>
              </a:rPr>
              <a:t>eg</a:t>
            </a:r>
            <a:r>
              <a:rPr lang="en-US" sz="1200" dirty="0">
                <a:solidFill>
                  <a:schemeClr val="dk1"/>
                </a:solidFill>
                <a:latin typeface="Calibri"/>
                <a:ea typeface="Calibri"/>
                <a:cs typeface="Calibri"/>
                <a:sym typeface="Calibri"/>
              </a:rPr>
              <a:t>, how long does it take the patient to get from the parking lot to</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your office, compared to your own time?)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Is the patient able to dress independently?</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Able to put his/her own shoes and socks on?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Can the patient put a shirt on himself?</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If the patient wears a bra, is she able to put it on by herself?</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Is the patient able to manage household chores, including shopping, cooking, bill paying?</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Is the patient able to drive a car?</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Can the patient get in and out of a car with relative ease?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Is the patient able to get up and down from sitting on a chair or toilet?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BPI - The BPI assesses pain location, intensity, and pattern as well as patient beliefs and</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the impact of pain on the patient’s quality of life.</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McGill Pain  Questionnaire - includes a</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selection of descriptive words to characterize qualities of pain, a pain intensity scale, a</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questionnaire on the use of analgesic medications and prior pain experience, and a human</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figure drawing [10]. Specific words selected to characterize the pain quality may suggest a</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particular pathophysiology (</a:t>
            </a:r>
            <a:r>
              <a:rPr lang="en-US" sz="1200" dirty="0" err="1">
                <a:solidFill>
                  <a:schemeClr val="dk1"/>
                </a:solidFill>
                <a:latin typeface="Calibri"/>
                <a:ea typeface="Calibri"/>
                <a:cs typeface="Calibri"/>
                <a:sym typeface="Calibri"/>
              </a:rPr>
              <a:t>eg</a:t>
            </a:r>
            <a:r>
              <a:rPr lang="en-US" sz="1200" dirty="0">
                <a:solidFill>
                  <a:schemeClr val="dk1"/>
                </a:solidFill>
                <a:latin typeface="Calibri"/>
                <a:ea typeface="Calibri"/>
                <a:cs typeface="Calibri"/>
                <a:sym typeface="Calibri"/>
              </a:rPr>
              <a:t>, burning, </a:t>
            </a:r>
            <a:r>
              <a:rPr lang="en-US" sz="1200" dirty="0" err="1">
                <a:solidFill>
                  <a:schemeClr val="dk1"/>
                </a:solidFill>
                <a:latin typeface="Calibri"/>
                <a:ea typeface="Calibri"/>
                <a:cs typeface="Calibri"/>
                <a:sym typeface="Calibri"/>
              </a:rPr>
              <a:t>dysesthetic</a:t>
            </a:r>
            <a:r>
              <a:rPr lang="en-US" sz="1200" dirty="0">
                <a:solidFill>
                  <a:schemeClr val="dk1"/>
                </a:solidFill>
                <a:latin typeface="Calibri"/>
                <a:ea typeface="Calibri"/>
                <a:cs typeface="Calibri"/>
                <a:sym typeface="Calibri"/>
              </a:rPr>
              <a:t>, or electric-shock-like pain may imply</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neuropathic pain).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Patient Perceptions and psychological factors: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Patients should be asked about possible maladaptive behavioral patterns that may influence the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course of pain rehabilitation. Of particular concern is history related to underlying psychological</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disorders (</a:t>
            </a:r>
            <a:r>
              <a:rPr lang="en-US" sz="1200" dirty="0" err="1">
                <a:solidFill>
                  <a:schemeClr val="dk1"/>
                </a:solidFill>
                <a:latin typeface="Calibri"/>
                <a:ea typeface="Calibri"/>
                <a:cs typeface="Calibri"/>
                <a:sym typeface="Calibri"/>
              </a:rPr>
              <a:t>eg</a:t>
            </a:r>
            <a:r>
              <a:rPr lang="en-US" sz="1200" dirty="0">
                <a:solidFill>
                  <a:schemeClr val="dk1"/>
                </a:solidFill>
                <a:latin typeface="Calibri"/>
                <a:ea typeface="Calibri"/>
                <a:cs typeface="Calibri"/>
                <a:sym typeface="Calibri"/>
              </a:rPr>
              <a:t>, depression, anxiety) or a history of substance abuse, including prescription drugs.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 patient's specific beliefs about their pain and their prior healthcare experiences should be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understood [16]. It is crucial to determine the patient's expectations for treatment and to educate</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and counsel patients with respect to how realistic these expectations and goals are. A significant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mismatch or gap between expectations and reality will lead inevitably to frustration for both patient</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and clinician.</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4" name="Google Shape;294;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756796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0177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510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p:sp>
      <p:sp>
        <p:nvSpPr>
          <p:cNvPr id="1843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r>
              <a:rPr lang="en-US" altLang="en-US" dirty="0">
                <a:latin typeface="Chalkboard SE"/>
              </a:rPr>
              <a:t>Equality does equal</a:t>
            </a:r>
            <a:r>
              <a:rPr lang="en-US" altLang="en-US" baseline="0" dirty="0">
                <a:latin typeface="Chalkboard SE"/>
              </a:rPr>
              <a:t> equity</a:t>
            </a:r>
          </a:p>
          <a:p>
            <a:r>
              <a:rPr lang="en-US" sz="1200" b="0" i="0" u="none" strike="noStrike" cap="none" dirty="0">
                <a:solidFill>
                  <a:schemeClr val="dk1"/>
                </a:solidFill>
                <a:effectLst/>
                <a:latin typeface="Calibri"/>
                <a:ea typeface="Calibri"/>
                <a:cs typeface="Calibri"/>
                <a:sym typeface="Calibri"/>
              </a:rPr>
              <a:t>Equality means each individual or group of people is given the same resources or opportunities. Equity recognizes that each person has different circumstances and allocates the exact resources and opportunities needed to reach an equal outcome.</a:t>
            </a:r>
            <a:endParaRPr lang="en-US" altLang="en-US" dirty="0">
              <a:latin typeface="Chalkboard SE"/>
            </a:endParaRPr>
          </a:p>
        </p:txBody>
      </p:sp>
    </p:spTree>
    <p:extLst>
      <p:ext uri="{BB962C8B-B14F-4D97-AF65-F5344CB8AC3E}">
        <p14:creationId xmlns:p14="http://schemas.microsoft.com/office/powerpoint/2010/main" val="335135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0479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50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261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180067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miter lim="800000"/>
                <a:headEnd/>
                <a:tailEnd/>
              </a14:hiddenLine>
            </a:ext>
          </a:extLst>
        </p:spPr>
        <p:txBody>
          <a:bodyPr/>
          <a:lstStyle/>
          <a:p>
            <a:r>
              <a:rPr lang="en-US" altLang="en-US">
                <a:latin typeface="Chalkboard SE"/>
              </a:rPr>
              <a:t>Pain often is so subjective, however, that many clinicians define pain as whatever the patient says it is. </a:t>
            </a:r>
          </a:p>
          <a:p>
            <a:r>
              <a:rPr lang="en-US" altLang="en-US">
                <a:latin typeface="Chalkboard SE"/>
              </a:rPr>
              <a:t>The best care is achieved when the patient comes first.</a:t>
            </a:r>
            <a:r>
              <a:rPr lang="en-US" altLang="en-US" i="1" u="sng">
                <a:latin typeface="Arial" panose="020B0604020202020204" pitchFamily="34" charset="0"/>
                <a:cs typeface="Arial" panose="020B0604020202020204" pitchFamily="34" charset="0"/>
                <a:sym typeface="Arial" panose="020B0604020202020204" pitchFamily="34" charset="0"/>
              </a:rPr>
              <a:t> </a:t>
            </a:r>
          </a:p>
          <a:p>
            <a:endParaRPr lang="en-US" altLang="en-US">
              <a:latin typeface="Chalkboard SE"/>
            </a:endParaRPr>
          </a:p>
        </p:txBody>
      </p:sp>
    </p:spTree>
    <p:extLst>
      <p:ext uri="{BB962C8B-B14F-4D97-AF65-F5344CB8AC3E}">
        <p14:creationId xmlns:p14="http://schemas.microsoft.com/office/powerpoint/2010/main" val="4148440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4050512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Does nothing for neuropathic pain</a:t>
            </a:r>
            <a:endParaRPr/>
          </a:p>
        </p:txBody>
      </p:sp>
      <p:sp>
        <p:nvSpPr>
          <p:cNvPr id="372" name="Google Shape;37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489192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502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1968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3148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409973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3838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2792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3" name="Google Shape;42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486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405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sz="1200" b="0" i="0" u="none" strike="noStrike" cap="none" baseline="0" dirty="0">
                <a:solidFill>
                  <a:schemeClr val="dk1"/>
                </a:solidFill>
                <a:latin typeface="Calibri"/>
                <a:ea typeface="Calibri"/>
                <a:cs typeface="Calibri"/>
                <a:sym typeface="Calibri"/>
              </a:rPr>
              <a:t>Unfortunately, despite much public attention, pain often remains inadequately or inappropriately treated.6,7</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en-US" dirty="0">
                <a:latin typeface="Chalkboard SE"/>
              </a:rPr>
              <a:t>Pain is the number one reason why pts seek  care in the ED</a:t>
            </a:r>
          </a:p>
          <a:p>
            <a:endParaRPr dirty="0"/>
          </a:p>
        </p:txBody>
      </p:sp>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4682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NeuPSIG – Neuropathic Pain Special Interest Group</a:t>
            </a:r>
            <a:endParaRPr/>
          </a:p>
          <a:p>
            <a:pPr marL="0" lvl="0" indent="0" algn="l" rtl="0">
              <a:spcBef>
                <a:spcPts val="0"/>
              </a:spcBef>
              <a:spcAft>
                <a:spcPts val="0"/>
              </a:spcAft>
              <a:buNone/>
            </a:pPr>
            <a:r>
              <a:rPr lang="en-US"/>
              <a:t>EFNS – European Federation of Neurological Societies</a:t>
            </a:r>
            <a:endParaRPr/>
          </a:p>
        </p:txBody>
      </p:sp>
      <p:sp>
        <p:nvSpPr>
          <p:cNvPr id="451" name="Google Shape;451;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531717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0504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6957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2260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21970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352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801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31077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1" name="Google Shape;511;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902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8" name="Google Shape;51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13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9594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7652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3205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9" name="Google Shape;53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786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6" name="Google Shape;606;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521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3" name="Google Shape;613;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142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0616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2979092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8440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FFFFF"/>
              </a:buClr>
              <a:buSzPts val="2400"/>
              <a:buNone/>
            </a:pPr>
            <a:r>
              <a:rPr lang="en-US" sz="2400" b="1" dirty="0">
                <a:solidFill>
                  <a:srgbClr val="FFFFFF"/>
                </a:solidFill>
              </a:rPr>
              <a:t>Transduction</a:t>
            </a:r>
          </a:p>
          <a:p>
            <a:pPr marL="228600" lvl="0" indent="-228600" algn="l" rtl="0">
              <a:lnSpc>
                <a:spcPct val="90000"/>
              </a:lnSpc>
              <a:spcBef>
                <a:spcPts val="0"/>
              </a:spcBef>
              <a:spcAft>
                <a:spcPts val="0"/>
              </a:spcAft>
              <a:buClr>
                <a:srgbClr val="FFFFFF"/>
              </a:buClr>
              <a:buSzPts val="2400"/>
              <a:buChar char="•"/>
            </a:pPr>
            <a:r>
              <a:rPr lang="en-US" sz="2400" dirty="0">
                <a:solidFill>
                  <a:srgbClr val="FFFFFF"/>
                </a:solidFill>
              </a:rPr>
              <a:t>First step in the pain sensation involves stimulation of specialized nerve fibers known as nociceptors.</a:t>
            </a:r>
            <a:endParaRPr lang="en-US" dirty="0"/>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Found in both somatic and visceral structures</a:t>
            </a:r>
            <a:endParaRPr lang="en-US" dirty="0"/>
          </a:p>
          <a:p>
            <a:pPr marL="685800" lvl="1" indent="-228600" algn="l" rtl="0">
              <a:lnSpc>
                <a:spcPct val="90000"/>
              </a:lnSpc>
              <a:spcBef>
                <a:spcPts val="500"/>
              </a:spcBef>
              <a:spcAft>
                <a:spcPts val="0"/>
              </a:spcAft>
              <a:buClr>
                <a:srgbClr val="FFFFFF"/>
              </a:buClr>
              <a:buSzPts val="2400"/>
              <a:buChar char="•"/>
            </a:pPr>
            <a:r>
              <a:rPr lang="en-US" dirty="0">
                <a:solidFill>
                  <a:srgbClr val="FFFFFF"/>
                </a:solidFill>
              </a:rPr>
              <a:t>Determine noxious and innocuous stimuli</a:t>
            </a:r>
            <a:endParaRPr lang="en-US" dirty="0"/>
          </a:p>
          <a:p>
            <a:pPr marL="228600" lvl="0" indent="-228600" algn="l" rtl="0">
              <a:lnSpc>
                <a:spcPct val="90000"/>
              </a:lnSpc>
              <a:spcBef>
                <a:spcPts val="1000"/>
              </a:spcBef>
              <a:spcAft>
                <a:spcPts val="0"/>
              </a:spcAft>
              <a:buClr>
                <a:srgbClr val="FFFFFF"/>
              </a:buClr>
              <a:buSzPts val="2400"/>
              <a:buChar char="•"/>
            </a:pPr>
            <a:r>
              <a:rPr lang="en-US" sz="2400" dirty="0">
                <a:solidFill>
                  <a:srgbClr val="FFFFFF"/>
                </a:solidFill>
              </a:rPr>
              <a:t>Release / activation of numerous cytokines and chemokines that sensitize and/or activate the nociceptors in response to noxious stimuli.</a:t>
            </a:r>
            <a:endParaRPr lang="en-US" dirty="0"/>
          </a:p>
          <a:p>
            <a:pPr marL="0" lvl="0" indent="0" algn="l" rtl="0">
              <a:lnSpc>
                <a:spcPct val="90000"/>
              </a:lnSpc>
              <a:spcBef>
                <a:spcPts val="0"/>
              </a:spcBef>
              <a:spcAft>
                <a:spcPts val="0"/>
              </a:spcAft>
              <a:buClr>
                <a:schemeClr val="dk1"/>
              </a:buClr>
              <a:buSzPts val="2800"/>
              <a:buNone/>
            </a:pPr>
            <a:r>
              <a:rPr lang="en-US" b="1" dirty="0"/>
              <a:t>Conduction</a:t>
            </a:r>
          </a:p>
          <a:p>
            <a:pPr marL="228600" lvl="0" indent="-228600" algn="l" rtl="0">
              <a:lnSpc>
                <a:spcPct val="90000"/>
              </a:lnSpc>
              <a:spcBef>
                <a:spcPts val="0"/>
              </a:spcBef>
              <a:spcAft>
                <a:spcPts val="0"/>
              </a:spcAft>
              <a:buClr>
                <a:schemeClr val="dk1"/>
              </a:buClr>
              <a:buSzPts val="2800"/>
              <a:buChar char="•"/>
            </a:pPr>
            <a:r>
              <a:rPr lang="en-US" dirty="0"/>
              <a:t>Nociceptor activation leads to conversion of chemical signal to electrical signal</a:t>
            </a:r>
          </a:p>
          <a:p>
            <a:pPr marL="228600" lvl="0" indent="-228600" algn="l" rtl="0">
              <a:lnSpc>
                <a:spcPct val="90000"/>
              </a:lnSpc>
              <a:spcBef>
                <a:spcPts val="1000"/>
              </a:spcBef>
              <a:spcAft>
                <a:spcPts val="0"/>
              </a:spcAft>
              <a:buClr>
                <a:schemeClr val="dk1"/>
              </a:buClr>
              <a:buSzPts val="2800"/>
              <a:buChar char="•"/>
            </a:pPr>
            <a:r>
              <a:rPr lang="en-US" dirty="0"/>
              <a:t>Voltage-gated sodium channels</a:t>
            </a:r>
          </a:p>
          <a:p>
            <a:pPr marL="228600" lvl="0" indent="-228600" algn="l" rtl="0">
              <a:lnSpc>
                <a:spcPct val="90000"/>
              </a:lnSpc>
              <a:spcBef>
                <a:spcPts val="1000"/>
              </a:spcBef>
              <a:spcAft>
                <a:spcPts val="0"/>
              </a:spcAft>
              <a:buClr>
                <a:schemeClr val="dk1"/>
              </a:buClr>
              <a:buSzPts val="2800"/>
              <a:buChar char="•"/>
            </a:pPr>
            <a:r>
              <a:rPr lang="en-US" dirty="0"/>
              <a:t>Generates action potentials conducted along primary afferent A-δ and C-</a:t>
            </a:r>
            <a:r>
              <a:rPr lang="en-US" dirty="0" err="1"/>
              <a:t>polymodal</a:t>
            </a:r>
            <a:r>
              <a:rPr lang="en-US" dirty="0"/>
              <a:t> nerve fibers to the dorsal horn of the spinal cord</a:t>
            </a:r>
          </a:p>
          <a:p>
            <a:pPr marL="685800" lvl="1" indent="-228600" algn="l" rtl="0">
              <a:lnSpc>
                <a:spcPct val="90000"/>
              </a:lnSpc>
              <a:spcBef>
                <a:spcPts val="500"/>
              </a:spcBef>
              <a:spcAft>
                <a:spcPts val="0"/>
              </a:spcAft>
              <a:buClr>
                <a:schemeClr val="dk1"/>
              </a:buClr>
              <a:buSzPts val="2400"/>
              <a:buChar char="•"/>
            </a:pPr>
            <a:r>
              <a:rPr lang="en-US" dirty="0"/>
              <a:t>A-δ: large-diameter, myelinated (sharp, well-localized pain)</a:t>
            </a:r>
          </a:p>
          <a:p>
            <a:pPr marL="685800" lvl="1" indent="-228600" algn="l" rtl="0">
              <a:lnSpc>
                <a:spcPct val="90000"/>
              </a:lnSpc>
              <a:spcBef>
                <a:spcPts val="500"/>
              </a:spcBef>
              <a:spcAft>
                <a:spcPts val="0"/>
              </a:spcAft>
              <a:buClr>
                <a:schemeClr val="dk1"/>
              </a:buClr>
              <a:buSzPts val="2400"/>
              <a:buChar char="•"/>
            </a:pPr>
            <a:r>
              <a:rPr lang="en-US" dirty="0"/>
              <a:t>C fibers: small-diameter unmyelinated (aching, poorly localized pain)</a:t>
            </a:r>
          </a:p>
          <a:p>
            <a:pPr marL="0" lvl="0" indent="0" algn="l" rtl="0">
              <a:lnSpc>
                <a:spcPct val="90000"/>
              </a:lnSpc>
              <a:spcBef>
                <a:spcPts val="0"/>
              </a:spcBef>
              <a:spcAft>
                <a:spcPts val="0"/>
              </a:spcAft>
              <a:buClr>
                <a:schemeClr val="dk1"/>
              </a:buClr>
              <a:buSzPts val="2800"/>
              <a:buNone/>
            </a:pPr>
            <a:r>
              <a:rPr lang="en-US" b="1" dirty="0"/>
              <a:t>Transmission</a:t>
            </a:r>
          </a:p>
          <a:p>
            <a:pPr marL="228600" lvl="0" indent="-228600" algn="l" rtl="0">
              <a:lnSpc>
                <a:spcPct val="90000"/>
              </a:lnSpc>
              <a:spcBef>
                <a:spcPts val="0"/>
              </a:spcBef>
              <a:spcAft>
                <a:spcPts val="0"/>
              </a:spcAft>
              <a:buClr>
                <a:schemeClr val="dk1"/>
              </a:buClr>
              <a:buSzPts val="2800"/>
              <a:buChar char="•"/>
            </a:pPr>
            <a:r>
              <a:rPr lang="en-US" dirty="0"/>
              <a:t>Nociceptive pain fibers synapse in the spinal cord where electrical signal is converted back to chemical signal</a:t>
            </a:r>
          </a:p>
          <a:p>
            <a:pPr marL="685800" lvl="1" indent="-228600" algn="l" rtl="0">
              <a:lnSpc>
                <a:spcPct val="90000"/>
              </a:lnSpc>
              <a:spcBef>
                <a:spcPts val="500"/>
              </a:spcBef>
              <a:spcAft>
                <a:spcPts val="0"/>
              </a:spcAft>
              <a:buClr>
                <a:schemeClr val="dk1"/>
              </a:buClr>
              <a:buSzPts val="2400"/>
              <a:buChar char="•"/>
            </a:pPr>
            <a:r>
              <a:rPr lang="en-US" dirty="0"/>
              <a:t>Release glutamate and substance P via N-type voltage-gated calcium channels</a:t>
            </a:r>
          </a:p>
          <a:p>
            <a:pPr marL="228600" lvl="0" indent="-228600" algn="l" rtl="0">
              <a:lnSpc>
                <a:spcPct val="90000"/>
              </a:lnSpc>
              <a:spcBef>
                <a:spcPts val="1000"/>
              </a:spcBef>
              <a:spcAft>
                <a:spcPts val="0"/>
              </a:spcAft>
              <a:buClr>
                <a:schemeClr val="dk1"/>
              </a:buClr>
              <a:buSzPts val="2800"/>
              <a:buChar char="•"/>
            </a:pPr>
            <a:r>
              <a:rPr lang="en-US" dirty="0"/>
              <a:t>Pain signal reaches brain through spinal cord to the thalamus.</a:t>
            </a:r>
          </a:p>
          <a:p>
            <a:pPr marL="228600" lvl="0" indent="-228600" algn="l" rtl="0">
              <a:lnSpc>
                <a:spcPct val="90000"/>
              </a:lnSpc>
              <a:spcBef>
                <a:spcPts val="1000"/>
              </a:spcBef>
              <a:spcAft>
                <a:spcPts val="0"/>
              </a:spcAft>
              <a:buClr>
                <a:schemeClr val="dk1"/>
              </a:buClr>
              <a:buSzPts val="2800"/>
              <a:buChar char="•"/>
            </a:pPr>
            <a:r>
              <a:rPr lang="en-US" dirty="0"/>
              <a:t>Thalamus is the relay station that passes the impulses to higher cortical structures where pain can be processed further</a:t>
            </a:r>
          </a:p>
          <a:p>
            <a:pPr marL="0" lvl="0" indent="0" algn="l" rtl="0">
              <a:lnSpc>
                <a:spcPct val="90000"/>
              </a:lnSpc>
              <a:spcBef>
                <a:spcPts val="1000"/>
              </a:spcBef>
              <a:spcAft>
                <a:spcPts val="0"/>
              </a:spcAft>
              <a:buClr>
                <a:schemeClr val="dk1"/>
              </a:buClr>
              <a:buSzPts val="2800"/>
              <a:buNone/>
            </a:pPr>
            <a:r>
              <a:rPr lang="en-US" b="1" dirty="0"/>
              <a:t>Modulation</a:t>
            </a:r>
          </a:p>
          <a:p>
            <a:pPr marL="228600" lvl="0" indent="-228600" algn="l" rtl="0">
              <a:lnSpc>
                <a:spcPct val="90000"/>
              </a:lnSpc>
              <a:spcBef>
                <a:spcPts val="0"/>
              </a:spcBef>
              <a:spcAft>
                <a:spcPts val="0"/>
              </a:spcAft>
              <a:buClr>
                <a:schemeClr val="dk1"/>
              </a:buClr>
              <a:buSzPts val="2800"/>
              <a:buChar char="•"/>
            </a:pPr>
            <a:r>
              <a:rPr lang="en-US" dirty="0"/>
              <a:t>Brain and spinal cord modulate pain through several processes.</a:t>
            </a:r>
          </a:p>
          <a:p>
            <a:pPr marL="228600" lvl="0" indent="-228600" algn="l" rtl="0">
              <a:lnSpc>
                <a:spcPct val="90000"/>
              </a:lnSpc>
              <a:spcBef>
                <a:spcPts val="1000"/>
              </a:spcBef>
              <a:spcAft>
                <a:spcPts val="0"/>
              </a:spcAft>
              <a:buClr>
                <a:schemeClr val="dk1"/>
              </a:buClr>
              <a:buSzPts val="2800"/>
              <a:buChar char="•"/>
            </a:pPr>
            <a:r>
              <a:rPr lang="en-US" dirty="0"/>
              <a:t>Pain modulated through neurotransmitters</a:t>
            </a:r>
          </a:p>
          <a:p>
            <a:pPr marL="685800" lvl="1" indent="-228600" algn="l" rtl="0">
              <a:lnSpc>
                <a:spcPct val="90000"/>
              </a:lnSpc>
              <a:spcBef>
                <a:spcPts val="500"/>
              </a:spcBef>
              <a:spcAft>
                <a:spcPts val="0"/>
              </a:spcAft>
              <a:buClr>
                <a:schemeClr val="dk1"/>
              </a:buClr>
              <a:buSzPts val="2400"/>
              <a:buChar char="•"/>
            </a:pPr>
            <a:r>
              <a:rPr lang="en-US" dirty="0"/>
              <a:t>Glutamate and substance P make signals stronger and pain more intense</a:t>
            </a:r>
          </a:p>
          <a:p>
            <a:pPr marL="685800" lvl="1" indent="-228600" algn="l" rtl="0">
              <a:lnSpc>
                <a:spcPct val="90000"/>
              </a:lnSpc>
              <a:spcBef>
                <a:spcPts val="500"/>
              </a:spcBef>
              <a:spcAft>
                <a:spcPts val="0"/>
              </a:spcAft>
              <a:buClr>
                <a:schemeClr val="dk1"/>
              </a:buClr>
              <a:buSzPts val="2400"/>
              <a:buChar char="•"/>
            </a:pPr>
            <a:r>
              <a:rPr lang="en-US" dirty="0"/>
              <a:t>Endogenous opioids (</a:t>
            </a:r>
            <a:r>
              <a:rPr lang="en-US" dirty="0" err="1"/>
              <a:t>enkephalins</a:t>
            </a:r>
            <a:r>
              <a:rPr lang="en-US" dirty="0"/>
              <a:t> and </a:t>
            </a:r>
            <a:r>
              <a:rPr lang="el-GR" dirty="0"/>
              <a:t>β-</a:t>
            </a:r>
            <a:r>
              <a:rPr lang="en-US" dirty="0"/>
              <a:t>endorphins), </a:t>
            </a:r>
            <a:r>
              <a:rPr lang="el-GR" dirty="0"/>
              <a:t>γ-</a:t>
            </a:r>
            <a:r>
              <a:rPr lang="en-US" dirty="0"/>
              <a:t>aminobutyric acid (GABA), norepinephrine, or serotonin decrease pain</a:t>
            </a:r>
            <a:r>
              <a:rPr lang="en-US" baseline="30000" dirty="0"/>
              <a:t>1,2</a:t>
            </a:r>
            <a:endParaRPr lang="en-US" dirty="0"/>
          </a:p>
          <a:p>
            <a:pPr marL="228600" lvl="0" indent="-228600" algn="l" rtl="0">
              <a:lnSpc>
                <a:spcPct val="90000"/>
              </a:lnSpc>
              <a:spcBef>
                <a:spcPts val="1000"/>
              </a:spcBef>
              <a:spcAft>
                <a:spcPts val="0"/>
              </a:spcAft>
              <a:buClr>
                <a:schemeClr val="dk1"/>
              </a:buClr>
              <a:buSzPts val="2800"/>
              <a:buChar char="•"/>
            </a:pPr>
            <a:r>
              <a:rPr lang="en-US" dirty="0"/>
              <a:t>Other receptor types also influence </a:t>
            </a:r>
          </a:p>
          <a:p>
            <a:pPr marL="685800" lvl="1" indent="-228600" algn="l" rtl="0">
              <a:lnSpc>
                <a:spcPct val="90000"/>
              </a:lnSpc>
              <a:spcBef>
                <a:spcPts val="500"/>
              </a:spcBef>
              <a:spcAft>
                <a:spcPts val="0"/>
              </a:spcAft>
              <a:buClr>
                <a:schemeClr val="dk1"/>
              </a:buClr>
              <a:buSzPts val="2400"/>
              <a:buChar char="•"/>
            </a:pPr>
            <a:r>
              <a:rPr lang="en-US" dirty="0"/>
              <a:t>blockade of </a:t>
            </a:r>
            <a:r>
              <a:rPr lang="en-US" i="1" dirty="0"/>
              <a:t>N</a:t>
            </a:r>
            <a:r>
              <a:rPr lang="en-US" dirty="0"/>
              <a:t>-methyl-D-aspartate (NMDA) receptors may increase the mu (</a:t>
            </a:r>
            <a:r>
              <a:rPr lang="el-GR" dirty="0"/>
              <a:t>μ</a:t>
            </a:r>
            <a:r>
              <a:rPr lang="el-GR" i="1" dirty="0"/>
              <a:t>)</a:t>
            </a:r>
            <a:r>
              <a:rPr lang="el-GR" dirty="0"/>
              <a:t>-</a:t>
            </a:r>
            <a:r>
              <a:rPr lang="en-US" dirty="0"/>
              <a:t>receptors’ responsiveness to opiates.</a:t>
            </a:r>
            <a:r>
              <a:rPr lang="en-US" baseline="30000" dirty="0"/>
              <a:t>3</a:t>
            </a:r>
            <a:endParaRPr lang="en-US" b="1" dirty="0"/>
          </a:p>
          <a:p>
            <a:pPr marL="0" lvl="0" indent="0" algn="l" rtl="0">
              <a:lnSpc>
                <a:spcPct val="90000"/>
              </a:lnSpc>
              <a:spcBef>
                <a:spcPts val="1000"/>
              </a:spcBef>
              <a:spcAft>
                <a:spcPts val="0"/>
              </a:spcAft>
              <a:buClr>
                <a:schemeClr val="dk1"/>
              </a:buClr>
              <a:buSzPts val="2800"/>
              <a:buNone/>
            </a:pPr>
            <a:r>
              <a:rPr lang="en-US" b="1" dirty="0"/>
              <a:t>Perception</a:t>
            </a:r>
            <a:endParaRPr lang="en-US" dirty="0"/>
          </a:p>
          <a:p>
            <a:pPr marL="228600" lvl="0" indent="-228600" algn="l" rtl="0">
              <a:lnSpc>
                <a:spcPct val="90000"/>
              </a:lnSpc>
              <a:spcBef>
                <a:spcPts val="0"/>
              </a:spcBef>
              <a:spcAft>
                <a:spcPts val="0"/>
              </a:spcAft>
              <a:buClr>
                <a:schemeClr val="dk1"/>
              </a:buClr>
              <a:buSzPts val="2800"/>
              <a:buChar char="•"/>
            </a:pPr>
            <a:r>
              <a:rPr lang="en-US" dirty="0"/>
              <a:t>Complex interplay between the ascending excitatory and descending inhibitory pathways contribute to developing the conscious pain experience</a:t>
            </a:r>
          </a:p>
          <a:p>
            <a:pPr marL="228600" lvl="0" indent="-228600" algn="l" rtl="0">
              <a:lnSpc>
                <a:spcPct val="90000"/>
              </a:lnSpc>
              <a:spcBef>
                <a:spcPts val="1000"/>
              </a:spcBef>
              <a:spcAft>
                <a:spcPts val="0"/>
              </a:spcAft>
              <a:buClr>
                <a:schemeClr val="dk1"/>
              </a:buClr>
              <a:buSzPts val="2800"/>
              <a:buChar char="•"/>
            </a:pPr>
            <a:r>
              <a:rPr lang="en-US" dirty="0"/>
              <a:t>Takes place in higher cortical structures</a:t>
            </a:r>
          </a:p>
          <a:p>
            <a:pPr marL="228600" lvl="0" indent="-228600" algn="l" rtl="0">
              <a:lnSpc>
                <a:spcPct val="90000"/>
              </a:lnSpc>
              <a:spcBef>
                <a:spcPts val="1000"/>
              </a:spcBef>
              <a:spcAft>
                <a:spcPts val="0"/>
              </a:spcAft>
              <a:buClr>
                <a:schemeClr val="dk1"/>
              </a:buClr>
              <a:buSzPts val="2800"/>
              <a:buChar char="•"/>
            </a:pPr>
            <a:r>
              <a:rPr lang="en-US" dirty="0"/>
              <a:t>Cognitive and behavioral functions can modify pain.</a:t>
            </a:r>
            <a:r>
              <a:rPr lang="en-US" baseline="30000" dirty="0"/>
              <a:t>1,2</a:t>
            </a:r>
            <a:endParaRPr lang="en-US" dirty="0"/>
          </a:p>
          <a:p>
            <a:pPr marL="685800" lvl="1" indent="-228600" algn="l" rtl="0">
              <a:lnSpc>
                <a:spcPct val="90000"/>
              </a:lnSpc>
              <a:spcBef>
                <a:spcPts val="500"/>
              </a:spcBef>
              <a:spcAft>
                <a:spcPts val="0"/>
              </a:spcAft>
              <a:buClr>
                <a:schemeClr val="dk1"/>
              </a:buClr>
              <a:buSzPts val="2400"/>
              <a:buChar char="•"/>
            </a:pPr>
            <a:r>
              <a:rPr lang="en-US" dirty="0"/>
              <a:t>Relaxation - improve</a:t>
            </a:r>
          </a:p>
          <a:p>
            <a:pPr marL="685800" lvl="1" indent="-228600" algn="l" rtl="0">
              <a:lnSpc>
                <a:spcPct val="90000"/>
              </a:lnSpc>
              <a:spcBef>
                <a:spcPts val="500"/>
              </a:spcBef>
              <a:spcAft>
                <a:spcPts val="0"/>
              </a:spcAft>
              <a:buClr>
                <a:schemeClr val="dk1"/>
              </a:buClr>
              <a:buSzPts val="2400"/>
              <a:buChar char="•"/>
            </a:pPr>
            <a:r>
              <a:rPr lang="en-US" dirty="0"/>
              <a:t>Distraction - improve</a:t>
            </a:r>
          </a:p>
          <a:p>
            <a:pPr marL="685800" lvl="1" indent="-228600" algn="l" rtl="0">
              <a:lnSpc>
                <a:spcPct val="90000"/>
              </a:lnSpc>
              <a:spcBef>
                <a:spcPts val="500"/>
              </a:spcBef>
              <a:spcAft>
                <a:spcPts val="0"/>
              </a:spcAft>
              <a:buClr>
                <a:schemeClr val="dk1"/>
              </a:buClr>
              <a:buSzPts val="2400"/>
              <a:buChar char="•"/>
            </a:pPr>
            <a:r>
              <a:rPr lang="en-US" dirty="0"/>
              <a:t>Meditation - improve</a:t>
            </a:r>
          </a:p>
          <a:p>
            <a:pPr marL="685800" lvl="1" indent="-228600" algn="l" rtl="0">
              <a:lnSpc>
                <a:spcPct val="90000"/>
              </a:lnSpc>
              <a:spcBef>
                <a:spcPts val="500"/>
              </a:spcBef>
              <a:spcAft>
                <a:spcPts val="0"/>
              </a:spcAft>
              <a:buClr>
                <a:schemeClr val="dk1"/>
              </a:buClr>
              <a:buSzPts val="2400"/>
              <a:buChar char="•"/>
            </a:pPr>
            <a:r>
              <a:rPr lang="en-US" dirty="0"/>
              <a:t>Depression – worsen</a:t>
            </a:r>
          </a:p>
          <a:p>
            <a:pPr marL="685800" lvl="1" indent="-228600" algn="l" rtl="0">
              <a:lnSpc>
                <a:spcPct val="90000"/>
              </a:lnSpc>
              <a:spcBef>
                <a:spcPts val="500"/>
              </a:spcBef>
              <a:spcAft>
                <a:spcPts val="0"/>
              </a:spcAft>
              <a:buClr>
                <a:schemeClr val="dk1"/>
              </a:buClr>
              <a:buSzPts val="2400"/>
              <a:buChar char="•"/>
            </a:pPr>
            <a:r>
              <a:rPr lang="en-US" dirty="0"/>
              <a:t>Anxiety – worsen</a:t>
            </a:r>
          </a:p>
          <a:p>
            <a:pPr marL="457200" lvl="1" indent="0" algn="l" rtl="0">
              <a:lnSpc>
                <a:spcPct val="90000"/>
              </a:lnSpc>
              <a:spcBef>
                <a:spcPts val="500"/>
              </a:spcBef>
              <a:spcAft>
                <a:spcPts val="0"/>
              </a:spcAft>
              <a:buClr>
                <a:schemeClr val="dk1"/>
              </a:buClr>
              <a:buSzPts val="2400"/>
              <a:buNone/>
            </a:pPr>
            <a:endParaRPr lang="en-US" dirty="0"/>
          </a:p>
          <a:p>
            <a:pPr marL="0" lvl="0" indent="0" algn="l" rtl="0">
              <a:spcBef>
                <a:spcPts val="0"/>
              </a:spcBef>
              <a:spcAft>
                <a:spcPts val="0"/>
              </a:spcAft>
              <a:buNone/>
            </a:pPr>
            <a:endParaRPr dirty="0"/>
          </a:p>
        </p:txBody>
      </p:sp>
      <p:sp>
        <p:nvSpPr>
          <p:cNvPr id="164" name="Google Shape;16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93025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lvl="1" eaLnBrk="1" hangingPunct="1"/>
            <a:r>
              <a:rPr lang="en-US" altLang="en-US" dirty="0"/>
              <a:t>Adaptive </a:t>
            </a:r>
            <a:r>
              <a:rPr lang="en-US" altLang="en-US" dirty="0" err="1"/>
              <a:t>inflamation</a:t>
            </a:r>
            <a:endParaRPr lang="en-US" altLang="en-US" dirty="0"/>
          </a:p>
          <a:p>
            <a:pPr lvl="1" eaLnBrk="1" hangingPunct="1"/>
            <a:r>
              <a:rPr lang="en-US" altLang="en-US" dirty="0"/>
              <a:t>Prolonged duration can cause neuronal </a:t>
            </a:r>
            <a:r>
              <a:rPr lang="en-US" altLang="en-US" dirty="0" err="1"/>
              <a:t>hyperexcitability</a:t>
            </a:r>
            <a:endParaRPr lang="en-US" altLang="en-US" dirty="0"/>
          </a:p>
          <a:p>
            <a:pPr lvl="2" eaLnBrk="1" hangingPunct="1"/>
            <a:r>
              <a:rPr lang="en-US" altLang="en-US" dirty="0"/>
              <a:t>Shift from acute to chronic pain</a:t>
            </a:r>
          </a:p>
          <a:p>
            <a:pPr marL="0" lvl="0" indent="0" algn="l" rtl="0">
              <a:spcBef>
                <a:spcPts val="0"/>
              </a:spcBef>
              <a:spcAft>
                <a:spcPts val="0"/>
              </a:spcAft>
              <a:buNone/>
            </a:pPr>
            <a:endParaRPr dirty="0"/>
          </a:p>
        </p:txBody>
      </p:sp>
      <p:sp>
        <p:nvSpPr>
          <p:cNvPr id="246" name="Google Shape;24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435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45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Peripheral changes may include: </a:t>
            </a:r>
            <a:r>
              <a:rPr lang="en-US" sz="1200" b="0" i="0">
                <a:solidFill>
                  <a:schemeClr val="dk1"/>
                </a:solidFill>
                <a:latin typeface="Calibri"/>
                <a:ea typeface="Calibri"/>
                <a:cs typeface="Calibri"/>
                <a:sym typeface="Calibri"/>
              </a:rPr>
              <a:t>alteration in nociceptive nerve fiber sensitivity, alteration of sodium channels, collateral sprouting of nerve fibers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Central changes may include: hyperexcitability of central neurons or central sensitization, NMDA-glutamate receptor activation, central disinhibition</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1" name="Google Shape;27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577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A67E7AD-865A-4902-9669-80F6AE3190F7}"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171617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7E7AD-865A-4902-9669-80F6AE3190F7}"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121938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67E7AD-865A-4902-9669-80F6AE3190F7}"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1426920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400" b="1"/>
            </a:lvl1p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a:defRPr sz="3200"/>
            </a:lvl1pPr>
            <a:lvl2pPr>
              <a:defRPr sz="2800"/>
            </a:lvl2pPr>
            <a:lvl3pPr>
              <a:defRPr sz="20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7E7AD-865A-4902-9669-80F6AE3190F7}"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80998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67E7AD-865A-4902-9669-80F6AE3190F7}" type="datetimeFigureOut">
              <a:rPr lang="en-US" smtClean="0"/>
              <a:t>11/16/22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77860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67E7AD-865A-4902-9669-80F6AE3190F7}"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3436735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67E7AD-865A-4902-9669-80F6AE3190F7}" type="datetimeFigureOut">
              <a:rPr lang="en-US" smtClean="0"/>
              <a:t>11/16/22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348737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7E7AD-865A-4902-9669-80F6AE3190F7}" type="datetimeFigureOut">
              <a:rPr lang="en-US" smtClean="0"/>
              <a:t>11/16/22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48671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7E7AD-865A-4902-9669-80F6AE3190F7}" type="datetimeFigureOut">
              <a:rPr lang="en-US" smtClean="0"/>
              <a:t>11/16/22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230378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A67E7AD-865A-4902-9669-80F6AE3190F7}"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410891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A67E7AD-865A-4902-9669-80F6AE3190F7}" type="datetimeFigureOut">
              <a:rPr lang="en-US" smtClean="0"/>
              <a:t>11/16/22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47468-844C-4030-86D4-0B777C90A6DF}" type="slidenum">
              <a:rPr lang="en-US" smtClean="0"/>
              <a:t>‹#›</a:t>
            </a:fld>
            <a:endParaRPr lang="en-US"/>
          </a:p>
        </p:txBody>
      </p:sp>
    </p:spTree>
    <p:extLst>
      <p:ext uri="{BB962C8B-B14F-4D97-AF65-F5344CB8AC3E}">
        <p14:creationId xmlns:p14="http://schemas.microsoft.com/office/powerpoint/2010/main" val="70053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A67E7AD-865A-4902-9669-80F6AE3190F7}" type="datetimeFigureOut">
              <a:rPr lang="en-US" smtClean="0"/>
              <a:t>11/16/22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347468-844C-4030-86D4-0B777C90A6DF}" type="slidenum">
              <a:rPr lang="en-US" smtClean="0"/>
              <a:t>‹#›</a:t>
            </a:fld>
            <a:endParaRPr lang="en-US"/>
          </a:p>
        </p:txBody>
      </p:sp>
    </p:spTree>
    <p:extLst>
      <p:ext uri="{BB962C8B-B14F-4D97-AF65-F5344CB8AC3E}">
        <p14:creationId xmlns:p14="http://schemas.microsoft.com/office/powerpoint/2010/main" val="1322797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pic>
        <p:nvPicPr>
          <p:cNvPr id="8" name="Google Shape;106;p1">
            <a:extLst>
              <a:ext uri="{FF2B5EF4-FFF2-40B4-BE49-F238E27FC236}">
                <a16:creationId xmlns:a16="http://schemas.microsoft.com/office/drawing/2014/main" id="{B236FF43-9285-4191-9AFF-29CADA2CD49A}"/>
              </a:ext>
            </a:extLst>
          </p:cNvPr>
          <p:cNvPicPr preferRelativeResize="0"/>
          <p:nvPr/>
        </p:nvPicPr>
        <p:blipFill rotWithShape="1">
          <a:blip r:embed="rId3"/>
          <a:srcRect l="31073"/>
          <a:stretch/>
        </p:blipFill>
        <p:spPr>
          <a:xfrm>
            <a:off x="0" y="0"/>
            <a:ext cx="6777644" cy="6858000"/>
          </a:xfrm>
          <a:prstGeom prst="rect">
            <a:avLst/>
          </a:prstGeom>
          <a:noFill/>
        </p:spPr>
      </p:pic>
      <p:sp>
        <p:nvSpPr>
          <p:cNvPr id="2" name="Title 1">
            <a:extLst>
              <a:ext uri="{FF2B5EF4-FFF2-40B4-BE49-F238E27FC236}">
                <a16:creationId xmlns:a16="http://schemas.microsoft.com/office/drawing/2014/main" id="{CCE9FBA4-68A1-4334-80FC-B214DD9C1D0D}"/>
              </a:ext>
            </a:extLst>
          </p:cNvPr>
          <p:cNvSpPr>
            <a:spLocks noGrp="1"/>
          </p:cNvSpPr>
          <p:nvPr>
            <p:ph type="ctrTitle"/>
          </p:nvPr>
        </p:nvSpPr>
        <p:spPr>
          <a:xfrm>
            <a:off x="7112456" y="743447"/>
            <a:ext cx="4268712" cy="3692028"/>
          </a:xfrm>
          <a:noFill/>
        </p:spPr>
        <p:txBody>
          <a:bodyPr>
            <a:normAutofit/>
          </a:bodyPr>
          <a:lstStyle/>
          <a:p>
            <a:pPr algn="l"/>
            <a:r>
              <a:rPr lang="en-US" sz="4400" dirty="0"/>
              <a:t>Chronic Pain Management</a:t>
            </a:r>
          </a:p>
        </p:txBody>
      </p:sp>
      <p:sp>
        <p:nvSpPr>
          <p:cNvPr id="3" name="Subtitle 2">
            <a:extLst>
              <a:ext uri="{FF2B5EF4-FFF2-40B4-BE49-F238E27FC236}">
                <a16:creationId xmlns:a16="http://schemas.microsoft.com/office/drawing/2014/main" id="{3E56D8A4-CA57-4F71-91A2-187204C7305A}"/>
              </a:ext>
            </a:extLst>
          </p:cNvPr>
          <p:cNvSpPr>
            <a:spLocks noGrp="1"/>
          </p:cNvSpPr>
          <p:nvPr>
            <p:ph type="subTitle" idx="1"/>
          </p:nvPr>
        </p:nvSpPr>
        <p:spPr>
          <a:xfrm>
            <a:off x="7112455" y="4456605"/>
            <a:ext cx="5076496" cy="2106023"/>
          </a:xfrm>
          <a:noFill/>
        </p:spPr>
        <p:txBody>
          <a:bodyPr>
            <a:normAutofit fontScale="70000" lnSpcReduction="20000"/>
          </a:bodyPr>
          <a:lstStyle/>
          <a:p>
            <a:pPr lvl="0" algn="l"/>
            <a:r>
              <a:rPr lang="en-US" sz="2900" dirty="0"/>
              <a:t>Cherie Chu </a:t>
            </a:r>
            <a:r>
              <a:rPr lang="en-US" sz="2900" dirty="0" err="1"/>
              <a:t>Pharm.D</a:t>
            </a:r>
            <a:r>
              <a:rPr lang="en-US" sz="2900" dirty="0"/>
              <a:t>, BCCCP</a:t>
            </a:r>
          </a:p>
          <a:p>
            <a:pPr lvl="0" algn="l"/>
            <a:r>
              <a:rPr lang="en-US" sz="2900" dirty="0"/>
              <a:t>Associate Professor of Pharmacy Practice</a:t>
            </a:r>
          </a:p>
          <a:p>
            <a:pPr lvl="0" algn="l"/>
            <a:r>
              <a:rPr lang="en-US" sz="2900" dirty="0"/>
              <a:t>University of Hawai’i at Hilo</a:t>
            </a:r>
          </a:p>
          <a:p>
            <a:pPr lvl="0" algn="l"/>
            <a:r>
              <a:rPr lang="en-US" sz="2900" dirty="0"/>
              <a:t>The Daniel K Inouye College of Pharmacy</a:t>
            </a:r>
          </a:p>
          <a:p>
            <a:pPr lvl="0" algn="l"/>
            <a:endParaRPr lang="en-US" sz="2900" dirty="0"/>
          </a:p>
          <a:p>
            <a:pPr lvl="0" algn="l"/>
            <a:r>
              <a:rPr lang="en-US" sz="2900" dirty="0"/>
              <a:t>Acknowledgments: Chad Kawakami, Pharm. D</a:t>
            </a:r>
          </a:p>
          <a:p>
            <a:pPr algn="l"/>
            <a:endParaRPr lang="en-US" sz="600" dirty="0"/>
          </a:p>
        </p:txBody>
      </p:sp>
      <p:sp>
        <p:nvSpPr>
          <p:cNvPr id="4" name="Slide Number Placeholder 3">
            <a:extLst>
              <a:ext uri="{FF2B5EF4-FFF2-40B4-BE49-F238E27FC236}">
                <a16:creationId xmlns:a16="http://schemas.microsoft.com/office/drawing/2014/main" id="{89988AEB-30D9-48B1-8EBF-291F4E9FAF83}"/>
              </a:ext>
            </a:extLst>
          </p:cNvPr>
          <p:cNvSpPr>
            <a:spLocks noGrp="1"/>
          </p:cNvSpPr>
          <p:nvPr>
            <p:ph type="sldNum" sz="quarter" idx="12"/>
          </p:nvPr>
        </p:nvSpPr>
        <p:spPr/>
        <p:txBody>
          <a:bodyPr>
            <a:normAutofit/>
          </a:bodyPr>
          <a:lstStyle/>
          <a:p>
            <a:pPr lvl="0">
              <a:spcAft>
                <a:spcPts val="600"/>
              </a:spcAft>
            </a:pPr>
            <a:fld id="{00000000-1234-1234-1234-123412341234}" type="slidenum">
              <a:rPr lang="en-US" smtClean="0"/>
              <a:pPr lvl="0">
                <a:spcAft>
                  <a:spcPts val="600"/>
                </a:spcAft>
              </a:pPr>
              <a:t>1</a:t>
            </a:fld>
            <a:endParaRPr lang="en-US"/>
          </a:p>
        </p:txBody>
      </p:sp>
    </p:spTree>
    <p:extLst>
      <p:ext uri="{BB962C8B-B14F-4D97-AF65-F5344CB8AC3E}">
        <p14:creationId xmlns:p14="http://schemas.microsoft.com/office/powerpoint/2010/main" val="399760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5"/>
          <p:cNvSpPr txBox="1">
            <a:spLocks noGrp="1"/>
          </p:cNvSpPr>
          <p:nvPr>
            <p:ph type="title"/>
          </p:nvPr>
        </p:nvSpPr>
        <p:spPr/>
        <p:txBody>
          <a:bodyPr/>
          <a:lstStyle/>
          <a:p>
            <a:pPr lvl="0"/>
            <a:r>
              <a:rPr lang="en-US"/>
              <a:t>Chronic Pain</a:t>
            </a:r>
          </a:p>
        </p:txBody>
      </p:sp>
      <p:sp>
        <p:nvSpPr>
          <p:cNvPr id="265" name="Google Shape;265;p15"/>
          <p:cNvSpPr txBox="1">
            <a:spLocks noGrp="1"/>
          </p:cNvSpPr>
          <p:nvPr>
            <p:ph idx="1"/>
          </p:nvPr>
        </p:nvSpPr>
        <p:spPr/>
        <p:txBody>
          <a:bodyPr/>
          <a:lstStyle/>
          <a:p>
            <a:pPr lvl="0"/>
            <a:r>
              <a:rPr lang="en-US" dirty="0"/>
              <a:t>States are often a simultaneous mix of the following mechanisms:</a:t>
            </a:r>
          </a:p>
          <a:p>
            <a:pPr lvl="1"/>
            <a:r>
              <a:rPr lang="en-US" dirty="0"/>
              <a:t>Nociceptive</a:t>
            </a:r>
          </a:p>
          <a:p>
            <a:pPr lvl="1"/>
            <a:r>
              <a:rPr lang="en-US" dirty="0"/>
              <a:t>Neuropathic</a:t>
            </a:r>
          </a:p>
          <a:p>
            <a:pPr lvl="1"/>
            <a:r>
              <a:rPr lang="en-US" dirty="0"/>
              <a:t>Centralized</a:t>
            </a:r>
          </a:p>
          <a:p>
            <a:pPr lvl="0"/>
            <a:r>
              <a:rPr lang="en-US" dirty="0"/>
              <a:t>Pain reported does not jive with physical exam findings or imaging</a:t>
            </a:r>
          </a:p>
          <a:p>
            <a:pPr lvl="1"/>
            <a:r>
              <a:rPr lang="en-US" dirty="0"/>
              <a:t>Results in undertreating or inadequate pain relief</a:t>
            </a:r>
          </a:p>
        </p:txBody>
      </p:sp>
      <p:sp>
        <p:nvSpPr>
          <p:cNvPr id="267" name="Google Shape;267;p15"/>
          <p:cNvSpPr txBox="1">
            <a:spLocks noGrp="1"/>
          </p:cNvSpPr>
          <p:nvPr>
            <p:ph type="sldNum" sz="quarter" idx="12"/>
          </p:nvPr>
        </p:nvSpPr>
        <p:spPr/>
        <p:txBody>
          <a:bodyPr/>
          <a:lstStyle/>
          <a:p>
            <a:pPr lvl="0"/>
            <a:fld id="{00000000-1234-1234-1234-123412341234}" type="slidenum">
              <a:rPr lang="en-US" smtClean="0"/>
              <a:pPr lvl="0"/>
              <a:t>10</a:t>
            </a:fld>
            <a:endParaRPr lang="en-US"/>
          </a:p>
        </p:txBody>
      </p:sp>
      <p:sp>
        <p:nvSpPr>
          <p:cNvPr id="266" name="Google Shape;266;p15"/>
          <p:cNvSpPr/>
          <p:nvPr/>
        </p:nvSpPr>
        <p:spPr>
          <a:xfrm>
            <a:off x="52924" y="6488668"/>
            <a:ext cx="395114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mj-lt"/>
                <a:ea typeface="Helvetica Neue"/>
                <a:cs typeface="Helvetica Neue"/>
                <a:sym typeface="Helvetica Neue"/>
              </a:rPr>
              <a:t>J Am Med Assoc</a:t>
            </a:r>
            <a:r>
              <a:rPr lang="en-US" sz="1800" dirty="0">
                <a:solidFill>
                  <a:schemeClr val="dk1"/>
                </a:solidFill>
                <a:latin typeface="+mj-lt"/>
                <a:ea typeface="Helvetica Neue"/>
                <a:cs typeface="Helvetica Neue"/>
                <a:sym typeface="Helvetica Neue"/>
              </a:rPr>
              <a:t>. 2014;311(15):1547</a:t>
            </a:r>
            <a:endParaRPr sz="18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298920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title"/>
          </p:nvPr>
        </p:nvSpPr>
        <p:spPr/>
        <p:txBody>
          <a:bodyPr/>
          <a:lstStyle/>
          <a:p>
            <a:pPr lvl="0"/>
            <a:r>
              <a:rPr lang="en-US" dirty="0"/>
              <a:t>Mechanism- Chronic Pain</a:t>
            </a:r>
          </a:p>
        </p:txBody>
      </p:sp>
      <p:sp>
        <p:nvSpPr>
          <p:cNvPr id="274" name="Google Shape;274;p16"/>
          <p:cNvSpPr txBox="1">
            <a:spLocks noGrp="1"/>
          </p:cNvSpPr>
          <p:nvPr>
            <p:ph idx="1"/>
          </p:nvPr>
        </p:nvSpPr>
        <p:spPr/>
        <p:txBody>
          <a:bodyPr/>
          <a:lstStyle/>
          <a:p>
            <a:pPr lvl="0"/>
            <a:r>
              <a:rPr lang="en-US" dirty="0"/>
              <a:t>Nerve damage causes changes in neurotransmission leading to increased pain</a:t>
            </a:r>
          </a:p>
          <a:p>
            <a:pPr lvl="0"/>
            <a:r>
              <a:rPr lang="en-US" dirty="0"/>
              <a:t>Pain circuits rewire producing a mismatch between pain stimulation and inhibition</a:t>
            </a:r>
          </a:p>
          <a:p>
            <a:pPr lvl="0"/>
            <a:endParaRPr lang="en-US" dirty="0"/>
          </a:p>
          <a:p>
            <a:pPr lvl="0"/>
            <a:endParaRPr lang="en-US" dirty="0"/>
          </a:p>
          <a:p>
            <a:pPr lvl="1"/>
            <a:endParaRPr lang="en-US" dirty="0"/>
          </a:p>
        </p:txBody>
      </p:sp>
      <p:sp>
        <p:nvSpPr>
          <p:cNvPr id="275" name="Google Shape;275;p16"/>
          <p:cNvSpPr txBox="1">
            <a:spLocks noGrp="1"/>
          </p:cNvSpPr>
          <p:nvPr>
            <p:ph type="sldNum" sz="quarter" idx="12"/>
          </p:nvPr>
        </p:nvSpPr>
        <p:spPr/>
        <p:txBody>
          <a:bodyPr/>
          <a:lstStyle/>
          <a:p>
            <a:pPr lvl="0"/>
            <a:fld id="{00000000-1234-1234-1234-123412341234}" type="slidenum">
              <a:rPr lang="en-US" smtClean="0"/>
              <a:pPr lvl="0"/>
              <a:t>11</a:t>
            </a:fld>
            <a:endParaRPr lang="en-US" dirty="0"/>
          </a:p>
        </p:txBody>
      </p:sp>
      <p:graphicFrame>
        <p:nvGraphicFramePr>
          <p:cNvPr id="5" name="Diagram 4"/>
          <p:cNvGraphicFramePr/>
          <p:nvPr/>
        </p:nvGraphicFramePr>
        <p:xfrm>
          <a:off x="1254936" y="3733274"/>
          <a:ext cx="10230857" cy="294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75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838200" y="365126"/>
            <a:ext cx="10515600" cy="94506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Chronic Pain Types</a:t>
            </a:r>
          </a:p>
        </p:txBody>
      </p:sp>
      <p:graphicFrame>
        <p:nvGraphicFramePr>
          <p:cNvPr id="287" name="Google Shape;282;p17">
            <a:extLst>
              <a:ext uri="{FF2B5EF4-FFF2-40B4-BE49-F238E27FC236}">
                <a16:creationId xmlns:a16="http://schemas.microsoft.com/office/drawing/2014/main" id="{AECC8A72-B952-5EED-6B5B-A6B878270BC5}"/>
              </a:ext>
            </a:extLst>
          </p:cNvPr>
          <p:cNvGraphicFramePr>
            <a:graphicFrameLocks noGrp="1"/>
          </p:cNvGraphicFramePr>
          <p:nvPr>
            <p:ph idx="1"/>
          </p:nvPr>
        </p:nvGraphicFramePr>
        <p:xfrm>
          <a:off x="838200" y="1310186"/>
          <a:ext cx="10515600" cy="4866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3" name="Google Shape;283;p1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325002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dirty="0"/>
              <a:t>Presentation- Chronic Pain</a:t>
            </a:r>
            <a:endParaRPr dirty="0"/>
          </a:p>
        </p:txBody>
      </p:sp>
      <p:sp>
        <p:nvSpPr>
          <p:cNvPr id="289" name="Google Shape;289;p18"/>
          <p:cNvSpPr txBox="1">
            <a:spLocks noGrp="1"/>
          </p:cNvSpPr>
          <p:nvPr>
            <p:ph idx="1"/>
          </p:nvPr>
        </p:nvSpPr>
        <p:spPr>
          <a:xfrm>
            <a:off x="838200" y="1690688"/>
            <a:ext cx="10515600" cy="488668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sz="3200" dirty="0"/>
              <a:t>General – Can appear to have no noticeable suffering</a:t>
            </a:r>
            <a:endParaRPr dirty="0"/>
          </a:p>
          <a:p>
            <a:pPr marL="228600" lvl="0" indent="-228600" algn="l" rtl="0">
              <a:lnSpc>
                <a:spcPct val="90000"/>
              </a:lnSpc>
              <a:spcBef>
                <a:spcPts val="1000"/>
              </a:spcBef>
              <a:spcAft>
                <a:spcPts val="0"/>
              </a:spcAft>
              <a:buClr>
                <a:schemeClr val="dk1"/>
              </a:buClr>
              <a:buSzPct val="100000"/>
              <a:buChar char="•"/>
            </a:pPr>
            <a:r>
              <a:rPr lang="en-US" sz="3200" dirty="0"/>
              <a:t>Symptoms - sharp, dull, shock-like, tingling, shooting, radiating, fluctuating in intensity, and varying in location. Can change over time.</a:t>
            </a:r>
            <a:endParaRPr dirty="0"/>
          </a:p>
          <a:p>
            <a:pPr marL="228600" lvl="0" indent="-228600" algn="l" rtl="0">
              <a:lnSpc>
                <a:spcPct val="90000"/>
              </a:lnSpc>
              <a:spcBef>
                <a:spcPts val="1000"/>
              </a:spcBef>
              <a:spcAft>
                <a:spcPts val="0"/>
              </a:spcAft>
              <a:buClr>
                <a:schemeClr val="dk1"/>
              </a:buClr>
              <a:buSzPct val="100000"/>
              <a:buChar char="•"/>
            </a:pPr>
            <a:r>
              <a:rPr lang="en-US" sz="3200" dirty="0"/>
              <a:t>Signs:</a:t>
            </a:r>
            <a:endParaRPr dirty="0"/>
          </a:p>
          <a:p>
            <a:pPr marL="685800" lvl="1" indent="-228600" algn="l" rtl="0">
              <a:lnSpc>
                <a:spcPct val="90000"/>
              </a:lnSpc>
              <a:spcBef>
                <a:spcPts val="500"/>
              </a:spcBef>
              <a:spcAft>
                <a:spcPts val="0"/>
              </a:spcAft>
              <a:buClr>
                <a:schemeClr val="dk1"/>
              </a:buClr>
              <a:buSzPct val="100000"/>
              <a:buChar char="•"/>
            </a:pPr>
            <a:r>
              <a:rPr lang="en-US" sz="2800" dirty="0"/>
              <a:t>Hypertension, tachycardia, diaphoresis, mydriasis, and pallor are seldom present.</a:t>
            </a:r>
            <a:endParaRPr dirty="0"/>
          </a:p>
          <a:p>
            <a:pPr marL="685800" lvl="1" indent="-228600" algn="l" rtl="0">
              <a:lnSpc>
                <a:spcPct val="90000"/>
              </a:lnSpc>
              <a:spcBef>
                <a:spcPts val="500"/>
              </a:spcBef>
              <a:spcAft>
                <a:spcPts val="0"/>
              </a:spcAft>
              <a:buClr>
                <a:schemeClr val="dk1"/>
              </a:buClr>
              <a:buSzPct val="100000"/>
              <a:buChar char="•"/>
            </a:pPr>
            <a:r>
              <a:rPr lang="en-US" sz="2800" dirty="0"/>
              <a:t>Comorbid conditions are often present (insomnia, depression, and anxiety)</a:t>
            </a:r>
            <a:endParaRPr dirty="0"/>
          </a:p>
          <a:p>
            <a:pPr marL="228600" lvl="0" indent="-228600" algn="l" rtl="0">
              <a:lnSpc>
                <a:spcPct val="90000"/>
              </a:lnSpc>
              <a:spcBef>
                <a:spcPts val="1000"/>
              </a:spcBef>
              <a:spcAft>
                <a:spcPts val="0"/>
              </a:spcAft>
              <a:buClr>
                <a:schemeClr val="dk1"/>
              </a:buClr>
              <a:buSzPct val="100000"/>
              <a:buChar char="•"/>
            </a:pPr>
            <a:r>
              <a:rPr lang="en-US" sz="3200" dirty="0"/>
              <a:t>Labs:</a:t>
            </a:r>
            <a:endParaRPr dirty="0"/>
          </a:p>
          <a:p>
            <a:pPr marL="685800" lvl="1" indent="-228600">
              <a:buSzPct val="100000"/>
            </a:pPr>
            <a:r>
              <a:rPr lang="en-US" altLang="en-US" sz="2800" dirty="0"/>
              <a:t>Pain is always subjective, there are no specific tests for pain</a:t>
            </a:r>
          </a:p>
          <a:p>
            <a:pPr marL="685800" lvl="1" indent="-228600" algn="l" rtl="0">
              <a:lnSpc>
                <a:spcPct val="90000"/>
              </a:lnSpc>
              <a:spcBef>
                <a:spcPts val="500"/>
              </a:spcBef>
              <a:spcAft>
                <a:spcPts val="0"/>
              </a:spcAft>
              <a:buClr>
                <a:schemeClr val="dk1"/>
              </a:buClr>
              <a:buSzPct val="100000"/>
              <a:buChar char="•"/>
            </a:pPr>
            <a:r>
              <a:rPr lang="en-US" sz="2800" dirty="0"/>
              <a:t>Best diagnosed based on patient description and history</a:t>
            </a:r>
            <a:endParaRPr dirty="0"/>
          </a:p>
        </p:txBody>
      </p:sp>
      <p:sp>
        <p:nvSpPr>
          <p:cNvPr id="290" name="Google Shape;290;p1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63780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9"/>
          <p:cNvSpPr txBox="1">
            <a:spLocks noGrp="1"/>
          </p:cNvSpPr>
          <p:nvPr>
            <p:ph type="title"/>
          </p:nvPr>
        </p:nvSpPr>
        <p:spPr/>
        <p:txBody>
          <a:bodyPr/>
          <a:lstStyle/>
          <a:p>
            <a:pPr lvl="0"/>
            <a:r>
              <a:rPr lang="en-US" dirty="0"/>
              <a:t>Assessing Pain</a:t>
            </a:r>
          </a:p>
        </p:txBody>
      </p:sp>
      <p:sp>
        <p:nvSpPr>
          <p:cNvPr id="297" name="Google Shape;297;p19"/>
          <p:cNvSpPr txBox="1">
            <a:spLocks noGrp="1"/>
          </p:cNvSpPr>
          <p:nvPr>
            <p:ph idx="1"/>
          </p:nvPr>
        </p:nvSpPr>
        <p:spPr/>
        <p:txBody>
          <a:bodyPr/>
          <a:lstStyle/>
          <a:p>
            <a:pPr lvl="0"/>
            <a:r>
              <a:rPr lang="en-US" dirty="0"/>
              <a:t>Thorough history is critical to evaluation of patient with chronic pain to determine reasonable pain goals</a:t>
            </a:r>
          </a:p>
          <a:p>
            <a:pPr lvl="0"/>
            <a:r>
              <a:rPr lang="en-US" dirty="0"/>
              <a:t>Multiple different methods</a:t>
            </a:r>
          </a:p>
        </p:txBody>
      </p:sp>
      <p:sp>
        <p:nvSpPr>
          <p:cNvPr id="299" name="Google Shape;299;p19"/>
          <p:cNvSpPr txBox="1">
            <a:spLocks noGrp="1"/>
          </p:cNvSpPr>
          <p:nvPr>
            <p:ph type="sldNum" sz="quarter" idx="12"/>
          </p:nvPr>
        </p:nvSpPr>
        <p:spPr/>
        <p:txBody>
          <a:bodyPr/>
          <a:lstStyle/>
          <a:p>
            <a:pPr lvl="0"/>
            <a:fld id="{00000000-1234-1234-1234-123412341234}" type="slidenum">
              <a:rPr lang="en-US" smtClean="0"/>
              <a:pPr lvl="0"/>
              <a:t>14</a:t>
            </a:fld>
            <a:endParaRPr lang="en-US"/>
          </a:p>
        </p:txBody>
      </p:sp>
    </p:spTree>
    <p:extLst>
      <p:ext uri="{BB962C8B-B14F-4D97-AF65-F5344CB8AC3E}">
        <p14:creationId xmlns:p14="http://schemas.microsoft.com/office/powerpoint/2010/main" val="2507367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PQRSTU Method</a:t>
            </a:r>
          </a:p>
        </p:txBody>
      </p:sp>
      <p:graphicFrame>
        <p:nvGraphicFramePr>
          <p:cNvPr id="6" name="Text Placeholder 2">
            <a:extLst>
              <a:ext uri="{FF2B5EF4-FFF2-40B4-BE49-F238E27FC236}">
                <a16:creationId xmlns:a16="http://schemas.microsoft.com/office/drawing/2014/main" id="{BF01AA10-4489-BAEC-B2FB-ABE53F8F6A84}"/>
              </a:ext>
            </a:extLst>
          </p:cNvPr>
          <p:cNvGraphicFramePr>
            <a:graphicFrameLocks noGrp="1"/>
          </p:cNvGraphicFramePr>
          <p:nvPr>
            <p:ph idx="1"/>
            <p:extLst>
              <p:ext uri="{D42A27DB-BD31-4B8C-83A1-F6EECF244321}">
                <p14:modId xmlns:p14="http://schemas.microsoft.com/office/powerpoint/2010/main" val="3297749498"/>
              </p:ext>
            </p:extLst>
          </p:nvPr>
        </p:nvGraphicFramePr>
        <p:xfrm>
          <a:off x="838200" y="1302327"/>
          <a:ext cx="10740390" cy="541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39677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0"/>
          <p:cNvSpPr txBox="1">
            <a:spLocks noGrp="1"/>
          </p:cNvSpPr>
          <p:nvPr>
            <p:ph type="title"/>
          </p:nvPr>
        </p:nvSpPr>
        <p:spPr/>
        <p:txBody>
          <a:bodyPr/>
          <a:lstStyle/>
          <a:p>
            <a:pPr lvl="0"/>
            <a:r>
              <a:rPr lang="en-US" dirty="0"/>
              <a:t>Assessment in Geriatrics / Cognitive Impaired</a:t>
            </a:r>
          </a:p>
        </p:txBody>
      </p:sp>
      <p:sp>
        <p:nvSpPr>
          <p:cNvPr id="305" name="Google Shape;305;p20"/>
          <p:cNvSpPr txBox="1">
            <a:spLocks noGrp="1"/>
          </p:cNvSpPr>
          <p:nvPr>
            <p:ph idx="1"/>
          </p:nvPr>
        </p:nvSpPr>
        <p:spPr/>
        <p:txBody>
          <a:bodyPr/>
          <a:lstStyle/>
          <a:p>
            <a:pPr lvl="0"/>
            <a:r>
              <a:rPr lang="en-US" dirty="0"/>
              <a:t>Often undertreated</a:t>
            </a:r>
          </a:p>
          <a:p>
            <a:pPr lvl="1"/>
            <a:r>
              <a:rPr lang="en-US" dirty="0"/>
              <a:t>May have difficulty communicating pain and are </a:t>
            </a:r>
          </a:p>
          <a:p>
            <a:pPr lvl="0"/>
            <a:r>
              <a:rPr lang="en-US" dirty="0"/>
              <a:t>Deficits in vision, hearing, and cognition are common and need to be identified</a:t>
            </a:r>
          </a:p>
          <a:p>
            <a:pPr lvl="0"/>
            <a:r>
              <a:rPr lang="en-US" dirty="0"/>
              <a:t>Select appropriate pain assessment instruments</a:t>
            </a:r>
          </a:p>
          <a:p>
            <a:pPr lvl="1"/>
            <a:r>
              <a:rPr lang="en-US" dirty="0"/>
              <a:t>PAINAD (Pain Assessment in Advanced Dementia)</a:t>
            </a:r>
            <a:r>
              <a:rPr lang="en-US" baseline="30000" dirty="0"/>
              <a:t>1</a:t>
            </a:r>
          </a:p>
          <a:p>
            <a:pPr lvl="1"/>
            <a:r>
              <a:rPr lang="en-US" dirty="0"/>
              <a:t>Checklist of Nonverbal Pain Indicators (CNPI) </a:t>
            </a:r>
            <a:r>
              <a:rPr lang="en-US" baseline="30000" dirty="0"/>
              <a:t>2,3</a:t>
            </a:r>
          </a:p>
          <a:p>
            <a:pPr lvl="0"/>
            <a:endParaRPr lang="en-US" dirty="0"/>
          </a:p>
        </p:txBody>
      </p:sp>
      <p:sp>
        <p:nvSpPr>
          <p:cNvPr id="307" name="Google Shape;307;p20"/>
          <p:cNvSpPr txBox="1">
            <a:spLocks noGrp="1"/>
          </p:cNvSpPr>
          <p:nvPr>
            <p:ph type="sldNum" sz="quarter" idx="12"/>
          </p:nvPr>
        </p:nvSpPr>
        <p:spPr/>
        <p:txBody>
          <a:bodyPr/>
          <a:lstStyle/>
          <a:p>
            <a:pPr lvl="0"/>
            <a:fld id="{00000000-1234-1234-1234-123412341234}" type="slidenum">
              <a:rPr lang="en-US"/>
              <a:pPr lvl="0"/>
              <a:t>16</a:t>
            </a:fld>
            <a:endParaRPr lang="en-US" dirty="0"/>
          </a:p>
        </p:txBody>
      </p:sp>
      <p:sp>
        <p:nvSpPr>
          <p:cNvPr id="306" name="Google Shape;306;p20"/>
          <p:cNvSpPr txBox="1"/>
          <p:nvPr/>
        </p:nvSpPr>
        <p:spPr>
          <a:xfrm>
            <a:off x="0" y="6123542"/>
            <a:ext cx="3751997" cy="73866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1400"/>
            </a:pPr>
            <a:r>
              <a:rPr lang="en-US" sz="1400" i="1" dirty="0">
                <a:solidFill>
                  <a:schemeClr val="dk1"/>
                </a:solidFill>
                <a:latin typeface="Calibri"/>
                <a:ea typeface="Calibri"/>
                <a:cs typeface="Calibri"/>
                <a:sym typeface="Calibri"/>
              </a:rPr>
              <a:t>1. J Am Med Dir Assoc</a:t>
            </a:r>
            <a:r>
              <a:rPr lang="en-US" sz="1400" dirty="0">
                <a:solidFill>
                  <a:schemeClr val="dk1"/>
                </a:solidFill>
                <a:latin typeface="Calibri"/>
                <a:ea typeface="Calibri"/>
                <a:cs typeface="Calibri"/>
                <a:sym typeface="Calibri"/>
              </a:rPr>
              <a:t>. 2003 Jan-Feb;4(1):9-15.</a:t>
            </a:r>
            <a:endParaRPr dirty="0"/>
          </a:p>
          <a:p>
            <a:pPr marR="0" lvl="0" algn="l" rtl="0">
              <a:spcBef>
                <a:spcPts val="0"/>
              </a:spcBef>
              <a:spcAft>
                <a:spcPts val="0"/>
              </a:spcAft>
              <a:buClr>
                <a:schemeClr val="dk1"/>
              </a:buClr>
              <a:buSzPts val="1400"/>
            </a:pPr>
            <a:r>
              <a:rPr lang="en-US" sz="1400" i="1" dirty="0">
                <a:solidFill>
                  <a:schemeClr val="dk1"/>
                </a:solidFill>
                <a:latin typeface="Calibri"/>
                <a:ea typeface="Calibri"/>
                <a:cs typeface="Calibri"/>
                <a:sym typeface="Calibri"/>
              </a:rPr>
              <a:t>2. J Am </a:t>
            </a:r>
            <a:r>
              <a:rPr lang="en-US" sz="1400" i="1" dirty="0" err="1">
                <a:solidFill>
                  <a:schemeClr val="dk1"/>
                </a:solidFill>
                <a:latin typeface="Calibri"/>
                <a:ea typeface="Calibri"/>
                <a:cs typeface="Calibri"/>
                <a:sym typeface="Calibri"/>
              </a:rPr>
              <a:t>Geriatr</a:t>
            </a:r>
            <a:r>
              <a:rPr lang="en-US" sz="1400" i="1" dirty="0">
                <a:solidFill>
                  <a:schemeClr val="dk1"/>
                </a:solidFill>
                <a:latin typeface="Calibri"/>
                <a:ea typeface="Calibri"/>
                <a:cs typeface="Calibri"/>
                <a:sym typeface="Calibri"/>
              </a:rPr>
              <a:t> Soc</a:t>
            </a:r>
            <a:r>
              <a:rPr lang="en-US" sz="1400" dirty="0">
                <a:solidFill>
                  <a:schemeClr val="dk1"/>
                </a:solidFill>
                <a:latin typeface="Calibri"/>
                <a:ea typeface="Calibri"/>
                <a:cs typeface="Calibri"/>
                <a:sym typeface="Calibri"/>
              </a:rPr>
              <a:t>. 1998;46(9):1079</a:t>
            </a:r>
            <a:endParaRPr dirty="0"/>
          </a:p>
          <a:p>
            <a:pPr marR="0" lvl="0" algn="l" rtl="0">
              <a:spcBef>
                <a:spcPts val="0"/>
              </a:spcBef>
              <a:spcAft>
                <a:spcPts val="0"/>
              </a:spcAft>
              <a:buClr>
                <a:schemeClr val="dk1"/>
              </a:buClr>
              <a:buSzPts val="1400"/>
            </a:pPr>
            <a:r>
              <a:rPr lang="en-US" sz="1400" i="1" dirty="0">
                <a:solidFill>
                  <a:schemeClr val="dk1"/>
                </a:solidFill>
                <a:latin typeface="Calibri"/>
                <a:ea typeface="Calibri"/>
                <a:cs typeface="Calibri"/>
                <a:sym typeface="Calibri"/>
              </a:rPr>
              <a:t>3. Pain </a:t>
            </a:r>
            <a:r>
              <a:rPr lang="en-US" sz="1400" i="1" dirty="0" err="1">
                <a:solidFill>
                  <a:schemeClr val="dk1"/>
                </a:solidFill>
                <a:latin typeface="Calibri"/>
                <a:ea typeface="Calibri"/>
                <a:cs typeface="Calibri"/>
                <a:sym typeface="Calibri"/>
              </a:rPr>
              <a:t>Manag</a:t>
            </a:r>
            <a:r>
              <a:rPr lang="en-US" sz="1400" i="1" dirty="0">
                <a:solidFill>
                  <a:schemeClr val="dk1"/>
                </a:solidFill>
                <a:latin typeface="Calibri"/>
                <a:ea typeface="Calibri"/>
                <a:cs typeface="Calibri"/>
                <a:sym typeface="Calibri"/>
              </a:rPr>
              <a:t> </a:t>
            </a:r>
            <a:r>
              <a:rPr lang="en-US" sz="1400" i="1" dirty="0" err="1">
                <a:solidFill>
                  <a:schemeClr val="dk1"/>
                </a:solidFill>
                <a:latin typeface="Calibri"/>
                <a:ea typeface="Calibri"/>
                <a:cs typeface="Calibri"/>
                <a:sym typeface="Calibri"/>
              </a:rPr>
              <a:t>Nurs</a:t>
            </a:r>
            <a:r>
              <a:rPr lang="en-US" sz="1400" i="1" dirty="0">
                <a:solidFill>
                  <a:schemeClr val="dk1"/>
                </a:solidFill>
                <a:latin typeface="Calibri"/>
                <a:ea typeface="Calibri"/>
                <a:cs typeface="Calibri"/>
                <a:sym typeface="Calibri"/>
              </a:rPr>
              <a:t>. </a:t>
            </a:r>
            <a:r>
              <a:rPr lang="en-US" sz="1400" dirty="0">
                <a:solidFill>
                  <a:schemeClr val="dk1"/>
                </a:solidFill>
                <a:latin typeface="Calibri"/>
                <a:ea typeface="Calibri"/>
                <a:cs typeface="Calibri"/>
                <a:sym typeface="Calibri"/>
              </a:rPr>
              <a:t>2000;1(1):13.</a:t>
            </a:r>
            <a:endParaRPr dirty="0"/>
          </a:p>
        </p:txBody>
      </p:sp>
    </p:spTree>
    <p:extLst>
      <p:ext uri="{BB962C8B-B14F-4D97-AF65-F5344CB8AC3E}">
        <p14:creationId xmlns:p14="http://schemas.microsoft.com/office/powerpoint/2010/main" val="2618004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1C72E-76B8-47EC-B286-5A5CB887B48F}"/>
              </a:ext>
            </a:extLst>
          </p:cNvPr>
          <p:cNvSpPr>
            <a:spLocks noGrp="1"/>
          </p:cNvSpPr>
          <p:nvPr>
            <p:ph type="title"/>
          </p:nvPr>
        </p:nvSpPr>
        <p:spPr/>
        <p:txBody>
          <a:bodyPr/>
          <a:lstStyle/>
          <a:p>
            <a:r>
              <a:rPr lang="en-US" dirty="0"/>
              <a:t>Assessment in Geriatrics / Cognitive Impaired</a:t>
            </a:r>
          </a:p>
        </p:txBody>
      </p:sp>
      <p:sp>
        <p:nvSpPr>
          <p:cNvPr id="3" name="Content Placeholder 2">
            <a:extLst>
              <a:ext uri="{FF2B5EF4-FFF2-40B4-BE49-F238E27FC236}">
                <a16:creationId xmlns:a16="http://schemas.microsoft.com/office/drawing/2014/main" id="{40E7D9C6-B96E-4853-AB21-AAD328199162}"/>
              </a:ext>
            </a:extLst>
          </p:cNvPr>
          <p:cNvSpPr>
            <a:spLocks noGrp="1"/>
          </p:cNvSpPr>
          <p:nvPr>
            <p:ph idx="1"/>
          </p:nvPr>
        </p:nvSpPr>
        <p:spPr/>
        <p:txBody>
          <a:bodyPr/>
          <a:lstStyle/>
          <a:p>
            <a:pPr lvl="0"/>
            <a:r>
              <a:rPr lang="en-US" dirty="0"/>
              <a:t>General Strategies</a:t>
            </a:r>
          </a:p>
          <a:p>
            <a:pPr lvl="1"/>
            <a:r>
              <a:rPr lang="en-US" dirty="0"/>
              <a:t>Observe for behaviors that may indicate pain</a:t>
            </a:r>
          </a:p>
          <a:p>
            <a:pPr lvl="1"/>
            <a:r>
              <a:rPr lang="en-US" dirty="0"/>
              <a:t>Query family / caregiver on medical history, predominant mood and affect, and physical and social functioning</a:t>
            </a:r>
          </a:p>
          <a:p>
            <a:pPr lvl="0"/>
            <a:r>
              <a:rPr lang="en-US" dirty="0"/>
              <a:t>Medication History – Consider “Brown Bag” and ask about herbal and dietary supplements and OTC medications</a:t>
            </a:r>
          </a:p>
        </p:txBody>
      </p:sp>
      <p:sp>
        <p:nvSpPr>
          <p:cNvPr id="4" name="Slide Number Placeholder 3">
            <a:extLst>
              <a:ext uri="{FF2B5EF4-FFF2-40B4-BE49-F238E27FC236}">
                <a16:creationId xmlns:a16="http://schemas.microsoft.com/office/drawing/2014/main" id="{4D743DDB-6889-4F68-9CBF-01510DD4BB54}"/>
              </a:ext>
            </a:extLst>
          </p:cNvPr>
          <p:cNvSpPr>
            <a:spLocks noGrp="1"/>
          </p:cNvSpPr>
          <p:nvPr>
            <p:ph type="sldNum" sz="quarter" idx="12"/>
          </p:nvPr>
        </p:nvSpPr>
        <p:spPr/>
        <p:txBody>
          <a:bodyPr/>
          <a:lstStyle/>
          <a:p>
            <a:pPr lvl="0"/>
            <a:fld id="{00000000-1234-1234-1234-123412341234}" type="slidenum">
              <a:rPr lang="en-US" smtClean="0"/>
              <a:pPr lvl="0"/>
              <a:t>17</a:t>
            </a:fld>
            <a:endParaRPr lang="en-US"/>
          </a:p>
        </p:txBody>
      </p:sp>
    </p:spTree>
    <p:extLst>
      <p:ext uri="{BB962C8B-B14F-4D97-AF65-F5344CB8AC3E}">
        <p14:creationId xmlns:p14="http://schemas.microsoft.com/office/powerpoint/2010/main" val="2968092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 Principles</a:t>
            </a:r>
          </a:p>
        </p:txBody>
      </p:sp>
      <p:sp>
        <p:nvSpPr>
          <p:cNvPr id="3" name="Text Placeholder 2"/>
          <p:cNvSpPr>
            <a:spLocks noGrp="1"/>
          </p:cNvSpPr>
          <p:nvPr>
            <p:ph idx="1"/>
          </p:nvPr>
        </p:nvSpPr>
        <p:spPr>
          <a:xfrm>
            <a:off x="838200" y="1557633"/>
            <a:ext cx="10515600" cy="4619330"/>
          </a:xfrm>
        </p:spPr>
        <p:txBody>
          <a:bodyPr>
            <a:normAutofit fontScale="92500" lnSpcReduction="10000"/>
          </a:bodyPr>
          <a:lstStyle/>
          <a:p>
            <a:pPr marL="228600" lvl="0" indent="-228600">
              <a:spcBef>
                <a:spcPts val="0"/>
              </a:spcBef>
              <a:buSzPts val="2800"/>
            </a:pPr>
            <a:r>
              <a:rPr lang="en-US" dirty="0"/>
              <a:t>Include both nonpharmacologic and pharmacologic in concert with a multidisciplinary team</a:t>
            </a:r>
          </a:p>
          <a:p>
            <a:pPr marL="228600" lvl="0" indent="-228600">
              <a:buSzPts val="2800"/>
            </a:pPr>
            <a:r>
              <a:rPr lang="en-US" dirty="0"/>
              <a:t>Desired Outcomes:</a:t>
            </a:r>
          </a:p>
          <a:p>
            <a:pPr marL="685800" lvl="1" indent="-228600">
              <a:buSzPts val="2400"/>
            </a:pPr>
            <a:r>
              <a:rPr lang="en-US" dirty="0"/>
              <a:t>Depends on the type of pain and should be tailored to individual patients and circumstances</a:t>
            </a:r>
          </a:p>
          <a:p>
            <a:pPr marL="1143000" lvl="2" indent="-228600">
              <a:buSzPts val="2000"/>
            </a:pPr>
            <a:r>
              <a:rPr lang="en-US" dirty="0"/>
              <a:t>Chronic vs acute pain</a:t>
            </a:r>
          </a:p>
          <a:p>
            <a:pPr marL="228600" lvl="0" indent="-228600">
              <a:buSzPts val="2800"/>
            </a:pPr>
            <a:r>
              <a:rPr lang="en-US" dirty="0"/>
              <a:t>Simple interventions such as education can reduce patient distress</a:t>
            </a:r>
          </a:p>
          <a:p>
            <a:pPr marL="228600" lvl="0" indent="-228600">
              <a:buSzPts val="2800"/>
            </a:pPr>
            <a:r>
              <a:rPr lang="en-US" dirty="0"/>
              <a:t>Psychological techniques have proven effective in reducing pain-related disability and improving global functioning</a:t>
            </a:r>
          </a:p>
          <a:p>
            <a:pPr marL="228600" lvl="0" indent="-228600">
              <a:buSzPts val="2800"/>
            </a:pPr>
            <a:r>
              <a:rPr lang="en-US" dirty="0"/>
              <a:t>Medication is not the sole focus of treatment in chronic pain</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5" name="Google Shape;323;p22"/>
          <p:cNvSpPr txBox="1"/>
          <p:nvPr/>
        </p:nvSpPr>
        <p:spPr>
          <a:xfrm>
            <a:off x="0" y="6233762"/>
            <a:ext cx="8916785" cy="646290"/>
          </a:xfrm>
          <a:prstGeom prst="rect">
            <a:avLst/>
          </a:prstGeom>
          <a:noFill/>
          <a:ln>
            <a:noFill/>
          </a:ln>
        </p:spPr>
        <p:txBody>
          <a:bodyPr spcFirstLastPara="1" wrap="square" lIns="91425" tIns="45700" rIns="91425" bIns="45700" anchor="t" anchorCtr="0">
            <a:spAutoFit/>
          </a:bodyPr>
          <a:lstStyle/>
          <a:p>
            <a:r>
              <a:rPr lang="en-US" i="1" dirty="0"/>
              <a:t>BMJ</a:t>
            </a:r>
            <a:r>
              <a:rPr lang="en-US" dirty="0"/>
              <a:t>. 2015;350:h444</a:t>
            </a:r>
          </a:p>
          <a:p>
            <a:pPr lvl="0"/>
            <a:r>
              <a:rPr lang="en-US" i="1" dirty="0"/>
              <a:t>NCCN Clinical Practice Guidelines in Oncology: Adult Cancer Pain. </a:t>
            </a:r>
            <a:r>
              <a:rPr lang="en-US" dirty="0"/>
              <a:t>2018.</a:t>
            </a:r>
            <a:endParaRPr dirty="0"/>
          </a:p>
        </p:txBody>
      </p:sp>
    </p:spTree>
    <p:extLst>
      <p:ext uri="{BB962C8B-B14F-4D97-AF65-F5344CB8AC3E}">
        <p14:creationId xmlns:p14="http://schemas.microsoft.com/office/powerpoint/2010/main" val="181703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p:cNvSpPr>
          <p:nvPr>
            <p:ph type="title"/>
          </p:nvPr>
        </p:nvSpPr>
        <p:spPr/>
        <p:txBody>
          <a:bodyPr/>
          <a:lstStyle/>
          <a:p>
            <a:r>
              <a:rPr lang="en-US" altLang="en-US">
                <a:sym typeface="Arial" panose="020B0604020202020204" pitchFamily="34" charset="0"/>
              </a:rPr>
              <a:t>Undertreated Populations</a:t>
            </a:r>
            <a:endParaRPr lang="en-US" altLang="en-US"/>
          </a:p>
        </p:txBody>
      </p:sp>
      <p:sp>
        <p:nvSpPr>
          <p:cNvPr id="17411" name="Rectangle 2"/>
          <p:cNvSpPr>
            <a:spLocks noGrp="1"/>
          </p:cNvSpPr>
          <p:nvPr>
            <p:ph idx="1"/>
          </p:nvPr>
        </p:nvSpPr>
        <p:spPr/>
        <p:txBody>
          <a:bodyPr/>
          <a:lstStyle/>
          <a:p>
            <a:r>
              <a:rPr lang="en-US" altLang="en-US">
                <a:sym typeface="Arial" panose="020B0604020202020204" pitchFamily="34" charset="0"/>
              </a:rPr>
              <a:t>Pediatric and geriatric patients </a:t>
            </a:r>
          </a:p>
          <a:p>
            <a:r>
              <a:rPr lang="en-US" altLang="en-US">
                <a:sym typeface="Arial" panose="020B0604020202020204" pitchFamily="34" charset="0"/>
              </a:rPr>
              <a:t>Cultural or communication factors </a:t>
            </a:r>
            <a:endParaRPr lang="en-US" altLang="en-US"/>
          </a:p>
          <a:p>
            <a:r>
              <a:rPr lang="en-US" altLang="en-US">
                <a:sym typeface="Arial" panose="020B0604020202020204" pitchFamily="34" charset="0"/>
              </a:rPr>
              <a:t>History of substance abuse</a:t>
            </a:r>
          </a:p>
          <a:p>
            <a:r>
              <a:rPr lang="en-US" altLang="en-US">
                <a:sym typeface="Arial" panose="020B0604020202020204" pitchFamily="34" charset="0"/>
              </a:rPr>
              <a:t>Neuropathic pain</a:t>
            </a:r>
          </a:p>
          <a:p>
            <a:r>
              <a:rPr lang="en-US" altLang="en-US">
                <a:sym typeface="Arial" panose="020B0604020202020204" pitchFamily="34" charset="0"/>
              </a:rPr>
              <a:t>Racial/ethnic minorities</a:t>
            </a:r>
          </a:p>
          <a:p>
            <a:r>
              <a:rPr lang="en-US" altLang="en-US">
                <a:sym typeface="Arial" panose="020B0604020202020204" pitchFamily="34" charset="0"/>
              </a:rPr>
              <a:t>Females</a:t>
            </a:r>
            <a:endParaRPr lang="en-US" altLang="en-US" dirty="0">
              <a:sym typeface="Arial" panose="020B0604020202020204" pitchFamily="34" charset="0"/>
            </a:endParaRPr>
          </a:p>
        </p:txBody>
      </p:sp>
      <p:sp>
        <p:nvSpPr>
          <p:cNvPr id="17412" name="Slide Number Placeholder 4"/>
          <p:cNvSpPr>
            <a:spLocks noGrp="1"/>
          </p:cNvSpPr>
          <p:nvPr>
            <p:ph type="sldNum" sz="quarter" idx="12"/>
          </p:nvPr>
        </p:nvSpPr>
        <p:spPr/>
        <p:txBody>
          <a:bodyPr/>
          <a:lstStyle/>
          <a:p>
            <a:fld id="{42C703DB-31E8-4BCA-9E49-01150FF90879}" type="slidenum">
              <a:rPr lang="en-US" altLang="en-US" smtClean="0"/>
              <a:pPr/>
              <a:t>19</a:t>
            </a:fld>
            <a:endParaRPr lang="en-US" altLang="en-US"/>
          </a:p>
        </p:txBody>
      </p:sp>
      <p:pic>
        <p:nvPicPr>
          <p:cNvPr id="2050" name="Picture 2" descr="StayWoke... Live Inclusively: Equity vs. Equality | The Inclusion 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27" y="3054504"/>
            <a:ext cx="6203467" cy="33018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88189" y="6308079"/>
            <a:ext cx="2005374" cy="461665"/>
          </a:xfrm>
          <a:prstGeom prst="rect">
            <a:avLst/>
          </a:prstGeom>
          <a:noFill/>
        </p:spPr>
        <p:txBody>
          <a:bodyPr wrap="square" rtlCol="0">
            <a:spAutoFit/>
          </a:bodyPr>
          <a:lstStyle/>
          <a:p>
            <a:pPr algn="ctr"/>
            <a:r>
              <a:rPr lang="en-US" sz="2400" b="1" dirty="0"/>
              <a:t>EQUALITY</a:t>
            </a:r>
          </a:p>
        </p:txBody>
      </p:sp>
      <p:sp>
        <p:nvSpPr>
          <p:cNvPr id="7" name="TextBox 6"/>
          <p:cNvSpPr txBox="1"/>
          <p:nvPr/>
        </p:nvSpPr>
        <p:spPr>
          <a:xfrm>
            <a:off x="9348426" y="6302333"/>
            <a:ext cx="2005374" cy="461665"/>
          </a:xfrm>
          <a:prstGeom prst="rect">
            <a:avLst/>
          </a:prstGeom>
          <a:noFill/>
        </p:spPr>
        <p:txBody>
          <a:bodyPr wrap="square" rtlCol="0">
            <a:spAutoFit/>
          </a:bodyPr>
          <a:lstStyle/>
          <a:p>
            <a:pPr algn="ctr"/>
            <a:r>
              <a:rPr lang="en-US" sz="2400" b="1" dirty="0"/>
              <a:t>EQUITY</a:t>
            </a:r>
          </a:p>
        </p:txBody>
      </p:sp>
    </p:spTree>
    <p:extLst>
      <p:ext uri="{BB962C8B-B14F-4D97-AF65-F5344CB8AC3E}">
        <p14:creationId xmlns:p14="http://schemas.microsoft.com/office/powerpoint/2010/main" val="2283830503"/>
      </p:ext>
    </p:extLst>
  </p:cSld>
  <p:clrMapOvr>
    <a:masterClrMapping/>
  </p:clrMapOvr>
  <p:transition spd="med" advTm="34766"/>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 disclosures or conflicts of interest</a:t>
            </a:r>
          </a:p>
        </p:txBody>
      </p:sp>
    </p:spTree>
    <p:extLst>
      <p:ext uri="{BB962C8B-B14F-4D97-AF65-F5344CB8AC3E}">
        <p14:creationId xmlns:p14="http://schemas.microsoft.com/office/powerpoint/2010/main" val="1509892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3"/>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0" name="Google Shape;330;p23"/>
          <p:cNvPicPr preferRelativeResize="0"/>
          <p:nvPr/>
        </p:nvPicPr>
        <p:blipFill rotWithShape="1">
          <a:blip r:embed="rId3">
            <a:alphaModFix amt="50000"/>
          </a:blip>
          <a:srcRect t="15730"/>
          <a:stretch/>
        </p:blipFill>
        <p:spPr>
          <a:xfrm>
            <a:off x="0" y="1"/>
            <a:ext cx="12191980" cy="6857999"/>
          </a:xfrm>
          <a:prstGeom prst="rect">
            <a:avLst/>
          </a:prstGeom>
          <a:noFill/>
          <a:ln>
            <a:noFill/>
          </a:ln>
        </p:spPr>
      </p:pic>
      <p:sp>
        <p:nvSpPr>
          <p:cNvPr id="331" name="Google Shape;331;p23"/>
          <p:cNvSpPr txBox="1">
            <a:spLocks noGrp="1"/>
          </p:cNvSpPr>
          <p:nvPr>
            <p:ph type="title"/>
          </p:nvPr>
        </p:nvSpPr>
        <p:spPr>
          <a:xfrm>
            <a:off x="4769709" y="1779587"/>
            <a:ext cx="7027004"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b="1" dirty="0">
                <a:solidFill>
                  <a:srgbClr val="FFFFFF"/>
                </a:solidFill>
              </a:rPr>
              <a:t>Nonpharmacologic</a:t>
            </a:r>
            <a:br>
              <a:rPr lang="en-US" b="1" dirty="0">
                <a:solidFill>
                  <a:srgbClr val="FFFFFF"/>
                </a:solidFill>
              </a:rPr>
            </a:br>
            <a:r>
              <a:rPr lang="en-US" b="1" dirty="0">
                <a:solidFill>
                  <a:srgbClr val="FFFFFF"/>
                </a:solidFill>
              </a:rPr>
              <a:t>Therapy</a:t>
            </a:r>
            <a:endParaRPr dirty="0"/>
          </a:p>
        </p:txBody>
      </p:sp>
      <p:sp>
        <p:nvSpPr>
          <p:cNvPr id="332" name="Google Shape;332;p2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745972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4"/>
          <p:cNvSpPr txBox="1">
            <a:spLocks noGrp="1"/>
          </p:cNvSpPr>
          <p:nvPr>
            <p:ph type="title"/>
          </p:nvPr>
        </p:nvSpPr>
        <p:spPr/>
        <p:txBody>
          <a:bodyPr/>
          <a:lstStyle/>
          <a:p>
            <a:pPr lvl="0"/>
            <a:r>
              <a:rPr lang="en-US"/>
              <a:t>Treatment – Nonpharmacologic</a:t>
            </a:r>
            <a:endParaRPr lang="en-US" dirty="0"/>
          </a:p>
        </p:txBody>
      </p:sp>
      <p:sp>
        <p:nvSpPr>
          <p:cNvPr id="338" name="Google Shape;338;p24"/>
          <p:cNvSpPr txBox="1">
            <a:spLocks noGrp="1"/>
          </p:cNvSpPr>
          <p:nvPr>
            <p:ph idx="1"/>
          </p:nvPr>
        </p:nvSpPr>
        <p:spPr/>
        <p:txBody>
          <a:bodyPr/>
          <a:lstStyle/>
          <a:p>
            <a:pPr lvl="0"/>
            <a:r>
              <a:rPr lang="en-US"/>
              <a:t>Exercise</a:t>
            </a:r>
          </a:p>
          <a:p>
            <a:pPr lvl="0"/>
            <a:r>
              <a:rPr lang="en-US"/>
              <a:t>Physical therapy</a:t>
            </a:r>
          </a:p>
          <a:p>
            <a:pPr lvl="0"/>
            <a:r>
              <a:rPr lang="en-US"/>
              <a:t>Diet</a:t>
            </a:r>
          </a:p>
          <a:p>
            <a:pPr lvl="0"/>
            <a:r>
              <a:rPr lang="en-US"/>
              <a:t>Weight loss</a:t>
            </a:r>
          </a:p>
          <a:p>
            <a:pPr lvl="0"/>
            <a:r>
              <a:rPr lang="en-US"/>
              <a:t>Electroanalgesia</a:t>
            </a:r>
          </a:p>
          <a:p>
            <a:pPr lvl="0"/>
            <a:r>
              <a:rPr lang="en-US"/>
              <a:t>Interventional approaches</a:t>
            </a:r>
          </a:p>
        </p:txBody>
      </p:sp>
      <p:sp>
        <p:nvSpPr>
          <p:cNvPr id="340" name="Google Shape;340;p24"/>
          <p:cNvSpPr txBox="1">
            <a:spLocks noGrp="1"/>
          </p:cNvSpPr>
          <p:nvPr>
            <p:ph type="sldNum" sz="quarter" idx="12"/>
          </p:nvPr>
        </p:nvSpPr>
        <p:spPr/>
        <p:txBody>
          <a:bodyPr/>
          <a:lstStyle/>
          <a:p>
            <a:pPr lvl="0"/>
            <a:fld id="{00000000-1234-1234-1234-123412341234}" type="slidenum">
              <a:rPr lang="en-US" smtClean="0"/>
              <a:pPr lvl="0"/>
              <a:t>21</a:t>
            </a:fld>
            <a:endParaRPr lang="en-US"/>
          </a:p>
        </p:txBody>
      </p:sp>
      <p:sp>
        <p:nvSpPr>
          <p:cNvPr id="339" name="Google Shape;339;p24"/>
          <p:cNvSpPr/>
          <p:nvPr/>
        </p:nvSpPr>
        <p:spPr>
          <a:xfrm>
            <a:off x="0" y="6550264"/>
            <a:ext cx="1075136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err="1">
                <a:solidFill>
                  <a:schemeClr val="dk1"/>
                </a:solidFill>
                <a:latin typeface="+mj-lt"/>
                <a:ea typeface="Helvetica Neue"/>
                <a:cs typeface="Helvetica Neue"/>
                <a:sym typeface="Helvetica Neue"/>
              </a:rPr>
              <a:t>Bonacre</a:t>
            </a:r>
            <a:r>
              <a:rPr lang="en-US" dirty="0">
                <a:solidFill>
                  <a:schemeClr val="dk1"/>
                </a:solidFill>
                <a:latin typeface="+mj-lt"/>
                <a:ea typeface="Helvetica Neue"/>
                <a:cs typeface="Helvetica Neue"/>
                <a:sym typeface="Helvetica Neue"/>
              </a:rPr>
              <a:t> OUT, Clothier AW.</a:t>
            </a:r>
            <a:r>
              <a:rPr lang="en-US" i="1" dirty="0">
                <a:solidFill>
                  <a:schemeClr val="dk1"/>
                </a:solidFill>
                <a:latin typeface="+mj-lt"/>
                <a:ea typeface="Helvetica Neue"/>
                <a:cs typeface="Calibri" panose="020F0502020204030204" pitchFamily="34" charset="0"/>
                <a:sym typeface="Helvetica Neue"/>
              </a:rPr>
              <a:t> Integrative Pain Management</a:t>
            </a:r>
            <a:r>
              <a:rPr lang="en-US" dirty="0">
                <a:solidFill>
                  <a:schemeClr val="dk1"/>
                </a:solidFill>
                <a:latin typeface="+mj-lt"/>
                <a:ea typeface="Helvetica Neue"/>
                <a:cs typeface="Helvetica Neue"/>
                <a:sym typeface="Helvetica Neue"/>
              </a:rPr>
              <a:t>. Oxford: Oxford University Press; 2016</a:t>
            </a:r>
            <a:endParaRPr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36317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Treatment – Complementary and Integrative Approaches</a:t>
            </a:r>
            <a:endParaRPr dirty="0"/>
          </a:p>
        </p:txBody>
      </p:sp>
      <p:sp>
        <p:nvSpPr>
          <p:cNvPr id="346" name="Google Shape;346;p25"/>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dirty="0"/>
              <a:t>Tai Chi</a:t>
            </a:r>
            <a:endParaRPr dirty="0"/>
          </a:p>
          <a:p>
            <a:pPr marL="228600" lvl="0" indent="-228600" algn="l" rtl="0">
              <a:lnSpc>
                <a:spcPct val="90000"/>
              </a:lnSpc>
              <a:spcBef>
                <a:spcPts val="1000"/>
              </a:spcBef>
              <a:spcAft>
                <a:spcPts val="0"/>
              </a:spcAft>
              <a:buClr>
                <a:schemeClr val="dk1"/>
              </a:buClr>
              <a:buSzPts val="2800"/>
              <a:buChar char="•"/>
            </a:pPr>
            <a:r>
              <a:rPr lang="en-US" dirty="0"/>
              <a:t>Yoga</a:t>
            </a:r>
            <a:endParaRPr dirty="0"/>
          </a:p>
          <a:p>
            <a:pPr marL="228600" lvl="0" indent="-228600" algn="l" rtl="0">
              <a:lnSpc>
                <a:spcPct val="90000"/>
              </a:lnSpc>
              <a:spcBef>
                <a:spcPts val="1000"/>
              </a:spcBef>
              <a:spcAft>
                <a:spcPts val="0"/>
              </a:spcAft>
              <a:buClr>
                <a:schemeClr val="dk1"/>
              </a:buClr>
              <a:buSzPts val="2800"/>
              <a:buChar char="•"/>
            </a:pPr>
            <a:r>
              <a:rPr lang="en-US" dirty="0"/>
              <a:t>Acupuncture</a:t>
            </a:r>
            <a:endParaRPr dirty="0"/>
          </a:p>
          <a:p>
            <a:pPr marL="228600" lvl="0" indent="-228600" algn="l" rtl="0">
              <a:lnSpc>
                <a:spcPct val="90000"/>
              </a:lnSpc>
              <a:spcBef>
                <a:spcPts val="1000"/>
              </a:spcBef>
              <a:spcAft>
                <a:spcPts val="0"/>
              </a:spcAft>
              <a:buClr>
                <a:schemeClr val="dk1"/>
              </a:buClr>
              <a:buSzPts val="2800"/>
              <a:buChar char="•"/>
            </a:pPr>
            <a:r>
              <a:rPr lang="en-US" dirty="0"/>
              <a:t>Massage </a:t>
            </a:r>
            <a:endParaRPr dirty="0"/>
          </a:p>
          <a:p>
            <a:pPr marL="228600" lvl="0" indent="-228600" algn="l" rtl="0">
              <a:lnSpc>
                <a:spcPct val="90000"/>
              </a:lnSpc>
              <a:spcBef>
                <a:spcPts val="1000"/>
              </a:spcBef>
              <a:spcAft>
                <a:spcPts val="0"/>
              </a:spcAft>
              <a:buClr>
                <a:schemeClr val="dk1"/>
              </a:buClr>
              <a:buSzPts val="2800"/>
              <a:buChar char="•"/>
            </a:pPr>
            <a:r>
              <a:rPr lang="en-US" dirty="0"/>
              <a:t>Mindfulness</a:t>
            </a:r>
            <a:endParaRPr dirty="0"/>
          </a:p>
          <a:p>
            <a:pPr marL="228600" lvl="0" indent="-228600" algn="l" rtl="0">
              <a:lnSpc>
                <a:spcPct val="90000"/>
              </a:lnSpc>
              <a:spcBef>
                <a:spcPts val="1000"/>
              </a:spcBef>
              <a:spcAft>
                <a:spcPts val="0"/>
              </a:spcAft>
              <a:buClr>
                <a:schemeClr val="dk1"/>
              </a:buClr>
              <a:buSzPts val="2800"/>
              <a:buChar char="•"/>
            </a:pPr>
            <a:r>
              <a:rPr lang="en-US" dirty="0"/>
              <a:t>Biofeedback</a:t>
            </a:r>
            <a:endParaRPr dirty="0"/>
          </a:p>
          <a:p>
            <a:pPr marL="228600" lvl="0" indent="-228600" algn="l" rtl="0">
              <a:lnSpc>
                <a:spcPct val="90000"/>
              </a:lnSpc>
              <a:spcBef>
                <a:spcPts val="1000"/>
              </a:spcBef>
              <a:spcAft>
                <a:spcPts val="0"/>
              </a:spcAft>
              <a:buClr>
                <a:schemeClr val="dk1"/>
              </a:buClr>
              <a:buSzPts val="2800"/>
              <a:buChar char="•"/>
            </a:pPr>
            <a:r>
              <a:rPr lang="en-US" dirty="0"/>
              <a:t>Manipulation</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Evidence varies with different types of pain and conditions</a:t>
            </a:r>
            <a:endParaRPr dirty="0"/>
          </a:p>
        </p:txBody>
      </p:sp>
      <p:sp>
        <p:nvSpPr>
          <p:cNvPr id="348" name="Google Shape;348;p2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47" name="Google Shape;347;p25"/>
          <p:cNvSpPr/>
          <p:nvPr/>
        </p:nvSpPr>
        <p:spPr>
          <a:xfrm>
            <a:off x="0" y="6510773"/>
            <a:ext cx="315567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i="1" dirty="0">
                <a:solidFill>
                  <a:schemeClr val="dk1"/>
                </a:solidFill>
                <a:latin typeface="+mj-lt"/>
                <a:ea typeface="Helvetica Neue"/>
                <a:cs typeface="Helvetica Neue"/>
                <a:sym typeface="Helvetica Neue"/>
              </a:rPr>
              <a:t>Explore. </a:t>
            </a:r>
            <a:r>
              <a:rPr lang="en-US" dirty="0">
                <a:solidFill>
                  <a:schemeClr val="dk1"/>
                </a:solidFill>
                <a:latin typeface="+mj-lt"/>
                <a:ea typeface="Helvetica Neue"/>
                <a:cs typeface="Helvetica Neue"/>
                <a:sym typeface="Helvetica Neue"/>
              </a:rPr>
              <a:t>2018;14(3):177–211</a:t>
            </a:r>
            <a:endParaRPr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2269663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6"/>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5" name="Google Shape;355;p26"/>
          <p:cNvPicPr preferRelativeResize="0"/>
          <p:nvPr/>
        </p:nvPicPr>
        <p:blipFill rotWithShape="1">
          <a:blip r:embed="rId3">
            <a:alphaModFix amt="50000"/>
          </a:blip>
          <a:srcRect t="3260" b="11189"/>
          <a:stretch/>
        </p:blipFill>
        <p:spPr>
          <a:xfrm>
            <a:off x="20" y="1"/>
            <a:ext cx="12191980" cy="6857999"/>
          </a:xfrm>
          <a:prstGeom prst="rect">
            <a:avLst/>
          </a:prstGeom>
          <a:noFill/>
          <a:ln>
            <a:noFill/>
          </a:ln>
        </p:spPr>
      </p:pic>
      <p:sp>
        <p:nvSpPr>
          <p:cNvPr id="356" name="Google Shape;356;p26"/>
          <p:cNvSpPr txBox="1">
            <a:spLocks noGrp="1"/>
          </p:cNvSpPr>
          <p:nvPr>
            <p:ph type="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a:solidFill>
                  <a:srgbClr val="FFFFFF"/>
                </a:solidFill>
              </a:rPr>
              <a:t>Pharmacologic Therapy</a:t>
            </a:r>
            <a:endParaRPr/>
          </a:p>
        </p:txBody>
      </p:sp>
      <p:sp>
        <p:nvSpPr>
          <p:cNvPr id="357" name="Google Shape;357;p26"/>
          <p:cNvSpPr txBox="1">
            <a:spLocks noGrp="1"/>
          </p:cNvSpPr>
          <p:nvPr>
            <p:ph type="body" idx="1"/>
          </p:nvPr>
        </p:nvSpPr>
        <p:spPr>
          <a:xfrm>
            <a:off x="1524000" y="4159404"/>
            <a:ext cx="9144000" cy="109839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endParaRPr>
              <a:solidFill>
                <a:srgbClr val="FFFFFF"/>
              </a:solidFill>
            </a:endParaRPr>
          </a:p>
        </p:txBody>
      </p:sp>
      <p:sp>
        <p:nvSpPr>
          <p:cNvPr id="358" name="Google Shape;358;p2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255661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7"/>
          <p:cNvSpPr/>
          <p:nvPr/>
        </p:nvSpPr>
        <p:spPr>
          <a:xfrm>
            <a:off x="378068" y="343486"/>
            <a:ext cx="11438793"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5" name="Google Shape;365;p27"/>
          <p:cNvSpPr txBox="1">
            <a:spLocks noGrp="1"/>
          </p:cNvSpPr>
          <p:nvPr>
            <p:ph type="title"/>
          </p:nvPr>
        </p:nvSpPr>
        <p:spPr>
          <a:xfrm>
            <a:off x="526073" y="466578"/>
            <a:ext cx="11139854" cy="93044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5400"/>
              <a:buFont typeface="Calibri"/>
              <a:buNone/>
            </a:pPr>
            <a:r>
              <a:rPr lang="en-US" sz="5400">
                <a:solidFill>
                  <a:srgbClr val="FFFFFF"/>
                </a:solidFill>
                <a:latin typeface="Calibri"/>
                <a:ea typeface="Calibri"/>
                <a:cs typeface="Calibri"/>
                <a:sym typeface="Calibri"/>
              </a:rPr>
              <a:t>Pharmacologic Options</a:t>
            </a:r>
            <a:endParaRPr/>
          </a:p>
        </p:txBody>
      </p:sp>
      <p:sp>
        <p:nvSpPr>
          <p:cNvPr id="368" name="Google Shape;368;p2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cxnSp>
        <p:nvCxnSpPr>
          <p:cNvPr id="366" name="Google Shape;366;p27"/>
          <p:cNvCxnSpPr/>
          <p:nvPr/>
        </p:nvCxnSpPr>
        <p:spPr>
          <a:xfrm>
            <a:off x="2209800" y="1448631"/>
            <a:ext cx="7772400" cy="0"/>
          </a:xfrm>
          <a:prstGeom prst="straightConnector1">
            <a:avLst/>
          </a:prstGeom>
          <a:noFill/>
          <a:ln w="22225" cap="flat" cmpd="sng">
            <a:solidFill>
              <a:srgbClr val="D9D9D9"/>
            </a:solidFill>
            <a:prstDash val="solid"/>
            <a:miter lim="800000"/>
            <a:headEnd type="none" w="sm" len="sm"/>
            <a:tailEnd type="none" w="sm" len="sm"/>
          </a:ln>
        </p:spPr>
      </p:cxnSp>
      <p:graphicFrame>
        <p:nvGraphicFramePr>
          <p:cNvPr id="367" name="Google Shape;367;p27"/>
          <p:cNvGraphicFramePr/>
          <p:nvPr/>
        </p:nvGraphicFramePr>
        <p:xfrm>
          <a:off x="320040" y="2310834"/>
          <a:ext cx="11496800" cy="4458445"/>
        </p:xfrm>
        <a:graphic>
          <a:graphicData uri="http://schemas.openxmlformats.org/drawingml/2006/table">
            <a:tbl>
              <a:tblPr firstRow="1" bandRow="1">
                <a:noFill/>
              </a:tblPr>
              <a:tblGrid>
                <a:gridCol w="3796750">
                  <a:extLst>
                    <a:ext uri="{9D8B030D-6E8A-4147-A177-3AD203B41FA5}">
                      <a16:colId xmlns:a16="http://schemas.microsoft.com/office/drawing/2014/main" val="20000"/>
                    </a:ext>
                  </a:extLst>
                </a:gridCol>
                <a:gridCol w="3796750">
                  <a:extLst>
                    <a:ext uri="{9D8B030D-6E8A-4147-A177-3AD203B41FA5}">
                      <a16:colId xmlns:a16="http://schemas.microsoft.com/office/drawing/2014/main" val="20001"/>
                    </a:ext>
                  </a:extLst>
                </a:gridCol>
                <a:gridCol w="3903300">
                  <a:extLst>
                    <a:ext uri="{9D8B030D-6E8A-4147-A177-3AD203B41FA5}">
                      <a16:colId xmlns:a16="http://schemas.microsoft.com/office/drawing/2014/main" val="20002"/>
                    </a:ext>
                  </a:extLst>
                </a:gridCol>
              </a:tblGrid>
              <a:tr h="752675">
                <a:tc>
                  <a:txBody>
                    <a:bodyPr/>
                    <a:lstStyle/>
                    <a:p>
                      <a:pPr marL="0" marR="0" lvl="0" indent="0" algn="l" rtl="0">
                        <a:spcBef>
                          <a:spcPts val="0"/>
                        </a:spcBef>
                        <a:spcAft>
                          <a:spcPts val="0"/>
                        </a:spcAft>
                        <a:buNone/>
                      </a:pPr>
                      <a:r>
                        <a:rPr lang="en-US" sz="2400" u="none" strike="noStrike" cap="none"/>
                        <a:t>Non-opioids</a:t>
                      </a:r>
                      <a:endParaRPr/>
                    </a:p>
                  </a:txBody>
                  <a:tcPr marL="75300" marR="75300" marT="37650" marB="37650"/>
                </a:tc>
                <a:tc>
                  <a:txBody>
                    <a:bodyPr/>
                    <a:lstStyle/>
                    <a:p>
                      <a:pPr marL="0" marR="0" lvl="0" indent="0" algn="l" rtl="0">
                        <a:spcBef>
                          <a:spcPts val="0"/>
                        </a:spcBef>
                        <a:spcAft>
                          <a:spcPts val="0"/>
                        </a:spcAft>
                        <a:buNone/>
                      </a:pPr>
                      <a:r>
                        <a:rPr lang="en-US" sz="2400"/>
                        <a:t>Opioids</a:t>
                      </a:r>
                      <a:endParaRPr/>
                    </a:p>
                  </a:txBody>
                  <a:tcPr marL="75300" marR="75300" marT="37650" marB="37650"/>
                </a:tc>
                <a:tc>
                  <a:txBody>
                    <a:bodyPr/>
                    <a:lstStyle/>
                    <a:p>
                      <a:pPr marL="0" marR="0" lvl="0" indent="0" algn="l" rtl="0">
                        <a:spcBef>
                          <a:spcPts val="0"/>
                        </a:spcBef>
                        <a:spcAft>
                          <a:spcPts val="0"/>
                        </a:spcAft>
                        <a:buNone/>
                      </a:pPr>
                      <a:r>
                        <a:rPr lang="en-US" sz="2400"/>
                        <a:t>Co-analgesics (Adjuvant agents)</a:t>
                      </a:r>
                      <a:endParaRPr/>
                    </a:p>
                  </a:txBody>
                  <a:tcPr marL="75300" marR="75300" marT="37650" marB="37650"/>
                </a:tc>
                <a:extLst>
                  <a:ext uri="{0D108BD9-81ED-4DB2-BD59-A6C34878D82A}">
                    <a16:rowId xmlns:a16="http://schemas.microsoft.com/office/drawing/2014/main" val="10000"/>
                  </a:ext>
                </a:extLst>
              </a:tr>
              <a:tr h="3651625">
                <a:tc>
                  <a:txBody>
                    <a:bodyPr/>
                    <a:lstStyle/>
                    <a:p>
                      <a:pPr marL="285750" marR="0" lvl="0" indent="-285750" algn="l" rtl="0">
                        <a:spcBef>
                          <a:spcPts val="0"/>
                        </a:spcBef>
                        <a:spcAft>
                          <a:spcPts val="0"/>
                        </a:spcAft>
                        <a:buClr>
                          <a:schemeClr val="dk1"/>
                        </a:buClr>
                        <a:buSzPts val="2400"/>
                        <a:buFont typeface="Arial"/>
                        <a:buChar char="•"/>
                      </a:pPr>
                      <a:r>
                        <a:rPr lang="en-US" sz="2400"/>
                        <a:t>Non-opioids</a:t>
                      </a:r>
                      <a:endParaRPr/>
                    </a:p>
                    <a:p>
                      <a:pPr marL="742950" marR="0" lvl="1" indent="-285750" algn="l" rtl="0">
                        <a:spcBef>
                          <a:spcPts val="0"/>
                        </a:spcBef>
                        <a:spcAft>
                          <a:spcPts val="0"/>
                        </a:spcAft>
                        <a:buClr>
                          <a:schemeClr val="dk1"/>
                        </a:buClr>
                        <a:buSzPts val="2400"/>
                        <a:buFont typeface="Arial"/>
                        <a:buChar char="•"/>
                      </a:pPr>
                      <a:r>
                        <a:rPr lang="en-US" sz="2400" u="none" strike="noStrike" cap="none"/>
                        <a:t>Acetaminophen</a:t>
                      </a:r>
                      <a:endParaRPr/>
                    </a:p>
                    <a:p>
                      <a:pPr marL="742950" marR="0" lvl="1" indent="-285750" algn="l" rtl="0">
                        <a:spcBef>
                          <a:spcPts val="0"/>
                        </a:spcBef>
                        <a:spcAft>
                          <a:spcPts val="0"/>
                        </a:spcAft>
                        <a:buClr>
                          <a:schemeClr val="dk1"/>
                        </a:buClr>
                        <a:buSzPts val="2400"/>
                        <a:buFont typeface="Arial"/>
                        <a:buChar char="•"/>
                      </a:pPr>
                      <a:r>
                        <a:rPr lang="en-US" sz="2400" u="none" strike="noStrike" cap="none"/>
                        <a:t>NSAIDs</a:t>
                      </a:r>
                      <a:endParaRPr/>
                    </a:p>
                    <a:p>
                      <a:pPr marL="1200150" marR="0" lvl="2" indent="-285750" algn="l" rtl="0">
                        <a:spcBef>
                          <a:spcPts val="0"/>
                        </a:spcBef>
                        <a:spcAft>
                          <a:spcPts val="0"/>
                        </a:spcAft>
                        <a:buClr>
                          <a:schemeClr val="dk1"/>
                        </a:buClr>
                        <a:buSzPts val="2400"/>
                        <a:buFont typeface="Arial"/>
                        <a:buChar char="•"/>
                      </a:pPr>
                      <a:r>
                        <a:rPr lang="en-US" sz="2400" u="none" strike="noStrike" cap="none"/>
                        <a:t>Systemic and Topical</a:t>
                      </a:r>
                      <a:endParaRPr/>
                    </a:p>
                    <a:p>
                      <a:pPr marL="285750" marR="0" lvl="0" indent="-133350" algn="l" rtl="0">
                        <a:spcBef>
                          <a:spcPts val="0"/>
                        </a:spcBef>
                        <a:spcAft>
                          <a:spcPts val="0"/>
                        </a:spcAft>
                        <a:buClr>
                          <a:schemeClr val="dk1"/>
                        </a:buClr>
                        <a:buSzPts val="2400"/>
                        <a:buFont typeface="Arial"/>
                        <a:buNone/>
                      </a:pPr>
                      <a:endParaRPr sz="2400"/>
                    </a:p>
                  </a:txBody>
                  <a:tcPr marL="75300" marR="75300" marT="37650" marB="37650"/>
                </a:tc>
                <a:tc>
                  <a:txBody>
                    <a:bodyPr/>
                    <a:lstStyle/>
                    <a:p>
                      <a:pPr marL="285750" marR="0" lvl="0" indent="-285750" algn="l" rtl="0">
                        <a:spcBef>
                          <a:spcPts val="0"/>
                        </a:spcBef>
                        <a:spcAft>
                          <a:spcPts val="0"/>
                        </a:spcAft>
                        <a:buClr>
                          <a:schemeClr val="dk1"/>
                        </a:buClr>
                        <a:buSzPts val="2400"/>
                        <a:buFont typeface="Arial"/>
                        <a:buChar char="•"/>
                      </a:pPr>
                      <a:r>
                        <a:rPr lang="en-US" sz="2400"/>
                        <a:t>Morphine, oxycodone</a:t>
                      </a:r>
                      <a:endParaRPr/>
                    </a:p>
                    <a:p>
                      <a:pPr marL="285750" marR="0" lvl="0" indent="-285750" algn="l" rtl="0">
                        <a:spcBef>
                          <a:spcPts val="0"/>
                        </a:spcBef>
                        <a:spcAft>
                          <a:spcPts val="0"/>
                        </a:spcAft>
                        <a:buClr>
                          <a:schemeClr val="dk1"/>
                        </a:buClr>
                        <a:buSzPts val="2400"/>
                        <a:buFont typeface="Arial"/>
                        <a:buChar char="•"/>
                      </a:pPr>
                      <a:r>
                        <a:rPr lang="en-US" sz="2400"/>
                        <a:t>Hydrocodone, hydromorphone</a:t>
                      </a:r>
                      <a:endParaRPr/>
                    </a:p>
                    <a:p>
                      <a:pPr marL="285750" marR="0" lvl="0" indent="-285750" algn="l" rtl="0">
                        <a:spcBef>
                          <a:spcPts val="0"/>
                        </a:spcBef>
                        <a:spcAft>
                          <a:spcPts val="0"/>
                        </a:spcAft>
                        <a:buClr>
                          <a:schemeClr val="dk1"/>
                        </a:buClr>
                        <a:buSzPts val="2400"/>
                        <a:buFont typeface="Arial"/>
                        <a:buChar char="•"/>
                      </a:pPr>
                      <a:r>
                        <a:rPr lang="en-US" sz="2400"/>
                        <a:t>Methadone, fentanyl</a:t>
                      </a:r>
                      <a:endParaRPr/>
                    </a:p>
                    <a:p>
                      <a:pPr marL="285750" marR="0" lvl="0" indent="-285750" algn="l" rtl="0">
                        <a:spcBef>
                          <a:spcPts val="0"/>
                        </a:spcBef>
                        <a:spcAft>
                          <a:spcPts val="0"/>
                        </a:spcAft>
                        <a:buClr>
                          <a:schemeClr val="dk1"/>
                        </a:buClr>
                        <a:buSzPts val="2400"/>
                        <a:buFont typeface="Arial"/>
                        <a:buChar char="•"/>
                      </a:pPr>
                      <a:r>
                        <a:rPr lang="en-US" sz="2400"/>
                        <a:t>Tramadol</a:t>
                      </a:r>
                      <a:endParaRPr/>
                    </a:p>
                    <a:p>
                      <a:pPr marL="285750" marR="0" lvl="0" indent="-285750" algn="l" rtl="0">
                        <a:spcBef>
                          <a:spcPts val="0"/>
                        </a:spcBef>
                        <a:spcAft>
                          <a:spcPts val="0"/>
                        </a:spcAft>
                        <a:buClr>
                          <a:schemeClr val="dk1"/>
                        </a:buClr>
                        <a:buSzPts val="2400"/>
                        <a:buFont typeface="Arial"/>
                        <a:buChar char="•"/>
                      </a:pPr>
                      <a:r>
                        <a:rPr lang="en-US" sz="2400"/>
                        <a:t>Codeine, meperidine</a:t>
                      </a:r>
                      <a:endParaRPr/>
                    </a:p>
                    <a:p>
                      <a:pPr marL="285750" marR="0" lvl="0" indent="-285750" algn="l" rtl="0">
                        <a:spcBef>
                          <a:spcPts val="0"/>
                        </a:spcBef>
                        <a:spcAft>
                          <a:spcPts val="0"/>
                        </a:spcAft>
                        <a:buClr>
                          <a:schemeClr val="dk1"/>
                        </a:buClr>
                        <a:buSzPts val="2400"/>
                        <a:buFont typeface="Arial"/>
                        <a:buChar char="•"/>
                      </a:pPr>
                      <a:r>
                        <a:rPr lang="en-US" sz="2400"/>
                        <a:t>Buprenorphine</a:t>
                      </a:r>
                      <a:endParaRPr/>
                    </a:p>
                  </a:txBody>
                  <a:tcPr marL="75300" marR="75300" marT="37650" marB="37650"/>
                </a:tc>
                <a:tc>
                  <a:txBody>
                    <a:bodyPr/>
                    <a:lstStyle/>
                    <a:p>
                      <a:pPr marL="285750" marR="0" lvl="0" indent="-285750" algn="l" rtl="0">
                        <a:spcBef>
                          <a:spcPts val="0"/>
                        </a:spcBef>
                        <a:spcAft>
                          <a:spcPts val="0"/>
                        </a:spcAft>
                        <a:buClr>
                          <a:schemeClr val="dk1"/>
                        </a:buClr>
                        <a:buSzPts val="2400"/>
                        <a:buFont typeface="Arial"/>
                        <a:buChar char="•"/>
                      </a:pPr>
                      <a:r>
                        <a:rPr lang="en-US" sz="2400"/>
                        <a:t>Tricyclic antidepressants</a:t>
                      </a:r>
                      <a:endParaRPr/>
                    </a:p>
                    <a:p>
                      <a:pPr marL="285750" marR="0" lvl="0" indent="-285750" algn="l" rtl="0">
                        <a:spcBef>
                          <a:spcPts val="0"/>
                        </a:spcBef>
                        <a:spcAft>
                          <a:spcPts val="0"/>
                        </a:spcAft>
                        <a:buClr>
                          <a:schemeClr val="dk1"/>
                        </a:buClr>
                        <a:buSzPts val="2400"/>
                        <a:buFont typeface="Arial"/>
                        <a:buChar char="•"/>
                      </a:pPr>
                      <a:r>
                        <a:rPr lang="en-US" sz="2400"/>
                        <a:t>SNRI, SSRI</a:t>
                      </a:r>
                      <a:endParaRPr/>
                    </a:p>
                    <a:p>
                      <a:pPr marL="285750" marR="0" lvl="0" indent="-285750" algn="l" rtl="0">
                        <a:spcBef>
                          <a:spcPts val="0"/>
                        </a:spcBef>
                        <a:spcAft>
                          <a:spcPts val="0"/>
                        </a:spcAft>
                        <a:buClr>
                          <a:schemeClr val="dk1"/>
                        </a:buClr>
                        <a:buSzPts val="2400"/>
                        <a:buFont typeface="Arial"/>
                        <a:buChar char="•"/>
                      </a:pPr>
                      <a:r>
                        <a:rPr lang="en-US" sz="2400"/>
                        <a:t>Gabapentin / Pregabalin</a:t>
                      </a:r>
                      <a:endParaRPr/>
                    </a:p>
                    <a:p>
                      <a:pPr marL="285750" marR="0" lvl="0" indent="-285750" algn="l" rtl="0">
                        <a:spcBef>
                          <a:spcPts val="0"/>
                        </a:spcBef>
                        <a:spcAft>
                          <a:spcPts val="0"/>
                        </a:spcAft>
                        <a:buClr>
                          <a:schemeClr val="dk1"/>
                        </a:buClr>
                        <a:buSzPts val="2400"/>
                        <a:buFont typeface="Arial"/>
                        <a:buChar char="•"/>
                      </a:pPr>
                      <a:r>
                        <a:rPr lang="en-US" sz="2400"/>
                        <a:t>Other anticonvulsants</a:t>
                      </a:r>
                      <a:endParaRPr/>
                    </a:p>
                    <a:p>
                      <a:pPr marL="285750" marR="0" lvl="0" indent="-285750" algn="l" rtl="0">
                        <a:spcBef>
                          <a:spcPts val="0"/>
                        </a:spcBef>
                        <a:spcAft>
                          <a:spcPts val="0"/>
                        </a:spcAft>
                        <a:buClr>
                          <a:schemeClr val="dk1"/>
                        </a:buClr>
                        <a:buSzPts val="2400"/>
                        <a:buFont typeface="Arial"/>
                        <a:buChar char="•"/>
                      </a:pPr>
                      <a:r>
                        <a:rPr lang="en-US" sz="2400"/>
                        <a:t>Anti-arrhythmics</a:t>
                      </a:r>
                      <a:endParaRPr sz="2400"/>
                    </a:p>
                    <a:p>
                      <a:pPr marL="285750" marR="0" lvl="0" indent="-285750" algn="l" rtl="0">
                        <a:spcBef>
                          <a:spcPts val="0"/>
                        </a:spcBef>
                        <a:spcAft>
                          <a:spcPts val="0"/>
                        </a:spcAft>
                        <a:buClr>
                          <a:schemeClr val="dk1"/>
                        </a:buClr>
                        <a:buSzPts val="2400"/>
                        <a:buFont typeface="Arial"/>
                        <a:buChar char="•"/>
                      </a:pPr>
                      <a:r>
                        <a:rPr lang="en-US" sz="2400"/>
                        <a:t>Capsaicin</a:t>
                      </a:r>
                      <a:endParaRPr/>
                    </a:p>
                    <a:p>
                      <a:pPr marL="285750" marR="0" lvl="0" indent="-285750" algn="l" rtl="0">
                        <a:spcBef>
                          <a:spcPts val="0"/>
                        </a:spcBef>
                        <a:spcAft>
                          <a:spcPts val="0"/>
                        </a:spcAft>
                        <a:buClr>
                          <a:schemeClr val="dk1"/>
                        </a:buClr>
                        <a:buSzPts val="2400"/>
                        <a:buFont typeface="Arial"/>
                        <a:buChar char="•"/>
                      </a:pPr>
                      <a:r>
                        <a:rPr lang="en-US" sz="2400"/>
                        <a:t>Ketamine</a:t>
                      </a:r>
                      <a:endParaRPr/>
                    </a:p>
                    <a:p>
                      <a:pPr marL="285750" marR="0" lvl="0" indent="-285750" algn="l" rtl="0">
                        <a:spcBef>
                          <a:spcPts val="0"/>
                        </a:spcBef>
                        <a:spcAft>
                          <a:spcPts val="0"/>
                        </a:spcAft>
                        <a:buClr>
                          <a:schemeClr val="dk1"/>
                        </a:buClr>
                        <a:buSzPts val="2400"/>
                        <a:buFont typeface="Arial"/>
                        <a:buChar char="•"/>
                      </a:pPr>
                      <a:r>
                        <a:rPr lang="en-US" sz="2400"/>
                        <a:t>Skeletal muscle relaxants</a:t>
                      </a:r>
                      <a:endParaRPr/>
                    </a:p>
                  </a:txBody>
                  <a:tcPr marL="75300" marR="75300" marT="37650" marB="3765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0013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8"/>
          <p:cNvSpPr txBox="1">
            <a:spLocks noGrp="1"/>
          </p:cNvSpPr>
          <p:nvPr>
            <p:ph type="title"/>
          </p:nvPr>
        </p:nvSpPr>
        <p:spPr>
          <a:xfrm>
            <a:off x="838200" y="1365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Acetaminophen (Tylenol®)</a:t>
            </a:r>
            <a:endParaRPr/>
          </a:p>
        </p:txBody>
      </p:sp>
      <p:sp>
        <p:nvSpPr>
          <p:cNvPr id="375" name="Google Shape;375;p28"/>
          <p:cNvSpPr txBox="1">
            <a:spLocks noGrp="1"/>
          </p:cNvSpPr>
          <p:nvPr>
            <p:ph idx="1"/>
          </p:nvPr>
        </p:nvSpPr>
        <p:spPr>
          <a:xfrm>
            <a:off x="838200" y="1460310"/>
            <a:ext cx="10515600" cy="471665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3200"/>
              <a:buChar char="•"/>
            </a:pPr>
            <a:r>
              <a:rPr lang="en-US" sz="3200" dirty="0"/>
              <a:t>Indication:</a:t>
            </a:r>
            <a:endParaRPr dirty="0"/>
          </a:p>
          <a:p>
            <a:pPr marL="685800" lvl="1" indent="-228600" algn="l" rtl="0">
              <a:lnSpc>
                <a:spcPct val="90000"/>
              </a:lnSpc>
              <a:spcBef>
                <a:spcPts val="500"/>
              </a:spcBef>
              <a:spcAft>
                <a:spcPts val="0"/>
              </a:spcAft>
              <a:buClr>
                <a:schemeClr val="dk1"/>
              </a:buClr>
              <a:buSzPts val="2800"/>
              <a:buChar char="•"/>
            </a:pPr>
            <a:r>
              <a:rPr lang="en-US" sz="2800" dirty="0"/>
              <a:t>Mild to moderate non-inflammatory nociceptive pain</a:t>
            </a:r>
            <a:endParaRPr dirty="0"/>
          </a:p>
          <a:p>
            <a:pPr marL="685800" lvl="1" indent="-228600" algn="l" rtl="0">
              <a:lnSpc>
                <a:spcPct val="90000"/>
              </a:lnSpc>
              <a:spcBef>
                <a:spcPts val="500"/>
              </a:spcBef>
              <a:spcAft>
                <a:spcPts val="0"/>
              </a:spcAft>
              <a:buClr>
                <a:schemeClr val="dk1"/>
              </a:buClr>
              <a:buSzPts val="2800"/>
              <a:buChar char="•"/>
            </a:pPr>
            <a:r>
              <a:rPr lang="en-US" sz="2800" dirty="0"/>
              <a:t>Generally, very safe in the elderly</a:t>
            </a:r>
            <a:endParaRPr dirty="0"/>
          </a:p>
          <a:p>
            <a:pPr marL="228600" lvl="0" indent="-228600" algn="l" rtl="0">
              <a:lnSpc>
                <a:spcPct val="90000"/>
              </a:lnSpc>
              <a:spcBef>
                <a:spcPts val="1000"/>
              </a:spcBef>
              <a:spcAft>
                <a:spcPts val="0"/>
              </a:spcAft>
              <a:buClr>
                <a:schemeClr val="dk1"/>
              </a:buClr>
              <a:buSzPts val="3200"/>
              <a:buChar char="•"/>
            </a:pPr>
            <a:r>
              <a:rPr lang="en-US" sz="3200" dirty="0"/>
              <a:t>Role in therapy</a:t>
            </a:r>
            <a:endParaRPr dirty="0"/>
          </a:p>
          <a:p>
            <a:pPr marL="685800" lvl="1" indent="-228600" algn="l" rtl="0">
              <a:lnSpc>
                <a:spcPct val="90000"/>
              </a:lnSpc>
              <a:spcBef>
                <a:spcPts val="500"/>
              </a:spcBef>
              <a:spcAft>
                <a:spcPts val="0"/>
              </a:spcAft>
              <a:buClr>
                <a:schemeClr val="dk1"/>
              </a:buClr>
              <a:buSzPts val="2800"/>
              <a:buChar char="•"/>
            </a:pPr>
            <a:r>
              <a:rPr lang="en-US" sz="2800" dirty="0"/>
              <a:t>Self-limiting conditions such as headache, mild to moderate musculoskeletal pain, dental pain</a:t>
            </a:r>
            <a:endParaRPr dirty="0"/>
          </a:p>
          <a:p>
            <a:pPr marL="685800" lvl="1" indent="-228600" algn="l" rtl="0">
              <a:lnSpc>
                <a:spcPct val="90000"/>
              </a:lnSpc>
              <a:spcBef>
                <a:spcPts val="500"/>
              </a:spcBef>
              <a:spcAft>
                <a:spcPts val="0"/>
              </a:spcAft>
              <a:buClr>
                <a:schemeClr val="dk1"/>
              </a:buClr>
              <a:buSzPts val="2800"/>
              <a:buChar char="•"/>
            </a:pPr>
            <a:r>
              <a:rPr lang="en-US" sz="2800" dirty="0"/>
              <a:t>Low back pain</a:t>
            </a:r>
            <a:endParaRPr dirty="0"/>
          </a:p>
          <a:p>
            <a:pPr marL="685800" lvl="1" indent="-228600" algn="l" rtl="0">
              <a:lnSpc>
                <a:spcPct val="90000"/>
              </a:lnSpc>
              <a:spcBef>
                <a:spcPts val="500"/>
              </a:spcBef>
              <a:spcAft>
                <a:spcPts val="0"/>
              </a:spcAft>
              <a:buClr>
                <a:schemeClr val="dk1"/>
              </a:buClr>
              <a:buSzPts val="2800"/>
              <a:buChar char="•"/>
            </a:pPr>
            <a:r>
              <a:rPr lang="en-US" sz="2800" dirty="0"/>
              <a:t>Osteoarthritis (first-line)</a:t>
            </a:r>
          </a:p>
          <a:p>
            <a:pPr marL="685800" lvl="1" indent="-228600" algn="l" rtl="0">
              <a:lnSpc>
                <a:spcPct val="90000"/>
              </a:lnSpc>
              <a:spcBef>
                <a:spcPts val="500"/>
              </a:spcBef>
              <a:spcAft>
                <a:spcPts val="0"/>
              </a:spcAft>
              <a:buClr>
                <a:schemeClr val="dk1"/>
              </a:buClr>
              <a:buSzPts val="2800"/>
              <a:buChar char="•"/>
            </a:pPr>
            <a:r>
              <a:rPr lang="en-US" dirty="0"/>
              <a:t>Opioid sparing</a:t>
            </a:r>
            <a:endParaRPr dirty="0"/>
          </a:p>
          <a:p>
            <a:pPr marL="228600" lvl="0" indent="-228600" algn="l" rtl="0">
              <a:lnSpc>
                <a:spcPct val="90000"/>
              </a:lnSpc>
              <a:spcBef>
                <a:spcPts val="1000"/>
              </a:spcBef>
              <a:spcAft>
                <a:spcPts val="0"/>
              </a:spcAft>
              <a:buClr>
                <a:schemeClr val="dk1"/>
              </a:buClr>
              <a:buSzPts val="3200"/>
              <a:buChar char="•"/>
            </a:pPr>
            <a:r>
              <a:rPr lang="en-US" sz="3200" dirty="0"/>
              <a:t>Mechanism of action</a:t>
            </a:r>
            <a:endParaRPr dirty="0"/>
          </a:p>
          <a:p>
            <a:pPr lvl="1">
              <a:buClr>
                <a:schemeClr val="dk1"/>
              </a:buClr>
              <a:buSzPts val="2800"/>
            </a:pPr>
            <a:r>
              <a:rPr lang="en-US" dirty="0"/>
              <a:t>Not well defined</a:t>
            </a:r>
          </a:p>
          <a:p>
            <a:pPr lvl="1">
              <a:buClr>
                <a:schemeClr val="dk1"/>
              </a:buClr>
              <a:buSzPts val="2800"/>
            </a:pPr>
            <a:r>
              <a:rPr lang="en-US" dirty="0"/>
              <a:t>Analgesic- effects in CNS via activation of inhibitory pathways</a:t>
            </a:r>
          </a:p>
          <a:p>
            <a:pPr marL="685800" lvl="1" indent="-228600" algn="l" rtl="0">
              <a:lnSpc>
                <a:spcPct val="90000"/>
              </a:lnSpc>
              <a:spcBef>
                <a:spcPts val="500"/>
              </a:spcBef>
              <a:spcAft>
                <a:spcPts val="0"/>
              </a:spcAft>
              <a:buClr>
                <a:schemeClr val="dk1"/>
              </a:buClr>
              <a:buSzPts val="2800"/>
              <a:buChar char="•"/>
            </a:pPr>
            <a:r>
              <a:rPr lang="en-US" dirty="0"/>
              <a:t>A</a:t>
            </a:r>
            <a:r>
              <a:rPr lang="en-US" sz="2800" dirty="0"/>
              <a:t>nti-pyretic- inhibition of hypothalamic heat-regulating center</a:t>
            </a:r>
            <a:endParaRPr dirty="0"/>
          </a:p>
        </p:txBody>
      </p:sp>
      <p:sp>
        <p:nvSpPr>
          <p:cNvPr id="376" name="Google Shape;376;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37024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6175952" y="136430"/>
            <a:ext cx="5654097" cy="1807305"/>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dirty="0"/>
              <a:t>Acetaminophen Adverse Effects</a:t>
            </a:r>
          </a:p>
        </p:txBody>
      </p:sp>
      <p:sp>
        <p:nvSpPr>
          <p:cNvPr id="389" name="Google Shape;389;p30"/>
          <p:cNvSpPr txBox="1">
            <a:spLocks noGrp="1"/>
          </p:cNvSpPr>
          <p:nvPr>
            <p:ph idx="1"/>
          </p:nvPr>
        </p:nvSpPr>
        <p:spPr>
          <a:xfrm>
            <a:off x="5829301" y="1943735"/>
            <a:ext cx="6217920" cy="4777740"/>
          </a:xfrm>
          <a:prstGeom prst="rect">
            <a:avLst/>
          </a:prstGeom>
        </p:spPr>
        <p:txBody>
          <a:bodyPr spcFirstLastPara="1" lIns="91425" tIns="45700" rIns="91425" bIns="45700" anchorCtr="0">
            <a:normAutofit lnSpcReduction="10000"/>
          </a:bodyPr>
          <a:lstStyle/>
          <a:p>
            <a:pPr marL="228600" lvl="0" indent="-228600" rtl="0">
              <a:spcBef>
                <a:spcPts val="0"/>
              </a:spcBef>
              <a:spcAft>
                <a:spcPts val="0"/>
              </a:spcAft>
              <a:buClr>
                <a:schemeClr val="dk1"/>
              </a:buClr>
              <a:buSzPct val="100000"/>
              <a:buChar char="•"/>
            </a:pPr>
            <a:r>
              <a:rPr lang="en-US" sz="2400" dirty="0"/>
              <a:t>Hepatotoxicity with acute and chronic use</a:t>
            </a:r>
          </a:p>
          <a:p>
            <a:pPr lvl="1">
              <a:spcBef>
                <a:spcPts val="1000"/>
              </a:spcBef>
              <a:buClr>
                <a:schemeClr val="dk1"/>
              </a:buClr>
              <a:buSzPct val="100000"/>
            </a:pPr>
            <a:r>
              <a:rPr lang="en-US" sz="2400" dirty="0"/>
              <a:t>Acute: single doses of 7.5 – 15 gm</a:t>
            </a:r>
          </a:p>
          <a:p>
            <a:pPr marL="685800" lvl="1" indent="-228600" rtl="0">
              <a:spcBef>
                <a:spcPts val="500"/>
              </a:spcBef>
              <a:spcAft>
                <a:spcPts val="0"/>
              </a:spcAft>
              <a:buClr>
                <a:schemeClr val="dk1"/>
              </a:buClr>
              <a:buSzPct val="100000"/>
              <a:buChar char="•"/>
            </a:pPr>
            <a:r>
              <a:rPr lang="en-US" sz="2400" dirty="0"/>
              <a:t>Chronic: cumulative doses &gt; 4gm/day</a:t>
            </a:r>
          </a:p>
          <a:p>
            <a:pPr marL="228600" lvl="0" indent="-228600" rtl="0">
              <a:spcBef>
                <a:spcPts val="1000"/>
              </a:spcBef>
              <a:spcAft>
                <a:spcPts val="0"/>
              </a:spcAft>
              <a:buClr>
                <a:schemeClr val="dk1"/>
              </a:buClr>
              <a:buSzPct val="100000"/>
              <a:buChar char="•"/>
            </a:pPr>
            <a:r>
              <a:rPr lang="en-US" sz="2400" dirty="0"/>
              <a:t>Risks for hepatotoxicity</a:t>
            </a:r>
          </a:p>
          <a:p>
            <a:pPr marL="685800" lvl="1" indent="-228600" rtl="0">
              <a:spcBef>
                <a:spcPts val="500"/>
              </a:spcBef>
              <a:spcAft>
                <a:spcPts val="0"/>
              </a:spcAft>
              <a:buClr>
                <a:schemeClr val="dk1"/>
              </a:buClr>
              <a:buSzPct val="100000"/>
              <a:buChar char="•"/>
            </a:pPr>
            <a:r>
              <a:rPr lang="en-US" sz="2400" dirty="0"/>
              <a:t>High doses</a:t>
            </a:r>
          </a:p>
          <a:p>
            <a:pPr marL="685800" lvl="1" indent="-228600" rtl="0">
              <a:spcBef>
                <a:spcPts val="500"/>
              </a:spcBef>
              <a:spcAft>
                <a:spcPts val="0"/>
              </a:spcAft>
              <a:buClr>
                <a:schemeClr val="dk1"/>
              </a:buClr>
              <a:buSzPct val="100000"/>
              <a:buChar char="•"/>
            </a:pPr>
            <a:r>
              <a:rPr lang="en-US" sz="2400" dirty="0"/>
              <a:t>Heavy alcohol consumption, fasting, or malnutrition</a:t>
            </a:r>
          </a:p>
          <a:p>
            <a:pPr marL="228600" lvl="0" indent="-228600" rtl="0">
              <a:spcBef>
                <a:spcPts val="1000"/>
              </a:spcBef>
              <a:spcAft>
                <a:spcPts val="0"/>
              </a:spcAft>
              <a:buClr>
                <a:schemeClr val="dk1"/>
              </a:buClr>
              <a:buSzPct val="100000"/>
              <a:buChar char="•"/>
            </a:pPr>
            <a:r>
              <a:rPr lang="en-US" sz="2400" dirty="0"/>
              <a:t>Patient-related variables</a:t>
            </a:r>
          </a:p>
          <a:p>
            <a:pPr marL="685800" lvl="1" indent="-228600" rtl="0">
              <a:spcBef>
                <a:spcPts val="500"/>
              </a:spcBef>
              <a:spcAft>
                <a:spcPts val="0"/>
              </a:spcAft>
              <a:buClr>
                <a:schemeClr val="dk1"/>
              </a:buClr>
              <a:buSzPct val="100000"/>
              <a:buChar char="•"/>
            </a:pPr>
            <a:r>
              <a:rPr lang="en-US" sz="2400" dirty="0"/>
              <a:t>Alcoholic liver disease</a:t>
            </a:r>
          </a:p>
          <a:p>
            <a:pPr marL="685800" lvl="1" indent="-228600" rtl="0">
              <a:spcBef>
                <a:spcPts val="500"/>
              </a:spcBef>
              <a:spcAft>
                <a:spcPts val="0"/>
              </a:spcAft>
              <a:buClr>
                <a:schemeClr val="dk1"/>
              </a:buClr>
              <a:buSzPct val="100000"/>
              <a:buChar char="•"/>
            </a:pPr>
            <a:r>
              <a:rPr lang="en-US" sz="2400" dirty="0"/>
              <a:t>Alcohol use (</a:t>
            </a:r>
            <a:r>
              <a:rPr lang="en-US" sz="2400" u="sng" dirty="0"/>
              <a:t>&gt;</a:t>
            </a:r>
            <a:r>
              <a:rPr lang="en-US" sz="2400" dirty="0"/>
              <a:t> alcoholic drinks per day)</a:t>
            </a:r>
          </a:p>
          <a:p>
            <a:pPr marL="228600" lvl="0" indent="-228600" rtl="0">
              <a:spcBef>
                <a:spcPts val="1000"/>
              </a:spcBef>
              <a:spcAft>
                <a:spcPts val="0"/>
              </a:spcAft>
              <a:buClr>
                <a:schemeClr val="dk1"/>
              </a:buClr>
              <a:buSzPct val="100000"/>
              <a:buChar char="•"/>
            </a:pPr>
            <a:r>
              <a:rPr lang="en-US" sz="2400" dirty="0"/>
              <a:t>Careful with combination products (cold medicines)</a:t>
            </a:r>
          </a:p>
        </p:txBody>
      </p:sp>
      <p:sp>
        <p:nvSpPr>
          <p:cNvPr id="390" name="Google Shape;390;p30"/>
          <p:cNvSpPr txBox="1">
            <a:spLocks noGrp="1"/>
          </p:cNvSpPr>
          <p:nvPr>
            <p:ph type="sldNum" sz="quarter" idx="12"/>
          </p:nvPr>
        </p:nvSpPr>
        <p:spPr>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a:pPr marL="0" lvl="0" indent="0" rtl="0">
                <a:spcBef>
                  <a:spcPts val="0"/>
                </a:spcBef>
                <a:spcAft>
                  <a:spcPts val="600"/>
                </a:spcAft>
                <a:buNone/>
              </a:pPr>
              <a:t>26</a:t>
            </a:fld>
            <a:endParaRPr lang="en-US"/>
          </a:p>
        </p:txBody>
      </p:sp>
      <p:pic>
        <p:nvPicPr>
          <p:cNvPr id="1026" name="Picture 2" descr="Equate Severe Cold &amp; Flu Caplets, 24 Count - Walmart.com">
            <a:extLst>
              <a:ext uri="{FF2B5EF4-FFF2-40B4-BE49-F238E27FC236}">
                <a16:creationId xmlns:a16="http://schemas.microsoft.com/office/drawing/2014/main" id="{154A6DAA-C91E-4AB4-96A5-D86C4B4F666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316" r="6496"/>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68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Mechanism of Acetaminophen Toxicity</a:t>
            </a:r>
            <a:endParaRPr dirty="0"/>
          </a:p>
        </p:txBody>
      </p:sp>
      <p:sp>
        <p:nvSpPr>
          <p:cNvPr id="382" name="Google Shape;382;p29"/>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2800"/>
              <a:buNone/>
            </a:pPr>
            <a:r>
              <a:rPr lang="en-US"/>
              <a:t>Acetaminophen is metabolized by three pathways: </a:t>
            </a:r>
            <a:endParaRPr/>
          </a:p>
          <a:p>
            <a:pPr marL="228600" lvl="0" indent="-228600" algn="l" rtl="0">
              <a:lnSpc>
                <a:spcPct val="90000"/>
              </a:lnSpc>
              <a:spcBef>
                <a:spcPts val="1000"/>
              </a:spcBef>
              <a:spcAft>
                <a:spcPts val="0"/>
              </a:spcAft>
              <a:buClr>
                <a:schemeClr val="dk1"/>
              </a:buClr>
              <a:buSzPts val="2800"/>
              <a:buChar char="•"/>
            </a:pPr>
            <a:r>
              <a:rPr lang="en-US"/>
              <a:t>Glucuronidation (40-65%) </a:t>
            </a:r>
            <a:endParaRPr/>
          </a:p>
          <a:p>
            <a:pPr marL="228600" lvl="0" indent="-228600" algn="l" rtl="0">
              <a:lnSpc>
                <a:spcPct val="90000"/>
              </a:lnSpc>
              <a:spcBef>
                <a:spcPts val="1000"/>
              </a:spcBef>
              <a:spcAft>
                <a:spcPts val="0"/>
              </a:spcAft>
              <a:buClr>
                <a:schemeClr val="dk1"/>
              </a:buClr>
              <a:buSzPts val="2800"/>
              <a:buChar char="•"/>
            </a:pPr>
            <a:r>
              <a:rPr lang="en-US"/>
              <a:t>Sulfation (20-40%) </a:t>
            </a:r>
            <a:endParaRPr/>
          </a:p>
          <a:p>
            <a:pPr marL="228600" lvl="0" indent="-228600" algn="l" rtl="0">
              <a:lnSpc>
                <a:spcPct val="90000"/>
              </a:lnSpc>
              <a:spcBef>
                <a:spcPts val="1000"/>
              </a:spcBef>
              <a:spcAft>
                <a:spcPts val="0"/>
              </a:spcAft>
              <a:buClr>
                <a:schemeClr val="dk1"/>
              </a:buClr>
              <a:buSzPts val="2800"/>
              <a:buChar char="•"/>
            </a:pPr>
            <a:r>
              <a:rPr lang="en-US"/>
              <a:t>N-hydroxylation: forms NAPQI </a:t>
            </a:r>
            <a:endParaRPr/>
          </a:p>
          <a:p>
            <a:pPr marL="685800" lvl="1" indent="-228600" algn="l" rtl="0">
              <a:lnSpc>
                <a:spcPct val="90000"/>
              </a:lnSpc>
              <a:spcBef>
                <a:spcPts val="500"/>
              </a:spcBef>
              <a:spcAft>
                <a:spcPts val="0"/>
              </a:spcAft>
              <a:buClr>
                <a:schemeClr val="dk1"/>
              </a:buClr>
              <a:buSzPts val="2400"/>
              <a:buChar char="•"/>
            </a:pPr>
            <a:r>
              <a:rPr lang="en-US"/>
              <a:t>N-acetyl-p-benzo-quinone imine (NAPQI)</a:t>
            </a:r>
            <a:endParaRPr/>
          </a:p>
          <a:p>
            <a:pPr marL="685800" lvl="1" indent="-228600" algn="l" rtl="0">
              <a:lnSpc>
                <a:spcPct val="90000"/>
              </a:lnSpc>
              <a:spcBef>
                <a:spcPts val="500"/>
              </a:spcBef>
              <a:spcAft>
                <a:spcPts val="0"/>
              </a:spcAft>
              <a:buClr>
                <a:schemeClr val="dk1"/>
              </a:buClr>
              <a:buSzPts val="2400"/>
              <a:buChar char="•"/>
            </a:pPr>
            <a:r>
              <a:rPr lang="en-US"/>
              <a:t>Highly reactive intermediate </a:t>
            </a:r>
            <a:endParaRPr/>
          </a:p>
          <a:p>
            <a:pPr marL="685800" lvl="1" indent="-228600" algn="l" rtl="0">
              <a:lnSpc>
                <a:spcPct val="90000"/>
              </a:lnSpc>
              <a:spcBef>
                <a:spcPts val="500"/>
              </a:spcBef>
              <a:spcAft>
                <a:spcPts val="0"/>
              </a:spcAft>
              <a:buClr>
                <a:schemeClr val="dk1"/>
              </a:buClr>
              <a:buSzPts val="2400"/>
              <a:buChar char="•"/>
            </a:pPr>
            <a:r>
              <a:rPr lang="en-US"/>
              <a:t>Usually combines with glutathione, then excreted (good thing)</a:t>
            </a:r>
            <a:endParaRPr/>
          </a:p>
          <a:p>
            <a:pPr marL="685800" lvl="1" indent="-228600" algn="l" rtl="0">
              <a:lnSpc>
                <a:spcPct val="90000"/>
              </a:lnSpc>
              <a:spcBef>
                <a:spcPts val="500"/>
              </a:spcBef>
              <a:spcAft>
                <a:spcPts val="0"/>
              </a:spcAft>
              <a:buClr>
                <a:schemeClr val="dk1"/>
              </a:buClr>
              <a:buSzPts val="2400"/>
              <a:buChar char="•"/>
            </a:pPr>
            <a:r>
              <a:rPr lang="en-US"/>
              <a:t>With large acetaminophen ingestion, pathways become saturated and glutathione stores depleted </a:t>
            </a:r>
            <a:endParaRPr/>
          </a:p>
          <a:p>
            <a:pPr marL="685800" lvl="1" indent="-228600" algn="l" rtl="0">
              <a:lnSpc>
                <a:spcPct val="90000"/>
              </a:lnSpc>
              <a:spcBef>
                <a:spcPts val="500"/>
              </a:spcBef>
              <a:spcAft>
                <a:spcPts val="0"/>
              </a:spcAft>
              <a:buClr>
                <a:schemeClr val="dk1"/>
              </a:buClr>
              <a:buSzPts val="2400"/>
              <a:buChar char="•"/>
            </a:pPr>
            <a:r>
              <a:rPr lang="en-US"/>
              <a:t>NAPQI concentrations increase, causing hepatoxicity </a:t>
            </a:r>
            <a:endParaRPr/>
          </a:p>
          <a:p>
            <a:pPr marL="228600" lvl="0" indent="-50800" algn="l" rtl="0">
              <a:lnSpc>
                <a:spcPct val="90000"/>
              </a:lnSpc>
              <a:spcBef>
                <a:spcPts val="1000"/>
              </a:spcBef>
              <a:spcAft>
                <a:spcPts val="0"/>
              </a:spcAft>
              <a:buClr>
                <a:schemeClr val="dk1"/>
              </a:buClr>
              <a:buSzPts val="2800"/>
              <a:buNone/>
            </a:pPr>
            <a:endParaRPr/>
          </a:p>
        </p:txBody>
      </p:sp>
      <p:sp>
        <p:nvSpPr>
          <p:cNvPr id="383" name="Google Shape;383;p2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212212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Acetaminophen Dosing for Geriatrics</a:t>
            </a:r>
            <a:endParaRPr/>
          </a:p>
        </p:txBody>
      </p:sp>
      <p:sp>
        <p:nvSpPr>
          <p:cNvPr id="396" name="Google Shape;396;p3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Starting dose: 500 mg q6h</a:t>
            </a:r>
            <a:endParaRPr/>
          </a:p>
          <a:p>
            <a:pPr marL="228600" lvl="0" indent="-228600" algn="l" rtl="0">
              <a:lnSpc>
                <a:spcPct val="90000"/>
              </a:lnSpc>
              <a:spcBef>
                <a:spcPts val="1000"/>
              </a:spcBef>
              <a:spcAft>
                <a:spcPts val="0"/>
              </a:spcAft>
              <a:buClr>
                <a:schemeClr val="dk1"/>
              </a:buClr>
              <a:buSzPts val="3600"/>
              <a:buChar char="•"/>
            </a:pPr>
            <a:r>
              <a:rPr lang="en-US" sz="3600"/>
              <a:t>Maximum daily dose 2,000 - 3,000 mg per day</a:t>
            </a:r>
            <a:endParaRPr/>
          </a:p>
          <a:p>
            <a:pPr marL="685800" lvl="1" indent="-228600" algn="l" rtl="0">
              <a:lnSpc>
                <a:spcPct val="90000"/>
              </a:lnSpc>
              <a:spcBef>
                <a:spcPts val="500"/>
              </a:spcBef>
              <a:spcAft>
                <a:spcPts val="0"/>
              </a:spcAft>
              <a:buClr>
                <a:schemeClr val="dk1"/>
              </a:buClr>
              <a:buSzPts val="3200"/>
              <a:buChar char="•"/>
            </a:pPr>
            <a:r>
              <a:rPr lang="en-US" sz="3200"/>
              <a:t>If significant liver disease or heavy alcohol use (relative contraindication)</a:t>
            </a:r>
            <a:endParaRPr/>
          </a:p>
          <a:p>
            <a:pPr marL="228600" lvl="0" indent="-228600" algn="l" rtl="0">
              <a:lnSpc>
                <a:spcPct val="90000"/>
              </a:lnSpc>
              <a:spcBef>
                <a:spcPts val="1000"/>
              </a:spcBef>
              <a:spcAft>
                <a:spcPts val="0"/>
              </a:spcAft>
              <a:buClr>
                <a:schemeClr val="dk1"/>
              </a:buClr>
              <a:buSzPts val="3600"/>
              <a:buChar char="•"/>
            </a:pPr>
            <a:r>
              <a:rPr lang="en-US" sz="3600"/>
              <a:t>Use cautiously in renal disease</a:t>
            </a:r>
            <a:endParaRPr/>
          </a:p>
          <a:p>
            <a:pPr marL="457200" lvl="1" indent="0" algn="l" rtl="0">
              <a:lnSpc>
                <a:spcPct val="90000"/>
              </a:lnSpc>
              <a:spcBef>
                <a:spcPts val="500"/>
              </a:spcBef>
              <a:spcAft>
                <a:spcPts val="0"/>
              </a:spcAft>
              <a:buClr>
                <a:schemeClr val="dk1"/>
              </a:buClr>
              <a:buSzPts val="3200"/>
              <a:buNone/>
            </a:pPr>
            <a:endParaRPr sz="3200"/>
          </a:p>
        </p:txBody>
      </p:sp>
      <p:sp>
        <p:nvSpPr>
          <p:cNvPr id="397" name="Google Shape;397;p3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97418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NSAIDs… the list goes on….</a:t>
            </a:r>
            <a:endParaRPr dirty="0"/>
          </a:p>
        </p:txBody>
      </p:sp>
      <p:sp>
        <p:nvSpPr>
          <p:cNvPr id="404" name="Google Shape;404;p32"/>
          <p:cNvSpPr txBox="1">
            <a:spLocks noGrp="1"/>
          </p:cNvSpPr>
          <p:nvPr>
            <p:ph sz="half" idx="1"/>
          </p:nvPr>
        </p:nvSpPr>
        <p:spPr>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dirty="0"/>
              <a:t>Aspirin</a:t>
            </a:r>
            <a:endParaRPr dirty="0"/>
          </a:p>
          <a:p>
            <a:pPr marL="228600" lvl="0" indent="-228600" algn="l" rtl="0">
              <a:lnSpc>
                <a:spcPct val="90000"/>
              </a:lnSpc>
              <a:spcBef>
                <a:spcPts val="1000"/>
              </a:spcBef>
              <a:spcAft>
                <a:spcPts val="0"/>
              </a:spcAft>
              <a:buClr>
                <a:schemeClr val="dk1"/>
              </a:buClr>
              <a:buSzPct val="100000"/>
              <a:buChar char="•"/>
            </a:pPr>
            <a:r>
              <a:rPr lang="en-US" dirty="0" err="1"/>
              <a:t>Salsalate</a:t>
            </a:r>
            <a:endParaRPr dirty="0"/>
          </a:p>
          <a:p>
            <a:pPr marL="228600" lvl="0" indent="-228600" algn="l" rtl="0">
              <a:lnSpc>
                <a:spcPct val="90000"/>
              </a:lnSpc>
              <a:spcBef>
                <a:spcPts val="1000"/>
              </a:spcBef>
              <a:spcAft>
                <a:spcPts val="0"/>
              </a:spcAft>
              <a:buClr>
                <a:schemeClr val="dk1"/>
              </a:buClr>
              <a:buSzPct val="100000"/>
              <a:buChar char="•"/>
            </a:pPr>
            <a:r>
              <a:rPr lang="en-US" dirty="0"/>
              <a:t>Diflunisal</a:t>
            </a:r>
            <a:endParaRPr dirty="0"/>
          </a:p>
          <a:p>
            <a:pPr marL="228600" lvl="0" indent="-228600" algn="l" rtl="0">
              <a:lnSpc>
                <a:spcPct val="90000"/>
              </a:lnSpc>
              <a:spcBef>
                <a:spcPts val="1000"/>
              </a:spcBef>
              <a:spcAft>
                <a:spcPts val="0"/>
              </a:spcAft>
              <a:buClr>
                <a:schemeClr val="dk1"/>
              </a:buClr>
              <a:buSzPct val="100000"/>
              <a:buChar char="•"/>
            </a:pPr>
            <a:r>
              <a:rPr lang="en-US" dirty="0"/>
              <a:t>Choline magnesium </a:t>
            </a:r>
            <a:r>
              <a:rPr lang="en-US" dirty="0" err="1"/>
              <a:t>trisalcylate</a:t>
            </a:r>
            <a:endParaRPr dirty="0"/>
          </a:p>
          <a:p>
            <a:pPr marL="228600" lvl="0" indent="-228600" algn="l" rtl="0">
              <a:lnSpc>
                <a:spcPct val="90000"/>
              </a:lnSpc>
              <a:spcBef>
                <a:spcPts val="1000"/>
              </a:spcBef>
              <a:spcAft>
                <a:spcPts val="0"/>
              </a:spcAft>
              <a:buClr>
                <a:schemeClr val="dk1"/>
              </a:buClr>
              <a:buSzPct val="100000"/>
              <a:buChar char="•"/>
            </a:pPr>
            <a:r>
              <a:rPr lang="en-US" dirty="0"/>
              <a:t>Ibuprofen</a:t>
            </a:r>
            <a:endParaRPr dirty="0"/>
          </a:p>
          <a:p>
            <a:pPr marL="228600" lvl="0" indent="-228600" algn="l" rtl="0">
              <a:lnSpc>
                <a:spcPct val="90000"/>
              </a:lnSpc>
              <a:spcBef>
                <a:spcPts val="1000"/>
              </a:spcBef>
              <a:spcAft>
                <a:spcPts val="0"/>
              </a:spcAft>
              <a:buClr>
                <a:schemeClr val="dk1"/>
              </a:buClr>
              <a:buSzPct val="100000"/>
              <a:buChar char="•"/>
            </a:pPr>
            <a:r>
              <a:rPr lang="en-US" dirty="0"/>
              <a:t>Naproxen</a:t>
            </a:r>
            <a:endParaRPr dirty="0"/>
          </a:p>
          <a:p>
            <a:pPr marL="228600" lvl="0" indent="-228600" algn="l" rtl="0">
              <a:lnSpc>
                <a:spcPct val="90000"/>
              </a:lnSpc>
              <a:spcBef>
                <a:spcPts val="1000"/>
              </a:spcBef>
              <a:spcAft>
                <a:spcPts val="0"/>
              </a:spcAft>
              <a:buClr>
                <a:schemeClr val="dk1"/>
              </a:buClr>
              <a:buSzPct val="100000"/>
              <a:buChar char="•"/>
            </a:pPr>
            <a:r>
              <a:rPr lang="en-US" dirty="0" err="1"/>
              <a:t>Fenoprofen</a:t>
            </a:r>
            <a:endParaRPr dirty="0"/>
          </a:p>
          <a:p>
            <a:pPr marL="228600" lvl="0" indent="-228600" algn="l" rtl="0">
              <a:lnSpc>
                <a:spcPct val="90000"/>
              </a:lnSpc>
              <a:spcBef>
                <a:spcPts val="1000"/>
              </a:spcBef>
              <a:spcAft>
                <a:spcPts val="0"/>
              </a:spcAft>
              <a:buClr>
                <a:schemeClr val="dk1"/>
              </a:buClr>
              <a:buSzPct val="100000"/>
              <a:buChar char="•"/>
            </a:pPr>
            <a:r>
              <a:rPr lang="en-US" dirty="0"/>
              <a:t>Ketoprofen</a:t>
            </a:r>
            <a:endParaRPr dirty="0"/>
          </a:p>
          <a:p>
            <a:pPr marL="228600" lvl="0" indent="-228600" algn="l" rtl="0">
              <a:lnSpc>
                <a:spcPct val="90000"/>
              </a:lnSpc>
              <a:spcBef>
                <a:spcPts val="1000"/>
              </a:spcBef>
              <a:spcAft>
                <a:spcPts val="0"/>
              </a:spcAft>
              <a:buClr>
                <a:schemeClr val="dk1"/>
              </a:buClr>
              <a:buSzPct val="100000"/>
              <a:buChar char="•"/>
            </a:pPr>
            <a:r>
              <a:rPr lang="en-US" dirty="0"/>
              <a:t>Flurbiprofen</a:t>
            </a:r>
            <a:endParaRPr dirty="0"/>
          </a:p>
          <a:p>
            <a:pPr marL="228600" lvl="0" indent="-228600" algn="l" rtl="0">
              <a:lnSpc>
                <a:spcPct val="90000"/>
              </a:lnSpc>
              <a:spcBef>
                <a:spcPts val="1000"/>
              </a:spcBef>
              <a:spcAft>
                <a:spcPts val="0"/>
              </a:spcAft>
              <a:buClr>
                <a:schemeClr val="dk1"/>
              </a:buClr>
              <a:buSzPct val="100000"/>
              <a:buChar char="•"/>
            </a:pPr>
            <a:r>
              <a:rPr lang="en-US" dirty="0" err="1"/>
              <a:t>Oxaprozin</a:t>
            </a:r>
            <a:endParaRPr dirty="0"/>
          </a:p>
        </p:txBody>
      </p:sp>
      <p:sp>
        <p:nvSpPr>
          <p:cNvPr id="405" name="Google Shape;405;p32"/>
          <p:cNvSpPr txBox="1">
            <a:spLocks noGrp="1"/>
          </p:cNvSpPr>
          <p:nvPr>
            <p:ph sz="half" idx="2"/>
          </p:nvPr>
        </p:nvSpPr>
        <p:spPr>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dirty="0"/>
              <a:t>Indomethacin</a:t>
            </a:r>
            <a:endParaRPr dirty="0"/>
          </a:p>
          <a:p>
            <a:pPr marL="228600" lvl="0" indent="-228600" algn="l" rtl="0">
              <a:lnSpc>
                <a:spcPct val="90000"/>
              </a:lnSpc>
              <a:spcBef>
                <a:spcPts val="1000"/>
              </a:spcBef>
              <a:spcAft>
                <a:spcPts val="0"/>
              </a:spcAft>
              <a:buClr>
                <a:schemeClr val="dk1"/>
              </a:buClr>
              <a:buSzPct val="100000"/>
              <a:buChar char="•"/>
            </a:pPr>
            <a:r>
              <a:rPr lang="en-US" dirty="0"/>
              <a:t>Tolmetin</a:t>
            </a:r>
            <a:endParaRPr dirty="0"/>
          </a:p>
          <a:p>
            <a:pPr marL="228600" lvl="0" indent="-228600" algn="l" rtl="0">
              <a:lnSpc>
                <a:spcPct val="90000"/>
              </a:lnSpc>
              <a:spcBef>
                <a:spcPts val="1000"/>
              </a:spcBef>
              <a:spcAft>
                <a:spcPts val="0"/>
              </a:spcAft>
              <a:buClr>
                <a:schemeClr val="dk1"/>
              </a:buClr>
              <a:buSzPct val="100000"/>
              <a:buChar char="•"/>
            </a:pPr>
            <a:r>
              <a:rPr lang="en-US" dirty="0"/>
              <a:t>Sulindac</a:t>
            </a:r>
            <a:endParaRPr dirty="0"/>
          </a:p>
          <a:p>
            <a:pPr marL="228600" lvl="0" indent="-228600" algn="l" rtl="0">
              <a:lnSpc>
                <a:spcPct val="90000"/>
              </a:lnSpc>
              <a:spcBef>
                <a:spcPts val="1000"/>
              </a:spcBef>
              <a:spcAft>
                <a:spcPts val="0"/>
              </a:spcAft>
              <a:buClr>
                <a:schemeClr val="dk1"/>
              </a:buClr>
              <a:buSzPct val="100000"/>
              <a:buChar char="•"/>
            </a:pPr>
            <a:r>
              <a:rPr lang="en-US" dirty="0"/>
              <a:t>Diclofenac</a:t>
            </a:r>
            <a:endParaRPr dirty="0"/>
          </a:p>
          <a:p>
            <a:pPr marL="228600" lvl="0" indent="-228600" algn="l" rtl="0">
              <a:lnSpc>
                <a:spcPct val="90000"/>
              </a:lnSpc>
              <a:spcBef>
                <a:spcPts val="1000"/>
              </a:spcBef>
              <a:spcAft>
                <a:spcPts val="0"/>
              </a:spcAft>
              <a:buClr>
                <a:schemeClr val="dk1"/>
              </a:buClr>
              <a:buSzPct val="100000"/>
              <a:buChar char="•"/>
            </a:pPr>
            <a:r>
              <a:rPr lang="en-US" dirty="0"/>
              <a:t>Etodolac</a:t>
            </a:r>
            <a:endParaRPr dirty="0"/>
          </a:p>
          <a:p>
            <a:pPr marL="228600" lvl="0" indent="-228600" algn="l" rtl="0">
              <a:lnSpc>
                <a:spcPct val="90000"/>
              </a:lnSpc>
              <a:spcBef>
                <a:spcPts val="1000"/>
              </a:spcBef>
              <a:spcAft>
                <a:spcPts val="0"/>
              </a:spcAft>
              <a:buClr>
                <a:schemeClr val="dk1"/>
              </a:buClr>
              <a:buSzPct val="100000"/>
              <a:buChar char="•"/>
            </a:pPr>
            <a:r>
              <a:rPr lang="en-US" dirty="0"/>
              <a:t>Meclofenamate</a:t>
            </a:r>
            <a:endParaRPr dirty="0"/>
          </a:p>
          <a:p>
            <a:pPr marL="228600" lvl="0" indent="-228600" algn="l" rtl="0">
              <a:lnSpc>
                <a:spcPct val="90000"/>
              </a:lnSpc>
              <a:spcBef>
                <a:spcPts val="1000"/>
              </a:spcBef>
              <a:spcAft>
                <a:spcPts val="0"/>
              </a:spcAft>
              <a:buClr>
                <a:schemeClr val="dk1"/>
              </a:buClr>
              <a:buSzPct val="100000"/>
              <a:buChar char="•"/>
            </a:pPr>
            <a:r>
              <a:rPr lang="en-US" dirty="0"/>
              <a:t>Mefenamic acid</a:t>
            </a:r>
            <a:endParaRPr dirty="0"/>
          </a:p>
          <a:p>
            <a:pPr marL="228600" lvl="0" indent="-228600" algn="l" rtl="0">
              <a:lnSpc>
                <a:spcPct val="90000"/>
              </a:lnSpc>
              <a:spcBef>
                <a:spcPts val="1000"/>
              </a:spcBef>
              <a:spcAft>
                <a:spcPts val="0"/>
              </a:spcAft>
              <a:buClr>
                <a:schemeClr val="dk1"/>
              </a:buClr>
              <a:buSzPct val="100000"/>
              <a:buChar char="•"/>
            </a:pPr>
            <a:r>
              <a:rPr lang="en-US" dirty="0"/>
              <a:t>Piroxicam</a:t>
            </a:r>
            <a:endParaRPr dirty="0"/>
          </a:p>
          <a:p>
            <a:pPr marL="228600" lvl="0" indent="-228600" algn="l" rtl="0">
              <a:lnSpc>
                <a:spcPct val="90000"/>
              </a:lnSpc>
              <a:spcBef>
                <a:spcPts val="1000"/>
              </a:spcBef>
              <a:spcAft>
                <a:spcPts val="0"/>
              </a:spcAft>
              <a:buClr>
                <a:schemeClr val="dk1"/>
              </a:buClr>
              <a:buSzPct val="100000"/>
              <a:buChar char="•"/>
            </a:pPr>
            <a:r>
              <a:rPr lang="en-US" dirty="0"/>
              <a:t>Meloxicam</a:t>
            </a:r>
            <a:endParaRPr dirty="0"/>
          </a:p>
          <a:p>
            <a:pPr marL="228600" lvl="0" indent="-228600" algn="l" rtl="0">
              <a:lnSpc>
                <a:spcPct val="90000"/>
              </a:lnSpc>
              <a:spcBef>
                <a:spcPts val="1000"/>
              </a:spcBef>
              <a:spcAft>
                <a:spcPts val="0"/>
              </a:spcAft>
              <a:buClr>
                <a:schemeClr val="dk1"/>
              </a:buClr>
              <a:buSzPct val="100000"/>
              <a:buChar char="•"/>
            </a:pPr>
            <a:r>
              <a:rPr lang="en-US" dirty="0" err="1"/>
              <a:t>Nabumetone</a:t>
            </a:r>
            <a:endParaRPr dirty="0"/>
          </a:p>
          <a:p>
            <a:pPr marL="228600" lvl="0" indent="-228600" algn="l" rtl="0">
              <a:lnSpc>
                <a:spcPct val="90000"/>
              </a:lnSpc>
              <a:spcBef>
                <a:spcPts val="1000"/>
              </a:spcBef>
              <a:spcAft>
                <a:spcPts val="0"/>
              </a:spcAft>
              <a:buClr>
                <a:schemeClr val="dk1"/>
              </a:buClr>
              <a:buSzPct val="100000"/>
              <a:buChar char="•"/>
            </a:pPr>
            <a:r>
              <a:rPr lang="en-US" dirty="0"/>
              <a:t>Celecoxib</a:t>
            </a:r>
            <a:endParaRPr dirty="0"/>
          </a:p>
        </p:txBody>
      </p:sp>
      <p:sp>
        <p:nvSpPr>
          <p:cNvPr id="406" name="Google Shape;406;p3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046590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a:stretch>
        </a:blipFill>
        <a:effectLst/>
      </p:bgPr>
    </p:bg>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Learning Objectives</a:t>
            </a:r>
            <a:endParaRPr dirty="0"/>
          </a:p>
        </p:txBody>
      </p:sp>
      <p:sp>
        <p:nvSpPr>
          <p:cNvPr id="137" name="Google Shape;137;p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dirty="0"/>
          </a:p>
        </p:txBody>
      </p:sp>
      <p:grpSp>
        <p:nvGrpSpPr>
          <p:cNvPr id="116" name="Google Shape;116;p2"/>
          <p:cNvGrpSpPr/>
          <p:nvPr/>
        </p:nvGrpSpPr>
        <p:grpSpPr>
          <a:xfrm>
            <a:off x="1109366" y="2061263"/>
            <a:ext cx="12884107" cy="3924512"/>
            <a:chOff x="8092" y="213412"/>
            <a:chExt cx="10499414" cy="3924512"/>
          </a:xfrm>
        </p:grpSpPr>
        <p:sp>
          <p:nvSpPr>
            <p:cNvPr id="117" name="Google Shape;117;p2"/>
            <p:cNvSpPr/>
            <p:nvPr/>
          </p:nvSpPr>
          <p:spPr>
            <a:xfrm>
              <a:off x="762194" y="213412"/>
              <a:ext cx="812109" cy="812109"/>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8092" y="1194276"/>
              <a:ext cx="2320312" cy="34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8092" y="1194276"/>
              <a:ext cx="2320312" cy="34804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0" u="none" strike="noStrike" cap="none">
                  <a:solidFill>
                    <a:schemeClr val="dk1"/>
                  </a:solidFill>
                  <a:latin typeface="Calibri"/>
                  <a:ea typeface="Calibri"/>
                  <a:cs typeface="Calibri"/>
                  <a:sym typeface="Calibri"/>
                </a:rPr>
                <a:t>Distinguish</a:t>
              </a:r>
              <a:endParaRPr/>
            </a:p>
          </p:txBody>
        </p:sp>
        <p:sp>
          <p:nvSpPr>
            <p:cNvPr id="120" name="Google Shape;120;p2"/>
            <p:cNvSpPr/>
            <p:nvPr/>
          </p:nvSpPr>
          <p:spPr>
            <a:xfrm>
              <a:off x="8092" y="1620813"/>
              <a:ext cx="2320312" cy="2517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p:nvPr/>
          </p:nvSpPr>
          <p:spPr>
            <a:xfrm>
              <a:off x="8092" y="1620813"/>
              <a:ext cx="2320312" cy="251711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Distinguish between acute and chronic </a:t>
              </a:r>
              <a:r>
                <a:rPr lang="en-US" sz="2000" dirty="0">
                  <a:solidFill>
                    <a:schemeClr val="dk1"/>
                  </a:solidFill>
                  <a:latin typeface="Calibri"/>
                  <a:ea typeface="Calibri"/>
                  <a:cs typeface="Calibri"/>
                  <a:sym typeface="Calibri"/>
                </a:rPr>
                <a:t>p</a:t>
              </a:r>
              <a:r>
                <a:rPr lang="en-US" sz="2000" b="0" i="0" u="none" strike="noStrike" cap="none" dirty="0">
                  <a:solidFill>
                    <a:schemeClr val="dk1"/>
                  </a:solidFill>
                  <a:latin typeface="Calibri"/>
                  <a:ea typeface="Calibri"/>
                  <a:cs typeface="Calibri"/>
                  <a:sym typeface="Calibri"/>
                </a:rPr>
                <a:t>ain</a:t>
              </a:r>
              <a:endParaRPr dirty="0"/>
            </a:p>
          </p:txBody>
        </p:sp>
        <p:sp>
          <p:nvSpPr>
            <p:cNvPr id="122" name="Google Shape;122;p2"/>
            <p:cNvSpPr/>
            <p:nvPr/>
          </p:nvSpPr>
          <p:spPr>
            <a:xfrm>
              <a:off x="3488561" y="213412"/>
              <a:ext cx="812109" cy="812109"/>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734460" y="1194276"/>
              <a:ext cx="2320312" cy="34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txBox="1"/>
            <p:nvPr/>
          </p:nvSpPr>
          <p:spPr>
            <a:xfrm>
              <a:off x="2734460" y="1194276"/>
              <a:ext cx="2320312" cy="34804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Identify</a:t>
              </a:r>
              <a:endParaRPr dirty="0"/>
            </a:p>
          </p:txBody>
        </p:sp>
        <p:sp>
          <p:nvSpPr>
            <p:cNvPr id="125" name="Google Shape;125;p2"/>
            <p:cNvSpPr/>
            <p:nvPr/>
          </p:nvSpPr>
          <p:spPr>
            <a:xfrm>
              <a:off x="2734460" y="1620813"/>
              <a:ext cx="2320312" cy="2517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txBox="1"/>
            <p:nvPr/>
          </p:nvSpPr>
          <p:spPr>
            <a:xfrm>
              <a:off x="2734460" y="1620813"/>
              <a:ext cx="2320312" cy="251711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Identify potential barriers to optimal chronic pain management</a:t>
              </a:r>
              <a:endParaRPr dirty="0"/>
            </a:p>
          </p:txBody>
        </p:sp>
        <p:sp>
          <p:nvSpPr>
            <p:cNvPr id="128" name="Google Shape;128;p2"/>
            <p:cNvSpPr/>
            <p:nvPr/>
          </p:nvSpPr>
          <p:spPr>
            <a:xfrm>
              <a:off x="5460827" y="1194276"/>
              <a:ext cx="2320312" cy="34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460827" y="1620813"/>
              <a:ext cx="2320312" cy="251711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360837" y="213412"/>
              <a:ext cx="812109" cy="812109"/>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187194" y="1194276"/>
              <a:ext cx="2320312" cy="34804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txBox="1"/>
            <p:nvPr/>
          </p:nvSpPr>
          <p:spPr>
            <a:xfrm>
              <a:off x="5606734" y="1194276"/>
              <a:ext cx="2320312" cy="34804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400"/>
                <a:buFont typeface="Calibri"/>
                <a:buNone/>
              </a:pPr>
              <a:r>
                <a:rPr lang="en-US" sz="2400" b="1" i="0" u="none" strike="noStrike" cap="none" dirty="0">
                  <a:solidFill>
                    <a:schemeClr val="dk1"/>
                  </a:solidFill>
                  <a:latin typeface="Calibri"/>
                  <a:ea typeface="Calibri"/>
                  <a:cs typeface="Calibri"/>
                  <a:sym typeface="Calibri"/>
                </a:rPr>
                <a:t>Describe</a:t>
              </a:r>
              <a:endParaRPr dirty="0"/>
            </a:p>
          </p:txBody>
        </p:sp>
        <p:sp>
          <p:nvSpPr>
            <p:cNvPr id="136" name="Google Shape;136;p2"/>
            <p:cNvSpPr txBox="1"/>
            <p:nvPr/>
          </p:nvSpPr>
          <p:spPr>
            <a:xfrm>
              <a:off x="5606734" y="1620813"/>
              <a:ext cx="2320312" cy="2517111"/>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Describe the impact of multiple comorbidities, such as cognitive impairment, kidney, lung, and cardiovascular disease on the selection of appropriate pharmacotherapy</a:t>
              </a:r>
              <a:r>
                <a:rPr lang="en-US" sz="1700" b="0" i="0" u="none" strike="noStrike" cap="none" dirty="0">
                  <a:solidFill>
                    <a:schemeClr val="dk1"/>
                  </a:solidFill>
                  <a:latin typeface="Calibri"/>
                  <a:ea typeface="Calibri"/>
                  <a:cs typeface="Calibri"/>
                  <a:sym typeface="Calibri"/>
                </a:rPr>
                <a:t>. </a:t>
              </a:r>
              <a:endParaRPr dirty="0"/>
            </a:p>
          </p:txBody>
        </p:sp>
      </p:grpSp>
    </p:spTree>
    <p:extLst>
      <p:ext uri="{BB962C8B-B14F-4D97-AF65-F5344CB8AC3E}">
        <p14:creationId xmlns:p14="http://schemas.microsoft.com/office/powerpoint/2010/main" val="1572495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NSAIDs</a:t>
            </a:r>
            <a:endParaRPr/>
          </a:p>
        </p:txBody>
      </p:sp>
      <p:sp>
        <p:nvSpPr>
          <p:cNvPr id="412" name="Google Shape;412;p33"/>
          <p:cNvSpPr txBox="1">
            <a:spLocks noGrp="1"/>
          </p:cNvSpPr>
          <p:nvPr>
            <p:ph idx="1"/>
          </p:nvPr>
        </p:nvSpPr>
        <p:spPr>
          <a:xfrm>
            <a:off x="838200" y="1419366"/>
            <a:ext cx="10515600" cy="493698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sz="3200" dirty="0"/>
              <a:t>Indication:</a:t>
            </a:r>
            <a:endParaRPr dirty="0"/>
          </a:p>
          <a:p>
            <a:pPr marL="685800" lvl="1" indent="-228600" algn="l" rtl="0">
              <a:lnSpc>
                <a:spcPct val="90000"/>
              </a:lnSpc>
              <a:spcBef>
                <a:spcPts val="500"/>
              </a:spcBef>
              <a:spcAft>
                <a:spcPts val="0"/>
              </a:spcAft>
              <a:buClr>
                <a:schemeClr val="dk1"/>
              </a:buClr>
              <a:buSzPct val="100000"/>
              <a:buChar char="•"/>
            </a:pPr>
            <a:r>
              <a:rPr lang="en-US" sz="2800" dirty="0"/>
              <a:t>Fever, pain, inflammation</a:t>
            </a:r>
            <a:endParaRPr dirty="0"/>
          </a:p>
          <a:p>
            <a:pPr marL="685800" lvl="1" indent="-228600" algn="l" rtl="0">
              <a:lnSpc>
                <a:spcPct val="90000"/>
              </a:lnSpc>
              <a:spcBef>
                <a:spcPts val="500"/>
              </a:spcBef>
              <a:spcAft>
                <a:spcPts val="0"/>
              </a:spcAft>
              <a:buClr>
                <a:schemeClr val="dk1"/>
              </a:buClr>
              <a:buSzPct val="100000"/>
              <a:buChar char="•"/>
            </a:pPr>
            <a:r>
              <a:rPr lang="en-US" sz="2800" dirty="0"/>
              <a:t>Treatment of mild to moderate pain that may be inflammatory in nature</a:t>
            </a:r>
            <a:endParaRPr dirty="0"/>
          </a:p>
          <a:p>
            <a:pPr marL="228600" lvl="0" indent="-228600" algn="l" rtl="0">
              <a:lnSpc>
                <a:spcPct val="90000"/>
              </a:lnSpc>
              <a:spcBef>
                <a:spcPts val="1000"/>
              </a:spcBef>
              <a:spcAft>
                <a:spcPts val="0"/>
              </a:spcAft>
              <a:buClr>
                <a:schemeClr val="dk1"/>
              </a:buClr>
              <a:buSzPct val="100000"/>
              <a:buChar char="•"/>
            </a:pPr>
            <a:r>
              <a:rPr lang="en-US" sz="3200" dirty="0"/>
              <a:t>Role in therapy:</a:t>
            </a:r>
            <a:endParaRPr dirty="0"/>
          </a:p>
          <a:p>
            <a:pPr marL="685800" lvl="1" indent="-228600" algn="l" rtl="0">
              <a:lnSpc>
                <a:spcPct val="90000"/>
              </a:lnSpc>
              <a:spcBef>
                <a:spcPts val="500"/>
              </a:spcBef>
              <a:spcAft>
                <a:spcPts val="0"/>
              </a:spcAft>
              <a:buClr>
                <a:schemeClr val="dk1"/>
              </a:buClr>
              <a:buSzPct val="100000"/>
              <a:buChar char="•"/>
            </a:pPr>
            <a:r>
              <a:rPr lang="en-US" sz="2800" dirty="0"/>
              <a:t>Acute and chronic pain</a:t>
            </a:r>
            <a:endParaRPr dirty="0"/>
          </a:p>
          <a:p>
            <a:pPr marL="685800" lvl="1" indent="-228600" algn="l" rtl="0">
              <a:lnSpc>
                <a:spcPct val="90000"/>
              </a:lnSpc>
              <a:spcBef>
                <a:spcPts val="500"/>
              </a:spcBef>
              <a:spcAft>
                <a:spcPts val="0"/>
              </a:spcAft>
              <a:buClr>
                <a:schemeClr val="dk1"/>
              </a:buClr>
              <a:buSzPct val="100000"/>
              <a:buChar char="•"/>
            </a:pPr>
            <a:r>
              <a:rPr lang="en-US" sz="2800" dirty="0"/>
              <a:t>Muscle, joint, bone / dental, post-operative pain</a:t>
            </a:r>
            <a:endParaRPr dirty="0"/>
          </a:p>
          <a:p>
            <a:pPr marL="685800" lvl="1" indent="-228600" algn="l" rtl="0">
              <a:lnSpc>
                <a:spcPct val="90000"/>
              </a:lnSpc>
              <a:spcBef>
                <a:spcPts val="500"/>
              </a:spcBef>
              <a:spcAft>
                <a:spcPts val="0"/>
              </a:spcAft>
              <a:buClr>
                <a:schemeClr val="dk1"/>
              </a:buClr>
              <a:buSzPct val="100000"/>
              <a:buChar char="•"/>
            </a:pPr>
            <a:r>
              <a:rPr lang="en-US" sz="2800" dirty="0"/>
              <a:t>Opioid-sparing effect </a:t>
            </a:r>
            <a:endParaRPr dirty="0"/>
          </a:p>
          <a:p>
            <a:pPr marL="228600" lvl="0" indent="-228600" algn="l" rtl="0">
              <a:lnSpc>
                <a:spcPct val="90000"/>
              </a:lnSpc>
              <a:spcBef>
                <a:spcPts val="1000"/>
              </a:spcBef>
              <a:spcAft>
                <a:spcPts val="0"/>
              </a:spcAft>
              <a:buClr>
                <a:schemeClr val="dk1"/>
              </a:buClr>
              <a:buSzPct val="100000"/>
              <a:buChar char="•"/>
            </a:pPr>
            <a:r>
              <a:rPr lang="en-US" sz="3200" dirty="0"/>
              <a:t>Mechanism of action:</a:t>
            </a:r>
            <a:endParaRPr dirty="0"/>
          </a:p>
          <a:p>
            <a:pPr marL="685800" lvl="1" indent="-228600" algn="l" rtl="0">
              <a:lnSpc>
                <a:spcPct val="90000"/>
              </a:lnSpc>
              <a:spcBef>
                <a:spcPts val="500"/>
              </a:spcBef>
              <a:spcAft>
                <a:spcPts val="0"/>
              </a:spcAft>
              <a:buClr>
                <a:schemeClr val="dk1"/>
              </a:buClr>
              <a:buSzPct val="100000"/>
              <a:buChar char="•"/>
            </a:pPr>
            <a:r>
              <a:rPr lang="en-US" sz="2800" dirty="0"/>
              <a:t>Block the enzyme cyclooxygenase (COX), resulting in blockage of prostaglandin synthesis</a:t>
            </a:r>
            <a:endParaRPr dirty="0"/>
          </a:p>
        </p:txBody>
      </p:sp>
      <p:sp>
        <p:nvSpPr>
          <p:cNvPr id="413" name="Google Shape;413;p3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83850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NSAIDs in Older Adults</a:t>
            </a:r>
            <a:endParaRPr/>
          </a:p>
        </p:txBody>
      </p:sp>
      <p:sp>
        <p:nvSpPr>
          <p:cNvPr id="419" name="Google Shape;419;p34"/>
          <p:cNvSpPr txBox="1">
            <a:spLocks noGrp="1"/>
          </p:cNvSpPr>
          <p:nvPr>
            <p:ph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dirty="0"/>
              <a:t>Stronger than acetaminophen but can cause significant harm</a:t>
            </a:r>
            <a:endParaRPr dirty="0"/>
          </a:p>
          <a:p>
            <a:pPr marL="228600" lvl="0" indent="-228600" algn="l" rtl="0">
              <a:lnSpc>
                <a:spcPct val="90000"/>
              </a:lnSpc>
              <a:spcBef>
                <a:spcPts val="1000"/>
              </a:spcBef>
              <a:spcAft>
                <a:spcPts val="0"/>
              </a:spcAft>
              <a:buClr>
                <a:schemeClr val="dk1"/>
              </a:buClr>
              <a:buSzPts val="3600"/>
              <a:buChar char="•"/>
            </a:pPr>
            <a:r>
              <a:rPr lang="en-US" sz="3600" dirty="0"/>
              <a:t>Use with caution – only use lowest dose for shortest duration… if at all</a:t>
            </a:r>
            <a:endParaRPr dirty="0"/>
          </a:p>
          <a:p>
            <a:pPr marL="685800" lvl="1" indent="-228600" algn="l" rtl="0">
              <a:lnSpc>
                <a:spcPct val="90000"/>
              </a:lnSpc>
              <a:spcBef>
                <a:spcPts val="500"/>
              </a:spcBef>
              <a:spcAft>
                <a:spcPts val="0"/>
              </a:spcAft>
              <a:buClr>
                <a:schemeClr val="dk1"/>
              </a:buClr>
              <a:buSzPts val="3200"/>
              <a:buChar char="•"/>
            </a:pPr>
            <a:r>
              <a:rPr lang="en-US" sz="3200" dirty="0"/>
              <a:t>Second line to acetaminophen and then only in highly select individuals</a:t>
            </a:r>
            <a:endParaRPr dirty="0"/>
          </a:p>
        </p:txBody>
      </p:sp>
      <p:sp>
        <p:nvSpPr>
          <p:cNvPr id="420" name="Google Shape;420;p3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17160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txBox="1">
            <a:spLocks noGrp="1"/>
          </p:cNvSpPr>
          <p:nvPr>
            <p:ph type="title"/>
          </p:nvPr>
        </p:nvSpPr>
        <p:spPr>
          <a:xfrm>
            <a:off x="838200" y="18644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NSAIDs Adverse Effects and Interactions</a:t>
            </a:r>
            <a:endParaRPr dirty="0"/>
          </a:p>
        </p:txBody>
      </p:sp>
      <p:sp>
        <p:nvSpPr>
          <p:cNvPr id="426" name="Google Shape;426;p35"/>
          <p:cNvSpPr txBox="1">
            <a:spLocks noGrp="1"/>
          </p:cNvSpPr>
          <p:nvPr>
            <p:ph idx="1"/>
          </p:nvPr>
        </p:nvSpPr>
        <p:spPr>
          <a:xfrm>
            <a:off x="838200" y="1341735"/>
            <a:ext cx="10515600" cy="4508500"/>
          </a:xfrm>
          <a:prstGeom prst="rect">
            <a:avLst/>
          </a:prstGeom>
          <a:noFill/>
          <a:ln>
            <a:noFill/>
          </a:ln>
        </p:spPr>
        <p:txBody>
          <a:bodyPr spcFirstLastPara="1" wrap="square" lIns="91425" tIns="45700" rIns="91425" bIns="45700" anchor="t" anchorCtr="0">
            <a:normAutofit/>
          </a:bodyPr>
          <a:lstStyle/>
          <a:p>
            <a:pPr>
              <a:spcBef>
                <a:spcPts val="500"/>
              </a:spcBef>
              <a:buClr>
                <a:schemeClr val="dk1"/>
              </a:buClr>
              <a:buSzPts val="2800"/>
            </a:pPr>
            <a:r>
              <a:rPr lang="en-US" dirty="0"/>
              <a:t>Renal dysfunction</a:t>
            </a:r>
            <a:endParaRPr dirty="0"/>
          </a:p>
          <a:p>
            <a:pPr>
              <a:spcBef>
                <a:spcPts val="500"/>
              </a:spcBef>
              <a:buClr>
                <a:schemeClr val="dk1"/>
              </a:buClr>
              <a:buSzPts val="2800"/>
            </a:pPr>
            <a:r>
              <a:rPr lang="en-US" dirty="0"/>
              <a:t>GI Bleed</a:t>
            </a:r>
            <a:endParaRPr dirty="0"/>
          </a:p>
          <a:p>
            <a:pPr>
              <a:spcBef>
                <a:spcPts val="500"/>
              </a:spcBef>
              <a:buClr>
                <a:schemeClr val="dk1"/>
              </a:buClr>
              <a:buSzPts val="2800"/>
            </a:pPr>
            <a:r>
              <a:rPr lang="en-US" dirty="0"/>
              <a:t>Platelet dysfunction</a:t>
            </a:r>
            <a:endParaRPr dirty="0"/>
          </a:p>
          <a:p>
            <a:pPr>
              <a:spcBef>
                <a:spcPts val="500"/>
              </a:spcBef>
              <a:buClr>
                <a:schemeClr val="dk1"/>
              </a:buClr>
              <a:buSzPts val="2800"/>
            </a:pPr>
            <a:r>
              <a:rPr lang="en-US" dirty="0"/>
              <a:t>Fluid retention</a:t>
            </a:r>
            <a:endParaRPr dirty="0"/>
          </a:p>
          <a:p>
            <a:pPr>
              <a:spcBef>
                <a:spcPts val="500"/>
              </a:spcBef>
              <a:buClr>
                <a:schemeClr val="dk1"/>
              </a:buClr>
              <a:buSzPts val="2800"/>
            </a:pPr>
            <a:r>
              <a:rPr lang="en-US" dirty="0"/>
              <a:t>Worsen hypertension and heart failure</a:t>
            </a:r>
            <a:endParaRPr dirty="0"/>
          </a:p>
          <a:p>
            <a:pPr marL="228600" lvl="0" indent="-228600" algn="l" rtl="0">
              <a:lnSpc>
                <a:spcPct val="90000"/>
              </a:lnSpc>
              <a:spcBef>
                <a:spcPts val="1000"/>
              </a:spcBef>
              <a:spcAft>
                <a:spcPts val="0"/>
              </a:spcAft>
              <a:buClr>
                <a:schemeClr val="dk1"/>
              </a:buClr>
              <a:buSzPts val="3200"/>
              <a:buChar char="•"/>
            </a:pPr>
            <a:r>
              <a:rPr lang="en-US" sz="3200" dirty="0"/>
              <a:t>Drug-drug interaction with aspirin</a:t>
            </a:r>
            <a:endParaRPr dirty="0"/>
          </a:p>
          <a:p>
            <a:pPr marL="228600" lvl="0" indent="-228600" algn="l" rtl="0">
              <a:lnSpc>
                <a:spcPct val="90000"/>
              </a:lnSpc>
              <a:spcBef>
                <a:spcPts val="1000"/>
              </a:spcBef>
              <a:spcAft>
                <a:spcPts val="0"/>
              </a:spcAft>
              <a:buClr>
                <a:schemeClr val="dk1"/>
              </a:buClr>
              <a:buSzPts val="3200"/>
              <a:buChar char="•"/>
            </a:pPr>
            <a:r>
              <a:rPr lang="en-US" sz="3200" dirty="0"/>
              <a:t>Topical NSAIDs appear safe and effective in older adults' short term, but longer-term studies are lacking</a:t>
            </a:r>
            <a:r>
              <a:rPr lang="en-US" sz="3200" baseline="30000" dirty="0"/>
              <a:t>1,2</a:t>
            </a:r>
            <a:endParaRPr sz="3200" dirty="0"/>
          </a:p>
          <a:p>
            <a:pPr marL="0" lvl="0" indent="0" algn="l" rtl="0">
              <a:lnSpc>
                <a:spcPct val="90000"/>
              </a:lnSpc>
              <a:spcBef>
                <a:spcPts val="1000"/>
              </a:spcBef>
              <a:spcAft>
                <a:spcPts val="0"/>
              </a:spcAft>
              <a:buClr>
                <a:schemeClr val="dk1"/>
              </a:buClr>
              <a:buSzPts val="3200"/>
              <a:buNone/>
            </a:pPr>
            <a:endParaRPr sz="3200" dirty="0"/>
          </a:p>
        </p:txBody>
      </p:sp>
      <p:sp>
        <p:nvSpPr>
          <p:cNvPr id="428" name="Google Shape;428;p3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427" name="Google Shape;427;p35"/>
          <p:cNvSpPr txBox="1"/>
          <p:nvPr/>
        </p:nvSpPr>
        <p:spPr>
          <a:xfrm>
            <a:off x="0" y="6209895"/>
            <a:ext cx="4650376" cy="9233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Calibri"/>
              <a:buAutoNum type="arabicPeriod"/>
            </a:pPr>
            <a:r>
              <a:rPr lang="en-US" sz="1800" i="1" dirty="0">
                <a:solidFill>
                  <a:schemeClr val="dk1"/>
                </a:solidFill>
                <a:latin typeface="Calibri"/>
                <a:ea typeface="Calibri"/>
                <a:cs typeface="Calibri"/>
                <a:sym typeface="Calibri"/>
              </a:rPr>
              <a:t>J Pain Res</a:t>
            </a:r>
            <a:r>
              <a:rPr lang="en-US" sz="1800" dirty="0">
                <a:solidFill>
                  <a:schemeClr val="dk1"/>
                </a:solidFill>
                <a:latin typeface="Calibri"/>
                <a:ea typeface="Calibri"/>
                <a:cs typeface="Calibri"/>
                <a:sym typeface="Calibri"/>
              </a:rPr>
              <a:t>. 2011;4:159–167.</a:t>
            </a:r>
            <a:endParaRPr dirty="0"/>
          </a:p>
          <a:p>
            <a:pPr marL="342900" marR="0" lvl="0" indent="-342900" algn="l" rtl="0">
              <a:spcBef>
                <a:spcPts val="0"/>
              </a:spcBef>
              <a:spcAft>
                <a:spcPts val="0"/>
              </a:spcAft>
              <a:buClr>
                <a:schemeClr val="dk1"/>
              </a:buClr>
              <a:buSzPts val="1800"/>
              <a:buFont typeface="Calibri"/>
              <a:buAutoNum type="arabicPeriod"/>
            </a:pPr>
            <a:r>
              <a:rPr lang="en-US" sz="1800" i="1" dirty="0">
                <a:solidFill>
                  <a:schemeClr val="dk1"/>
                </a:solidFill>
                <a:latin typeface="Calibri"/>
                <a:ea typeface="Calibri"/>
                <a:cs typeface="Calibri"/>
                <a:sym typeface="Calibri"/>
              </a:rPr>
              <a:t>J Am </a:t>
            </a:r>
            <a:r>
              <a:rPr lang="en-US" sz="1800" i="1" dirty="0" err="1">
                <a:solidFill>
                  <a:schemeClr val="dk1"/>
                </a:solidFill>
                <a:latin typeface="Calibri"/>
                <a:ea typeface="Calibri"/>
                <a:cs typeface="Calibri"/>
                <a:sym typeface="Calibri"/>
              </a:rPr>
              <a:t>Osteopat</a:t>
            </a:r>
            <a:r>
              <a:rPr lang="en-US" sz="1800" i="1" dirty="0">
                <a:solidFill>
                  <a:schemeClr val="dk1"/>
                </a:solidFill>
                <a:latin typeface="Calibri"/>
                <a:ea typeface="Calibri"/>
                <a:cs typeface="Calibri"/>
                <a:sym typeface="Calibri"/>
              </a:rPr>
              <a:t> Assoc</a:t>
            </a:r>
            <a:r>
              <a:rPr lang="en-US" sz="1800" dirty="0">
                <a:solidFill>
                  <a:schemeClr val="dk1"/>
                </a:solidFill>
                <a:latin typeface="Calibri"/>
                <a:ea typeface="Calibri"/>
                <a:cs typeface="Calibri"/>
                <a:sym typeface="Calibri"/>
              </a:rPr>
              <a:t>. 2013;113(2):123–127.</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232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Coanalgesics</a:t>
            </a:r>
            <a:endParaRPr/>
          </a:p>
        </p:txBody>
      </p:sp>
      <p:sp>
        <p:nvSpPr>
          <p:cNvPr id="446" name="Google Shape;446;p3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dirty="0"/>
              <a:t>Can be used as the sole agent or in combination with opioids</a:t>
            </a:r>
            <a:endParaRPr dirty="0"/>
          </a:p>
          <a:p>
            <a:pPr marL="228600" lvl="0" indent="-228600" algn="l" rtl="0">
              <a:lnSpc>
                <a:spcPct val="90000"/>
              </a:lnSpc>
              <a:spcBef>
                <a:spcPts val="1000"/>
              </a:spcBef>
              <a:spcAft>
                <a:spcPts val="0"/>
              </a:spcAft>
              <a:buClr>
                <a:schemeClr val="dk1"/>
              </a:buClr>
              <a:buSzPts val="3200"/>
              <a:buChar char="•"/>
            </a:pPr>
            <a:r>
              <a:rPr lang="en-US" sz="3200" dirty="0"/>
              <a:t>Particularly useful in treating patients with neuropathic pain or mixed pain syndromes</a:t>
            </a:r>
            <a:endParaRPr dirty="0"/>
          </a:p>
        </p:txBody>
      </p:sp>
      <p:sp>
        <p:nvSpPr>
          <p:cNvPr id="447" name="Google Shape;447;p3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3876606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8"/>
          <p:cNvSpPr txBox="1">
            <a:spLocks noGrp="1"/>
          </p:cNvSpPr>
          <p:nvPr>
            <p:ph type="title"/>
          </p:nvPr>
        </p:nvSpPr>
        <p:spPr>
          <a:xfrm>
            <a:off x="0" y="86049"/>
            <a:ext cx="10515600" cy="51613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Neuropathic Pain Guidelines</a:t>
            </a:r>
            <a:endParaRPr dirty="0"/>
          </a:p>
        </p:txBody>
      </p:sp>
      <p:sp>
        <p:nvSpPr>
          <p:cNvPr id="456" name="Google Shape;456;p3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graphicFrame>
        <p:nvGraphicFramePr>
          <p:cNvPr id="454" name="Google Shape;454;p38"/>
          <p:cNvGraphicFramePr/>
          <p:nvPr/>
        </p:nvGraphicFramePr>
        <p:xfrm>
          <a:off x="0" y="634970"/>
          <a:ext cx="12192000" cy="6255900"/>
        </p:xfrm>
        <a:graphic>
          <a:graphicData uri="http://schemas.openxmlformats.org/drawingml/2006/table">
            <a:tbl>
              <a:tblPr firstRow="1" bandRow="1">
                <a:noFill/>
              </a:tblPr>
              <a:tblGrid>
                <a:gridCol w="1843880">
                  <a:extLst>
                    <a:ext uri="{9D8B030D-6E8A-4147-A177-3AD203B41FA5}">
                      <a16:colId xmlns:a16="http://schemas.microsoft.com/office/drawing/2014/main" val="20000"/>
                    </a:ext>
                  </a:extLst>
                </a:gridCol>
                <a:gridCol w="2472486">
                  <a:extLst>
                    <a:ext uri="{9D8B030D-6E8A-4147-A177-3AD203B41FA5}">
                      <a16:colId xmlns:a16="http://schemas.microsoft.com/office/drawing/2014/main" val="20001"/>
                    </a:ext>
                  </a:extLst>
                </a:gridCol>
                <a:gridCol w="2134111">
                  <a:extLst>
                    <a:ext uri="{9D8B030D-6E8A-4147-A177-3AD203B41FA5}">
                      <a16:colId xmlns:a16="http://schemas.microsoft.com/office/drawing/2014/main" val="20002"/>
                    </a:ext>
                  </a:extLst>
                </a:gridCol>
                <a:gridCol w="2990703">
                  <a:extLst>
                    <a:ext uri="{9D8B030D-6E8A-4147-A177-3AD203B41FA5}">
                      <a16:colId xmlns:a16="http://schemas.microsoft.com/office/drawing/2014/main" val="20003"/>
                    </a:ext>
                  </a:extLst>
                </a:gridCol>
                <a:gridCol w="2750820">
                  <a:extLst>
                    <a:ext uri="{9D8B030D-6E8A-4147-A177-3AD203B41FA5}">
                      <a16:colId xmlns:a16="http://schemas.microsoft.com/office/drawing/2014/main" val="20004"/>
                    </a:ext>
                  </a:extLst>
                </a:gridCol>
              </a:tblGrid>
              <a:tr h="4037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EFNS </a:t>
                      </a:r>
                      <a:endParaRPr/>
                    </a:p>
                  </a:txBody>
                  <a:tcPr marL="91450" marR="91450" marT="45725" marB="45725"/>
                </a:tc>
                <a:tc>
                  <a:txBody>
                    <a:bodyPr/>
                    <a:lstStyle/>
                    <a:p>
                      <a:pPr marL="0" marR="0" lvl="0" indent="0" algn="l" rtl="0">
                        <a:spcBef>
                          <a:spcPts val="0"/>
                        </a:spcBef>
                        <a:spcAft>
                          <a:spcPts val="0"/>
                        </a:spcAft>
                        <a:buNone/>
                      </a:pPr>
                      <a:r>
                        <a:rPr lang="en-US" sz="1800" dirty="0"/>
                        <a:t>NICE</a:t>
                      </a:r>
                      <a:endParaRPr dirty="0"/>
                    </a:p>
                  </a:txBody>
                  <a:tcPr marL="91450" marR="91450" marT="45725" marB="45725"/>
                </a:tc>
                <a:tc>
                  <a:txBody>
                    <a:bodyPr/>
                    <a:lstStyle/>
                    <a:p>
                      <a:pPr marL="0" marR="0" lvl="0" indent="0" algn="l" rtl="0">
                        <a:spcBef>
                          <a:spcPts val="0"/>
                        </a:spcBef>
                        <a:spcAft>
                          <a:spcPts val="0"/>
                        </a:spcAft>
                        <a:buNone/>
                      </a:pPr>
                      <a:r>
                        <a:rPr lang="en-US" sz="1800"/>
                        <a:t>Canadian Pain Society</a:t>
                      </a:r>
                      <a:endParaRPr/>
                    </a:p>
                  </a:txBody>
                  <a:tcPr marL="91450" marR="91450" marT="45725" marB="45725"/>
                </a:tc>
                <a:tc>
                  <a:txBody>
                    <a:bodyPr/>
                    <a:lstStyle/>
                    <a:p>
                      <a:pPr marL="0" marR="0" lvl="0" indent="0" algn="l" rtl="0">
                        <a:spcBef>
                          <a:spcPts val="0"/>
                        </a:spcBef>
                        <a:spcAft>
                          <a:spcPts val="0"/>
                        </a:spcAft>
                        <a:buNone/>
                      </a:pPr>
                      <a:r>
                        <a:rPr lang="en-US" sz="1800"/>
                        <a:t>NeuPSIG</a:t>
                      </a:r>
                      <a:endParaRPr sz="1800"/>
                    </a:p>
                  </a:txBody>
                  <a:tcPr marL="91450" marR="91450" marT="45725" marB="45725"/>
                </a:tc>
                <a:extLst>
                  <a:ext uri="{0D108BD9-81ED-4DB2-BD59-A6C34878D82A}">
                    <a16:rowId xmlns:a16="http://schemas.microsoft.com/office/drawing/2014/main" val="10000"/>
                  </a:ext>
                </a:extLst>
              </a:tr>
              <a:tr h="2488500">
                <a:tc>
                  <a:txBody>
                    <a:bodyPr/>
                    <a:lstStyle/>
                    <a:p>
                      <a:pPr marL="0" marR="0" lvl="0" indent="0" algn="l" rtl="0">
                        <a:spcBef>
                          <a:spcPts val="0"/>
                        </a:spcBef>
                        <a:spcAft>
                          <a:spcPts val="0"/>
                        </a:spcAft>
                        <a:buNone/>
                      </a:pPr>
                      <a:r>
                        <a:rPr lang="en-US" sz="2000" dirty="0"/>
                        <a:t>First Line</a:t>
                      </a:r>
                      <a:endParaRPr sz="2000" dirty="0"/>
                    </a:p>
                  </a:txBody>
                  <a:tcPr marL="91450" marR="91450" marT="45725" marB="45725"/>
                </a:tc>
                <a:tc>
                  <a:txBody>
                    <a:bodyPr/>
                    <a:lstStyle/>
                    <a:p>
                      <a:pPr marL="0" marR="0" lvl="0" indent="0" algn="l" rtl="0">
                        <a:spcBef>
                          <a:spcPts val="0"/>
                        </a:spcBef>
                        <a:spcAft>
                          <a:spcPts val="0"/>
                        </a:spcAft>
                        <a:buNone/>
                      </a:pPr>
                      <a:r>
                        <a:rPr lang="en-US" sz="2000" dirty="0"/>
                        <a:t>Duloxetine</a:t>
                      </a:r>
                      <a:endParaRPr sz="2000" dirty="0"/>
                    </a:p>
                    <a:p>
                      <a:pPr marL="0" marR="0" lvl="0" indent="0" algn="l" rtl="0">
                        <a:spcBef>
                          <a:spcPts val="0"/>
                        </a:spcBef>
                        <a:spcAft>
                          <a:spcPts val="0"/>
                        </a:spcAft>
                        <a:buNone/>
                      </a:pPr>
                      <a:r>
                        <a:rPr lang="en-US" sz="2000" dirty="0"/>
                        <a:t>Gabapentin</a:t>
                      </a:r>
                      <a:endParaRPr sz="2000" dirty="0"/>
                    </a:p>
                    <a:p>
                      <a:pPr marL="0" marR="0" lvl="0" indent="0" algn="l" rtl="0">
                        <a:spcBef>
                          <a:spcPts val="0"/>
                        </a:spcBef>
                        <a:spcAft>
                          <a:spcPts val="0"/>
                        </a:spcAft>
                        <a:buNone/>
                      </a:pPr>
                      <a:r>
                        <a:rPr lang="en-US" sz="2000" dirty="0"/>
                        <a:t>Pregabalin</a:t>
                      </a:r>
                      <a:endParaRPr sz="2000" dirty="0"/>
                    </a:p>
                    <a:p>
                      <a:pPr marL="0" marR="0" lvl="0" indent="0" algn="l" rtl="0">
                        <a:spcBef>
                          <a:spcPts val="0"/>
                        </a:spcBef>
                        <a:spcAft>
                          <a:spcPts val="0"/>
                        </a:spcAft>
                        <a:buNone/>
                      </a:pPr>
                      <a:r>
                        <a:rPr lang="en-US" sz="2000" dirty="0"/>
                        <a:t>TCA</a:t>
                      </a:r>
                      <a:endParaRPr sz="2000" dirty="0"/>
                    </a:p>
                    <a:p>
                      <a:pPr marL="0" marR="0" lvl="0" indent="0" algn="l" rtl="0">
                        <a:spcBef>
                          <a:spcPts val="0"/>
                        </a:spcBef>
                        <a:spcAft>
                          <a:spcPts val="0"/>
                        </a:spcAft>
                        <a:buNone/>
                      </a:pPr>
                      <a:r>
                        <a:rPr lang="en-US" sz="2000" dirty="0"/>
                        <a:t>Venlafaxine</a:t>
                      </a:r>
                      <a:endParaRPr sz="2000" dirty="0"/>
                    </a:p>
                    <a:p>
                      <a:pPr marL="0" marR="0" lvl="0" indent="0" algn="l" rtl="0">
                        <a:spcBef>
                          <a:spcPts val="0"/>
                        </a:spcBef>
                        <a:spcAft>
                          <a:spcPts val="0"/>
                        </a:spcAft>
                        <a:buNone/>
                      </a:pPr>
                      <a:r>
                        <a:rPr lang="en-US" sz="2000" dirty="0"/>
                        <a:t>Lidocaine Topical</a:t>
                      </a:r>
                      <a:endParaRPr sz="2000" dirty="0"/>
                    </a:p>
                    <a:p>
                      <a:pPr marL="0" marR="0" lvl="0" indent="0" algn="l" rtl="0">
                        <a:spcBef>
                          <a:spcPts val="0"/>
                        </a:spcBef>
                        <a:spcAft>
                          <a:spcPts val="0"/>
                        </a:spcAft>
                        <a:buNone/>
                      </a:pPr>
                      <a:r>
                        <a:rPr lang="en-US" sz="2000" dirty="0"/>
                        <a:t>Carbamazepine</a:t>
                      </a:r>
                      <a:endParaRPr sz="2000" dirty="0"/>
                    </a:p>
                    <a:p>
                      <a:pPr marL="0" marR="0" lvl="0" indent="0" algn="l" rtl="0">
                        <a:spcBef>
                          <a:spcPts val="0"/>
                        </a:spcBef>
                        <a:spcAft>
                          <a:spcPts val="0"/>
                        </a:spcAft>
                        <a:buNone/>
                      </a:pPr>
                      <a:r>
                        <a:rPr lang="en-US" sz="2000" dirty="0"/>
                        <a:t>Oxcarbazepine</a:t>
                      </a:r>
                      <a:endParaRPr sz="2000" dirty="0"/>
                    </a:p>
                  </a:txBody>
                  <a:tcPr marL="91450" marR="91450" marT="45725" marB="45725"/>
                </a:tc>
                <a:tc>
                  <a:txBody>
                    <a:bodyPr/>
                    <a:lstStyle/>
                    <a:p>
                      <a:pPr marL="0" marR="0" lvl="0" indent="0" algn="l" rtl="0">
                        <a:spcBef>
                          <a:spcPts val="0"/>
                        </a:spcBef>
                        <a:spcAft>
                          <a:spcPts val="0"/>
                        </a:spcAft>
                        <a:buNone/>
                      </a:pPr>
                      <a:r>
                        <a:rPr lang="en-US" sz="2000" dirty="0"/>
                        <a:t>Amitriptyline</a:t>
                      </a:r>
                      <a:endParaRPr sz="2000" dirty="0"/>
                    </a:p>
                    <a:p>
                      <a:pPr marL="0" marR="0" lvl="0" indent="0" algn="l" rtl="0">
                        <a:spcBef>
                          <a:spcPts val="0"/>
                        </a:spcBef>
                        <a:spcAft>
                          <a:spcPts val="0"/>
                        </a:spcAft>
                        <a:buNone/>
                      </a:pPr>
                      <a:r>
                        <a:rPr lang="en-US" sz="2000" dirty="0"/>
                        <a:t>Duloxetine</a:t>
                      </a:r>
                      <a:endParaRPr sz="2000" dirty="0"/>
                    </a:p>
                    <a:p>
                      <a:pPr marL="0" marR="0" lvl="0" indent="0" algn="l" rtl="0">
                        <a:spcBef>
                          <a:spcPts val="0"/>
                        </a:spcBef>
                        <a:spcAft>
                          <a:spcPts val="0"/>
                        </a:spcAft>
                        <a:buNone/>
                      </a:pPr>
                      <a:r>
                        <a:rPr lang="en-US" sz="2000" dirty="0"/>
                        <a:t>Gabapentin</a:t>
                      </a:r>
                      <a:endParaRPr sz="2000" dirty="0"/>
                    </a:p>
                    <a:p>
                      <a:pPr marL="0" marR="0" lvl="0" indent="0" algn="l" rtl="0">
                        <a:spcBef>
                          <a:spcPts val="0"/>
                        </a:spcBef>
                        <a:spcAft>
                          <a:spcPts val="0"/>
                        </a:spcAft>
                        <a:buNone/>
                      </a:pPr>
                      <a:r>
                        <a:rPr lang="en-US" sz="2000" dirty="0"/>
                        <a:t>Pregabalin</a:t>
                      </a:r>
                      <a:endParaRPr sz="2000" dirty="0"/>
                    </a:p>
                    <a:p>
                      <a:pPr marL="0" marR="0" lvl="0" indent="0" algn="l" rtl="0">
                        <a:spcBef>
                          <a:spcPts val="0"/>
                        </a:spcBef>
                        <a:spcAft>
                          <a:spcPts val="0"/>
                        </a:spcAft>
                        <a:buNone/>
                      </a:pPr>
                      <a:r>
                        <a:rPr lang="en-US" sz="2000" dirty="0"/>
                        <a:t>Capsaicin</a:t>
                      </a:r>
                      <a:endParaRPr sz="2000" dirty="0"/>
                    </a:p>
                    <a:p>
                      <a:pPr marL="0" marR="0" lvl="0" indent="0" algn="l" rtl="0">
                        <a:spcBef>
                          <a:spcPts val="0"/>
                        </a:spcBef>
                        <a:spcAft>
                          <a:spcPts val="0"/>
                        </a:spcAft>
                        <a:buNone/>
                      </a:pPr>
                      <a:r>
                        <a:rPr lang="en-US" sz="2000" dirty="0"/>
                        <a:t>Carbamazepine</a:t>
                      </a:r>
                      <a:endParaRPr sz="2000" dirty="0"/>
                    </a:p>
                  </a:txBody>
                  <a:tcPr marL="91450" marR="91450" marT="45725" marB="45725"/>
                </a:tc>
                <a:tc>
                  <a:txBody>
                    <a:bodyPr/>
                    <a:lstStyle/>
                    <a:p>
                      <a:pPr marL="0" marR="0" lvl="0" indent="0" algn="l" rtl="0">
                        <a:spcBef>
                          <a:spcPts val="0"/>
                        </a:spcBef>
                        <a:spcAft>
                          <a:spcPts val="0"/>
                        </a:spcAft>
                        <a:buNone/>
                      </a:pPr>
                      <a:r>
                        <a:rPr lang="en-US" sz="2000" dirty="0"/>
                        <a:t>Gabapentin</a:t>
                      </a:r>
                      <a:endParaRPr sz="2000" dirty="0"/>
                    </a:p>
                    <a:p>
                      <a:pPr marL="0" marR="0" lvl="0" indent="0" algn="l" rtl="0">
                        <a:spcBef>
                          <a:spcPts val="0"/>
                        </a:spcBef>
                        <a:spcAft>
                          <a:spcPts val="0"/>
                        </a:spcAft>
                        <a:buNone/>
                      </a:pPr>
                      <a:r>
                        <a:rPr lang="en-US" sz="2000" dirty="0"/>
                        <a:t>Pregabalin</a:t>
                      </a:r>
                      <a:endParaRPr sz="2000" dirty="0"/>
                    </a:p>
                    <a:p>
                      <a:pPr marL="0" marR="0" lvl="0" indent="0" algn="l" rtl="0">
                        <a:spcBef>
                          <a:spcPts val="0"/>
                        </a:spcBef>
                        <a:spcAft>
                          <a:spcPts val="0"/>
                        </a:spcAft>
                        <a:buNone/>
                      </a:pPr>
                      <a:r>
                        <a:rPr lang="en-US" sz="2000" dirty="0"/>
                        <a:t>Duloxetine</a:t>
                      </a:r>
                      <a:endParaRPr sz="2000" dirty="0"/>
                    </a:p>
                    <a:p>
                      <a:pPr marL="0" marR="0" lvl="0" indent="0" algn="l" rtl="0">
                        <a:spcBef>
                          <a:spcPts val="0"/>
                        </a:spcBef>
                        <a:spcAft>
                          <a:spcPts val="0"/>
                        </a:spcAft>
                        <a:buNone/>
                      </a:pPr>
                      <a:r>
                        <a:rPr lang="en-US" sz="2000" dirty="0"/>
                        <a:t>Venlafaxine</a:t>
                      </a:r>
                      <a:endParaRPr sz="2000" dirty="0"/>
                    </a:p>
                    <a:p>
                      <a:pPr marL="0" marR="0" lvl="0" indent="0" algn="l" rtl="0">
                        <a:spcBef>
                          <a:spcPts val="0"/>
                        </a:spcBef>
                        <a:spcAft>
                          <a:spcPts val="0"/>
                        </a:spcAft>
                        <a:buNone/>
                      </a:pPr>
                      <a:r>
                        <a:rPr lang="en-US" sz="2000" dirty="0"/>
                        <a:t>TCA</a:t>
                      </a:r>
                      <a:endParaRPr sz="2000" dirty="0"/>
                    </a:p>
                    <a:p>
                      <a:pPr marL="0" marR="0" lvl="0" indent="0" algn="l" rtl="0">
                        <a:spcBef>
                          <a:spcPts val="0"/>
                        </a:spcBef>
                        <a:spcAft>
                          <a:spcPts val="0"/>
                        </a:spcAft>
                        <a:buNone/>
                      </a:pPr>
                      <a:r>
                        <a:rPr lang="en-US" sz="2000" dirty="0"/>
                        <a:t>Carbamazepine</a:t>
                      </a:r>
                      <a:endParaRPr sz="2000" dirty="0"/>
                    </a:p>
                  </a:txBody>
                  <a:tcPr marL="91450" marR="91450" marT="45725" marB="45725"/>
                </a:tc>
                <a:tc>
                  <a:txBody>
                    <a:bodyPr/>
                    <a:lstStyle/>
                    <a:p>
                      <a:pPr marL="0" marR="0" lvl="0" indent="0" algn="l" rtl="0">
                        <a:spcBef>
                          <a:spcPts val="0"/>
                        </a:spcBef>
                        <a:spcAft>
                          <a:spcPts val="0"/>
                        </a:spcAft>
                        <a:buNone/>
                      </a:pPr>
                      <a:r>
                        <a:rPr lang="en-US" sz="2000"/>
                        <a:t>Gabapentin</a:t>
                      </a:r>
                      <a:endParaRPr sz="2000"/>
                    </a:p>
                    <a:p>
                      <a:pPr marL="0" marR="0" lvl="0" indent="0" algn="l" rtl="0">
                        <a:spcBef>
                          <a:spcPts val="0"/>
                        </a:spcBef>
                        <a:spcAft>
                          <a:spcPts val="0"/>
                        </a:spcAft>
                        <a:buNone/>
                      </a:pPr>
                      <a:r>
                        <a:rPr lang="en-US" sz="2000"/>
                        <a:t>Enacarbil</a:t>
                      </a:r>
                      <a:endParaRPr sz="2000"/>
                    </a:p>
                    <a:p>
                      <a:pPr marL="0" marR="0" lvl="0" indent="0" algn="l" rtl="0">
                        <a:spcBef>
                          <a:spcPts val="0"/>
                        </a:spcBef>
                        <a:spcAft>
                          <a:spcPts val="0"/>
                        </a:spcAft>
                        <a:buNone/>
                      </a:pPr>
                      <a:r>
                        <a:rPr lang="en-US" sz="2000"/>
                        <a:t>Pregabalin</a:t>
                      </a:r>
                      <a:endParaRPr sz="2000"/>
                    </a:p>
                    <a:p>
                      <a:pPr marL="0" marR="0" lvl="0" indent="0" algn="l" rtl="0">
                        <a:spcBef>
                          <a:spcPts val="0"/>
                        </a:spcBef>
                        <a:spcAft>
                          <a:spcPts val="0"/>
                        </a:spcAft>
                        <a:buNone/>
                      </a:pPr>
                      <a:r>
                        <a:rPr lang="en-US" sz="2000"/>
                        <a:t>Duloxetine</a:t>
                      </a:r>
                      <a:endParaRPr sz="2000"/>
                    </a:p>
                    <a:p>
                      <a:pPr marL="0" marR="0" lvl="0" indent="0" algn="l" rtl="0">
                        <a:spcBef>
                          <a:spcPts val="0"/>
                        </a:spcBef>
                        <a:spcAft>
                          <a:spcPts val="0"/>
                        </a:spcAft>
                        <a:buNone/>
                      </a:pPr>
                      <a:r>
                        <a:rPr lang="en-US" sz="2000"/>
                        <a:t>Venlafaxine</a:t>
                      </a:r>
                      <a:endParaRPr sz="2000"/>
                    </a:p>
                    <a:p>
                      <a:pPr marL="0" marR="0" lvl="0" indent="0" algn="l" rtl="0">
                        <a:spcBef>
                          <a:spcPts val="0"/>
                        </a:spcBef>
                        <a:spcAft>
                          <a:spcPts val="0"/>
                        </a:spcAft>
                        <a:buNone/>
                      </a:pPr>
                      <a:r>
                        <a:rPr lang="en-US" sz="2000"/>
                        <a:t>TCA</a:t>
                      </a:r>
                      <a:endParaRPr sz="2000"/>
                    </a:p>
                  </a:txBody>
                  <a:tcPr marL="91450" marR="91450" marT="45725" marB="45725"/>
                </a:tc>
                <a:extLst>
                  <a:ext uri="{0D108BD9-81ED-4DB2-BD59-A6C34878D82A}">
                    <a16:rowId xmlns:a16="http://schemas.microsoft.com/office/drawing/2014/main" val="10001"/>
                  </a:ext>
                </a:extLst>
              </a:tr>
              <a:tr h="995400">
                <a:tc>
                  <a:txBody>
                    <a:bodyPr/>
                    <a:lstStyle/>
                    <a:p>
                      <a:pPr marL="0" marR="0" lvl="0" indent="0" algn="l" rtl="0">
                        <a:spcBef>
                          <a:spcPts val="0"/>
                        </a:spcBef>
                        <a:spcAft>
                          <a:spcPts val="0"/>
                        </a:spcAft>
                        <a:buNone/>
                      </a:pPr>
                      <a:r>
                        <a:rPr lang="en-US" sz="2000"/>
                        <a:t>Second Line</a:t>
                      </a:r>
                      <a:endParaRPr sz="2000"/>
                    </a:p>
                  </a:txBody>
                  <a:tcPr marL="91450" marR="91450" marT="45725" marB="45725"/>
                </a:tc>
                <a:tc>
                  <a:txBody>
                    <a:bodyPr/>
                    <a:lstStyle/>
                    <a:p>
                      <a:pPr marL="0" marR="0" lvl="0" indent="0" algn="l" rtl="0">
                        <a:spcBef>
                          <a:spcPts val="0"/>
                        </a:spcBef>
                        <a:spcAft>
                          <a:spcPts val="0"/>
                        </a:spcAft>
                        <a:buNone/>
                      </a:pPr>
                      <a:r>
                        <a:rPr lang="en-US" sz="2000"/>
                        <a:t>Tramadol</a:t>
                      </a:r>
                      <a:endParaRPr sz="2000"/>
                    </a:p>
                    <a:p>
                      <a:pPr marL="0" marR="0" lvl="0" indent="0" algn="l" rtl="0">
                        <a:spcBef>
                          <a:spcPts val="0"/>
                        </a:spcBef>
                        <a:spcAft>
                          <a:spcPts val="0"/>
                        </a:spcAft>
                        <a:buNone/>
                      </a:pPr>
                      <a:r>
                        <a:rPr lang="en-US" sz="2000"/>
                        <a:t>Opioids</a:t>
                      </a:r>
                      <a:endParaRPr sz="2000"/>
                    </a:p>
                    <a:p>
                      <a:pPr marL="0" marR="0" lvl="0" indent="0" algn="l" rtl="0">
                        <a:spcBef>
                          <a:spcPts val="0"/>
                        </a:spcBef>
                        <a:spcAft>
                          <a:spcPts val="0"/>
                        </a:spcAft>
                        <a:buNone/>
                      </a:pPr>
                      <a:r>
                        <a:rPr lang="en-US" sz="2000"/>
                        <a:t>Capsaicin</a:t>
                      </a: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Tramadol</a:t>
                      </a:r>
                      <a:endParaRPr sz="2000" dirty="0"/>
                    </a:p>
                    <a:p>
                      <a:pPr marL="0" marR="0" lvl="0" indent="0" algn="l" rtl="0">
                        <a:spcBef>
                          <a:spcPts val="0"/>
                        </a:spcBef>
                        <a:spcAft>
                          <a:spcPts val="0"/>
                        </a:spcAft>
                        <a:buNone/>
                      </a:pPr>
                      <a:r>
                        <a:rPr lang="en-US" sz="2000" dirty="0"/>
                        <a:t>Opioids</a:t>
                      </a:r>
                      <a:endParaRPr sz="2000" dirty="0"/>
                    </a:p>
                    <a:p>
                      <a:pPr marL="0" marR="0" lvl="0" indent="0" algn="l" rtl="0">
                        <a:spcBef>
                          <a:spcPts val="0"/>
                        </a:spcBef>
                        <a:spcAft>
                          <a:spcPts val="0"/>
                        </a:spcAft>
                        <a:buNone/>
                      </a:pPr>
                      <a:r>
                        <a:rPr lang="en-US" sz="2000" dirty="0"/>
                        <a:t>Lidocaine Cream / Topical</a:t>
                      </a:r>
                      <a:endParaRPr sz="2000" dirty="0"/>
                    </a:p>
                  </a:txBody>
                  <a:tcPr marL="91450" marR="91450" marT="45725" marB="45725"/>
                </a:tc>
                <a:tc>
                  <a:txBody>
                    <a:bodyPr/>
                    <a:lstStyle/>
                    <a:p>
                      <a:pPr marL="0" marR="0" lvl="0" indent="0" algn="l" rtl="0">
                        <a:spcBef>
                          <a:spcPts val="0"/>
                        </a:spcBef>
                        <a:spcAft>
                          <a:spcPts val="0"/>
                        </a:spcAft>
                        <a:buNone/>
                      </a:pPr>
                      <a:r>
                        <a:rPr lang="en-US" sz="2000" dirty="0"/>
                        <a:t>Capsaicin</a:t>
                      </a:r>
                      <a:endParaRPr sz="2000" dirty="0"/>
                    </a:p>
                    <a:p>
                      <a:pPr marL="0" marR="0" lvl="0" indent="0" algn="l" rtl="0">
                        <a:spcBef>
                          <a:spcPts val="0"/>
                        </a:spcBef>
                        <a:spcAft>
                          <a:spcPts val="0"/>
                        </a:spcAft>
                        <a:buNone/>
                      </a:pPr>
                      <a:r>
                        <a:rPr lang="en-US" sz="2000" dirty="0"/>
                        <a:t>Lidocaine topical</a:t>
                      </a:r>
                      <a:endParaRPr sz="2000" dirty="0"/>
                    </a:p>
                    <a:p>
                      <a:pPr marL="0" marR="0" lvl="0" indent="0" algn="l" rtl="0">
                        <a:spcBef>
                          <a:spcPts val="0"/>
                        </a:spcBef>
                        <a:spcAft>
                          <a:spcPts val="0"/>
                        </a:spcAft>
                        <a:buNone/>
                      </a:pPr>
                      <a:r>
                        <a:rPr lang="en-US" sz="2000" dirty="0"/>
                        <a:t>Tramadol</a:t>
                      </a:r>
                      <a:endParaRPr sz="2000" dirty="0"/>
                    </a:p>
                  </a:txBody>
                  <a:tcPr marL="91450" marR="91450" marT="45725" marB="45725"/>
                </a:tc>
                <a:extLst>
                  <a:ext uri="{0D108BD9-81ED-4DB2-BD59-A6C34878D82A}">
                    <a16:rowId xmlns:a16="http://schemas.microsoft.com/office/drawing/2014/main" val="10002"/>
                  </a:ext>
                </a:extLst>
              </a:tr>
              <a:tr h="0">
                <a:tc>
                  <a:txBody>
                    <a:bodyPr/>
                    <a:lstStyle/>
                    <a:p>
                      <a:pPr marL="0" marR="0" lvl="0" indent="0" algn="l" rtl="0">
                        <a:spcBef>
                          <a:spcPts val="0"/>
                        </a:spcBef>
                        <a:spcAft>
                          <a:spcPts val="0"/>
                        </a:spcAft>
                        <a:buNone/>
                      </a:pPr>
                      <a:r>
                        <a:rPr lang="en-US" sz="2000"/>
                        <a:t>Third Line</a:t>
                      </a:r>
                      <a:endParaRPr sz="2000"/>
                    </a:p>
                  </a:txBody>
                  <a:tcPr marL="91450" marR="91450" marT="45725" marB="45725"/>
                </a:tc>
                <a:tc>
                  <a:txBody>
                    <a:bodyPr/>
                    <a:lstStyle/>
                    <a:p>
                      <a:pPr marL="0" marR="0" lvl="0" indent="0" algn="l" rtl="0">
                        <a:spcBef>
                          <a:spcPts val="0"/>
                        </a:spcBef>
                        <a:spcAft>
                          <a:spcPts val="0"/>
                        </a:spcAft>
                        <a:buNone/>
                      </a:pPr>
                      <a:r>
                        <a:rPr lang="en-US" sz="2000"/>
                        <a:t>Strong Opioids</a:t>
                      </a:r>
                      <a:endParaRPr sz="200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a:t>Cannabinoids</a:t>
                      </a:r>
                      <a:endParaRPr sz="2000"/>
                    </a:p>
                  </a:txBody>
                  <a:tcPr marL="91450" marR="91450" marT="45725" marB="45725"/>
                </a:tc>
                <a:tc>
                  <a:txBody>
                    <a:bodyPr/>
                    <a:lstStyle/>
                    <a:p>
                      <a:pPr marL="0" marR="0" lvl="0" indent="0" algn="l" rtl="0">
                        <a:spcBef>
                          <a:spcPts val="0"/>
                        </a:spcBef>
                        <a:spcAft>
                          <a:spcPts val="0"/>
                        </a:spcAft>
                        <a:buNone/>
                      </a:pPr>
                      <a:r>
                        <a:rPr lang="en-US" sz="2000" dirty="0"/>
                        <a:t>Botox</a:t>
                      </a:r>
                      <a:endParaRPr sz="2000" dirty="0"/>
                    </a:p>
                    <a:p>
                      <a:pPr marL="0" marR="0" lvl="0" indent="0" algn="l" rtl="0">
                        <a:spcBef>
                          <a:spcPts val="0"/>
                        </a:spcBef>
                        <a:spcAft>
                          <a:spcPts val="0"/>
                        </a:spcAft>
                        <a:buNone/>
                      </a:pPr>
                      <a:r>
                        <a:rPr lang="en-US" sz="2000" dirty="0"/>
                        <a:t>Strong opioids</a:t>
                      </a:r>
                      <a:endParaRPr sz="2000" dirty="0"/>
                    </a:p>
                  </a:txBody>
                  <a:tcPr marL="91450" marR="91450" marT="45725" marB="45725"/>
                </a:tc>
                <a:extLst>
                  <a:ext uri="{0D108BD9-81ED-4DB2-BD59-A6C34878D82A}">
                    <a16:rowId xmlns:a16="http://schemas.microsoft.com/office/drawing/2014/main" val="10003"/>
                  </a:ext>
                </a:extLst>
              </a:tr>
              <a:tr h="1414050">
                <a:tc>
                  <a:txBody>
                    <a:bodyPr/>
                    <a:lstStyle/>
                    <a:p>
                      <a:pPr marL="0" marR="0" lvl="0" indent="0" algn="l" rtl="0">
                        <a:spcBef>
                          <a:spcPts val="0"/>
                        </a:spcBef>
                        <a:spcAft>
                          <a:spcPts val="0"/>
                        </a:spcAft>
                        <a:buNone/>
                      </a:pPr>
                      <a:r>
                        <a:rPr lang="en-US" sz="2000"/>
                        <a:t>Fourth Line</a:t>
                      </a:r>
                      <a:endParaRPr sz="2000"/>
                    </a:p>
                  </a:txBody>
                  <a:tcPr marL="91450" marR="91450" marT="45725" marB="45725"/>
                </a:tc>
                <a:tc>
                  <a:txBody>
                    <a:bodyPr/>
                    <a:lstStyle/>
                    <a:p>
                      <a:pPr marL="0" marR="0" lvl="0" indent="0" algn="l" rtl="0">
                        <a:spcBef>
                          <a:spcPts val="0"/>
                        </a:spcBef>
                        <a:spcAft>
                          <a:spcPts val="0"/>
                        </a:spcAft>
                        <a:buNone/>
                      </a:pPr>
                      <a:r>
                        <a:rPr lang="en-US" sz="2000" dirty="0"/>
                        <a:t>Lamotrigine</a:t>
                      </a:r>
                      <a:endParaRPr sz="2000" dirty="0"/>
                    </a:p>
                    <a:p>
                      <a:pPr marL="0" marR="0" lvl="0" indent="0" algn="l" rtl="0">
                        <a:spcBef>
                          <a:spcPts val="0"/>
                        </a:spcBef>
                        <a:spcAft>
                          <a:spcPts val="0"/>
                        </a:spcAft>
                        <a:buNone/>
                      </a:pPr>
                      <a:r>
                        <a:rPr lang="en-US" sz="2000" dirty="0"/>
                        <a:t>Cannabinoids</a:t>
                      </a:r>
                      <a:endParaRPr sz="2000" dirty="0"/>
                    </a:p>
                  </a:txBody>
                  <a:tcPr marL="91450" marR="91450" marT="45725" marB="45725"/>
                </a:tc>
                <a:tc>
                  <a:txBody>
                    <a:bodyPr/>
                    <a:lstStyle/>
                    <a:p>
                      <a:pPr marL="0" marR="0" lvl="0" indent="0" algn="l" rtl="0">
                        <a:spcBef>
                          <a:spcPts val="0"/>
                        </a:spcBef>
                        <a:spcAft>
                          <a:spcPts val="0"/>
                        </a:spcAft>
                        <a:buNone/>
                      </a:pPr>
                      <a:endParaRPr sz="2000"/>
                    </a:p>
                  </a:txBody>
                  <a:tcPr marL="91450" marR="91450" marT="45725" marB="45725"/>
                </a:tc>
                <a:tc>
                  <a:txBody>
                    <a:bodyPr/>
                    <a:lstStyle/>
                    <a:p>
                      <a:pPr marL="0" marR="0" lvl="0" indent="0" algn="l" rtl="0">
                        <a:spcBef>
                          <a:spcPts val="0"/>
                        </a:spcBef>
                        <a:spcAft>
                          <a:spcPts val="0"/>
                        </a:spcAft>
                        <a:buNone/>
                      </a:pPr>
                      <a:r>
                        <a:rPr lang="en-US" sz="2000" dirty="0"/>
                        <a:t>Other opioids</a:t>
                      </a:r>
                      <a:endParaRPr sz="2000" dirty="0"/>
                    </a:p>
                    <a:p>
                      <a:pPr marL="0" marR="0" lvl="0" indent="0" algn="l" rtl="0">
                        <a:spcBef>
                          <a:spcPts val="0"/>
                        </a:spcBef>
                        <a:spcAft>
                          <a:spcPts val="0"/>
                        </a:spcAft>
                        <a:buNone/>
                      </a:pPr>
                      <a:r>
                        <a:rPr lang="en-US" sz="2000" dirty="0" err="1"/>
                        <a:t>Lacosamide</a:t>
                      </a:r>
                      <a:endParaRPr sz="2000" dirty="0"/>
                    </a:p>
                    <a:p>
                      <a:pPr marL="0" marR="0" lvl="0" indent="0" algn="l" rtl="0">
                        <a:spcBef>
                          <a:spcPts val="0"/>
                        </a:spcBef>
                        <a:spcAft>
                          <a:spcPts val="0"/>
                        </a:spcAft>
                        <a:buNone/>
                      </a:pPr>
                      <a:r>
                        <a:rPr lang="en-US" sz="2000" dirty="0"/>
                        <a:t>Lamotrigine</a:t>
                      </a:r>
                      <a:endParaRPr sz="2000" dirty="0"/>
                    </a:p>
                    <a:p>
                      <a:pPr marL="0" marR="0" lvl="0" indent="0" algn="l" rtl="0">
                        <a:spcBef>
                          <a:spcPts val="0"/>
                        </a:spcBef>
                        <a:spcAft>
                          <a:spcPts val="0"/>
                        </a:spcAft>
                        <a:buNone/>
                      </a:pPr>
                      <a:r>
                        <a:rPr lang="en-US" sz="2000" dirty="0"/>
                        <a:t>Botox</a:t>
                      </a:r>
                      <a:endParaRPr sz="2000" dirty="0"/>
                    </a:p>
                    <a:p>
                      <a:pPr marL="0" marR="0" lvl="0" indent="0" algn="l" rtl="0">
                        <a:spcBef>
                          <a:spcPts val="0"/>
                        </a:spcBef>
                        <a:spcAft>
                          <a:spcPts val="0"/>
                        </a:spcAft>
                        <a:buNone/>
                      </a:pPr>
                      <a:r>
                        <a:rPr lang="en-US" sz="2000" dirty="0"/>
                        <a:t>Lidocaine topical</a:t>
                      </a:r>
                      <a:endParaRPr sz="2000" dirty="0"/>
                    </a:p>
                  </a:txBody>
                  <a:tcPr marL="91450" marR="91450" marT="45725" marB="45725"/>
                </a:tc>
                <a:tc>
                  <a:txBody>
                    <a:bodyPr/>
                    <a:lstStyle/>
                    <a:p>
                      <a:pPr marL="0" marR="0" lvl="0" indent="0" algn="l" rtl="0">
                        <a:spcBef>
                          <a:spcPts val="0"/>
                        </a:spcBef>
                        <a:spcAft>
                          <a:spcPts val="0"/>
                        </a:spcAft>
                        <a:buNone/>
                      </a:pPr>
                      <a:endParaRPr sz="2000" dirty="0"/>
                    </a:p>
                  </a:txBody>
                  <a:tcPr marL="91450" marR="91450" marT="45725" marB="45725"/>
                </a:tc>
                <a:extLst>
                  <a:ext uri="{0D108BD9-81ED-4DB2-BD59-A6C34878D82A}">
                    <a16:rowId xmlns:a16="http://schemas.microsoft.com/office/drawing/2014/main" val="10004"/>
                  </a:ext>
                </a:extLst>
              </a:tr>
            </a:tbl>
          </a:graphicData>
        </a:graphic>
      </p:graphicFrame>
      <p:sp>
        <p:nvSpPr>
          <p:cNvPr id="455" name="Google Shape;455;p38"/>
          <p:cNvSpPr/>
          <p:nvPr/>
        </p:nvSpPr>
        <p:spPr>
          <a:xfrm>
            <a:off x="0" y="6585100"/>
            <a:ext cx="394161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dirty="0">
                <a:solidFill>
                  <a:schemeClr val="dk1"/>
                </a:solidFill>
                <a:latin typeface="+mj-lt"/>
                <a:ea typeface="Helvetica Neue"/>
                <a:cs typeface="Helvetica Neue"/>
                <a:sym typeface="Helvetica Neue"/>
              </a:rPr>
              <a:t>Pain </a:t>
            </a:r>
            <a:r>
              <a:rPr lang="en-US" sz="1600" i="1" dirty="0" err="1">
                <a:solidFill>
                  <a:schemeClr val="dk1"/>
                </a:solidFill>
                <a:latin typeface="+mj-lt"/>
                <a:ea typeface="Helvetica Neue"/>
                <a:cs typeface="Helvetica Neue"/>
                <a:sym typeface="Helvetica Neue"/>
              </a:rPr>
              <a:t>Ther</a:t>
            </a:r>
            <a:r>
              <a:rPr lang="en-US" sz="1600" i="1" dirty="0">
                <a:solidFill>
                  <a:schemeClr val="dk1"/>
                </a:solidFill>
                <a:latin typeface="+mj-lt"/>
                <a:ea typeface="Helvetica Neue"/>
                <a:cs typeface="Helvetica Neue"/>
                <a:sym typeface="Helvetica Neue"/>
              </a:rPr>
              <a:t>. 2017; 6(Suppl 1):35-42. </a:t>
            </a:r>
            <a:endParaRPr sz="1600" dirty="0">
              <a:solidFill>
                <a:schemeClr val="dk1"/>
              </a:solidFill>
              <a:latin typeface="+mj-lt"/>
              <a:ea typeface="Helvetica Neue"/>
              <a:cs typeface="Helvetica Neue"/>
              <a:sym typeface="Helvetica Neue"/>
            </a:endParaRPr>
          </a:p>
        </p:txBody>
      </p:sp>
    </p:spTree>
    <p:extLst>
      <p:ext uri="{BB962C8B-B14F-4D97-AF65-F5344CB8AC3E}">
        <p14:creationId xmlns:p14="http://schemas.microsoft.com/office/powerpoint/2010/main" val="4020275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39"/>
          <p:cNvSpPr txBox="1">
            <a:spLocks noGrp="1"/>
          </p:cNvSpPr>
          <p:nvPr>
            <p:ph type="title"/>
          </p:nvPr>
        </p:nvSpPr>
        <p:spPr/>
        <p:txBody>
          <a:bodyPr/>
          <a:lstStyle/>
          <a:p>
            <a:pPr lvl="0"/>
            <a:r>
              <a:rPr lang="en-US" dirty="0"/>
              <a:t>Tricyclic Antidepressants (TCAs)</a:t>
            </a:r>
          </a:p>
        </p:txBody>
      </p:sp>
      <p:sp>
        <p:nvSpPr>
          <p:cNvPr id="462" name="Google Shape;462;p39"/>
          <p:cNvSpPr txBox="1">
            <a:spLocks noGrp="1"/>
          </p:cNvSpPr>
          <p:nvPr>
            <p:ph idx="1"/>
          </p:nvPr>
        </p:nvSpPr>
        <p:spPr>
          <a:xfrm>
            <a:off x="838200" y="1825624"/>
            <a:ext cx="10515600" cy="4530725"/>
          </a:xfrm>
        </p:spPr>
        <p:txBody>
          <a:bodyPr>
            <a:normAutofit lnSpcReduction="10000"/>
          </a:bodyPr>
          <a:lstStyle/>
          <a:p>
            <a:pPr lvl="0"/>
            <a:r>
              <a:rPr lang="en-US" dirty="0"/>
              <a:t>Secondary Amine</a:t>
            </a:r>
          </a:p>
          <a:p>
            <a:pPr lvl="1"/>
            <a:r>
              <a:rPr lang="en-US" dirty="0"/>
              <a:t>Nortriptyline, desipramine</a:t>
            </a:r>
          </a:p>
          <a:p>
            <a:pPr lvl="0"/>
            <a:r>
              <a:rPr lang="en-US" dirty="0"/>
              <a:t>Tertiary Amine</a:t>
            </a:r>
          </a:p>
          <a:p>
            <a:pPr lvl="1"/>
            <a:r>
              <a:rPr lang="en-US" dirty="0"/>
              <a:t>Amitriptyline, imipramine</a:t>
            </a:r>
          </a:p>
          <a:p>
            <a:pPr lvl="1"/>
            <a:r>
              <a:rPr lang="en-US" dirty="0"/>
              <a:t>Doxepin, clomipramine</a:t>
            </a:r>
          </a:p>
          <a:p>
            <a:pPr lvl="0"/>
            <a:r>
              <a:rPr lang="en-US" dirty="0"/>
              <a:t>Mechanism of Action:</a:t>
            </a:r>
          </a:p>
          <a:p>
            <a:pPr lvl="1"/>
            <a:r>
              <a:rPr lang="en-US" dirty="0"/>
              <a:t>Increase neurotransmitter availability - decrease reuptake of norepinephrine and serotonin</a:t>
            </a:r>
          </a:p>
          <a:p>
            <a:pPr lvl="2"/>
            <a:r>
              <a:rPr lang="en-US" dirty="0"/>
              <a:t>Enhances descending inhibitory pathway</a:t>
            </a:r>
          </a:p>
          <a:p>
            <a:pPr lvl="1"/>
            <a:r>
              <a:rPr lang="en-US" dirty="0"/>
              <a:t>Inhibit sodium channels </a:t>
            </a:r>
          </a:p>
          <a:p>
            <a:pPr lvl="1"/>
            <a:r>
              <a:rPr lang="en-US" dirty="0"/>
              <a:t>Inhibit and L-type calcium channel </a:t>
            </a:r>
          </a:p>
        </p:txBody>
      </p:sp>
      <p:sp>
        <p:nvSpPr>
          <p:cNvPr id="464" name="Google Shape;464;p39"/>
          <p:cNvSpPr txBox="1">
            <a:spLocks noGrp="1"/>
          </p:cNvSpPr>
          <p:nvPr>
            <p:ph type="sldNum" sz="quarter" idx="12"/>
          </p:nvPr>
        </p:nvSpPr>
        <p:spPr/>
        <p:txBody>
          <a:bodyPr/>
          <a:lstStyle/>
          <a:p>
            <a:pPr lvl="0"/>
            <a:fld id="{00000000-1234-1234-1234-123412341234}" type="slidenum">
              <a:rPr lang="en-US"/>
              <a:pPr lvl="0"/>
              <a:t>35</a:t>
            </a:fld>
            <a:endParaRPr lang="en-US"/>
          </a:p>
        </p:txBody>
      </p:sp>
      <p:sp>
        <p:nvSpPr>
          <p:cNvPr id="463" name="Google Shape;463;p39"/>
          <p:cNvSpPr txBox="1"/>
          <p:nvPr/>
        </p:nvSpPr>
        <p:spPr>
          <a:xfrm>
            <a:off x="0" y="6482042"/>
            <a:ext cx="763524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J Clin </a:t>
            </a:r>
            <a:r>
              <a:rPr lang="en-US" sz="1800" i="1" dirty="0" err="1">
                <a:solidFill>
                  <a:schemeClr val="dk1"/>
                </a:solidFill>
                <a:latin typeface="Calibri"/>
                <a:ea typeface="Calibri"/>
                <a:cs typeface="Calibri"/>
                <a:sym typeface="Calibri"/>
              </a:rPr>
              <a:t>Pharmacol</a:t>
            </a:r>
            <a:r>
              <a:rPr lang="en-US" sz="1800" dirty="0">
                <a:solidFill>
                  <a:schemeClr val="dk1"/>
                </a:solidFill>
                <a:latin typeface="Calibri"/>
                <a:ea typeface="Calibri"/>
                <a:cs typeface="Calibri"/>
                <a:sym typeface="Calibri"/>
              </a:rPr>
              <a:t>. 2012;52(1):6–17. </a:t>
            </a:r>
            <a:endParaRPr dirty="0"/>
          </a:p>
        </p:txBody>
      </p:sp>
    </p:spTree>
    <p:extLst>
      <p:ext uri="{BB962C8B-B14F-4D97-AF65-F5344CB8AC3E}">
        <p14:creationId xmlns:p14="http://schemas.microsoft.com/office/powerpoint/2010/main" val="2488280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0"/>
          <p:cNvSpPr txBox="1">
            <a:spLocks noGrp="1"/>
          </p:cNvSpPr>
          <p:nvPr>
            <p:ph type="title"/>
          </p:nvPr>
        </p:nvSpPr>
        <p:spPr>
          <a:xfrm>
            <a:off x="838200" y="831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TCAs – Adverse Effects</a:t>
            </a:r>
            <a:endParaRPr dirty="0"/>
          </a:p>
        </p:txBody>
      </p:sp>
      <p:sp>
        <p:nvSpPr>
          <p:cNvPr id="470" name="Google Shape;470;p40"/>
          <p:cNvSpPr txBox="1">
            <a:spLocks noGrp="1"/>
          </p:cNvSpPr>
          <p:nvPr>
            <p:ph idx="1"/>
          </p:nvPr>
        </p:nvSpPr>
        <p:spPr>
          <a:xfrm>
            <a:off x="838200" y="1316182"/>
            <a:ext cx="10515600" cy="526749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dirty="0"/>
              <a:t>Most extensively studied medications for neuropathic pain BUT on the AGS Beers Criteria ®</a:t>
            </a:r>
            <a:endParaRPr dirty="0"/>
          </a:p>
          <a:p>
            <a:pPr marL="228600" lvl="0" indent="-228600" algn="l" rtl="0">
              <a:lnSpc>
                <a:spcPct val="90000"/>
              </a:lnSpc>
              <a:spcBef>
                <a:spcPts val="1000"/>
              </a:spcBef>
              <a:spcAft>
                <a:spcPts val="0"/>
              </a:spcAft>
              <a:buClr>
                <a:schemeClr val="dk1"/>
              </a:buClr>
              <a:buSzPct val="100000"/>
              <a:buChar char="•"/>
            </a:pPr>
            <a:r>
              <a:rPr lang="en-US" dirty="0"/>
              <a:t>Sedation, weight gain</a:t>
            </a:r>
            <a:endParaRPr dirty="0"/>
          </a:p>
          <a:p>
            <a:pPr marL="228600" lvl="0" indent="-228600" algn="l" rtl="0">
              <a:lnSpc>
                <a:spcPct val="90000"/>
              </a:lnSpc>
              <a:spcBef>
                <a:spcPts val="1000"/>
              </a:spcBef>
              <a:spcAft>
                <a:spcPts val="0"/>
              </a:spcAft>
              <a:buClr>
                <a:schemeClr val="dk1"/>
              </a:buClr>
              <a:buSzPct val="100000"/>
              <a:buChar char="•"/>
            </a:pPr>
            <a:r>
              <a:rPr lang="en-US" dirty="0"/>
              <a:t>Orthostatic hypotension, tachycardia, arrhythmia, conduction disturbances</a:t>
            </a:r>
            <a:endParaRPr dirty="0"/>
          </a:p>
          <a:p>
            <a:pPr marL="228600" lvl="0" indent="-228600" algn="l" rtl="0">
              <a:lnSpc>
                <a:spcPct val="90000"/>
              </a:lnSpc>
              <a:spcBef>
                <a:spcPts val="1000"/>
              </a:spcBef>
              <a:spcAft>
                <a:spcPts val="0"/>
              </a:spcAft>
              <a:buClr>
                <a:schemeClr val="dk1"/>
              </a:buClr>
              <a:buSzPct val="100000"/>
              <a:buChar char="•"/>
            </a:pPr>
            <a:r>
              <a:rPr lang="en-US" dirty="0"/>
              <a:t>Significant anticholinergic adverse effects:</a:t>
            </a:r>
            <a:endParaRPr dirty="0"/>
          </a:p>
          <a:p>
            <a:pPr marL="685800" lvl="1" indent="-228600" algn="l" rtl="0">
              <a:lnSpc>
                <a:spcPct val="90000"/>
              </a:lnSpc>
              <a:spcBef>
                <a:spcPts val="500"/>
              </a:spcBef>
              <a:spcAft>
                <a:spcPts val="0"/>
              </a:spcAft>
              <a:buClr>
                <a:schemeClr val="dk1"/>
              </a:buClr>
              <a:buSzPct val="100000"/>
              <a:buChar char="•"/>
            </a:pPr>
            <a:r>
              <a:rPr lang="en-US" dirty="0"/>
              <a:t>Constipation</a:t>
            </a:r>
            <a:endParaRPr dirty="0"/>
          </a:p>
          <a:p>
            <a:pPr marL="685800" lvl="1" indent="-228600" algn="l" rtl="0">
              <a:lnSpc>
                <a:spcPct val="90000"/>
              </a:lnSpc>
              <a:spcBef>
                <a:spcPts val="500"/>
              </a:spcBef>
              <a:spcAft>
                <a:spcPts val="0"/>
              </a:spcAft>
              <a:buClr>
                <a:schemeClr val="dk1"/>
              </a:buClr>
              <a:buSzPct val="100000"/>
              <a:buChar char="•"/>
            </a:pPr>
            <a:r>
              <a:rPr lang="en-US" dirty="0"/>
              <a:t>Urinary retention</a:t>
            </a:r>
            <a:endParaRPr dirty="0"/>
          </a:p>
          <a:p>
            <a:pPr marL="685800" lvl="1" indent="-228600" algn="l" rtl="0">
              <a:lnSpc>
                <a:spcPct val="90000"/>
              </a:lnSpc>
              <a:spcBef>
                <a:spcPts val="500"/>
              </a:spcBef>
              <a:spcAft>
                <a:spcPts val="0"/>
              </a:spcAft>
              <a:buClr>
                <a:schemeClr val="dk1"/>
              </a:buClr>
              <a:buSzPct val="100000"/>
              <a:buChar char="•"/>
            </a:pPr>
            <a:r>
              <a:rPr lang="en-US" dirty="0"/>
              <a:t>Dry mouth</a:t>
            </a:r>
            <a:endParaRPr dirty="0"/>
          </a:p>
          <a:p>
            <a:pPr marL="685800" lvl="1" indent="-228600" algn="l" rtl="0">
              <a:lnSpc>
                <a:spcPct val="90000"/>
              </a:lnSpc>
              <a:spcBef>
                <a:spcPts val="500"/>
              </a:spcBef>
              <a:spcAft>
                <a:spcPts val="0"/>
              </a:spcAft>
              <a:buClr>
                <a:schemeClr val="dk1"/>
              </a:buClr>
              <a:buSzPct val="100000"/>
              <a:buChar char="•"/>
            </a:pPr>
            <a:r>
              <a:rPr lang="en-US" dirty="0"/>
              <a:t>Cognitive impairment</a:t>
            </a:r>
            <a:endParaRPr dirty="0"/>
          </a:p>
          <a:p>
            <a:pPr marL="685800" lvl="1" indent="-228600" algn="l" rtl="0">
              <a:lnSpc>
                <a:spcPct val="90000"/>
              </a:lnSpc>
              <a:spcBef>
                <a:spcPts val="500"/>
              </a:spcBef>
              <a:spcAft>
                <a:spcPts val="0"/>
              </a:spcAft>
              <a:buClr>
                <a:schemeClr val="dk1"/>
              </a:buClr>
              <a:buSzPct val="100000"/>
              <a:buChar char="•"/>
            </a:pPr>
            <a:r>
              <a:rPr lang="en-US" dirty="0"/>
              <a:t>Tachycardia</a:t>
            </a:r>
            <a:endParaRPr dirty="0"/>
          </a:p>
          <a:p>
            <a:pPr marL="685800" lvl="1" indent="-228600" algn="l" rtl="0">
              <a:lnSpc>
                <a:spcPct val="90000"/>
              </a:lnSpc>
              <a:spcBef>
                <a:spcPts val="500"/>
              </a:spcBef>
              <a:spcAft>
                <a:spcPts val="0"/>
              </a:spcAft>
              <a:buClr>
                <a:schemeClr val="dk1"/>
              </a:buClr>
              <a:buSzPct val="100000"/>
              <a:buChar char="•"/>
            </a:pPr>
            <a:r>
              <a:rPr lang="en-US" dirty="0"/>
              <a:t>Blurred vision</a:t>
            </a:r>
            <a:endParaRPr dirty="0"/>
          </a:p>
          <a:p>
            <a:pPr marL="228600" lvl="0" indent="-228600" algn="l" rtl="0">
              <a:lnSpc>
                <a:spcPct val="90000"/>
              </a:lnSpc>
              <a:spcBef>
                <a:spcPts val="1000"/>
              </a:spcBef>
              <a:spcAft>
                <a:spcPts val="0"/>
              </a:spcAft>
              <a:buClr>
                <a:schemeClr val="dk1"/>
              </a:buClr>
              <a:buSzPct val="100000"/>
              <a:buChar char="•"/>
            </a:pPr>
            <a:r>
              <a:rPr lang="en-US" dirty="0"/>
              <a:t>Note: desipramine and nortriptyline have less adverse events than amitriptyline</a:t>
            </a:r>
            <a:endParaRPr dirty="0"/>
          </a:p>
        </p:txBody>
      </p:sp>
      <p:sp>
        <p:nvSpPr>
          <p:cNvPr id="471" name="Google Shape;471;p4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153526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1"/>
          <p:cNvSpPr txBox="1">
            <a:spLocks noGrp="1"/>
          </p:cNvSpPr>
          <p:nvPr>
            <p:ph type="title"/>
          </p:nvPr>
        </p:nvSpPr>
        <p:spPr/>
        <p:txBody>
          <a:bodyPr/>
          <a:lstStyle/>
          <a:p>
            <a:pPr lvl="0"/>
            <a:r>
              <a:rPr lang="en-US" dirty="0"/>
              <a:t>TCAs</a:t>
            </a:r>
          </a:p>
        </p:txBody>
      </p:sp>
      <p:sp>
        <p:nvSpPr>
          <p:cNvPr id="477" name="Google Shape;477;p41"/>
          <p:cNvSpPr txBox="1">
            <a:spLocks noGrp="1"/>
          </p:cNvSpPr>
          <p:nvPr>
            <p:ph idx="1"/>
          </p:nvPr>
        </p:nvSpPr>
        <p:spPr/>
        <p:txBody>
          <a:bodyPr/>
          <a:lstStyle/>
          <a:p>
            <a:pPr lvl="0"/>
            <a:r>
              <a:rPr lang="en-US"/>
              <a:t>Drug Interactions</a:t>
            </a:r>
          </a:p>
          <a:p>
            <a:pPr lvl="1"/>
            <a:r>
              <a:rPr lang="en-US"/>
              <a:t>MAOI,  SSRIs, anticholinergic agents, antiarrhythmics, clonidine, lithium, tramadol, agents that prolong QTc</a:t>
            </a:r>
          </a:p>
          <a:p>
            <a:pPr lvl="0"/>
            <a:r>
              <a:rPr lang="en-US"/>
              <a:t>Amitriptyline, nortriptyline, desipramine</a:t>
            </a:r>
          </a:p>
          <a:p>
            <a:pPr lvl="1"/>
            <a:r>
              <a:rPr lang="en-US"/>
              <a:t>Starting dose: 10 – 25 mg po qhs</a:t>
            </a:r>
          </a:p>
          <a:p>
            <a:pPr lvl="1"/>
            <a:r>
              <a:rPr lang="en-US"/>
              <a:t>Usual effective dose: 50 – 150 mg po qhs</a:t>
            </a:r>
          </a:p>
          <a:p>
            <a:pPr lvl="2"/>
            <a:r>
              <a:rPr lang="en-US"/>
              <a:t>Wouldn’t go above 50 – 75 mg in the elderly</a:t>
            </a:r>
          </a:p>
        </p:txBody>
      </p:sp>
      <p:sp>
        <p:nvSpPr>
          <p:cNvPr id="478" name="Google Shape;478;p41"/>
          <p:cNvSpPr txBox="1">
            <a:spLocks noGrp="1"/>
          </p:cNvSpPr>
          <p:nvPr>
            <p:ph type="sldNum" sz="quarter" idx="12"/>
          </p:nvPr>
        </p:nvSpPr>
        <p:spPr/>
        <p:txBody>
          <a:bodyPr/>
          <a:lstStyle/>
          <a:p>
            <a:pPr lvl="0"/>
            <a:fld id="{00000000-1234-1234-1234-123412341234}" type="slidenum">
              <a:rPr lang="en-US"/>
              <a:pPr lvl="0"/>
              <a:t>37</a:t>
            </a:fld>
            <a:endParaRPr lang="en-US"/>
          </a:p>
        </p:txBody>
      </p:sp>
    </p:spTree>
    <p:extLst>
      <p:ext uri="{BB962C8B-B14F-4D97-AF65-F5344CB8AC3E}">
        <p14:creationId xmlns:p14="http://schemas.microsoft.com/office/powerpoint/2010/main" val="2822426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2"/>
          <p:cNvSpPr txBox="1">
            <a:spLocks noGrp="1"/>
          </p:cNvSpPr>
          <p:nvPr>
            <p:ph type="title"/>
          </p:nvPr>
        </p:nvSpPr>
        <p:spPr/>
        <p:txBody>
          <a:bodyPr/>
          <a:lstStyle/>
          <a:p>
            <a:pPr lvl="0"/>
            <a:r>
              <a:rPr lang="en-US"/>
              <a:t>SNRIs - Duloxetine</a:t>
            </a:r>
          </a:p>
        </p:txBody>
      </p:sp>
      <p:sp>
        <p:nvSpPr>
          <p:cNvPr id="484" name="Google Shape;484;p42"/>
          <p:cNvSpPr txBox="1">
            <a:spLocks noGrp="1"/>
          </p:cNvSpPr>
          <p:nvPr>
            <p:ph idx="1"/>
          </p:nvPr>
        </p:nvSpPr>
        <p:spPr/>
        <p:txBody>
          <a:bodyPr/>
          <a:lstStyle/>
          <a:p>
            <a:pPr lvl="0"/>
            <a:r>
              <a:rPr lang="en-US" dirty="0"/>
              <a:t>Duloxetine</a:t>
            </a:r>
          </a:p>
          <a:p>
            <a:pPr lvl="1"/>
            <a:r>
              <a:rPr lang="en-US" dirty="0"/>
              <a:t>Painful diabetic neuropathy</a:t>
            </a:r>
          </a:p>
          <a:p>
            <a:pPr lvl="1"/>
            <a:r>
              <a:rPr lang="en-US" dirty="0"/>
              <a:t>Major depressive disorder</a:t>
            </a:r>
          </a:p>
          <a:p>
            <a:pPr lvl="1"/>
            <a:r>
              <a:rPr lang="en-US" dirty="0"/>
              <a:t>General anxiety disorder</a:t>
            </a:r>
          </a:p>
          <a:p>
            <a:pPr lvl="1"/>
            <a:r>
              <a:rPr lang="en-US" dirty="0"/>
              <a:t>Fibromyalgia</a:t>
            </a:r>
          </a:p>
          <a:p>
            <a:pPr lvl="1"/>
            <a:r>
              <a:rPr lang="en-US" dirty="0"/>
              <a:t>Chronic Musculoskeletal pain</a:t>
            </a:r>
          </a:p>
          <a:p>
            <a:pPr lvl="0"/>
            <a:r>
              <a:rPr lang="en-US" dirty="0"/>
              <a:t>Dose:</a:t>
            </a:r>
          </a:p>
          <a:p>
            <a:pPr lvl="1"/>
            <a:r>
              <a:rPr lang="en-US" dirty="0"/>
              <a:t>Start with 20 – 30 mg per day</a:t>
            </a:r>
          </a:p>
          <a:p>
            <a:pPr lvl="1"/>
            <a:r>
              <a:rPr lang="en-US" dirty="0"/>
              <a:t>Increase to 60 mg per day (no benefit with 60 mg bid)</a:t>
            </a:r>
          </a:p>
        </p:txBody>
      </p:sp>
      <p:sp>
        <p:nvSpPr>
          <p:cNvPr id="485" name="Google Shape;485;p42"/>
          <p:cNvSpPr txBox="1">
            <a:spLocks noGrp="1"/>
          </p:cNvSpPr>
          <p:nvPr>
            <p:ph type="sldNum" sz="quarter" idx="12"/>
          </p:nvPr>
        </p:nvSpPr>
        <p:spPr/>
        <p:txBody>
          <a:bodyPr/>
          <a:lstStyle/>
          <a:p>
            <a:pPr lvl="0"/>
            <a:fld id="{00000000-1234-1234-1234-123412341234}" type="slidenum">
              <a:rPr lang="en-US"/>
              <a:pPr lvl="0"/>
              <a:t>38</a:t>
            </a:fld>
            <a:endParaRPr lang="en-US"/>
          </a:p>
        </p:txBody>
      </p:sp>
    </p:spTree>
    <p:extLst>
      <p:ext uri="{BB962C8B-B14F-4D97-AF65-F5344CB8AC3E}">
        <p14:creationId xmlns:p14="http://schemas.microsoft.com/office/powerpoint/2010/main" val="1421437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SNRI - Duloxetine</a:t>
            </a:r>
            <a:endParaRPr/>
          </a:p>
        </p:txBody>
      </p:sp>
      <p:sp>
        <p:nvSpPr>
          <p:cNvPr id="491" name="Google Shape;491;p43"/>
          <p:cNvSpPr txBox="1">
            <a:spLocks noGrp="1"/>
          </p:cNvSpPr>
          <p:nvPr>
            <p:ph idx="1"/>
          </p:nvPr>
        </p:nvSpPr>
        <p:spPr>
          <a:xfrm>
            <a:off x="838200" y="1645948"/>
            <a:ext cx="10515600" cy="4846927"/>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ts val="2800"/>
              <a:buChar char="•"/>
            </a:pPr>
            <a:r>
              <a:rPr lang="en-US" dirty="0"/>
              <a:t>Adverse effects</a:t>
            </a:r>
            <a:endParaRPr dirty="0"/>
          </a:p>
          <a:p>
            <a:pPr marL="685800" lvl="1" indent="-228600" algn="l" rtl="0">
              <a:lnSpc>
                <a:spcPct val="90000"/>
              </a:lnSpc>
              <a:spcBef>
                <a:spcPts val="500"/>
              </a:spcBef>
              <a:spcAft>
                <a:spcPts val="0"/>
              </a:spcAft>
              <a:buClr>
                <a:schemeClr val="dk1"/>
              </a:buClr>
              <a:buSzPts val="2400"/>
              <a:buChar char="•"/>
            </a:pPr>
            <a:r>
              <a:rPr lang="en-US" dirty="0"/>
              <a:t>Nausea</a:t>
            </a:r>
            <a:endParaRPr dirty="0"/>
          </a:p>
          <a:p>
            <a:pPr marL="685800" lvl="1" indent="-228600" algn="l" rtl="0">
              <a:lnSpc>
                <a:spcPct val="90000"/>
              </a:lnSpc>
              <a:spcBef>
                <a:spcPts val="500"/>
              </a:spcBef>
              <a:spcAft>
                <a:spcPts val="0"/>
              </a:spcAft>
              <a:buClr>
                <a:schemeClr val="dk1"/>
              </a:buClr>
              <a:buSzPts val="2400"/>
              <a:buChar char="•"/>
            </a:pPr>
            <a:r>
              <a:rPr lang="en-US" dirty="0"/>
              <a:t>Dry mouth, somnolence, fatigue, bleeding (Beers List – Anticholinergic)</a:t>
            </a:r>
            <a:endParaRPr dirty="0"/>
          </a:p>
          <a:p>
            <a:pPr marL="685800" lvl="1" indent="-228600" algn="l" rtl="0">
              <a:lnSpc>
                <a:spcPct val="90000"/>
              </a:lnSpc>
              <a:spcBef>
                <a:spcPts val="500"/>
              </a:spcBef>
              <a:spcAft>
                <a:spcPts val="0"/>
              </a:spcAft>
              <a:buClr>
                <a:schemeClr val="dk1"/>
              </a:buClr>
              <a:buSzPts val="2400"/>
              <a:buChar char="•"/>
            </a:pPr>
            <a:r>
              <a:rPr lang="en-US" dirty="0"/>
              <a:t>Constipation, decreased appetite, hyperhidrosis</a:t>
            </a:r>
            <a:endParaRPr dirty="0"/>
          </a:p>
          <a:p>
            <a:pPr marL="228600" lvl="0" indent="-228600" algn="l" rtl="0">
              <a:lnSpc>
                <a:spcPct val="90000"/>
              </a:lnSpc>
              <a:spcBef>
                <a:spcPts val="1000"/>
              </a:spcBef>
              <a:spcAft>
                <a:spcPts val="0"/>
              </a:spcAft>
              <a:buClr>
                <a:schemeClr val="dk1"/>
              </a:buClr>
              <a:buSzPts val="2800"/>
              <a:buChar char="•"/>
            </a:pPr>
            <a:r>
              <a:rPr lang="en-US" dirty="0"/>
              <a:t>Precautions</a:t>
            </a:r>
            <a:endParaRPr dirty="0"/>
          </a:p>
          <a:p>
            <a:pPr marL="685800" lvl="1" indent="-228600" algn="l" rtl="0">
              <a:lnSpc>
                <a:spcPct val="90000"/>
              </a:lnSpc>
              <a:spcBef>
                <a:spcPts val="500"/>
              </a:spcBef>
              <a:spcAft>
                <a:spcPts val="0"/>
              </a:spcAft>
              <a:buClr>
                <a:schemeClr val="dk1"/>
              </a:buClr>
              <a:buSzPts val="2400"/>
              <a:buChar char="•"/>
            </a:pPr>
            <a:r>
              <a:rPr lang="en-US" dirty="0"/>
              <a:t>Hepatotoxicity, serotonin syndrome, neuroleptic malignant syndrome</a:t>
            </a:r>
            <a:endParaRPr dirty="0"/>
          </a:p>
          <a:p>
            <a:pPr marL="685800" lvl="1" indent="-228600" algn="l" rtl="0">
              <a:lnSpc>
                <a:spcPct val="90000"/>
              </a:lnSpc>
              <a:spcBef>
                <a:spcPts val="500"/>
              </a:spcBef>
              <a:spcAft>
                <a:spcPts val="0"/>
              </a:spcAft>
              <a:buClr>
                <a:schemeClr val="dk1"/>
              </a:buClr>
              <a:buSzPts val="2400"/>
              <a:buChar char="•"/>
            </a:pPr>
            <a:r>
              <a:rPr lang="en-US" dirty="0"/>
              <a:t>Activation of mania/hypomania, suicidality </a:t>
            </a:r>
            <a:endParaRPr dirty="0"/>
          </a:p>
          <a:p>
            <a:pPr marL="685800" lvl="1" indent="-228600" algn="l" rtl="0">
              <a:lnSpc>
                <a:spcPct val="90000"/>
              </a:lnSpc>
              <a:spcBef>
                <a:spcPts val="500"/>
              </a:spcBef>
              <a:spcAft>
                <a:spcPts val="0"/>
              </a:spcAft>
              <a:buClr>
                <a:schemeClr val="dk1"/>
              </a:buClr>
              <a:buSzPts val="2400"/>
              <a:buChar char="•"/>
            </a:pPr>
            <a:r>
              <a:rPr lang="en-US" dirty="0"/>
              <a:t>Seizures, effect on BP, narrow angle glaucoma</a:t>
            </a:r>
            <a:endParaRPr dirty="0"/>
          </a:p>
          <a:p>
            <a:pPr marL="685800" lvl="1" indent="-228600" algn="l" rtl="0">
              <a:lnSpc>
                <a:spcPct val="90000"/>
              </a:lnSpc>
              <a:spcBef>
                <a:spcPts val="500"/>
              </a:spcBef>
              <a:spcAft>
                <a:spcPts val="0"/>
              </a:spcAft>
              <a:buClr>
                <a:schemeClr val="dk1"/>
              </a:buClr>
              <a:buSzPts val="2400"/>
              <a:buChar char="•"/>
            </a:pPr>
            <a:r>
              <a:rPr lang="en-US" dirty="0"/>
              <a:t>Avoid in CKD (</a:t>
            </a:r>
            <a:r>
              <a:rPr lang="en-US" dirty="0" err="1"/>
              <a:t>CrCl</a:t>
            </a:r>
            <a:r>
              <a:rPr lang="en-US" dirty="0"/>
              <a:t> &lt; 30 mL/min)</a:t>
            </a:r>
            <a:endParaRPr dirty="0"/>
          </a:p>
          <a:p>
            <a:pPr marL="228600" lvl="0" indent="-228600" algn="l" rtl="0">
              <a:lnSpc>
                <a:spcPct val="90000"/>
              </a:lnSpc>
              <a:spcBef>
                <a:spcPts val="1000"/>
              </a:spcBef>
              <a:spcAft>
                <a:spcPts val="0"/>
              </a:spcAft>
              <a:buClr>
                <a:schemeClr val="dk1"/>
              </a:buClr>
              <a:buSzPts val="2800"/>
              <a:buChar char="•"/>
            </a:pPr>
            <a:r>
              <a:rPr lang="en-US" dirty="0"/>
              <a:t>Drug Interactions</a:t>
            </a:r>
            <a:endParaRPr dirty="0"/>
          </a:p>
          <a:p>
            <a:pPr marL="685800" lvl="1" indent="-228600" algn="l" rtl="0">
              <a:lnSpc>
                <a:spcPct val="90000"/>
              </a:lnSpc>
              <a:spcBef>
                <a:spcPts val="500"/>
              </a:spcBef>
              <a:spcAft>
                <a:spcPts val="0"/>
              </a:spcAft>
              <a:buClr>
                <a:schemeClr val="dk1"/>
              </a:buClr>
              <a:buSzPts val="2400"/>
              <a:buChar char="•"/>
            </a:pPr>
            <a:r>
              <a:rPr lang="en-US" dirty="0"/>
              <a:t>Avoid potent CYP 1A2 inhibitors, caution with 2D6 inhibitors</a:t>
            </a:r>
            <a:endParaRPr dirty="0"/>
          </a:p>
          <a:p>
            <a:pPr marL="685800" lvl="1" indent="-228600" algn="l" rtl="0">
              <a:lnSpc>
                <a:spcPct val="90000"/>
              </a:lnSpc>
              <a:spcBef>
                <a:spcPts val="500"/>
              </a:spcBef>
              <a:spcAft>
                <a:spcPts val="0"/>
              </a:spcAft>
              <a:buClr>
                <a:schemeClr val="dk1"/>
              </a:buClr>
              <a:buSzPts val="2400"/>
              <a:buChar char="•"/>
            </a:pPr>
            <a:r>
              <a:rPr lang="en-US" dirty="0"/>
              <a:t>Duloxetine moderately inhibits 2D6</a:t>
            </a:r>
            <a:endParaRPr dirty="0"/>
          </a:p>
        </p:txBody>
      </p:sp>
      <p:sp>
        <p:nvSpPr>
          <p:cNvPr id="492" name="Google Shape;492;p4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67495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p:cNvSpPr>
          <p:nvPr>
            <p:ph type="title"/>
          </p:nvPr>
        </p:nvSpPr>
        <p:spPr/>
        <p:txBody>
          <a:bodyPr/>
          <a:lstStyle/>
          <a:p>
            <a:r>
              <a:rPr lang="en-US" altLang="en-US" dirty="0">
                <a:sym typeface="Arial" panose="020B0604020202020204" pitchFamily="34" charset="0"/>
              </a:rPr>
              <a:t>Pain- </a:t>
            </a:r>
            <a:r>
              <a:rPr lang="en-US" altLang="en-US" i="1" dirty="0">
                <a:sym typeface="Arial" panose="020B0604020202020204" pitchFamily="34" charset="0"/>
              </a:rPr>
              <a:t>What is it to you?</a:t>
            </a:r>
            <a:endParaRPr lang="en-US" altLang="en-US" i="1" dirty="0"/>
          </a:p>
        </p:txBody>
      </p:sp>
      <p:sp>
        <p:nvSpPr>
          <p:cNvPr id="13315" name="Rectangle 2"/>
          <p:cNvSpPr>
            <a:spLocks noGrp="1"/>
          </p:cNvSpPr>
          <p:nvPr>
            <p:ph idx="1"/>
          </p:nvPr>
        </p:nvSpPr>
        <p:spPr/>
        <p:txBody>
          <a:bodyPr/>
          <a:lstStyle/>
          <a:p>
            <a:pPr marL="114300" indent="0">
              <a:buNone/>
            </a:pPr>
            <a:r>
              <a:rPr lang="ja-JP" altLang="en-US" dirty="0">
                <a:sym typeface="Arial" panose="020B0604020202020204" pitchFamily="34" charset="0"/>
              </a:rPr>
              <a:t>“</a:t>
            </a:r>
            <a:r>
              <a:rPr lang="en-US" altLang="ja-JP" dirty="0">
                <a:sym typeface="Arial" panose="020B0604020202020204" pitchFamily="34" charset="0"/>
              </a:rPr>
              <a:t>An unpleasant sensory and emotional stimulus associated with actual or potential tissue damage or described in terms of damage”</a:t>
            </a:r>
          </a:p>
          <a:p>
            <a:pPr marL="114300" indent="0">
              <a:buNone/>
            </a:pPr>
            <a:endParaRPr lang="en-US" altLang="ja-JP" dirty="0">
              <a:sym typeface="Arial" panose="020B0604020202020204" pitchFamily="34" charset="0"/>
            </a:endParaRPr>
          </a:p>
          <a:p>
            <a:pPr marL="114300" indent="0">
              <a:buNone/>
            </a:pPr>
            <a:r>
              <a:rPr lang="ja-JP" altLang="en-US" dirty="0">
                <a:sym typeface="Arial" panose="020B0604020202020204" pitchFamily="34" charset="0"/>
              </a:rPr>
              <a:t>“</a:t>
            </a:r>
            <a:r>
              <a:rPr lang="en-US" altLang="ja-JP" dirty="0">
                <a:sym typeface="Arial" panose="020B0604020202020204" pitchFamily="34" charset="0"/>
              </a:rPr>
              <a:t>Pain is whatever the patient says it is, whenever the patient says it does</a:t>
            </a:r>
            <a:r>
              <a:rPr lang="ja-JP" altLang="en-US" dirty="0">
                <a:sym typeface="Arial" panose="020B0604020202020204" pitchFamily="34" charset="0"/>
              </a:rPr>
              <a:t>”</a:t>
            </a:r>
            <a:r>
              <a:rPr lang="en-US" altLang="ja-JP" dirty="0">
                <a:sym typeface="Arial" panose="020B0604020202020204" pitchFamily="34" charset="0"/>
              </a:rPr>
              <a:t> </a:t>
            </a:r>
          </a:p>
        </p:txBody>
      </p:sp>
      <p:sp>
        <p:nvSpPr>
          <p:cNvPr id="13316" name="Slide Number Placeholder 4"/>
          <p:cNvSpPr>
            <a:spLocks noGrp="1"/>
          </p:cNvSpPr>
          <p:nvPr>
            <p:ph type="sldNum" sz="quarter" idx="12"/>
          </p:nvPr>
        </p:nvSpPr>
        <p:spPr/>
        <p:txBody>
          <a:bodyPr/>
          <a:lstStyle/>
          <a:p>
            <a:fld id="{861C3A5A-14BD-455D-9605-48936C14982C}" type="slidenum">
              <a:rPr lang="en-US" altLang="en-US" smtClean="0"/>
              <a:pPr/>
              <a:t>4</a:t>
            </a:fld>
            <a:endParaRPr lang="en-US" altLang="en-US"/>
          </a:p>
        </p:txBody>
      </p:sp>
      <p:sp>
        <p:nvSpPr>
          <p:cNvPr id="2" name="TextBox 1">
            <a:extLst>
              <a:ext uri="{FF2B5EF4-FFF2-40B4-BE49-F238E27FC236}">
                <a16:creationId xmlns:a16="http://schemas.microsoft.com/office/drawing/2014/main" id="{995D252D-C95D-430D-9C74-B19A97BB7242}"/>
              </a:ext>
            </a:extLst>
          </p:cNvPr>
          <p:cNvSpPr txBox="1"/>
          <p:nvPr/>
        </p:nvSpPr>
        <p:spPr>
          <a:xfrm>
            <a:off x="54654" y="6408338"/>
            <a:ext cx="3958135" cy="395365"/>
          </a:xfrm>
          <a:prstGeom prst="rect">
            <a:avLst/>
          </a:prstGeom>
          <a:noFill/>
        </p:spPr>
        <p:txBody>
          <a:bodyPr wrap="none">
            <a:spAutoFit/>
          </a:bodyPr>
          <a:lstStyle/>
          <a:p>
            <a:pPr>
              <a:defRPr/>
            </a:pPr>
            <a:r>
              <a:rPr lang="en-US" sz="1969" i="1" dirty="0" err="1">
                <a:latin typeface="+mj-lt"/>
              </a:rPr>
              <a:t>Crit</a:t>
            </a:r>
            <a:r>
              <a:rPr lang="en-US" sz="1969" i="1" dirty="0">
                <a:latin typeface="+mj-lt"/>
              </a:rPr>
              <a:t> Care Med 2018; 46:e825-873</a:t>
            </a:r>
          </a:p>
        </p:txBody>
      </p:sp>
    </p:spTree>
    <p:extLst>
      <p:ext uri="{BB962C8B-B14F-4D97-AF65-F5344CB8AC3E}">
        <p14:creationId xmlns:p14="http://schemas.microsoft.com/office/powerpoint/2010/main" val="1973923579"/>
      </p:ext>
    </p:extLst>
  </p:cSld>
  <p:clrMapOvr>
    <a:masterClrMapping/>
  </p:clrMapOvr>
  <p:transition spd="med" advTm="23375"/>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Other SNRIs</a:t>
            </a:r>
            <a:endParaRPr/>
          </a:p>
        </p:txBody>
      </p:sp>
      <p:sp>
        <p:nvSpPr>
          <p:cNvPr id="498" name="Google Shape;498;p44"/>
          <p:cNvSpPr txBox="1">
            <a:spLocks noGrp="1"/>
          </p:cNvSpPr>
          <p:nvPr>
            <p:ph idx="1"/>
          </p:nvPr>
        </p:nvSpPr>
        <p:spPr>
          <a:xfrm>
            <a:off x="838200" y="169068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dirty="0"/>
              <a:t>Venlafaxine</a:t>
            </a:r>
            <a:endParaRPr sz="3600" dirty="0"/>
          </a:p>
          <a:p>
            <a:pPr marL="685800" lvl="1" indent="-228600" algn="l" rtl="0">
              <a:lnSpc>
                <a:spcPct val="90000"/>
              </a:lnSpc>
              <a:spcBef>
                <a:spcPts val="500"/>
              </a:spcBef>
              <a:spcAft>
                <a:spcPts val="0"/>
              </a:spcAft>
              <a:buClr>
                <a:schemeClr val="dk1"/>
              </a:buClr>
              <a:buSzPts val="3200"/>
              <a:buChar char="•"/>
            </a:pPr>
            <a:r>
              <a:rPr lang="en-US" sz="3200" dirty="0"/>
              <a:t>Not as good as duloxetine</a:t>
            </a:r>
            <a:endParaRPr dirty="0"/>
          </a:p>
          <a:p>
            <a:pPr marL="1143000" lvl="2" indent="-228600" algn="l" rtl="0">
              <a:lnSpc>
                <a:spcPct val="90000"/>
              </a:lnSpc>
              <a:spcBef>
                <a:spcPts val="500"/>
              </a:spcBef>
              <a:spcAft>
                <a:spcPts val="0"/>
              </a:spcAft>
              <a:buClr>
                <a:schemeClr val="dk1"/>
              </a:buClr>
              <a:buSzPts val="2800"/>
              <a:buChar char="•"/>
            </a:pPr>
            <a:r>
              <a:rPr lang="en-US" sz="2800" dirty="0"/>
              <a:t>Longer time to therapeutic dose</a:t>
            </a:r>
            <a:endParaRPr dirty="0"/>
          </a:p>
          <a:p>
            <a:pPr marL="1143000" lvl="2" indent="-228600" algn="l" rtl="0">
              <a:lnSpc>
                <a:spcPct val="90000"/>
              </a:lnSpc>
              <a:spcBef>
                <a:spcPts val="500"/>
              </a:spcBef>
              <a:spcAft>
                <a:spcPts val="0"/>
              </a:spcAft>
              <a:buClr>
                <a:schemeClr val="dk1"/>
              </a:buClr>
              <a:buSzPts val="2800"/>
              <a:buChar char="•"/>
            </a:pPr>
            <a:r>
              <a:rPr lang="en-US" sz="2800" dirty="0"/>
              <a:t>Less patients achieve therapeutic dose</a:t>
            </a:r>
            <a:endParaRPr dirty="0"/>
          </a:p>
          <a:p>
            <a:pPr marL="1143000" lvl="2" indent="-228600" algn="l" rtl="0">
              <a:lnSpc>
                <a:spcPct val="90000"/>
              </a:lnSpc>
              <a:spcBef>
                <a:spcPts val="500"/>
              </a:spcBef>
              <a:spcAft>
                <a:spcPts val="0"/>
              </a:spcAft>
              <a:buClr>
                <a:schemeClr val="dk1"/>
              </a:buClr>
              <a:buSzPts val="2800"/>
              <a:buChar char="•"/>
            </a:pPr>
            <a:r>
              <a:rPr lang="en-US" sz="2800" dirty="0"/>
              <a:t>Less adverse effects</a:t>
            </a:r>
            <a:endParaRPr dirty="0"/>
          </a:p>
          <a:p>
            <a:pPr marL="685800" lvl="1" indent="-228600" algn="l" rtl="0">
              <a:lnSpc>
                <a:spcPct val="90000"/>
              </a:lnSpc>
              <a:spcBef>
                <a:spcPts val="500"/>
              </a:spcBef>
              <a:spcAft>
                <a:spcPts val="0"/>
              </a:spcAft>
              <a:buClr>
                <a:schemeClr val="dk1"/>
              </a:buClr>
              <a:buSzPts val="3200"/>
              <a:buChar char="•"/>
            </a:pPr>
            <a:r>
              <a:rPr lang="en-US" sz="3200" dirty="0"/>
              <a:t>Associated with more withdrawal symptoms</a:t>
            </a:r>
            <a:endParaRPr dirty="0"/>
          </a:p>
          <a:p>
            <a:pPr marL="228600" lvl="0" indent="-228600" algn="l" rtl="0">
              <a:lnSpc>
                <a:spcPct val="90000"/>
              </a:lnSpc>
              <a:spcBef>
                <a:spcPts val="1000"/>
              </a:spcBef>
              <a:spcAft>
                <a:spcPts val="0"/>
              </a:spcAft>
              <a:buClr>
                <a:schemeClr val="dk1"/>
              </a:buClr>
              <a:buSzPts val="3600"/>
              <a:buChar char="•"/>
            </a:pPr>
            <a:r>
              <a:rPr lang="en-US" sz="3600" dirty="0"/>
              <a:t>Milnacipran</a:t>
            </a:r>
            <a:endParaRPr dirty="0"/>
          </a:p>
        </p:txBody>
      </p:sp>
      <p:sp>
        <p:nvSpPr>
          <p:cNvPr id="500" name="Google Shape;500;p4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499" name="Google Shape;499;p44"/>
          <p:cNvSpPr txBox="1"/>
          <p:nvPr/>
        </p:nvSpPr>
        <p:spPr>
          <a:xfrm>
            <a:off x="0" y="5920797"/>
            <a:ext cx="11942617" cy="9372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Flynn K, Atkinson T, Baker J.  </a:t>
            </a:r>
            <a:r>
              <a:rPr lang="en-US" sz="1800" i="1" dirty="0">
                <a:solidFill>
                  <a:schemeClr val="dk1"/>
                </a:solidFill>
                <a:latin typeface="Calibri"/>
                <a:ea typeface="Calibri"/>
                <a:cs typeface="Calibri"/>
                <a:sym typeface="Calibri"/>
              </a:rPr>
              <a:t>Comparison of venlafaxine and duloxetine: Measuring clinical impact of time to therapeutic dose (TTD) among patients achieving therapeutic dosing for pain</a:t>
            </a:r>
            <a:r>
              <a:rPr lang="en-US" sz="1800" dirty="0">
                <a:solidFill>
                  <a:schemeClr val="dk1"/>
                </a:solidFill>
                <a:latin typeface="Calibri"/>
                <a:ea typeface="Calibri"/>
                <a:cs typeface="Calibri"/>
                <a:sym typeface="Calibri"/>
              </a:rPr>
              <a:t>. Presented at: </a:t>
            </a:r>
            <a:r>
              <a:rPr lang="en-US" sz="1800" dirty="0" err="1">
                <a:solidFill>
                  <a:schemeClr val="dk1"/>
                </a:solidFill>
                <a:latin typeface="Calibri"/>
                <a:ea typeface="Calibri"/>
                <a:cs typeface="Calibri"/>
                <a:sym typeface="Calibri"/>
              </a:rPr>
              <a:t>PAINWeek</a:t>
            </a:r>
            <a:r>
              <a:rPr lang="en-US" sz="1800" dirty="0">
                <a:solidFill>
                  <a:schemeClr val="dk1"/>
                </a:solidFill>
                <a:latin typeface="Calibri"/>
                <a:ea typeface="Calibri"/>
                <a:cs typeface="Calibri"/>
                <a:sym typeface="Calibri"/>
              </a:rPr>
              <a:t> 2016; September 6-10, 2016; Las Vegas, Nevada.</a:t>
            </a:r>
            <a:endParaRPr dirty="0"/>
          </a:p>
        </p:txBody>
      </p:sp>
    </p:spTree>
    <p:extLst>
      <p:ext uri="{BB962C8B-B14F-4D97-AF65-F5344CB8AC3E}">
        <p14:creationId xmlns:p14="http://schemas.microsoft.com/office/powerpoint/2010/main" val="39500173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5"/>
          <p:cNvSpPr txBox="1">
            <a:spLocks noGrp="1"/>
          </p:cNvSpPr>
          <p:nvPr>
            <p:ph type="title"/>
          </p:nvPr>
        </p:nvSpPr>
        <p:spPr/>
        <p:txBody>
          <a:bodyPr/>
          <a:lstStyle/>
          <a:p>
            <a:pPr lvl="0"/>
            <a:r>
              <a:rPr lang="en-US" dirty="0"/>
              <a:t>Calcium Channel ꭤ2-</a:t>
            </a:r>
            <a:r>
              <a:rPr lang="el-GR" dirty="0"/>
              <a:t>δ </a:t>
            </a:r>
            <a:r>
              <a:rPr lang="en-US" dirty="0"/>
              <a:t>Ligands</a:t>
            </a:r>
          </a:p>
        </p:txBody>
      </p:sp>
      <p:sp>
        <p:nvSpPr>
          <p:cNvPr id="506" name="Google Shape;506;p45"/>
          <p:cNvSpPr txBox="1">
            <a:spLocks noGrp="1"/>
          </p:cNvSpPr>
          <p:nvPr>
            <p:ph idx="1"/>
          </p:nvPr>
        </p:nvSpPr>
        <p:spPr>
          <a:xfrm>
            <a:off x="838200" y="1690688"/>
            <a:ext cx="10515600" cy="4486275"/>
          </a:xfrm>
        </p:spPr>
        <p:txBody>
          <a:bodyPr>
            <a:normAutofit fontScale="92500" lnSpcReduction="20000"/>
          </a:bodyPr>
          <a:lstStyle/>
          <a:p>
            <a:pPr lvl="0"/>
            <a:r>
              <a:rPr lang="en-US" dirty="0"/>
              <a:t>Gabapentin</a:t>
            </a:r>
          </a:p>
          <a:p>
            <a:pPr lvl="1"/>
            <a:r>
              <a:rPr lang="en-US" dirty="0"/>
              <a:t>Seizures</a:t>
            </a:r>
          </a:p>
          <a:p>
            <a:pPr lvl="1"/>
            <a:r>
              <a:rPr lang="en-US" dirty="0"/>
              <a:t>Postherpetic neuralgia</a:t>
            </a:r>
          </a:p>
          <a:p>
            <a:pPr lvl="1"/>
            <a:r>
              <a:rPr lang="en-US" dirty="0"/>
              <a:t>Restless leg syndrome</a:t>
            </a:r>
          </a:p>
          <a:p>
            <a:pPr lvl="0"/>
            <a:r>
              <a:rPr lang="en-US" dirty="0"/>
              <a:t>Pregabalin </a:t>
            </a:r>
          </a:p>
          <a:p>
            <a:pPr lvl="1"/>
            <a:r>
              <a:rPr lang="en-US" dirty="0"/>
              <a:t>Management of pain associated with diabetic neuropathy, postherpetic neuralgia, fibromyalgia, neuropathic pain associated with spinal cord injury</a:t>
            </a:r>
          </a:p>
          <a:p>
            <a:pPr lvl="0"/>
            <a:r>
              <a:rPr lang="en-US" dirty="0"/>
              <a:t>Mechanism of action: </a:t>
            </a:r>
          </a:p>
          <a:p>
            <a:pPr lvl="1"/>
            <a:r>
              <a:rPr lang="en-US" dirty="0"/>
              <a:t>inhibition of voltage-gated calcium channels specifically by binding to the presynaptic </a:t>
            </a:r>
            <a:r>
              <a:rPr lang="el-GR" dirty="0"/>
              <a:t>α2δ </a:t>
            </a:r>
            <a:r>
              <a:rPr lang="en-US" dirty="0"/>
              <a:t>subunit</a:t>
            </a:r>
          </a:p>
          <a:p>
            <a:pPr lvl="1"/>
            <a:r>
              <a:rPr lang="en-US" dirty="0"/>
              <a:t>decreased release of excitatory neurotransmitters glutamate, norepinephrine, and substance P</a:t>
            </a:r>
          </a:p>
        </p:txBody>
      </p:sp>
      <p:sp>
        <p:nvSpPr>
          <p:cNvPr id="508" name="Google Shape;508;p45"/>
          <p:cNvSpPr txBox="1">
            <a:spLocks noGrp="1"/>
          </p:cNvSpPr>
          <p:nvPr>
            <p:ph type="sldNum" sz="quarter" idx="12"/>
          </p:nvPr>
        </p:nvSpPr>
        <p:spPr/>
        <p:txBody>
          <a:bodyPr/>
          <a:lstStyle/>
          <a:p>
            <a:pPr lvl="0"/>
            <a:fld id="{00000000-1234-1234-1234-123412341234}" type="slidenum">
              <a:rPr lang="en-US"/>
              <a:pPr lvl="0"/>
              <a:t>41</a:t>
            </a:fld>
            <a:endParaRPr lang="en-US"/>
          </a:p>
        </p:txBody>
      </p:sp>
      <p:sp>
        <p:nvSpPr>
          <p:cNvPr id="507" name="Google Shape;507;p45"/>
          <p:cNvSpPr txBox="1"/>
          <p:nvPr/>
        </p:nvSpPr>
        <p:spPr>
          <a:xfrm>
            <a:off x="0" y="6369050"/>
            <a:ext cx="2698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Pain</a:t>
            </a:r>
            <a:r>
              <a:rPr lang="en-US" sz="1800" dirty="0">
                <a:solidFill>
                  <a:schemeClr val="dk1"/>
                </a:solidFill>
                <a:latin typeface="Calibri"/>
                <a:ea typeface="Calibri"/>
                <a:cs typeface="Calibri"/>
                <a:sym typeface="Calibri"/>
              </a:rPr>
              <a:t>. 2007;132(3):237–251</a:t>
            </a:r>
            <a:endParaRPr dirty="0"/>
          </a:p>
        </p:txBody>
      </p:sp>
    </p:spTree>
    <p:extLst>
      <p:ext uri="{BB962C8B-B14F-4D97-AF65-F5344CB8AC3E}">
        <p14:creationId xmlns:p14="http://schemas.microsoft.com/office/powerpoint/2010/main" val="3763108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Calcium Channel ꭤ2-</a:t>
            </a:r>
            <a:r>
              <a:rPr lang="el-GR" dirty="0"/>
              <a:t>δ </a:t>
            </a:r>
            <a:r>
              <a:rPr lang="en-US" dirty="0"/>
              <a:t>Ligands</a:t>
            </a:r>
            <a:endParaRPr dirty="0"/>
          </a:p>
        </p:txBody>
      </p:sp>
      <p:sp>
        <p:nvSpPr>
          <p:cNvPr id="514" name="Google Shape;514;p46"/>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US"/>
              <a:t>Few drug interactions</a:t>
            </a:r>
            <a:endParaRPr/>
          </a:p>
          <a:p>
            <a:pPr marL="685800" lvl="1" indent="-228600" algn="l" rtl="0">
              <a:lnSpc>
                <a:spcPct val="90000"/>
              </a:lnSpc>
              <a:spcBef>
                <a:spcPts val="500"/>
              </a:spcBef>
              <a:spcAft>
                <a:spcPts val="0"/>
              </a:spcAft>
              <a:buClr>
                <a:schemeClr val="dk1"/>
              </a:buClr>
              <a:buSzPts val="2400"/>
              <a:buChar char="•"/>
            </a:pPr>
            <a:r>
              <a:rPr lang="en-US"/>
              <a:t>May potentiate opioids, alcohol, benzodiazepines</a:t>
            </a:r>
            <a:endParaRPr/>
          </a:p>
          <a:p>
            <a:pPr marL="228600" lvl="0" indent="-228600" algn="l" rtl="0">
              <a:lnSpc>
                <a:spcPct val="90000"/>
              </a:lnSpc>
              <a:spcBef>
                <a:spcPts val="1000"/>
              </a:spcBef>
              <a:spcAft>
                <a:spcPts val="0"/>
              </a:spcAft>
              <a:buClr>
                <a:schemeClr val="dk1"/>
              </a:buClr>
              <a:buSzPts val="2800"/>
              <a:buChar char="•"/>
            </a:pPr>
            <a:r>
              <a:rPr lang="en-US"/>
              <a:t>Adverse effects</a:t>
            </a:r>
            <a:endParaRPr/>
          </a:p>
          <a:p>
            <a:pPr marL="685800" lvl="1" indent="-228600" algn="l" rtl="0">
              <a:lnSpc>
                <a:spcPct val="90000"/>
              </a:lnSpc>
              <a:spcBef>
                <a:spcPts val="500"/>
              </a:spcBef>
              <a:spcAft>
                <a:spcPts val="0"/>
              </a:spcAft>
              <a:buClr>
                <a:schemeClr val="dk1"/>
              </a:buClr>
              <a:buSzPts val="2400"/>
              <a:buChar char="•"/>
            </a:pPr>
            <a:r>
              <a:rPr lang="en-US"/>
              <a:t>Dose-dependent dizziness, ataxia, sedation, diplopia</a:t>
            </a:r>
            <a:endParaRPr/>
          </a:p>
          <a:p>
            <a:pPr marL="685800" lvl="1" indent="-228600" algn="l" rtl="0">
              <a:lnSpc>
                <a:spcPct val="90000"/>
              </a:lnSpc>
              <a:spcBef>
                <a:spcPts val="500"/>
              </a:spcBef>
              <a:spcAft>
                <a:spcPts val="0"/>
              </a:spcAft>
              <a:buClr>
                <a:schemeClr val="dk1"/>
              </a:buClr>
              <a:buSzPts val="2400"/>
              <a:buChar char="•"/>
            </a:pPr>
            <a:r>
              <a:rPr lang="en-US"/>
              <a:t>Nausea, dyspepsia, weight gain, peripheral edema</a:t>
            </a:r>
            <a:endParaRPr/>
          </a:p>
          <a:p>
            <a:pPr marL="228600" lvl="0" indent="-228600" algn="l" rtl="0">
              <a:lnSpc>
                <a:spcPct val="90000"/>
              </a:lnSpc>
              <a:spcBef>
                <a:spcPts val="1000"/>
              </a:spcBef>
              <a:spcAft>
                <a:spcPts val="0"/>
              </a:spcAft>
              <a:buClr>
                <a:schemeClr val="dk1"/>
              </a:buClr>
              <a:buSzPts val="2800"/>
              <a:buChar char="•"/>
            </a:pPr>
            <a:r>
              <a:rPr lang="en-US"/>
              <a:t>Precautions</a:t>
            </a:r>
            <a:endParaRPr/>
          </a:p>
          <a:p>
            <a:pPr marL="685800" lvl="1" indent="-228600" algn="l" rtl="0">
              <a:lnSpc>
                <a:spcPct val="90000"/>
              </a:lnSpc>
              <a:spcBef>
                <a:spcPts val="500"/>
              </a:spcBef>
              <a:spcAft>
                <a:spcPts val="0"/>
              </a:spcAft>
              <a:buClr>
                <a:schemeClr val="dk1"/>
              </a:buClr>
              <a:buSzPts val="2400"/>
              <a:buChar char="•"/>
            </a:pPr>
            <a:r>
              <a:rPr lang="en-US"/>
              <a:t>Lower doses in elderly and renal insufficiency</a:t>
            </a:r>
            <a:endParaRPr/>
          </a:p>
          <a:p>
            <a:pPr marL="457200" lvl="1" indent="0" algn="l" rtl="0">
              <a:lnSpc>
                <a:spcPct val="90000"/>
              </a:lnSpc>
              <a:spcBef>
                <a:spcPts val="500"/>
              </a:spcBef>
              <a:spcAft>
                <a:spcPts val="0"/>
              </a:spcAft>
              <a:buClr>
                <a:schemeClr val="dk1"/>
              </a:buClr>
              <a:buSzPts val="2400"/>
              <a:buNone/>
            </a:pPr>
            <a:endParaRPr/>
          </a:p>
          <a:p>
            <a:pPr marL="0" lvl="0" indent="0" algn="l" rtl="0">
              <a:lnSpc>
                <a:spcPct val="90000"/>
              </a:lnSpc>
              <a:spcBef>
                <a:spcPts val="1000"/>
              </a:spcBef>
              <a:spcAft>
                <a:spcPts val="0"/>
              </a:spcAft>
              <a:buClr>
                <a:schemeClr val="dk1"/>
              </a:buClr>
              <a:buSzPts val="2800"/>
              <a:buNone/>
            </a:pPr>
            <a:r>
              <a:rPr lang="en-US"/>
              <a:t>Take away to minimize adverse effects and enhance adherence to therapy – “Go low and Go slow”</a:t>
            </a:r>
            <a:endParaRPr/>
          </a:p>
        </p:txBody>
      </p:sp>
      <p:sp>
        <p:nvSpPr>
          <p:cNvPr id="515" name="Google Shape;515;p46"/>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Tree>
    <p:extLst>
      <p:ext uri="{BB962C8B-B14F-4D97-AF65-F5344CB8AC3E}">
        <p14:creationId xmlns:p14="http://schemas.microsoft.com/office/powerpoint/2010/main" val="8414672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4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Calcium Channel ꭤ2-</a:t>
            </a:r>
            <a:r>
              <a:rPr lang="el-GR" dirty="0"/>
              <a:t>δ </a:t>
            </a:r>
            <a:r>
              <a:rPr lang="en-US" dirty="0"/>
              <a:t>Ligands- Gabapentin</a:t>
            </a:r>
            <a:endParaRPr dirty="0"/>
          </a:p>
        </p:txBody>
      </p:sp>
      <p:sp>
        <p:nvSpPr>
          <p:cNvPr id="521" name="Google Shape;521;p47"/>
          <p:cNvSpPr txBox="1">
            <a:spLocks noGrp="1"/>
          </p:cNvSpPr>
          <p:nvPr>
            <p:ph idx="1"/>
          </p:nvPr>
        </p:nvSpPr>
        <p:spPr>
          <a:xfrm>
            <a:off x="838200" y="1690688"/>
            <a:ext cx="10515600" cy="48021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dirty="0"/>
              <a:t>D</a:t>
            </a:r>
            <a:r>
              <a:rPr lang="en-US" sz="3200" dirty="0"/>
              <a:t>osing</a:t>
            </a:r>
            <a:endParaRPr dirty="0"/>
          </a:p>
          <a:p>
            <a:pPr marL="685800" lvl="1" indent="-228600" algn="l" rtl="0">
              <a:lnSpc>
                <a:spcPct val="90000"/>
              </a:lnSpc>
              <a:spcBef>
                <a:spcPts val="500"/>
              </a:spcBef>
              <a:spcAft>
                <a:spcPts val="0"/>
              </a:spcAft>
              <a:buClr>
                <a:schemeClr val="dk1"/>
              </a:buClr>
              <a:buSzPts val="2800"/>
              <a:buChar char="•"/>
            </a:pPr>
            <a:r>
              <a:rPr lang="en-US" sz="2800" dirty="0"/>
              <a:t>Slower titrate in elderly, medically fragile, renal insufficiency</a:t>
            </a:r>
            <a:endParaRPr dirty="0"/>
          </a:p>
          <a:p>
            <a:pPr marL="228600" lvl="0" indent="-228600" algn="l" rtl="0">
              <a:lnSpc>
                <a:spcPct val="90000"/>
              </a:lnSpc>
              <a:spcBef>
                <a:spcPts val="1000"/>
              </a:spcBef>
              <a:spcAft>
                <a:spcPts val="0"/>
              </a:spcAft>
              <a:buClr>
                <a:schemeClr val="dk1"/>
              </a:buClr>
              <a:buSzPts val="3200"/>
              <a:buChar char="•"/>
            </a:pPr>
            <a:r>
              <a:rPr lang="en-US" sz="3200" dirty="0"/>
              <a:t>Starting dose:</a:t>
            </a:r>
            <a:endParaRPr dirty="0"/>
          </a:p>
          <a:p>
            <a:pPr marL="685800" lvl="1" indent="-228600" algn="l" rtl="0">
              <a:lnSpc>
                <a:spcPct val="90000"/>
              </a:lnSpc>
              <a:spcBef>
                <a:spcPts val="500"/>
              </a:spcBef>
              <a:spcAft>
                <a:spcPts val="0"/>
              </a:spcAft>
              <a:buClr>
                <a:schemeClr val="dk1"/>
              </a:buClr>
              <a:buSzPts val="2800"/>
              <a:buChar char="•"/>
            </a:pPr>
            <a:r>
              <a:rPr lang="en-US" sz="2800" dirty="0"/>
              <a:t>100 mg at bedtime </a:t>
            </a:r>
            <a:endParaRPr dirty="0"/>
          </a:p>
          <a:p>
            <a:pPr marL="685800" lvl="1" indent="-228600" algn="l" rtl="0">
              <a:lnSpc>
                <a:spcPct val="90000"/>
              </a:lnSpc>
              <a:spcBef>
                <a:spcPts val="500"/>
              </a:spcBef>
              <a:spcAft>
                <a:spcPts val="0"/>
              </a:spcAft>
              <a:buClr>
                <a:schemeClr val="dk1"/>
              </a:buClr>
              <a:buSzPts val="2800"/>
              <a:buChar char="•"/>
            </a:pPr>
            <a:r>
              <a:rPr lang="en-US" sz="2800" dirty="0"/>
              <a:t>then 100 mg bid</a:t>
            </a:r>
            <a:endParaRPr dirty="0"/>
          </a:p>
          <a:p>
            <a:pPr marL="685800" lvl="1" indent="-228600" algn="l" rtl="0">
              <a:lnSpc>
                <a:spcPct val="90000"/>
              </a:lnSpc>
              <a:spcBef>
                <a:spcPts val="500"/>
              </a:spcBef>
              <a:spcAft>
                <a:spcPts val="0"/>
              </a:spcAft>
              <a:buClr>
                <a:schemeClr val="dk1"/>
              </a:buClr>
              <a:buSzPts val="2800"/>
              <a:buChar char="•"/>
            </a:pPr>
            <a:r>
              <a:rPr lang="en-US" sz="2800" dirty="0"/>
              <a:t>then 100 mg </a:t>
            </a:r>
            <a:r>
              <a:rPr lang="en-US" sz="2800" dirty="0" err="1"/>
              <a:t>tid</a:t>
            </a:r>
            <a:r>
              <a:rPr lang="en-US" sz="2800" dirty="0"/>
              <a:t> </a:t>
            </a:r>
            <a:r>
              <a:rPr lang="en-US" sz="2800" dirty="0" err="1"/>
              <a:t>etc</a:t>
            </a:r>
            <a:r>
              <a:rPr lang="en-US" sz="2800" dirty="0"/>
              <a:t>…</a:t>
            </a:r>
            <a:endParaRPr dirty="0"/>
          </a:p>
          <a:p>
            <a:pPr marL="685800" lvl="1" indent="-228600" algn="l" rtl="0">
              <a:lnSpc>
                <a:spcPct val="90000"/>
              </a:lnSpc>
              <a:spcBef>
                <a:spcPts val="500"/>
              </a:spcBef>
              <a:spcAft>
                <a:spcPts val="0"/>
              </a:spcAft>
              <a:buClr>
                <a:schemeClr val="dk1"/>
              </a:buClr>
              <a:buSzPts val="2800"/>
              <a:buChar char="•"/>
            </a:pPr>
            <a:r>
              <a:rPr lang="en-US" sz="2800" dirty="0"/>
              <a:t>Increase to next titration when not feeling tired or groggy</a:t>
            </a:r>
            <a:endParaRPr dirty="0"/>
          </a:p>
          <a:p>
            <a:pPr marL="228600" lvl="0" indent="-228600" algn="l" rtl="0">
              <a:lnSpc>
                <a:spcPct val="90000"/>
              </a:lnSpc>
              <a:spcBef>
                <a:spcPts val="1000"/>
              </a:spcBef>
              <a:spcAft>
                <a:spcPts val="0"/>
              </a:spcAft>
              <a:buClr>
                <a:schemeClr val="dk1"/>
              </a:buClr>
              <a:buSzPts val="3200"/>
              <a:buChar char="•"/>
            </a:pPr>
            <a:r>
              <a:rPr lang="en-US" sz="3200" dirty="0"/>
              <a:t>Usual effective dose for elderly 300 – 1800 mg </a:t>
            </a:r>
            <a:r>
              <a:rPr lang="en-US" dirty="0"/>
              <a:t>daily</a:t>
            </a:r>
            <a:endParaRPr dirty="0"/>
          </a:p>
          <a:p>
            <a:pPr marL="228600" lvl="0" indent="-228600" algn="l" rtl="0">
              <a:lnSpc>
                <a:spcPct val="90000"/>
              </a:lnSpc>
              <a:spcBef>
                <a:spcPts val="1000"/>
              </a:spcBef>
              <a:spcAft>
                <a:spcPts val="0"/>
              </a:spcAft>
              <a:buClr>
                <a:schemeClr val="dk1"/>
              </a:buClr>
              <a:buSzPts val="3200"/>
              <a:buChar char="•"/>
            </a:pPr>
            <a:r>
              <a:rPr lang="en-US" sz="3200" dirty="0"/>
              <a:t>Renal failure 100 – 300 mg </a:t>
            </a:r>
            <a:r>
              <a:rPr lang="en-US" sz="3200" dirty="0" err="1"/>
              <a:t>qhs</a:t>
            </a:r>
            <a:endParaRPr sz="3200" dirty="0"/>
          </a:p>
        </p:txBody>
      </p:sp>
      <p:sp>
        <p:nvSpPr>
          <p:cNvPr id="522" name="Google Shape;522;p4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extLst>
      <p:ext uri="{BB962C8B-B14F-4D97-AF65-F5344CB8AC3E}">
        <p14:creationId xmlns:p14="http://schemas.microsoft.com/office/powerpoint/2010/main" val="40849828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Calcium Channel ꭤ2-</a:t>
            </a:r>
            <a:r>
              <a:rPr lang="el-GR" dirty="0"/>
              <a:t>δ </a:t>
            </a:r>
            <a:r>
              <a:rPr lang="en-US" dirty="0"/>
              <a:t>Ligands- Pregabalin</a:t>
            </a:r>
            <a:endParaRPr dirty="0"/>
          </a:p>
        </p:txBody>
      </p:sp>
      <p:sp>
        <p:nvSpPr>
          <p:cNvPr id="528" name="Google Shape;528;p48"/>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a:spcBef>
                <a:spcPts val="0"/>
              </a:spcBef>
              <a:buClr>
                <a:schemeClr val="dk1"/>
              </a:buClr>
              <a:buSzPts val="2800"/>
            </a:pPr>
            <a:r>
              <a:rPr lang="en-US" dirty="0"/>
              <a:t>Dosing</a:t>
            </a:r>
            <a:endParaRPr dirty="0"/>
          </a:p>
          <a:p>
            <a:pPr lvl="1">
              <a:spcBef>
                <a:spcPts val="1000"/>
              </a:spcBef>
              <a:buClr>
                <a:schemeClr val="dk1"/>
              </a:buClr>
              <a:buSzPts val="2800"/>
            </a:pPr>
            <a:r>
              <a:rPr lang="en-US" dirty="0"/>
              <a:t>More straightforward</a:t>
            </a:r>
            <a:endParaRPr dirty="0"/>
          </a:p>
          <a:p>
            <a:pPr lvl="1">
              <a:spcBef>
                <a:spcPts val="1000"/>
              </a:spcBef>
              <a:buClr>
                <a:schemeClr val="dk1"/>
              </a:buClr>
              <a:buSzPts val="2800"/>
            </a:pPr>
            <a:r>
              <a:rPr lang="en-US" dirty="0"/>
              <a:t>Starting dose 150 mg/day in 2-3 divided doses</a:t>
            </a:r>
            <a:endParaRPr dirty="0"/>
          </a:p>
          <a:p>
            <a:pPr lvl="1">
              <a:spcBef>
                <a:spcPts val="1000"/>
              </a:spcBef>
              <a:buClr>
                <a:schemeClr val="dk1"/>
              </a:buClr>
              <a:buSzPts val="2800"/>
            </a:pPr>
            <a:r>
              <a:rPr lang="en-US" dirty="0"/>
              <a:t>Increase to 300 mg/day after 3-7 days, then by 150 mg/day every 3-7 days as tolerated </a:t>
            </a:r>
            <a:endParaRPr dirty="0"/>
          </a:p>
          <a:p>
            <a:pPr marL="228600" lvl="0" indent="-228600" algn="l" rtl="0">
              <a:lnSpc>
                <a:spcPct val="90000"/>
              </a:lnSpc>
              <a:spcBef>
                <a:spcPts val="1000"/>
              </a:spcBef>
              <a:spcAft>
                <a:spcPts val="0"/>
              </a:spcAft>
              <a:buClr>
                <a:schemeClr val="dk1"/>
              </a:buClr>
              <a:buSzPts val="2800"/>
              <a:buChar char="•"/>
            </a:pPr>
            <a:r>
              <a:rPr lang="en-US" dirty="0"/>
              <a:t>Reduce dosage in renal impairment</a:t>
            </a:r>
            <a:endParaRPr dirty="0"/>
          </a:p>
          <a:p>
            <a:pPr marL="228600" lvl="0" indent="-228600" algn="l" rtl="0">
              <a:lnSpc>
                <a:spcPct val="90000"/>
              </a:lnSpc>
              <a:spcBef>
                <a:spcPts val="1000"/>
              </a:spcBef>
              <a:spcAft>
                <a:spcPts val="0"/>
              </a:spcAft>
              <a:buClr>
                <a:schemeClr val="dk1"/>
              </a:buClr>
              <a:buSzPts val="2800"/>
              <a:buChar char="•"/>
            </a:pPr>
            <a:r>
              <a:rPr lang="en-US" dirty="0"/>
              <a:t>Provides analgesia more quickly than gabapentin </a:t>
            </a:r>
          </a:p>
          <a:p>
            <a:pPr marL="228600" lvl="0" indent="-228600" algn="l" rtl="0">
              <a:lnSpc>
                <a:spcPct val="90000"/>
              </a:lnSpc>
              <a:spcBef>
                <a:spcPts val="1000"/>
              </a:spcBef>
              <a:spcAft>
                <a:spcPts val="0"/>
              </a:spcAft>
              <a:buClr>
                <a:schemeClr val="dk1"/>
              </a:buClr>
              <a:buSzPts val="2800"/>
              <a:buChar char="•"/>
            </a:pPr>
            <a:r>
              <a:rPr lang="en-US" dirty="0"/>
              <a:t>Time to titrate to a full dosage is less</a:t>
            </a:r>
          </a:p>
          <a:p>
            <a:pPr marL="228600" lvl="0" indent="-228600" algn="l" rtl="0">
              <a:lnSpc>
                <a:spcPct val="90000"/>
              </a:lnSpc>
              <a:spcBef>
                <a:spcPts val="1000"/>
              </a:spcBef>
              <a:spcAft>
                <a:spcPts val="0"/>
              </a:spcAft>
              <a:buClr>
                <a:schemeClr val="dk1"/>
              </a:buClr>
              <a:buSzPts val="2800"/>
              <a:buChar char="•"/>
            </a:pPr>
            <a:r>
              <a:rPr lang="en-US" dirty="0"/>
              <a:t>More euphoria (Class V)</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29" name="Google Shape;529;p4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3815566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Topical Lidocaine (Lidoderm®)</a:t>
            </a:r>
            <a:endParaRPr/>
          </a:p>
        </p:txBody>
      </p:sp>
      <p:sp>
        <p:nvSpPr>
          <p:cNvPr id="535" name="Google Shape;535;p49"/>
          <p:cNvSpPr txBox="1">
            <a:spLocks noGrp="1"/>
          </p:cNvSpPr>
          <p:nvPr>
            <p:ph idx="1"/>
          </p:nvPr>
        </p:nvSpPr>
        <p:spPr>
          <a:xfrm>
            <a:off x="838200" y="1542197"/>
            <a:ext cx="10515600" cy="491319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3200"/>
              <a:buChar char="•"/>
            </a:pPr>
            <a:r>
              <a:rPr lang="en-US" sz="3200" dirty="0"/>
              <a:t>5% lidocaine patch is approved for the treatment of post-herpetic neuralgia (applied to intact skin) </a:t>
            </a:r>
            <a:endParaRPr dirty="0"/>
          </a:p>
          <a:p>
            <a:pPr marL="228600" lvl="0" indent="-228600" algn="l" rtl="0">
              <a:lnSpc>
                <a:spcPct val="90000"/>
              </a:lnSpc>
              <a:spcBef>
                <a:spcPts val="1000"/>
              </a:spcBef>
              <a:spcAft>
                <a:spcPts val="0"/>
              </a:spcAft>
              <a:buClr>
                <a:schemeClr val="dk1"/>
              </a:buClr>
              <a:buSzPts val="3200"/>
              <a:buChar char="•"/>
            </a:pPr>
            <a:r>
              <a:rPr lang="en-US" sz="3200" dirty="0"/>
              <a:t>Efficacy demonstrated in other disease states with peripheral neuropathy </a:t>
            </a:r>
            <a:endParaRPr dirty="0"/>
          </a:p>
          <a:p>
            <a:pPr marL="228600" lvl="0" indent="-228600" algn="l" rtl="0">
              <a:lnSpc>
                <a:spcPct val="90000"/>
              </a:lnSpc>
              <a:spcBef>
                <a:spcPts val="1000"/>
              </a:spcBef>
              <a:spcAft>
                <a:spcPts val="0"/>
              </a:spcAft>
              <a:buClr>
                <a:schemeClr val="dk1"/>
              </a:buClr>
              <a:buSzPts val="3200"/>
              <a:buChar char="•"/>
            </a:pPr>
            <a:r>
              <a:rPr lang="en-US" sz="3200" dirty="0"/>
              <a:t>Mechanism:</a:t>
            </a:r>
          </a:p>
          <a:p>
            <a:pPr lvl="1">
              <a:spcBef>
                <a:spcPts val="1000"/>
              </a:spcBef>
              <a:buClr>
                <a:schemeClr val="dk1"/>
              </a:buClr>
              <a:buSzPts val="3200"/>
            </a:pPr>
            <a:r>
              <a:rPr lang="en-US" dirty="0"/>
              <a:t>Amide-type local anesthetic agent thought to stabilize neuronal membranes by inhibiting the ionic fluxes required for the initiation and conduction of impulses </a:t>
            </a:r>
            <a:endParaRPr dirty="0"/>
          </a:p>
          <a:p>
            <a:pPr marL="228600" lvl="0" indent="-228600" algn="l" rtl="0">
              <a:lnSpc>
                <a:spcPct val="90000"/>
              </a:lnSpc>
              <a:spcBef>
                <a:spcPts val="1000"/>
              </a:spcBef>
              <a:spcAft>
                <a:spcPts val="0"/>
              </a:spcAft>
              <a:buClr>
                <a:schemeClr val="dk1"/>
              </a:buClr>
              <a:buSzPts val="3200"/>
              <a:buChar char="•"/>
            </a:pPr>
            <a:r>
              <a:rPr lang="en-US" sz="3200" dirty="0"/>
              <a:t>Penetration of lidocaine into intact skin after application of LIDODERM® is enough to produce an analgesic effect, but less than the amount necessary to produce a complete sensory block </a:t>
            </a:r>
            <a:endParaRPr dirty="0"/>
          </a:p>
          <a:p>
            <a:pPr marL="228600" lvl="0" indent="-25400" algn="l" rtl="0">
              <a:lnSpc>
                <a:spcPct val="90000"/>
              </a:lnSpc>
              <a:spcBef>
                <a:spcPts val="1000"/>
              </a:spcBef>
              <a:spcAft>
                <a:spcPts val="0"/>
              </a:spcAft>
              <a:buClr>
                <a:schemeClr val="dk1"/>
              </a:buClr>
              <a:buSzPts val="3200"/>
              <a:buNone/>
            </a:pPr>
            <a:endParaRPr sz="3200" dirty="0"/>
          </a:p>
        </p:txBody>
      </p:sp>
      <p:sp>
        <p:nvSpPr>
          <p:cNvPr id="536" name="Google Shape;536;p4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Tree>
    <p:extLst>
      <p:ext uri="{BB962C8B-B14F-4D97-AF65-F5344CB8AC3E}">
        <p14:creationId xmlns:p14="http://schemas.microsoft.com/office/powerpoint/2010/main" val="4056146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Topical Lidocaine (Lidoderm®)</a:t>
            </a:r>
            <a:endParaRPr/>
          </a:p>
        </p:txBody>
      </p:sp>
      <p:sp>
        <p:nvSpPr>
          <p:cNvPr id="542" name="Google Shape;542;p50"/>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US" dirty="0"/>
              <a:t>Useful for well-localized pain</a:t>
            </a:r>
            <a:endParaRPr dirty="0"/>
          </a:p>
          <a:p>
            <a:pPr marL="228600" lvl="0" indent="-228600" algn="l" rtl="0">
              <a:lnSpc>
                <a:spcPct val="90000"/>
              </a:lnSpc>
              <a:spcBef>
                <a:spcPts val="1000"/>
              </a:spcBef>
              <a:spcAft>
                <a:spcPts val="0"/>
              </a:spcAft>
              <a:buClr>
                <a:schemeClr val="dk1"/>
              </a:buClr>
              <a:buSzPts val="2800"/>
              <a:buChar char="•"/>
            </a:pPr>
            <a:r>
              <a:rPr lang="en-US" dirty="0"/>
              <a:t>FDA approved dosage schedule is 12 hours on, 12 hours off</a:t>
            </a:r>
            <a:endParaRPr dirty="0"/>
          </a:p>
          <a:p>
            <a:pPr marL="228600" lvl="0" indent="-228600" algn="l" rtl="0">
              <a:lnSpc>
                <a:spcPct val="90000"/>
              </a:lnSpc>
              <a:spcBef>
                <a:spcPts val="1000"/>
              </a:spcBef>
              <a:spcAft>
                <a:spcPts val="0"/>
              </a:spcAft>
              <a:buClr>
                <a:schemeClr val="dk1"/>
              </a:buClr>
              <a:buSzPts val="2800"/>
              <a:buChar char="•"/>
            </a:pPr>
            <a:r>
              <a:rPr lang="en-US" dirty="0"/>
              <a:t>Up to 3 patches are approved for simultaneous use</a:t>
            </a:r>
          </a:p>
          <a:p>
            <a:pPr marL="228600" lvl="0" indent="-228600" algn="l" rtl="0">
              <a:lnSpc>
                <a:spcPct val="90000"/>
              </a:lnSpc>
              <a:spcBef>
                <a:spcPts val="1000"/>
              </a:spcBef>
              <a:spcAft>
                <a:spcPts val="0"/>
              </a:spcAft>
              <a:buClr>
                <a:schemeClr val="dk1"/>
              </a:buClr>
              <a:buSzPts val="2800"/>
              <a:buChar char="•"/>
            </a:pPr>
            <a:r>
              <a:rPr lang="en-US" dirty="0"/>
              <a:t>Patches may be cut and shaped for application to affected areas </a:t>
            </a:r>
            <a:endParaRPr dirty="0"/>
          </a:p>
          <a:p>
            <a:pPr marL="228600" lvl="0" indent="-228600" algn="l" rtl="0">
              <a:lnSpc>
                <a:spcPct val="90000"/>
              </a:lnSpc>
              <a:spcBef>
                <a:spcPts val="1000"/>
              </a:spcBef>
              <a:spcAft>
                <a:spcPts val="0"/>
              </a:spcAft>
              <a:buClr>
                <a:schemeClr val="dk1"/>
              </a:buClr>
              <a:buSzPts val="2800"/>
              <a:buChar char="•"/>
            </a:pPr>
            <a:r>
              <a:rPr lang="en-US" dirty="0"/>
              <a:t>Lidocaine does not accumulate with normal hepatic function</a:t>
            </a:r>
            <a:endParaRPr dirty="0"/>
          </a:p>
          <a:p>
            <a:pPr marL="228600" lvl="0" indent="-228600" algn="l" rtl="0">
              <a:lnSpc>
                <a:spcPct val="90000"/>
              </a:lnSpc>
              <a:spcBef>
                <a:spcPts val="1000"/>
              </a:spcBef>
              <a:spcAft>
                <a:spcPts val="0"/>
              </a:spcAft>
              <a:buClr>
                <a:schemeClr val="dk1"/>
              </a:buClr>
              <a:buSzPts val="2800"/>
              <a:buChar char="•"/>
            </a:pPr>
            <a:r>
              <a:rPr lang="en-US" dirty="0"/>
              <a:t>Do not apply to burned, broken or inflamed skin; may result in increased absorption and possible toxicity </a:t>
            </a:r>
            <a:endParaRPr dirty="0"/>
          </a:p>
          <a:p>
            <a:pPr marL="228600" lvl="0" indent="-228600" algn="l" rtl="0">
              <a:lnSpc>
                <a:spcPct val="90000"/>
              </a:lnSpc>
              <a:spcBef>
                <a:spcPts val="1000"/>
              </a:spcBef>
              <a:spcAft>
                <a:spcPts val="0"/>
              </a:spcAft>
              <a:buClr>
                <a:schemeClr val="dk1"/>
              </a:buClr>
              <a:buSzPts val="2800"/>
              <a:buChar char="•"/>
            </a:pPr>
            <a:r>
              <a:rPr lang="en-US" dirty="0"/>
              <a:t>Caution with severe hepatic disease</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543" name="Google Shape;543;p5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Tree>
    <p:extLst>
      <p:ext uri="{BB962C8B-B14F-4D97-AF65-F5344CB8AC3E}">
        <p14:creationId xmlns:p14="http://schemas.microsoft.com/office/powerpoint/2010/main" val="2467984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Drug Selection Process</a:t>
            </a:r>
            <a:endParaRPr/>
          </a:p>
        </p:txBody>
      </p:sp>
      <p:sp>
        <p:nvSpPr>
          <p:cNvPr id="609" name="Google Shape;609;p59"/>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Diagnosis – Problem identification</a:t>
            </a:r>
            <a:endParaRPr/>
          </a:p>
          <a:p>
            <a:pPr marL="228600" lvl="0" indent="-228600" algn="l" rtl="0">
              <a:lnSpc>
                <a:spcPct val="90000"/>
              </a:lnSpc>
              <a:spcBef>
                <a:spcPts val="1000"/>
              </a:spcBef>
              <a:spcAft>
                <a:spcPts val="0"/>
              </a:spcAft>
              <a:buClr>
                <a:schemeClr val="dk1"/>
              </a:buClr>
              <a:buSzPts val="2800"/>
              <a:buChar char="•"/>
            </a:pPr>
            <a:r>
              <a:rPr lang="en-US"/>
              <a:t>Patient specific factors and pain goals</a:t>
            </a:r>
            <a:endParaRPr/>
          </a:p>
          <a:p>
            <a:pPr marL="685800" lvl="1" indent="-228600" algn="l" rtl="0">
              <a:lnSpc>
                <a:spcPct val="90000"/>
              </a:lnSpc>
              <a:spcBef>
                <a:spcPts val="500"/>
              </a:spcBef>
              <a:spcAft>
                <a:spcPts val="0"/>
              </a:spcAft>
              <a:buClr>
                <a:schemeClr val="dk1"/>
              </a:buClr>
              <a:buSzPts val="2400"/>
              <a:buChar char="•"/>
            </a:pPr>
            <a:r>
              <a:rPr lang="en-US"/>
              <a:t>May include risk assessment for substance abuse</a:t>
            </a:r>
            <a:endParaRPr/>
          </a:p>
          <a:p>
            <a:pPr marL="1143000" lvl="2" indent="-228600" algn="l" rtl="0">
              <a:lnSpc>
                <a:spcPct val="90000"/>
              </a:lnSpc>
              <a:spcBef>
                <a:spcPts val="500"/>
              </a:spcBef>
              <a:spcAft>
                <a:spcPts val="0"/>
              </a:spcAft>
              <a:buClr>
                <a:schemeClr val="dk1"/>
              </a:buClr>
              <a:buSzPts val="2000"/>
              <a:buChar char="•"/>
            </a:pPr>
            <a:r>
              <a:rPr lang="en-US"/>
              <a:t>Screener and opioid assessment for patients with pain (SOAPP)</a:t>
            </a:r>
            <a:endParaRPr/>
          </a:p>
          <a:p>
            <a:pPr marL="1143000" lvl="2" indent="-228600" algn="l" rtl="0">
              <a:lnSpc>
                <a:spcPct val="90000"/>
              </a:lnSpc>
              <a:spcBef>
                <a:spcPts val="500"/>
              </a:spcBef>
              <a:spcAft>
                <a:spcPts val="0"/>
              </a:spcAft>
              <a:buClr>
                <a:schemeClr val="dk1"/>
              </a:buClr>
              <a:buSzPts val="2000"/>
              <a:buChar char="•"/>
            </a:pPr>
            <a:r>
              <a:rPr lang="en-US"/>
              <a:t>Opioid risk tool (ORT)</a:t>
            </a:r>
            <a:endParaRPr/>
          </a:p>
          <a:p>
            <a:pPr marL="228600" lvl="0" indent="-228600" algn="l" rtl="0">
              <a:lnSpc>
                <a:spcPct val="90000"/>
              </a:lnSpc>
              <a:spcBef>
                <a:spcPts val="1000"/>
              </a:spcBef>
              <a:spcAft>
                <a:spcPts val="0"/>
              </a:spcAft>
              <a:buClr>
                <a:schemeClr val="dk1"/>
              </a:buClr>
              <a:buSzPts val="2800"/>
              <a:buChar char="•"/>
            </a:pPr>
            <a:r>
              <a:rPr lang="en-US"/>
              <a:t>Treatment options</a:t>
            </a:r>
            <a:endParaRPr/>
          </a:p>
          <a:p>
            <a:pPr marL="228600" lvl="0" indent="-228600" algn="l" rtl="0">
              <a:lnSpc>
                <a:spcPct val="90000"/>
              </a:lnSpc>
              <a:spcBef>
                <a:spcPts val="1000"/>
              </a:spcBef>
              <a:spcAft>
                <a:spcPts val="0"/>
              </a:spcAft>
              <a:buClr>
                <a:schemeClr val="dk1"/>
              </a:buClr>
              <a:buSzPts val="2800"/>
              <a:buChar char="•"/>
            </a:pPr>
            <a:r>
              <a:rPr lang="en-US"/>
              <a:t>Monitoring parameters</a:t>
            </a:r>
            <a:endParaRPr/>
          </a:p>
          <a:p>
            <a:pPr marL="685800" lvl="1" indent="-228600" algn="l" rtl="0">
              <a:lnSpc>
                <a:spcPct val="90000"/>
              </a:lnSpc>
              <a:spcBef>
                <a:spcPts val="500"/>
              </a:spcBef>
              <a:spcAft>
                <a:spcPts val="0"/>
              </a:spcAft>
              <a:buClr>
                <a:schemeClr val="dk1"/>
              </a:buClr>
              <a:buSzPts val="2400"/>
              <a:buChar char="•"/>
            </a:pPr>
            <a:r>
              <a:rPr lang="en-US"/>
              <a:t>Safety and efficacy</a:t>
            </a:r>
            <a:endParaRPr/>
          </a:p>
          <a:p>
            <a:pPr marL="228600" lvl="0" indent="-228600" algn="l" rtl="0">
              <a:lnSpc>
                <a:spcPct val="90000"/>
              </a:lnSpc>
              <a:spcBef>
                <a:spcPts val="1000"/>
              </a:spcBef>
              <a:spcAft>
                <a:spcPts val="0"/>
              </a:spcAft>
              <a:buClr>
                <a:schemeClr val="dk1"/>
              </a:buClr>
              <a:buSzPts val="2800"/>
              <a:buChar char="•"/>
            </a:pPr>
            <a:r>
              <a:rPr lang="en-US"/>
              <a:t>Medication adjustments</a:t>
            </a:r>
            <a:endParaRPr/>
          </a:p>
          <a:p>
            <a:pPr marL="228600" lvl="0" indent="-50800" algn="l" rtl="0">
              <a:lnSpc>
                <a:spcPct val="90000"/>
              </a:lnSpc>
              <a:spcBef>
                <a:spcPts val="1000"/>
              </a:spcBef>
              <a:spcAft>
                <a:spcPts val="0"/>
              </a:spcAft>
              <a:buClr>
                <a:schemeClr val="dk1"/>
              </a:buClr>
              <a:buSzPts val="2800"/>
              <a:buNone/>
            </a:pPr>
            <a:endParaRPr/>
          </a:p>
        </p:txBody>
      </p:sp>
      <p:sp>
        <p:nvSpPr>
          <p:cNvPr id="610" name="Google Shape;610;p59"/>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Tree>
    <p:extLst>
      <p:ext uri="{BB962C8B-B14F-4D97-AF65-F5344CB8AC3E}">
        <p14:creationId xmlns:p14="http://schemas.microsoft.com/office/powerpoint/2010/main" val="4165862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6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Geriatric Selection Recommendations</a:t>
            </a:r>
            <a:endParaRPr/>
          </a:p>
        </p:txBody>
      </p:sp>
      <p:sp>
        <p:nvSpPr>
          <p:cNvPr id="616" name="Google Shape;616;p6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a:t>Carefully consider patient specific parameters and therapeutic goals and balance with risks of pharmacologic therapy</a:t>
            </a:r>
            <a:endParaRPr/>
          </a:p>
          <a:p>
            <a:pPr marL="228600" lvl="0" indent="-228600" algn="l" rtl="0">
              <a:lnSpc>
                <a:spcPct val="90000"/>
              </a:lnSpc>
              <a:spcBef>
                <a:spcPts val="1000"/>
              </a:spcBef>
              <a:spcAft>
                <a:spcPts val="0"/>
              </a:spcAft>
              <a:buClr>
                <a:schemeClr val="dk1"/>
              </a:buClr>
              <a:buSzPts val="3200"/>
              <a:buChar char="•"/>
            </a:pPr>
            <a:r>
              <a:rPr lang="en-US" sz="3200"/>
              <a:t>Opiates are not recommended as first-line therapy in chronic pain</a:t>
            </a:r>
            <a:endParaRPr/>
          </a:p>
          <a:p>
            <a:pPr marL="228600" lvl="0" indent="-228600" algn="l" rtl="0">
              <a:lnSpc>
                <a:spcPct val="90000"/>
              </a:lnSpc>
              <a:spcBef>
                <a:spcPts val="1000"/>
              </a:spcBef>
              <a:spcAft>
                <a:spcPts val="0"/>
              </a:spcAft>
              <a:buClr>
                <a:schemeClr val="dk1"/>
              </a:buClr>
              <a:buSzPts val="3200"/>
              <a:buChar char="•"/>
            </a:pPr>
            <a:r>
              <a:rPr lang="en-US" sz="3200"/>
              <a:t>Opiates may be considered after careful consideration of risks and patient discussion</a:t>
            </a:r>
            <a:endParaRPr/>
          </a:p>
          <a:p>
            <a:pPr marL="0" lvl="0" indent="0" algn="l" rtl="0">
              <a:lnSpc>
                <a:spcPct val="90000"/>
              </a:lnSpc>
              <a:spcBef>
                <a:spcPts val="1000"/>
              </a:spcBef>
              <a:spcAft>
                <a:spcPts val="0"/>
              </a:spcAft>
              <a:buClr>
                <a:schemeClr val="dk1"/>
              </a:buClr>
              <a:buSzPts val="3200"/>
              <a:buNone/>
            </a:pPr>
            <a:endParaRPr sz="3200"/>
          </a:p>
        </p:txBody>
      </p:sp>
      <p:sp>
        <p:nvSpPr>
          <p:cNvPr id="617" name="Google Shape;617;p60"/>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3840579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6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Summary</a:t>
            </a:r>
            <a:endParaRPr/>
          </a:p>
        </p:txBody>
      </p:sp>
      <p:sp>
        <p:nvSpPr>
          <p:cNvPr id="623" name="Google Shape;623;p61"/>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Optimal outcomes in managing chronic pain require a multimodal approach (pharmacologic, physical medicine, behavioral medicine, and neuromodulation, and interventional approaches) operating in concert</a:t>
            </a:r>
            <a:endParaRPr/>
          </a:p>
          <a:p>
            <a:pPr marL="228600" lvl="0" indent="-228600" algn="l" rtl="0">
              <a:lnSpc>
                <a:spcPct val="90000"/>
              </a:lnSpc>
              <a:spcBef>
                <a:spcPts val="1000"/>
              </a:spcBef>
              <a:spcAft>
                <a:spcPts val="0"/>
              </a:spcAft>
              <a:buClr>
                <a:schemeClr val="dk1"/>
              </a:buClr>
              <a:buSzPts val="2800"/>
              <a:buChar char="•"/>
            </a:pPr>
            <a:r>
              <a:rPr lang="en-US"/>
              <a:t>Choice of initial therapy depends on accurate evaluation on the cause of pain (neuropathic vs nociceptive)</a:t>
            </a:r>
            <a:endParaRPr/>
          </a:p>
          <a:p>
            <a:pPr marL="228600" lvl="0" indent="-228600" algn="l" rtl="0">
              <a:lnSpc>
                <a:spcPct val="90000"/>
              </a:lnSpc>
              <a:spcBef>
                <a:spcPts val="1000"/>
              </a:spcBef>
              <a:spcAft>
                <a:spcPts val="0"/>
              </a:spcAft>
              <a:buClr>
                <a:schemeClr val="dk1"/>
              </a:buClr>
              <a:buSzPts val="2800"/>
              <a:buChar char="•"/>
            </a:pPr>
            <a:r>
              <a:rPr lang="en-US"/>
              <a:t>Neuropathic pain consider antidepressants or pregabalin or gabapentin. Opioids are second-line</a:t>
            </a:r>
            <a:endParaRPr/>
          </a:p>
          <a:p>
            <a:pPr marL="228600" lvl="0" indent="-228600" algn="l" rtl="0">
              <a:lnSpc>
                <a:spcPct val="90000"/>
              </a:lnSpc>
              <a:spcBef>
                <a:spcPts val="1000"/>
              </a:spcBef>
              <a:spcAft>
                <a:spcPts val="0"/>
              </a:spcAft>
              <a:buClr>
                <a:schemeClr val="dk1"/>
              </a:buClr>
              <a:buSzPts val="2800"/>
              <a:buChar char="•"/>
            </a:pPr>
            <a:r>
              <a:rPr lang="en-US"/>
              <a:t>Role of opioids in chronic pain is controversial</a:t>
            </a:r>
            <a:endParaRPr/>
          </a:p>
          <a:p>
            <a:pPr marL="685800" lvl="1" indent="-76200" algn="l" rtl="0">
              <a:lnSpc>
                <a:spcPct val="90000"/>
              </a:lnSpc>
              <a:spcBef>
                <a:spcPts val="500"/>
              </a:spcBef>
              <a:spcAft>
                <a:spcPts val="0"/>
              </a:spcAft>
              <a:buClr>
                <a:schemeClr val="dk1"/>
              </a:buClr>
              <a:buSzPts val="2400"/>
              <a:buNone/>
            </a:pPr>
            <a:endParaRPr/>
          </a:p>
        </p:txBody>
      </p:sp>
      <p:sp>
        <p:nvSpPr>
          <p:cNvPr id="624" name="Google Shape;624;p6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extLst>
      <p:ext uri="{BB962C8B-B14F-4D97-AF65-F5344CB8AC3E}">
        <p14:creationId xmlns:p14="http://schemas.microsoft.com/office/powerpoint/2010/main" val="173200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p:txBody>
          <a:bodyPr/>
          <a:lstStyle/>
          <a:p>
            <a:pPr lvl="0"/>
            <a:r>
              <a:rPr lang="en-US" dirty="0"/>
              <a:t>Epidemiology of the Epidemic</a:t>
            </a:r>
          </a:p>
        </p:txBody>
      </p:sp>
      <p:sp>
        <p:nvSpPr>
          <p:cNvPr id="143" name="Google Shape;143;p3"/>
          <p:cNvSpPr txBox="1">
            <a:spLocks noGrp="1"/>
          </p:cNvSpPr>
          <p:nvPr>
            <p:ph idx="1"/>
          </p:nvPr>
        </p:nvSpPr>
        <p:spPr/>
        <p:txBody>
          <a:bodyPr>
            <a:normAutofit/>
          </a:bodyPr>
          <a:lstStyle/>
          <a:p>
            <a:pPr lvl="0"/>
            <a:r>
              <a:rPr lang="en-US" dirty="0"/>
              <a:t>Over 50-100 million people in the US live with chronic pain </a:t>
            </a:r>
          </a:p>
          <a:p>
            <a:pPr lvl="1"/>
            <a:r>
              <a:rPr lang="en-US" dirty="0"/>
              <a:t>7.5% with “high impact pain” limiting  life or work activities on most days</a:t>
            </a:r>
          </a:p>
          <a:p>
            <a:pPr lvl="0"/>
            <a:r>
              <a:rPr lang="en-US" dirty="0"/>
              <a:t>Estimated economic burden of chronic pain exceeds $500 billion annually</a:t>
            </a:r>
          </a:p>
          <a:p>
            <a:pPr lvl="0"/>
            <a:r>
              <a:rPr lang="en-US" dirty="0"/>
              <a:t>In one year 25 million Americans will experience acute pain and 1/3 will experience severe chronic pain at some point in their lives</a:t>
            </a:r>
          </a:p>
          <a:p>
            <a:r>
              <a:rPr lang="en-US" altLang="en-US" dirty="0"/>
              <a:t>Frequently underestimated and inappropriately treated</a:t>
            </a:r>
          </a:p>
          <a:p>
            <a:pPr marL="114300" lvl="0" indent="0">
              <a:buNone/>
            </a:pPr>
            <a:endParaRPr lang="en-US" dirty="0"/>
          </a:p>
          <a:p>
            <a:pPr lvl="1"/>
            <a:endParaRPr lang="en-US" dirty="0"/>
          </a:p>
        </p:txBody>
      </p:sp>
      <p:sp>
        <p:nvSpPr>
          <p:cNvPr id="145" name="Google Shape;145;p3"/>
          <p:cNvSpPr txBox="1">
            <a:spLocks noGrp="1"/>
          </p:cNvSpPr>
          <p:nvPr>
            <p:ph type="sldNum" sz="quarter" idx="12"/>
          </p:nvPr>
        </p:nvSpPr>
        <p:spPr/>
        <p:txBody>
          <a:bodyPr/>
          <a:lstStyle/>
          <a:p>
            <a:pPr lvl="0"/>
            <a:fld id="{00000000-1234-1234-1234-123412341234}" type="slidenum">
              <a:rPr lang="en-US" smtClean="0"/>
              <a:pPr lvl="0"/>
              <a:t>5</a:t>
            </a:fld>
            <a:endParaRPr lang="en-US"/>
          </a:p>
        </p:txBody>
      </p:sp>
      <p:sp>
        <p:nvSpPr>
          <p:cNvPr id="144" name="Google Shape;144;p3"/>
          <p:cNvSpPr txBox="1"/>
          <p:nvPr/>
        </p:nvSpPr>
        <p:spPr>
          <a:xfrm>
            <a:off x="38100" y="6027044"/>
            <a:ext cx="85725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dirty="0">
                <a:solidFill>
                  <a:schemeClr val="dk1"/>
                </a:solidFill>
                <a:latin typeface="+mj-lt"/>
                <a:ea typeface="Calibri"/>
                <a:cs typeface="Calibri"/>
                <a:sym typeface="Calibri"/>
              </a:rPr>
              <a:t>Institute of Medicine: Relieving Pain in America, A Blueprint for Transforming Prevention, Care, Education, and Research. Washington, DC: National Academies of Science; 2011</a:t>
            </a:r>
            <a:endParaRPr sz="1200" dirty="0">
              <a:latin typeface="+mj-lt"/>
            </a:endParaRPr>
          </a:p>
          <a:p>
            <a:pPr lvl="0"/>
            <a:r>
              <a:rPr lang="en-US" sz="1200" i="1" dirty="0">
                <a:latin typeface="+mj-lt"/>
              </a:rPr>
              <a:t>MMWR </a:t>
            </a:r>
            <a:r>
              <a:rPr lang="en-US" sz="1200" i="1" dirty="0" err="1">
                <a:latin typeface="+mj-lt"/>
              </a:rPr>
              <a:t>Morb</a:t>
            </a:r>
            <a:r>
              <a:rPr lang="en-US" sz="1200" i="1" dirty="0">
                <a:latin typeface="+mj-lt"/>
              </a:rPr>
              <a:t> Mortal </a:t>
            </a:r>
            <a:r>
              <a:rPr lang="en-US" sz="1200" i="1" dirty="0" err="1">
                <a:latin typeface="+mj-lt"/>
              </a:rPr>
              <a:t>Wkly</a:t>
            </a:r>
            <a:r>
              <a:rPr lang="en-US" sz="1200" i="1" dirty="0">
                <a:latin typeface="+mj-lt"/>
              </a:rPr>
              <a:t> Rep</a:t>
            </a:r>
            <a:r>
              <a:rPr lang="en-US" sz="1200" dirty="0">
                <a:latin typeface="+mj-lt"/>
              </a:rPr>
              <a:t>. 2018;67(36):1001-1006.</a:t>
            </a:r>
            <a:endParaRPr sz="1200" dirty="0">
              <a:solidFill>
                <a:schemeClr val="dk1"/>
              </a:solidFill>
              <a:latin typeface="+mj-lt"/>
              <a:ea typeface="Calibri"/>
              <a:cs typeface="Calibri"/>
              <a:sym typeface="Calibri"/>
            </a:endParaRPr>
          </a:p>
          <a:p>
            <a:pPr marL="0" marR="0" lvl="0" indent="0" algn="l" rtl="0">
              <a:spcBef>
                <a:spcPts val="0"/>
              </a:spcBef>
              <a:spcAft>
                <a:spcPts val="0"/>
              </a:spcAft>
              <a:buNone/>
            </a:pPr>
            <a:r>
              <a:rPr lang="en-US" sz="1200" i="1" dirty="0">
                <a:solidFill>
                  <a:schemeClr val="dk1"/>
                </a:solidFill>
                <a:latin typeface="+mj-lt"/>
                <a:ea typeface="Calibri"/>
                <a:cs typeface="Calibri"/>
                <a:sym typeface="Calibri"/>
              </a:rPr>
              <a:t>Vital Heal Stat </a:t>
            </a:r>
            <a:r>
              <a:rPr lang="en-US" sz="1200" dirty="0">
                <a:solidFill>
                  <a:schemeClr val="dk1"/>
                </a:solidFill>
                <a:latin typeface="+mj-lt"/>
                <a:ea typeface="Calibri"/>
                <a:cs typeface="Calibri"/>
                <a:sym typeface="Calibri"/>
              </a:rPr>
              <a:t>10. 2014;(260):1–161.</a:t>
            </a:r>
            <a:endParaRPr sz="1200" dirty="0">
              <a:latin typeface="+mj-lt"/>
            </a:endParaRPr>
          </a:p>
        </p:txBody>
      </p:sp>
    </p:spTree>
    <p:extLst>
      <p:ext uri="{BB962C8B-B14F-4D97-AF65-F5344CB8AC3E}">
        <p14:creationId xmlns:p14="http://schemas.microsoft.com/office/powerpoint/2010/main" val="18196200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pic>
        <p:nvPicPr>
          <p:cNvPr id="630" name="Google Shape;630;p62"/>
          <p:cNvPicPr preferRelativeResize="0"/>
          <p:nvPr/>
        </p:nvPicPr>
        <p:blipFill rotWithShape="1">
          <a:blip r:embed="rId3">
            <a:alphaModFix/>
          </a:blip>
          <a:srcRect l="44639" r="4646"/>
          <a:stretch/>
        </p:blipFill>
        <p:spPr>
          <a:xfrm>
            <a:off x="20" y="10"/>
            <a:ext cx="4637226" cy="6857990"/>
          </a:xfrm>
          <a:prstGeom prst="rect">
            <a:avLst/>
          </a:prstGeom>
          <a:noFill/>
          <a:ln>
            <a:noFill/>
          </a:ln>
        </p:spPr>
      </p:pic>
      <p:sp>
        <p:nvSpPr>
          <p:cNvPr id="631" name="Google Shape;631;p62"/>
          <p:cNvSpPr/>
          <p:nvPr/>
        </p:nvSpPr>
        <p:spPr>
          <a:xfrm>
            <a:off x="4637247" y="0"/>
            <a:ext cx="7554754" cy="6858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2" name="Google Shape;632;p62"/>
          <p:cNvSpPr txBox="1">
            <a:spLocks noGrp="1"/>
          </p:cNvSpPr>
          <p:nvPr>
            <p:ph type="title"/>
          </p:nvPr>
        </p:nvSpPr>
        <p:spPr>
          <a:xfrm>
            <a:off x="5277328" y="640082"/>
            <a:ext cx="6274591" cy="33516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000"/>
              <a:buFont typeface="Calibri"/>
              <a:buNone/>
            </a:pPr>
            <a:r>
              <a:rPr lang="en-US">
                <a:solidFill>
                  <a:schemeClr val="lt1"/>
                </a:solidFill>
              </a:rPr>
              <a:t>Questions?</a:t>
            </a:r>
            <a:endParaRPr/>
          </a:p>
        </p:txBody>
      </p:sp>
      <p:sp>
        <p:nvSpPr>
          <p:cNvPr id="633" name="Google Shape;633;p62"/>
          <p:cNvSpPr txBox="1">
            <a:spLocks noGrp="1"/>
          </p:cNvSpPr>
          <p:nvPr>
            <p:ph type="body" idx="1"/>
          </p:nvPr>
        </p:nvSpPr>
        <p:spPr>
          <a:xfrm>
            <a:off x="5277327" y="4156276"/>
            <a:ext cx="6274592" cy="206164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dirty="0">
                <a:solidFill>
                  <a:schemeClr val="lt1"/>
                </a:solidFill>
              </a:rPr>
              <a:t>chucheri@hawaii.edu</a:t>
            </a:r>
            <a:endParaRPr dirty="0">
              <a:solidFill>
                <a:schemeClr val="lt1"/>
              </a:solidFill>
            </a:endParaRPr>
          </a:p>
        </p:txBody>
      </p:sp>
      <p:sp>
        <p:nvSpPr>
          <p:cNvPr id="634" name="Google Shape;634;p6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239737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Pathophysiology</a:t>
            </a:r>
            <a:endParaRPr/>
          </a:p>
        </p:txBody>
      </p:sp>
      <p:sp>
        <p:nvSpPr>
          <p:cNvPr id="151" name="Google Shape;151;p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Pain involves complex interactions within the peripheral and central nervous system in response to stimuli that produces pain</a:t>
            </a:r>
            <a:endParaRPr dirty="0"/>
          </a:p>
          <a:p>
            <a:pPr marL="228600" lvl="0" indent="-228600" algn="l" rtl="0">
              <a:lnSpc>
                <a:spcPct val="90000"/>
              </a:lnSpc>
              <a:spcBef>
                <a:spcPts val="1000"/>
              </a:spcBef>
              <a:spcAft>
                <a:spcPts val="0"/>
              </a:spcAft>
              <a:buClr>
                <a:schemeClr val="dk1"/>
              </a:buClr>
              <a:buSzPts val="2800"/>
              <a:buChar char="•"/>
            </a:pPr>
            <a:r>
              <a:rPr lang="en-US" dirty="0"/>
              <a:t>Pain also has complex interactions with other biological processes (nociception) impacted by individual psychological and social determinates</a:t>
            </a:r>
            <a:endParaRPr dirty="0"/>
          </a:p>
          <a:p>
            <a:pPr marL="228600" lvl="0" indent="-228600" algn="l" rtl="0">
              <a:lnSpc>
                <a:spcPct val="90000"/>
              </a:lnSpc>
              <a:spcBef>
                <a:spcPts val="1000"/>
              </a:spcBef>
              <a:spcAft>
                <a:spcPts val="0"/>
              </a:spcAft>
              <a:buClr>
                <a:schemeClr val="dk1"/>
              </a:buClr>
              <a:buSzPts val="2800"/>
              <a:buChar char="•"/>
            </a:pPr>
            <a:r>
              <a:rPr lang="en-US" dirty="0"/>
              <a:t>Pain can be physiologic and protective (adaptive) or pathophysiologic and harmful (maladaptive)</a:t>
            </a:r>
            <a:endParaRPr dirty="0"/>
          </a:p>
        </p:txBody>
      </p:sp>
      <p:sp>
        <p:nvSpPr>
          <p:cNvPr id="153" name="Google Shape;153;p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52" name="Google Shape;152;p4"/>
          <p:cNvSpPr txBox="1"/>
          <p:nvPr/>
        </p:nvSpPr>
        <p:spPr>
          <a:xfrm>
            <a:off x="0" y="6434333"/>
            <a:ext cx="38116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Calibri"/>
                <a:ea typeface="Calibri"/>
                <a:cs typeface="Calibri"/>
                <a:sym typeface="Calibri"/>
              </a:rPr>
              <a:t>J </a:t>
            </a:r>
            <a:r>
              <a:rPr lang="en-US" sz="1800" i="1" dirty="0" err="1">
                <a:solidFill>
                  <a:schemeClr val="dk1"/>
                </a:solidFill>
                <a:latin typeface="Calibri"/>
                <a:ea typeface="Calibri"/>
                <a:cs typeface="Calibri"/>
                <a:sym typeface="Calibri"/>
              </a:rPr>
              <a:t>Clin</a:t>
            </a:r>
            <a:r>
              <a:rPr lang="en-US" sz="1800" i="1" dirty="0">
                <a:solidFill>
                  <a:schemeClr val="dk1"/>
                </a:solidFill>
                <a:latin typeface="Calibri"/>
                <a:ea typeface="Calibri"/>
                <a:cs typeface="Calibri"/>
                <a:sym typeface="Calibri"/>
              </a:rPr>
              <a:t> Invest. </a:t>
            </a:r>
            <a:r>
              <a:rPr lang="en-US" sz="1800" dirty="0">
                <a:solidFill>
                  <a:schemeClr val="dk1"/>
                </a:solidFill>
                <a:latin typeface="Calibri"/>
                <a:ea typeface="Calibri"/>
                <a:cs typeface="Calibri"/>
                <a:sym typeface="Calibri"/>
              </a:rPr>
              <a:t>2010;120(11):3742–3744.</a:t>
            </a:r>
            <a:endParaRPr dirty="0"/>
          </a:p>
        </p:txBody>
      </p:sp>
    </p:spTree>
    <p:extLst>
      <p:ext uri="{BB962C8B-B14F-4D97-AF65-F5344CB8AC3E}">
        <p14:creationId xmlns:p14="http://schemas.microsoft.com/office/powerpoint/2010/main" val="172341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00"/>
              <a:buFont typeface="Calibri"/>
              <a:buNone/>
            </a:pPr>
            <a:r>
              <a:rPr lang="en-US" sz="4800"/>
              <a:t>Adaptive Pain</a:t>
            </a:r>
            <a:endParaRPr/>
          </a:p>
        </p:txBody>
      </p:sp>
      <p:sp>
        <p:nvSpPr>
          <p:cNvPr id="159" name="Google Shape;159;p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en-US" sz="3600"/>
              <a:t>Pain experienced from noxious stimuli involving temperature extremes, trauma, or chemical irritation</a:t>
            </a:r>
            <a:endParaRPr/>
          </a:p>
          <a:p>
            <a:pPr marL="685800" lvl="1" indent="-228600" algn="l" rtl="0">
              <a:lnSpc>
                <a:spcPct val="90000"/>
              </a:lnSpc>
              <a:spcBef>
                <a:spcPts val="500"/>
              </a:spcBef>
              <a:spcAft>
                <a:spcPts val="0"/>
              </a:spcAft>
              <a:buClr>
                <a:schemeClr val="dk1"/>
              </a:buClr>
              <a:buSzPts val="3200"/>
              <a:buChar char="•"/>
            </a:pPr>
            <a:r>
              <a:rPr lang="en-US" sz="3200"/>
              <a:t>Evolutionary mechanism to prevent actual or potential tissue injury</a:t>
            </a:r>
            <a:endParaRPr/>
          </a:p>
          <a:p>
            <a:pPr marL="228600" lvl="0" indent="-228600" algn="l" rtl="0">
              <a:lnSpc>
                <a:spcPct val="90000"/>
              </a:lnSpc>
              <a:spcBef>
                <a:spcPts val="1000"/>
              </a:spcBef>
              <a:spcAft>
                <a:spcPts val="0"/>
              </a:spcAft>
              <a:buClr>
                <a:schemeClr val="dk1"/>
              </a:buClr>
              <a:buSzPts val="3600"/>
              <a:buChar char="•"/>
            </a:pPr>
            <a:r>
              <a:rPr lang="en-US" sz="3600"/>
              <a:t>Pain due to tissue damage (trauma or surgery) creates sensitization at and adjacent to the site of injury and engages the immune system (inflammatory pain)</a:t>
            </a:r>
            <a:endParaRPr/>
          </a:p>
        </p:txBody>
      </p:sp>
      <p:sp>
        <p:nvSpPr>
          <p:cNvPr id="160" name="Google Shape;160;p5"/>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4000462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7" name="Google Shape;167;p6"/>
          <p:cNvSpPr txBox="1">
            <a:spLocks noGrp="1"/>
          </p:cNvSpPr>
          <p:nvPr>
            <p:ph type="title"/>
          </p:nvPr>
        </p:nvSpPr>
        <p:spPr/>
        <p:txBody>
          <a:bodyPr/>
          <a:lstStyle/>
          <a:p>
            <a:pPr lvl="0" algn="l"/>
            <a:r>
              <a:rPr lang="en-US" dirty="0"/>
              <a:t>Physiologic Pain Process</a:t>
            </a:r>
          </a:p>
        </p:txBody>
      </p:sp>
      <p:sp>
        <p:nvSpPr>
          <p:cNvPr id="168" name="Google Shape;168;p6"/>
          <p:cNvSpPr txBox="1">
            <a:spLocks noGrp="1"/>
          </p:cNvSpPr>
          <p:nvPr>
            <p:ph idx="1"/>
          </p:nvPr>
        </p:nvSpPr>
        <p:spPr/>
        <p:txBody>
          <a:bodyPr/>
          <a:lstStyle/>
          <a:p>
            <a:pPr lvl="0"/>
            <a:r>
              <a:rPr lang="en-US"/>
              <a:t>Involves</a:t>
            </a:r>
          </a:p>
        </p:txBody>
      </p:sp>
      <p:sp>
        <p:nvSpPr>
          <p:cNvPr id="180" name="Google Shape;180;p6"/>
          <p:cNvSpPr txBox="1">
            <a:spLocks noGrp="1"/>
          </p:cNvSpPr>
          <p:nvPr>
            <p:ph type="sldNum" sz="quarter" idx="12"/>
          </p:nvPr>
        </p:nvSpPr>
        <p:spPr/>
        <p:txBody>
          <a:bodyPr/>
          <a:lstStyle/>
          <a:p>
            <a:pPr lvl="0"/>
            <a:fld id="{00000000-1234-1234-1234-123412341234}" type="slidenum">
              <a:rPr lang="en-US"/>
              <a:pPr lvl="0"/>
              <a:t>8</a:t>
            </a:fld>
            <a:endParaRPr lang="en-US"/>
          </a:p>
        </p:txBody>
      </p:sp>
      <p:grpSp>
        <p:nvGrpSpPr>
          <p:cNvPr id="169" name="Google Shape;169;p6"/>
          <p:cNvGrpSpPr/>
          <p:nvPr/>
        </p:nvGrpSpPr>
        <p:grpSpPr>
          <a:xfrm>
            <a:off x="838200" y="1832451"/>
            <a:ext cx="4263521" cy="4337685"/>
            <a:chOff x="0" y="6826"/>
            <a:chExt cx="10515600" cy="4337685"/>
          </a:xfrm>
        </p:grpSpPr>
        <p:sp>
          <p:nvSpPr>
            <p:cNvPr id="170" name="Google Shape;170;p6"/>
            <p:cNvSpPr/>
            <p:nvPr/>
          </p:nvSpPr>
          <p:spPr>
            <a:xfrm>
              <a:off x="0" y="6826"/>
              <a:ext cx="10515600" cy="791505"/>
            </a:xfrm>
            <a:prstGeom prst="roundRect">
              <a:avLst>
                <a:gd name="adj" fmla="val 16667"/>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txBox="1"/>
            <p:nvPr/>
          </p:nvSpPr>
          <p:spPr>
            <a:xfrm>
              <a:off x="38638" y="45464"/>
              <a:ext cx="10438324"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Transduction</a:t>
              </a:r>
              <a:endParaRPr/>
            </a:p>
          </p:txBody>
        </p:sp>
        <p:sp>
          <p:nvSpPr>
            <p:cNvPr id="172" name="Google Shape;172;p6"/>
            <p:cNvSpPr/>
            <p:nvPr/>
          </p:nvSpPr>
          <p:spPr>
            <a:xfrm>
              <a:off x="0" y="893371"/>
              <a:ext cx="10515600" cy="791505"/>
            </a:xfrm>
            <a:prstGeom prst="roundRect">
              <a:avLst>
                <a:gd name="adj" fmla="val 16667"/>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txBox="1"/>
            <p:nvPr/>
          </p:nvSpPr>
          <p:spPr>
            <a:xfrm>
              <a:off x="38638" y="932009"/>
              <a:ext cx="10438324"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Conduction</a:t>
              </a:r>
              <a:endParaRPr/>
            </a:p>
          </p:txBody>
        </p:sp>
        <p:sp>
          <p:nvSpPr>
            <p:cNvPr id="174" name="Google Shape;174;p6"/>
            <p:cNvSpPr/>
            <p:nvPr/>
          </p:nvSpPr>
          <p:spPr>
            <a:xfrm>
              <a:off x="0" y="1779916"/>
              <a:ext cx="10515600" cy="791505"/>
            </a:xfrm>
            <a:prstGeom prst="roundRect">
              <a:avLst>
                <a:gd name="adj" fmla="val 16667"/>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txBox="1"/>
            <p:nvPr/>
          </p:nvSpPr>
          <p:spPr>
            <a:xfrm>
              <a:off x="38638" y="1818554"/>
              <a:ext cx="10438324"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Transmission</a:t>
              </a:r>
              <a:endParaRPr/>
            </a:p>
          </p:txBody>
        </p:sp>
        <p:sp>
          <p:nvSpPr>
            <p:cNvPr id="176" name="Google Shape;176;p6"/>
            <p:cNvSpPr/>
            <p:nvPr/>
          </p:nvSpPr>
          <p:spPr>
            <a:xfrm>
              <a:off x="0" y="2666461"/>
              <a:ext cx="10515600" cy="791505"/>
            </a:xfrm>
            <a:prstGeom prst="roundRect">
              <a:avLst>
                <a:gd name="adj" fmla="val 16667"/>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txBox="1"/>
            <p:nvPr/>
          </p:nvSpPr>
          <p:spPr>
            <a:xfrm>
              <a:off x="38638" y="2705099"/>
              <a:ext cx="10438324"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Modulation</a:t>
              </a:r>
              <a:endParaRPr/>
            </a:p>
          </p:txBody>
        </p:sp>
        <p:sp>
          <p:nvSpPr>
            <p:cNvPr id="178" name="Google Shape;178;p6"/>
            <p:cNvSpPr/>
            <p:nvPr/>
          </p:nvSpPr>
          <p:spPr>
            <a:xfrm>
              <a:off x="0" y="3553006"/>
              <a:ext cx="10515600" cy="791505"/>
            </a:xfrm>
            <a:prstGeom prst="roundRect">
              <a:avLst>
                <a:gd name="adj" fmla="val 16667"/>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txBox="1"/>
            <p:nvPr/>
          </p:nvSpPr>
          <p:spPr>
            <a:xfrm>
              <a:off x="38638" y="3591644"/>
              <a:ext cx="10438324" cy="7142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Perception</a:t>
              </a:r>
              <a:endParaRPr/>
            </a:p>
          </p:txBody>
        </p:sp>
      </p:grpSp>
      <p:pic>
        <p:nvPicPr>
          <p:cNvPr id="17" name="Google Shape;189;p7"/>
          <p:cNvPicPr preferRelativeResize="0"/>
          <p:nvPr/>
        </p:nvPicPr>
        <p:blipFill rotWithShape="1">
          <a:blip r:embed="rId3">
            <a:alphaModFix/>
          </a:blip>
          <a:srcRect/>
          <a:stretch/>
        </p:blipFill>
        <p:spPr>
          <a:xfrm>
            <a:off x="6880846" y="-8914"/>
            <a:ext cx="5311154" cy="6852372"/>
          </a:xfrm>
          <a:prstGeom prst="rect">
            <a:avLst/>
          </a:prstGeom>
          <a:noFill/>
          <a:ln>
            <a:noFill/>
          </a:ln>
        </p:spPr>
      </p:pic>
    </p:spTree>
    <p:extLst>
      <p:ext uri="{BB962C8B-B14F-4D97-AF65-F5344CB8AC3E}">
        <p14:creationId xmlns:p14="http://schemas.microsoft.com/office/powerpoint/2010/main" val="3383889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14"/>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Maladaptive (Pathologic) Pain</a:t>
            </a:r>
            <a:endParaRPr dirty="0"/>
          </a:p>
        </p:txBody>
      </p:sp>
      <p:sp>
        <p:nvSpPr>
          <p:cNvPr id="259" name="Google Shape;259;p14"/>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250" name="Google Shape;250;p14"/>
          <p:cNvGrpSpPr/>
          <p:nvPr/>
        </p:nvGrpSpPr>
        <p:grpSpPr>
          <a:xfrm>
            <a:off x="5194300" y="1427305"/>
            <a:ext cx="6513603" cy="3972662"/>
            <a:chOff x="0" y="956381"/>
            <a:chExt cx="6513603" cy="3972662"/>
          </a:xfrm>
        </p:grpSpPr>
        <p:sp>
          <p:nvSpPr>
            <p:cNvPr id="251" name="Google Shape;251;p14"/>
            <p:cNvSpPr/>
            <p:nvPr/>
          </p:nvSpPr>
          <p:spPr>
            <a:xfrm>
              <a:off x="0" y="956381"/>
              <a:ext cx="6513603" cy="1765627"/>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534102" y="1353647"/>
              <a:ext cx="971095" cy="97109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2039300" y="956381"/>
              <a:ext cx="4474303" cy="17656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txBox="1"/>
            <p:nvPr/>
          </p:nvSpPr>
          <p:spPr>
            <a:xfrm>
              <a:off x="2039300" y="956381"/>
              <a:ext cx="4474303" cy="1765627"/>
            </a:xfrm>
            <a:prstGeom prst="rect">
              <a:avLst/>
            </a:prstGeom>
            <a:noFill/>
            <a:ln>
              <a:noFill/>
            </a:ln>
          </p:spPr>
          <p:txBody>
            <a:bodyPr spcFirstLastPara="1" wrap="square" lIns="186850" tIns="186850" rIns="186850" bIns="186850" anchor="ctr" anchorCtr="0">
              <a:noAutofit/>
            </a:bodyPr>
            <a:lstStyle/>
            <a:p>
              <a:pPr marL="0" marR="0" lvl="0" indent="0" algn="l" rtl="0">
                <a:lnSpc>
                  <a:spcPct val="90000"/>
                </a:lnSpc>
                <a:spcBef>
                  <a:spcPts val="0"/>
                </a:spcBef>
                <a:spcAft>
                  <a:spcPts val="0"/>
                </a:spcAft>
                <a:buClr>
                  <a:schemeClr val="dk1"/>
                </a:buClr>
                <a:buSzPts val="2800"/>
                <a:buFont typeface="Calibri"/>
                <a:buNone/>
              </a:pPr>
              <a:r>
                <a:rPr lang="en-US" sz="2800" dirty="0">
                  <a:solidFill>
                    <a:schemeClr val="bg1"/>
                  </a:solidFill>
                  <a:latin typeface="Calibri"/>
                  <a:ea typeface="Calibri"/>
                  <a:cs typeface="Calibri"/>
                  <a:sym typeface="Calibri"/>
                </a:rPr>
                <a:t>Pain is disengaged from noxious stimuli or healing</a:t>
              </a:r>
              <a:endParaRPr dirty="0">
                <a:solidFill>
                  <a:schemeClr val="bg1"/>
                </a:solidFill>
              </a:endParaRPr>
            </a:p>
          </p:txBody>
        </p:sp>
        <p:sp>
          <p:nvSpPr>
            <p:cNvPr id="255" name="Google Shape;255;p14"/>
            <p:cNvSpPr/>
            <p:nvPr/>
          </p:nvSpPr>
          <p:spPr>
            <a:xfrm>
              <a:off x="0" y="3163416"/>
              <a:ext cx="6513603" cy="1765627"/>
            </a:xfrm>
            <a:prstGeom prst="roundRect">
              <a:avLst>
                <a:gd name="adj" fmla="val 10000"/>
              </a:avLst>
            </a:prstGeom>
            <a:solidFill>
              <a:srgbClr val="5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34102" y="3560682"/>
              <a:ext cx="971095" cy="97109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2039300" y="3163416"/>
              <a:ext cx="4474303" cy="17656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txBox="1"/>
            <p:nvPr/>
          </p:nvSpPr>
          <p:spPr>
            <a:xfrm>
              <a:off x="2039300" y="3163416"/>
              <a:ext cx="4474303" cy="1765627"/>
            </a:xfrm>
            <a:prstGeom prst="rect">
              <a:avLst/>
            </a:prstGeom>
            <a:noFill/>
            <a:ln>
              <a:noFill/>
            </a:ln>
          </p:spPr>
          <p:txBody>
            <a:bodyPr spcFirstLastPara="1" wrap="square" lIns="186850" tIns="186850" rIns="186850" bIns="186850" anchor="ctr" anchorCtr="0">
              <a:noAutofit/>
            </a:bodyPr>
            <a:lstStyle/>
            <a:p>
              <a:pPr marL="0" marR="0" lvl="0" indent="0" algn="l" rtl="0">
                <a:lnSpc>
                  <a:spcPct val="90000"/>
                </a:lnSpc>
                <a:spcBef>
                  <a:spcPts val="0"/>
                </a:spcBef>
                <a:spcAft>
                  <a:spcPts val="0"/>
                </a:spcAft>
                <a:buClr>
                  <a:schemeClr val="dk1"/>
                </a:buClr>
                <a:buSzPts val="2400"/>
                <a:buFont typeface="Calibri"/>
                <a:buNone/>
              </a:pPr>
              <a:r>
                <a:rPr lang="en-US" sz="2400" dirty="0">
                  <a:solidFill>
                    <a:schemeClr val="bg1"/>
                  </a:solidFill>
                  <a:latin typeface="Calibri"/>
                  <a:ea typeface="Calibri"/>
                  <a:cs typeface="Calibri"/>
                  <a:sym typeface="Calibri"/>
                </a:rPr>
                <a:t>Chronic pain is a result of damage or abnormal functioning of the peripheral – and / or central nervous system</a:t>
              </a:r>
              <a:endParaRPr dirty="0">
                <a:solidFill>
                  <a:schemeClr val="bg1"/>
                </a:solidFill>
              </a:endParaRPr>
            </a:p>
          </p:txBody>
        </p:sp>
      </p:grpSp>
    </p:spTree>
    <p:extLst>
      <p:ext uri="{BB962C8B-B14F-4D97-AF65-F5344CB8AC3E}">
        <p14:creationId xmlns:p14="http://schemas.microsoft.com/office/powerpoint/2010/main" val="734626878"/>
      </p:ext>
    </p:extLst>
  </p:cSld>
  <p:clrMapOvr>
    <a:masterClrMapping/>
  </p:clrMapOvr>
</p:sld>
</file>

<file path=ppt/theme/theme1.xml><?xml version="1.0" encoding="utf-8"?>
<a:theme xmlns:a="http://schemas.openxmlformats.org/drawingml/2006/main" name="White Logo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hite Logo Banner" id="{F0420227-BD9C-46B5-AD54-4819BA6996F6}" vid="{B2AD3F40-14CA-482E-9C04-735E42BEBB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White Logo Banner</Template>
  <TotalTime>1076</TotalTime>
  <Words>3816</Words>
  <Application>Microsoft Macintosh PowerPoint</Application>
  <PresentationFormat>Widescreen</PresentationFormat>
  <Paragraphs>626</Paragraphs>
  <Slides>50</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Calibri Light</vt:lpstr>
      <vt:lpstr>Chalkboard SE</vt:lpstr>
      <vt:lpstr>White Logo Banner</vt:lpstr>
      <vt:lpstr>Chronic Pain Management</vt:lpstr>
      <vt:lpstr>Disclosures</vt:lpstr>
      <vt:lpstr>Learning Objectives</vt:lpstr>
      <vt:lpstr>Pain- What is it to you?</vt:lpstr>
      <vt:lpstr>Epidemiology of the Epidemic</vt:lpstr>
      <vt:lpstr>Pathophysiology</vt:lpstr>
      <vt:lpstr>Adaptive Pain</vt:lpstr>
      <vt:lpstr>Physiologic Pain Process</vt:lpstr>
      <vt:lpstr>Maladaptive (Pathologic) Pain</vt:lpstr>
      <vt:lpstr>Chronic Pain</vt:lpstr>
      <vt:lpstr>Mechanism- Chronic Pain</vt:lpstr>
      <vt:lpstr>Chronic Pain Types</vt:lpstr>
      <vt:lpstr>Presentation- Chronic Pain</vt:lpstr>
      <vt:lpstr>Assessing Pain</vt:lpstr>
      <vt:lpstr>PQRSTU Method</vt:lpstr>
      <vt:lpstr>Assessment in Geriatrics / Cognitive Impaired</vt:lpstr>
      <vt:lpstr>Assessment in Geriatrics / Cognitive Impaired</vt:lpstr>
      <vt:lpstr>Treatment Principles</vt:lpstr>
      <vt:lpstr>Undertreated Populations</vt:lpstr>
      <vt:lpstr>Nonpharmacologic Therapy</vt:lpstr>
      <vt:lpstr>Treatment – Nonpharmacologic</vt:lpstr>
      <vt:lpstr>Treatment – Complementary and Integrative Approaches</vt:lpstr>
      <vt:lpstr>Pharmacologic Therapy</vt:lpstr>
      <vt:lpstr>Pharmacologic Options</vt:lpstr>
      <vt:lpstr>Acetaminophen (Tylenol®)</vt:lpstr>
      <vt:lpstr>Acetaminophen Adverse Effects</vt:lpstr>
      <vt:lpstr>Mechanism of Acetaminophen Toxicity</vt:lpstr>
      <vt:lpstr>Acetaminophen Dosing for Geriatrics</vt:lpstr>
      <vt:lpstr>NSAIDs… the list goes on….</vt:lpstr>
      <vt:lpstr>NSAIDs</vt:lpstr>
      <vt:lpstr>NSAIDs in Older Adults</vt:lpstr>
      <vt:lpstr>NSAIDs Adverse Effects and Interactions</vt:lpstr>
      <vt:lpstr>Coanalgesics</vt:lpstr>
      <vt:lpstr>Neuropathic Pain Guidelines</vt:lpstr>
      <vt:lpstr>Tricyclic Antidepressants (TCAs)</vt:lpstr>
      <vt:lpstr>TCAs – Adverse Effects</vt:lpstr>
      <vt:lpstr>TCAs</vt:lpstr>
      <vt:lpstr>SNRIs - Duloxetine</vt:lpstr>
      <vt:lpstr>SNRI - Duloxetine</vt:lpstr>
      <vt:lpstr>Other SNRIs</vt:lpstr>
      <vt:lpstr>Calcium Channel ꭤ2-δ Ligands</vt:lpstr>
      <vt:lpstr>Calcium Channel ꭤ2-δ Ligands</vt:lpstr>
      <vt:lpstr>Calcium Channel ꭤ2-δ Ligands- Gabapentin</vt:lpstr>
      <vt:lpstr>Calcium Channel ꭤ2-δ Ligands- Pregabalin</vt:lpstr>
      <vt:lpstr>Topical Lidocaine (Lidoderm®)</vt:lpstr>
      <vt:lpstr>Topical Lidocaine (Lidoderm®)</vt:lpstr>
      <vt:lpstr>Drug Selection Process</vt:lpstr>
      <vt:lpstr>Geriatric Selection Recommendations</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Cherie Chu</dc:creator>
  <cp:lastModifiedBy>Summer Mochida-Meek</cp:lastModifiedBy>
  <cp:revision>8</cp:revision>
  <dcterms:created xsi:type="dcterms:W3CDTF">2022-09-27T00:00:54Z</dcterms:created>
  <dcterms:modified xsi:type="dcterms:W3CDTF">2022-11-17T05:44:01Z</dcterms:modified>
</cp:coreProperties>
</file>