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44"/>
  </p:notesMasterIdLst>
  <p:handoutMasterIdLst>
    <p:handoutMasterId r:id="rId45"/>
  </p:handoutMasterIdLst>
  <p:sldIdLst>
    <p:sldId id="256" r:id="rId5"/>
    <p:sldId id="258" r:id="rId6"/>
    <p:sldId id="259" r:id="rId7"/>
    <p:sldId id="260" r:id="rId8"/>
    <p:sldId id="295" r:id="rId9"/>
    <p:sldId id="261" r:id="rId10"/>
    <p:sldId id="297" r:id="rId11"/>
    <p:sldId id="304" r:id="rId12"/>
    <p:sldId id="282" r:id="rId13"/>
    <p:sldId id="298" r:id="rId14"/>
    <p:sldId id="307" r:id="rId15"/>
    <p:sldId id="305" r:id="rId16"/>
    <p:sldId id="271" r:id="rId17"/>
    <p:sldId id="302" r:id="rId18"/>
    <p:sldId id="272" r:id="rId19"/>
    <p:sldId id="312" r:id="rId20"/>
    <p:sldId id="306" r:id="rId21"/>
    <p:sldId id="299" r:id="rId22"/>
    <p:sldId id="300" r:id="rId23"/>
    <p:sldId id="303" r:id="rId24"/>
    <p:sldId id="313" r:id="rId25"/>
    <p:sldId id="314" r:id="rId26"/>
    <p:sldId id="315" r:id="rId27"/>
    <p:sldId id="316" r:id="rId28"/>
    <p:sldId id="317" r:id="rId29"/>
    <p:sldId id="318" r:id="rId30"/>
    <p:sldId id="319" r:id="rId31"/>
    <p:sldId id="321" r:id="rId32"/>
    <p:sldId id="322" r:id="rId33"/>
    <p:sldId id="323" r:id="rId34"/>
    <p:sldId id="324" r:id="rId35"/>
    <p:sldId id="326" r:id="rId36"/>
    <p:sldId id="328" r:id="rId37"/>
    <p:sldId id="301" r:id="rId38"/>
    <p:sldId id="330" r:id="rId39"/>
    <p:sldId id="331" r:id="rId40"/>
    <p:sldId id="332" r:id="rId41"/>
    <p:sldId id="262" r:id="rId42"/>
    <p:sldId id="288" r:id="rId43"/>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Lato" panose="020F0502020204030203" pitchFamily="34" charset="0"/>
      <p:regular r:id="rId50"/>
      <p:bold r:id="rId51"/>
      <p:italic r:id="rId52"/>
      <p:boldItalic r:id="rId53"/>
    </p:embeddedFont>
    <p:embeddedFont>
      <p:font typeface="Lato Black" panose="020F0502020204030204" pitchFamily="34" charset="0"/>
      <p:bold r:id="rId54"/>
      <p:boldItalic r:id="rId55"/>
    </p:embeddedFont>
    <p:embeddedFont>
      <p:font typeface="Lato Light" panose="020F030202020403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AEC055-2E4B-C65A-7911-664372F94F1D}" v="12" dt="2022-11-15T00:58:31.400"/>
    <p1510:client id="{B6009725-A60D-4D38-A3AE-A5B9A8ACC0B2}" v="39" vWet="41" dt="2022-11-15T00:55:55.240"/>
  </p1510:revLst>
</p1510:revInfo>
</file>

<file path=ppt/tableStyles.xml><?xml version="1.0" encoding="utf-8"?>
<a:tblStyleLst xmlns:a="http://schemas.openxmlformats.org/drawingml/2006/main" def="{ED647F57-4E65-4D5C-BD8D-B99F431FE2E5}">
  <a:tblStyle styleId="{ED647F57-4E65-4D5C-BD8D-B99F431FE2E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4126750-F4D9-4240-9BF7-E8CFDC3FD6C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56" d="100"/>
          <a:sy n="156" d="100"/>
        </p:scale>
        <p:origin x="3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51EB7D-BC5A-4805-A23C-9D39988840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Community Empowerment Resources - PIC Presentation</a:t>
            </a:r>
          </a:p>
        </p:txBody>
      </p:sp>
      <p:sp>
        <p:nvSpPr>
          <p:cNvPr id="3" name="Date Placeholder 2">
            <a:extLst>
              <a:ext uri="{FF2B5EF4-FFF2-40B4-BE49-F238E27FC236}">
                <a16:creationId xmlns:a16="http://schemas.microsoft.com/office/drawing/2014/main" id="{754FE518-3483-4BBE-881A-52A6A96143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74F863-2A14-4AE0-B343-4641EB74FD85}" type="datetimeFigureOut">
              <a:rPr lang="en-US" smtClean="0"/>
              <a:t>11/14/22</a:t>
            </a:fld>
            <a:endParaRPr lang="en-US"/>
          </a:p>
        </p:txBody>
      </p:sp>
      <p:sp>
        <p:nvSpPr>
          <p:cNvPr id="4" name="Footer Placeholder 3">
            <a:extLst>
              <a:ext uri="{FF2B5EF4-FFF2-40B4-BE49-F238E27FC236}">
                <a16:creationId xmlns:a16="http://schemas.microsoft.com/office/drawing/2014/main" id="{1591B1DD-9BC2-4DAE-B2D5-FCC148541F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761C0E-93DB-4072-BB78-6FCB5905C5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E8B5D7-9AE8-4203-B42E-60C13ED31A10}" type="slidenum">
              <a:rPr lang="en-US" smtClean="0"/>
              <a:t>‹#›</a:t>
            </a:fld>
            <a:endParaRPr lang="en-US"/>
          </a:p>
        </p:txBody>
      </p:sp>
    </p:spTree>
    <p:extLst>
      <p:ext uri="{BB962C8B-B14F-4D97-AF65-F5344CB8AC3E}">
        <p14:creationId xmlns:p14="http://schemas.microsoft.com/office/powerpoint/2010/main" val="412550804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dbc75f46aa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dbc75f46aa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63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2005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460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dbc75f46aa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dbc75f46aa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3431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8114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0133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9138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552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5469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1581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90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1075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4568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527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3030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5354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463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0261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737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4071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6385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5388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a:t>Medical/Psychiatric</a:t>
            </a:r>
          </a:p>
          <a:p>
            <a:pPr marL="171450" indent="-171450"/>
            <a:r>
              <a:rPr lang="en-US" sz="1100"/>
              <a:t>Linking to psychiatric and therapeutic community providers</a:t>
            </a:r>
          </a:p>
          <a:p>
            <a:pPr marL="171450" indent="-171450"/>
            <a:r>
              <a:rPr lang="en-US" sz="1100"/>
              <a:t>Linking to medical services and primary care providers</a:t>
            </a:r>
          </a:p>
          <a:p>
            <a:pPr marL="0" lvl="0" indent="0" algn="l" rtl="0">
              <a:spcBef>
                <a:spcPts val="600"/>
              </a:spcBef>
              <a:spcAft>
                <a:spcPts val="0"/>
              </a:spcAft>
              <a:buNone/>
            </a:pPr>
            <a:r>
              <a:rPr lang="en-US" b="1"/>
              <a:t>Vital Documents</a:t>
            </a:r>
          </a:p>
          <a:p>
            <a:pPr marL="171450" indent="-171450"/>
            <a:r>
              <a:rPr lang="en-US" sz="1100"/>
              <a:t>Assistance in obtaining vital documents and identification (birth certificates, social security cards, state issued identification cards)</a:t>
            </a:r>
          </a:p>
          <a:p>
            <a:pPr marL="0" lvl="0" indent="0" algn="l" rtl="0">
              <a:spcBef>
                <a:spcPts val="600"/>
              </a:spcBef>
              <a:spcAft>
                <a:spcPts val="0"/>
              </a:spcAft>
              <a:buNone/>
            </a:pPr>
            <a:r>
              <a:rPr lang="en-US" b="1"/>
              <a:t>Case Management</a:t>
            </a:r>
          </a:p>
          <a:p>
            <a:pPr marL="171450" indent="-171450"/>
            <a:r>
              <a:rPr lang="en-US" sz="1100"/>
              <a:t>Linking to Case Management services and housing providers</a:t>
            </a:r>
          </a:p>
          <a:p>
            <a:pPr marL="0" indent="0">
              <a:buFont typeface="Lato Light"/>
              <a:buNone/>
            </a:pPr>
            <a:r>
              <a:rPr lang="en-US" b="1"/>
              <a:t>Housing</a:t>
            </a:r>
          </a:p>
          <a:p>
            <a:pPr marL="171450" indent="-171450"/>
            <a:r>
              <a:rPr lang="en-US" sz="1100"/>
              <a:t>Linking to appropriate level of care, including, AMHD housing, substance use treatment, care homes, etc.</a:t>
            </a:r>
          </a:p>
          <a:p>
            <a:pPr marL="0" lvl="0" indent="0" algn="l" rtl="0">
              <a:spcBef>
                <a:spcPts val="600"/>
              </a:spcBef>
              <a:spcAft>
                <a:spcPts val="0"/>
              </a:spcAft>
              <a:buNone/>
            </a:pPr>
            <a:r>
              <a:rPr lang="en-US" b="1"/>
              <a:t>Benefits</a:t>
            </a:r>
          </a:p>
          <a:p>
            <a:pPr marL="171450" indent="-171450"/>
            <a:r>
              <a:rPr lang="en-US" sz="1100"/>
              <a:t>Linking to insurance coverage</a:t>
            </a:r>
          </a:p>
          <a:p>
            <a:pPr marL="171450" indent="-171450"/>
            <a:r>
              <a:rPr lang="en-US" sz="1100"/>
              <a:t>SSI/SSDI</a:t>
            </a:r>
          </a:p>
          <a:p>
            <a:pPr marL="171450" indent="-171450"/>
            <a:r>
              <a:rPr lang="en-US" sz="1100"/>
              <a:t>GA</a:t>
            </a:r>
          </a:p>
          <a:p>
            <a:pPr marL="0" lvl="0" indent="0" algn="l" rtl="0">
              <a:spcBef>
                <a:spcPts val="600"/>
              </a:spcBef>
              <a:spcAft>
                <a:spcPts val="0"/>
              </a:spcAft>
              <a:buNone/>
            </a:pPr>
            <a:r>
              <a:rPr lang="en-US" b="1"/>
              <a:t>Community Resources</a:t>
            </a:r>
          </a:p>
          <a:p>
            <a:pPr marL="171450" indent="-171450"/>
            <a:r>
              <a:rPr lang="en-US" sz="1100"/>
              <a:t>Connecting to various community resources (food banks, Catholic Charities, Community Clearing House, Legal Aid Society, and Disability Advocacy).</a:t>
            </a:r>
          </a:p>
          <a:p>
            <a:pPr marL="0" lvl="0" indent="0" algn="l" rtl="0">
              <a:spcBef>
                <a:spcPts val="600"/>
              </a:spcBef>
              <a:spcAft>
                <a:spcPts val="0"/>
              </a:spcAft>
              <a:buNone/>
            </a:pPr>
            <a:r>
              <a:rPr lang="en-US" b="1"/>
              <a:t>Substance Abuse</a:t>
            </a:r>
          </a:p>
          <a:p>
            <a:pPr marL="171450" indent="-171450"/>
            <a:r>
              <a:rPr lang="en-US" sz="1100"/>
              <a:t>Referrals to substance abuse treatment facilities and treatment programs</a:t>
            </a:r>
          </a:p>
          <a:p>
            <a:pPr marL="171450" indent="-171450"/>
            <a:r>
              <a:rPr lang="en-US" sz="1100"/>
              <a:t>Linking to support groups</a:t>
            </a:r>
          </a:p>
          <a:p>
            <a:pPr marL="0" indent="0">
              <a:buFont typeface="Lato Light"/>
              <a:buNone/>
            </a:pPr>
            <a:r>
              <a:rPr lang="en-US" b="1"/>
              <a:t>Onsite Activities</a:t>
            </a:r>
          </a:p>
          <a:p>
            <a:pPr marL="171450" indent="-171450"/>
            <a:r>
              <a:rPr lang="en-US" sz="1100"/>
              <a:t>Mental health recovery group activities (coping skills, mindfulness, etc.)</a:t>
            </a:r>
          </a:p>
          <a:p>
            <a:pPr marL="171450" indent="-171450"/>
            <a:r>
              <a:rPr lang="en-US" sz="1100"/>
              <a:t>Group Therapy</a:t>
            </a:r>
          </a:p>
          <a:p>
            <a:pPr marL="171450" indent="-171450"/>
            <a:r>
              <a:rPr lang="en-US" sz="1100"/>
              <a:t>Art/Music/Dance</a:t>
            </a:r>
          </a:p>
          <a:p>
            <a:pPr marL="171450" indent="-171450"/>
            <a:r>
              <a:rPr lang="en-US" sz="1100"/>
              <a:t>Sports (toga, cornhole, etc.)</a:t>
            </a:r>
          </a:p>
          <a:p>
            <a:pPr marL="171450" indent="-171450"/>
            <a:r>
              <a:rPr lang="en-US" sz="1100"/>
              <a:t>Misc. Games/Activities</a:t>
            </a:r>
          </a:p>
          <a:p>
            <a:pPr marL="0" lvl="0" indent="0" algn="l" rtl="0">
              <a:spcBef>
                <a:spcPts val="0"/>
              </a:spcBef>
              <a:spcAft>
                <a:spcPts val="0"/>
              </a:spcAft>
              <a:buNone/>
            </a:pPr>
            <a:endParaRPr lang="en-US"/>
          </a:p>
        </p:txBody>
      </p:sp>
    </p:spTree>
    <p:extLst>
      <p:ext uri="{BB962C8B-B14F-4D97-AF65-F5344CB8AC3E}">
        <p14:creationId xmlns:p14="http://schemas.microsoft.com/office/powerpoint/2010/main" val="1534338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1002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5702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Any questions?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dbc75f46aa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dbc75f46aa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416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5533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0991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dbc75f46a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dbc75f46a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34300" y="925025"/>
            <a:ext cx="7075500" cy="1159800"/>
          </a:xfrm>
          <a:prstGeom prst="rect">
            <a:avLst/>
          </a:prstGeom>
        </p:spPr>
        <p:txBody>
          <a:bodyPr spcFirstLastPara="1" wrap="square" lIns="0" tIns="0" rIns="0" bIns="0" anchor="t" anchorCtr="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grpSp>
        <p:nvGrpSpPr>
          <p:cNvPr id="11" name="Google Shape;11;p2"/>
          <p:cNvGrpSpPr/>
          <p:nvPr/>
        </p:nvGrpSpPr>
        <p:grpSpPr>
          <a:xfrm>
            <a:off x="-12656" y="1423414"/>
            <a:ext cx="9155849" cy="3718952"/>
            <a:chOff x="1669785" y="210240"/>
            <a:chExt cx="3861435" cy="1568450"/>
          </a:xfrm>
        </p:grpSpPr>
        <p:sp>
          <p:nvSpPr>
            <p:cNvPr id="12" name="Google Shape;12;p2"/>
            <p:cNvSpPr/>
            <p:nvPr/>
          </p:nvSpPr>
          <p:spPr>
            <a:xfrm>
              <a:off x="1669785" y="210240"/>
              <a:ext cx="3860800" cy="1568450"/>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chemeClr val="accent2">
                    <a:lumMod val="20000"/>
                    <a:lumOff val="80000"/>
                    <a:alpha val="80000"/>
                  </a:schemeClr>
                </a:gs>
                <a:gs pos="100000">
                  <a:schemeClr val="accent2">
                    <a:alpha val="80000"/>
                  </a:scheme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1669785" y="939220"/>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chemeClr val="accent3">
                    <a:alpha val="50000"/>
                  </a:schemeClr>
                </a:gs>
                <a:gs pos="100000">
                  <a:schemeClr val="accent2">
                    <a:alpha val="50000"/>
                  </a:schemeClr>
                </a:gs>
              </a:gsLst>
              <a:lin ang="108014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1670420" y="576000"/>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chemeClr val="accent3">
                    <a:alpha val="80000"/>
                  </a:schemeClr>
                </a:gs>
                <a:gs pos="100000">
                  <a:schemeClr val="accent3">
                    <a:lumMod val="20000"/>
                    <a:lumOff val="80000"/>
                    <a:alpha val="50000"/>
                  </a:scheme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034300" y="1583350"/>
            <a:ext cx="63429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7" name="Google Shape;17;p3"/>
          <p:cNvSpPr txBox="1">
            <a:spLocks noGrp="1"/>
          </p:cNvSpPr>
          <p:nvPr>
            <p:ph type="subTitle" idx="1"/>
          </p:nvPr>
        </p:nvSpPr>
        <p:spPr>
          <a:xfrm>
            <a:off x="1034300" y="2840052"/>
            <a:ext cx="63429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400"/>
              <a:buNone/>
              <a:defRPr>
                <a:solidFill>
                  <a:schemeClr val="accent5"/>
                </a:solidFill>
              </a:defRPr>
            </a:lvl1pPr>
            <a:lvl2pPr lvl="1" rtl="0">
              <a:spcBef>
                <a:spcPts val="0"/>
              </a:spcBef>
              <a:spcAft>
                <a:spcPts val="0"/>
              </a:spcAft>
              <a:buClr>
                <a:schemeClr val="accent5"/>
              </a:buClr>
              <a:buSzPts val="3000"/>
              <a:buNone/>
              <a:defRPr sz="3000">
                <a:solidFill>
                  <a:schemeClr val="accent5"/>
                </a:solidFill>
              </a:defRPr>
            </a:lvl2pPr>
            <a:lvl3pPr lvl="2" rtl="0">
              <a:spcBef>
                <a:spcPts val="0"/>
              </a:spcBef>
              <a:spcAft>
                <a:spcPts val="0"/>
              </a:spcAft>
              <a:buClr>
                <a:schemeClr val="accent5"/>
              </a:buClr>
              <a:buSzPts val="3000"/>
              <a:buNone/>
              <a:defRPr sz="3000">
                <a:solidFill>
                  <a:schemeClr val="accent5"/>
                </a:solidFill>
              </a:defRPr>
            </a:lvl3pPr>
            <a:lvl4pPr lvl="3" rtl="0">
              <a:spcBef>
                <a:spcPts val="0"/>
              </a:spcBef>
              <a:spcAft>
                <a:spcPts val="0"/>
              </a:spcAft>
              <a:buClr>
                <a:schemeClr val="accent5"/>
              </a:buClr>
              <a:buSzPts val="3000"/>
              <a:buNone/>
              <a:defRPr sz="3000">
                <a:solidFill>
                  <a:schemeClr val="accent5"/>
                </a:solidFill>
              </a:defRPr>
            </a:lvl4pPr>
            <a:lvl5pPr lvl="4" rtl="0">
              <a:spcBef>
                <a:spcPts val="0"/>
              </a:spcBef>
              <a:spcAft>
                <a:spcPts val="0"/>
              </a:spcAft>
              <a:buClr>
                <a:schemeClr val="accent5"/>
              </a:buClr>
              <a:buSzPts val="3000"/>
              <a:buNone/>
              <a:defRPr sz="3000">
                <a:solidFill>
                  <a:schemeClr val="accent5"/>
                </a:solidFill>
              </a:defRPr>
            </a:lvl5pPr>
            <a:lvl6pPr lvl="5" rtl="0">
              <a:spcBef>
                <a:spcPts val="0"/>
              </a:spcBef>
              <a:spcAft>
                <a:spcPts val="0"/>
              </a:spcAft>
              <a:buClr>
                <a:schemeClr val="accent5"/>
              </a:buClr>
              <a:buSzPts val="3000"/>
              <a:buNone/>
              <a:defRPr sz="3000">
                <a:solidFill>
                  <a:schemeClr val="accent5"/>
                </a:solidFill>
              </a:defRPr>
            </a:lvl6pPr>
            <a:lvl7pPr lvl="6" rtl="0">
              <a:spcBef>
                <a:spcPts val="0"/>
              </a:spcBef>
              <a:spcAft>
                <a:spcPts val="0"/>
              </a:spcAft>
              <a:buClr>
                <a:schemeClr val="accent5"/>
              </a:buClr>
              <a:buSzPts val="3000"/>
              <a:buNone/>
              <a:defRPr sz="3000">
                <a:solidFill>
                  <a:schemeClr val="accent5"/>
                </a:solidFill>
              </a:defRPr>
            </a:lvl7pPr>
            <a:lvl8pPr lvl="7" rtl="0">
              <a:spcBef>
                <a:spcPts val="0"/>
              </a:spcBef>
              <a:spcAft>
                <a:spcPts val="0"/>
              </a:spcAft>
              <a:buClr>
                <a:schemeClr val="accent5"/>
              </a:buClr>
              <a:buSzPts val="3000"/>
              <a:buNone/>
              <a:defRPr sz="3000">
                <a:solidFill>
                  <a:schemeClr val="accent5"/>
                </a:solidFill>
              </a:defRPr>
            </a:lvl8pPr>
            <a:lvl9pPr lvl="8" rtl="0">
              <a:spcBef>
                <a:spcPts val="0"/>
              </a:spcBef>
              <a:spcAft>
                <a:spcPts val="0"/>
              </a:spcAft>
              <a:buClr>
                <a:schemeClr val="accent5"/>
              </a:buClr>
              <a:buSzPts val="3000"/>
              <a:buNone/>
              <a:defRPr sz="3000">
                <a:solidFill>
                  <a:schemeClr val="accent5"/>
                </a:solidFill>
              </a:defRPr>
            </a:lvl9pPr>
          </a:lstStyle>
          <a:p>
            <a:endParaRPr/>
          </a:p>
        </p:txBody>
      </p:sp>
      <p:sp>
        <p:nvSpPr>
          <p:cNvPr id="18" name="Google Shape;18;p3"/>
          <p:cNvSpPr/>
          <p:nvPr/>
        </p:nvSpPr>
        <p:spPr>
          <a:xfrm>
            <a:off x="14" y="2916528"/>
            <a:ext cx="9140444" cy="2224977"/>
          </a:xfrm>
          <a:custGeom>
            <a:avLst/>
            <a:gdLst/>
            <a:ahLst/>
            <a:cxnLst/>
            <a:rect l="l" t="t" r="r" b="b"/>
            <a:pathLst>
              <a:path w="3860800" h="939800" extrusionOk="0">
                <a:moveTo>
                  <a:pt x="1304290" y="494030"/>
                </a:moveTo>
                <a:cubicBezTo>
                  <a:pt x="857250" y="494030"/>
                  <a:pt x="421005" y="451485"/>
                  <a:pt x="0" y="370840"/>
                </a:cubicBezTo>
                <a:lnTo>
                  <a:pt x="0" y="942340"/>
                </a:lnTo>
                <a:lnTo>
                  <a:pt x="3864610" y="942340"/>
                </a:lnTo>
                <a:lnTo>
                  <a:pt x="3864610" y="0"/>
                </a:lnTo>
                <a:cubicBezTo>
                  <a:pt x="3082290" y="317500"/>
                  <a:pt x="2216150" y="494030"/>
                  <a:pt x="1304290" y="494030"/>
                </a:cubicBezTo>
                <a:close/>
              </a:path>
            </a:pathLst>
          </a:custGeom>
          <a:gradFill>
            <a:gsLst>
              <a:gs pos="0">
                <a:schemeClr val="accent2">
                  <a:alpha val="50000"/>
                </a:schemeClr>
              </a:gs>
              <a:gs pos="100000">
                <a:schemeClr val="accent3">
                  <a:alpha val="50000"/>
                </a:scheme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3"/>
          <p:cNvSpPr/>
          <p:nvPr/>
        </p:nvSpPr>
        <p:spPr>
          <a:xfrm>
            <a:off x="14" y="1925587"/>
            <a:ext cx="9140444" cy="3217196"/>
          </a:xfrm>
          <a:custGeom>
            <a:avLst/>
            <a:gdLst/>
            <a:ahLst/>
            <a:cxnLst/>
            <a:rect l="l" t="t" r="r" b="b"/>
            <a:pathLst>
              <a:path w="3860800" h="1358900" extrusionOk="0">
                <a:moveTo>
                  <a:pt x="175260" y="1096010"/>
                </a:moveTo>
                <a:cubicBezTo>
                  <a:pt x="116840" y="1096010"/>
                  <a:pt x="58420" y="1095375"/>
                  <a:pt x="0" y="1094105"/>
                </a:cubicBezTo>
                <a:lnTo>
                  <a:pt x="0" y="1360805"/>
                </a:lnTo>
                <a:lnTo>
                  <a:pt x="3864610" y="1360805"/>
                </a:lnTo>
                <a:lnTo>
                  <a:pt x="3864610" y="0"/>
                </a:lnTo>
                <a:cubicBezTo>
                  <a:pt x="2827655" y="689610"/>
                  <a:pt x="1553210" y="1096010"/>
                  <a:pt x="175260" y="1096010"/>
                </a:cubicBezTo>
                <a:close/>
              </a:path>
            </a:pathLst>
          </a:custGeom>
          <a:gradFill>
            <a:gsLst>
              <a:gs pos="0">
                <a:schemeClr val="accent3">
                  <a:alpha val="50000"/>
                </a:schemeClr>
              </a:gs>
              <a:gs pos="100000">
                <a:schemeClr val="accent3">
                  <a:lumMod val="20000"/>
                  <a:lumOff val="80000"/>
                  <a:alpha val="80000"/>
                </a:schemeClr>
              </a:gs>
            </a:gsLst>
            <a:lin ang="108014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3"/>
          <p:cNvSpPr/>
          <p:nvPr/>
        </p:nvSpPr>
        <p:spPr>
          <a:xfrm>
            <a:off x="1518" y="3412751"/>
            <a:ext cx="9140444" cy="1728867"/>
          </a:xfrm>
          <a:custGeom>
            <a:avLst/>
            <a:gdLst/>
            <a:ahLst/>
            <a:cxnLst/>
            <a:rect l="l" t="t" r="r" b="b"/>
            <a:pathLst>
              <a:path w="3860800" h="730250" extrusionOk="0">
                <a:moveTo>
                  <a:pt x="2672715" y="539750"/>
                </a:moveTo>
                <a:cubicBezTo>
                  <a:pt x="1717040" y="539750"/>
                  <a:pt x="811530" y="346075"/>
                  <a:pt x="0" y="0"/>
                </a:cubicBezTo>
                <a:lnTo>
                  <a:pt x="0" y="732790"/>
                </a:lnTo>
                <a:lnTo>
                  <a:pt x="3863975" y="732790"/>
                </a:lnTo>
                <a:lnTo>
                  <a:pt x="3863975" y="437515"/>
                </a:lnTo>
                <a:cubicBezTo>
                  <a:pt x="3477895" y="504190"/>
                  <a:pt x="3079750" y="539750"/>
                  <a:pt x="2672715" y="539750"/>
                </a:cubicBezTo>
                <a:close/>
              </a:path>
            </a:pathLst>
          </a:custGeom>
          <a:gradFill>
            <a:gsLst>
              <a:gs pos="0">
                <a:schemeClr val="accent3">
                  <a:alpha val="50000"/>
                </a:schemeClr>
              </a:gs>
              <a:gs pos="100000">
                <a:schemeClr val="accent2">
                  <a:alpha val="50000"/>
                </a:scheme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
        <p:cNvGrpSpPr/>
        <p:nvPr/>
      </p:nvGrpSpPr>
      <p:grpSpPr>
        <a:xfrm>
          <a:off x="0" y="0"/>
          <a:ext cx="0" cy="0"/>
          <a:chOff x="0" y="0"/>
          <a:chExt cx="0" cy="0"/>
        </a:xfrm>
      </p:grpSpPr>
      <p:sp>
        <p:nvSpPr>
          <p:cNvPr id="25" name="Google Shape;25;p4"/>
          <p:cNvSpPr/>
          <p:nvPr/>
        </p:nvSpPr>
        <p:spPr>
          <a:xfrm rot="10800000">
            <a:off x="-656" y="-7"/>
            <a:ext cx="2094087" cy="5152358"/>
          </a:xfrm>
          <a:custGeom>
            <a:avLst/>
            <a:gdLst/>
            <a:ahLst/>
            <a:cxnLst/>
            <a:rect l="l" t="t" r="r" b="b"/>
            <a:pathLst>
              <a:path w="882650" h="2171700" extrusionOk="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chemeClr val="accent3">
                  <a:alpha val="50000"/>
                </a:schemeClr>
              </a:gs>
              <a:gs pos="100000">
                <a:schemeClr val="accent2">
                  <a:alpha val="50000"/>
                </a:scheme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4"/>
          <p:cNvSpPr/>
          <p:nvPr/>
        </p:nvSpPr>
        <p:spPr>
          <a:xfrm rot="10800000">
            <a:off x="2664" y="-7"/>
            <a:ext cx="1114838" cy="5152358"/>
          </a:xfrm>
          <a:custGeom>
            <a:avLst/>
            <a:gdLst/>
            <a:ahLst/>
            <a:cxnLst/>
            <a:rect l="l" t="t" r="r" b="b"/>
            <a:pathLst>
              <a:path w="469900" h="2171700" extrusionOk="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chemeClr val="accent3">
                  <a:alpha val="50000"/>
                </a:schemeClr>
              </a:gs>
              <a:gs pos="100000">
                <a:schemeClr val="accent2">
                  <a:alpha val="50000"/>
                </a:schemeClr>
              </a:gs>
            </a:gsLst>
            <a:lin ang="1620003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4"/>
          <p:cNvSpPr/>
          <p:nvPr/>
        </p:nvSpPr>
        <p:spPr>
          <a:xfrm rot="10800000">
            <a:off x="7031" y="-7"/>
            <a:ext cx="1596930" cy="5152358"/>
          </a:xfrm>
          <a:custGeom>
            <a:avLst/>
            <a:gdLst/>
            <a:ahLst/>
            <a:cxnLst/>
            <a:rect l="l" t="t" r="r" b="b"/>
            <a:pathLst>
              <a:path w="673100" h="2171700" extrusionOk="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chemeClr val="accent2">
                  <a:alpha val="50000"/>
                </a:schemeClr>
              </a:gs>
              <a:gs pos="100000">
                <a:schemeClr val="accent2">
                  <a:lumMod val="20000"/>
                  <a:lumOff val="80000"/>
                  <a:alpha val="50000"/>
                </a:scheme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4"/>
          <p:cNvSpPr/>
          <p:nvPr/>
        </p:nvSpPr>
        <p:spPr>
          <a:xfrm>
            <a:off x="7050569" y="-7"/>
            <a:ext cx="2094087" cy="5152358"/>
          </a:xfrm>
          <a:custGeom>
            <a:avLst/>
            <a:gdLst/>
            <a:ahLst/>
            <a:cxnLst/>
            <a:rect l="l" t="t" r="r" b="b"/>
            <a:pathLst>
              <a:path w="882650" h="2171700" extrusionOk="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chemeClr val="accent3">
                  <a:alpha val="50000"/>
                </a:schemeClr>
              </a:gs>
              <a:gs pos="100000">
                <a:schemeClr val="accent3">
                  <a:alpha val="50000"/>
                </a:scheme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4"/>
          <p:cNvSpPr/>
          <p:nvPr/>
        </p:nvSpPr>
        <p:spPr>
          <a:xfrm>
            <a:off x="8026497" y="-7"/>
            <a:ext cx="1114838" cy="5152358"/>
          </a:xfrm>
          <a:custGeom>
            <a:avLst/>
            <a:gdLst/>
            <a:ahLst/>
            <a:cxnLst/>
            <a:rect l="l" t="t" r="r" b="b"/>
            <a:pathLst>
              <a:path w="469900" h="2171700" extrusionOk="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chemeClr val="accent3">
                  <a:alpha val="50000"/>
                </a:schemeClr>
              </a:gs>
              <a:gs pos="100000">
                <a:schemeClr val="accent2">
                  <a:alpha val="50000"/>
                </a:schemeClr>
              </a:gs>
            </a:gsLst>
            <a:lin ang="1620003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4"/>
          <p:cNvSpPr/>
          <p:nvPr/>
        </p:nvSpPr>
        <p:spPr>
          <a:xfrm>
            <a:off x="7540039" y="-7"/>
            <a:ext cx="1596930" cy="5152358"/>
          </a:xfrm>
          <a:custGeom>
            <a:avLst/>
            <a:gdLst/>
            <a:ahLst/>
            <a:cxnLst/>
            <a:rect l="l" t="t" r="r" b="b"/>
            <a:pathLst>
              <a:path w="673100" h="2171700" extrusionOk="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chemeClr val="accent2">
                  <a:alpha val="50000"/>
                </a:schemeClr>
              </a:gs>
              <a:gs pos="100000">
                <a:schemeClr val="accent2">
                  <a:lumMod val="20000"/>
                  <a:lumOff val="80000"/>
                  <a:alpha val="50000"/>
                </a:scheme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4"/>
          <p:cNvSpPr txBox="1">
            <a:spLocks noGrp="1"/>
          </p:cNvSpPr>
          <p:nvPr>
            <p:ph type="body" idx="1"/>
          </p:nvPr>
        </p:nvSpPr>
        <p:spPr>
          <a:xfrm>
            <a:off x="2038025" y="1476000"/>
            <a:ext cx="5067900" cy="3045000"/>
          </a:xfrm>
          <a:prstGeom prst="rect">
            <a:avLst/>
          </a:prstGeom>
        </p:spPr>
        <p:txBody>
          <a:bodyPr spcFirstLastPara="1" wrap="square" lIns="0" tIns="0" rIns="0" bIns="0" anchor="t" anchorCtr="0">
            <a:noAutofit/>
          </a:bodyPr>
          <a:lstStyle>
            <a:lvl1pPr marL="457200" lvl="0" indent="-431800" algn="ctr" rtl="0">
              <a:spcBef>
                <a:spcPts val="600"/>
              </a:spcBef>
              <a:spcAft>
                <a:spcPts val="0"/>
              </a:spcAft>
              <a:buSzPts val="3200"/>
              <a:buChar char="◦"/>
              <a:defRPr sz="3200" i="1"/>
            </a:lvl1pPr>
            <a:lvl2pPr marL="914400" lvl="1" indent="-431800" algn="ctr" rtl="0">
              <a:spcBef>
                <a:spcPts val="0"/>
              </a:spcBef>
              <a:spcAft>
                <a:spcPts val="0"/>
              </a:spcAft>
              <a:buSzPts val="3200"/>
              <a:buChar char="◦"/>
              <a:defRPr sz="3200" i="1"/>
            </a:lvl2pPr>
            <a:lvl3pPr marL="1371600" lvl="2" indent="-431800" algn="ctr" rtl="0">
              <a:spcBef>
                <a:spcPts val="0"/>
              </a:spcBef>
              <a:spcAft>
                <a:spcPts val="0"/>
              </a:spcAft>
              <a:buSzPts val="3200"/>
              <a:buChar char="◦"/>
              <a:defRPr sz="3200" i="1"/>
            </a:lvl3pPr>
            <a:lvl4pPr marL="1828800" lvl="3" indent="-431800" algn="ctr" rtl="0">
              <a:spcBef>
                <a:spcPts val="0"/>
              </a:spcBef>
              <a:spcAft>
                <a:spcPts val="0"/>
              </a:spcAft>
              <a:buSzPts val="3200"/>
              <a:buChar char="◦"/>
              <a:defRPr sz="3200" i="1"/>
            </a:lvl4pPr>
            <a:lvl5pPr marL="2286000" lvl="4" indent="-431800" algn="ctr" rtl="0">
              <a:spcBef>
                <a:spcPts val="0"/>
              </a:spcBef>
              <a:spcAft>
                <a:spcPts val="0"/>
              </a:spcAft>
              <a:buSzPts val="3200"/>
              <a:buChar char="◦"/>
              <a:defRPr sz="3200" i="1"/>
            </a:lvl5pPr>
            <a:lvl6pPr marL="2743200" lvl="5" indent="-431800" algn="ctr" rtl="0">
              <a:spcBef>
                <a:spcPts val="0"/>
              </a:spcBef>
              <a:spcAft>
                <a:spcPts val="0"/>
              </a:spcAft>
              <a:buSzPts val="3200"/>
              <a:buChar char="◦"/>
              <a:defRPr sz="3200" i="1"/>
            </a:lvl6pPr>
            <a:lvl7pPr marL="3200400" lvl="6" indent="-431800" algn="ctr" rtl="0">
              <a:spcBef>
                <a:spcPts val="0"/>
              </a:spcBef>
              <a:spcAft>
                <a:spcPts val="0"/>
              </a:spcAft>
              <a:buSzPts val="3200"/>
              <a:buChar char="◦"/>
              <a:defRPr sz="3200" i="1"/>
            </a:lvl7pPr>
            <a:lvl8pPr marL="3657600" lvl="7" indent="-431800" algn="ctr" rtl="0">
              <a:spcBef>
                <a:spcPts val="0"/>
              </a:spcBef>
              <a:spcAft>
                <a:spcPts val="0"/>
              </a:spcAft>
              <a:buSzPts val="3200"/>
              <a:buChar char="◦"/>
              <a:defRPr sz="3200" i="1"/>
            </a:lvl8pPr>
            <a:lvl9pPr marL="4114800" lvl="8" indent="-431800" algn="ctr" rtl="0">
              <a:spcBef>
                <a:spcPts val="0"/>
              </a:spcBef>
              <a:spcAft>
                <a:spcPts val="0"/>
              </a:spcAft>
              <a:buSzPts val="3200"/>
              <a:buChar char="◦"/>
              <a:defRPr sz="3200" i="1"/>
            </a:lvl9pPr>
          </a:lstStyle>
          <a:p>
            <a:endParaRPr/>
          </a:p>
        </p:txBody>
      </p:sp>
      <p:sp>
        <p:nvSpPr>
          <p:cNvPr id="29" name="Google Shape;29;p4"/>
          <p:cNvSpPr txBox="1"/>
          <p:nvPr/>
        </p:nvSpPr>
        <p:spPr>
          <a:xfrm>
            <a:off x="3593400" y="55276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b="1">
                <a:solidFill>
                  <a:schemeClr val="accent5"/>
                </a:solidFill>
                <a:latin typeface="Lato"/>
                <a:ea typeface="Lato"/>
                <a:cs typeface="Lato"/>
                <a:sym typeface="Lato"/>
              </a:rPr>
              <a:t>“</a:t>
            </a:r>
            <a:endParaRPr sz="9600" b="1">
              <a:solidFill>
                <a:schemeClr val="accent5"/>
              </a:solidFill>
              <a:latin typeface="Lato"/>
              <a:ea typeface="Lato"/>
              <a:cs typeface="Lato"/>
              <a:sym typeface="Lato"/>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5" name="Google Shape;35;p5"/>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5"/>
          <p:cNvSpPr txBox="1">
            <a:spLocks noGrp="1"/>
          </p:cNvSpPr>
          <p:nvPr>
            <p:ph type="body" idx="1"/>
          </p:nvPr>
        </p:nvSpPr>
        <p:spPr>
          <a:xfrm>
            <a:off x="737850" y="1475700"/>
            <a:ext cx="6034500" cy="30432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8" name="Google Shape;22;p4">
            <a:extLst>
              <a:ext uri="{FF2B5EF4-FFF2-40B4-BE49-F238E27FC236}">
                <a16:creationId xmlns:a16="http://schemas.microsoft.com/office/drawing/2014/main" id="{D134F8A5-1D83-43E6-961D-321DDDF3367E}"/>
              </a:ext>
            </a:extLst>
          </p:cNvPr>
          <p:cNvSpPr/>
          <p:nvPr userDrawn="1"/>
        </p:nvSpPr>
        <p:spPr>
          <a:xfrm>
            <a:off x="7050569" y="-7"/>
            <a:ext cx="2094087" cy="5152358"/>
          </a:xfrm>
          <a:custGeom>
            <a:avLst/>
            <a:gdLst/>
            <a:ahLst/>
            <a:cxnLst/>
            <a:rect l="l" t="t" r="r" b="b"/>
            <a:pathLst>
              <a:path w="882650" h="2171700" extrusionOk="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chemeClr val="accent3">
                  <a:alpha val="50000"/>
                </a:schemeClr>
              </a:gs>
              <a:gs pos="100000">
                <a:schemeClr val="accent3">
                  <a:alpha val="50000"/>
                </a:scheme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23;p4">
            <a:extLst>
              <a:ext uri="{FF2B5EF4-FFF2-40B4-BE49-F238E27FC236}">
                <a16:creationId xmlns:a16="http://schemas.microsoft.com/office/drawing/2014/main" id="{146CE1D6-A754-48CB-80A3-4E9CD3EDCA26}"/>
              </a:ext>
            </a:extLst>
          </p:cNvPr>
          <p:cNvSpPr/>
          <p:nvPr userDrawn="1"/>
        </p:nvSpPr>
        <p:spPr>
          <a:xfrm>
            <a:off x="8026497" y="-7"/>
            <a:ext cx="1114838" cy="5152358"/>
          </a:xfrm>
          <a:custGeom>
            <a:avLst/>
            <a:gdLst/>
            <a:ahLst/>
            <a:cxnLst/>
            <a:rect l="l" t="t" r="r" b="b"/>
            <a:pathLst>
              <a:path w="469900" h="2171700" extrusionOk="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chemeClr val="accent3">
                  <a:alpha val="50000"/>
                </a:schemeClr>
              </a:gs>
              <a:gs pos="100000">
                <a:schemeClr val="accent2">
                  <a:alpha val="50000"/>
                </a:schemeClr>
              </a:gs>
            </a:gsLst>
            <a:lin ang="1620003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24;p4">
            <a:extLst>
              <a:ext uri="{FF2B5EF4-FFF2-40B4-BE49-F238E27FC236}">
                <a16:creationId xmlns:a16="http://schemas.microsoft.com/office/drawing/2014/main" id="{B3866D1B-E251-4FAB-A16A-86F337602114}"/>
              </a:ext>
            </a:extLst>
          </p:cNvPr>
          <p:cNvSpPr/>
          <p:nvPr userDrawn="1"/>
        </p:nvSpPr>
        <p:spPr>
          <a:xfrm>
            <a:off x="7540039" y="-7"/>
            <a:ext cx="1596930" cy="5152358"/>
          </a:xfrm>
          <a:custGeom>
            <a:avLst/>
            <a:gdLst/>
            <a:ahLst/>
            <a:cxnLst/>
            <a:rect l="l" t="t" r="r" b="b"/>
            <a:pathLst>
              <a:path w="673100" h="2171700" extrusionOk="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chemeClr val="accent2">
                  <a:alpha val="50000"/>
                </a:schemeClr>
              </a:gs>
              <a:gs pos="100000">
                <a:schemeClr val="accent2">
                  <a:lumMod val="20000"/>
                  <a:lumOff val="80000"/>
                  <a:alpha val="50000"/>
                </a:scheme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8"/>
        <p:cNvGrpSpPr/>
        <p:nvPr/>
      </p:nvGrpSpPr>
      <p:grpSpPr>
        <a:xfrm>
          <a:off x="0" y="0"/>
          <a:ext cx="0" cy="0"/>
          <a:chOff x="0" y="0"/>
          <a:chExt cx="0" cy="0"/>
        </a:xfrm>
      </p:grpSpPr>
      <p:sp>
        <p:nvSpPr>
          <p:cNvPr id="42" name="Google Shape;42;p6"/>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 name="Google Shape;43;p6"/>
          <p:cNvSpPr txBox="1">
            <a:spLocks noGrp="1"/>
          </p:cNvSpPr>
          <p:nvPr>
            <p:ph type="body" idx="1"/>
          </p:nvPr>
        </p:nvSpPr>
        <p:spPr>
          <a:xfrm>
            <a:off x="737850" y="1475700"/>
            <a:ext cx="2891700" cy="2936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44" name="Google Shape;44;p6"/>
          <p:cNvSpPr txBox="1">
            <a:spLocks noGrp="1"/>
          </p:cNvSpPr>
          <p:nvPr>
            <p:ph type="body" idx="2"/>
          </p:nvPr>
        </p:nvSpPr>
        <p:spPr>
          <a:xfrm>
            <a:off x="3955979" y="1475700"/>
            <a:ext cx="2891700" cy="2936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9" name="Google Shape;22;p4">
            <a:extLst>
              <a:ext uri="{FF2B5EF4-FFF2-40B4-BE49-F238E27FC236}">
                <a16:creationId xmlns:a16="http://schemas.microsoft.com/office/drawing/2014/main" id="{F2E0BA93-EFA7-4409-9E78-ED0E1A628EEF}"/>
              </a:ext>
            </a:extLst>
          </p:cNvPr>
          <p:cNvSpPr/>
          <p:nvPr userDrawn="1"/>
        </p:nvSpPr>
        <p:spPr>
          <a:xfrm>
            <a:off x="7050569" y="-7"/>
            <a:ext cx="2094087" cy="5152358"/>
          </a:xfrm>
          <a:custGeom>
            <a:avLst/>
            <a:gdLst/>
            <a:ahLst/>
            <a:cxnLst/>
            <a:rect l="l" t="t" r="r" b="b"/>
            <a:pathLst>
              <a:path w="882650" h="2171700" extrusionOk="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chemeClr val="accent3">
                  <a:alpha val="50000"/>
                </a:schemeClr>
              </a:gs>
              <a:gs pos="100000">
                <a:schemeClr val="accent3">
                  <a:alpha val="50000"/>
                </a:scheme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23;p4">
            <a:extLst>
              <a:ext uri="{FF2B5EF4-FFF2-40B4-BE49-F238E27FC236}">
                <a16:creationId xmlns:a16="http://schemas.microsoft.com/office/drawing/2014/main" id="{5C0F94B5-1A15-4813-91F6-8528A03F0EFD}"/>
              </a:ext>
            </a:extLst>
          </p:cNvPr>
          <p:cNvSpPr/>
          <p:nvPr userDrawn="1"/>
        </p:nvSpPr>
        <p:spPr>
          <a:xfrm>
            <a:off x="8026497" y="-7"/>
            <a:ext cx="1114838" cy="5152358"/>
          </a:xfrm>
          <a:custGeom>
            <a:avLst/>
            <a:gdLst/>
            <a:ahLst/>
            <a:cxnLst/>
            <a:rect l="l" t="t" r="r" b="b"/>
            <a:pathLst>
              <a:path w="469900" h="2171700" extrusionOk="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chemeClr val="accent3">
                  <a:alpha val="50000"/>
                </a:schemeClr>
              </a:gs>
              <a:gs pos="100000">
                <a:schemeClr val="accent2">
                  <a:alpha val="50000"/>
                </a:schemeClr>
              </a:gs>
            </a:gsLst>
            <a:lin ang="1620003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4;p4">
            <a:extLst>
              <a:ext uri="{FF2B5EF4-FFF2-40B4-BE49-F238E27FC236}">
                <a16:creationId xmlns:a16="http://schemas.microsoft.com/office/drawing/2014/main" id="{DE1C24D4-4A5B-47EA-8847-BEF756ABE63D}"/>
              </a:ext>
            </a:extLst>
          </p:cNvPr>
          <p:cNvSpPr/>
          <p:nvPr userDrawn="1"/>
        </p:nvSpPr>
        <p:spPr>
          <a:xfrm>
            <a:off x="7540039" y="-7"/>
            <a:ext cx="1596930" cy="5152358"/>
          </a:xfrm>
          <a:custGeom>
            <a:avLst/>
            <a:gdLst/>
            <a:ahLst/>
            <a:cxnLst/>
            <a:rect l="l" t="t" r="r" b="b"/>
            <a:pathLst>
              <a:path w="673100" h="2171700" extrusionOk="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chemeClr val="accent2">
                  <a:alpha val="50000"/>
                </a:schemeClr>
              </a:gs>
              <a:gs pos="100000">
                <a:schemeClr val="accent2">
                  <a:lumMod val="20000"/>
                  <a:lumOff val="80000"/>
                  <a:alpha val="50000"/>
                </a:scheme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6"/>
        <p:cNvGrpSpPr/>
        <p:nvPr/>
      </p:nvGrpSpPr>
      <p:grpSpPr>
        <a:xfrm>
          <a:off x="0" y="0"/>
          <a:ext cx="0" cy="0"/>
          <a:chOff x="0" y="0"/>
          <a:chExt cx="0" cy="0"/>
        </a:xfrm>
      </p:grpSpPr>
      <p:sp>
        <p:nvSpPr>
          <p:cNvPr id="50" name="Google Shape;50;p7"/>
          <p:cNvSpPr txBox="1">
            <a:spLocks noGrp="1"/>
          </p:cNvSpPr>
          <p:nvPr>
            <p:ph type="title"/>
          </p:nvPr>
        </p:nvSpPr>
        <p:spPr>
          <a:xfrm>
            <a:off x="737850" y="517525"/>
            <a:ext cx="6284100" cy="744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1" name="Google Shape;51;p7"/>
          <p:cNvSpPr txBox="1">
            <a:spLocks noGrp="1"/>
          </p:cNvSpPr>
          <p:nvPr>
            <p:ph type="body" idx="1"/>
          </p:nvPr>
        </p:nvSpPr>
        <p:spPr>
          <a:xfrm>
            <a:off x="737850" y="1475700"/>
            <a:ext cx="1902600" cy="2960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2" name="Google Shape;52;p7"/>
          <p:cNvSpPr txBox="1">
            <a:spLocks noGrp="1"/>
          </p:cNvSpPr>
          <p:nvPr>
            <p:ph type="body" idx="2"/>
          </p:nvPr>
        </p:nvSpPr>
        <p:spPr>
          <a:xfrm>
            <a:off x="2928612" y="1475700"/>
            <a:ext cx="1902600" cy="2960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3" name="Google Shape;53;p7"/>
          <p:cNvSpPr txBox="1">
            <a:spLocks noGrp="1"/>
          </p:cNvSpPr>
          <p:nvPr>
            <p:ph type="body" idx="3"/>
          </p:nvPr>
        </p:nvSpPr>
        <p:spPr>
          <a:xfrm>
            <a:off x="5119374" y="1475700"/>
            <a:ext cx="1902600" cy="2960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0" name="Google Shape;22;p4">
            <a:extLst>
              <a:ext uri="{FF2B5EF4-FFF2-40B4-BE49-F238E27FC236}">
                <a16:creationId xmlns:a16="http://schemas.microsoft.com/office/drawing/2014/main" id="{222BC7DF-B412-4CD1-8D13-F1568D1C29B1}"/>
              </a:ext>
            </a:extLst>
          </p:cNvPr>
          <p:cNvSpPr/>
          <p:nvPr userDrawn="1"/>
        </p:nvSpPr>
        <p:spPr>
          <a:xfrm>
            <a:off x="7050569" y="-7"/>
            <a:ext cx="2094087" cy="5152358"/>
          </a:xfrm>
          <a:custGeom>
            <a:avLst/>
            <a:gdLst/>
            <a:ahLst/>
            <a:cxnLst/>
            <a:rect l="l" t="t" r="r" b="b"/>
            <a:pathLst>
              <a:path w="882650" h="2171700" extrusionOk="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chemeClr val="accent3">
                  <a:alpha val="50000"/>
                </a:schemeClr>
              </a:gs>
              <a:gs pos="100000">
                <a:schemeClr val="accent3">
                  <a:alpha val="50000"/>
                </a:scheme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3;p4">
            <a:extLst>
              <a:ext uri="{FF2B5EF4-FFF2-40B4-BE49-F238E27FC236}">
                <a16:creationId xmlns:a16="http://schemas.microsoft.com/office/drawing/2014/main" id="{C80B5313-3271-4FC5-B0CA-5C813741B842}"/>
              </a:ext>
            </a:extLst>
          </p:cNvPr>
          <p:cNvSpPr/>
          <p:nvPr userDrawn="1"/>
        </p:nvSpPr>
        <p:spPr>
          <a:xfrm>
            <a:off x="8026497" y="-7"/>
            <a:ext cx="1114838" cy="5152358"/>
          </a:xfrm>
          <a:custGeom>
            <a:avLst/>
            <a:gdLst/>
            <a:ahLst/>
            <a:cxnLst/>
            <a:rect l="l" t="t" r="r" b="b"/>
            <a:pathLst>
              <a:path w="469900" h="2171700" extrusionOk="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chemeClr val="accent3">
                  <a:alpha val="50000"/>
                </a:schemeClr>
              </a:gs>
              <a:gs pos="100000">
                <a:schemeClr val="accent2">
                  <a:alpha val="50000"/>
                </a:schemeClr>
              </a:gs>
            </a:gsLst>
            <a:lin ang="1620003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24;p4">
            <a:extLst>
              <a:ext uri="{FF2B5EF4-FFF2-40B4-BE49-F238E27FC236}">
                <a16:creationId xmlns:a16="http://schemas.microsoft.com/office/drawing/2014/main" id="{E981AD1C-68A5-4484-8448-68DA12CAF9A0}"/>
              </a:ext>
            </a:extLst>
          </p:cNvPr>
          <p:cNvSpPr/>
          <p:nvPr userDrawn="1"/>
        </p:nvSpPr>
        <p:spPr>
          <a:xfrm>
            <a:off x="7540039" y="-7"/>
            <a:ext cx="1596930" cy="5152358"/>
          </a:xfrm>
          <a:custGeom>
            <a:avLst/>
            <a:gdLst/>
            <a:ahLst/>
            <a:cxnLst/>
            <a:rect l="l" t="t" r="r" b="b"/>
            <a:pathLst>
              <a:path w="673100" h="2171700" extrusionOk="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chemeClr val="accent2">
                  <a:alpha val="50000"/>
                </a:schemeClr>
              </a:gs>
              <a:gs pos="100000">
                <a:schemeClr val="accent2">
                  <a:lumMod val="20000"/>
                  <a:lumOff val="80000"/>
                  <a:alpha val="50000"/>
                </a:scheme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5"/>
        <p:cNvGrpSpPr/>
        <p:nvPr/>
      </p:nvGrpSpPr>
      <p:grpSpPr>
        <a:xfrm>
          <a:off x="0" y="0"/>
          <a:ext cx="0" cy="0"/>
          <a:chOff x="0" y="0"/>
          <a:chExt cx="0" cy="0"/>
        </a:xfrm>
      </p:grpSpPr>
      <p:sp>
        <p:nvSpPr>
          <p:cNvPr id="59" name="Google Shape;59;p8"/>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 name="Google Shape;22;p4">
            <a:extLst>
              <a:ext uri="{FF2B5EF4-FFF2-40B4-BE49-F238E27FC236}">
                <a16:creationId xmlns:a16="http://schemas.microsoft.com/office/drawing/2014/main" id="{839ABE1C-D64E-40A3-A2E7-9F68867BD30F}"/>
              </a:ext>
            </a:extLst>
          </p:cNvPr>
          <p:cNvSpPr/>
          <p:nvPr userDrawn="1"/>
        </p:nvSpPr>
        <p:spPr>
          <a:xfrm>
            <a:off x="7050569" y="-7"/>
            <a:ext cx="2094087" cy="5152358"/>
          </a:xfrm>
          <a:custGeom>
            <a:avLst/>
            <a:gdLst/>
            <a:ahLst/>
            <a:cxnLst/>
            <a:rect l="l" t="t" r="r" b="b"/>
            <a:pathLst>
              <a:path w="882650" h="2171700" extrusionOk="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chemeClr val="accent3">
                  <a:alpha val="50000"/>
                </a:schemeClr>
              </a:gs>
              <a:gs pos="100000">
                <a:schemeClr val="accent3">
                  <a:alpha val="50000"/>
                </a:scheme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23;p4">
            <a:extLst>
              <a:ext uri="{FF2B5EF4-FFF2-40B4-BE49-F238E27FC236}">
                <a16:creationId xmlns:a16="http://schemas.microsoft.com/office/drawing/2014/main" id="{A69AA7F3-6C31-465A-A808-61D227719A55}"/>
              </a:ext>
            </a:extLst>
          </p:cNvPr>
          <p:cNvSpPr/>
          <p:nvPr userDrawn="1"/>
        </p:nvSpPr>
        <p:spPr>
          <a:xfrm>
            <a:off x="8026497" y="-7"/>
            <a:ext cx="1114838" cy="5152358"/>
          </a:xfrm>
          <a:custGeom>
            <a:avLst/>
            <a:gdLst/>
            <a:ahLst/>
            <a:cxnLst/>
            <a:rect l="l" t="t" r="r" b="b"/>
            <a:pathLst>
              <a:path w="469900" h="2171700" extrusionOk="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chemeClr val="accent3">
                  <a:alpha val="50000"/>
                </a:schemeClr>
              </a:gs>
              <a:gs pos="100000">
                <a:schemeClr val="accent2">
                  <a:alpha val="50000"/>
                </a:schemeClr>
              </a:gs>
            </a:gsLst>
            <a:lin ang="1620003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24;p4">
            <a:extLst>
              <a:ext uri="{FF2B5EF4-FFF2-40B4-BE49-F238E27FC236}">
                <a16:creationId xmlns:a16="http://schemas.microsoft.com/office/drawing/2014/main" id="{22CC5AE5-EF41-4BA7-869B-3845FC563372}"/>
              </a:ext>
            </a:extLst>
          </p:cNvPr>
          <p:cNvSpPr/>
          <p:nvPr userDrawn="1"/>
        </p:nvSpPr>
        <p:spPr>
          <a:xfrm>
            <a:off x="7540039" y="-7"/>
            <a:ext cx="1596930" cy="5152358"/>
          </a:xfrm>
          <a:custGeom>
            <a:avLst/>
            <a:gdLst/>
            <a:ahLst/>
            <a:cxnLst/>
            <a:rect l="l" t="t" r="r" b="b"/>
            <a:pathLst>
              <a:path w="673100" h="2171700" extrusionOk="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chemeClr val="accent2">
                  <a:alpha val="50000"/>
                </a:schemeClr>
              </a:gs>
              <a:gs pos="100000">
                <a:schemeClr val="accent2">
                  <a:lumMod val="20000"/>
                  <a:lumOff val="80000"/>
                  <a:alpha val="50000"/>
                </a:scheme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 name="Google Shape;22;p4">
            <a:extLst>
              <a:ext uri="{FF2B5EF4-FFF2-40B4-BE49-F238E27FC236}">
                <a16:creationId xmlns:a16="http://schemas.microsoft.com/office/drawing/2014/main" id="{62C7BF16-56F9-4858-9497-96BB49B333AB}"/>
              </a:ext>
            </a:extLst>
          </p:cNvPr>
          <p:cNvSpPr/>
          <p:nvPr userDrawn="1"/>
        </p:nvSpPr>
        <p:spPr>
          <a:xfrm>
            <a:off x="7050569" y="-7"/>
            <a:ext cx="2094087" cy="5152358"/>
          </a:xfrm>
          <a:custGeom>
            <a:avLst/>
            <a:gdLst/>
            <a:ahLst/>
            <a:cxnLst/>
            <a:rect l="l" t="t" r="r" b="b"/>
            <a:pathLst>
              <a:path w="882650" h="2171700" extrusionOk="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chemeClr val="accent3">
                  <a:alpha val="50000"/>
                </a:schemeClr>
              </a:gs>
              <a:gs pos="100000">
                <a:schemeClr val="accent3">
                  <a:alpha val="50000"/>
                </a:scheme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23;p4">
            <a:extLst>
              <a:ext uri="{FF2B5EF4-FFF2-40B4-BE49-F238E27FC236}">
                <a16:creationId xmlns:a16="http://schemas.microsoft.com/office/drawing/2014/main" id="{3EADFEEB-185D-4E30-AE32-DA961511AC6B}"/>
              </a:ext>
            </a:extLst>
          </p:cNvPr>
          <p:cNvSpPr/>
          <p:nvPr userDrawn="1"/>
        </p:nvSpPr>
        <p:spPr>
          <a:xfrm>
            <a:off x="8026497" y="-7"/>
            <a:ext cx="1114838" cy="5152358"/>
          </a:xfrm>
          <a:custGeom>
            <a:avLst/>
            <a:gdLst/>
            <a:ahLst/>
            <a:cxnLst/>
            <a:rect l="l" t="t" r="r" b="b"/>
            <a:pathLst>
              <a:path w="469900" h="2171700" extrusionOk="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chemeClr val="accent3">
                  <a:alpha val="50000"/>
                </a:schemeClr>
              </a:gs>
              <a:gs pos="100000">
                <a:schemeClr val="accent2">
                  <a:alpha val="50000"/>
                </a:schemeClr>
              </a:gs>
            </a:gsLst>
            <a:lin ang="1620003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24;p4">
            <a:extLst>
              <a:ext uri="{FF2B5EF4-FFF2-40B4-BE49-F238E27FC236}">
                <a16:creationId xmlns:a16="http://schemas.microsoft.com/office/drawing/2014/main" id="{C4D08A92-39CE-46C9-8566-621EF3757DD6}"/>
              </a:ext>
            </a:extLst>
          </p:cNvPr>
          <p:cNvSpPr/>
          <p:nvPr userDrawn="1"/>
        </p:nvSpPr>
        <p:spPr>
          <a:xfrm>
            <a:off x="7540039" y="-7"/>
            <a:ext cx="1596930" cy="5152358"/>
          </a:xfrm>
          <a:custGeom>
            <a:avLst/>
            <a:gdLst/>
            <a:ahLst/>
            <a:cxnLst/>
            <a:rect l="l" t="t" r="r" b="b"/>
            <a:pathLst>
              <a:path w="673100" h="2171700" extrusionOk="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chemeClr val="accent2">
                  <a:alpha val="50000"/>
                </a:schemeClr>
              </a:gs>
              <a:gs pos="100000">
                <a:schemeClr val="accent2">
                  <a:lumMod val="20000"/>
                  <a:lumOff val="80000"/>
                  <a:alpha val="50000"/>
                </a:scheme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bottom waves">
  <p:cSld name="Blank bottom waves">
    <p:spTree>
      <p:nvGrpSpPr>
        <p:cNvPr id="1" name="Shape 72"/>
        <p:cNvGrpSpPr/>
        <p:nvPr/>
      </p:nvGrpSpPr>
      <p:grpSpPr>
        <a:xfrm>
          <a:off x="0" y="0"/>
          <a:ext cx="0" cy="0"/>
          <a:chOff x="0" y="0"/>
          <a:chExt cx="0" cy="0"/>
        </a:xfrm>
      </p:grpSpPr>
      <p:grpSp>
        <p:nvGrpSpPr>
          <p:cNvPr id="7" name="Google Shape;11;p2">
            <a:extLst>
              <a:ext uri="{FF2B5EF4-FFF2-40B4-BE49-F238E27FC236}">
                <a16:creationId xmlns:a16="http://schemas.microsoft.com/office/drawing/2014/main" id="{B341BB35-449E-4512-AB99-6EE2E12522B4}"/>
              </a:ext>
            </a:extLst>
          </p:cNvPr>
          <p:cNvGrpSpPr/>
          <p:nvPr userDrawn="1"/>
        </p:nvGrpSpPr>
        <p:grpSpPr>
          <a:xfrm>
            <a:off x="-12656" y="3860023"/>
            <a:ext cx="9155849" cy="1282343"/>
            <a:chOff x="1669785" y="1237868"/>
            <a:chExt cx="3861435" cy="540822"/>
          </a:xfrm>
        </p:grpSpPr>
        <p:sp>
          <p:nvSpPr>
            <p:cNvPr id="8" name="Google Shape;12;p2">
              <a:extLst>
                <a:ext uri="{FF2B5EF4-FFF2-40B4-BE49-F238E27FC236}">
                  <a16:creationId xmlns:a16="http://schemas.microsoft.com/office/drawing/2014/main" id="{22A83A5B-3030-425C-9A81-C207948B6198}"/>
                </a:ext>
              </a:extLst>
            </p:cNvPr>
            <p:cNvSpPr/>
            <p:nvPr/>
          </p:nvSpPr>
          <p:spPr>
            <a:xfrm>
              <a:off x="1669785" y="1287914"/>
              <a:ext cx="3860800" cy="490776"/>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chemeClr val="accent2">
                    <a:lumMod val="20000"/>
                    <a:lumOff val="80000"/>
                    <a:alpha val="80000"/>
                  </a:schemeClr>
                </a:gs>
                <a:gs pos="100000">
                  <a:schemeClr val="accent2">
                    <a:alpha val="80000"/>
                  </a:scheme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13;p2">
              <a:extLst>
                <a:ext uri="{FF2B5EF4-FFF2-40B4-BE49-F238E27FC236}">
                  <a16:creationId xmlns:a16="http://schemas.microsoft.com/office/drawing/2014/main" id="{3578D2C8-4DA0-485B-87A3-8BFB15AE2D6C}"/>
                </a:ext>
              </a:extLst>
            </p:cNvPr>
            <p:cNvSpPr/>
            <p:nvPr/>
          </p:nvSpPr>
          <p:spPr>
            <a:xfrm>
              <a:off x="1669785" y="1446882"/>
              <a:ext cx="3860800" cy="330539"/>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chemeClr val="accent3">
                    <a:alpha val="50000"/>
                  </a:schemeClr>
                </a:gs>
                <a:gs pos="100000">
                  <a:schemeClr val="accent2">
                    <a:alpha val="50000"/>
                  </a:schemeClr>
                </a:gs>
              </a:gsLst>
              <a:lin ang="108014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14;p2">
              <a:extLst>
                <a:ext uri="{FF2B5EF4-FFF2-40B4-BE49-F238E27FC236}">
                  <a16:creationId xmlns:a16="http://schemas.microsoft.com/office/drawing/2014/main" id="{D2AC5076-39E3-4CD8-899A-00A52A7F01DE}"/>
                </a:ext>
              </a:extLst>
            </p:cNvPr>
            <p:cNvSpPr/>
            <p:nvPr/>
          </p:nvSpPr>
          <p:spPr>
            <a:xfrm>
              <a:off x="1670420" y="1237868"/>
              <a:ext cx="3860800" cy="538282"/>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chemeClr val="accent3">
                    <a:alpha val="80000"/>
                  </a:schemeClr>
                </a:gs>
                <a:gs pos="100000">
                  <a:schemeClr val="accent3">
                    <a:lumMod val="20000"/>
                    <a:lumOff val="80000"/>
                    <a:alpha val="50000"/>
                  </a:scheme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7850" y="517525"/>
            <a:ext cx="6034500" cy="744300"/>
          </a:xfrm>
          <a:prstGeom prst="rect">
            <a:avLst/>
          </a:prstGeom>
          <a:noFill/>
          <a:ln>
            <a:noFill/>
          </a:ln>
        </p:spPr>
        <p:txBody>
          <a:bodyPr spcFirstLastPara="1" wrap="square" lIns="0" tIns="0" rIns="0" bIns="0" anchor="b" anchorCtr="0">
            <a:noAutofit/>
          </a:bodyPr>
          <a:lstStyle>
            <a:lvl1pPr lvl="0"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1pPr>
            <a:lvl2pPr lvl="1"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2pPr>
            <a:lvl3pPr lvl="2"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3pPr>
            <a:lvl4pPr lvl="3"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4pPr>
            <a:lvl5pPr lvl="4"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5pPr>
            <a:lvl6pPr lvl="5"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6pPr>
            <a:lvl7pPr lvl="6"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7pPr>
            <a:lvl8pPr lvl="7"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8pPr>
            <a:lvl9pPr lvl="8"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9pPr>
          </a:lstStyle>
          <a:p>
            <a:endParaRPr/>
          </a:p>
        </p:txBody>
      </p:sp>
      <p:sp>
        <p:nvSpPr>
          <p:cNvPr id="7" name="Google Shape;7;p1"/>
          <p:cNvSpPr txBox="1">
            <a:spLocks noGrp="1"/>
          </p:cNvSpPr>
          <p:nvPr>
            <p:ph type="body" idx="1"/>
          </p:nvPr>
        </p:nvSpPr>
        <p:spPr>
          <a:xfrm>
            <a:off x="737850" y="1475700"/>
            <a:ext cx="6034500" cy="30432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1pPr>
            <a:lvl2pPr marL="914400" lvl="1"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2pPr>
            <a:lvl3pPr marL="1371600" lvl="2"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3pPr>
            <a:lvl4pPr marL="1828800" lvl="3"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4pPr>
            <a:lvl5pPr marL="2286000" lvl="4"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5pPr>
            <a:lvl6pPr marL="2743200" lvl="5"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6pPr>
            <a:lvl7pPr marL="3200400" lvl="6"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7pPr>
            <a:lvl8pPr marL="3657600" lvl="7"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8pPr>
            <a:lvl9pPr marL="4114800" lvl="8"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9pPr>
          </a:lstStyle>
          <a:p>
            <a:endParaRPr/>
          </a:p>
        </p:txBody>
      </p:sp>
      <p:pic>
        <p:nvPicPr>
          <p:cNvPr id="3" name="Picture 2" descr="Logo&#10;&#10;Description automatically generated">
            <a:extLst>
              <a:ext uri="{FF2B5EF4-FFF2-40B4-BE49-F238E27FC236}">
                <a16:creationId xmlns:a16="http://schemas.microsoft.com/office/drawing/2014/main" id="{18985D06-121D-4ED0-9DA3-E024E33C75DE}"/>
              </a:ext>
            </a:extLst>
          </p:cNvPr>
          <p:cNvPicPr>
            <a:picLocks noChangeAspect="1"/>
          </p:cNvPicPr>
          <p:nvPr userDrawn="1"/>
        </p:nvPicPr>
        <p:blipFill>
          <a:blip r:embed="rId11"/>
          <a:stretch>
            <a:fillRect/>
          </a:stretch>
        </p:blipFill>
        <p:spPr>
          <a:xfrm>
            <a:off x="101877" y="92171"/>
            <a:ext cx="851303" cy="744301"/>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20.sv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ctrTitle"/>
          </p:nvPr>
        </p:nvSpPr>
        <p:spPr>
          <a:xfrm>
            <a:off x="1034300" y="925025"/>
            <a:ext cx="7075500" cy="115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Community Empowerment Resources</a:t>
            </a:r>
            <a:br>
              <a:rPr lang="en"/>
            </a:br>
            <a:r>
              <a:rPr lang="en-US" sz="1800">
                <a:solidFill>
                  <a:schemeClr val="tx2">
                    <a:lumMod val="25000"/>
                  </a:schemeClr>
                </a:solidFill>
              </a:rPr>
              <a:t>A 501(c)(3) Non-Profit Organization</a:t>
            </a:r>
            <a:endParaRPr lang="en-US">
              <a:solidFill>
                <a:schemeClr val="tx2">
                  <a:lumMod val="25000"/>
                </a:schemeClr>
              </a:solidFill>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9"/>
          <p:cNvSpPr txBox="1">
            <a:spLocks noGrp="1"/>
          </p:cNvSpPr>
          <p:nvPr>
            <p:ph type="title"/>
          </p:nvPr>
        </p:nvSpPr>
        <p:spPr>
          <a:xfrm>
            <a:off x="935746" y="517525"/>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Community Based Case Management</a:t>
            </a:r>
            <a:br>
              <a:rPr lang="en"/>
            </a:br>
            <a:r>
              <a:rPr lang="en" sz="1400"/>
              <a:t>Outcomes</a:t>
            </a:r>
            <a:endParaRPr/>
          </a:p>
        </p:txBody>
      </p:sp>
      <p:sp>
        <p:nvSpPr>
          <p:cNvPr id="413" name="Google Shape;413;p39"/>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39"/>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15" name="Google Shape;415;p39"/>
          <p:cNvGrpSpPr/>
          <p:nvPr/>
        </p:nvGrpSpPr>
        <p:grpSpPr>
          <a:xfrm>
            <a:off x="1786339" y="1703401"/>
            <a:ext cx="473400" cy="473400"/>
            <a:chOff x="1786339" y="1703401"/>
            <a:chExt cx="473400" cy="473400"/>
          </a:xfrm>
        </p:grpSpPr>
        <p:sp>
          <p:nvSpPr>
            <p:cNvPr id="416" name="Google Shape;416;p39"/>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417" name="Google Shape;417;p39"/>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1</a:t>
              </a:r>
              <a:endParaRPr sz="600">
                <a:solidFill>
                  <a:schemeClr val="dk2"/>
                </a:solidFill>
                <a:latin typeface="Lato"/>
                <a:ea typeface="Lato"/>
                <a:cs typeface="Lato"/>
                <a:sym typeface="Lato"/>
              </a:endParaRPr>
            </a:p>
          </p:txBody>
        </p:sp>
      </p:grpSp>
      <p:grpSp>
        <p:nvGrpSpPr>
          <p:cNvPr id="418" name="Google Shape;418;p39"/>
          <p:cNvGrpSpPr/>
          <p:nvPr/>
        </p:nvGrpSpPr>
        <p:grpSpPr>
          <a:xfrm>
            <a:off x="3814414" y="1703401"/>
            <a:ext cx="473400" cy="473400"/>
            <a:chOff x="3814414" y="1703401"/>
            <a:chExt cx="473400" cy="473400"/>
          </a:xfrm>
        </p:grpSpPr>
        <p:sp>
          <p:nvSpPr>
            <p:cNvPr id="419" name="Google Shape;419;p39"/>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420" name="Google Shape;420;p39"/>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3</a:t>
              </a:r>
              <a:endParaRPr sz="600">
                <a:solidFill>
                  <a:schemeClr val="dk2"/>
                </a:solidFill>
                <a:latin typeface="Lato"/>
                <a:ea typeface="Lato"/>
                <a:cs typeface="Lato"/>
                <a:sym typeface="Lato"/>
              </a:endParaRPr>
            </a:p>
          </p:txBody>
        </p:sp>
      </p:grpSp>
      <p:grpSp>
        <p:nvGrpSpPr>
          <p:cNvPr id="421" name="Google Shape;421;p39"/>
          <p:cNvGrpSpPr/>
          <p:nvPr/>
        </p:nvGrpSpPr>
        <p:grpSpPr>
          <a:xfrm>
            <a:off x="5842489" y="1703401"/>
            <a:ext cx="473400" cy="473400"/>
            <a:chOff x="5842489" y="1703401"/>
            <a:chExt cx="473400" cy="473400"/>
          </a:xfrm>
        </p:grpSpPr>
        <p:sp>
          <p:nvSpPr>
            <p:cNvPr id="422" name="Google Shape;422;p39"/>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423" name="Google Shape;423;p39"/>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5</a:t>
              </a:r>
              <a:endParaRPr sz="600">
                <a:solidFill>
                  <a:schemeClr val="dk2"/>
                </a:solidFill>
                <a:latin typeface="Lato"/>
                <a:ea typeface="Lato"/>
                <a:cs typeface="Lato"/>
                <a:sym typeface="Lato"/>
              </a:endParaRPr>
            </a:p>
          </p:txBody>
        </p:sp>
      </p:grpSp>
      <p:grpSp>
        <p:nvGrpSpPr>
          <p:cNvPr id="424" name="Google Shape;424;p39"/>
          <p:cNvGrpSpPr/>
          <p:nvPr/>
        </p:nvGrpSpPr>
        <p:grpSpPr>
          <a:xfrm>
            <a:off x="6880814" y="3576300"/>
            <a:ext cx="473400" cy="473400"/>
            <a:chOff x="6880814" y="3576300"/>
            <a:chExt cx="473400" cy="473400"/>
          </a:xfrm>
        </p:grpSpPr>
        <p:sp>
          <p:nvSpPr>
            <p:cNvPr id="425" name="Google Shape;425;p39"/>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426" name="Google Shape;426;p39"/>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6</a:t>
              </a:r>
              <a:endParaRPr sz="600">
                <a:solidFill>
                  <a:schemeClr val="dk2"/>
                </a:solidFill>
                <a:latin typeface="Lato"/>
                <a:ea typeface="Lato"/>
                <a:cs typeface="Lato"/>
                <a:sym typeface="Lato"/>
              </a:endParaRPr>
            </a:p>
          </p:txBody>
        </p:sp>
      </p:grpSp>
      <p:grpSp>
        <p:nvGrpSpPr>
          <p:cNvPr id="427" name="Google Shape;427;p39"/>
          <p:cNvGrpSpPr/>
          <p:nvPr/>
        </p:nvGrpSpPr>
        <p:grpSpPr>
          <a:xfrm>
            <a:off x="4852739" y="3576300"/>
            <a:ext cx="473400" cy="473400"/>
            <a:chOff x="4852739" y="3576300"/>
            <a:chExt cx="473400" cy="473400"/>
          </a:xfrm>
        </p:grpSpPr>
        <p:sp>
          <p:nvSpPr>
            <p:cNvPr id="428" name="Google Shape;428;p39"/>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429" name="Google Shape;429;p39"/>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4</a:t>
              </a:r>
              <a:endParaRPr sz="600">
                <a:solidFill>
                  <a:schemeClr val="dk2"/>
                </a:solidFill>
                <a:latin typeface="Lato"/>
                <a:ea typeface="Lato"/>
                <a:cs typeface="Lato"/>
                <a:sym typeface="Lato"/>
              </a:endParaRPr>
            </a:p>
          </p:txBody>
        </p:sp>
      </p:grpSp>
      <p:grpSp>
        <p:nvGrpSpPr>
          <p:cNvPr id="430" name="Google Shape;430;p39"/>
          <p:cNvGrpSpPr/>
          <p:nvPr/>
        </p:nvGrpSpPr>
        <p:grpSpPr>
          <a:xfrm>
            <a:off x="2824664" y="3576300"/>
            <a:ext cx="473400" cy="473400"/>
            <a:chOff x="2824664" y="3576300"/>
            <a:chExt cx="473400" cy="473400"/>
          </a:xfrm>
        </p:grpSpPr>
        <p:sp>
          <p:nvSpPr>
            <p:cNvPr id="431" name="Google Shape;431;p39"/>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432" name="Google Shape;432;p39"/>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2</a:t>
              </a:r>
              <a:endParaRPr sz="600">
                <a:solidFill>
                  <a:schemeClr val="dk2"/>
                </a:solidFill>
                <a:latin typeface="Lato"/>
                <a:ea typeface="Lato"/>
                <a:cs typeface="Lato"/>
                <a:sym typeface="Lato"/>
              </a:endParaRPr>
            </a:p>
          </p:txBody>
        </p:sp>
      </p:grpSp>
      <p:sp>
        <p:nvSpPr>
          <p:cNvPr id="433" name="Google Shape;433;p39"/>
          <p:cNvSpPr txBox="1"/>
          <p:nvPr/>
        </p:nvSpPr>
        <p:spPr>
          <a:xfrm>
            <a:off x="1311612" y="1170001"/>
            <a:ext cx="1444814"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sz="1200" b="1">
                <a:solidFill>
                  <a:schemeClr val="dk2"/>
                </a:solidFill>
                <a:latin typeface="Lato"/>
                <a:ea typeface="Lato"/>
                <a:cs typeface="Lato"/>
                <a:sym typeface="Lato"/>
              </a:rPr>
              <a:t>Increase Quality of Life</a:t>
            </a:r>
          </a:p>
        </p:txBody>
      </p:sp>
      <p:sp>
        <p:nvSpPr>
          <p:cNvPr id="434" name="Google Shape;434;p39"/>
          <p:cNvSpPr txBox="1"/>
          <p:nvPr/>
        </p:nvSpPr>
        <p:spPr>
          <a:xfrm>
            <a:off x="3308967" y="1170001"/>
            <a:ext cx="1444814"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sz="1200" b="1">
                <a:solidFill>
                  <a:schemeClr val="dk2"/>
                </a:solidFill>
                <a:latin typeface="Lato"/>
                <a:ea typeface="Lato"/>
                <a:cs typeface="Lato"/>
                <a:sym typeface="Lato"/>
              </a:rPr>
              <a:t>Decrease Recidivism</a:t>
            </a:r>
          </a:p>
        </p:txBody>
      </p:sp>
      <p:sp>
        <p:nvSpPr>
          <p:cNvPr id="435" name="Google Shape;435;p39"/>
          <p:cNvSpPr txBox="1"/>
          <p:nvPr/>
        </p:nvSpPr>
        <p:spPr>
          <a:xfrm>
            <a:off x="5367772" y="1170001"/>
            <a:ext cx="1444814"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sz="1200" b="1">
                <a:solidFill>
                  <a:schemeClr val="dk2"/>
                </a:solidFill>
                <a:latin typeface="Lato"/>
                <a:ea typeface="Lato"/>
                <a:cs typeface="Lato"/>
                <a:sym typeface="Lato"/>
              </a:rPr>
              <a:t>Medical/Psychiatric Care</a:t>
            </a:r>
          </a:p>
        </p:txBody>
      </p:sp>
      <p:sp>
        <p:nvSpPr>
          <p:cNvPr id="436" name="Google Shape;436;p39"/>
          <p:cNvSpPr txBox="1"/>
          <p:nvPr/>
        </p:nvSpPr>
        <p:spPr>
          <a:xfrm>
            <a:off x="2349937" y="4077501"/>
            <a:ext cx="1444814"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200" b="1">
                <a:solidFill>
                  <a:schemeClr val="dk2"/>
                </a:solidFill>
                <a:latin typeface="Lato"/>
                <a:ea typeface="Lato"/>
                <a:cs typeface="Lato"/>
                <a:sym typeface="Lato"/>
              </a:rPr>
              <a:t>Increase Community Tenure</a:t>
            </a:r>
          </a:p>
        </p:txBody>
      </p:sp>
      <p:sp>
        <p:nvSpPr>
          <p:cNvPr id="437" name="Google Shape;437;p39"/>
          <p:cNvSpPr txBox="1"/>
          <p:nvPr/>
        </p:nvSpPr>
        <p:spPr>
          <a:xfrm>
            <a:off x="4378017" y="4077501"/>
            <a:ext cx="1444814"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200" b="1">
                <a:solidFill>
                  <a:schemeClr val="dk2"/>
                </a:solidFill>
                <a:latin typeface="Lato"/>
                <a:ea typeface="Lato"/>
                <a:cs typeface="Lato"/>
                <a:sym typeface="Lato"/>
              </a:rPr>
              <a:t>Decrease Hospitalizations</a:t>
            </a:r>
          </a:p>
        </p:txBody>
      </p:sp>
      <p:sp>
        <p:nvSpPr>
          <p:cNvPr id="438" name="Google Shape;438;p39"/>
          <p:cNvSpPr txBox="1"/>
          <p:nvPr/>
        </p:nvSpPr>
        <p:spPr>
          <a:xfrm>
            <a:off x="6406097" y="4077501"/>
            <a:ext cx="1444814"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200" b="1">
                <a:solidFill>
                  <a:schemeClr val="dk2"/>
                </a:solidFill>
                <a:latin typeface="Lato"/>
                <a:ea typeface="Lato"/>
                <a:cs typeface="Lato"/>
                <a:sym typeface="Lato"/>
              </a:rPr>
              <a:t>Decrease Homelessness</a:t>
            </a:r>
          </a:p>
        </p:txBody>
      </p:sp>
    </p:spTree>
    <p:extLst>
      <p:ext uri="{BB962C8B-B14F-4D97-AF65-F5344CB8AC3E}">
        <p14:creationId xmlns:p14="http://schemas.microsoft.com/office/powerpoint/2010/main" val="2002486482"/>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p:nvPr>
        </p:nvSpPr>
        <p:spPr>
          <a:xfrm>
            <a:off x="737850" y="1050925"/>
            <a:ext cx="33117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Community-Based</a:t>
            </a:r>
            <a:br>
              <a:rPr lang="en"/>
            </a:br>
            <a:r>
              <a:rPr lang="en"/>
              <a:t>Case Management</a:t>
            </a:r>
            <a:endParaRPr/>
          </a:p>
        </p:txBody>
      </p:sp>
      <p:sp>
        <p:nvSpPr>
          <p:cNvPr id="161" name="Google Shape;161;p21"/>
          <p:cNvSpPr txBox="1">
            <a:spLocks noGrp="1"/>
          </p:cNvSpPr>
          <p:nvPr>
            <p:ph type="body" idx="1"/>
          </p:nvPr>
        </p:nvSpPr>
        <p:spPr>
          <a:xfrm>
            <a:off x="737850" y="2009100"/>
            <a:ext cx="3630050" cy="2319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2000" b="1">
                <a:solidFill>
                  <a:srgbClr val="FF0000"/>
                </a:solidFill>
              </a:rPr>
              <a:t>How to access services:</a:t>
            </a:r>
          </a:p>
          <a:p>
            <a:pPr marL="0" lvl="0" indent="0" algn="l" rtl="0">
              <a:spcBef>
                <a:spcPts val="600"/>
              </a:spcBef>
              <a:spcAft>
                <a:spcPts val="0"/>
              </a:spcAft>
              <a:buNone/>
            </a:pPr>
            <a:r>
              <a:rPr lang="en-US" sz="2000"/>
              <a:t>Call the Hawaii CARES line</a:t>
            </a:r>
          </a:p>
          <a:p>
            <a:pPr marL="0" lvl="0" indent="0" algn="l" rtl="0">
              <a:spcBef>
                <a:spcPts val="600"/>
              </a:spcBef>
              <a:spcAft>
                <a:spcPts val="0"/>
              </a:spcAft>
              <a:buNone/>
            </a:pPr>
            <a:r>
              <a:rPr lang="en-US" sz="2000"/>
              <a:t>(808) 832-3100</a:t>
            </a:r>
          </a:p>
          <a:p>
            <a:pPr marL="0" lvl="0" indent="0" algn="l" rtl="0">
              <a:spcBef>
                <a:spcPts val="600"/>
              </a:spcBef>
              <a:spcAft>
                <a:spcPts val="0"/>
              </a:spcAft>
              <a:buNone/>
            </a:pPr>
            <a:endParaRPr lang="en-US" sz="2000"/>
          </a:p>
          <a:p>
            <a:pPr marL="0" lvl="0" indent="0" algn="l" rtl="0">
              <a:spcBef>
                <a:spcPts val="600"/>
              </a:spcBef>
              <a:spcAft>
                <a:spcPts val="0"/>
              </a:spcAft>
              <a:buNone/>
            </a:pPr>
            <a:r>
              <a:rPr lang="en-US" sz="2000"/>
              <a:t>Request case management services, and the CARES line will refer the client for an eligibility determination through AMHD.</a:t>
            </a:r>
          </a:p>
          <a:p>
            <a:pPr marL="0" lvl="0" indent="0" algn="l" rtl="0">
              <a:spcBef>
                <a:spcPts val="600"/>
              </a:spcBef>
              <a:spcAft>
                <a:spcPts val="0"/>
              </a:spcAft>
              <a:buNone/>
            </a:pPr>
            <a:endParaRPr lang="en-US" sz="2000"/>
          </a:p>
        </p:txBody>
      </p:sp>
      <p:pic>
        <p:nvPicPr>
          <p:cNvPr id="162" name="Google Shape;162;p21"/>
          <p:cNvPicPr preferRelativeResize="0"/>
          <p:nvPr/>
        </p:nvPicPr>
        <p:blipFill>
          <a:blip r:embed="rId3"/>
          <a:srcRect l="6163" r="6163"/>
          <a:stretch/>
        </p:blipFill>
        <p:spPr>
          <a:xfrm>
            <a:off x="4367900" y="537747"/>
            <a:ext cx="4068000" cy="4068000"/>
          </a:xfrm>
          <a:prstGeom prst="ellipse">
            <a:avLst/>
          </a:prstGeom>
          <a:noFill/>
          <a:ln>
            <a:noFill/>
          </a:ln>
          <a:effectLst>
            <a:outerShdw blurRad="342900" dist="114300" dir="5400000" algn="bl" rotWithShape="0">
              <a:schemeClr val="dk1">
                <a:alpha val="23000"/>
              </a:schemeClr>
            </a:outerShdw>
          </a:effectLst>
        </p:spPr>
      </p:pic>
    </p:spTree>
    <p:extLst>
      <p:ext uri="{BB962C8B-B14F-4D97-AF65-F5344CB8AC3E}">
        <p14:creationId xmlns:p14="http://schemas.microsoft.com/office/powerpoint/2010/main" val="2322371485"/>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ctrTitle"/>
          </p:nvPr>
        </p:nvSpPr>
        <p:spPr>
          <a:xfrm>
            <a:off x="1034300" y="1583350"/>
            <a:ext cx="63429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solidFill>
                  <a:schemeClr val="accent1"/>
                </a:solidFill>
              </a:rPr>
              <a:t>3.</a:t>
            </a:r>
            <a:endParaRPr>
              <a:solidFill>
                <a:schemeClr val="accent1"/>
              </a:solidFill>
            </a:endParaRPr>
          </a:p>
          <a:p>
            <a:pPr marL="0" lvl="0" indent="0" algn="l" rtl="0">
              <a:spcBef>
                <a:spcPts val="0"/>
              </a:spcBef>
              <a:spcAft>
                <a:spcPts val="0"/>
              </a:spcAft>
              <a:buNone/>
            </a:pPr>
            <a:r>
              <a:rPr lang="en"/>
              <a:t>Integrated Health and Wellness Clinic</a:t>
            </a:r>
            <a:endParaRPr/>
          </a:p>
        </p:txBody>
      </p:sp>
      <p:sp>
        <p:nvSpPr>
          <p:cNvPr id="3" name="Subtitle 2">
            <a:extLst>
              <a:ext uri="{FF2B5EF4-FFF2-40B4-BE49-F238E27FC236}">
                <a16:creationId xmlns:a16="http://schemas.microsoft.com/office/drawing/2014/main" id="{21ABC8AA-9706-43B8-B885-414B79E331C7}"/>
              </a:ext>
            </a:extLst>
          </p:cNvPr>
          <p:cNvSpPr>
            <a:spLocks noGrp="1"/>
          </p:cNvSpPr>
          <p:nvPr>
            <p:ph type="subTitle" idx="1"/>
          </p:nvPr>
        </p:nvSpPr>
        <p:spPr/>
        <p:txBody>
          <a:bodyPr/>
          <a:lstStyle/>
          <a:p>
            <a:r>
              <a:rPr lang="en-US"/>
              <a:t>1110 University Ave, Honolulu, HI 96826</a:t>
            </a:r>
          </a:p>
          <a:p>
            <a:r>
              <a:rPr lang="en-US"/>
              <a:t>(808) 942-7884</a:t>
            </a:r>
          </a:p>
        </p:txBody>
      </p:sp>
    </p:spTree>
    <p:extLst>
      <p:ext uri="{BB962C8B-B14F-4D97-AF65-F5344CB8AC3E}">
        <p14:creationId xmlns:p14="http://schemas.microsoft.com/office/powerpoint/2010/main" val="2161878574"/>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7"/>
          <p:cNvSpPr txBox="1">
            <a:spLocks noGrp="1"/>
          </p:cNvSpPr>
          <p:nvPr>
            <p:ph type="ctrTitle" idx="4294967295"/>
          </p:nvPr>
        </p:nvSpPr>
        <p:spPr>
          <a:xfrm>
            <a:off x="1411550" y="648000"/>
            <a:ext cx="5655000" cy="8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4000">
                <a:solidFill>
                  <a:schemeClr val="accent3"/>
                </a:solidFill>
                <a:latin typeface="Lato Black" panose="020F0502020204030203" pitchFamily="34" charset="0"/>
                <a:ea typeface="Lato Black" panose="020F0502020204030203" pitchFamily="34" charset="0"/>
                <a:cs typeface="Lato Black" panose="020F0502020204030203" pitchFamily="34" charset="0"/>
              </a:rPr>
              <a:t>6 Psych Prescribers</a:t>
            </a:r>
          </a:p>
        </p:txBody>
      </p:sp>
      <p:pic>
        <p:nvPicPr>
          <p:cNvPr id="3" name="Graphic 2" descr="Needle with solid fill">
            <a:extLst>
              <a:ext uri="{FF2B5EF4-FFF2-40B4-BE49-F238E27FC236}">
                <a16:creationId xmlns:a16="http://schemas.microsoft.com/office/drawing/2014/main" id="{3AAF06E5-F576-4B92-8968-968241E76D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586" y="809926"/>
            <a:ext cx="763572" cy="763572"/>
          </a:xfrm>
          <a:prstGeom prst="rect">
            <a:avLst/>
          </a:prstGeom>
        </p:spPr>
      </p:pic>
      <p:sp>
        <p:nvSpPr>
          <p:cNvPr id="18" name="Google Shape;218;p27">
            <a:extLst>
              <a:ext uri="{FF2B5EF4-FFF2-40B4-BE49-F238E27FC236}">
                <a16:creationId xmlns:a16="http://schemas.microsoft.com/office/drawing/2014/main" id="{B3962463-27C3-4EAC-BDF6-19331F4A7088}"/>
              </a:ext>
            </a:extLst>
          </p:cNvPr>
          <p:cNvSpPr txBox="1">
            <a:spLocks/>
          </p:cNvSpPr>
          <p:nvPr/>
        </p:nvSpPr>
        <p:spPr>
          <a:xfrm>
            <a:off x="1411550" y="2571750"/>
            <a:ext cx="5655000" cy="894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r>
              <a:rPr lang="en-US" sz="4000">
                <a:solidFill>
                  <a:schemeClr val="accent3"/>
                </a:solidFill>
              </a:rPr>
              <a:t>1 Psychologist</a:t>
            </a:r>
          </a:p>
        </p:txBody>
      </p:sp>
      <p:sp>
        <p:nvSpPr>
          <p:cNvPr id="19" name="Google Shape;218;p27">
            <a:extLst>
              <a:ext uri="{FF2B5EF4-FFF2-40B4-BE49-F238E27FC236}">
                <a16:creationId xmlns:a16="http://schemas.microsoft.com/office/drawing/2014/main" id="{6B5A15DC-D9F0-482C-9826-2745AC5D3E76}"/>
              </a:ext>
            </a:extLst>
          </p:cNvPr>
          <p:cNvSpPr txBox="1">
            <a:spLocks/>
          </p:cNvSpPr>
          <p:nvPr/>
        </p:nvSpPr>
        <p:spPr>
          <a:xfrm>
            <a:off x="1411550" y="1609875"/>
            <a:ext cx="5655000" cy="894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r>
              <a:rPr lang="en-US" sz="4000">
                <a:solidFill>
                  <a:schemeClr val="accent3"/>
                </a:solidFill>
              </a:rPr>
              <a:t>2 Therapists</a:t>
            </a:r>
          </a:p>
        </p:txBody>
      </p:sp>
      <p:sp>
        <p:nvSpPr>
          <p:cNvPr id="20" name="Google Shape;218;p27">
            <a:extLst>
              <a:ext uri="{FF2B5EF4-FFF2-40B4-BE49-F238E27FC236}">
                <a16:creationId xmlns:a16="http://schemas.microsoft.com/office/drawing/2014/main" id="{D9D08F0C-5764-4DE5-A09C-8858D12F7F5C}"/>
              </a:ext>
            </a:extLst>
          </p:cNvPr>
          <p:cNvSpPr txBox="1">
            <a:spLocks/>
          </p:cNvSpPr>
          <p:nvPr/>
        </p:nvSpPr>
        <p:spPr>
          <a:xfrm>
            <a:off x="1411550" y="3533625"/>
            <a:ext cx="6818050" cy="894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r>
              <a:rPr lang="en-US" sz="4000">
                <a:solidFill>
                  <a:schemeClr val="accent3"/>
                </a:solidFill>
              </a:rPr>
              <a:t>1 Primary Care Provider</a:t>
            </a:r>
          </a:p>
        </p:txBody>
      </p:sp>
      <p:pic>
        <p:nvPicPr>
          <p:cNvPr id="5" name="Graphic 4" descr="Head with gears with solid fill">
            <a:extLst>
              <a:ext uri="{FF2B5EF4-FFF2-40B4-BE49-F238E27FC236}">
                <a16:creationId xmlns:a16="http://schemas.microsoft.com/office/drawing/2014/main" id="{187056B2-5ADB-4AED-9FB1-F8DE119F30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7150" y="1724326"/>
            <a:ext cx="914400" cy="914400"/>
          </a:xfrm>
          <a:prstGeom prst="rect">
            <a:avLst/>
          </a:prstGeom>
        </p:spPr>
      </p:pic>
      <p:pic>
        <p:nvPicPr>
          <p:cNvPr id="7" name="Graphic 6" descr="Brain with solid fill">
            <a:extLst>
              <a:ext uri="{FF2B5EF4-FFF2-40B4-BE49-F238E27FC236}">
                <a16:creationId xmlns:a16="http://schemas.microsoft.com/office/drawing/2014/main" id="{C0529F7D-AA8B-460C-B65C-1B9A5F07C3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1736" y="2638726"/>
            <a:ext cx="914400" cy="914400"/>
          </a:xfrm>
          <a:prstGeom prst="rect">
            <a:avLst/>
          </a:prstGeom>
        </p:spPr>
      </p:pic>
      <p:pic>
        <p:nvPicPr>
          <p:cNvPr id="9" name="Graphic 8" descr="Muscular arm with solid fill">
            <a:extLst>
              <a:ext uri="{FF2B5EF4-FFF2-40B4-BE49-F238E27FC236}">
                <a16:creationId xmlns:a16="http://schemas.microsoft.com/office/drawing/2014/main" id="{F37C1F79-AECF-4A82-A333-A3CF064F1A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7172" y="3553126"/>
            <a:ext cx="914400" cy="914400"/>
          </a:xfrm>
          <a:prstGeom prst="rect">
            <a:avLst/>
          </a:prstGeom>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1"/>
          <p:cNvSpPr txBox="1">
            <a:spLocks noGrp="1"/>
          </p:cNvSpPr>
          <p:nvPr>
            <p:ph type="title"/>
          </p:nvPr>
        </p:nvSpPr>
        <p:spPr>
          <a:xfrm>
            <a:off x="976690" y="517525"/>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Integrated Health and Wellness Clinic</a:t>
            </a:r>
            <a:endParaRPr/>
          </a:p>
        </p:txBody>
      </p:sp>
      <p:sp>
        <p:nvSpPr>
          <p:cNvPr id="452" name="Google Shape;452;p41"/>
          <p:cNvSpPr/>
          <p:nvPr/>
        </p:nvSpPr>
        <p:spPr>
          <a:xfrm>
            <a:off x="707725" y="1453900"/>
            <a:ext cx="3793800" cy="1429200"/>
          </a:xfrm>
          <a:prstGeom prst="rect">
            <a:avLst/>
          </a:prstGeom>
          <a:solidFill>
            <a:schemeClr val="lt2"/>
          </a:solidFill>
          <a:ln>
            <a:noFill/>
          </a:ln>
        </p:spPr>
        <p:txBody>
          <a:bodyPr spcFirstLastPara="1" wrap="square" lIns="91425" tIns="91425" rIns="1371600" bIns="91425" anchor="t" anchorCtr="0">
            <a:noAutofit/>
          </a:bodyPr>
          <a:lstStyle/>
          <a:p>
            <a:pPr marL="0" lvl="0" indent="0" algn="l" rtl="0">
              <a:spcBef>
                <a:spcPts val="0"/>
              </a:spcBef>
              <a:spcAft>
                <a:spcPts val="0"/>
              </a:spcAft>
              <a:buNone/>
            </a:pPr>
            <a:r>
              <a:rPr lang="en-US" b="1">
                <a:solidFill>
                  <a:schemeClr val="dk1"/>
                </a:solidFill>
                <a:latin typeface="Lato"/>
                <a:ea typeface="Lato"/>
                <a:cs typeface="Lato"/>
                <a:sym typeface="Lato"/>
              </a:rPr>
              <a:t>PSYCHIATRIC CARE</a:t>
            </a:r>
            <a:endParaRPr b="1">
              <a:solidFill>
                <a:schemeClr val="dk1"/>
              </a:solidFill>
              <a:latin typeface="Lato"/>
              <a:ea typeface="Lato"/>
              <a:cs typeface="Lato"/>
              <a:sym typeface="Lato"/>
            </a:endParaRPr>
          </a:p>
          <a:p>
            <a:pPr marL="0" lvl="0" indent="0" algn="l" rtl="0">
              <a:buNone/>
            </a:pPr>
            <a:r>
              <a:rPr lang="en">
                <a:solidFill>
                  <a:schemeClr val="dk1"/>
                </a:solidFill>
                <a:latin typeface="Lato"/>
                <a:ea typeface="Lato"/>
                <a:cs typeface="Lato"/>
                <a:sym typeface="Lato"/>
              </a:rPr>
              <a:t>Lifetime Coverage</a:t>
            </a:r>
          </a:p>
          <a:p>
            <a:pPr marL="0" lvl="0" indent="0" algn="l" rtl="0">
              <a:buNone/>
            </a:pPr>
            <a:r>
              <a:rPr lang="en">
                <a:solidFill>
                  <a:schemeClr val="dk1"/>
                </a:solidFill>
                <a:latin typeface="Lato"/>
                <a:ea typeface="Lato"/>
                <a:cs typeface="Lato"/>
                <a:sym typeface="Lato"/>
              </a:rPr>
              <a:t>Medication Management</a:t>
            </a:r>
          </a:p>
          <a:p>
            <a:pPr marL="0" lvl="0" indent="0" algn="l" rtl="0">
              <a:buNone/>
            </a:pPr>
            <a:r>
              <a:rPr lang="en">
                <a:solidFill>
                  <a:schemeClr val="dk1"/>
                </a:solidFill>
                <a:latin typeface="Lato"/>
                <a:ea typeface="Lato"/>
                <a:cs typeface="Lato"/>
                <a:sym typeface="Lato"/>
              </a:rPr>
              <a:t>Psychotherapy</a:t>
            </a:r>
            <a:endParaRPr>
              <a:solidFill>
                <a:schemeClr val="dk1"/>
              </a:solidFill>
              <a:latin typeface="Lato"/>
              <a:ea typeface="Lato"/>
              <a:cs typeface="Lato"/>
              <a:sym typeface="Lato"/>
            </a:endParaRPr>
          </a:p>
        </p:txBody>
      </p:sp>
      <p:sp>
        <p:nvSpPr>
          <p:cNvPr id="453" name="Google Shape;453;p41"/>
          <p:cNvSpPr/>
          <p:nvPr/>
        </p:nvSpPr>
        <p:spPr>
          <a:xfrm>
            <a:off x="4658545" y="1453900"/>
            <a:ext cx="3793800" cy="1429200"/>
          </a:xfrm>
          <a:prstGeom prst="rect">
            <a:avLst/>
          </a:prstGeom>
          <a:solidFill>
            <a:schemeClr val="lt2"/>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r>
              <a:rPr lang="en-US" b="1">
                <a:solidFill>
                  <a:schemeClr val="dk1"/>
                </a:solidFill>
                <a:latin typeface="Lato"/>
                <a:ea typeface="Lato"/>
                <a:cs typeface="Lato"/>
                <a:sym typeface="Lato"/>
              </a:rPr>
              <a:t>PRIMARY CARE</a:t>
            </a:r>
            <a:endParaRPr b="1">
              <a:solidFill>
                <a:schemeClr val="dk1"/>
              </a:solidFill>
              <a:latin typeface="Lato"/>
              <a:ea typeface="Lato"/>
              <a:cs typeface="Lato"/>
              <a:sym typeface="Lato"/>
            </a:endParaRPr>
          </a:p>
          <a:p>
            <a:pPr marL="0" lvl="0" indent="0" algn="r" rtl="0">
              <a:buNone/>
            </a:pPr>
            <a:r>
              <a:rPr lang="en">
                <a:solidFill>
                  <a:schemeClr val="dk1"/>
                </a:solidFill>
                <a:latin typeface="Lato"/>
                <a:ea typeface="Lato"/>
                <a:cs typeface="Lato"/>
                <a:sym typeface="Lato"/>
              </a:rPr>
              <a:t>Physicals</a:t>
            </a:r>
          </a:p>
          <a:p>
            <a:pPr marL="0" lvl="0" indent="0" algn="r" rtl="0">
              <a:buNone/>
            </a:pPr>
            <a:r>
              <a:rPr lang="en">
                <a:solidFill>
                  <a:schemeClr val="dk1"/>
                </a:solidFill>
                <a:latin typeface="Lato"/>
                <a:ea typeface="Lato"/>
                <a:cs typeface="Lato"/>
                <a:sym typeface="Lato"/>
              </a:rPr>
              <a:t>Wound Care</a:t>
            </a:r>
          </a:p>
          <a:p>
            <a:pPr marL="0" lvl="0" indent="0" algn="r" rtl="0">
              <a:buNone/>
            </a:pPr>
            <a:r>
              <a:rPr lang="en">
                <a:solidFill>
                  <a:schemeClr val="dk1"/>
                </a:solidFill>
                <a:latin typeface="Lato"/>
                <a:ea typeface="Lato"/>
                <a:cs typeface="Lato"/>
                <a:sym typeface="Lato"/>
              </a:rPr>
              <a:t>Diabetes Treatment</a:t>
            </a:r>
            <a:endParaRPr>
              <a:solidFill>
                <a:schemeClr val="dk1"/>
              </a:solidFill>
              <a:latin typeface="Lato"/>
              <a:ea typeface="Lato"/>
              <a:cs typeface="Lato"/>
              <a:sym typeface="Lato"/>
            </a:endParaRPr>
          </a:p>
        </p:txBody>
      </p:sp>
      <p:sp>
        <p:nvSpPr>
          <p:cNvPr id="454" name="Google Shape;454;p41"/>
          <p:cNvSpPr/>
          <p:nvPr/>
        </p:nvSpPr>
        <p:spPr>
          <a:xfrm>
            <a:off x="707725" y="3039974"/>
            <a:ext cx="3793800" cy="1429200"/>
          </a:xfrm>
          <a:prstGeom prst="rect">
            <a:avLst/>
          </a:prstGeom>
          <a:solidFill>
            <a:schemeClr val="lt2"/>
          </a:solidFill>
          <a:ln>
            <a:noFill/>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b="1">
              <a:solidFill>
                <a:schemeClr val="dk1"/>
              </a:solidFill>
              <a:latin typeface="Lato"/>
              <a:ea typeface="Lato"/>
              <a:cs typeface="Lato"/>
              <a:sym typeface="Lato"/>
            </a:endParaRPr>
          </a:p>
          <a:p>
            <a:pPr marL="0" lvl="0" indent="0" algn="l" rtl="0">
              <a:spcAft>
                <a:spcPts val="0"/>
              </a:spcAft>
              <a:buClr>
                <a:schemeClr val="dk1"/>
              </a:buClr>
              <a:buSzPts val="1100"/>
              <a:buFont typeface="Arial"/>
              <a:buNone/>
            </a:pPr>
            <a:r>
              <a:rPr lang="en-US">
                <a:solidFill>
                  <a:schemeClr val="dk1"/>
                </a:solidFill>
                <a:latin typeface="Lato"/>
                <a:ea typeface="Lato"/>
                <a:cs typeface="Lato"/>
                <a:sym typeface="Lato"/>
              </a:rPr>
              <a:t>Counseling</a:t>
            </a:r>
          </a:p>
          <a:p>
            <a:pPr marL="0" lvl="0" indent="0" algn="l" rtl="0">
              <a:spcAft>
                <a:spcPts val="0"/>
              </a:spcAft>
              <a:buClr>
                <a:schemeClr val="dk1"/>
              </a:buClr>
              <a:buSzPts val="1100"/>
              <a:buFont typeface="Arial"/>
              <a:buNone/>
            </a:pPr>
            <a:r>
              <a:rPr lang="en-US">
                <a:solidFill>
                  <a:schemeClr val="dk1"/>
                </a:solidFill>
                <a:latin typeface="Lato"/>
                <a:ea typeface="Lato"/>
                <a:cs typeface="Lato"/>
                <a:sym typeface="Lato"/>
              </a:rPr>
              <a:t>Suboxone/Vivitrol</a:t>
            </a:r>
          </a:p>
          <a:p>
            <a:pPr marL="0" lvl="0" indent="0" algn="l" rtl="0">
              <a:spcAft>
                <a:spcPts val="0"/>
              </a:spcAft>
              <a:buClr>
                <a:schemeClr val="dk1"/>
              </a:buClr>
              <a:buSzPts val="1100"/>
              <a:buFont typeface="Arial"/>
              <a:buNone/>
            </a:pPr>
            <a:r>
              <a:rPr lang="en-US">
                <a:solidFill>
                  <a:schemeClr val="dk1"/>
                </a:solidFill>
                <a:latin typeface="Lato"/>
                <a:ea typeface="Lato"/>
                <a:cs typeface="Lato"/>
                <a:sym typeface="Lato"/>
              </a:rPr>
              <a:t>Toxicology</a:t>
            </a:r>
            <a:endParaRPr>
              <a:solidFill>
                <a:schemeClr val="dk1"/>
              </a:solidFill>
              <a:latin typeface="Lato"/>
              <a:ea typeface="Lato"/>
              <a:cs typeface="Lato"/>
              <a:sym typeface="Lato"/>
            </a:endParaRPr>
          </a:p>
          <a:p>
            <a:pPr marL="0" lvl="0" indent="0" algn="l" rtl="0">
              <a:spcBef>
                <a:spcPts val="600"/>
              </a:spcBef>
              <a:spcAft>
                <a:spcPts val="600"/>
              </a:spcAft>
              <a:buClr>
                <a:schemeClr val="dk1"/>
              </a:buClr>
              <a:buSzPts val="1100"/>
              <a:buFont typeface="Arial"/>
              <a:buNone/>
            </a:pPr>
            <a:r>
              <a:rPr lang="en" b="1">
                <a:solidFill>
                  <a:schemeClr val="dk1"/>
                </a:solidFill>
                <a:latin typeface="Lato"/>
                <a:ea typeface="Lato"/>
                <a:cs typeface="Lato"/>
                <a:sym typeface="Lato"/>
              </a:rPr>
              <a:t>SUBSTANCE ABUSE TREATMENT</a:t>
            </a:r>
            <a:endParaRPr>
              <a:solidFill>
                <a:schemeClr val="dk1"/>
              </a:solidFill>
              <a:latin typeface="Lato"/>
              <a:ea typeface="Lato"/>
              <a:cs typeface="Lato"/>
              <a:sym typeface="Lato"/>
            </a:endParaRPr>
          </a:p>
        </p:txBody>
      </p:sp>
      <p:sp>
        <p:nvSpPr>
          <p:cNvPr id="455" name="Google Shape;455;p41"/>
          <p:cNvSpPr/>
          <p:nvPr/>
        </p:nvSpPr>
        <p:spPr>
          <a:xfrm>
            <a:off x="4658545" y="3039974"/>
            <a:ext cx="3793800" cy="1429200"/>
          </a:xfrm>
          <a:prstGeom prst="rect">
            <a:avLst/>
          </a:prstGeom>
          <a:solidFill>
            <a:schemeClr val="lt2"/>
          </a:solidFill>
          <a:ln>
            <a:noFill/>
          </a:ln>
        </p:spPr>
        <p:txBody>
          <a:bodyPr spcFirstLastPara="1" wrap="square" lIns="1371600" tIns="91425" rIns="91425" bIns="91425" anchor="b" anchorCtr="0">
            <a:noAutofit/>
          </a:bodyPr>
          <a:lstStyle/>
          <a:p>
            <a:pPr marL="0" lvl="0" indent="0" algn="r" rtl="0">
              <a:spcBef>
                <a:spcPts val="0"/>
              </a:spcBef>
              <a:spcAft>
                <a:spcPts val="0"/>
              </a:spcAft>
              <a:buClr>
                <a:schemeClr val="dk1"/>
              </a:buClr>
              <a:buSzPts val="1100"/>
              <a:buFont typeface="Arial"/>
              <a:buNone/>
            </a:pPr>
            <a:r>
              <a:rPr lang="en">
                <a:solidFill>
                  <a:schemeClr val="dk1"/>
                </a:solidFill>
                <a:latin typeface="Lato"/>
                <a:ea typeface="Lato"/>
                <a:cs typeface="Lato"/>
                <a:sym typeface="Lato"/>
              </a:rPr>
              <a:t>Neuropsych Testing</a:t>
            </a:r>
          </a:p>
          <a:p>
            <a:pPr marL="0" lvl="0" indent="0" algn="r" rtl="0">
              <a:spcBef>
                <a:spcPts val="0"/>
              </a:spcBef>
              <a:spcAft>
                <a:spcPts val="0"/>
              </a:spcAft>
              <a:buClr>
                <a:schemeClr val="dk1"/>
              </a:buClr>
              <a:buSzPts val="1100"/>
              <a:buFont typeface="Arial"/>
              <a:buNone/>
            </a:pPr>
            <a:r>
              <a:rPr lang="en">
                <a:solidFill>
                  <a:schemeClr val="dk1"/>
                </a:solidFill>
                <a:latin typeface="Lato"/>
                <a:ea typeface="Lato"/>
                <a:cs typeface="Lato"/>
                <a:sym typeface="Lato"/>
              </a:rPr>
              <a:t>ADHD</a:t>
            </a:r>
          </a:p>
          <a:p>
            <a:pPr marL="0" lvl="0" indent="0" algn="r" rtl="0">
              <a:spcBef>
                <a:spcPts val="0"/>
              </a:spcBef>
              <a:spcAft>
                <a:spcPts val="0"/>
              </a:spcAft>
              <a:buClr>
                <a:schemeClr val="dk1"/>
              </a:buClr>
              <a:buSzPts val="1100"/>
              <a:buFont typeface="Arial"/>
              <a:buNone/>
            </a:pPr>
            <a:r>
              <a:rPr lang="en">
                <a:solidFill>
                  <a:schemeClr val="dk1"/>
                </a:solidFill>
                <a:latin typeface="Lato"/>
                <a:ea typeface="Lato"/>
                <a:cs typeface="Lato"/>
                <a:sym typeface="Lato"/>
              </a:rPr>
              <a:t>Cognitive Function</a:t>
            </a:r>
          </a:p>
          <a:p>
            <a:pPr marL="0" lvl="0" indent="0" algn="r" rtl="0">
              <a:spcBef>
                <a:spcPts val="0"/>
              </a:spcBef>
              <a:spcAft>
                <a:spcPts val="0"/>
              </a:spcAft>
              <a:buClr>
                <a:schemeClr val="dk1"/>
              </a:buClr>
              <a:buSzPts val="1100"/>
              <a:buFont typeface="Arial"/>
              <a:buNone/>
            </a:pPr>
            <a:endParaRPr>
              <a:solidFill>
                <a:schemeClr val="dk1"/>
              </a:solidFill>
              <a:latin typeface="Lato"/>
              <a:ea typeface="Lato"/>
              <a:cs typeface="Lato"/>
              <a:sym typeface="Lato"/>
            </a:endParaRPr>
          </a:p>
          <a:p>
            <a:pPr marL="0" lvl="0" indent="0" algn="r" rtl="0">
              <a:spcBef>
                <a:spcPts val="600"/>
              </a:spcBef>
              <a:spcAft>
                <a:spcPts val="600"/>
              </a:spcAft>
              <a:buNone/>
            </a:pPr>
            <a:r>
              <a:rPr lang="en" b="1">
                <a:solidFill>
                  <a:schemeClr val="dk1"/>
                </a:solidFill>
                <a:latin typeface="Lato"/>
                <a:ea typeface="Lato"/>
                <a:cs typeface="Lato"/>
                <a:sym typeface="Lato"/>
              </a:rPr>
              <a:t>TESTING</a:t>
            </a:r>
            <a:endParaRPr>
              <a:solidFill>
                <a:schemeClr val="dk1"/>
              </a:solidFill>
              <a:latin typeface="Lato"/>
              <a:ea typeface="Lato"/>
              <a:cs typeface="Lato"/>
              <a:sym typeface="Lato"/>
            </a:endParaRPr>
          </a:p>
        </p:txBody>
      </p:sp>
      <p:sp>
        <p:nvSpPr>
          <p:cNvPr id="456" name="Google Shape;456;p41"/>
          <p:cNvSpPr/>
          <p:nvPr/>
        </p:nvSpPr>
        <p:spPr>
          <a:xfrm>
            <a:off x="3412543" y="1792120"/>
            <a:ext cx="2180100" cy="2180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1"/>
          <p:cNvSpPr/>
          <p:nvPr/>
        </p:nvSpPr>
        <p:spPr>
          <a:xfrm rot="5400000">
            <a:off x="3569720" y="1792120"/>
            <a:ext cx="2180100" cy="21801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1"/>
          <p:cNvSpPr/>
          <p:nvPr/>
        </p:nvSpPr>
        <p:spPr>
          <a:xfrm rot="10800000">
            <a:off x="3569720" y="1950514"/>
            <a:ext cx="2180100" cy="21801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1"/>
          <p:cNvSpPr/>
          <p:nvPr/>
        </p:nvSpPr>
        <p:spPr>
          <a:xfrm rot="-5400000">
            <a:off x="3412543" y="1950514"/>
            <a:ext cx="2180100" cy="21801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160;p48">
            <a:extLst>
              <a:ext uri="{FF2B5EF4-FFF2-40B4-BE49-F238E27FC236}">
                <a16:creationId xmlns:a16="http://schemas.microsoft.com/office/drawing/2014/main" id="{741DF1AF-B927-4CD7-ABDB-54FDD76637E8}"/>
              </a:ext>
            </a:extLst>
          </p:cNvPr>
          <p:cNvGrpSpPr/>
          <p:nvPr/>
        </p:nvGrpSpPr>
        <p:grpSpPr>
          <a:xfrm>
            <a:off x="3919791" y="2253834"/>
            <a:ext cx="553163" cy="495244"/>
            <a:chOff x="1510757" y="3225422"/>
            <a:chExt cx="720214" cy="637347"/>
          </a:xfrm>
          <a:solidFill>
            <a:schemeClr val="lt1"/>
          </a:solidFill>
        </p:grpSpPr>
        <p:sp>
          <p:nvSpPr>
            <p:cNvPr id="17" name="Google Shape;1161;p48">
              <a:extLst>
                <a:ext uri="{FF2B5EF4-FFF2-40B4-BE49-F238E27FC236}">
                  <a16:creationId xmlns:a16="http://schemas.microsoft.com/office/drawing/2014/main" id="{CB4178E2-5708-4B0F-9C9D-39112BBA5F35}"/>
                </a:ext>
              </a:extLst>
            </p:cNvPr>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162;p48">
              <a:extLst>
                <a:ext uri="{FF2B5EF4-FFF2-40B4-BE49-F238E27FC236}">
                  <a16:creationId xmlns:a16="http://schemas.microsoft.com/office/drawing/2014/main" id="{DB97E429-84C5-4498-93A4-AE0E6BA78F2E}"/>
                </a:ext>
              </a:extLst>
            </p:cNvPr>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163;p48">
              <a:extLst>
                <a:ext uri="{FF2B5EF4-FFF2-40B4-BE49-F238E27FC236}">
                  <a16:creationId xmlns:a16="http://schemas.microsoft.com/office/drawing/2014/main" id="{B018D65B-8D70-4253-A463-1989C0D2D0A3}"/>
                </a:ext>
              </a:extLst>
            </p:cNvPr>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164;p48">
              <a:extLst>
                <a:ext uri="{FF2B5EF4-FFF2-40B4-BE49-F238E27FC236}">
                  <a16:creationId xmlns:a16="http://schemas.microsoft.com/office/drawing/2014/main" id="{9BEC4325-1ED1-4F60-A012-1641A5317EC8}"/>
                </a:ext>
              </a:extLst>
            </p:cNvPr>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1165;p48">
              <a:extLst>
                <a:ext uri="{FF2B5EF4-FFF2-40B4-BE49-F238E27FC236}">
                  <a16:creationId xmlns:a16="http://schemas.microsoft.com/office/drawing/2014/main" id="{3A22DDBA-1BA3-4E42-ACCF-493D245816D0}"/>
                </a:ext>
              </a:extLst>
            </p:cNvPr>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166;p48">
              <a:extLst>
                <a:ext uri="{FF2B5EF4-FFF2-40B4-BE49-F238E27FC236}">
                  <a16:creationId xmlns:a16="http://schemas.microsoft.com/office/drawing/2014/main" id="{73CA5E5A-0257-4208-A30E-55498CBA7BA7}"/>
                </a:ext>
              </a:extLst>
            </p:cNvPr>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167;p48">
              <a:extLst>
                <a:ext uri="{FF2B5EF4-FFF2-40B4-BE49-F238E27FC236}">
                  <a16:creationId xmlns:a16="http://schemas.microsoft.com/office/drawing/2014/main" id="{414B3348-E6B2-4CB0-A12F-B96D9210E48A}"/>
                </a:ext>
              </a:extLst>
            </p:cNvPr>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4" name="Google Shape;1168;p48">
            <a:extLst>
              <a:ext uri="{FF2B5EF4-FFF2-40B4-BE49-F238E27FC236}">
                <a16:creationId xmlns:a16="http://schemas.microsoft.com/office/drawing/2014/main" id="{574ECB9A-2534-4BF7-9CB5-0F590585CBFF}"/>
              </a:ext>
            </a:extLst>
          </p:cNvPr>
          <p:cNvGrpSpPr/>
          <p:nvPr/>
        </p:nvGrpSpPr>
        <p:grpSpPr>
          <a:xfrm>
            <a:off x="4702597" y="2253834"/>
            <a:ext cx="548480" cy="495244"/>
            <a:chOff x="2595501" y="3253725"/>
            <a:chExt cx="720141" cy="580739"/>
          </a:xfrm>
          <a:solidFill>
            <a:schemeClr val="lt1"/>
          </a:solidFill>
        </p:grpSpPr>
        <p:sp>
          <p:nvSpPr>
            <p:cNvPr id="25" name="Google Shape;1169;p48">
              <a:extLst>
                <a:ext uri="{FF2B5EF4-FFF2-40B4-BE49-F238E27FC236}">
                  <a16:creationId xmlns:a16="http://schemas.microsoft.com/office/drawing/2014/main" id="{AF1B43A2-6865-44C1-859D-4AF4E94A536F}"/>
                </a:ext>
              </a:extLst>
            </p:cNvPr>
            <p:cNvSpPr/>
            <p:nvPr/>
          </p:nvSpPr>
          <p:spPr>
            <a:xfrm>
              <a:off x="2595501" y="3269807"/>
              <a:ext cx="416349" cy="273171"/>
            </a:xfrm>
            <a:custGeom>
              <a:avLst/>
              <a:gdLst/>
              <a:ahLst/>
              <a:cxnLst/>
              <a:rect l="l" t="t" r="r" b="b"/>
              <a:pathLst>
                <a:path w="722" h="472" extrusionOk="0">
                  <a:moveTo>
                    <a:pt x="250" y="429"/>
                  </a:moveTo>
                  <a:cubicBezTo>
                    <a:pt x="250" y="413"/>
                    <a:pt x="258" y="398"/>
                    <a:pt x="270" y="388"/>
                  </a:cubicBezTo>
                  <a:cubicBezTo>
                    <a:pt x="289" y="372"/>
                    <a:pt x="315" y="364"/>
                    <a:pt x="344" y="365"/>
                  </a:cubicBezTo>
                  <a:cubicBezTo>
                    <a:pt x="373" y="364"/>
                    <a:pt x="399" y="372"/>
                    <a:pt x="418" y="388"/>
                  </a:cubicBezTo>
                  <a:cubicBezTo>
                    <a:pt x="431" y="398"/>
                    <a:pt x="438" y="413"/>
                    <a:pt x="438" y="429"/>
                  </a:cubicBezTo>
                  <a:cubicBezTo>
                    <a:pt x="438" y="446"/>
                    <a:pt x="430" y="461"/>
                    <a:pt x="417" y="472"/>
                  </a:cubicBezTo>
                  <a:cubicBezTo>
                    <a:pt x="598" y="472"/>
                    <a:pt x="598" y="472"/>
                    <a:pt x="598" y="472"/>
                  </a:cubicBezTo>
                  <a:cubicBezTo>
                    <a:pt x="606" y="472"/>
                    <a:pt x="613" y="465"/>
                    <a:pt x="613" y="457"/>
                  </a:cubicBezTo>
                  <a:cubicBezTo>
                    <a:pt x="613" y="457"/>
                    <a:pt x="613" y="457"/>
                    <a:pt x="613" y="457"/>
                  </a:cubicBezTo>
                  <a:cubicBezTo>
                    <a:pt x="613" y="457"/>
                    <a:pt x="613" y="457"/>
                    <a:pt x="613" y="457"/>
                  </a:cubicBezTo>
                  <a:cubicBezTo>
                    <a:pt x="613" y="320"/>
                    <a:pt x="613" y="320"/>
                    <a:pt x="613" y="320"/>
                  </a:cubicBezTo>
                  <a:cubicBezTo>
                    <a:pt x="615" y="315"/>
                    <a:pt x="619" y="310"/>
                    <a:pt x="624" y="310"/>
                  </a:cubicBezTo>
                  <a:cubicBezTo>
                    <a:pt x="635" y="310"/>
                    <a:pt x="645" y="310"/>
                    <a:pt x="651" y="319"/>
                  </a:cubicBezTo>
                  <a:cubicBezTo>
                    <a:pt x="655" y="325"/>
                    <a:pt x="657" y="331"/>
                    <a:pt x="661" y="336"/>
                  </a:cubicBezTo>
                  <a:cubicBezTo>
                    <a:pt x="671" y="353"/>
                    <a:pt x="693" y="355"/>
                    <a:pt x="705" y="340"/>
                  </a:cubicBezTo>
                  <a:cubicBezTo>
                    <a:pt x="718" y="325"/>
                    <a:pt x="722" y="303"/>
                    <a:pt x="722" y="283"/>
                  </a:cubicBezTo>
                  <a:cubicBezTo>
                    <a:pt x="722" y="263"/>
                    <a:pt x="718" y="242"/>
                    <a:pt x="705" y="227"/>
                  </a:cubicBezTo>
                  <a:cubicBezTo>
                    <a:pt x="693" y="211"/>
                    <a:pt x="671" y="213"/>
                    <a:pt x="661" y="230"/>
                  </a:cubicBezTo>
                  <a:cubicBezTo>
                    <a:pt x="657" y="235"/>
                    <a:pt x="655" y="241"/>
                    <a:pt x="651" y="247"/>
                  </a:cubicBezTo>
                  <a:cubicBezTo>
                    <a:pt x="645" y="256"/>
                    <a:pt x="635" y="256"/>
                    <a:pt x="624" y="256"/>
                  </a:cubicBezTo>
                  <a:cubicBezTo>
                    <a:pt x="619" y="256"/>
                    <a:pt x="615" y="251"/>
                    <a:pt x="613" y="247"/>
                  </a:cubicBezTo>
                  <a:cubicBezTo>
                    <a:pt x="613" y="104"/>
                    <a:pt x="613" y="104"/>
                    <a:pt x="613" y="104"/>
                  </a:cubicBezTo>
                  <a:cubicBezTo>
                    <a:pt x="613" y="96"/>
                    <a:pt x="609" y="89"/>
                    <a:pt x="602" y="85"/>
                  </a:cubicBezTo>
                  <a:cubicBezTo>
                    <a:pt x="600" y="84"/>
                    <a:pt x="598" y="82"/>
                    <a:pt x="595" y="81"/>
                  </a:cubicBezTo>
                  <a:cubicBezTo>
                    <a:pt x="520" y="29"/>
                    <a:pt x="437" y="0"/>
                    <a:pt x="345" y="0"/>
                  </a:cubicBezTo>
                  <a:cubicBezTo>
                    <a:pt x="147" y="9"/>
                    <a:pt x="0" y="128"/>
                    <a:pt x="25" y="345"/>
                  </a:cubicBezTo>
                  <a:cubicBezTo>
                    <a:pt x="29" y="385"/>
                    <a:pt x="37" y="424"/>
                    <a:pt x="49" y="461"/>
                  </a:cubicBezTo>
                  <a:cubicBezTo>
                    <a:pt x="52" y="467"/>
                    <a:pt x="57" y="472"/>
                    <a:pt x="64" y="472"/>
                  </a:cubicBezTo>
                  <a:cubicBezTo>
                    <a:pt x="271" y="472"/>
                    <a:pt x="271" y="472"/>
                    <a:pt x="271" y="472"/>
                  </a:cubicBezTo>
                  <a:cubicBezTo>
                    <a:pt x="258" y="461"/>
                    <a:pt x="250" y="446"/>
                    <a:pt x="250" y="429"/>
                  </a:cubicBez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1170;p48">
              <a:extLst>
                <a:ext uri="{FF2B5EF4-FFF2-40B4-BE49-F238E27FC236}">
                  <a16:creationId xmlns:a16="http://schemas.microsoft.com/office/drawing/2014/main" id="{9CD95E26-F075-43D2-B8CD-4421353FDF05}"/>
                </a:ext>
              </a:extLst>
            </p:cNvPr>
            <p:cNvSpPr/>
            <p:nvPr/>
          </p:nvSpPr>
          <p:spPr>
            <a:xfrm>
              <a:off x="2903528" y="3560177"/>
              <a:ext cx="374670" cy="273617"/>
            </a:xfrm>
            <a:custGeom>
              <a:avLst/>
              <a:gdLst/>
              <a:ahLst/>
              <a:cxnLst/>
              <a:rect l="l" t="t" r="r" b="b"/>
              <a:pathLst>
                <a:path w="650" h="473" extrusionOk="0">
                  <a:moveTo>
                    <a:pt x="455" y="42"/>
                  </a:moveTo>
                  <a:cubicBezTo>
                    <a:pt x="455" y="58"/>
                    <a:pt x="448" y="74"/>
                    <a:pt x="435" y="84"/>
                  </a:cubicBezTo>
                  <a:cubicBezTo>
                    <a:pt x="417" y="100"/>
                    <a:pt x="391" y="108"/>
                    <a:pt x="361" y="107"/>
                  </a:cubicBezTo>
                  <a:cubicBezTo>
                    <a:pt x="332" y="108"/>
                    <a:pt x="306" y="100"/>
                    <a:pt x="288" y="84"/>
                  </a:cubicBezTo>
                  <a:cubicBezTo>
                    <a:pt x="275" y="74"/>
                    <a:pt x="268" y="58"/>
                    <a:pt x="268" y="42"/>
                  </a:cubicBezTo>
                  <a:cubicBezTo>
                    <a:pt x="268" y="26"/>
                    <a:pt x="275" y="11"/>
                    <a:pt x="289" y="0"/>
                  </a:cubicBezTo>
                  <a:cubicBezTo>
                    <a:pt x="124" y="0"/>
                    <a:pt x="124" y="0"/>
                    <a:pt x="124" y="0"/>
                  </a:cubicBezTo>
                  <a:cubicBezTo>
                    <a:pt x="116" y="0"/>
                    <a:pt x="109" y="7"/>
                    <a:pt x="109" y="15"/>
                  </a:cubicBezTo>
                  <a:cubicBezTo>
                    <a:pt x="109" y="181"/>
                    <a:pt x="109" y="181"/>
                    <a:pt x="109" y="181"/>
                  </a:cubicBezTo>
                  <a:cubicBezTo>
                    <a:pt x="107" y="186"/>
                    <a:pt x="104" y="190"/>
                    <a:pt x="98" y="191"/>
                  </a:cubicBezTo>
                  <a:cubicBezTo>
                    <a:pt x="88" y="191"/>
                    <a:pt x="78" y="191"/>
                    <a:pt x="71" y="181"/>
                  </a:cubicBezTo>
                  <a:cubicBezTo>
                    <a:pt x="68" y="176"/>
                    <a:pt x="65" y="170"/>
                    <a:pt x="62" y="164"/>
                  </a:cubicBezTo>
                  <a:cubicBezTo>
                    <a:pt x="51" y="148"/>
                    <a:pt x="30" y="146"/>
                    <a:pt x="17" y="161"/>
                  </a:cubicBezTo>
                  <a:cubicBezTo>
                    <a:pt x="5" y="176"/>
                    <a:pt x="0" y="198"/>
                    <a:pt x="1" y="218"/>
                  </a:cubicBezTo>
                  <a:cubicBezTo>
                    <a:pt x="0" y="238"/>
                    <a:pt x="5" y="259"/>
                    <a:pt x="17" y="274"/>
                  </a:cubicBezTo>
                  <a:cubicBezTo>
                    <a:pt x="30" y="289"/>
                    <a:pt x="51" y="288"/>
                    <a:pt x="62" y="271"/>
                  </a:cubicBezTo>
                  <a:cubicBezTo>
                    <a:pt x="65" y="265"/>
                    <a:pt x="68" y="259"/>
                    <a:pt x="71" y="254"/>
                  </a:cubicBezTo>
                  <a:cubicBezTo>
                    <a:pt x="78" y="244"/>
                    <a:pt x="88" y="244"/>
                    <a:pt x="98" y="245"/>
                  </a:cubicBezTo>
                  <a:cubicBezTo>
                    <a:pt x="104" y="245"/>
                    <a:pt x="107" y="250"/>
                    <a:pt x="109" y="254"/>
                  </a:cubicBezTo>
                  <a:cubicBezTo>
                    <a:pt x="109" y="457"/>
                    <a:pt x="109" y="457"/>
                    <a:pt x="109" y="457"/>
                  </a:cubicBezTo>
                  <a:cubicBezTo>
                    <a:pt x="109" y="466"/>
                    <a:pt x="118" y="473"/>
                    <a:pt x="127" y="470"/>
                  </a:cubicBezTo>
                  <a:cubicBezTo>
                    <a:pt x="132" y="468"/>
                    <a:pt x="138" y="466"/>
                    <a:pt x="143" y="464"/>
                  </a:cubicBezTo>
                  <a:cubicBezTo>
                    <a:pt x="264" y="406"/>
                    <a:pt x="377" y="334"/>
                    <a:pt x="477" y="243"/>
                  </a:cubicBezTo>
                  <a:cubicBezTo>
                    <a:pt x="549" y="178"/>
                    <a:pt x="607" y="105"/>
                    <a:pt x="646" y="21"/>
                  </a:cubicBezTo>
                  <a:cubicBezTo>
                    <a:pt x="650" y="11"/>
                    <a:pt x="643" y="0"/>
                    <a:pt x="632" y="0"/>
                  </a:cubicBezTo>
                  <a:cubicBezTo>
                    <a:pt x="434" y="0"/>
                    <a:pt x="434" y="0"/>
                    <a:pt x="434" y="0"/>
                  </a:cubicBezTo>
                  <a:cubicBezTo>
                    <a:pt x="448" y="11"/>
                    <a:pt x="455" y="26"/>
                    <a:pt x="455" y="42"/>
                  </a:cubicBez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171;p48">
              <a:extLst>
                <a:ext uri="{FF2B5EF4-FFF2-40B4-BE49-F238E27FC236}">
                  <a16:creationId xmlns:a16="http://schemas.microsoft.com/office/drawing/2014/main" id="{680C8D57-B026-48CD-806F-C2A802ABB1EA}"/>
                </a:ext>
              </a:extLst>
            </p:cNvPr>
            <p:cNvSpPr/>
            <p:nvPr/>
          </p:nvSpPr>
          <p:spPr>
            <a:xfrm>
              <a:off x="2635397" y="3497189"/>
              <a:ext cx="313600" cy="337276"/>
            </a:xfrm>
            <a:custGeom>
              <a:avLst/>
              <a:gdLst/>
              <a:ahLst/>
              <a:cxnLst/>
              <a:rect l="l" t="t" r="r" b="b"/>
              <a:pathLst>
                <a:path w="544" h="583" extrusionOk="0">
                  <a:moveTo>
                    <a:pt x="502" y="420"/>
                  </a:moveTo>
                  <a:cubicBezTo>
                    <a:pt x="486" y="420"/>
                    <a:pt x="471" y="413"/>
                    <a:pt x="460" y="400"/>
                  </a:cubicBezTo>
                  <a:cubicBezTo>
                    <a:pt x="445" y="382"/>
                    <a:pt x="436" y="356"/>
                    <a:pt x="437" y="327"/>
                  </a:cubicBezTo>
                  <a:cubicBezTo>
                    <a:pt x="436" y="298"/>
                    <a:pt x="445" y="271"/>
                    <a:pt x="460" y="253"/>
                  </a:cubicBezTo>
                  <a:cubicBezTo>
                    <a:pt x="471" y="240"/>
                    <a:pt x="486" y="233"/>
                    <a:pt x="502" y="233"/>
                  </a:cubicBezTo>
                  <a:cubicBezTo>
                    <a:pt x="518" y="233"/>
                    <a:pt x="534" y="241"/>
                    <a:pt x="544" y="254"/>
                  </a:cubicBezTo>
                  <a:cubicBezTo>
                    <a:pt x="544" y="124"/>
                    <a:pt x="544" y="124"/>
                    <a:pt x="544" y="124"/>
                  </a:cubicBezTo>
                  <a:cubicBezTo>
                    <a:pt x="544" y="116"/>
                    <a:pt x="537" y="109"/>
                    <a:pt x="529" y="109"/>
                  </a:cubicBezTo>
                  <a:cubicBezTo>
                    <a:pt x="312" y="109"/>
                    <a:pt x="312" y="109"/>
                    <a:pt x="312" y="109"/>
                  </a:cubicBezTo>
                  <a:cubicBezTo>
                    <a:pt x="307" y="107"/>
                    <a:pt x="302" y="103"/>
                    <a:pt x="302" y="98"/>
                  </a:cubicBezTo>
                  <a:cubicBezTo>
                    <a:pt x="302" y="87"/>
                    <a:pt x="302" y="78"/>
                    <a:pt x="311" y="71"/>
                  </a:cubicBezTo>
                  <a:cubicBezTo>
                    <a:pt x="317" y="67"/>
                    <a:pt x="323" y="65"/>
                    <a:pt x="328" y="61"/>
                  </a:cubicBezTo>
                  <a:cubicBezTo>
                    <a:pt x="345" y="51"/>
                    <a:pt x="347" y="30"/>
                    <a:pt x="332" y="17"/>
                  </a:cubicBezTo>
                  <a:cubicBezTo>
                    <a:pt x="317" y="5"/>
                    <a:pt x="295" y="0"/>
                    <a:pt x="275" y="0"/>
                  </a:cubicBezTo>
                  <a:cubicBezTo>
                    <a:pt x="255" y="0"/>
                    <a:pt x="234" y="5"/>
                    <a:pt x="219" y="17"/>
                  </a:cubicBezTo>
                  <a:cubicBezTo>
                    <a:pt x="203" y="30"/>
                    <a:pt x="205" y="51"/>
                    <a:pt x="222" y="61"/>
                  </a:cubicBezTo>
                  <a:cubicBezTo>
                    <a:pt x="227" y="65"/>
                    <a:pt x="233" y="67"/>
                    <a:pt x="239" y="71"/>
                  </a:cubicBezTo>
                  <a:cubicBezTo>
                    <a:pt x="248" y="78"/>
                    <a:pt x="248" y="87"/>
                    <a:pt x="248" y="98"/>
                  </a:cubicBezTo>
                  <a:cubicBezTo>
                    <a:pt x="248" y="103"/>
                    <a:pt x="243" y="107"/>
                    <a:pt x="239" y="109"/>
                  </a:cubicBezTo>
                  <a:cubicBezTo>
                    <a:pt x="19" y="109"/>
                    <a:pt x="19" y="109"/>
                    <a:pt x="19" y="109"/>
                  </a:cubicBezTo>
                  <a:cubicBezTo>
                    <a:pt x="8" y="109"/>
                    <a:pt x="0" y="120"/>
                    <a:pt x="5" y="130"/>
                  </a:cubicBezTo>
                  <a:cubicBezTo>
                    <a:pt x="18" y="157"/>
                    <a:pt x="32" y="183"/>
                    <a:pt x="50" y="208"/>
                  </a:cubicBezTo>
                  <a:cubicBezTo>
                    <a:pt x="170" y="381"/>
                    <a:pt x="338" y="493"/>
                    <a:pt x="525" y="579"/>
                  </a:cubicBezTo>
                  <a:cubicBezTo>
                    <a:pt x="525" y="579"/>
                    <a:pt x="525" y="579"/>
                    <a:pt x="525" y="579"/>
                  </a:cubicBezTo>
                  <a:cubicBezTo>
                    <a:pt x="534" y="583"/>
                    <a:pt x="544" y="576"/>
                    <a:pt x="544" y="567"/>
                  </a:cubicBezTo>
                  <a:cubicBezTo>
                    <a:pt x="544" y="399"/>
                    <a:pt x="544" y="399"/>
                    <a:pt x="544" y="399"/>
                  </a:cubicBezTo>
                  <a:cubicBezTo>
                    <a:pt x="534" y="413"/>
                    <a:pt x="518" y="420"/>
                    <a:pt x="502" y="420"/>
                  </a:cubicBez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172;p48">
              <a:extLst>
                <a:ext uri="{FF2B5EF4-FFF2-40B4-BE49-F238E27FC236}">
                  <a16:creationId xmlns:a16="http://schemas.microsoft.com/office/drawing/2014/main" id="{0F13FFF3-5577-400D-9E9D-06586863537F}"/>
                </a:ext>
              </a:extLst>
            </p:cNvPr>
            <p:cNvSpPr/>
            <p:nvPr/>
          </p:nvSpPr>
          <p:spPr>
            <a:xfrm>
              <a:off x="2966382" y="3253725"/>
              <a:ext cx="349261" cy="352241"/>
            </a:xfrm>
            <a:custGeom>
              <a:avLst/>
              <a:gdLst/>
              <a:ahLst/>
              <a:cxnLst/>
              <a:rect l="l" t="t" r="r" b="b"/>
              <a:pathLst>
                <a:path w="606" h="609" extrusionOk="0">
                  <a:moveTo>
                    <a:pt x="397" y="49"/>
                  </a:moveTo>
                  <a:cubicBezTo>
                    <a:pt x="262" y="0"/>
                    <a:pt x="137" y="39"/>
                    <a:pt x="19" y="109"/>
                  </a:cubicBezTo>
                  <a:cubicBezTo>
                    <a:pt x="17" y="110"/>
                    <a:pt x="15" y="111"/>
                    <a:pt x="13" y="112"/>
                  </a:cubicBezTo>
                  <a:cubicBezTo>
                    <a:pt x="5" y="116"/>
                    <a:pt x="0" y="124"/>
                    <a:pt x="0" y="132"/>
                  </a:cubicBezTo>
                  <a:cubicBezTo>
                    <a:pt x="0" y="238"/>
                    <a:pt x="0" y="238"/>
                    <a:pt x="0" y="238"/>
                  </a:cubicBezTo>
                  <a:cubicBezTo>
                    <a:pt x="11" y="225"/>
                    <a:pt x="26" y="217"/>
                    <a:pt x="43" y="217"/>
                  </a:cubicBezTo>
                  <a:cubicBezTo>
                    <a:pt x="59" y="217"/>
                    <a:pt x="74" y="225"/>
                    <a:pt x="85" y="237"/>
                  </a:cubicBezTo>
                  <a:cubicBezTo>
                    <a:pt x="100" y="256"/>
                    <a:pt x="108" y="282"/>
                    <a:pt x="108" y="311"/>
                  </a:cubicBezTo>
                  <a:cubicBezTo>
                    <a:pt x="108" y="340"/>
                    <a:pt x="100" y="366"/>
                    <a:pt x="85" y="385"/>
                  </a:cubicBezTo>
                  <a:cubicBezTo>
                    <a:pt x="74" y="398"/>
                    <a:pt x="59" y="405"/>
                    <a:pt x="43" y="405"/>
                  </a:cubicBezTo>
                  <a:cubicBezTo>
                    <a:pt x="26" y="405"/>
                    <a:pt x="11" y="397"/>
                    <a:pt x="0" y="384"/>
                  </a:cubicBezTo>
                  <a:cubicBezTo>
                    <a:pt x="0" y="485"/>
                    <a:pt x="0" y="485"/>
                    <a:pt x="0" y="485"/>
                  </a:cubicBezTo>
                  <a:cubicBezTo>
                    <a:pt x="0" y="493"/>
                    <a:pt x="7" y="500"/>
                    <a:pt x="15" y="500"/>
                  </a:cubicBezTo>
                  <a:cubicBezTo>
                    <a:pt x="216" y="500"/>
                    <a:pt x="216" y="500"/>
                    <a:pt x="216" y="500"/>
                  </a:cubicBezTo>
                  <a:cubicBezTo>
                    <a:pt x="221" y="502"/>
                    <a:pt x="225" y="505"/>
                    <a:pt x="225" y="511"/>
                  </a:cubicBezTo>
                  <a:cubicBezTo>
                    <a:pt x="226" y="521"/>
                    <a:pt x="226" y="531"/>
                    <a:pt x="216" y="538"/>
                  </a:cubicBezTo>
                  <a:cubicBezTo>
                    <a:pt x="211" y="541"/>
                    <a:pt x="205" y="544"/>
                    <a:pt x="199" y="547"/>
                  </a:cubicBezTo>
                  <a:cubicBezTo>
                    <a:pt x="183" y="558"/>
                    <a:pt x="181" y="579"/>
                    <a:pt x="196" y="592"/>
                  </a:cubicBezTo>
                  <a:cubicBezTo>
                    <a:pt x="211" y="604"/>
                    <a:pt x="233" y="609"/>
                    <a:pt x="252" y="609"/>
                  </a:cubicBezTo>
                  <a:cubicBezTo>
                    <a:pt x="272" y="609"/>
                    <a:pt x="294" y="604"/>
                    <a:pt x="309" y="592"/>
                  </a:cubicBezTo>
                  <a:cubicBezTo>
                    <a:pt x="324" y="579"/>
                    <a:pt x="322" y="558"/>
                    <a:pt x="306" y="547"/>
                  </a:cubicBezTo>
                  <a:cubicBezTo>
                    <a:pt x="300" y="544"/>
                    <a:pt x="294" y="541"/>
                    <a:pt x="289" y="538"/>
                  </a:cubicBezTo>
                  <a:cubicBezTo>
                    <a:pt x="279" y="531"/>
                    <a:pt x="279" y="521"/>
                    <a:pt x="279" y="511"/>
                  </a:cubicBezTo>
                  <a:cubicBezTo>
                    <a:pt x="280" y="505"/>
                    <a:pt x="284" y="502"/>
                    <a:pt x="289" y="500"/>
                  </a:cubicBezTo>
                  <a:cubicBezTo>
                    <a:pt x="547" y="500"/>
                    <a:pt x="547" y="500"/>
                    <a:pt x="547" y="500"/>
                  </a:cubicBezTo>
                  <a:cubicBezTo>
                    <a:pt x="554" y="500"/>
                    <a:pt x="559" y="496"/>
                    <a:pt x="561" y="490"/>
                  </a:cubicBezTo>
                  <a:cubicBezTo>
                    <a:pt x="574" y="451"/>
                    <a:pt x="583" y="411"/>
                    <a:pt x="588" y="368"/>
                  </a:cubicBezTo>
                  <a:cubicBezTo>
                    <a:pt x="606" y="217"/>
                    <a:pt x="540" y="101"/>
                    <a:pt x="397" y="49"/>
                  </a:cubicBez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pic>
        <p:nvPicPr>
          <p:cNvPr id="5" name="Graphic 4" descr="Test tubes outline">
            <a:extLst>
              <a:ext uri="{FF2B5EF4-FFF2-40B4-BE49-F238E27FC236}">
                <a16:creationId xmlns:a16="http://schemas.microsoft.com/office/drawing/2014/main" id="{B78D72E0-06E4-416E-8050-5039517C17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02598" y="3076565"/>
            <a:ext cx="599558" cy="599558"/>
          </a:xfrm>
          <a:prstGeom prst="rect">
            <a:avLst/>
          </a:prstGeom>
        </p:spPr>
      </p:pic>
      <p:pic>
        <p:nvPicPr>
          <p:cNvPr id="9" name="Graphic 8" descr="Mental Health with solid fill">
            <a:extLst>
              <a:ext uri="{FF2B5EF4-FFF2-40B4-BE49-F238E27FC236}">
                <a16:creationId xmlns:a16="http://schemas.microsoft.com/office/drawing/2014/main" id="{C319D14C-0CFB-4CA1-9C67-950C1EAA26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19792" y="3066017"/>
            <a:ext cx="589172" cy="589172"/>
          </a:xfrm>
          <a:prstGeom prst="rect">
            <a:avLst/>
          </a:prstGeom>
        </p:spPr>
      </p:pic>
    </p:spTree>
    <p:extLst>
      <p:ext uri="{BB962C8B-B14F-4D97-AF65-F5344CB8AC3E}">
        <p14:creationId xmlns:p14="http://schemas.microsoft.com/office/powerpoint/2010/main" val="872007050"/>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8"/>
          <p:cNvSpPr txBox="1">
            <a:spLocks noGrp="1"/>
          </p:cNvSpPr>
          <p:nvPr>
            <p:ph type="title"/>
          </p:nvPr>
        </p:nvSpPr>
        <p:spPr>
          <a:xfrm>
            <a:off x="1099515" y="259179"/>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Keeping Our Intake Process Simple</a:t>
            </a:r>
            <a:endParaRPr/>
          </a:p>
        </p:txBody>
      </p:sp>
      <p:grpSp>
        <p:nvGrpSpPr>
          <p:cNvPr id="238" name="Google Shape;238;p28"/>
          <p:cNvGrpSpPr/>
          <p:nvPr/>
        </p:nvGrpSpPr>
        <p:grpSpPr>
          <a:xfrm>
            <a:off x="497897" y="2367800"/>
            <a:ext cx="2396741" cy="1289700"/>
            <a:chOff x="878897" y="1986800"/>
            <a:chExt cx="2396741" cy="1289700"/>
          </a:xfrm>
        </p:grpSpPr>
        <p:sp>
          <p:nvSpPr>
            <p:cNvPr id="239" name="Google Shape;239;p28"/>
            <p:cNvSpPr txBox="1"/>
            <p:nvPr/>
          </p:nvSpPr>
          <p:spPr>
            <a:xfrm>
              <a:off x="878897" y="1986800"/>
              <a:ext cx="1568700" cy="128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b="1">
                  <a:solidFill>
                    <a:schemeClr val="dk1"/>
                  </a:solidFill>
                  <a:latin typeface="Lato"/>
                  <a:ea typeface="Lato"/>
                  <a:cs typeface="Lato"/>
                  <a:sym typeface="Lato"/>
                </a:rPr>
                <a:t>New Clients</a:t>
              </a:r>
              <a:endParaRPr sz="2000" b="1">
                <a:solidFill>
                  <a:schemeClr val="dk1"/>
                </a:solidFill>
                <a:latin typeface="Lato"/>
                <a:ea typeface="Lato"/>
                <a:cs typeface="Lato"/>
                <a:sym typeface="Lato"/>
              </a:endParaRPr>
            </a:p>
            <a:p>
              <a:pPr marL="0" lvl="0" indent="0" algn="r" rtl="0">
                <a:spcBef>
                  <a:spcPts val="0"/>
                </a:spcBef>
                <a:spcAft>
                  <a:spcPts val="0"/>
                </a:spcAft>
                <a:buNone/>
              </a:pPr>
              <a:endParaRPr sz="1100" b="1">
                <a:solidFill>
                  <a:schemeClr val="dk1"/>
                </a:solidFill>
                <a:latin typeface="Lato"/>
                <a:ea typeface="Lato"/>
                <a:cs typeface="Lato"/>
                <a:sym typeface="Lato"/>
              </a:endParaRPr>
            </a:p>
            <a:p>
              <a:pPr marL="0" lvl="0" indent="0" algn="r" rtl="0">
                <a:spcBef>
                  <a:spcPts val="0"/>
                </a:spcBef>
                <a:spcAft>
                  <a:spcPts val="1600"/>
                </a:spcAft>
                <a:buNone/>
              </a:pPr>
              <a:r>
                <a:rPr lang="en" sz="1100">
                  <a:solidFill>
                    <a:schemeClr val="dk1"/>
                  </a:solidFill>
                  <a:latin typeface="Lato"/>
                  <a:ea typeface="Lato"/>
                  <a:cs typeface="Lato"/>
                  <a:sym typeface="Lato"/>
                </a:rPr>
                <a:t>Intake packet and referral form found on our website.  Our clinic will contact the patient to schedule. </a:t>
              </a:r>
              <a:endParaRPr sz="1100" b="1">
                <a:solidFill>
                  <a:schemeClr val="dk1"/>
                </a:solidFill>
                <a:latin typeface="Lato"/>
                <a:ea typeface="Lato"/>
                <a:cs typeface="Lato"/>
                <a:sym typeface="Lato"/>
              </a:endParaRPr>
            </a:p>
          </p:txBody>
        </p:sp>
        <p:cxnSp>
          <p:nvCxnSpPr>
            <p:cNvPr id="240" name="Google Shape;240;p28"/>
            <p:cNvCxnSpPr/>
            <p:nvPr/>
          </p:nvCxnSpPr>
          <p:spPr>
            <a:xfrm rot="10800000">
              <a:off x="2642038" y="2647950"/>
              <a:ext cx="633600" cy="0"/>
            </a:xfrm>
            <a:prstGeom prst="straightConnector1">
              <a:avLst/>
            </a:prstGeom>
            <a:noFill/>
            <a:ln w="9525" cap="flat" cmpd="sng">
              <a:solidFill>
                <a:schemeClr val="accent3"/>
              </a:solidFill>
              <a:prstDash val="solid"/>
              <a:round/>
              <a:headEnd type="none" w="sm" len="sm"/>
              <a:tailEnd type="oval" w="med" len="med"/>
            </a:ln>
          </p:spPr>
        </p:cxnSp>
      </p:grpSp>
      <p:grpSp>
        <p:nvGrpSpPr>
          <p:cNvPr id="241" name="Google Shape;241;p28"/>
          <p:cNvGrpSpPr/>
          <p:nvPr/>
        </p:nvGrpSpPr>
        <p:grpSpPr>
          <a:xfrm>
            <a:off x="4828950" y="1441350"/>
            <a:ext cx="2788867" cy="1289700"/>
            <a:chOff x="5209838" y="1060350"/>
            <a:chExt cx="3610650" cy="1289700"/>
          </a:xfrm>
        </p:grpSpPr>
        <p:sp>
          <p:nvSpPr>
            <p:cNvPr id="242" name="Google Shape;242;p28"/>
            <p:cNvSpPr txBox="1"/>
            <p:nvPr/>
          </p:nvSpPr>
          <p:spPr>
            <a:xfrm>
              <a:off x="6696488" y="1060350"/>
              <a:ext cx="2124000" cy="12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a:solidFill>
                    <a:schemeClr val="dk1"/>
                  </a:solidFill>
                  <a:latin typeface="Lato"/>
                  <a:ea typeface="Lato"/>
                  <a:cs typeface="Lato"/>
                  <a:sym typeface="Lato"/>
                </a:rPr>
                <a:t>Medications</a:t>
              </a:r>
              <a:endParaRPr sz="2000" b="1">
                <a:solidFill>
                  <a:schemeClr val="dk1"/>
                </a:solidFill>
                <a:latin typeface="Lato"/>
                <a:ea typeface="Lato"/>
                <a:cs typeface="Lato"/>
                <a:sym typeface="Lato"/>
              </a:endParaRPr>
            </a:p>
            <a:p>
              <a:pPr marL="0" lvl="0" indent="0" algn="l" rtl="0">
                <a:spcBef>
                  <a:spcPts val="0"/>
                </a:spcBef>
                <a:spcAft>
                  <a:spcPts val="0"/>
                </a:spcAft>
                <a:buNone/>
              </a:pPr>
              <a:endParaRPr sz="1100" b="1">
                <a:solidFill>
                  <a:schemeClr val="dk1"/>
                </a:solidFill>
                <a:latin typeface="Lato"/>
                <a:ea typeface="Lato"/>
                <a:cs typeface="Lato"/>
                <a:sym typeface="Lato"/>
              </a:endParaRPr>
            </a:p>
            <a:p>
              <a:pPr marL="0" lvl="0" indent="0" algn="l" rtl="0">
                <a:spcBef>
                  <a:spcPts val="0"/>
                </a:spcBef>
                <a:spcAft>
                  <a:spcPts val="1600"/>
                </a:spcAft>
                <a:buNone/>
              </a:pPr>
              <a:r>
                <a:rPr lang="en" sz="1100">
                  <a:solidFill>
                    <a:schemeClr val="dk1"/>
                  </a:solidFill>
                  <a:latin typeface="Lato"/>
                  <a:ea typeface="Lato"/>
                  <a:cs typeface="Lato"/>
                  <a:sym typeface="Lato"/>
                </a:rPr>
                <a:t>5 Minute Pharmacy delivers medications to</a:t>
              </a:r>
              <a:r>
                <a:rPr lang="en-US" sz="1100">
                  <a:solidFill>
                    <a:schemeClr val="dk1"/>
                  </a:solidFill>
                  <a:latin typeface="Lato"/>
                  <a:ea typeface="Lato"/>
                  <a:cs typeface="Lato"/>
                  <a:sym typeface="Lato"/>
                </a:rPr>
                <a:t> t</a:t>
              </a:r>
              <a:r>
                <a:rPr lang="en" sz="1100">
                  <a:solidFill>
                    <a:schemeClr val="dk1"/>
                  </a:solidFill>
                  <a:latin typeface="Lato"/>
                  <a:ea typeface="Lato"/>
                  <a:cs typeface="Lato"/>
                  <a:sym typeface="Lato"/>
                </a:rPr>
                <a:t>he patient.  Injections can also be administered in the community.</a:t>
              </a:r>
              <a:endParaRPr sz="1100">
                <a:solidFill>
                  <a:schemeClr val="dk1"/>
                </a:solidFill>
                <a:latin typeface="Lato"/>
                <a:ea typeface="Lato"/>
                <a:cs typeface="Lato"/>
                <a:sym typeface="Lato"/>
              </a:endParaRPr>
            </a:p>
          </p:txBody>
        </p:sp>
        <p:cxnSp>
          <p:nvCxnSpPr>
            <p:cNvPr id="243" name="Google Shape;243;p28"/>
            <p:cNvCxnSpPr/>
            <p:nvPr/>
          </p:nvCxnSpPr>
          <p:spPr>
            <a:xfrm>
              <a:off x="5209838" y="1705200"/>
              <a:ext cx="1286700" cy="0"/>
            </a:xfrm>
            <a:prstGeom prst="straightConnector1">
              <a:avLst/>
            </a:prstGeom>
            <a:noFill/>
            <a:ln w="9525" cap="flat" cmpd="sng">
              <a:solidFill>
                <a:schemeClr val="accent1"/>
              </a:solidFill>
              <a:prstDash val="solid"/>
              <a:round/>
              <a:headEnd type="none" w="sm" len="sm"/>
              <a:tailEnd type="oval" w="med" len="med"/>
            </a:ln>
          </p:spPr>
        </p:cxnSp>
      </p:grpSp>
      <p:grpSp>
        <p:nvGrpSpPr>
          <p:cNvPr id="244" name="Google Shape;244;p28"/>
          <p:cNvGrpSpPr/>
          <p:nvPr/>
        </p:nvGrpSpPr>
        <p:grpSpPr>
          <a:xfrm>
            <a:off x="4828950" y="3401450"/>
            <a:ext cx="2788867" cy="1289700"/>
            <a:chOff x="5209838" y="3020450"/>
            <a:chExt cx="3610650" cy="1289700"/>
          </a:xfrm>
        </p:grpSpPr>
        <p:sp>
          <p:nvSpPr>
            <p:cNvPr id="245" name="Google Shape;245;p28"/>
            <p:cNvSpPr txBox="1"/>
            <p:nvPr/>
          </p:nvSpPr>
          <p:spPr>
            <a:xfrm>
              <a:off x="6696488" y="3020450"/>
              <a:ext cx="2124000" cy="12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a:solidFill>
                    <a:schemeClr val="dk1"/>
                  </a:solidFill>
                  <a:latin typeface="Lato"/>
                  <a:ea typeface="Lato"/>
                  <a:cs typeface="Lato"/>
                  <a:sym typeface="Lato"/>
                </a:rPr>
                <a:t>Telehealth</a:t>
              </a:r>
              <a:endParaRPr sz="2000" b="1">
                <a:solidFill>
                  <a:schemeClr val="dk1"/>
                </a:solidFill>
                <a:latin typeface="Lato"/>
                <a:ea typeface="Lato"/>
                <a:cs typeface="Lato"/>
                <a:sym typeface="Lato"/>
              </a:endParaRPr>
            </a:p>
            <a:p>
              <a:pPr marL="0" lvl="0" indent="0" algn="l" rtl="0">
                <a:spcBef>
                  <a:spcPts val="0"/>
                </a:spcBef>
                <a:spcAft>
                  <a:spcPts val="0"/>
                </a:spcAft>
                <a:buNone/>
              </a:pPr>
              <a:endParaRPr sz="1100" b="1">
                <a:solidFill>
                  <a:schemeClr val="dk1"/>
                </a:solidFill>
                <a:latin typeface="Lato"/>
                <a:ea typeface="Lato"/>
                <a:cs typeface="Lato"/>
                <a:sym typeface="Lato"/>
              </a:endParaRPr>
            </a:p>
            <a:p>
              <a:pPr marL="0" lvl="0" indent="0" algn="l" rtl="0">
                <a:spcBef>
                  <a:spcPts val="0"/>
                </a:spcBef>
                <a:spcAft>
                  <a:spcPts val="1600"/>
                </a:spcAft>
                <a:buNone/>
              </a:pPr>
              <a:r>
                <a:rPr lang="en" sz="1100">
                  <a:solidFill>
                    <a:schemeClr val="dk1"/>
                  </a:solidFill>
                  <a:latin typeface="Lato"/>
                  <a:ea typeface="Lato"/>
                  <a:cs typeface="Lato"/>
                  <a:sym typeface="Lato"/>
                </a:rPr>
                <a:t>Zoom invites are sent to the patient.  Clinic calls the patient after the appointment to schedule the follow up. </a:t>
              </a:r>
              <a:endParaRPr sz="1100" b="1">
                <a:solidFill>
                  <a:schemeClr val="dk1"/>
                </a:solidFill>
                <a:latin typeface="Lato"/>
                <a:ea typeface="Lato"/>
                <a:cs typeface="Lato"/>
                <a:sym typeface="Lato"/>
              </a:endParaRPr>
            </a:p>
          </p:txBody>
        </p:sp>
        <p:cxnSp>
          <p:nvCxnSpPr>
            <p:cNvPr id="246" name="Google Shape;246;p28"/>
            <p:cNvCxnSpPr/>
            <p:nvPr/>
          </p:nvCxnSpPr>
          <p:spPr>
            <a:xfrm>
              <a:off x="5209838" y="3648300"/>
              <a:ext cx="1286700" cy="0"/>
            </a:xfrm>
            <a:prstGeom prst="straightConnector1">
              <a:avLst/>
            </a:prstGeom>
            <a:noFill/>
            <a:ln w="9525" cap="flat" cmpd="sng">
              <a:solidFill>
                <a:schemeClr val="accent3"/>
              </a:solidFill>
              <a:prstDash val="solid"/>
              <a:round/>
              <a:headEnd type="none" w="sm" len="sm"/>
              <a:tailEnd type="oval" w="med" len="med"/>
            </a:ln>
          </p:spPr>
        </p:cxnSp>
      </p:grpSp>
      <p:grpSp>
        <p:nvGrpSpPr>
          <p:cNvPr id="247" name="Google Shape;247;p28"/>
          <p:cNvGrpSpPr/>
          <p:nvPr/>
        </p:nvGrpSpPr>
        <p:grpSpPr>
          <a:xfrm>
            <a:off x="2281213" y="1109463"/>
            <a:ext cx="3814835" cy="3790597"/>
            <a:chOff x="2662213" y="676344"/>
            <a:chExt cx="3814835" cy="3790597"/>
          </a:xfrm>
        </p:grpSpPr>
        <p:sp>
          <p:nvSpPr>
            <p:cNvPr id="248" name="Google Shape;248;p28"/>
            <p:cNvSpPr/>
            <p:nvPr/>
          </p:nvSpPr>
          <p:spPr>
            <a:xfrm rot="3600185">
              <a:off x="3169983" y="1184511"/>
              <a:ext cx="2774659" cy="2774659"/>
            </a:xfrm>
            <a:prstGeom prst="blockArc">
              <a:avLst>
                <a:gd name="adj1" fmla="val 12622480"/>
                <a:gd name="adj2" fmla="val 19781569"/>
                <a:gd name="adj3" fmla="val 207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p:nvPr/>
          </p:nvSpPr>
          <p:spPr>
            <a:xfrm rot="10800000">
              <a:off x="3183490" y="1163229"/>
              <a:ext cx="2774700" cy="2774700"/>
            </a:xfrm>
            <a:prstGeom prst="blockArc">
              <a:avLst>
                <a:gd name="adj1" fmla="val 12622480"/>
                <a:gd name="adj2" fmla="val 19662822"/>
                <a:gd name="adj3" fmla="val 2072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rot="-3600185">
              <a:off x="3194618" y="1184114"/>
              <a:ext cx="2774659" cy="2774659"/>
            </a:xfrm>
            <a:prstGeom prst="blockArc">
              <a:avLst>
                <a:gd name="adj1" fmla="val 12622480"/>
                <a:gd name="adj2" fmla="val 19703271"/>
                <a:gd name="adj3" fmla="val 20851"/>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28"/>
            <p:cNvGrpSpPr/>
            <p:nvPr/>
          </p:nvGrpSpPr>
          <p:grpSpPr>
            <a:xfrm rot="-7200165">
              <a:off x="3337679" y="2826785"/>
              <a:ext cx="585011" cy="585536"/>
              <a:chOff x="1967628" y="812211"/>
              <a:chExt cx="588000" cy="588000"/>
            </a:xfrm>
          </p:grpSpPr>
          <p:sp>
            <p:nvSpPr>
              <p:cNvPr id="252" name="Google Shape;252;p28"/>
              <p:cNvSpPr/>
              <p:nvPr/>
            </p:nvSpPr>
            <p:spPr>
              <a:xfrm rot="39023">
                <a:off x="1970909" y="815492"/>
                <a:ext cx="581437" cy="581437"/>
              </a:xfrm>
              <a:prstGeom prst="pie">
                <a:avLst>
                  <a:gd name="adj1" fmla="val 6190354"/>
                  <a:gd name="adj2" fmla="val 14996165"/>
                </a:avLst>
              </a:prstGeom>
              <a:solidFill>
                <a:schemeClr val="accent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rot="10800000">
                <a:off x="1970875" y="815525"/>
                <a:ext cx="581400" cy="581400"/>
              </a:xfrm>
              <a:prstGeom prst="pie">
                <a:avLst>
                  <a:gd name="adj1" fmla="val 4028252"/>
                  <a:gd name="adj2" fmla="val 1718367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28"/>
            <p:cNvGrpSpPr/>
            <p:nvPr/>
          </p:nvGrpSpPr>
          <p:grpSpPr>
            <a:xfrm>
              <a:off x="4264097" y="1180331"/>
              <a:ext cx="585001" cy="585530"/>
              <a:chOff x="1970048" y="811613"/>
              <a:chExt cx="588000" cy="588000"/>
            </a:xfrm>
          </p:grpSpPr>
          <p:sp>
            <p:nvSpPr>
              <p:cNvPr id="255" name="Google Shape;255;p28"/>
              <p:cNvSpPr/>
              <p:nvPr/>
            </p:nvSpPr>
            <p:spPr>
              <a:xfrm rot="39023">
                <a:off x="1973329" y="814894"/>
                <a:ext cx="581437" cy="581437"/>
              </a:xfrm>
              <a:prstGeom prst="pie">
                <a:avLst>
                  <a:gd name="adj1" fmla="val 6190354"/>
                  <a:gd name="adj2" fmla="val 14996165"/>
                </a:avLst>
              </a:prstGeom>
              <a:solidFill>
                <a:schemeClr val="accent1"/>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p:nvPr/>
            </p:nvSpPr>
            <p:spPr>
              <a:xfrm rot="10800000">
                <a:off x="1973295" y="814927"/>
                <a:ext cx="581400" cy="581400"/>
              </a:xfrm>
              <a:prstGeom prst="pie">
                <a:avLst>
                  <a:gd name="adj1" fmla="val 4028252"/>
                  <a:gd name="adj2" fmla="val 1718367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28"/>
            <p:cNvGrpSpPr/>
            <p:nvPr/>
          </p:nvGrpSpPr>
          <p:grpSpPr>
            <a:xfrm rot="7200165">
              <a:off x="5229930" y="2804716"/>
              <a:ext cx="585011" cy="585536"/>
              <a:chOff x="1977085" y="811649"/>
              <a:chExt cx="588000" cy="588000"/>
            </a:xfrm>
          </p:grpSpPr>
          <p:sp>
            <p:nvSpPr>
              <p:cNvPr id="258" name="Google Shape;258;p28"/>
              <p:cNvSpPr/>
              <p:nvPr/>
            </p:nvSpPr>
            <p:spPr>
              <a:xfrm rot="39023">
                <a:off x="1980366" y="814930"/>
                <a:ext cx="581437" cy="581437"/>
              </a:xfrm>
              <a:prstGeom prst="pie">
                <a:avLst>
                  <a:gd name="adj1" fmla="val 6190354"/>
                  <a:gd name="adj2" fmla="val 14996165"/>
                </a:avLst>
              </a:prstGeom>
              <a:solidFill>
                <a:schemeClr val="accent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8"/>
              <p:cNvSpPr/>
              <p:nvPr/>
            </p:nvSpPr>
            <p:spPr>
              <a:xfrm rot="10800000">
                <a:off x="1980332" y="814963"/>
                <a:ext cx="581400" cy="581400"/>
              </a:xfrm>
              <a:prstGeom prst="pie">
                <a:avLst>
                  <a:gd name="adj1" fmla="val 4028252"/>
                  <a:gd name="adj2" fmla="val 1718367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28"/>
            <p:cNvSpPr txBox="1"/>
            <p:nvPr/>
          </p:nvSpPr>
          <p:spPr>
            <a:xfrm>
              <a:off x="4334550" y="1255312"/>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FFFFFF"/>
                  </a:solidFill>
                  <a:latin typeface="Lato"/>
                  <a:ea typeface="Lato"/>
                  <a:cs typeface="Lato"/>
                  <a:sym typeface="Lato"/>
                </a:rPr>
                <a:t>Step 3 </a:t>
              </a:r>
              <a:endParaRPr sz="1200" b="1">
                <a:solidFill>
                  <a:srgbClr val="FFFFFF"/>
                </a:solidFill>
                <a:latin typeface="Lato"/>
                <a:ea typeface="Lato"/>
                <a:cs typeface="Lato"/>
                <a:sym typeface="Lato"/>
              </a:endParaRPr>
            </a:p>
          </p:txBody>
        </p:sp>
        <p:sp>
          <p:nvSpPr>
            <p:cNvPr id="261" name="Google Shape;261;p28"/>
            <p:cNvSpPr txBox="1"/>
            <p:nvPr/>
          </p:nvSpPr>
          <p:spPr>
            <a:xfrm>
              <a:off x="3375648" y="2887440"/>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FFFFFF"/>
                  </a:solidFill>
                  <a:latin typeface="Lato"/>
                  <a:ea typeface="Lato"/>
                  <a:cs typeface="Lato"/>
                  <a:sym typeface="Lato"/>
                </a:rPr>
                <a:t>Step1 </a:t>
              </a:r>
              <a:endParaRPr sz="1200" b="1">
                <a:solidFill>
                  <a:srgbClr val="FFFFFF"/>
                </a:solidFill>
                <a:latin typeface="Lato"/>
                <a:ea typeface="Lato"/>
                <a:cs typeface="Lato"/>
                <a:sym typeface="Lato"/>
              </a:endParaRPr>
            </a:p>
          </p:txBody>
        </p:sp>
        <p:sp>
          <p:nvSpPr>
            <p:cNvPr id="262" name="Google Shape;262;p28"/>
            <p:cNvSpPr txBox="1"/>
            <p:nvPr/>
          </p:nvSpPr>
          <p:spPr>
            <a:xfrm>
              <a:off x="5281877" y="2857865"/>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FFFFFF"/>
                  </a:solidFill>
                  <a:latin typeface="Lato"/>
                  <a:ea typeface="Lato"/>
                  <a:cs typeface="Lato"/>
                  <a:sym typeface="Lato"/>
                </a:rPr>
                <a:t>Step 2 </a:t>
              </a:r>
              <a:endParaRPr sz="1200" b="1">
                <a:solidFill>
                  <a:srgbClr val="FFFFFF"/>
                </a:solidFill>
                <a:latin typeface="Lato"/>
                <a:ea typeface="Lato"/>
                <a:cs typeface="Lato"/>
                <a:sym typeface="Lato"/>
              </a:endParaRPr>
            </a:p>
          </p:txBody>
        </p:sp>
      </p:gr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p:nvPr>
        </p:nvSpPr>
        <p:spPr>
          <a:xfrm>
            <a:off x="737850" y="1050925"/>
            <a:ext cx="33117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Accepted Insurances</a:t>
            </a:r>
            <a:endParaRPr/>
          </a:p>
        </p:txBody>
      </p:sp>
      <p:sp>
        <p:nvSpPr>
          <p:cNvPr id="161" name="Google Shape;161;p21"/>
          <p:cNvSpPr txBox="1">
            <a:spLocks noGrp="1"/>
          </p:cNvSpPr>
          <p:nvPr>
            <p:ph type="body" idx="1"/>
          </p:nvPr>
        </p:nvSpPr>
        <p:spPr>
          <a:xfrm>
            <a:off x="737850" y="2009100"/>
            <a:ext cx="3630050" cy="2319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a:t>Medicare</a:t>
            </a:r>
          </a:p>
          <a:p>
            <a:pPr marL="0" lvl="0" indent="0" algn="l" rtl="0">
              <a:spcBef>
                <a:spcPts val="600"/>
              </a:spcBef>
              <a:spcAft>
                <a:spcPts val="0"/>
              </a:spcAft>
              <a:buNone/>
            </a:pPr>
            <a:r>
              <a:rPr lang="en-US"/>
              <a:t>All QUEST plans</a:t>
            </a:r>
          </a:p>
          <a:p>
            <a:pPr marL="0" lvl="0" indent="0" algn="l" rtl="0">
              <a:spcBef>
                <a:spcPts val="600"/>
              </a:spcBef>
              <a:spcAft>
                <a:spcPts val="0"/>
              </a:spcAft>
              <a:buNone/>
            </a:pPr>
            <a:r>
              <a:rPr lang="en-US"/>
              <a:t>Kaiser with PCP referral</a:t>
            </a:r>
          </a:p>
          <a:p>
            <a:pPr marL="0" lvl="0" indent="0" algn="l" rtl="0">
              <a:spcBef>
                <a:spcPts val="600"/>
              </a:spcBef>
              <a:spcAft>
                <a:spcPts val="0"/>
              </a:spcAft>
              <a:buNone/>
            </a:pPr>
            <a:r>
              <a:rPr lang="en-US"/>
              <a:t>Group Plans</a:t>
            </a:r>
          </a:p>
          <a:p>
            <a:pPr marL="0" lvl="0" indent="0" algn="l" rtl="0">
              <a:spcBef>
                <a:spcPts val="600"/>
              </a:spcBef>
              <a:spcAft>
                <a:spcPts val="0"/>
              </a:spcAft>
              <a:buNone/>
            </a:pPr>
            <a:r>
              <a:rPr lang="en-US"/>
              <a:t>PPO</a:t>
            </a:r>
          </a:p>
        </p:txBody>
      </p:sp>
      <p:pic>
        <p:nvPicPr>
          <p:cNvPr id="162" name="Google Shape;162;p21"/>
          <p:cNvPicPr preferRelativeResize="0"/>
          <p:nvPr/>
        </p:nvPicPr>
        <p:blipFill>
          <a:blip r:embed="rId3"/>
          <a:srcRect l="16750" r="16750"/>
          <a:stretch/>
        </p:blipFill>
        <p:spPr>
          <a:xfrm>
            <a:off x="4367900" y="537747"/>
            <a:ext cx="4068000" cy="4068000"/>
          </a:xfrm>
          <a:prstGeom prst="ellipse">
            <a:avLst/>
          </a:prstGeom>
          <a:noFill/>
          <a:ln>
            <a:noFill/>
          </a:ln>
          <a:effectLst>
            <a:outerShdw blurRad="342900" dist="114300" dir="5400000" algn="bl" rotWithShape="0">
              <a:schemeClr val="dk1">
                <a:alpha val="23000"/>
              </a:schemeClr>
            </a:outerShdw>
          </a:effectLst>
        </p:spPr>
      </p:pic>
    </p:spTree>
    <p:extLst>
      <p:ext uri="{BB962C8B-B14F-4D97-AF65-F5344CB8AC3E}">
        <p14:creationId xmlns:p14="http://schemas.microsoft.com/office/powerpoint/2010/main" val="2656100034"/>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ctrTitle"/>
          </p:nvPr>
        </p:nvSpPr>
        <p:spPr>
          <a:xfrm>
            <a:off x="1034300" y="1583350"/>
            <a:ext cx="63429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solidFill>
                  <a:schemeClr val="accent1"/>
                </a:solidFill>
              </a:rPr>
              <a:t>4.</a:t>
            </a:r>
            <a:endParaRPr>
              <a:solidFill>
                <a:schemeClr val="accent1"/>
              </a:solidFill>
            </a:endParaRPr>
          </a:p>
          <a:p>
            <a:pPr marL="0" lvl="0" indent="0" algn="l" rtl="0">
              <a:spcBef>
                <a:spcPts val="0"/>
              </a:spcBef>
              <a:spcAft>
                <a:spcPts val="0"/>
              </a:spcAft>
              <a:buNone/>
            </a:pPr>
            <a:r>
              <a:rPr lang="en" err="1"/>
              <a:t>Ekolu</a:t>
            </a:r>
            <a:endParaRPr err="1"/>
          </a:p>
        </p:txBody>
      </p:sp>
      <p:sp>
        <p:nvSpPr>
          <p:cNvPr id="3" name="Subtitle 2">
            <a:extLst>
              <a:ext uri="{FF2B5EF4-FFF2-40B4-BE49-F238E27FC236}">
                <a16:creationId xmlns:a16="http://schemas.microsoft.com/office/drawing/2014/main" id="{21ABC8AA-9706-43B8-B885-414B79E331C7}"/>
              </a:ext>
            </a:extLst>
          </p:cNvPr>
          <p:cNvSpPr>
            <a:spLocks noGrp="1"/>
          </p:cNvSpPr>
          <p:nvPr>
            <p:ph type="subTitle" idx="1"/>
          </p:nvPr>
        </p:nvSpPr>
        <p:spPr/>
        <p:txBody>
          <a:bodyPr/>
          <a:lstStyle/>
          <a:p>
            <a:r>
              <a:rPr lang="en-US"/>
              <a:t>Crisis Stabilization Center</a:t>
            </a:r>
          </a:p>
        </p:txBody>
      </p:sp>
    </p:spTree>
    <p:extLst>
      <p:ext uri="{BB962C8B-B14F-4D97-AF65-F5344CB8AC3E}">
        <p14:creationId xmlns:p14="http://schemas.microsoft.com/office/powerpoint/2010/main" val="2150715218"/>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p:nvPr>
        </p:nvSpPr>
        <p:spPr>
          <a:xfrm>
            <a:off x="737850" y="1050925"/>
            <a:ext cx="3311700" cy="744300"/>
          </a:xfrm>
          <a:prstGeom prst="rect">
            <a:avLst/>
          </a:prstGeom>
        </p:spPr>
        <p:txBody>
          <a:bodyPr spcFirstLastPara="1" wrap="square" lIns="0" tIns="0" rIns="0" bIns="0" anchor="b" anchorCtr="0">
            <a:noAutofit/>
          </a:bodyPr>
          <a:lstStyle/>
          <a:p>
            <a:r>
              <a:rPr lang="en"/>
              <a:t>Crisis Stabilization Ekolu</a:t>
            </a:r>
            <a:endParaRPr err="1"/>
          </a:p>
        </p:txBody>
      </p:sp>
      <p:sp>
        <p:nvSpPr>
          <p:cNvPr id="161" name="Google Shape;161;p21"/>
          <p:cNvSpPr txBox="1">
            <a:spLocks noGrp="1"/>
          </p:cNvSpPr>
          <p:nvPr>
            <p:ph type="body" idx="1"/>
          </p:nvPr>
        </p:nvSpPr>
        <p:spPr>
          <a:xfrm>
            <a:off x="737850" y="2009100"/>
            <a:ext cx="3630050" cy="2319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2000"/>
              <a:t>Ekolu focuses on coping skills, crisis stabilization, symptom/medication management, and skill building to help the consumer maintain themselves in the community.</a:t>
            </a:r>
          </a:p>
        </p:txBody>
      </p:sp>
      <p:pic>
        <p:nvPicPr>
          <p:cNvPr id="162" name="Google Shape;162;p21"/>
          <p:cNvPicPr preferRelativeResize="0"/>
          <p:nvPr/>
        </p:nvPicPr>
        <p:blipFill>
          <a:blip r:embed="rId3"/>
          <a:srcRect l="12500" r="12500"/>
          <a:stretch/>
        </p:blipFill>
        <p:spPr>
          <a:xfrm>
            <a:off x="4367900" y="537747"/>
            <a:ext cx="4068000" cy="4068000"/>
          </a:xfrm>
          <a:prstGeom prst="ellipse">
            <a:avLst/>
          </a:prstGeom>
          <a:noFill/>
          <a:ln>
            <a:noFill/>
          </a:ln>
          <a:effectLst>
            <a:outerShdw blurRad="342900" dist="114300" dir="5400000" algn="bl" rotWithShape="0">
              <a:schemeClr val="dk1">
                <a:alpha val="23000"/>
              </a:schemeClr>
            </a:outerShdw>
          </a:effectLst>
        </p:spPr>
      </p:pic>
    </p:spTree>
    <p:extLst>
      <p:ext uri="{BB962C8B-B14F-4D97-AF65-F5344CB8AC3E}">
        <p14:creationId xmlns:p14="http://schemas.microsoft.com/office/powerpoint/2010/main" val="355881893"/>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body" idx="1"/>
          </p:nvPr>
        </p:nvSpPr>
        <p:spPr>
          <a:xfrm>
            <a:off x="737850" y="1332396"/>
            <a:ext cx="2891700" cy="2936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Clientele</a:t>
            </a:r>
            <a:endParaRPr b="1"/>
          </a:p>
          <a:p>
            <a:pPr marL="0" lvl="0" indent="0" algn="l" rtl="0">
              <a:spcBef>
                <a:spcPts val="600"/>
              </a:spcBef>
              <a:spcAft>
                <a:spcPts val="0"/>
              </a:spcAft>
              <a:buNone/>
            </a:pPr>
            <a:r>
              <a:rPr lang="en-US"/>
              <a:t>Ekolu is designed for persons who are experiencing increased symptomology, crises, or other conditions that negatively impact the mental or behavioral health of the persons served. </a:t>
            </a:r>
          </a:p>
        </p:txBody>
      </p:sp>
      <p:sp>
        <p:nvSpPr>
          <p:cNvPr id="144" name="Google Shape;144;p19"/>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err="1"/>
              <a:t>Ekolu</a:t>
            </a:r>
            <a:r>
              <a:rPr lang="en"/>
              <a:t> Clients</a:t>
            </a:r>
            <a:endParaRPr/>
          </a:p>
        </p:txBody>
      </p:sp>
      <p:sp>
        <p:nvSpPr>
          <p:cNvPr id="145" name="Google Shape;145;p19"/>
          <p:cNvSpPr txBox="1">
            <a:spLocks noGrp="1"/>
          </p:cNvSpPr>
          <p:nvPr>
            <p:ph type="body" idx="2"/>
          </p:nvPr>
        </p:nvSpPr>
        <p:spPr>
          <a:xfrm>
            <a:off x="3955978" y="1332396"/>
            <a:ext cx="3577585" cy="2936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b="1"/>
              <a:t>This includes individuals from the following referral areas...</a:t>
            </a:r>
          </a:p>
          <a:p>
            <a:pPr marL="342900" indent="-342900"/>
            <a:r>
              <a:rPr lang="en-US" sz="1400"/>
              <a:t>VA</a:t>
            </a:r>
          </a:p>
          <a:p>
            <a:pPr marL="342900" indent="-342900"/>
            <a:r>
              <a:rPr lang="en-US" sz="1400"/>
              <a:t>Community Hospitals</a:t>
            </a:r>
          </a:p>
          <a:p>
            <a:pPr marL="342900" indent="-342900"/>
            <a:r>
              <a:rPr lang="en-US" sz="1400"/>
              <a:t>Legal/Correctional Reintegration</a:t>
            </a:r>
          </a:p>
          <a:p>
            <a:pPr marL="342900" indent="-342900"/>
            <a:r>
              <a:rPr lang="en-US" sz="1400"/>
              <a:t>Hawaii State Hospital/ACT26</a:t>
            </a:r>
          </a:p>
          <a:p>
            <a:pPr marL="342900" indent="-342900"/>
            <a:r>
              <a:rPr lang="en-US" sz="1400"/>
              <a:t>Substance Abuse Treatment Facilities</a:t>
            </a:r>
          </a:p>
          <a:p>
            <a:pPr marL="342900" indent="-342900"/>
            <a:r>
              <a:rPr lang="en-US" sz="1400"/>
              <a:t>Domestic Abuse Shelters</a:t>
            </a:r>
          </a:p>
          <a:p>
            <a:pPr marL="342900" indent="-342900"/>
            <a:r>
              <a:rPr lang="en-US" sz="1400"/>
              <a:t>AMHD CBCM and Ohana CCS Programs</a:t>
            </a:r>
          </a:p>
          <a:p>
            <a:pPr marL="342900" indent="-342900"/>
            <a:r>
              <a:rPr lang="en-US" sz="1400"/>
              <a:t>Outreach Services</a:t>
            </a:r>
          </a:p>
          <a:p>
            <a:pPr marL="342900" indent="-342900"/>
            <a:r>
              <a:rPr lang="en-US" sz="1400"/>
              <a:t>Other Facilities/Programs</a:t>
            </a:r>
          </a:p>
          <a:p>
            <a:pPr marL="0" lvl="0" indent="0" algn="l" rtl="0">
              <a:spcBef>
                <a:spcPts val="600"/>
              </a:spcBef>
              <a:spcAft>
                <a:spcPts val="0"/>
              </a:spcAft>
              <a:buNone/>
            </a:pPr>
            <a:endParaRPr/>
          </a:p>
        </p:txBody>
      </p:sp>
    </p:spTree>
    <p:extLst>
      <p:ext uri="{BB962C8B-B14F-4D97-AF65-F5344CB8AC3E}">
        <p14:creationId xmlns:p14="http://schemas.microsoft.com/office/powerpoint/2010/main" val="1720301938"/>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ctrTitle" idx="4294967295"/>
          </p:nvPr>
        </p:nvSpPr>
        <p:spPr>
          <a:xfrm>
            <a:off x="1034300" y="758900"/>
            <a:ext cx="65937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6000">
                <a:solidFill>
                  <a:schemeClr val="accent4"/>
                </a:solidFill>
              </a:rPr>
              <a:t>Good Afternoon!</a:t>
            </a:r>
            <a:endParaRPr sz="6000">
              <a:solidFill>
                <a:schemeClr val="accent4"/>
              </a:solidFill>
            </a:endParaRPr>
          </a:p>
        </p:txBody>
      </p:sp>
      <p:sp>
        <p:nvSpPr>
          <p:cNvPr id="97" name="Google Shape;97;p14"/>
          <p:cNvSpPr txBox="1">
            <a:spLocks noGrp="1"/>
          </p:cNvSpPr>
          <p:nvPr>
            <p:ph type="subTitle" idx="4294967295"/>
          </p:nvPr>
        </p:nvSpPr>
        <p:spPr>
          <a:xfrm>
            <a:off x="1034300" y="1958520"/>
            <a:ext cx="6593700" cy="1883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sym typeface="Lato"/>
              </a:rPr>
              <a:t>Aliman Sears: </a:t>
            </a:r>
            <a:r>
              <a:rPr lang="en-US"/>
              <a:t>CEO and Co-Founder</a:t>
            </a:r>
          </a:p>
          <a:p>
            <a:pPr marL="0" indent="0">
              <a:buNone/>
            </a:pPr>
            <a:r>
              <a:rPr lang="en" b="1">
                <a:sym typeface="Lato"/>
              </a:rPr>
              <a:t>Mary Krieger: </a:t>
            </a:r>
            <a:r>
              <a:rPr lang="en-US">
                <a:sym typeface="Lato"/>
              </a:rPr>
              <a:t>Director of Programs</a:t>
            </a:r>
            <a:endParaRPr lang="en-US"/>
          </a:p>
          <a:p>
            <a:pPr marL="0" indent="0">
              <a:buNone/>
            </a:pPr>
            <a:r>
              <a:rPr lang="en-US" b="1"/>
              <a:t>Fayez Rumi: </a:t>
            </a:r>
            <a:r>
              <a:rPr lang="en-US"/>
              <a:t>CFO </a:t>
            </a:r>
          </a:p>
          <a:p>
            <a:pPr marL="0" indent="0">
              <a:buNone/>
            </a:pPr>
            <a:r>
              <a:rPr lang="en-US" b="1"/>
              <a:t>Claire Fujita: </a:t>
            </a:r>
            <a:r>
              <a:rPr lang="en-US"/>
              <a:t>COO</a:t>
            </a:r>
          </a:p>
          <a:p>
            <a:pPr marL="0" lvl="0" indent="0" algn="l" rtl="0">
              <a:spcBef>
                <a:spcPts val="600"/>
              </a:spcBef>
              <a:spcAft>
                <a:spcPts val="0"/>
              </a:spcAft>
              <a:buNone/>
            </a:pPr>
            <a:endParaRPr lang="en-US"/>
          </a:p>
          <a:p>
            <a:pPr marL="0" lvl="0" indent="0" algn="l" rtl="0">
              <a:spcBef>
                <a:spcPts val="600"/>
              </a:spcBef>
              <a:spcAft>
                <a:spcPts val="0"/>
              </a:spcAft>
              <a:buClr>
                <a:schemeClr val="dk1"/>
              </a:buClr>
              <a:buSzPts val="1100"/>
              <a:buFont typeface="Arial"/>
              <a:buNone/>
            </a:pPr>
            <a:endParaRPr lang="en-US" sz="1200"/>
          </a:p>
          <a:p>
            <a:pPr marL="0" lvl="0" indent="0" algn="l" rtl="0">
              <a:spcBef>
                <a:spcPts val="600"/>
              </a:spcBef>
              <a:spcAft>
                <a:spcPts val="0"/>
              </a:spcAft>
              <a:buClr>
                <a:schemeClr val="dk1"/>
              </a:buClr>
              <a:buSzPts val="1100"/>
              <a:buFont typeface="Arial"/>
              <a:buNone/>
            </a:pPr>
            <a:r>
              <a:rPr lang="en-US" sz="2800" b="1"/>
              <a:t>Website: cerhawaii.org</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p:nvPr>
        </p:nvSpPr>
        <p:spPr>
          <a:xfrm>
            <a:off x="737850" y="1050925"/>
            <a:ext cx="33117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Crisis Stabilization</a:t>
            </a:r>
            <a:br>
              <a:rPr lang="en"/>
            </a:br>
            <a:r>
              <a:rPr lang="en" err="1"/>
              <a:t>Ekolu</a:t>
            </a:r>
            <a:endParaRPr err="1"/>
          </a:p>
        </p:txBody>
      </p:sp>
      <p:sp>
        <p:nvSpPr>
          <p:cNvPr id="161" name="Google Shape;161;p21"/>
          <p:cNvSpPr txBox="1">
            <a:spLocks noGrp="1"/>
          </p:cNvSpPr>
          <p:nvPr>
            <p:ph type="body" idx="1"/>
          </p:nvPr>
        </p:nvSpPr>
        <p:spPr>
          <a:xfrm>
            <a:off x="737850" y="2009100"/>
            <a:ext cx="3630050" cy="2319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2000" b="1"/>
              <a:t>How to access services:</a:t>
            </a:r>
          </a:p>
          <a:p>
            <a:pPr marL="0" lvl="0" indent="0" algn="l" rtl="0">
              <a:spcBef>
                <a:spcPts val="600"/>
              </a:spcBef>
              <a:spcAft>
                <a:spcPts val="0"/>
              </a:spcAft>
              <a:buNone/>
            </a:pPr>
            <a:r>
              <a:rPr lang="en-US" sz="2000"/>
              <a:t>Call the Hawaii CARES line</a:t>
            </a:r>
          </a:p>
          <a:p>
            <a:pPr marL="0" lvl="0" indent="0" algn="l" rtl="0">
              <a:spcBef>
                <a:spcPts val="600"/>
              </a:spcBef>
              <a:spcAft>
                <a:spcPts val="0"/>
              </a:spcAft>
              <a:buNone/>
            </a:pPr>
            <a:r>
              <a:rPr lang="en-US" sz="2000"/>
              <a:t>(808) 832-3100</a:t>
            </a:r>
          </a:p>
          <a:p>
            <a:pPr marL="0" lvl="0" indent="0" algn="l" rtl="0">
              <a:spcBef>
                <a:spcPts val="600"/>
              </a:spcBef>
              <a:spcAft>
                <a:spcPts val="0"/>
              </a:spcAft>
              <a:buNone/>
            </a:pPr>
            <a:endParaRPr lang="en-US" sz="2000"/>
          </a:p>
          <a:p>
            <a:pPr marL="0" lvl="0" indent="0" algn="l" rtl="0">
              <a:spcBef>
                <a:spcPts val="600"/>
              </a:spcBef>
              <a:spcAft>
                <a:spcPts val="0"/>
              </a:spcAft>
              <a:buNone/>
            </a:pPr>
            <a:r>
              <a:rPr lang="en-US" sz="2000"/>
              <a:t>The Crisis Team at Hawaii CARES will appropriately place the client for services .</a:t>
            </a:r>
          </a:p>
          <a:p>
            <a:pPr marL="0" lvl="0" indent="0" algn="l" rtl="0">
              <a:spcBef>
                <a:spcPts val="600"/>
              </a:spcBef>
              <a:spcAft>
                <a:spcPts val="0"/>
              </a:spcAft>
              <a:buNone/>
            </a:pPr>
            <a:endParaRPr lang="en-US" sz="2000"/>
          </a:p>
        </p:txBody>
      </p:sp>
      <p:pic>
        <p:nvPicPr>
          <p:cNvPr id="162" name="Google Shape;162;p21"/>
          <p:cNvPicPr preferRelativeResize="0"/>
          <p:nvPr/>
        </p:nvPicPr>
        <p:blipFill>
          <a:blip r:embed="rId3"/>
          <a:srcRect l="15273" r="15273"/>
          <a:stretch/>
        </p:blipFill>
        <p:spPr>
          <a:xfrm>
            <a:off x="4367900" y="579564"/>
            <a:ext cx="4068000" cy="4068000"/>
          </a:xfrm>
          <a:prstGeom prst="ellipse">
            <a:avLst/>
          </a:prstGeom>
          <a:noFill/>
          <a:ln>
            <a:noFill/>
          </a:ln>
          <a:effectLst>
            <a:outerShdw blurRad="342900" dist="114300" dir="5400000" algn="bl" rotWithShape="0">
              <a:schemeClr val="dk1">
                <a:alpha val="23000"/>
              </a:schemeClr>
            </a:outerShdw>
          </a:effectLst>
        </p:spPr>
      </p:pic>
    </p:spTree>
    <p:extLst>
      <p:ext uri="{BB962C8B-B14F-4D97-AF65-F5344CB8AC3E}">
        <p14:creationId xmlns:p14="http://schemas.microsoft.com/office/powerpoint/2010/main" val="762830443"/>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737850" y="517525"/>
            <a:ext cx="62841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Case Review</a:t>
            </a:r>
            <a:br>
              <a:rPr lang="en"/>
            </a:br>
            <a:r>
              <a:rPr lang="en" sz="2000"/>
              <a:t>Scenario</a:t>
            </a:r>
            <a:endParaRPr/>
          </a:p>
        </p:txBody>
      </p:sp>
      <p:sp>
        <p:nvSpPr>
          <p:cNvPr id="152" name="Google Shape;152;p20"/>
          <p:cNvSpPr txBox="1">
            <a:spLocks noGrp="1"/>
          </p:cNvSpPr>
          <p:nvPr>
            <p:ph type="body" idx="1"/>
          </p:nvPr>
        </p:nvSpPr>
        <p:spPr>
          <a:xfrm>
            <a:off x="737850" y="1475700"/>
            <a:ext cx="1902600" cy="2960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1400" b="0" i="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18-year-old on Oahu goes to the ED for suicide attempt (taking grandmother’s Ativan prescription). She has trouble with substance use in the past and tox screen is positive for THC, meth, opioids, benzos. Otherwise, healthy, no prior admissions. She lives with grandmother because mother left island to move to Vegas with her new husband. </a:t>
            </a:r>
            <a:endParaRPr sz="1400">
              <a:latin typeface="Lato Light" panose="020F0502020204030203" pitchFamily="34" charset="0"/>
              <a:ea typeface="Lato Light" panose="020F0502020204030203" pitchFamily="34" charset="0"/>
              <a:cs typeface="Lato Light" panose="020F0502020204030203" pitchFamily="34" charset="0"/>
            </a:endParaRPr>
          </a:p>
        </p:txBody>
      </p:sp>
      <p:sp>
        <p:nvSpPr>
          <p:cNvPr id="153" name="Google Shape;153;p20"/>
          <p:cNvSpPr txBox="1">
            <a:spLocks noGrp="1"/>
          </p:cNvSpPr>
          <p:nvPr>
            <p:ph type="body" idx="2"/>
          </p:nvPr>
        </p:nvSpPr>
        <p:spPr>
          <a:xfrm>
            <a:off x="2928612" y="1475700"/>
            <a:ext cx="1902600" cy="2960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1400" b="0" i="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Patient had a breakup with her 22-year-old boyfriend (who supplies substances for use) before suicide attempt. Grandmother doesn’t feel she can take care of patient at home anymore since patient met this boyfriend and has been ditching school and not coming home some nights.  </a:t>
            </a:r>
            <a:endParaRPr sz="1400">
              <a:latin typeface="Lato Light" panose="020F0502020204030203" pitchFamily="34" charset="0"/>
              <a:ea typeface="Lato Light" panose="020F0502020204030203" pitchFamily="34" charset="0"/>
              <a:cs typeface="Lato Light" panose="020F0502020204030203" pitchFamily="34" charset="0"/>
            </a:endParaRPr>
          </a:p>
        </p:txBody>
      </p:sp>
      <p:sp>
        <p:nvSpPr>
          <p:cNvPr id="154" name="Google Shape;154;p20"/>
          <p:cNvSpPr txBox="1">
            <a:spLocks noGrp="1"/>
          </p:cNvSpPr>
          <p:nvPr>
            <p:ph type="body" idx="3"/>
          </p:nvPr>
        </p:nvSpPr>
        <p:spPr>
          <a:xfrm>
            <a:off x="5119374" y="1475700"/>
            <a:ext cx="1902600" cy="2960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b="1"/>
              <a:t>Exam:</a:t>
            </a:r>
            <a:endParaRPr b="1"/>
          </a:p>
          <a:p>
            <a:pPr marL="0" lvl="0" indent="0" algn="l" rtl="0">
              <a:spcBef>
                <a:spcPts val="600"/>
              </a:spcBef>
              <a:spcAft>
                <a:spcPts val="0"/>
              </a:spcAft>
              <a:buNone/>
            </a:pPr>
            <a:r>
              <a:rPr lang="en-US"/>
              <a:t>Vitals Normal, Patient Cooperative, Fixated on Boyfriend  </a:t>
            </a:r>
          </a:p>
          <a:p>
            <a:pPr marL="0" lvl="0" indent="0" algn="l" rtl="0">
              <a:spcBef>
                <a:spcPts val="600"/>
              </a:spcBef>
              <a:spcAft>
                <a:spcPts val="0"/>
              </a:spcAft>
              <a:buNone/>
            </a:pPr>
            <a:endParaRPr lang="en-US"/>
          </a:p>
          <a:p>
            <a:pPr marL="0" lvl="0" indent="0" algn="l" rtl="0">
              <a:spcBef>
                <a:spcPts val="600"/>
              </a:spcBef>
              <a:spcAft>
                <a:spcPts val="0"/>
              </a:spcAft>
              <a:buNone/>
            </a:pPr>
            <a:r>
              <a:rPr lang="en-US"/>
              <a:t> </a:t>
            </a:r>
            <a:endParaRPr/>
          </a:p>
        </p:txBody>
      </p:sp>
      <p:sp>
        <p:nvSpPr>
          <p:cNvPr id="155" name="Google Shape;155;p20"/>
          <p:cNvSpPr txBox="1">
            <a:spLocks noGrp="1"/>
          </p:cNvSpPr>
          <p:nvPr>
            <p:ph type="sldNum" idx="4294967295"/>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3717058142"/>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5"/>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Referral Process to Ekolu SICM Program</a:t>
            </a:r>
            <a:endParaRPr/>
          </a:p>
        </p:txBody>
      </p:sp>
      <p:sp>
        <p:nvSpPr>
          <p:cNvPr id="348" name="Google Shape;348;p35"/>
          <p:cNvSpPr txBox="1">
            <a:spLocks noGrp="1"/>
          </p:cNvSpPr>
          <p:nvPr>
            <p:ph type="body" idx="1"/>
          </p:nvPr>
        </p:nvSpPr>
        <p:spPr>
          <a:xfrm>
            <a:off x="737850" y="1475700"/>
            <a:ext cx="60345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2000"/>
              <a:t>Client is referred to Ekolu SICM Program, either by self or ED staff, through the CARES Line 808-832-3100. </a:t>
            </a:r>
          </a:p>
          <a:p>
            <a:pPr marL="0" lvl="0" indent="0" algn="l" rtl="0">
              <a:spcBef>
                <a:spcPts val="600"/>
              </a:spcBef>
              <a:spcAft>
                <a:spcPts val="0"/>
              </a:spcAft>
              <a:buNone/>
            </a:pPr>
            <a:endParaRPr lang="en-US" sz="2000"/>
          </a:p>
          <a:p>
            <a:pPr marL="0" lvl="0" indent="0" algn="l" rtl="0">
              <a:spcBef>
                <a:spcPts val="600"/>
              </a:spcBef>
              <a:spcAft>
                <a:spcPts val="0"/>
              </a:spcAft>
              <a:buNone/>
            </a:pPr>
            <a:r>
              <a:rPr lang="en-US" sz="2000"/>
              <a:t>Upon receiving the referral, SICM staff calls the POC on the referral to gain additional information. Staff will speak with the individual being referred to confirm the client meets criteria. </a:t>
            </a:r>
            <a:endParaRPr sz="2000"/>
          </a:p>
        </p:txBody>
      </p:sp>
      <p:sp>
        <p:nvSpPr>
          <p:cNvPr id="349" name="Google Shape;349;p35"/>
          <p:cNvSpPr txBox="1">
            <a:spLocks noGrp="1"/>
          </p:cNvSpPr>
          <p:nvPr>
            <p:ph type="sldNum" idx="4294967295"/>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3840111074"/>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5"/>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Pre-Admission Criteria</a:t>
            </a:r>
          </a:p>
        </p:txBody>
      </p:sp>
      <p:sp>
        <p:nvSpPr>
          <p:cNvPr id="348" name="Google Shape;348;p35"/>
          <p:cNvSpPr txBox="1">
            <a:spLocks noGrp="1"/>
          </p:cNvSpPr>
          <p:nvPr>
            <p:ph type="body" idx="1"/>
          </p:nvPr>
        </p:nvSpPr>
        <p:spPr>
          <a:xfrm>
            <a:off x="737850" y="1475700"/>
            <a:ext cx="60345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2400"/>
              <a:t>The following is reviewed with POC and/or client to confirm </a:t>
            </a:r>
          </a:p>
          <a:p>
            <a:pPr marL="342900" indent="-342900"/>
            <a:r>
              <a:rPr lang="en-US" sz="1800"/>
              <a:t>Ekolu is a voluntary program – client must confirm they want to come to Ekolu </a:t>
            </a:r>
          </a:p>
          <a:p>
            <a:pPr marL="342900" indent="-342900"/>
            <a:r>
              <a:rPr lang="en-US" sz="1800"/>
              <a:t>Able to complete ADLs independently or with minimal prompting </a:t>
            </a:r>
          </a:p>
          <a:p>
            <a:pPr marL="342900" indent="-342900"/>
            <a:r>
              <a:rPr lang="en-US" sz="1800"/>
              <a:t>Fully ambulatory – able to walk on uneven ground, stairs and ramps </a:t>
            </a:r>
          </a:p>
          <a:p>
            <a:pPr marL="342900" indent="-342900"/>
            <a:r>
              <a:rPr lang="en-US" sz="1800"/>
              <a:t>Non-smoking facility – If client is a smoker, client should come with nicotine patch (if possible) </a:t>
            </a:r>
            <a:endParaRPr sz="1800"/>
          </a:p>
        </p:txBody>
      </p:sp>
      <p:sp>
        <p:nvSpPr>
          <p:cNvPr id="349" name="Google Shape;349;p35"/>
          <p:cNvSpPr txBox="1">
            <a:spLocks noGrp="1"/>
          </p:cNvSpPr>
          <p:nvPr>
            <p:ph type="sldNum" idx="4294967295"/>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3856742634"/>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5"/>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Admission</a:t>
            </a:r>
          </a:p>
        </p:txBody>
      </p:sp>
      <p:sp>
        <p:nvSpPr>
          <p:cNvPr id="348" name="Google Shape;348;p35"/>
          <p:cNvSpPr txBox="1">
            <a:spLocks noGrp="1"/>
          </p:cNvSpPr>
          <p:nvPr>
            <p:ph type="body" idx="1"/>
          </p:nvPr>
        </p:nvSpPr>
        <p:spPr>
          <a:xfrm>
            <a:off x="737850" y="1475700"/>
            <a:ext cx="6034500" cy="3043200"/>
          </a:xfrm>
          <a:prstGeom prst="rect">
            <a:avLst/>
          </a:prstGeom>
        </p:spPr>
        <p:txBody>
          <a:bodyPr spcFirstLastPara="1" wrap="square" lIns="0" tIns="0" rIns="0" bIns="0" anchor="t" anchorCtr="0">
            <a:noAutofit/>
          </a:bodyPr>
          <a:lstStyle/>
          <a:p>
            <a:pPr indent="-457200"/>
            <a:r>
              <a:rPr lang="en-US" sz="2000"/>
              <a:t>Welcome client to Ekolu and begin intake  </a:t>
            </a:r>
          </a:p>
          <a:p>
            <a:pPr indent="-457200"/>
            <a:r>
              <a:rPr lang="en-US" sz="2000"/>
              <a:t>Intake process</a:t>
            </a:r>
          </a:p>
          <a:p>
            <a:pPr lvl="1" indent="-457200">
              <a:spcBef>
                <a:spcPts val="600"/>
              </a:spcBef>
            </a:pPr>
            <a:r>
              <a:rPr lang="en-US" sz="2000"/>
              <a:t>Consists of assessments (CSSRS, TM48, CAGEAID, DENVER, Biopsychosocial) to determine client’s needs. </a:t>
            </a:r>
          </a:p>
          <a:p>
            <a:pPr lvl="1" indent="-457200">
              <a:spcBef>
                <a:spcPts val="600"/>
              </a:spcBef>
            </a:pPr>
            <a:r>
              <a:rPr lang="en-US" sz="2000"/>
              <a:t>Consents are gathered to allow CER to obtain client’s records, speak with stakeholders, and to link client to services needed. </a:t>
            </a:r>
          </a:p>
        </p:txBody>
      </p:sp>
      <p:sp>
        <p:nvSpPr>
          <p:cNvPr id="349" name="Google Shape;349;p35"/>
          <p:cNvSpPr txBox="1">
            <a:spLocks noGrp="1"/>
          </p:cNvSpPr>
          <p:nvPr>
            <p:ph type="sldNum" idx="4294967295"/>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3168549464"/>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5"/>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Admission</a:t>
            </a:r>
          </a:p>
        </p:txBody>
      </p:sp>
      <p:sp>
        <p:nvSpPr>
          <p:cNvPr id="348" name="Google Shape;348;p35"/>
          <p:cNvSpPr txBox="1">
            <a:spLocks noGrp="1"/>
          </p:cNvSpPr>
          <p:nvPr>
            <p:ph type="body" idx="1"/>
          </p:nvPr>
        </p:nvSpPr>
        <p:spPr>
          <a:xfrm>
            <a:off x="737850" y="1475700"/>
            <a:ext cx="6034500" cy="3043200"/>
          </a:xfrm>
          <a:prstGeom prst="rect">
            <a:avLst/>
          </a:prstGeom>
        </p:spPr>
        <p:txBody>
          <a:bodyPr spcFirstLastPara="1" wrap="square" lIns="0" tIns="0" rIns="0" bIns="0" anchor="t" anchorCtr="0">
            <a:noAutofit/>
          </a:bodyPr>
          <a:lstStyle/>
          <a:p>
            <a:pPr indent="-457200"/>
            <a:r>
              <a:rPr lang="en-US" sz="2000">
                <a:highlight>
                  <a:srgbClr val="FFFF00"/>
                </a:highlight>
              </a:rPr>
              <a:t>In this case, we would want to get a consent to speak with grandma and get the records from the ED as well as any community providers she has seen. </a:t>
            </a:r>
          </a:p>
        </p:txBody>
      </p:sp>
      <p:sp>
        <p:nvSpPr>
          <p:cNvPr id="349" name="Google Shape;349;p35"/>
          <p:cNvSpPr txBox="1">
            <a:spLocks noGrp="1"/>
          </p:cNvSpPr>
          <p:nvPr>
            <p:ph type="sldNum" idx="4294967295"/>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313834595"/>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p:nvPr>
        </p:nvSpPr>
        <p:spPr>
          <a:xfrm>
            <a:off x="737850" y="1050925"/>
            <a:ext cx="3311700" cy="744300"/>
          </a:xfrm>
          <a:prstGeom prst="rect">
            <a:avLst/>
          </a:prstGeom>
        </p:spPr>
        <p:txBody>
          <a:bodyPr spcFirstLastPara="1" wrap="square" lIns="0" tIns="0" rIns="0" bIns="0" anchor="b" anchorCtr="0">
            <a:noAutofit/>
          </a:bodyPr>
          <a:lstStyle/>
          <a:p>
            <a:r>
              <a:rPr lang="en-US"/>
              <a:t>Assign Client to a Field Case Manager (FCM) </a:t>
            </a:r>
          </a:p>
        </p:txBody>
      </p:sp>
      <p:sp>
        <p:nvSpPr>
          <p:cNvPr id="161" name="Google Shape;161;p21"/>
          <p:cNvSpPr txBox="1">
            <a:spLocks noGrp="1"/>
          </p:cNvSpPr>
          <p:nvPr>
            <p:ph type="body" idx="1"/>
          </p:nvPr>
        </p:nvSpPr>
        <p:spPr>
          <a:xfrm>
            <a:off x="737850" y="2009100"/>
            <a:ext cx="4180514" cy="2319300"/>
          </a:xfrm>
          <a:prstGeom prst="rect">
            <a:avLst/>
          </a:prstGeom>
        </p:spPr>
        <p:txBody>
          <a:bodyPr spcFirstLastPara="1" wrap="square" lIns="0" tIns="0" rIns="0" bIns="0" anchor="t" anchorCtr="0">
            <a:noAutofit/>
          </a:bodyPr>
          <a:lstStyle/>
          <a:p>
            <a:pPr marL="285750" indent="-285750"/>
            <a:r>
              <a:rPr lang="en-US" sz="1800"/>
              <a:t>The FCMs have very small caseloads to allow for intensive services to be provided during the 14 day stay. </a:t>
            </a:r>
          </a:p>
          <a:p>
            <a:pPr marL="285750" indent="-285750"/>
            <a:r>
              <a:rPr lang="en-US" sz="1800"/>
              <a:t>The FCM would be responsible for taking client off property to appointments related to her psychiatric stability and discharge planning. </a:t>
            </a:r>
          </a:p>
          <a:p>
            <a:pPr marL="285750" indent="-285750"/>
            <a:r>
              <a:rPr lang="en-US" sz="1800"/>
              <a:t>The FCM will follow the case from day 1 to discharge. </a:t>
            </a:r>
            <a:endParaRPr sz="1800"/>
          </a:p>
        </p:txBody>
      </p:sp>
      <p:sp>
        <p:nvSpPr>
          <p:cNvPr id="163" name="Google Shape;163;p21"/>
          <p:cNvSpPr txBox="1">
            <a:spLocks noGrp="1"/>
          </p:cNvSpPr>
          <p:nvPr>
            <p:ph type="sldNum" idx="4294967295"/>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pic>
        <p:nvPicPr>
          <p:cNvPr id="2" name="Picture 1">
            <a:extLst>
              <a:ext uri="{FF2B5EF4-FFF2-40B4-BE49-F238E27FC236}">
                <a16:creationId xmlns:a16="http://schemas.microsoft.com/office/drawing/2014/main" id="{A1FC1E29-94AE-68A2-E08F-BD55D72D5AE6}"/>
              </a:ext>
            </a:extLst>
          </p:cNvPr>
          <p:cNvPicPr>
            <a:picLocks noChangeAspect="1"/>
          </p:cNvPicPr>
          <p:nvPr/>
        </p:nvPicPr>
        <p:blipFill rotWithShape="1">
          <a:blip r:embed="rId3"/>
          <a:srcRect l="30993"/>
          <a:stretch/>
        </p:blipFill>
        <p:spPr>
          <a:xfrm>
            <a:off x="4980709" y="917128"/>
            <a:ext cx="3425441" cy="3309244"/>
          </a:xfrm>
          <a:prstGeom prst="rect">
            <a:avLst/>
          </a:prstGeom>
          <a:effectLst>
            <a:softEdge rad="381000"/>
          </a:effectLst>
        </p:spPr>
      </p:pic>
    </p:spTree>
    <p:extLst>
      <p:ext uri="{BB962C8B-B14F-4D97-AF65-F5344CB8AC3E}">
        <p14:creationId xmlns:p14="http://schemas.microsoft.com/office/powerpoint/2010/main" val="3444513241"/>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p:nvPr>
        </p:nvSpPr>
        <p:spPr>
          <a:xfrm>
            <a:off x="737850" y="1050925"/>
            <a:ext cx="33117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Assign her to a Field Case Manager (FCM) </a:t>
            </a:r>
          </a:p>
        </p:txBody>
      </p:sp>
      <p:sp>
        <p:nvSpPr>
          <p:cNvPr id="161" name="Google Shape;161;p21"/>
          <p:cNvSpPr txBox="1">
            <a:spLocks noGrp="1"/>
          </p:cNvSpPr>
          <p:nvPr>
            <p:ph type="body" idx="1"/>
          </p:nvPr>
        </p:nvSpPr>
        <p:spPr>
          <a:xfrm>
            <a:off x="737849" y="2009100"/>
            <a:ext cx="7498677" cy="2319300"/>
          </a:xfrm>
          <a:prstGeom prst="rect">
            <a:avLst/>
          </a:prstGeom>
        </p:spPr>
        <p:txBody>
          <a:bodyPr spcFirstLastPara="1" wrap="square" lIns="0" tIns="0" rIns="0" bIns="0" anchor="t" anchorCtr="0">
            <a:noAutofit/>
          </a:bodyPr>
          <a:lstStyle/>
          <a:p>
            <a:pPr marL="285750" indent="-285750"/>
            <a:r>
              <a:rPr lang="en-US" sz="2000"/>
              <a:t>The FCM will work with the client to create a Treatment Plan. </a:t>
            </a:r>
          </a:p>
          <a:p>
            <a:pPr marL="285750" indent="-285750"/>
            <a:r>
              <a:rPr lang="en-US" sz="2000"/>
              <a:t>The Treatment Plan will consist of goals and interventions designed to increase client’s stability in the community. The following areas are addressed: </a:t>
            </a:r>
          </a:p>
          <a:p>
            <a:pPr marL="742950" lvl="1" indent="-285750"/>
            <a:r>
              <a:rPr lang="en-US" sz="2000"/>
              <a:t>Psych, medical, benefits, SUD and Legal (if applicable) </a:t>
            </a:r>
            <a:endParaRPr sz="2000"/>
          </a:p>
        </p:txBody>
      </p:sp>
      <p:sp>
        <p:nvSpPr>
          <p:cNvPr id="163" name="Google Shape;163;p21"/>
          <p:cNvSpPr txBox="1">
            <a:spLocks noGrp="1"/>
          </p:cNvSpPr>
          <p:nvPr>
            <p:ph type="sldNum" idx="4294967295"/>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27</a:t>
            </a:fld>
            <a:endParaRPr/>
          </a:p>
        </p:txBody>
      </p:sp>
    </p:spTree>
    <p:extLst>
      <p:ext uri="{BB962C8B-B14F-4D97-AF65-F5344CB8AC3E}">
        <p14:creationId xmlns:p14="http://schemas.microsoft.com/office/powerpoint/2010/main" val="3279911557"/>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5"/>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Linking to Services</a:t>
            </a:r>
          </a:p>
        </p:txBody>
      </p:sp>
      <p:sp>
        <p:nvSpPr>
          <p:cNvPr id="348" name="Google Shape;348;p35"/>
          <p:cNvSpPr txBox="1">
            <a:spLocks noGrp="1"/>
          </p:cNvSpPr>
          <p:nvPr>
            <p:ph type="body" idx="1"/>
          </p:nvPr>
        </p:nvSpPr>
        <p:spPr>
          <a:xfrm>
            <a:off x="737849" y="1475700"/>
            <a:ext cx="6757459" cy="3043200"/>
          </a:xfrm>
          <a:prstGeom prst="rect">
            <a:avLst/>
          </a:prstGeom>
        </p:spPr>
        <p:txBody>
          <a:bodyPr spcFirstLastPara="1" wrap="square" lIns="0" tIns="0" rIns="0" bIns="0" anchor="t" anchorCtr="0">
            <a:noAutofit/>
          </a:bodyPr>
          <a:lstStyle/>
          <a:p>
            <a:pPr indent="-457200"/>
            <a:r>
              <a:rPr lang="en-US" sz="2000"/>
              <a:t>PSYCH/Therapy/PCP: Client will be referred to a psychiatric provider, therapist, and primary care physician through CER’s Integrated Clinic. By linking to CER’s Clinic, all psychiatric evaluations, medication management, PCP and therapy appointments will be conducted via telehealth during client’s stay with the onsite assistance of an Ekolu RN. </a:t>
            </a:r>
          </a:p>
          <a:p>
            <a:pPr indent="-457200"/>
            <a:r>
              <a:rPr lang="en-US" sz="2000"/>
              <a:t>If the client has providers in the community that she has already built a relationship with, the CER case manager will schedule the appropriate appointments and link client to the community to see her existing providers. </a:t>
            </a:r>
          </a:p>
        </p:txBody>
      </p:sp>
      <p:sp>
        <p:nvSpPr>
          <p:cNvPr id="349" name="Google Shape;349;p35"/>
          <p:cNvSpPr txBox="1">
            <a:spLocks noGrp="1"/>
          </p:cNvSpPr>
          <p:nvPr>
            <p:ph type="sldNum" idx="4294967295"/>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a:p>
        </p:txBody>
      </p:sp>
    </p:spTree>
    <p:extLst>
      <p:ext uri="{BB962C8B-B14F-4D97-AF65-F5344CB8AC3E}">
        <p14:creationId xmlns:p14="http://schemas.microsoft.com/office/powerpoint/2010/main" val="2536239214"/>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5"/>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Linking to Services</a:t>
            </a:r>
          </a:p>
        </p:txBody>
      </p:sp>
      <p:sp>
        <p:nvSpPr>
          <p:cNvPr id="348" name="Google Shape;348;p35"/>
          <p:cNvSpPr txBox="1">
            <a:spLocks noGrp="1"/>
          </p:cNvSpPr>
          <p:nvPr>
            <p:ph type="body" idx="1"/>
          </p:nvPr>
        </p:nvSpPr>
        <p:spPr>
          <a:xfrm>
            <a:off x="737849" y="1475700"/>
            <a:ext cx="6757459" cy="3043200"/>
          </a:xfrm>
          <a:prstGeom prst="rect">
            <a:avLst/>
          </a:prstGeom>
        </p:spPr>
        <p:txBody>
          <a:bodyPr spcFirstLastPara="1" wrap="square" lIns="0" tIns="0" rIns="0" bIns="0" anchor="t" anchorCtr="0">
            <a:noAutofit/>
          </a:bodyPr>
          <a:lstStyle/>
          <a:p>
            <a:pPr indent="-457200"/>
            <a:r>
              <a:rPr lang="en-US" sz="2000" b="1">
                <a:highlight>
                  <a:srgbClr val="FFFF00"/>
                </a:highlight>
              </a:rPr>
              <a:t>In this case a psych provider and therapist would be appropriate. A PCP would be needed to obtain a physical assessment needed for housing or treatment placement at discharge. </a:t>
            </a:r>
          </a:p>
        </p:txBody>
      </p:sp>
      <p:sp>
        <p:nvSpPr>
          <p:cNvPr id="349" name="Google Shape;349;p35"/>
          <p:cNvSpPr txBox="1">
            <a:spLocks noGrp="1"/>
          </p:cNvSpPr>
          <p:nvPr>
            <p:ph type="sldNum" idx="4294967295"/>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29</a:t>
            </a:fld>
            <a:endParaRPr/>
          </a:p>
        </p:txBody>
      </p:sp>
    </p:spTree>
    <p:extLst>
      <p:ext uri="{BB962C8B-B14F-4D97-AF65-F5344CB8AC3E}">
        <p14:creationId xmlns:p14="http://schemas.microsoft.com/office/powerpoint/2010/main" val="499238026"/>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ctrTitle"/>
          </p:nvPr>
        </p:nvSpPr>
        <p:spPr>
          <a:xfrm>
            <a:off x="1034300" y="1583350"/>
            <a:ext cx="63429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solidFill>
                  <a:schemeClr val="accent1"/>
                </a:solidFill>
              </a:rPr>
              <a:t>1.</a:t>
            </a:r>
            <a:endParaRPr>
              <a:solidFill>
                <a:schemeClr val="accent1"/>
              </a:solidFill>
            </a:endParaRPr>
          </a:p>
          <a:p>
            <a:pPr marL="0" lvl="0" indent="0" algn="l" rtl="0">
              <a:spcBef>
                <a:spcPts val="0"/>
              </a:spcBef>
              <a:spcAft>
                <a:spcPts val="0"/>
              </a:spcAft>
              <a:buNone/>
            </a:pPr>
            <a:r>
              <a:rPr lang="en"/>
              <a:t>Foundations of CER</a:t>
            </a:r>
            <a:endParaRPr/>
          </a:p>
        </p:txBody>
      </p:sp>
      <p:sp>
        <p:nvSpPr>
          <p:cNvPr id="105" name="Google Shape;105;p15"/>
          <p:cNvSpPr txBox="1">
            <a:spLocks noGrp="1"/>
          </p:cNvSpPr>
          <p:nvPr>
            <p:ph type="subTitle" idx="1"/>
          </p:nvPr>
        </p:nvSpPr>
        <p:spPr>
          <a:xfrm>
            <a:off x="1034300" y="2840052"/>
            <a:ext cx="6342900" cy="78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Culture and Philosophy</a:t>
            </a:r>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5"/>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Benefits</a:t>
            </a:r>
          </a:p>
        </p:txBody>
      </p:sp>
      <p:sp>
        <p:nvSpPr>
          <p:cNvPr id="348" name="Google Shape;348;p35"/>
          <p:cNvSpPr txBox="1">
            <a:spLocks noGrp="1"/>
          </p:cNvSpPr>
          <p:nvPr>
            <p:ph type="body" idx="1"/>
          </p:nvPr>
        </p:nvSpPr>
        <p:spPr>
          <a:xfrm>
            <a:off x="737849" y="1475700"/>
            <a:ext cx="6757459" cy="3043200"/>
          </a:xfrm>
          <a:prstGeom prst="rect">
            <a:avLst/>
          </a:prstGeom>
        </p:spPr>
        <p:txBody>
          <a:bodyPr spcFirstLastPara="1" wrap="square" lIns="0" tIns="0" rIns="0" bIns="0" anchor="t" anchorCtr="0">
            <a:noAutofit/>
          </a:bodyPr>
          <a:lstStyle/>
          <a:p>
            <a:pPr indent="-457200"/>
            <a:r>
              <a:rPr lang="en-US" sz="2000"/>
              <a:t>The CER CM will apply client for benefits through General assistance, SNAP, and </a:t>
            </a:r>
            <a:r>
              <a:rPr lang="en-US" sz="2000" err="1"/>
              <a:t>Medquest</a:t>
            </a:r>
            <a:r>
              <a:rPr lang="en-US" sz="2000"/>
              <a:t> (unless client already has benefits).</a:t>
            </a:r>
          </a:p>
          <a:p>
            <a:pPr indent="-457200"/>
            <a:endParaRPr lang="en-US" sz="2000"/>
          </a:p>
          <a:p>
            <a:pPr indent="-457200"/>
            <a:r>
              <a:rPr lang="en-US" sz="2000"/>
              <a:t>CM will also (when appropriate) begin client’s application for SSI benefits. </a:t>
            </a:r>
          </a:p>
        </p:txBody>
      </p:sp>
      <p:sp>
        <p:nvSpPr>
          <p:cNvPr id="349" name="Google Shape;349;p35"/>
          <p:cNvSpPr txBox="1">
            <a:spLocks noGrp="1"/>
          </p:cNvSpPr>
          <p:nvPr>
            <p:ph type="sldNum" idx="4294967295"/>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30</a:t>
            </a:fld>
            <a:endParaRPr/>
          </a:p>
        </p:txBody>
      </p:sp>
    </p:spTree>
    <p:extLst>
      <p:ext uri="{BB962C8B-B14F-4D97-AF65-F5344CB8AC3E}">
        <p14:creationId xmlns:p14="http://schemas.microsoft.com/office/powerpoint/2010/main" val="2641756765"/>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5"/>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Housing</a:t>
            </a:r>
          </a:p>
        </p:txBody>
      </p:sp>
      <p:sp>
        <p:nvSpPr>
          <p:cNvPr id="348" name="Google Shape;348;p35"/>
          <p:cNvSpPr txBox="1">
            <a:spLocks noGrp="1"/>
          </p:cNvSpPr>
          <p:nvPr>
            <p:ph type="body" idx="1"/>
          </p:nvPr>
        </p:nvSpPr>
        <p:spPr>
          <a:xfrm>
            <a:off x="737849" y="1475700"/>
            <a:ext cx="6757459" cy="3043200"/>
          </a:xfrm>
          <a:prstGeom prst="rect">
            <a:avLst/>
          </a:prstGeom>
        </p:spPr>
        <p:txBody>
          <a:bodyPr spcFirstLastPara="1" wrap="square" lIns="0" tIns="0" rIns="0" bIns="0" anchor="t" anchorCtr="0">
            <a:noAutofit/>
          </a:bodyPr>
          <a:lstStyle/>
          <a:p>
            <a:pPr marL="0" indent="0">
              <a:buNone/>
            </a:pPr>
            <a:r>
              <a:rPr lang="en-US" sz="2000"/>
              <a:t>CER will link client to appropriate housing options such as:</a:t>
            </a:r>
          </a:p>
          <a:p>
            <a:pPr marL="342900" indent="-342900"/>
            <a:r>
              <a:rPr lang="en-US" sz="2000"/>
              <a:t>AMHD group homes </a:t>
            </a:r>
          </a:p>
          <a:p>
            <a:pPr marL="342900" indent="-342900"/>
            <a:r>
              <a:rPr lang="en-US" sz="2000"/>
              <a:t>Clean and sober homes </a:t>
            </a:r>
          </a:p>
          <a:p>
            <a:pPr marL="342900" indent="-342900"/>
            <a:r>
              <a:rPr lang="en-US" sz="2000"/>
              <a:t>Care Homes </a:t>
            </a:r>
          </a:p>
          <a:p>
            <a:pPr marL="342900" indent="-342900"/>
            <a:r>
              <a:rPr lang="en-US" sz="2000"/>
              <a:t>Boarding Homes </a:t>
            </a:r>
          </a:p>
          <a:p>
            <a:pPr marL="342900" indent="-342900"/>
            <a:r>
              <a:rPr lang="en-US" sz="2000"/>
              <a:t>Independent living </a:t>
            </a:r>
          </a:p>
          <a:p>
            <a:pPr marL="0" indent="0">
              <a:buNone/>
            </a:pPr>
            <a:r>
              <a:rPr lang="en-US" sz="2000" b="1">
                <a:highlight>
                  <a:srgbClr val="FFFF00"/>
                </a:highlight>
              </a:rPr>
              <a:t>In this case, it is very important to find placement so that client is not returning to grandma’s house where she has access to prescriptions. </a:t>
            </a:r>
          </a:p>
        </p:txBody>
      </p:sp>
      <p:sp>
        <p:nvSpPr>
          <p:cNvPr id="349" name="Google Shape;349;p35"/>
          <p:cNvSpPr txBox="1">
            <a:spLocks noGrp="1"/>
          </p:cNvSpPr>
          <p:nvPr>
            <p:ph type="sldNum" idx="4294967295"/>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31</a:t>
            </a:fld>
            <a:endParaRPr/>
          </a:p>
        </p:txBody>
      </p:sp>
    </p:spTree>
    <p:extLst>
      <p:ext uri="{BB962C8B-B14F-4D97-AF65-F5344CB8AC3E}">
        <p14:creationId xmlns:p14="http://schemas.microsoft.com/office/powerpoint/2010/main" val="307199605"/>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5"/>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SUD Treatment</a:t>
            </a:r>
          </a:p>
        </p:txBody>
      </p:sp>
      <p:sp>
        <p:nvSpPr>
          <p:cNvPr id="348" name="Google Shape;348;p35"/>
          <p:cNvSpPr txBox="1">
            <a:spLocks noGrp="1"/>
          </p:cNvSpPr>
          <p:nvPr>
            <p:ph type="body" idx="1"/>
          </p:nvPr>
        </p:nvSpPr>
        <p:spPr>
          <a:xfrm>
            <a:off x="737849" y="1475700"/>
            <a:ext cx="6757459" cy="3043200"/>
          </a:xfrm>
          <a:prstGeom prst="rect">
            <a:avLst/>
          </a:prstGeom>
        </p:spPr>
        <p:txBody>
          <a:bodyPr spcFirstLastPara="1" wrap="square" lIns="0" tIns="0" rIns="0" bIns="0" anchor="t" anchorCtr="0">
            <a:noAutofit/>
          </a:bodyPr>
          <a:lstStyle/>
          <a:p>
            <a:pPr marL="0" indent="0">
              <a:buNone/>
            </a:pPr>
            <a:r>
              <a:rPr lang="en-US" sz="2000"/>
              <a:t>CER will link client, when appropriate, to outpatient and residential SUD treatment facilities. </a:t>
            </a:r>
            <a:r>
              <a:rPr lang="en-US" sz="2000">
                <a:highlight>
                  <a:srgbClr val="FFFF00"/>
                </a:highlight>
              </a:rPr>
              <a:t>For this case, residential SUD treatment would be the best option, however, if client refuses then we would attempt IOP treatment coupled with stable housing.</a:t>
            </a:r>
          </a:p>
          <a:p>
            <a:pPr marL="342900" indent="-342900"/>
            <a:r>
              <a:rPr lang="en-US" sz="2000" err="1"/>
              <a:t>Poailani</a:t>
            </a:r>
            <a:r>
              <a:rPr lang="en-US" sz="2000"/>
              <a:t> </a:t>
            </a:r>
          </a:p>
          <a:p>
            <a:pPr marL="342900" indent="-342900"/>
            <a:r>
              <a:rPr lang="en-US" sz="2000" err="1"/>
              <a:t>Hina</a:t>
            </a:r>
            <a:r>
              <a:rPr lang="en-US" sz="2000"/>
              <a:t> Mauka </a:t>
            </a:r>
          </a:p>
          <a:p>
            <a:pPr marL="342900" indent="-342900"/>
            <a:r>
              <a:rPr lang="en-US" sz="2000"/>
              <a:t>QCS </a:t>
            </a:r>
          </a:p>
          <a:p>
            <a:pPr marL="342900" indent="-342900"/>
            <a:r>
              <a:rPr lang="en-US" sz="2000"/>
              <a:t>Sand Island </a:t>
            </a:r>
            <a:endParaRPr lang="en-US" sz="2000" b="1">
              <a:highlight>
                <a:srgbClr val="FFFF00"/>
              </a:highlight>
            </a:endParaRPr>
          </a:p>
        </p:txBody>
      </p:sp>
      <p:sp>
        <p:nvSpPr>
          <p:cNvPr id="349" name="Google Shape;349;p35"/>
          <p:cNvSpPr txBox="1">
            <a:spLocks noGrp="1"/>
          </p:cNvSpPr>
          <p:nvPr>
            <p:ph type="sldNum" idx="4294967295"/>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32</a:t>
            </a:fld>
            <a:endParaRPr/>
          </a:p>
        </p:txBody>
      </p:sp>
    </p:spTree>
    <p:extLst>
      <p:ext uri="{BB962C8B-B14F-4D97-AF65-F5344CB8AC3E}">
        <p14:creationId xmlns:p14="http://schemas.microsoft.com/office/powerpoint/2010/main" val="80298575"/>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p:nvPr>
        </p:nvSpPr>
        <p:spPr>
          <a:xfrm>
            <a:off x="737850" y="1050925"/>
            <a:ext cx="3311700" cy="744300"/>
          </a:xfrm>
          <a:prstGeom prst="rect">
            <a:avLst/>
          </a:prstGeom>
        </p:spPr>
        <p:txBody>
          <a:bodyPr spcFirstLastPara="1" wrap="square" lIns="0" tIns="0" rIns="0" bIns="0" anchor="b" anchorCtr="0">
            <a:noAutofit/>
          </a:bodyPr>
          <a:lstStyle/>
          <a:p>
            <a:r>
              <a:rPr lang="en"/>
              <a:t>Primary Purpose of Ekolu</a:t>
            </a:r>
            <a:endParaRPr err="1"/>
          </a:p>
        </p:txBody>
      </p:sp>
      <p:sp>
        <p:nvSpPr>
          <p:cNvPr id="161" name="Google Shape;161;p21"/>
          <p:cNvSpPr txBox="1">
            <a:spLocks noGrp="1"/>
          </p:cNvSpPr>
          <p:nvPr>
            <p:ph type="body" idx="1"/>
          </p:nvPr>
        </p:nvSpPr>
        <p:spPr>
          <a:xfrm>
            <a:off x="737850" y="2009100"/>
            <a:ext cx="3630050" cy="2319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2000"/>
              <a:t>To stabilize the crisis, increase quality of life, and plan discharge to maintain stability in the community.</a:t>
            </a:r>
          </a:p>
        </p:txBody>
      </p:sp>
      <p:pic>
        <p:nvPicPr>
          <p:cNvPr id="162" name="Google Shape;162;p21"/>
          <p:cNvPicPr preferRelativeResize="0"/>
          <p:nvPr/>
        </p:nvPicPr>
        <p:blipFill>
          <a:blip r:embed="rId3"/>
          <a:srcRect l="12500" r="12500"/>
          <a:stretch/>
        </p:blipFill>
        <p:spPr>
          <a:xfrm>
            <a:off x="4367900" y="537747"/>
            <a:ext cx="4068000" cy="4068000"/>
          </a:xfrm>
          <a:prstGeom prst="ellipse">
            <a:avLst/>
          </a:prstGeom>
          <a:noFill/>
          <a:ln>
            <a:noFill/>
          </a:ln>
          <a:effectLst>
            <a:outerShdw blurRad="342900" dist="114300" dir="5400000" algn="bl" rotWithShape="0">
              <a:schemeClr val="dk1">
                <a:alpha val="23000"/>
              </a:schemeClr>
            </a:outerShdw>
          </a:effectLst>
        </p:spPr>
      </p:pic>
    </p:spTree>
    <p:extLst>
      <p:ext uri="{BB962C8B-B14F-4D97-AF65-F5344CB8AC3E}">
        <p14:creationId xmlns:p14="http://schemas.microsoft.com/office/powerpoint/2010/main" val="1779320286"/>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9"/>
          <p:cNvSpPr txBox="1">
            <a:spLocks noGrp="1"/>
          </p:cNvSpPr>
          <p:nvPr>
            <p:ph type="title"/>
          </p:nvPr>
        </p:nvSpPr>
        <p:spPr>
          <a:xfrm>
            <a:off x="737850" y="456109"/>
            <a:ext cx="62841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err="1"/>
              <a:t>Ekolu</a:t>
            </a:r>
            <a:r>
              <a:rPr lang="en"/>
              <a:t> Services</a:t>
            </a:r>
            <a:endParaRPr lang="en-US"/>
          </a:p>
        </p:txBody>
      </p:sp>
      <p:sp>
        <p:nvSpPr>
          <p:cNvPr id="268" name="Google Shape;268;p29"/>
          <p:cNvSpPr txBox="1">
            <a:spLocks noGrp="1"/>
          </p:cNvSpPr>
          <p:nvPr>
            <p:ph type="body" idx="1"/>
          </p:nvPr>
        </p:nvSpPr>
        <p:spPr>
          <a:xfrm>
            <a:off x="737849" y="1368340"/>
            <a:ext cx="3834151" cy="1418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Intensive Case Management Services/Linking:</a:t>
            </a:r>
          </a:p>
          <a:p>
            <a:pPr marL="285750" indent="-285750"/>
            <a:r>
              <a:rPr lang="en" sz="1600"/>
              <a:t>Medical/Psychiatric</a:t>
            </a:r>
          </a:p>
          <a:p>
            <a:pPr marL="285750" indent="-285750"/>
            <a:r>
              <a:rPr lang="en-US" sz="1600"/>
              <a:t>Vital Documents</a:t>
            </a:r>
          </a:p>
          <a:p>
            <a:pPr marL="285750" indent="-285750"/>
            <a:r>
              <a:rPr lang="en-US" sz="1600"/>
              <a:t>Case Management (after discharge)</a:t>
            </a:r>
          </a:p>
          <a:p>
            <a:pPr marL="285750" indent="-285750"/>
            <a:r>
              <a:rPr lang="en-US" sz="1600"/>
              <a:t>Housing</a:t>
            </a:r>
          </a:p>
          <a:p>
            <a:pPr marL="285750" indent="-285750"/>
            <a:r>
              <a:rPr lang="en-US" sz="1600"/>
              <a:t>Benefits</a:t>
            </a:r>
          </a:p>
          <a:p>
            <a:pPr marL="285750" indent="-285750"/>
            <a:r>
              <a:rPr lang="en-US" sz="1600"/>
              <a:t>Community Resources</a:t>
            </a:r>
          </a:p>
          <a:p>
            <a:pPr marL="285750" indent="-285750"/>
            <a:r>
              <a:rPr lang="en-US" sz="1600"/>
              <a:t>Substance Abuse Tx</a:t>
            </a:r>
          </a:p>
          <a:p>
            <a:pPr marL="285750" indent="-285750"/>
            <a:r>
              <a:rPr lang="en-US" sz="1600"/>
              <a:t>Forensic Peer Specialist Support </a:t>
            </a:r>
          </a:p>
          <a:p>
            <a:pPr marL="0" indent="0">
              <a:buNone/>
            </a:pPr>
            <a:endParaRPr lang="en-US" b="1"/>
          </a:p>
          <a:p>
            <a:pPr marL="0" indent="0">
              <a:buNone/>
            </a:pPr>
            <a:endParaRPr lang="en-US" sz="1200"/>
          </a:p>
        </p:txBody>
      </p:sp>
      <p:sp>
        <p:nvSpPr>
          <p:cNvPr id="22" name="Google Shape;268;p29">
            <a:extLst>
              <a:ext uri="{FF2B5EF4-FFF2-40B4-BE49-F238E27FC236}">
                <a16:creationId xmlns:a16="http://schemas.microsoft.com/office/drawing/2014/main" id="{03B59630-858B-49D8-80F5-7F0D9A6F7763}"/>
              </a:ext>
            </a:extLst>
          </p:cNvPr>
          <p:cNvSpPr txBox="1">
            <a:spLocks/>
          </p:cNvSpPr>
          <p:nvPr/>
        </p:nvSpPr>
        <p:spPr>
          <a:xfrm>
            <a:off x="4269544" y="1368340"/>
            <a:ext cx="3894323" cy="1418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4"/>
              </a:buClr>
              <a:buSzPts val="1800"/>
              <a:buFont typeface="Lato Light"/>
              <a:buChar char="◦"/>
              <a:defRPr sz="1800" b="0" i="0" u="none" strike="noStrike" cap="none">
                <a:solidFill>
                  <a:schemeClr val="dk1"/>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accent4"/>
              </a:buClr>
              <a:buSzPts val="1800"/>
              <a:buFont typeface="Lato Light"/>
              <a:buChar char="◦"/>
              <a:defRPr sz="1800" b="0" i="0" u="none" strike="noStrike" cap="none">
                <a:solidFill>
                  <a:schemeClr val="dk1"/>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accent4"/>
              </a:buClr>
              <a:buSzPts val="1800"/>
              <a:buFont typeface="Lato Light"/>
              <a:buChar char="◦"/>
              <a:defRPr sz="1800" b="0" i="0" u="none" strike="noStrike" cap="none">
                <a:solidFill>
                  <a:schemeClr val="dk1"/>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accent4"/>
              </a:buClr>
              <a:buSzPts val="1800"/>
              <a:buFont typeface="Lato Light"/>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accent4"/>
              </a:buClr>
              <a:buSzPts val="1800"/>
              <a:buFont typeface="Lato Light"/>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accent4"/>
              </a:buClr>
              <a:buSzPts val="1800"/>
              <a:buFont typeface="Lato Light"/>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accent4"/>
              </a:buClr>
              <a:buSzPts val="1800"/>
              <a:buFont typeface="Lato Light"/>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accent4"/>
              </a:buClr>
              <a:buSzPts val="1800"/>
              <a:buFont typeface="Lato Light"/>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accent4"/>
              </a:buClr>
              <a:buSzPts val="1800"/>
              <a:buFont typeface="Lato Light"/>
              <a:buChar char="◦"/>
              <a:defRPr sz="1800" b="0" i="0" u="none" strike="noStrike" cap="none">
                <a:solidFill>
                  <a:schemeClr val="dk1"/>
                </a:solidFill>
                <a:latin typeface="Lato Light"/>
                <a:ea typeface="Lato Light"/>
                <a:cs typeface="Lato Light"/>
                <a:sym typeface="Lato Light"/>
              </a:defRPr>
            </a:lvl9pPr>
          </a:lstStyle>
          <a:p>
            <a:pPr marL="0" indent="0">
              <a:buFont typeface="Lato Light"/>
              <a:buNone/>
            </a:pPr>
            <a:r>
              <a:rPr lang="en-US" b="1"/>
              <a:t>Onsite Program Activities:</a:t>
            </a:r>
            <a:endParaRPr lang="en-US" sz="1200" b="1"/>
          </a:p>
          <a:p>
            <a:pPr marL="285750" indent="-285750"/>
            <a:r>
              <a:rPr lang="en-US" sz="1600"/>
              <a:t>Mental Health Recovery Groups</a:t>
            </a:r>
          </a:p>
          <a:p>
            <a:pPr marL="285750" indent="-285750"/>
            <a:r>
              <a:rPr lang="en-US" sz="1600"/>
              <a:t>Substance Abuse Recovery Groups</a:t>
            </a:r>
          </a:p>
          <a:p>
            <a:pPr marL="285750" indent="-285750"/>
            <a:r>
              <a:rPr lang="en-US" sz="1600"/>
              <a:t>Art/Music/Dance/Crafts Activities</a:t>
            </a:r>
          </a:p>
          <a:p>
            <a:pPr marL="285750" indent="-285750"/>
            <a:r>
              <a:rPr lang="en-US" sz="1600"/>
              <a:t>Health and Wellness Activities </a:t>
            </a:r>
          </a:p>
          <a:p>
            <a:pPr marL="285750" indent="-285750"/>
            <a:r>
              <a:rPr lang="en-US" sz="1600"/>
              <a:t>Activities of Daily Living Workshops</a:t>
            </a:r>
          </a:p>
          <a:p>
            <a:pPr marL="285750" indent="-285750"/>
            <a:endParaRPr lang="en-US"/>
          </a:p>
        </p:txBody>
      </p:sp>
    </p:spTree>
    <p:extLst>
      <p:ext uri="{BB962C8B-B14F-4D97-AF65-F5344CB8AC3E}">
        <p14:creationId xmlns:p14="http://schemas.microsoft.com/office/powerpoint/2010/main" val="396092493"/>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4F7E44D-1713-0079-E308-BBD374477CF8}"/>
              </a:ext>
            </a:extLst>
          </p:cNvPr>
          <p:cNvGraphicFramePr>
            <a:graphicFrameLocks noGrp="1"/>
          </p:cNvGraphicFramePr>
          <p:nvPr>
            <p:extLst>
              <p:ext uri="{D42A27DB-BD31-4B8C-83A1-F6EECF244321}">
                <p14:modId xmlns:p14="http://schemas.microsoft.com/office/powerpoint/2010/main" val="3750996896"/>
              </p:ext>
            </p:extLst>
          </p:nvPr>
        </p:nvGraphicFramePr>
        <p:xfrm>
          <a:off x="1061321" y="3382095"/>
          <a:ext cx="6034087" cy="1390604"/>
        </p:xfrm>
        <a:graphic>
          <a:graphicData uri="http://schemas.openxmlformats.org/drawingml/2006/table">
            <a:tbl>
              <a:tblPr/>
              <a:tblGrid>
                <a:gridCol w="993713">
                  <a:extLst>
                    <a:ext uri="{9D8B030D-6E8A-4147-A177-3AD203B41FA5}">
                      <a16:colId xmlns:a16="http://schemas.microsoft.com/office/drawing/2014/main" val="3042276045"/>
                    </a:ext>
                  </a:extLst>
                </a:gridCol>
                <a:gridCol w="5040374">
                  <a:extLst>
                    <a:ext uri="{9D8B030D-6E8A-4147-A177-3AD203B41FA5}">
                      <a16:colId xmlns:a16="http://schemas.microsoft.com/office/drawing/2014/main" val="3145823980"/>
                    </a:ext>
                  </a:extLst>
                </a:gridCol>
              </a:tblGrid>
              <a:tr h="152938">
                <a:tc>
                  <a:txBody>
                    <a:bodyPr/>
                    <a:lstStyle/>
                    <a:p>
                      <a:pPr algn="l" fontAlgn="t"/>
                      <a:r>
                        <a:rPr lang="en-US" sz="900" b="1" i="0" u="none" strike="noStrike">
                          <a:solidFill>
                            <a:srgbClr val="FFFFFF"/>
                          </a:solidFill>
                          <a:effectLst/>
                          <a:latin typeface="Arial" panose="020B0604020202020204" pitchFamily="34" charset="0"/>
                        </a:rPr>
                        <a:t>Activity Type</a:t>
                      </a:r>
                    </a:p>
                  </a:txBody>
                  <a:tcPr marL="6952" marR="6952" marT="695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ACB6"/>
                    </a:solidFill>
                  </a:tcPr>
                </a:tc>
                <a:tc>
                  <a:txBody>
                    <a:bodyPr/>
                    <a:lstStyle/>
                    <a:p>
                      <a:pPr algn="ctr" fontAlgn="t"/>
                      <a:r>
                        <a:rPr lang="en-US" sz="900" b="1" i="0" u="none" strike="noStrike">
                          <a:solidFill>
                            <a:srgbClr val="000000"/>
                          </a:solidFill>
                          <a:effectLst/>
                          <a:latin typeface="Arial" panose="020B0604020202020204" pitchFamily="34" charset="0"/>
                        </a:rPr>
                        <a:t>Topics</a:t>
                      </a:r>
                    </a:p>
                  </a:txBody>
                  <a:tcPr marL="6952" marR="6952" marT="69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ACB6"/>
                    </a:solidFill>
                  </a:tcPr>
                </a:tc>
                <a:extLst>
                  <a:ext uri="{0D108BD9-81ED-4DB2-BD59-A6C34878D82A}">
                    <a16:rowId xmlns:a16="http://schemas.microsoft.com/office/drawing/2014/main" val="2540682687"/>
                  </a:ext>
                </a:extLst>
              </a:tr>
              <a:tr h="323950">
                <a:tc>
                  <a:txBody>
                    <a:bodyPr/>
                    <a:lstStyle/>
                    <a:p>
                      <a:pPr algn="l" fontAlgn="t"/>
                      <a:r>
                        <a:rPr lang="en-US" sz="700" b="1" i="0" u="none" strike="noStrike">
                          <a:solidFill>
                            <a:srgbClr val="FFFFFF"/>
                          </a:solidFill>
                          <a:effectLst/>
                          <a:latin typeface="Arial" panose="020B0604020202020204" pitchFamily="34" charset="0"/>
                        </a:rPr>
                        <a:t>Mental Health Recovery Groups</a:t>
                      </a:r>
                      <a:endParaRPr lang="en-US" sz="700" b="1" i="0" u="none" strike="noStrike">
                        <a:solidFill>
                          <a:srgbClr val="000000"/>
                        </a:solidFill>
                        <a:effectLst/>
                        <a:latin typeface="Arial" panose="020B0604020202020204" pitchFamily="34" charset="0"/>
                      </a:endParaRPr>
                    </a:p>
                  </a:txBody>
                  <a:tcPr marL="6952" marR="6952" marT="69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CB6"/>
                    </a:solidFill>
                  </a:tcPr>
                </a:tc>
                <a:tc>
                  <a:txBody>
                    <a:bodyPr/>
                    <a:lstStyle/>
                    <a:p>
                      <a:pPr algn="l" fontAlgn="t"/>
                      <a:r>
                        <a:rPr lang="en-US" sz="700" b="0" i="0" u="none" strike="noStrike">
                          <a:solidFill>
                            <a:srgbClr val="000000"/>
                          </a:solidFill>
                          <a:effectLst/>
                          <a:latin typeface="Arial" panose="020B0604020202020204" pitchFamily="34" charset="0"/>
                        </a:rPr>
                        <a:t>Anxiety, Boundaries, Coping Skills, Crisis Planning, Decision Making, Depression, Emotional Regulation Balloon, Empowerment, Family Dynamics, Meditation, Mindfulness Groups, Positive Affirmation, PTSD, Stress Ball,</a:t>
                      </a:r>
                      <a:br>
                        <a:rPr lang="en-US" sz="700" b="0" i="0" u="none" strike="noStrike">
                          <a:solidFill>
                            <a:srgbClr val="000000"/>
                          </a:solidFill>
                          <a:effectLst/>
                          <a:latin typeface="Arial" panose="020B0604020202020204" pitchFamily="34" charset="0"/>
                        </a:rPr>
                      </a:br>
                      <a:r>
                        <a:rPr lang="en-US" sz="700" b="0" i="0" u="none" strike="noStrike">
                          <a:solidFill>
                            <a:srgbClr val="000000"/>
                          </a:solidFill>
                          <a:effectLst/>
                          <a:latin typeface="Arial" panose="020B0604020202020204" pitchFamily="34" charset="0"/>
                        </a:rPr>
                        <a:t>Transition/Coping with Change, Trauma, Triggers, Values/Beliefs</a:t>
                      </a:r>
                      <a:endParaRPr lang="en-US" sz="700" b="0" i="0" u="none" strike="noStrike">
                        <a:solidFill>
                          <a:srgbClr val="000000"/>
                        </a:solidFill>
                        <a:effectLst/>
                        <a:latin typeface="Times New Roman" panose="02020603050405020304" pitchFamily="18" charset="0"/>
                      </a:endParaRPr>
                    </a:p>
                  </a:txBody>
                  <a:tcPr marL="6952" marR="6952" marT="69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DDDE1"/>
                    </a:solidFill>
                  </a:tcPr>
                </a:tc>
                <a:extLst>
                  <a:ext uri="{0D108BD9-81ED-4DB2-BD59-A6C34878D82A}">
                    <a16:rowId xmlns:a16="http://schemas.microsoft.com/office/drawing/2014/main" val="2185925532"/>
                  </a:ext>
                </a:extLst>
              </a:tr>
              <a:tr h="257213">
                <a:tc>
                  <a:txBody>
                    <a:bodyPr/>
                    <a:lstStyle/>
                    <a:p>
                      <a:pPr algn="l" fontAlgn="t"/>
                      <a:r>
                        <a:rPr lang="en-US" sz="700" b="1" i="0" u="none" strike="noStrike">
                          <a:solidFill>
                            <a:srgbClr val="FFFFFF"/>
                          </a:solidFill>
                          <a:effectLst/>
                          <a:latin typeface="Arial" panose="020B0604020202020204" pitchFamily="34" charset="0"/>
                        </a:rPr>
                        <a:t>Substance Abuse</a:t>
                      </a:r>
                      <a:br>
                        <a:rPr lang="en-US" sz="700" b="1" i="0" u="none" strike="noStrike">
                          <a:solidFill>
                            <a:srgbClr val="FFFFFF"/>
                          </a:solidFill>
                          <a:effectLst/>
                          <a:latin typeface="Arial" panose="020B0604020202020204" pitchFamily="34" charset="0"/>
                        </a:rPr>
                      </a:br>
                      <a:r>
                        <a:rPr lang="en-US" sz="700" b="1" i="0" u="none" strike="noStrike">
                          <a:solidFill>
                            <a:srgbClr val="FFFFFF"/>
                          </a:solidFill>
                          <a:effectLst/>
                          <a:latin typeface="Arial" panose="020B0604020202020204" pitchFamily="34" charset="0"/>
                        </a:rPr>
                        <a:t>Recovery Groups</a:t>
                      </a:r>
                      <a:endParaRPr lang="en-US" sz="700" b="0" i="0" u="none" strike="noStrike">
                        <a:solidFill>
                          <a:srgbClr val="000000"/>
                        </a:solidFill>
                        <a:effectLst/>
                        <a:latin typeface="Times New Roman" panose="02020603050405020304" pitchFamily="18" charset="0"/>
                      </a:endParaRPr>
                    </a:p>
                  </a:txBody>
                  <a:tcPr marL="6952" marR="6952" marT="69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CB6"/>
                    </a:solidFill>
                  </a:tcPr>
                </a:tc>
                <a:tc>
                  <a:txBody>
                    <a:bodyPr/>
                    <a:lstStyle/>
                    <a:p>
                      <a:pPr algn="l" fontAlgn="t"/>
                      <a:r>
                        <a:rPr lang="en-US" sz="800" b="0" i="0" u="none" strike="noStrike">
                          <a:solidFill>
                            <a:srgbClr val="010101"/>
                          </a:solidFill>
                          <a:effectLst/>
                          <a:latin typeface="Times New Roman" panose="02020603050405020304" pitchFamily="18" charset="0"/>
                        </a:rPr>
                        <a:t>12 </a:t>
                      </a:r>
                      <a:r>
                        <a:rPr lang="en-US" sz="700" b="0" i="0" u="none" strike="noStrike">
                          <a:solidFill>
                            <a:srgbClr val="010101"/>
                          </a:solidFill>
                          <a:effectLst/>
                          <a:latin typeface="Arial" panose="020B0604020202020204" pitchFamily="34" charset="0"/>
                        </a:rPr>
                        <a:t>Step, Coping Skills, Decision Making, NA/AA Meetings, Recovery/Sobriety Support, SA Resource, Stick Meeting,</a:t>
                      </a:r>
                      <a:br>
                        <a:rPr lang="en-US" sz="700" b="0" i="0" u="none" strike="noStrike">
                          <a:solidFill>
                            <a:srgbClr val="010101"/>
                          </a:solidFill>
                          <a:effectLst/>
                          <a:latin typeface="Arial" panose="020B0604020202020204" pitchFamily="34" charset="0"/>
                        </a:rPr>
                      </a:br>
                      <a:r>
                        <a:rPr lang="en-US" sz="700" b="0" i="0" u="none" strike="noStrike">
                          <a:solidFill>
                            <a:srgbClr val="010101"/>
                          </a:solidFill>
                          <a:effectLst/>
                          <a:latin typeface="Arial" panose="020B0604020202020204" pitchFamily="34" charset="0"/>
                        </a:rPr>
                        <a:t>Triggers</a:t>
                      </a:r>
                      <a:endParaRPr lang="en-US" sz="700" b="0" i="0" u="none" strike="noStrike">
                        <a:solidFill>
                          <a:srgbClr val="000000"/>
                        </a:solidFill>
                        <a:effectLst/>
                        <a:latin typeface="Times New Roman" panose="02020603050405020304" pitchFamily="18" charset="0"/>
                      </a:endParaRPr>
                    </a:p>
                  </a:txBody>
                  <a:tcPr marL="6952" marR="6952" marT="69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EDEF"/>
                    </a:solidFill>
                  </a:tcPr>
                </a:tc>
                <a:extLst>
                  <a:ext uri="{0D108BD9-81ED-4DB2-BD59-A6C34878D82A}">
                    <a16:rowId xmlns:a16="http://schemas.microsoft.com/office/drawing/2014/main" val="1610726058"/>
                  </a:ext>
                </a:extLst>
              </a:tr>
              <a:tr h="236358">
                <a:tc>
                  <a:txBody>
                    <a:bodyPr/>
                    <a:lstStyle/>
                    <a:p>
                      <a:pPr algn="l" fontAlgn="t"/>
                      <a:r>
                        <a:rPr lang="en-US" sz="700" b="1" i="0" u="none" strike="noStrike">
                          <a:solidFill>
                            <a:srgbClr val="FFFFFF"/>
                          </a:solidFill>
                          <a:effectLst/>
                          <a:latin typeface="Arial" panose="020B0604020202020204" pitchFamily="34" charset="0"/>
                        </a:rPr>
                        <a:t>Art/Music/Dance/Crafts</a:t>
                      </a:r>
                      <a:br>
                        <a:rPr lang="en-US" sz="700" b="1" i="0" u="none" strike="noStrike">
                          <a:solidFill>
                            <a:srgbClr val="FFFFFF"/>
                          </a:solidFill>
                          <a:effectLst/>
                          <a:latin typeface="Arial" panose="020B0604020202020204" pitchFamily="34" charset="0"/>
                        </a:rPr>
                      </a:br>
                      <a:r>
                        <a:rPr lang="en-US" sz="700" b="1" i="0" u="none" strike="noStrike">
                          <a:solidFill>
                            <a:srgbClr val="FFFFFF"/>
                          </a:solidFill>
                          <a:effectLst/>
                          <a:latin typeface="Arial" panose="020B0604020202020204" pitchFamily="34" charset="0"/>
                        </a:rPr>
                        <a:t>Activities</a:t>
                      </a:r>
                    </a:p>
                  </a:txBody>
                  <a:tcPr marL="6952" marR="6952" marT="69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CB6"/>
                    </a:solidFill>
                  </a:tcPr>
                </a:tc>
                <a:tc>
                  <a:txBody>
                    <a:bodyPr/>
                    <a:lstStyle/>
                    <a:p>
                      <a:pPr algn="l" fontAlgn="t"/>
                      <a:r>
                        <a:rPr lang="en-US" sz="700" b="0" i="0" u="none" strike="noStrike">
                          <a:solidFill>
                            <a:srgbClr val="010101"/>
                          </a:solidFill>
                          <a:effectLst/>
                          <a:latin typeface="Arial" panose="020B0604020202020204" pitchFamily="34" charset="0"/>
                        </a:rPr>
                        <a:t>Art Therapy, Auto Biography, Bubble Therapy, Karaoke, Movie Night, Music Therapy, Rock Painting, Seasonal</a:t>
                      </a:r>
                      <a:br>
                        <a:rPr lang="en-US" sz="700" b="0" i="0" u="none" strike="noStrike">
                          <a:solidFill>
                            <a:srgbClr val="010101"/>
                          </a:solidFill>
                          <a:effectLst/>
                          <a:latin typeface="Arial" panose="020B0604020202020204" pitchFamily="34" charset="0"/>
                        </a:rPr>
                      </a:br>
                      <a:r>
                        <a:rPr lang="en-US" sz="700" b="0" i="0" u="none" strike="noStrike">
                          <a:solidFill>
                            <a:srgbClr val="010101"/>
                          </a:solidFill>
                          <a:effectLst/>
                          <a:latin typeface="Arial" panose="020B0604020202020204" pitchFamily="34" charset="0"/>
                        </a:rPr>
                        <a:t>Crafts, Tie Dye, Walking to Music</a:t>
                      </a:r>
                      <a:endParaRPr lang="en-US" sz="700" b="0" i="0" u="none" strike="noStrike">
                        <a:solidFill>
                          <a:srgbClr val="000000"/>
                        </a:solidFill>
                        <a:effectLst/>
                        <a:latin typeface="Times New Roman" panose="02020603050405020304" pitchFamily="18" charset="0"/>
                      </a:endParaRPr>
                    </a:p>
                  </a:txBody>
                  <a:tcPr marL="6952" marR="6952" marT="69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DDDE1"/>
                    </a:solidFill>
                  </a:tcPr>
                </a:tc>
                <a:extLst>
                  <a:ext uri="{0D108BD9-81ED-4DB2-BD59-A6C34878D82A}">
                    <a16:rowId xmlns:a16="http://schemas.microsoft.com/office/drawing/2014/main" val="535637238"/>
                  </a:ext>
                </a:extLst>
              </a:tr>
              <a:tr h="264165">
                <a:tc>
                  <a:txBody>
                    <a:bodyPr/>
                    <a:lstStyle/>
                    <a:p>
                      <a:pPr algn="l" fontAlgn="t"/>
                      <a:r>
                        <a:rPr lang="en-US" sz="700" b="1" i="0" u="none" strike="noStrike">
                          <a:solidFill>
                            <a:srgbClr val="FFFFFF"/>
                          </a:solidFill>
                          <a:effectLst/>
                          <a:latin typeface="Arial" panose="020B0604020202020204" pitchFamily="34" charset="0"/>
                        </a:rPr>
                        <a:t>Health and Wellness</a:t>
                      </a:r>
                      <a:br>
                        <a:rPr lang="en-US" sz="700" b="1" i="0" u="none" strike="noStrike">
                          <a:solidFill>
                            <a:srgbClr val="FFFFFF"/>
                          </a:solidFill>
                          <a:effectLst/>
                          <a:latin typeface="Arial" panose="020B0604020202020204" pitchFamily="34" charset="0"/>
                        </a:rPr>
                      </a:br>
                      <a:r>
                        <a:rPr lang="en-US" sz="700" b="1" i="0" u="none" strike="noStrike">
                          <a:solidFill>
                            <a:srgbClr val="FFFFFF"/>
                          </a:solidFill>
                          <a:effectLst/>
                          <a:latin typeface="Arial" panose="020B0604020202020204" pitchFamily="34" charset="0"/>
                        </a:rPr>
                        <a:t>Activities</a:t>
                      </a:r>
                      <a:endParaRPr lang="en-US" sz="700" b="0" i="0" u="none" strike="noStrike">
                        <a:solidFill>
                          <a:srgbClr val="000000"/>
                        </a:solidFill>
                        <a:effectLst/>
                        <a:latin typeface="Times New Roman" panose="02020603050405020304" pitchFamily="18" charset="0"/>
                      </a:endParaRPr>
                    </a:p>
                  </a:txBody>
                  <a:tcPr marL="6952" marR="6952" marT="69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CB6"/>
                    </a:solidFill>
                  </a:tcPr>
                </a:tc>
                <a:tc>
                  <a:txBody>
                    <a:bodyPr/>
                    <a:lstStyle/>
                    <a:p>
                      <a:pPr algn="l" fontAlgn="t"/>
                      <a:r>
                        <a:rPr lang="en-US" sz="700" b="0" i="0" u="none" strike="noStrike">
                          <a:solidFill>
                            <a:srgbClr val="010101"/>
                          </a:solidFill>
                          <a:effectLst/>
                          <a:latin typeface="Arial" panose="020B0604020202020204" pitchFamily="34" charset="0"/>
                        </a:rPr>
                        <a:t>Bean Bag Toss, Bedtime Yoga, Cornhole, Egg Drop, Fit On, Football, Frisbee, Makahiki Games, MK Fit, Soccer, Spike</a:t>
                      </a:r>
                      <a:br>
                        <a:rPr lang="en-US" sz="700" b="0" i="0" u="none" strike="noStrike">
                          <a:solidFill>
                            <a:srgbClr val="010101"/>
                          </a:solidFill>
                          <a:effectLst/>
                          <a:latin typeface="Arial" panose="020B0604020202020204" pitchFamily="34" charset="0"/>
                        </a:rPr>
                      </a:br>
                      <a:r>
                        <a:rPr lang="en-US" sz="700" b="0" i="0" u="none" strike="noStrike">
                          <a:solidFill>
                            <a:srgbClr val="010101"/>
                          </a:solidFill>
                          <a:effectLst/>
                          <a:latin typeface="Arial" panose="020B0604020202020204" pitchFamily="34" charset="0"/>
                        </a:rPr>
                        <a:t>ball, Stretching/Yoga, Volleyball</a:t>
                      </a:r>
                      <a:endParaRPr lang="en-US" sz="700" b="0" i="0" u="none" strike="noStrike">
                        <a:solidFill>
                          <a:srgbClr val="000000"/>
                        </a:solidFill>
                        <a:effectLst/>
                        <a:latin typeface="Times New Roman" panose="02020603050405020304" pitchFamily="18" charset="0"/>
                      </a:endParaRPr>
                    </a:p>
                  </a:txBody>
                  <a:tcPr marL="6952" marR="6952" marT="69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EDEF"/>
                    </a:solidFill>
                  </a:tcPr>
                </a:tc>
                <a:extLst>
                  <a:ext uri="{0D108BD9-81ED-4DB2-BD59-A6C34878D82A}">
                    <a16:rowId xmlns:a16="http://schemas.microsoft.com/office/drawing/2014/main" val="3804593311"/>
                  </a:ext>
                </a:extLst>
              </a:tr>
              <a:tr h="152938">
                <a:tc>
                  <a:txBody>
                    <a:bodyPr/>
                    <a:lstStyle/>
                    <a:p>
                      <a:pPr algn="l" fontAlgn="t"/>
                      <a:r>
                        <a:rPr lang="en-US" sz="700" b="1" i="0" u="none" strike="noStrike">
                          <a:solidFill>
                            <a:srgbClr val="FFFFFF"/>
                          </a:solidFill>
                          <a:effectLst/>
                          <a:latin typeface="Arial" panose="020B0604020202020204" pitchFamily="34" charset="0"/>
                        </a:rPr>
                        <a:t>ADLs</a:t>
                      </a:r>
                      <a:endParaRPr lang="en-US" sz="700" b="1" i="0" u="none" strike="noStrike">
                        <a:solidFill>
                          <a:srgbClr val="000000"/>
                        </a:solidFill>
                        <a:effectLst/>
                        <a:latin typeface="Arial" panose="020B0604020202020204" pitchFamily="34" charset="0"/>
                      </a:endParaRPr>
                    </a:p>
                  </a:txBody>
                  <a:tcPr marL="6952" marR="6952" marT="69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ACB6"/>
                    </a:solidFill>
                  </a:tcPr>
                </a:tc>
                <a:tc>
                  <a:txBody>
                    <a:bodyPr/>
                    <a:lstStyle/>
                    <a:p>
                      <a:pPr algn="l" fontAlgn="t"/>
                      <a:r>
                        <a:rPr lang="en-US" sz="700" b="0" i="0" u="none" strike="noStrike">
                          <a:solidFill>
                            <a:srgbClr val="010101"/>
                          </a:solidFill>
                          <a:effectLst/>
                          <a:latin typeface="Arial" panose="020B0604020202020204" pitchFamily="34" charset="0"/>
                        </a:rPr>
                        <a:t>Personal Hygiene, Room Cleaning</a:t>
                      </a:r>
                      <a:endParaRPr lang="en-US" sz="700" b="0" i="0" u="none" strike="noStrike">
                        <a:solidFill>
                          <a:srgbClr val="000000"/>
                        </a:solidFill>
                        <a:effectLst/>
                        <a:latin typeface="Arial" panose="020B0604020202020204" pitchFamily="34" charset="0"/>
                      </a:endParaRPr>
                    </a:p>
                  </a:txBody>
                  <a:tcPr marL="6952" marR="6952" marT="69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DE1"/>
                    </a:solidFill>
                  </a:tcPr>
                </a:tc>
                <a:extLst>
                  <a:ext uri="{0D108BD9-81ED-4DB2-BD59-A6C34878D82A}">
                    <a16:rowId xmlns:a16="http://schemas.microsoft.com/office/drawing/2014/main" val="2763047536"/>
                  </a:ext>
                </a:extLst>
              </a:tr>
            </a:tbl>
          </a:graphicData>
        </a:graphic>
      </p:graphicFrame>
      <p:graphicFrame>
        <p:nvGraphicFramePr>
          <p:cNvPr id="7" name="Table 6">
            <a:extLst>
              <a:ext uri="{FF2B5EF4-FFF2-40B4-BE49-F238E27FC236}">
                <a16:creationId xmlns:a16="http://schemas.microsoft.com/office/drawing/2014/main" id="{A28AD215-511C-7161-4161-2A8830A7D676}"/>
              </a:ext>
            </a:extLst>
          </p:cNvPr>
          <p:cNvGraphicFramePr>
            <a:graphicFrameLocks noGrp="1"/>
          </p:cNvGraphicFramePr>
          <p:nvPr>
            <p:extLst>
              <p:ext uri="{D42A27DB-BD31-4B8C-83A1-F6EECF244321}">
                <p14:modId xmlns:p14="http://schemas.microsoft.com/office/powerpoint/2010/main" val="4189123893"/>
              </p:ext>
            </p:extLst>
          </p:nvPr>
        </p:nvGraphicFramePr>
        <p:xfrm>
          <a:off x="1061320" y="553607"/>
          <a:ext cx="6034087" cy="2745924"/>
        </p:xfrm>
        <a:graphic>
          <a:graphicData uri="http://schemas.openxmlformats.org/drawingml/2006/table">
            <a:tbl>
              <a:tblPr/>
              <a:tblGrid>
                <a:gridCol w="993713">
                  <a:extLst>
                    <a:ext uri="{9D8B030D-6E8A-4147-A177-3AD203B41FA5}">
                      <a16:colId xmlns:a16="http://schemas.microsoft.com/office/drawing/2014/main" val="3742772755"/>
                    </a:ext>
                  </a:extLst>
                </a:gridCol>
                <a:gridCol w="5040374">
                  <a:extLst>
                    <a:ext uri="{9D8B030D-6E8A-4147-A177-3AD203B41FA5}">
                      <a16:colId xmlns:a16="http://schemas.microsoft.com/office/drawing/2014/main" val="3111129464"/>
                    </a:ext>
                  </a:extLst>
                </a:gridCol>
              </a:tblGrid>
              <a:tr h="152938">
                <a:tc gridSpan="2">
                  <a:txBody>
                    <a:bodyPr/>
                    <a:lstStyle/>
                    <a:p>
                      <a:pPr algn="ctr" fontAlgn="t"/>
                      <a:r>
                        <a:rPr lang="en-US" sz="900" b="1" i="0" u="none" strike="noStrike">
                          <a:solidFill>
                            <a:srgbClr val="FFFFFF"/>
                          </a:solidFill>
                          <a:effectLst/>
                          <a:latin typeface="Arial" panose="020B0604020202020204" pitchFamily="34" charset="0"/>
                        </a:rPr>
                        <a:t>DAILY PROGRAM SCHEDULE</a:t>
                      </a:r>
                      <a:endParaRPr lang="en-US" sz="900" b="1" i="0" u="none" strike="noStrike">
                        <a:solidFill>
                          <a:srgbClr val="000000"/>
                        </a:solidFill>
                        <a:effectLst/>
                        <a:latin typeface="Arial" panose="020B0604020202020204" pitchFamily="34" charset="0"/>
                      </a:endParaRPr>
                    </a:p>
                  </a:txBody>
                  <a:tcPr marL="6952" marR="6952" marT="69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5BCA7"/>
                    </a:solidFill>
                  </a:tcPr>
                </a:tc>
                <a:tc hMerge="1">
                  <a:txBody>
                    <a:bodyPr/>
                    <a:lstStyle/>
                    <a:p>
                      <a:endParaRPr lang="en-US"/>
                    </a:p>
                  </a:txBody>
                  <a:tcPr/>
                </a:tc>
                <a:extLst>
                  <a:ext uri="{0D108BD9-81ED-4DB2-BD59-A6C34878D82A}">
                    <a16:rowId xmlns:a16="http://schemas.microsoft.com/office/drawing/2014/main" val="4020365793"/>
                  </a:ext>
                </a:extLst>
              </a:tr>
              <a:tr h="145978">
                <a:tc>
                  <a:txBody>
                    <a:bodyPr/>
                    <a:lstStyle/>
                    <a:p>
                      <a:pPr algn="l" fontAlgn="t"/>
                      <a:r>
                        <a:rPr lang="en-US" sz="700" b="0" i="0" u="none" strike="noStrike" cap="none">
                          <a:solidFill>
                            <a:srgbClr val="010101"/>
                          </a:solidFill>
                          <a:effectLst/>
                          <a:latin typeface="Arial" panose="020B0604020202020204" pitchFamily="34" charset="0"/>
                          <a:ea typeface="+mn-ea"/>
                          <a:cs typeface="+mn-cs"/>
                          <a:sym typeface="Arial"/>
                        </a:rPr>
                        <a:t>TIME</a:t>
                      </a:r>
                    </a:p>
                  </a:txBody>
                  <a:tcPr marL="6952" marR="6952" marT="6952" marB="0">
                    <a:lnL w="1270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4DB"/>
                    </a:solidFill>
                  </a:tcPr>
                </a:tc>
                <a:tc>
                  <a:txBody>
                    <a:bodyPr/>
                    <a:lstStyle/>
                    <a:p>
                      <a:pPr algn="l" fontAlgn="t"/>
                      <a:r>
                        <a:rPr lang="en-US" sz="700" b="0" i="0" u="none" strike="noStrike">
                          <a:solidFill>
                            <a:srgbClr val="000000"/>
                          </a:solidFill>
                          <a:effectLst/>
                          <a:latin typeface="Times New Roman" panose="02020603050405020304" pitchFamily="18" charset="0"/>
                        </a:rPr>
                        <a:t> </a:t>
                      </a:r>
                      <a:r>
                        <a:rPr lang="en-US" sz="700" b="0" i="0" u="none" strike="noStrike" cap="none">
                          <a:solidFill>
                            <a:srgbClr val="010101"/>
                          </a:solidFill>
                          <a:effectLst/>
                          <a:latin typeface="Arial" panose="020B0604020202020204" pitchFamily="34" charset="0"/>
                          <a:ea typeface="+mn-ea"/>
                          <a:cs typeface="+mn-cs"/>
                          <a:sym typeface="Arial"/>
                        </a:rPr>
                        <a:t>EVENT</a:t>
                      </a:r>
                    </a:p>
                  </a:txBody>
                  <a:tcPr marL="6952" marR="6952" marT="6952" marB="0">
                    <a:lnL>
                      <a:noFill/>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4DB"/>
                    </a:solidFill>
                  </a:tcPr>
                </a:tc>
                <a:extLst>
                  <a:ext uri="{0D108BD9-81ED-4DB2-BD59-A6C34878D82A}">
                    <a16:rowId xmlns:a16="http://schemas.microsoft.com/office/drawing/2014/main" val="1468276893"/>
                  </a:ext>
                </a:extLst>
              </a:tr>
              <a:tr h="152938">
                <a:tc>
                  <a:txBody>
                    <a:bodyPr/>
                    <a:lstStyle/>
                    <a:p>
                      <a:pPr algn="l" fontAlgn="t"/>
                      <a:r>
                        <a:rPr lang="en-US" sz="800" b="0" i="0" u="none" strike="noStrike">
                          <a:solidFill>
                            <a:srgbClr val="010101"/>
                          </a:solidFill>
                          <a:effectLst/>
                          <a:latin typeface="Times New Roman" panose="02020603050405020304" pitchFamily="18" charset="0"/>
                        </a:rPr>
                        <a:t>0700-0800</a:t>
                      </a:r>
                      <a:endParaRPr lang="en-US" sz="800" b="0" i="0" u="none" strike="noStrike">
                        <a:solidFill>
                          <a:srgbClr val="000000"/>
                        </a:solidFill>
                        <a:effectLst/>
                        <a:latin typeface="Times New Roman" panose="02020603050405020304" pitchFamily="18" charset="0"/>
                      </a:endParaRPr>
                    </a:p>
                  </a:txBody>
                  <a:tcPr marL="6952" marR="6952" marT="69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tc>
                  <a:txBody>
                    <a:bodyPr/>
                    <a:lstStyle/>
                    <a:p>
                      <a:pPr algn="l" fontAlgn="t"/>
                      <a:r>
                        <a:rPr lang="en-US" sz="700" b="0" i="0" u="none" strike="noStrike">
                          <a:solidFill>
                            <a:srgbClr val="010101"/>
                          </a:solidFill>
                          <a:effectLst/>
                          <a:latin typeface="Arial" panose="020B0604020202020204" pitchFamily="34" charset="0"/>
                        </a:rPr>
                        <a:t>AM Medications/ Wellness Checks (RN)</a:t>
                      </a:r>
                      <a:endParaRPr lang="en-US" sz="700" b="0" i="0" u="none" strike="noStrike">
                        <a:solidFill>
                          <a:srgbClr val="000000"/>
                        </a:solidFill>
                        <a:effectLst/>
                        <a:latin typeface="Arial" panose="020B0604020202020204" pitchFamily="34" charset="0"/>
                      </a:endParaRPr>
                    </a:p>
                  </a:txBody>
                  <a:tcPr marL="6952" marR="6952" marT="69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extLst>
                  <a:ext uri="{0D108BD9-81ED-4DB2-BD59-A6C34878D82A}">
                    <a16:rowId xmlns:a16="http://schemas.microsoft.com/office/drawing/2014/main" val="3119201982"/>
                  </a:ext>
                </a:extLst>
              </a:tr>
              <a:tr h="152938">
                <a:tc>
                  <a:txBody>
                    <a:bodyPr/>
                    <a:lstStyle/>
                    <a:p>
                      <a:pPr algn="l" fontAlgn="t"/>
                      <a:r>
                        <a:rPr lang="en-US" sz="800" b="0" i="0" u="none" strike="noStrike">
                          <a:solidFill>
                            <a:srgbClr val="010101"/>
                          </a:solidFill>
                          <a:effectLst/>
                          <a:latin typeface="Times New Roman" panose="02020603050405020304" pitchFamily="18" charset="0"/>
                        </a:rPr>
                        <a:t>0800-0900</a:t>
                      </a:r>
                      <a:endParaRPr lang="en-US" sz="800" b="0" i="0" u="none" strike="noStrike">
                        <a:solidFill>
                          <a:srgbClr val="000000"/>
                        </a:solidFill>
                        <a:effectLst/>
                        <a:latin typeface="Times New Roman" panose="02020603050405020304" pitchFamily="18" charset="0"/>
                      </a:endParaRPr>
                    </a:p>
                  </a:txBody>
                  <a:tcPr marL="6952" marR="6952" marT="69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4DB"/>
                    </a:solidFill>
                  </a:tcPr>
                </a:tc>
                <a:tc>
                  <a:txBody>
                    <a:bodyPr/>
                    <a:lstStyle/>
                    <a:p>
                      <a:pPr algn="l" fontAlgn="t"/>
                      <a:r>
                        <a:rPr lang="en-US" sz="700" b="0" i="0" u="none" strike="noStrike">
                          <a:solidFill>
                            <a:srgbClr val="010101"/>
                          </a:solidFill>
                          <a:effectLst/>
                          <a:latin typeface="Arial" panose="020B0604020202020204" pitchFamily="34" charset="0"/>
                        </a:rPr>
                        <a:t>Breakfast, ADLs Morning Routine</a:t>
                      </a:r>
                      <a:endParaRPr lang="en-US" sz="700" b="0" i="0" u="none" strike="noStrike">
                        <a:solidFill>
                          <a:srgbClr val="000000"/>
                        </a:solidFill>
                        <a:effectLst/>
                        <a:latin typeface="Arial" panose="020B0604020202020204" pitchFamily="34" charset="0"/>
                      </a:endParaRPr>
                    </a:p>
                  </a:txBody>
                  <a:tcPr marL="6952" marR="6952" marT="69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extLst>
                  <a:ext uri="{0D108BD9-81ED-4DB2-BD59-A6C34878D82A}">
                    <a16:rowId xmlns:a16="http://schemas.microsoft.com/office/drawing/2014/main" val="4164110794"/>
                  </a:ext>
                </a:extLst>
              </a:tr>
              <a:tr h="152938">
                <a:tc>
                  <a:txBody>
                    <a:bodyPr/>
                    <a:lstStyle/>
                    <a:p>
                      <a:pPr algn="l" fontAlgn="t"/>
                      <a:r>
                        <a:rPr lang="en-US" sz="800" b="0" i="0" u="none" strike="noStrike">
                          <a:solidFill>
                            <a:srgbClr val="010101"/>
                          </a:solidFill>
                          <a:effectLst/>
                          <a:latin typeface="Times New Roman" panose="02020603050405020304" pitchFamily="18" charset="0"/>
                        </a:rPr>
                        <a:t>0900-0930</a:t>
                      </a:r>
                      <a:endParaRPr lang="en-US" sz="800" b="0" i="0" u="none" strike="noStrike">
                        <a:solidFill>
                          <a:srgbClr val="000000"/>
                        </a:solidFill>
                        <a:effectLst/>
                        <a:latin typeface="Times New Roman" panose="02020603050405020304" pitchFamily="18" charset="0"/>
                      </a:endParaRPr>
                    </a:p>
                  </a:txBody>
                  <a:tcPr marL="6952" marR="6952" marT="69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tc>
                  <a:txBody>
                    <a:bodyPr/>
                    <a:lstStyle/>
                    <a:p>
                      <a:pPr algn="l" fontAlgn="t"/>
                      <a:r>
                        <a:rPr lang="en-US" sz="700" b="0" i="0" u="none" strike="noStrike">
                          <a:solidFill>
                            <a:srgbClr val="010101"/>
                          </a:solidFill>
                          <a:effectLst/>
                          <a:latin typeface="Arial" panose="020B0604020202020204" pitchFamily="34" charset="0"/>
                        </a:rPr>
                        <a:t>House Meeting/Announcements</a:t>
                      </a:r>
                      <a:endParaRPr lang="en-US" sz="700" b="0" i="0" u="none" strike="noStrike">
                        <a:solidFill>
                          <a:srgbClr val="000000"/>
                        </a:solidFill>
                        <a:effectLst/>
                        <a:latin typeface="Arial" panose="020B0604020202020204" pitchFamily="34" charset="0"/>
                      </a:endParaRPr>
                    </a:p>
                  </a:txBody>
                  <a:tcPr marL="6952" marR="6952" marT="69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extLst>
                  <a:ext uri="{0D108BD9-81ED-4DB2-BD59-A6C34878D82A}">
                    <a16:rowId xmlns:a16="http://schemas.microsoft.com/office/drawing/2014/main" val="3853526169"/>
                  </a:ext>
                </a:extLst>
              </a:tr>
              <a:tr h="152938">
                <a:tc>
                  <a:txBody>
                    <a:bodyPr/>
                    <a:lstStyle/>
                    <a:p>
                      <a:pPr algn="l" fontAlgn="t"/>
                      <a:r>
                        <a:rPr lang="en-US" sz="800" b="0" i="0" u="none" strike="noStrike">
                          <a:solidFill>
                            <a:srgbClr val="010101"/>
                          </a:solidFill>
                          <a:effectLst/>
                          <a:latin typeface="Times New Roman" panose="02020603050405020304" pitchFamily="18" charset="0"/>
                        </a:rPr>
                        <a:t>0930-1030</a:t>
                      </a:r>
                      <a:endParaRPr lang="en-US" sz="800" b="0" i="0" u="none" strike="noStrike">
                        <a:solidFill>
                          <a:srgbClr val="000000"/>
                        </a:solidFill>
                        <a:effectLst/>
                        <a:latin typeface="Times New Roman" panose="02020603050405020304" pitchFamily="18" charset="0"/>
                      </a:endParaRPr>
                    </a:p>
                  </a:txBody>
                  <a:tcPr marL="6952" marR="6952" marT="69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4DB"/>
                    </a:solidFill>
                  </a:tcPr>
                </a:tc>
                <a:tc>
                  <a:txBody>
                    <a:bodyPr/>
                    <a:lstStyle/>
                    <a:p>
                      <a:pPr algn="l" fontAlgn="t"/>
                      <a:r>
                        <a:rPr lang="en-US" sz="700" b="0" i="0" u="none" strike="noStrike">
                          <a:solidFill>
                            <a:srgbClr val="010101"/>
                          </a:solidFill>
                          <a:effectLst/>
                          <a:latin typeface="Arial" panose="020B0604020202020204" pitchFamily="34" charset="0"/>
                        </a:rPr>
                        <a:t>Morning Activity</a:t>
                      </a:r>
                      <a:endParaRPr lang="en-US" sz="700" b="0" i="0" u="none" strike="noStrike">
                        <a:solidFill>
                          <a:srgbClr val="000000"/>
                        </a:solidFill>
                        <a:effectLst/>
                        <a:latin typeface="Arial" panose="020B0604020202020204" pitchFamily="34" charset="0"/>
                      </a:endParaRPr>
                    </a:p>
                  </a:txBody>
                  <a:tcPr marL="6952" marR="6952" marT="69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extLst>
                  <a:ext uri="{0D108BD9-81ED-4DB2-BD59-A6C34878D82A}">
                    <a16:rowId xmlns:a16="http://schemas.microsoft.com/office/drawing/2014/main" val="2180721568"/>
                  </a:ext>
                </a:extLst>
              </a:tr>
              <a:tr h="152938">
                <a:tc>
                  <a:txBody>
                    <a:bodyPr/>
                    <a:lstStyle/>
                    <a:p>
                      <a:pPr algn="l" fontAlgn="t"/>
                      <a:r>
                        <a:rPr lang="en-US" sz="800" b="0" i="0" u="none" strike="noStrike">
                          <a:solidFill>
                            <a:srgbClr val="010101"/>
                          </a:solidFill>
                          <a:effectLst/>
                          <a:latin typeface="Times New Roman" panose="02020603050405020304" pitchFamily="18" charset="0"/>
                        </a:rPr>
                        <a:t>1030-1130</a:t>
                      </a:r>
                      <a:endParaRPr lang="en-US" sz="800" b="0" i="0" u="none" strike="noStrike">
                        <a:solidFill>
                          <a:srgbClr val="000000"/>
                        </a:solidFill>
                        <a:effectLst/>
                        <a:latin typeface="Times New Roman" panose="02020603050405020304" pitchFamily="18" charset="0"/>
                      </a:endParaRPr>
                    </a:p>
                  </a:txBody>
                  <a:tcPr marL="6952" marR="6952" marT="69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tc>
                  <a:txBody>
                    <a:bodyPr/>
                    <a:lstStyle/>
                    <a:p>
                      <a:pPr algn="l" fontAlgn="t"/>
                      <a:r>
                        <a:rPr lang="en-US" sz="700" b="0" i="0" u="none" strike="noStrike">
                          <a:solidFill>
                            <a:srgbClr val="010101"/>
                          </a:solidFill>
                          <a:effectLst/>
                          <a:latin typeface="Arial" panose="020B0604020202020204" pitchFamily="34" charset="0"/>
                        </a:rPr>
                        <a:t>Recreation Time</a:t>
                      </a:r>
                      <a:endParaRPr lang="en-US" sz="700" b="0" i="0" u="none" strike="noStrike">
                        <a:solidFill>
                          <a:srgbClr val="000000"/>
                        </a:solidFill>
                        <a:effectLst/>
                        <a:latin typeface="Arial" panose="020B0604020202020204" pitchFamily="34" charset="0"/>
                      </a:endParaRPr>
                    </a:p>
                  </a:txBody>
                  <a:tcPr marL="6952" marR="6952" marT="69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extLst>
                  <a:ext uri="{0D108BD9-81ED-4DB2-BD59-A6C34878D82A}">
                    <a16:rowId xmlns:a16="http://schemas.microsoft.com/office/drawing/2014/main" val="358463275"/>
                  </a:ext>
                </a:extLst>
              </a:tr>
              <a:tr h="152938">
                <a:tc>
                  <a:txBody>
                    <a:bodyPr/>
                    <a:lstStyle/>
                    <a:p>
                      <a:pPr algn="l" fontAlgn="t"/>
                      <a:r>
                        <a:rPr lang="en-US" sz="800" b="0" i="0" u="none" strike="noStrike">
                          <a:solidFill>
                            <a:srgbClr val="010101"/>
                          </a:solidFill>
                          <a:effectLst/>
                          <a:latin typeface="Times New Roman" panose="02020603050405020304" pitchFamily="18" charset="0"/>
                        </a:rPr>
                        <a:t>1130-1230</a:t>
                      </a:r>
                      <a:endParaRPr lang="en-US" sz="800" b="0" i="0" u="none" strike="noStrike">
                        <a:solidFill>
                          <a:srgbClr val="000000"/>
                        </a:solidFill>
                        <a:effectLst/>
                        <a:latin typeface="Times New Roman" panose="02020603050405020304" pitchFamily="18" charset="0"/>
                      </a:endParaRPr>
                    </a:p>
                  </a:txBody>
                  <a:tcPr marL="6952" marR="6952" marT="69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4DB"/>
                    </a:solidFill>
                  </a:tcPr>
                </a:tc>
                <a:tc>
                  <a:txBody>
                    <a:bodyPr/>
                    <a:lstStyle/>
                    <a:p>
                      <a:pPr algn="l" fontAlgn="t"/>
                      <a:r>
                        <a:rPr lang="en-US" sz="700" b="0" i="0" u="none" strike="noStrike">
                          <a:solidFill>
                            <a:srgbClr val="010101"/>
                          </a:solidFill>
                          <a:effectLst/>
                          <a:latin typeface="Arial" panose="020B0604020202020204" pitchFamily="34" charset="0"/>
                        </a:rPr>
                        <a:t>Lunch</a:t>
                      </a:r>
                      <a:endParaRPr lang="en-US" sz="700" b="0" i="0" u="none" strike="noStrike">
                        <a:solidFill>
                          <a:srgbClr val="000000"/>
                        </a:solidFill>
                        <a:effectLst/>
                        <a:latin typeface="Arial" panose="020B0604020202020204" pitchFamily="34" charset="0"/>
                      </a:endParaRPr>
                    </a:p>
                  </a:txBody>
                  <a:tcPr marL="6952" marR="6952" marT="69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extLst>
                  <a:ext uri="{0D108BD9-81ED-4DB2-BD59-A6C34878D82A}">
                    <a16:rowId xmlns:a16="http://schemas.microsoft.com/office/drawing/2014/main" val="2796234330"/>
                  </a:ext>
                </a:extLst>
              </a:tr>
              <a:tr h="152938">
                <a:tc>
                  <a:txBody>
                    <a:bodyPr/>
                    <a:lstStyle/>
                    <a:p>
                      <a:pPr algn="l" fontAlgn="t"/>
                      <a:r>
                        <a:rPr lang="en-US" sz="800" b="0" i="0" u="none" strike="noStrike">
                          <a:solidFill>
                            <a:srgbClr val="010101"/>
                          </a:solidFill>
                          <a:effectLst/>
                          <a:latin typeface="Times New Roman" panose="02020603050405020304" pitchFamily="18" charset="0"/>
                        </a:rPr>
                        <a:t>1230-1400</a:t>
                      </a:r>
                      <a:endParaRPr lang="en-US" sz="800" b="0" i="0" u="none" strike="noStrike">
                        <a:solidFill>
                          <a:srgbClr val="000000"/>
                        </a:solidFill>
                        <a:effectLst/>
                        <a:latin typeface="Times New Roman" panose="02020603050405020304" pitchFamily="18" charset="0"/>
                      </a:endParaRPr>
                    </a:p>
                  </a:txBody>
                  <a:tcPr marL="6952" marR="6952" marT="69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tc>
                  <a:txBody>
                    <a:bodyPr/>
                    <a:lstStyle/>
                    <a:p>
                      <a:pPr algn="l" fontAlgn="t"/>
                      <a:r>
                        <a:rPr lang="en-US" sz="700" b="0" i="0" u="none" strike="noStrike">
                          <a:solidFill>
                            <a:srgbClr val="010101"/>
                          </a:solidFill>
                          <a:effectLst/>
                          <a:latin typeface="Arial" panose="020B0604020202020204" pitchFamily="34" charset="0"/>
                        </a:rPr>
                        <a:t>Afternoon Activity (Sunday- Down Time)</a:t>
                      </a:r>
                      <a:endParaRPr lang="en-US" sz="700" b="0" i="0" u="none" strike="noStrike">
                        <a:solidFill>
                          <a:srgbClr val="000000"/>
                        </a:solidFill>
                        <a:effectLst/>
                        <a:latin typeface="Arial" panose="020B0604020202020204" pitchFamily="34" charset="0"/>
                      </a:endParaRPr>
                    </a:p>
                  </a:txBody>
                  <a:tcPr marL="6952" marR="6952" marT="69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extLst>
                  <a:ext uri="{0D108BD9-81ED-4DB2-BD59-A6C34878D82A}">
                    <a16:rowId xmlns:a16="http://schemas.microsoft.com/office/drawing/2014/main" val="4155048858"/>
                  </a:ext>
                </a:extLst>
              </a:tr>
              <a:tr h="152938">
                <a:tc>
                  <a:txBody>
                    <a:bodyPr/>
                    <a:lstStyle/>
                    <a:p>
                      <a:pPr algn="l" fontAlgn="t"/>
                      <a:r>
                        <a:rPr lang="en-US" sz="800" b="0" i="0" u="none" strike="noStrike">
                          <a:solidFill>
                            <a:srgbClr val="010101"/>
                          </a:solidFill>
                          <a:effectLst/>
                          <a:latin typeface="Times New Roman" panose="02020603050405020304" pitchFamily="18" charset="0"/>
                        </a:rPr>
                        <a:t>1400-1415</a:t>
                      </a:r>
                      <a:endParaRPr lang="en-US" sz="800" b="0" i="0" u="none" strike="noStrike">
                        <a:solidFill>
                          <a:srgbClr val="000000"/>
                        </a:solidFill>
                        <a:effectLst/>
                        <a:latin typeface="Times New Roman" panose="02020603050405020304" pitchFamily="18" charset="0"/>
                      </a:endParaRPr>
                    </a:p>
                  </a:txBody>
                  <a:tcPr marL="6952" marR="6952" marT="69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4DB"/>
                    </a:solidFill>
                  </a:tcPr>
                </a:tc>
                <a:tc>
                  <a:txBody>
                    <a:bodyPr/>
                    <a:lstStyle/>
                    <a:p>
                      <a:pPr algn="l" fontAlgn="t"/>
                      <a:r>
                        <a:rPr lang="en-US" sz="700" b="0" i="0" u="none" strike="noStrike">
                          <a:solidFill>
                            <a:srgbClr val="010101"/>
                          </a:solidFill>
                          <a:effectLst/>
                          <a:latin typeface="Arial" panose="020B0604020202020204" pitchFamily="34" charset="0"/>
                        </a:rPr>
                        <a:t>Wellness Checks</a:t>
                      </a:r>
                      <a:endParaRPr lang="en-US" sz="700" b="0" i="0" u="none" strike="noStrike">
                        <a:solidFill>
                          <a:srgbClr val="000000"/>
                        </a:solidFill>
                        <a:effectLst/>
                        <a:latin typeface="Arial" panose="020B0604020202020204" pitchFamily="34" charset="0"/>
                      </a:endParaRPr>
                    </a:p>
                  </a:txBody>
                  <a:tcPr marL="6952" marR="6952" marT="69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extLst>
                  <a:ext uri="{0D108BD9-81ED-4DB2-BD59-A6C34878D82A}">
                    <a16:rowId xmlns:a16="http://schemas.microsoft.com/office/drawing/2014/main" val="1386102819"/>
                  </a:ext>
                </a:extLst>
              </a:tr>
              <a:tr h="152938">
                <a:tc>
                  <a:txBody>
                    <a:bodyPr/>
                    <a:lstStyle/>
                    <a:p>
                      <a:pPr algn="l" fontAlgn="t"/>
                      <a:r>
                        <a:rPr lang="en-US" sz="800" b="0" i="0" u="none" strike="noStrike">
                          <a:solidFill>
                            <a:srgbClr val="010101"/>
                          </a:solidFill>
                          <a:effectLst/>
                          <a:latin typeface="Times New Roman" panose="02020603050405020304" pitchFamily="18" charset="0"/>
                        </a:rPr>
                        <a:t>1415-1500</a:t>
                      </a:r>
                      <a:endParaRPr lang="en-US" sz="800" b="0" i="0" u="none" strike="noStrike">
                        <a:solidFill>
                          <a:srgbClr val="000000"/>
                        </a:solidFill>
                        <a:effectLst/>
                        <a:latin typeface="Times New Roman" panose="02020603050405020304" pitchFamily="18" charset="0"/>
                      </a:endParaRPr>
                    </a:p>
                  </a:txBody>
                  <a:tcPr marL="6952" marR="6952" marT="69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tc>
                  <a:txBody>
                    <a:bodyPr/>
                    <a:lstStyle/>
                    <a:p>
                      <a:pPr algn="l" fontAlgn="t"/>
                      <a:r>
                        <a:rPr lang="en-US" sz="700" b="0" i="0" u="none" strike="noStrike">
                          <a:solidFill>
                            <a:srgbClr val="010101"/>
                          </a:solidFill>
                          <a:effectLst/>
                          <a:latin typeface="Arial" panose="020B0604020202020204" pitchFamily="34" charset="0"/>
                        </a:rPr>
                        <a:t>Afternoon Activity (Friday- </a:t>
                      </a:r>
                      <a:r>
                        <a:rPr lang="en-US" sz="800" b="1" i="0" u="none" strike="noStrike">
                          <a:solidFill>
                            <a:srgbClr val="010101"/>
                          </a:solidFill>
                          <a:effectLst/>
                          <a:latin typeface="Times New Roman" panose="02020603050405020304" pitchFamily="18" charset="0"/>
                        </a:rPr>
                        <a:t>RN </a:t>
                      </a:r>
                      <a:r>
                        <a:rPr lang="en-US" sz="700" b="0" i="0" u="none" strike="noStrike">
                          <a:solidFill>
                            <a:srgbClr val="010101"/>
                          </a:solidFill>
                          <a:effectLst/>
                          <a:latin typeface="Arial" panose="020B0604020202020204" pitchFamily="34" charset="0"/>
                        </a:rPr>
                        <a:t>Activity)</a:t>
                      </a:r>
                      <a:endParaRPr lang="en-US" sz="700" b="0" i="0" u="none" strike="noStrike">
                        <a:solidFill>
                          <a:srgbClr val="000000"/>
                        </a:solidFill>
                        <a:effectLst/>
                        <a:latin typeface="Arial" panose="020B0604020202020204" pitchFamily="34" charset="0"/>
                      </a:endParaRPr>
                    </a:p>
                  </a:txBody>
                  <a:tcPr marL="6952" marR="6952" marT="69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extLst>
                  <a:ext uri="{0D108BD9-81ED-4DB2-BD59-A6C34878D82A}">
                    <a16:rowId xmlns:a16="http://schemas.microsoft.com/office/drawing/2014/main" val="4243459035"/>
                  </a:ext>
                </a:extLst>
              </a:tr>
              <a:tr h="152938">
                <a:tc>
                  <a:txBody>
                    <a:bodyPr/>
                    <a:lstStyle/>
                    <a:p>
                      <a:pPr algn="l" fontAlgn="t"/>
                      <a:r>
                        <a:rPr lang="en-US" sz="800" b="0" i="0" u="none" strike="noStrike">
                          <a:solidFill>
                            <a:srgbClr val="010101"/>
                          </a:solidFill>
                          <a:effectLst/>
                          <a:latin typeface="Times New Roman" panose="02020603050405020304" pitchFamily="18" charset="0"/>
                        </a:rPr>
                        <a:t>1500-1600</a:t>
                      </a:r>
                      <a:endParaRPr lang="en-US" sz="800" b="0" i="0" u="none" strike="noStrike">
                        <a:solidFill>
                          <a:srgbClr val="000000"/>
                        </a:solidFill>
                        <a:effectLst/>
                        <a:latin typeface="Times New Roman" panose="02020603050405020304" pitchFamily="18" charset="0"/>
                      </a:endParaRPr>
                    </a:p>
                  </a:txBody>
                  <a:tcPr marL="6952" marR="6952" marT="69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4DB"/>
                    </a:solidFill>
                  </a:tcPr>
                </a:tc>
                <a:tc>
                  <a:txBody>
                    <a:bodyPr/>
                    <a:lstStyle/>
                    <a:p>
                      <a:pPr algn="l" fontAlgn="t"/>
                      <a:r>
                        <a:rPr lang="en-US" sz="700" b="0" i="0" u="none" strike="noStrike">
                          <a:solidFill>
                            <a:srgbClr val="010101"/>
                          </a:solidFill>
                          <a:effectLst/>
                          <a:latin typeface="Arial" panose="020B0604020202020204" pitchFamily="34" charset="0"/>
                        </a:rPr>
                        <a:t>Afternoon Activity (Monday and Tuesday- Group Therapy with LHMC/CSAC)</a:t>
                      </a:r>
                      <a:endParaRPr lang="en-US" sz="700" b="0" i="0" u="none" strike="noStrike">
                        <a:solidFill>
                          <a:srgbClr val="000000"/>
                        </a:solidFill>
                        <a:effectLst/>
                        <a:latin typeface="Arial" panose="020B0604020202020204" pitchFamily="34" charset="0"/>
                      </a:endParaRPr>
                    </a:p>
                  </a:txBody>
                  <a:tcPr marL="6952" marR="6952" marT="69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extLst>
                  <a:ext uri="{0D108BD9-81ED-4DB2-BD59-A6C34878D82A}">
                    <a16:rowId xmlns:a16="http://schemas.microsoft.com/office/drawing/2014/main" val="3729745817"/>
                  </a:ext>
                </a:extLst>
              </a:tr>
              <a:tr h="152938">
                <a:tc>
                  <a:txBody>
                    <a:bodyPr/>
                    <a:lstStyle/>
                    <a:p>
                      <a:pPr algn="l" fontAlgn="t"/>
                      <a:r>
                        <a:rPr lang="en-US" sz="800" b="0" i="0" u="none" strike="noStrike">
                          <a:solidFill>
                            <a:srgbClr val="010101"/>
                          </a:solidFill>
                          <a:effectLst/>
                          <a:latin typeface="Times New Roman" panose="02020603050405020304" pitchFamily="18" charset="0"/>
                        </a:rPr>
                        <a:t>1600-1700</a:t>
                      </a:r>
                      <a:endParaRPr lang="en-US" sz="800" b="0" i="0" u="none" strike="noStrike">
                        <a:solidFill>
                          <a:srgbClr val="000000"/>
                        </a:solidFill>
                        <a:effectLst/>
                        <a:latin typeface="Times New Roman" panose="02020603050405020304" pitchFamily="18" charset="0"/>
                      </a:endParaRPr>
                    </a:p>
                  </a:txBody>
                  <a:tcPr marL="6952" marR="6952" marT="69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tc>
                  <a:txBody>
                    <a:bodyPr/>
                    <a:lstStyle/>
                    <a:p>
                      <a:pPr algn="l" fontAlgn="t"/>
                      <a:r>
                        <a:rPr lang="en-US" sz="700" b="0" i="0" u="none" strike="noStrike">
                          <a:solidFill>
                            <a:srgbClr val="010101"/>
                          </a:solidFill>
                          <a:effectLst/>
                          <a:latin typeface="Arial" panose="020B0604020202020204" pitchFamily="34" charset="0"/>
                        </a:rPr>
                        <a:t>Recreation Time</a:t>
                      </a:r>
                      <a:endParaRPr lang="en-US" sz="700" b="0" i="0" u="none" strike="noStrike">
                        <a:solidFill>
                          <a:srgbClr val="000000"/>
                        </a:solidFill>
                        <a:effectLst/>
                        <a:latin typeface="Arial" panose="020B0604020202020204" pitchFamily="34" charset="0"/>
                      </a:endParaRPr>
                    </a:p>
                  </a:txBody>
                  <a:tcPr marL="6952" marR="6952" marT="69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extLst>
                  <a:ext uri="{0D108BD9-81ED-4DB2-BD59-A6C34878D82A}">
                    <a16:rowId xmlns:a16="http://schemas.microsoft.com/office/drawing/2014/main" val="2336127495"/>
                  </a:ext>
                </a:extLst>
              </a:tr>
              <a:tr h="152938">
                <a:tc>
                  <a:txBody>
                    <a:bodyPr/>
                    <a:lstStyle/>
                    <a:p>
                      <a:pPr algn="l" fontAlgn="t"/>
                      <a:r>
                        <a:rPr lang="en-US" sz="800" b="0" i="0" u="none" strike="noStrike">
                          <a:solidFill>
                            <a:srgbClr val="010101"/>
                          </a:solidFill>
                          <a:effectLst/>
                          <a:latin typeface="Times New Roman" panose="02020603050405020304" pitchFamily="18" charset="0"/>
                        </a:rPr>
                        <a:t>1700-1800</a:t>
                      </a:r>
                      <a:endParaRPr lang="en-US" sz="800" b="0" i="0" u="none" strike="noStrike">
                        <a:solidFill>
                          <a:srgbClr val="000000"/>
                        </a:solidFill>
                        <a:effectLst/>
                        <a:latin typeface="Times New Roman" panose="02020603050405020304" pitchFamily="18" charset="0"/>
                      </a:endParaRPr>
                    </a:p>
                  </a:txBody>
                  <a:tcPr marL="6952" marR="6952" marT="69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4DB"/>
                    </a:solidFill>
                  </a:tcPr>
                </a:tc>
                <a:tc>
                  <a:txBody>
                    <a:bodyPr/>
                    <a:lstStyle/>
                    <a:p>
                      <a:pPr algn="l" fontAlgn="t"/>
                      <a:r>
                        <a:rPr lang="en-US" sz="700" b="0" i="0" u="none" strike="noStrike">
                          <a:solidFill>
                            <a:srgbClr val="010101"/>
                          </a:solidFill>
                          <a:effectLst/>
                          <a:latin typeface="Arial" panose="020B0604020202020204" pitchFamily="34" charset="0"/>
                        </a:rPr>
                        <a:t>Dinner</a:t>
                      </a:r>
                      <a:endParaRPr lang="en-US" sz="700" b="0" i="0" u="none" strike="noStrike">
                        <a:solidFill>
                          <a:srgbClr val="000000"/>
                        </a:solidFill>
                        <a:effectLst/>
                        <a:latin typeface="Arial" panose="020B0604020202020204" pitchFamily="34" charset="0"/>
                      </a:endParaRPr>
                    </a:p>
                  </a:txBody>
                  <a:tcPr marL="6952" marR="6952" marT="69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extLst>
                  <a:ext uri="{0D108BD9-81ED-4DB2-BD59-A6C34878D82A}">
                    <a16:rowId xmlns:a16="http://schemas.microsoft.com/office/drawing/2014/main" val="4103227421"/>
                  </a:ext>
                </a:extLst>
              </a:tr>
              <a:tr h="152938">
                <a:tc>
                  <a:txBody>
                    <a:bodyPr/>
                    <a:lstStyle/>
                    <a:p>
                      <a:pPr algn="l" fontAlgn="t"/>
                      <a:r>
                        <a:rPr lang="en-US" sz="800" b="0" i="0" u="none" strike="noStrike">
                          <a:solidFill>
                            <a:srgbClr val="010101"/>
                          </a:solidFill>
                          <a:effectLst/>
                          <a:latin typeface="Times New Roman" panose="02020603050405020304" pitchFamily="18" charset="0"/>
                        </a:rPr>
                        <a:t>1800-1900</a:t>
                      </a:r>
                      <a:endParaRPr lang="en-US" sz="800" b="0" i="0" u="none" strike="noStrike">
                        <a:solidFill>
                          <a:srgbClr val="000000"/>
                        </a:solidFill>
                        <a:effectLst/>
                        <a:latin typeface="Times New Roman" panose="02020603050405020304" pitchFamily="18" charset="0"/>
                      </a:endParaRPr>
                    </a:p>
                  </a:txBody>
                  <a:tcPr marL="6952" marR="6952" marT="69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tc>
                  <a:txBody>
                    <a:bodyPr/>
                    <a:lstStyle/>
                    <a:p>
                      <a:pPr algn="l" fontAlgn="t"/>
                      <a:r>
                        <a:rPr lang="en-US" sz="700" b="0" i="0" u="none" strike="noStrike">
                          <a:solidFill>
                            <a:srgbClr val="010101"/>
                          </a:solidFill>
                          <a:effectLst/>
                          <a:latin typeface="Arial" panose="020B0604020202020204" pitchFamily="34" charset="0"/>
                        </a:rPr>
                        <a:t>ADLs Evening Routine</a:t>
                      </a:r>
                      <a:endParaRPr lang="en-US" sz="700" b="0" i="0" u="none" strike="noStrike">
                        <a:solidFill>
                          <a:srgbClr val="000000"/>
                        </a:solidFill>
                        <a:effectLst/>
                        <a:latin typeface="Arial" panose="020B0604020202020204" pitchFamily="34" charset="0"/>
                      </a:endParaRPr>
                    </a:p>
                  </a:txBody>
                  <a:tcPr marL="6952" marR="6952" marT="69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extLst>
                  <a:ext uri="{0D108BD9-81ED-4DB2-BD59-A6C34878D82A}">
                    <a16:rowId xmlns:a16="http://schemas.microsoft.com/office/drawing/2014/main" val="1131827196"/>
                  </a:ext>
                </a:extLst>
              </a:tr>
              <a:tr h="152938">
                <a:tc>
                  <a:txBody>
                    <a:bodyPr/>
                    <a:lstStyle/>
                    <a:p>
                      <a:pPr algn="l" fontAlgn="t"/>
                      <a:r>
                        <a:rPr lang="en-US" sz="800" b="0" i="0" u="none" strike="noStrike">
                          <a:solidFill>
                            <a:srgbClr val="010101"/>
                          </a:solidFill>
                          <a:effectLst/>
                          <a:latin typeface="Times New Roman" panose="02020603050405020304" pitchFamily="18" charset="0"/>
                        </a:rPr>
                        <a:t>1900-2000</a:t>
                      </a:r>
                      <a:endParaRPr lang="en-US" sz="800" b="0" i="0" u="none" strike="noStrike">
                        <a:solidFill>
                          <a:srgbClr val="000000"/>
                        </a:solidFill>
                        <a:effectLst/>
                        <a:latin typeface="Times New Roman" panose="02020603050405020304" pitchFamily="18" charset="0"/>
                      </a:endParaRPr>
                    </a:p>
                  </a:txBody>
                  <a:tcPr marL="6952" marR="6952" marT="69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4DB"/>
                    </a:solidFill>
                  </a:tcPr>
                </a:tc>
                <a:tc>
                  <a:txBody>
                    <a:bodyPr/>
                    <a:lstStyle/>
                    <a:p>
                      <a:pPr algn="l" fontAlgn="t"/>
                      <a:r>
                        <a:rPr lang="en-US" sz="700" b="0" i="0" u="none" strike="noStrike">
                          <a:solidFill>
                            <a:srgbClr val="010101"/>
                          </a:solidFill>
                          <a:effectLst/>
                          <a:latin typeface="Arial" panose="020B0604020202020204" pitchFamily="34" charset="0"/>
                        </a:rPr>
                        <a:t>PM Medications (RN), Wellness Checks (CM)</a:t>
                      </a:r>
                      <a:endParaRPr lang="en-US" sz="700" b="0" i="0" u="none" strike="noStrike">
                        <a:solidFill>
                          <a:srgbClr val="000000"/>
                        </a:solidFill>
                        <a:effectLst/>
                        <a:latin typeface="Arial" panose="020B0604020202020204" pitchFamily="34" charset="0"/>
                      </a:endParaRPr>
                    </a:p>
                  </a:txBody>
                  <a:tcPr marL="6952" marR="6952" marT="69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extLst>
                  <a:ext uri="{0D108BD9-81ED-4DB2-BD59-A6C34878D82A}">
                    <a16:rowId xmlns:a16="http://schemas.microsoft.com/office/drawing/2014/main" val="2997361634"/>
                  </a:ext>
                </a:extLst>
              </a:tr>
              <a:tr h="152938">
                <a:tc>
                  <a:txBody>
                    <a:bodyPr/>
                    <a:lstStyle/>
                    <a:p>
                      <a:pPr algn="l" fontAlgn="t"/>
                      <a:r>
                        <a:rPr lang="en-US" sz="800" b="0" i="0" u="none" strike="noStrike">
                          <a:solidFill>
                            <a:srgbClr val="010101"/>
                          </a:solidFill>
                          <a:effectLst/>
                          <a:latin typeface="Times New Roman" panose="02020603050405020304" pitchFamily="18" charset="0"/>
                        </a:rPr>
                        <a:t>2000-2100</a:t>
                      </a:r>
                      <a:endParaRPr lang="en-US" sz="800" b="0" i="0" u="none" strike="noStrike">
                        <a:solidFill>
                          <a:srgbClr val="000000"/>
                        </a:solidFill>
                        <a:effectLst/>
                        <a:latin typeface="Times New Roman" panose="02020603050405020304" pitchFamily="18" charset="0"/>
                      </a:endParaRPr>
                    </a:p>
                  </a:txBody>
                  <a:tcPr marL="6952" marR="6952" marT="69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tc>
                  <a:txBody>
                    <a:bodyPr/>
                    <a:lstStyle/>
                    <a:p>
                      <a:pPr algn="l" fontAlgn="t"/>
                      <a:r>
                        <a:rPr lang="en-US" sz="700" b="0" i="0" u="none" strike="noStrike">
                          <a:solidFill>
                            <a:srgbClr val="010101"/>
                          </a:solidFill>
                          <a:effectLst/>
                          <a:latin typeface="Arial" panose="020B0604020202020204" pitchFamily="34" charset="0"/>
                        </a:rPr>
                        <a:t>Evening Activity</a:t>
                      </a:r>
                      <a:endParaRPr lang="en-US" sz="700" b="0" i="0" u="none" strike="noStrike">
                        <a:solidFill>
                          <a:srgbClr val="000000"/>
                        </a:solidFill>
                        <a:effectLst/>
                        <a:latin typeface="Arial" panose="020B0604020202020204" pitchFamily="34" charset="0"/>
                      </a:endParaRPr>
                    </a:p>
                  </a:txBody>
                  <a:tcPr marL="6952" marR="6952" marT="69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ED"/>
                    </a:solidFill>
                  </a:tcPr>
                </a:tc>
                <a:extLst>
                  <a:ext uri="{0D108BD9-81ED-4DB2-BD59-A6C34878D82A}">
                    <a16:rowId xmlns:a16="http://schemas.microsoft.com/office/drawing/2014/main" val="3079671319"/>
                  </a:ext>
                </a:extLst>
              </a:tr>
              <a:tr h="152938">
                <a:tc>
                  <a:txBody>
                    <a:bodyPr/>
                    <a:lstStyle/>
                    <a:p>
                      <a:pPr algn="l" fontAlgn="t"/>
                      <a:r>
                        <a:rPr lang="en-US" sz="800" b="0" i="0" u="none" strike="noStrike">
                          <a:solidFill>
                            <a:srgbClr val="010101"/>
                          </a:solidFill>
                          <a:effectLst/>
                          <a:latin typeface="Times New Roman" panose="02020603050405020304" pitchFamily="18" charset="0"/>
                        </a:rPr>
                        <a:t>2100-0700</a:t>
                      </a:r>
                      <a:endParaRPr lang="en-US" sz="800" b="0" i="0" u="none" strike="noStrike">
                        <a:solidFill>
                          <a:srgbClr val="000000"/>
                        </a:solidFill>
                        <a:effectLst/>
                        <a:latin typeface="Times New Roman" panose="02020603050405020304" pitchFamily="18" charset="0"/>
                      </a:endParaRPr>
                    </a:p>
                  </a:txBody>
                  <a:tcPr marL="6952" marR="6952" marT="69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4DB"/>
                    </a:solidFill>
                  </a:tcPr>
                </a:tc>
                <a:tc>
                  <a:txBody>
                    <a:bodyPr/>
                    <a:lstStyle/>
                    <a:p>
                      <a:pPr algn="l" fontAlgn="t"/>
                      <a:r>
                        <a:rPr lang="en-US" sz="700" b="0" i="0" u="none" strike="noStrike">
                          <a:solidFill>
                            <a:srgbClr val="010101"/>
                          </a:solidFill>
                          <a:effectLst/>
                          <a:latin typeface="Arial" panose="020B0604020202020204" pitchFamily="34" charset="0"/>
                        </a:rPr>
                        <a:t>Quiet Hours</a:t>
                      </a:r>
                      <a:endParaRPr lang="en-US" sz="700" b="0" i="0" u="none" strike="noStrike">
                        <a:solidFill>
                          <a:srgbClr val="000000"/>
                        </a:solidFill>
                        <a:effectLst/>
                        <a:latin typeface="Arial" panose="020B0604020202020204" pitchFamily="34" charset="0"/>
                      </a:endParaRPr>
                    </a:p>
                  </a:txBody>
                  <a:tcPr marL="6952" marR="6952" marT="69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ED"/>
                    </a:solidFill>
                  </a:tcPr>
                </a:tc>
                <a:extLst>
                  <a:ext uri="{0D108BD9-81ED-4DB2-BD59-A6C34878D82A}">
                    <a16:rowId xmlns:a16="http://schemas.microsoft.com/office/drawing/2014/main" val="3931989205"/>
                  </a:ext>
                </a:extLst>
              </a:tr>
            </a:tbl>
          </a:graphicData>
        </a:graphic>
      </p:graphicFrame>
    </p:spTree>
    <p:extLst>
      <p:ext uri="{BB962C8B-B14F-4D97-AF65-F5344CB8AC3E}">
        <p14:creationId xmlns:p14="http://schemas.microsoft.com/office/powerpoint/2010/main" val="3039984383"/>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5"/>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CBCM Linking</a:t>
            </a:r>
          </a:p>
        </p:txBody>
      </p:sp>
      <p:sp>
        <p:nvSpPr>
          <p:cNvPr id="348" name="Google Shape;348;p35"/>
          <p:cNvSpPr txBox="1">
            <a:spLocks noGrp="1"/>
          </p:cNvSpPr>
          <p:nvPr>
            <p:ph type="body" idx="1"/>
          </p:nvPr>
        </p:nvSpPr>
        <p:spPr>
          <a:xfrm>
            <a:off x="737849" y="1475700"/>
            <a:ext cx="6757459" cy="3043200"/>
          </a:xfrm>
          <a:prstGeom prst="rect">
            <a:avLst/>
          </a:prstGeom>
        </p:spPr>
        <p:txBody>
          <a:bodyPr spcFirstLastPara="1" wrap="square" lIns="0" tIns="0" rIns="0" bIns="0" anchor="t" anchorCtr="0">
            <a:noAutofit/>
          </a:bodyPr>
          <a:lstStyle/>
          <a:p>
            <a:pPr marL="0" indent="0">
              <a:buNone/>
            </a:pPr>
            <a:r>
              <a:rPr lang="en-US" sz="2000"/>
              <a:t>Upon DC all persons admitted to Ekolu are provided with a 90-day temporary case management authorization with CER by the Adult Mental Health Department (unless they already have community-based case management).</a:t>
            </a:r>
          </a:p>
          <a:p>
            <a:pPr marL="0" indent="0">
              <a:buNone/>
            </a:pPr>
            <a:endParaRPr lang="en-US" sz="2000"/>
          </a:p>
          <a:p>
            <a:pPr marL="0" indent="0">
              <a:buNone/>
            </a:pPr>
            <a:r>
              <a:rPr lang="en-US" sz="2000"/>
              <a:t>CER will coordinate for one of our CBCM CMs to come to Ekolu and complete intake. </a:t>
            </a:r>
            <a:endParaRPr lang="en-US" sz="2000" b="1">
              <a:highlight>
                <a:srgbClr val="FFFF00"/>
              </a:highlight>
            </a:endParaRPr>
          </a:p>
        </p:txBody>
      </p:sp>
      <p:sp>
        <p:nvSpPr>
          <p:cNvPr id="349" name="Google Shape;349;p35"/>
          <p:cNvSpPr txBox="1">
            <a:spLocks noGrp="1"/>
          </p:cNvSpPr>
          <p:nvPr>
            <p:ph type="sldNum" idx="4294967295"/>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36</a:t>
            </a:fld>
            <a:endParaRPr/>
          </a:p>
        </p:txBody>
      </p:sp>
    </p:spTree>
    <p:extLst>
      <p:ext uri="{BB962C8B-B14F-4D97-AF65-F5344CB8AC3E}">
        <p14:creationId xmlns:p14="http://schemas.microsoft.com/office/powerpoint/2010/main" val="3053659568"/>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5"/>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Disclaimer</a:t>
            </a:r>
          </a:p>
        </p:txBody>
      </p:sp>
      <p:sp>
        <p:nvSpPr>
          <p:cNvPr id="348" name="Google Shape;348;p35"/>
          <p:cNvSpPr txBox="1">
            <a:spLocks noGrp="1"/>
          </p:cNvSpPr>
          <p:nvPr>
            <p:ph type="body" idx="1"/>
          </p:nvPr>
        </p:nvSpPr>
        <p:spPr>
          <a:xfrm>
            <a:off x="737849" y="1475700"/>
            <a:ext cx="6757459" cy="3043200"/>
          </a:xfrm>
          <a:prstGeom prst="rect">
            <a:avLst/>
          </a:prstGeom>
        </p:spPr>
        <p:txBody>
          <a:bodyPr spcFirstLastPara="1" wrap="square" lIns="0" tIns="0" rIns="0" bIns="0" anchor="t" anchorCtr="0">
            <a:noAutofit/>
          </a:bodyPr>
          <a:lstStyle/>
          <a:p>
            <a:pPr marL="0" indent="0">
              <a:buNone/>
            </a:pPr>
            <a:r>
              <a:rPr lang="en-US" sz="2000"/>
              <a:t>As a voluntary facility, the individual has to choose to accept the interventions, linking and treatment proposed by Ekolu. They have the right to refuse any and all services, however, when planning treatment and discharge, our staff first identifies the “ideal” treatment and discharge plan. </a:t>
            </a:r>
            <a:endParaRPr lang="en-US" sz="2000" b="1">
              <a:highlight>
                <a:srgbClr val="FFFF00"/>
              </a:highlight>
            </a:endParaRPr>
          </a:p>
        </p:txBody>
      </p:sp>
      <p:sp>
        <p:nvSpPr>
          <p:cNvPr id="349" name="Google Shape;349;p35"/>
          <p:cNvSpPr txBox="1">
            <a:spLocks noGrp="1"/>
          </p:cNvSpPr>
          <p:nvPr>
            <p:ph type="sldNum" idx="4294967295"/>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37</a:t>
            </a:fld>
            <a:endParaRPr/>
          </a:p>
        </p:txBody>
      </p:sp>
    </p:spTree>
    <p:extLst>
      <p:ext uri="{BB962C8B-B14F-4D97-AF65-F5344CB8AC3E}">
        <p14:creationId xmlns:p14="http://schemas.microsoft.com/office/powerpoint/2010/main" val="2291148130"/>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3" name="Graphic 2" descr="Brain with solid fill">
            <a:extLst>
              <a:ext uri="{FF2B5EF4-FFF2-40B4-BE49-F238E27FC236}">
                <a16:creationId xmlns:a16="http://schemas.microsoft.com/office/drawing/2014/main" id="{6ED14D6D-83F2-431E-9DD4-9E2FA51EC9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6056" y="1118254"/>
            <a:ext cx="1664986" cy="1664986"/>
          </a:xfrm>
          <a:prstGeom prst="rect">
            <a:avLst/>
          </a:prstGeom>
        </p:spPr>
      </p:pic>
      <p:sp>
        <p:nvSpPr>
          <p:cNvPr id="123" name="Google Shape;123;p18"/>
          <p:cNvSpPr txBox="1">
            <a:spLocks noGrp="1"/>
          </p:cNvSpPr>
          <p:nvPr>
            <p:ph type="ctrTitle" idx="4294967295"/>
          </p:nvPr>
        </p:nvSpPr>
        <p:spPr>
          <a:xfrm>
            <a:off x="1178344" y="443078"/>
            <a:ext cx="51327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a:solidFill>
                  <a:schemeClr val="accent1"/>
                </a:solidFill>
              </a:rPr>
              <a:t>Thank You</a:t>
            </a:r>
            <a:endParaRPr sz="7200">
              <a:solidFill>
                <a:schemeClr val="accent1"/>
              </a:solidFill>
            </a:endParaRPr>
          </a:p>
        </p:txBody>
      </p:sp>
      <p:sp>
        <p:nvSpPr>
          <p:cNvPr id="124" name="Google Shape;124;p18"/>
          <p:cNvSpPr txBox="1">
            <a:spLocks noGrp="1"/>
          </p:cNvSpPr>
          <p:nvPr>
            <p:ph type="subTitle" idx="4294967295"/>
          </p:nvPr>
        </p:nvSpPr>
        <p:spPr>
          <a:xfrm>
            <a:off x="1178344" y="2090335"/>
            <a:ext cx="5132700" cy="2214734"/>
          </a:xfrm>
          <a:prstGeom prst="rect">
            <a:avLst/>
          </a:prstGeom>
        </p:spPr>
        <p:txBody>
          <a:bodyPr spcFirstLastPara="1" wrap="square" lIns="0" tIns="0" rIns="0" bIns="0" anchor="t" anchorCtr="0">
            <a:noAutofit/>
          </a:bodyPr>
          <a:lstStyle/>
          <a:p>
            <a:pPr marL="342900" indent="-342900"/>
            <a:r>
              <a:rPr lang="en-US" sz="1800" b="1">
                <a:latin typeface="Lato Black" panose="020F0502020204030203" pitchFamily="34" charset="0"/>
                <a:ea typeface="Lato Black" panose="020F0502020204030203" pitchFamily="34" charset="0"/>
                <a:cs typeface="Lato Black" panose="020F0502020204030203" pitchFamily="34" charset="0"/>
              </a:rPr>
              <a:t>CER Agency Contact Information:</a:t>
            </a:r>
          </a:p>
          <a:p>
            <a:pPr marL="800100" lvl="1" indent="-342900"/>
            <a:r>
              <a:rPr lang="en-US" sz="1800" b="1"/>
              <a:t>CER Office/Clinic Phone:  </a:t>
            </a:r>
            <a:r>
              <a:rPr lang="en-US" sz="1800"/>
              <a:t>(808) 942-7884</a:t>
            </a:r>
          </a:p>
          <a:p>
            <a:pPr marL="800100" lvl="1" indent="-342900"/>
            <a:r>
              <a:rPr lang="en-US" sz="1800" b="1"/>
              <a:t>Fax:</a:t>
            </a:r>
            <a:r>
              <a:rPr lang="en-US" sz="1800"/>
              <a:t>  (808) 942-7885</a:t>
            </a:r>
          </a:p>
          <a:p>
            <a:pPr marL="800100" lvl="1" indent="-342900"/>
            <a:r>
              <a:rPr lang="en-US" sz="1800" b="1"/>
              <a:t>Web:</a:t>
            </a:r>
            <a:r>
              <a:rPr lang="en-US" sz="1800"/>
              <a:t>  www.cerhawaii.org</a:t>
            </a:r>
          </a:p>
          <a:p>
            <a:pPr marL="800100" lvl="1" indent="-342900"/>
            <a:r>
              <a:rPr lang="en-US" sz="1800" b="1"/>
              <a:t>Office Hours: </a:t>
            </a:r>
            <a:r>
              <a:rPr lang="en-US" sz="1800"/>
              <a:t>M-F, 8:00am – 4:00pm</a:t>
            </a:r>
          </a:p>
          <a:p>
            <a:pPr marL="800100" lvl="1" indent="-342900"/>
            <a:r>
              <a:rPr lang="en-US" sz="1800" b="1"/>
              <a:t>General E-mail: </a:t>
            </a:r>
            <a:r>
              <a:rPr lang="en-US" sz="1800"/>
              <a:t>info@cerhawaii.org </a:t>
            </a:r>
          </a:p>
          <a:p>
            <a:pPr marL="342900" indent="-342900"/>
            <a:r>
              <a:rPr lang="en-US" sz="1800" b="1">
                <a:latin typeface="Lato Black" panose="020F0502020204030203" pitchFamily="34" charset="0"/>
                <a:ea typeface="Lato Black" panose="020F0502020204030203" pitchFamily="34" charset="0"/>
                <a:cs typeface="Lato Black" panose="020F0502020204030203" pitchFamily="34" charset="0"/>
              </a:rPr>
              <a:t>Hawaii CARES (Oahu): (808) 832-3100</a:t>
            </a:r>
          </a:p>
          <a:p>
            <a:pPr marL="342900" indent="-342900"/>
            <a:endParaRPr lang="en-US" sz="1800"/>
          </a:p>
          <a:p>
            <a:pPr marL="342900" indent="-342900"/>
            <a:endParaRPr sz="1800"/>
          </a:p>
        </p:txBody>
      </p:sp>
      <p:sp>
        <p:nvSpPr>
          <p:cNvPr id="125" name="Google Shape;125;p18"/>
          <p:cNvSpPr/>
          <p:nvPr/>
        </p:nvSpPr>
        <p:spPr>
          <a:xfrm>
            <a:off x="7628510" y="2858446"/>
            <a:ext cx="247756" cy="23656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rot="2466710">
            <a:off x="6376672" y="1735695"/>
            <a:ext cx="344265" cy="3287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8"/>
          <p:cNvSpPr/>
          <p:nvPr/>
        </p:nvSpPr>
        <p:spPr>
          <a:xfrm rot="-1609645">
            <a:off x="6963806" y="2133506"/>
            <a:ext cx="247727" cy="23653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925875">
            <a:off x="8382245" y="2129903"/>
            <a:ext cx="185522" cy="17714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1609225">
            <a:off x="7610186" y="943178"/>
            <a:ext cx="167149" cy="15960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3;p18">
            <a:extLst>
              <a:ext uri="{FF2B5EF4-FFF2-40B4-BE49-F238E27FC236}">
                <a16:creationId xmlns:a16="http://schemas.microsoft.com/office/drawing/2014/main" id="{5AD374A0-67AC-40E9-9EE4-AF15B01D22ED}"/>
              </a:ext>
            </a:extLst>
          </p:cNvPr>
          <p:cNvSpPr txBox="1">
            <a:spLocks/>
          </p:cNvSpPr>
          <p:nvPr/>
        </p:nvSpPr>
        <p:spPr>
          <a:xfrm>
            <a:off x="1281984" y="1562234"/>
            <a:ext cx="5132700" cy="47403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2pPr>
            <a:lvl3pPr marR="0" lvl="2"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3pPr>
            <a:lvl4pPr marR="0" lvl="3"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4pPr>
            <a:lvl5pPr marR="0" lvl="4"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5pPr>
            <a:lvl6pPr marR="0" lvl="5"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6pPr>
            <a:lvl7pPr marR="0" lvl="6"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7pPr>
            <a:lvl8pPr marR="0" lvl="7"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8pPr>
            <a:lvl9pPr marR="0" lvl="8" algn="l" rtl="0">
              <a:lnSpc>
                <a:spcPct val="100000"/>
              </a:lnSpc>
              <a:spcBef>
                <a:spcPts val="0"/>
              </a:spcBef>
              <a:spcAft>
                <a:spcPts val="0"/>
              </a:spcAft>
              <a:buClr>
                <a:schemeClr val="dk1"/>
              </a:buClr>
              <a:buSzPts val="3000"/>
              <a:buFont typeface="Lato Black"/>
              <a:buNone/>
              <a:defRPr sz="3000" b="0" i="0" u="none" strike="noStrike" cap="none">
                <a:solidFill>
                  <a:schemeClr val="dk1"/>
                </a:solidFill>
                <a:latin typeface="Lato Black"/>
                <a:ea typeface="Lato Black"/>
                <a:cs typeface="Lato Black"/>
                <a:sym typeface="Lato Black"/>
              </a:defRPr>
            </a:lvl9pPr>
          </a:lstStyle>
          <a:p>
            <a:r>
              <a:rPr lang="en-US" sz="3600">
                <a:solidFill>
                  <a:schemeClr val="accent1"/>
                </a:solidFill>
              </a:rPr>
              <a:t>Any Questions?</a:t>
            </a: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4"/>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Team Presentation</a:t>
            </a:r>
            <a:endParaRPr/>
          </a:p>
        </p:txBody>
      </p:sp>
      <p:sp>
        <p:nvSpPr>
          <p:cNvPr id="537" name="Google Shape;537;p44"/>
          <p:cNvSpPr txBox="1"/>
          <p:nvPr/>
        </p:nvSpPr>
        <p:spPr>
          <a:xfrm>
            <a:off x="516919" y="3207167"/>
            <a:ext cx="1445400" cy="712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it-IT" b="1">
                <a:solidFill>
                  <a:schemeClr val="dk1"/>
                </a:solidFill>
                <a:latin typeface="Lato"/>
                <a:ea typeface="Lato"/>
                <a:cs typeface="Lato"/>
                <a:sym typeface="Lato"/>
              </a:rPr>
              <a:t>Aliman Sears</a:t>
            </a:r>
            <a:br>
              <a:rPr lang="it-IT" sz="1600">
                <a:latin typeface="Lato"/>
                <a:ea typeface="Lato"/>
                <a:cs typeface="Lato"/>
                <a:sym typeface="Lato"/>
              </a:rPr>
            </a:br>
            <a:r>
              <a:rPr lang="it-IT" sz="900">
                <a:solidFill>
                  <a:schemeClr val="dk2"/>
                </a:solidFill>
                <a:latin typeface="Lato"/>
                <a:ea typeface="Lato"/>
                <a:cs typeface="Lato"/>
                <a:sym typeface="Lato"/>
              </a:rPr>
              <a:t>CEO</a:t>
            </a:r>
          </a:p>
          <a:p>
            <a:pPr marL="0" lvl="0" indent="0" algn="ctr" rtl="0">
              <a:spcBef>
                <a:spcPts val="0"/>
              </a:spcBef>
              <a:spcAft>
                <a:spcPts val="0"/>
              </a:spcAft>
              <a:buNone/>
            </a:pPr>
            <a:r>
              <a:rPr lang="it-IT" sz="900">
                <a:solidFill>
                  <a:schemeClr val="dk2"/>
                </a:solidFill>
                <a:latin typeface="Lato"/>
                <a:ea typeface="Lato"/>
                <a:cs typeface="Lato"/>
                <a:sym typeface="Lato"/>
              </a:rPr>
              <a:t>asears@cerhawaii.org</a:t>
            </a:r>
          </a:p>
        </p:txBody>
      </p:sp>
      <p:sp>
        <p:nvSpPr>
          <p:cNvPr id="539" name="Google Shape;539;p44"/>
          <p:cNvSpPr txBox="1"/>
          <p:nvPr/>
        </p:nvSpPr>
        <p:spPr>
          <a:xfrm>
            <a:off x="2427444" y="3213936"/>
            <a:ext cx="1445400" cy="712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solidFill>
                  <a:schemeClr val="dk1"/>
                </a:solidFill>
                <a:latin typeface="Lato"/>
                <a:ea typeface="Lato"/>
                <a:cs typeface="Lato"/>
                <a:sym typeface="Lato"/>
              </a:rPr>
              <a:t>Claire Fujita</a:t>
            </a:r>
            <a:br>
              <a:rPr lang="en" sz="1600">
                <a:latin typeface="Lato"/>
                <a:ea typeface="Lato"/>
                <a:cs typeface="Lato"/>
                <a:sym typeface="Lato"/>
              </a:rPr>
            </a:br>
            <a:r>
              <a:rPr lang="en-US" sz="900">
                <a:solidFill>
                  <a:schemeClr val="dk2"/>
                </a:solidFill>
                <a:latin typeface="Lato"/>
                <a:ea typeface="Lato"/>
                <a:cs typeface="Lato"/>
                <a:sym typeface="Lato"/>
              </a:rPr>
              <a:t>COO</a:t>
            </a:r>
          </a:p>
          <a:p>
            <a:pPr marL="0" lvl="0" indent="0" algn="ctr" rtl="0">
              <a:spcBef>
                <a:spcPts val="0"/>
              </a:spcBef>
              <a:spcAft>
                <a:spcPts val="0"/>
              </a:spcAft>
              <a:buNone/>
            </a:pPr>
            <a:r>
              <a:rPr lang="en-US" sz="900">
                <a:solidFill>
                  <a:schemeClr val="dk2"/>
                </a:solidFill>
                <a:latin typeface="Lato"/>
                <a:ea typeface="Lato"/>
                <a:cs typeface="Lato"/>
                <a:sym typeface="Lato"/>
              </a:rPr>
              <a:t>cfujita@cerhawaii.org</a:t>
            </a:r>
          </a:p>
        </p:txBody>
      </p:sp>
      <p:sp>
        <p:nvSpPr>
          <p:cNvPr id="541" name="Google Shape;541;p44"/>
          <p:cNvSpPr txBox="1"/>
          <p:nvPr/>
        </p:nvSpPr>
        <p:spPr>
          <a:xfrm>
            <a:off x="4275462" y="3207167"/>
            <a:ext cx="1445400" cy="712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solidFill>
                  <a:schemeClr val="dk1"/>
                </a:solidFill>
                <a:latin typeface="Lato"/>
                <a:ea typeface="Lato"/>
                <a:cs typeface="Lato"/>
                <a:sym typeface="Lato"/>
              </a:rPr>
              <a:t>Fayez Rumi</a:t>
            </a:r>
            <a:br>
              <a:rPr lang="en" sz="1600">
                <a:latin typeface="Lato"/>
                <a:ea typeface="Lato"/>
                <a:cs typeface="Lato"/>
                <a:sym typeface="Lato"/>
              </a:rPr>
            </a:br>
            <a:r>
              <a:rPr lang="en-US" sz="900">
                <a:solidFill>
                  <a:schemeClr val="dk2"/>
                </a:solidFill>
                <a:latin typeface="Lato"/>
                <a:ea typeface="Lato"/>
                <a:cs typeface="Lato"/>
                <a:sym typeface="Lato"/>
              </a:rPr>
              <a:t>CFO</a:t>
            </a:r>
          </a:p>
          <a:p>
            <a:pPr marL="0" lvl="0" indent="0" algn="ctr" rtl="0">
              <a:spcBef>
                <a:spcPts val="0"/>
              </a:spcBef>
              <a:spcAft>
                <a:spcPts val="0"/>
              </a:spcAft>
              <a:buNone/>
            </a:pPr>
            <a:r>
              <a:rPr lang="en-US" sz="900">
                <a:solidFill>
                  <a:schemeClr val="dk2"/>
                </a:solidFill>
                <a:latin typeface="Lato"/>
                <a:ea typeface="Lato"/>
                <a:cs typeface="Lato"/>
                <a:sym typeface="Lato"/>
              </a:rPr>
              <a:t>frumi@cerhawaii.org</a:t>
            </a:r>
          </a:p>
          <a:p>
            <a:pPr marL="0" lvl="0" indent="0" algn="ctr" rtl="0">
              <a:spcBef>
                <a:spcPts val="400"/>
              </a:spcBef>
              <a:spcAft>
                <a:spcPts val="400"/>
              </a:spcAft>
              <a:buNone/>
            </a:pPr>
            <a:endParaRPr lang="en-US" sz="1600">
              <a:latin typeface="Lato"/>
              <a:ea typeface="Lato"/>
              <a:cs typeface="Lato"/>
              <a:sym typeface="Lato"/>
            </a:endParaRPr>
          </a:p>
        </p:txBody>
      </p:sp>
      <p:pic>
        <p:nvPicPr>
          <p:cNvPr id="3" name="Picture 2" descr="A picture containing vector graphics&#10;&#10;Description automatically generated">
            <a:extLst>
              <a:ext uri="{FF2B5EF4-FFF2-40B4-BE49-F238E27FC236}">
                <a16:creationId xmlns:a16="http://schemas.microsoft.com/office/drawing/2014/main" id="{71D3F8AF-784C-428B-A9D8-745BCE552995}"/>
              </a:ext>
            </a:extLst>
          </p:cNvPr>
          <p:cNvPicPr>
            <a:picLocks noChangeAspect="1"/>
          </p:cNvPicPr>
          <p:nvPr/>
        </p:nvPicPr>
        <p:blipFill rotWithShape="1">
          <a:blip r:embed="rId3"/>
          <a:srcRect t="18151"/>
          <a:stretch/>
        </p:blipFill>
        <p:spPr>
          <a:xfrm>
            <a:off x="2162492" y="1426106"/>
            <a:ext cx="1975304" cy="1616781"/>
          </a:xfrm>
          <a:prstGeom prst="rect">
            <a:avLst/>
          </a:prstGeom>
        </p:spPr>
      </p:pic>
      <p:pic>
        <p:nvPicPr>
          <p:cNvPr id="5" name="Picture 4" descr="A picture containing application&#10;&#10;Description automatically generated">
            <a:extLst>
              <a:ext uri="{FF2B5EF4-FFF2-40B4-BE49-F238E27FC236}">
                <a16:creationId xmlns:a16="http://schemas.microsoft.com/office/drawing/2014/main" id="{FD5A3E9B-EEDD-40DF-87E7-61700657C7C7}"/>
              </a:ext>
            </a:extLst>
          </p:cNvPr>
          <p:cNvPicPr>
            <a:picLocks noChangeAspect="1"/>
          </p:cNvPicPr>
          <p:nvPr/>
        </p:nvPicPr>
        <p:blipFill rotWithShape="1">
          <a:blip r:embed="rId4"/>
          <a:srcRect t="23053" r="45334"/>
          <a:stretch/>
        </p:blipFill>
        <p:spPr>
          <a:xfrm>
            <a:off x="4423852" y="1426106"/>
            <a:ext cx="1148620" cy="1616781"/>
          </a:xfrm>
          <a:prstGeom prst="rect">
            <a:avLst/>
          </a:prstGeom>
        </p:spPr>
      </p:pic>
      <p:pic>
        <p:nvPicPr>
          <p:cNvPr id="2" name="Picture 1">
            <a:extLst>
              <a:ext uri="{FF2B5EF4-FFF2-40B4-BE49-F238E27FC236}">
                <a16:creationId xmlns:a16="http://schemas.microsoft.com/office/drawing/2014/main" id="{85562DA2-06B4-413F-BE35-AC5E99065A97}"/>
              </a:ext>
            </a:extLst>
          </p:cNvPr>
          <p:cNvPicPr>
            <a:picLocks noChangeAspect="1"/>
          </p:cNvPicPr>
          <p:nvPr/>
        </p:nvPicPr>
        <p:blipFill rotWithShape="1">
          <a:blip r:embed="rId5"/>
          <a:srcRect b="7237"/>
          <a:stretch/>
        </p:blipFill>
        <p:spPr>
          <a:xfrm>
            <a:off x="536729" y="1426105"/>
            <a:ext cx="1405780" cy="1616782"/>
          </a:xfrm>
          <a:prstGeom prst="rect">
            <a:avLst/>
          </a:prstGeom>
        </p:spPr>
      </p:pic>
      <p:sp>
        <p:nvSpPr>
          <p:cNvPr id="4" name="Google Shape;541;p44">
            <a:extLst>
              <a:ext uri="{FF2B5EF4-FFF2-40B4-BE49-F238E27FC236}">
                <a16:creationId xmlns:a16="http://schemas.microsoft.com/office/drawing/2014/main" id="{3EADA91D-C85B-336A-5063-DB36753CB318}"/>
              </a:ext>
            </a:extLst>
          </p:cNvPr>
          <p:cNvSpPr txBox="1"/>
          <p:nvPr/>
        </p:nvSpPr>
        <p:spPr>
          <a:xfrm>
            <a:off x="5946576" y="3207167"/>
            <a:ext cx="1445400" cy="712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solidFill>
                  <a:schemeClr val="dk1"/>
                </a:solidFill>
                <a:latin typeface="Lato"/>
                <a:ea typeface="Lato"/>
                <a:cs typeface="Lato"/>
                <a:sym typeface="Lato"/>
              </a:rPr>
              <a:t>Mary Krieger</a:t>
            </a:r>
            <a:br>
              <a:rPr lang="en" sz="1600">
                <a:latin typeface="Lato"/>
                <a:ea typeface="Lato"/>
                <a:cs typeface="Lato"/>
                <a:sym typeface="Lato"/>
              </a:rPr>
            </a:br>
            <a:r>
              <a:rPr lang="en-US" sz="900">
                <a:solidFill>
                  <a:schemeClr val="dk2"/>
                </a:solidFill>
                <a:latin typeface="Lato"/>
                <a:ea typeface="Lato"/>
                <a:cs typeface="Lato"/>
                <a:sym typeface="Lato"/>
              </a:rPr>
              <a:t>Director of Programs</a:t>
            </a:r>
          </a:p>
          <a:p>
            <a:pPr marL="0" lvl="0" indent="0" algn="ctr" rtl="0">
              <a:spcBef>
                <a:spcPts val="0"/>
              </a:spcBef>
              <a:spcAft>
                <a:spcPts val="0"/>
              </a:spcAft>
              <a:buNone/>
            </a:pPr>
            <a:r>
              <a:rPr lang="en-US" sz="900">
                <a:solidFill>
                  <a:schemeClr val="dk2"/>
                </a:solidFill>
                <a:latin typeface="Lato"/>
                <a:ea typeface="Lato"/>
                <a:cs typeface="Lato"/>
                <a:sym typeface="Lato"/>
              </a:rPr>
              <a:t>mkrieger@cerhawaii.org</a:t>
            </a:r>
          </a:p>
          <a:p>
            <a:pPr marL="0" lvl="0" indent="0" algn="ctr" rtl="0">
              <a:spcBef>
                <a:spcPts val="400"/>
              </a:spcBef>
              <a:spcAft>
                <a:spcPts val="400"/>
              </a:spcAft>
              <a:buNone/>
            </a:pPr>
            <a:endParaRPr lang="en-US" sz="1600">
              <a:latin typeface="Lato"/>
              <a:ea typeface="Lato"/>
              <a:cs typeface="Lato"/>
              <a:sym typeface="Lato"/>
            </a:endParaRPr>
          </a:p>
        </p:txBody>
      </p:sp>
      <p:pic>
        <p:nvPicPr>
          <p:cNvPr id="3075" name="Picture 2">
            <a:extLst>
              <a:ext uri="{FF2B5EF4-FFF2-40B4-BE49-F238E27FC236}">
                <a16:creationId xmlns:a16="http://schemas.microsoft.com/office/drawing/2014/main" id="{DAD7CF4D-E4C3-5EF2-88DA-3FD7578001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3820" y="1223834"/>
            <a:ext cx="1819053" cy="181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body" idx="1"/>
          </p:nvPr>
        </p:nvSpPr>
        <p:spPr>
          <a:xfrm>
            <a:off x="2038025" y="1476000"/>
            <a:ext cx="5067900" cy="30450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b="1"/>
              <a:t>Mission: </a:t>
            </a:r>
            <a:r>
              <a:rPr lang="en-US"/>
              <a:t>To provide progressive and inclusive health care, empowering individuals to lead fuller lives.</a:t>
            </a:r>
            <a:endParaRPr/>
          </a:p>
        </p:txBody>
      </p:sp>
      <p:pic>
        <p:nvPicPr>
          <p:cNvPr id="4" name="Picture 3" descr="Logo&#10;&#10;Description automatically generated">
            <a:extLst>
              <a:ext uri="{FF2B5EF4-FFF2-40B4-BE49-F238E27FC236}">
                <a16:creationId xmlns:a16="http://schemas.microsoft.com/office/drawing/2014/main" id="{24411B0A-6910-4222-BA69-248BE4AC7FBE}"/>
              </a:ext>
            </a:extLst>
          </p:cNvPr>
          <p:cNvPicPr>
            <a:picLocks noChangeAspect="1"/>
          </p:cNvPicPr>
          <p:nvPr/>
        </p:nvPicPr>
        <p:blipFill>
          <a:blip r:embed="rId3"/>
          <a:stretch>
            <a:fillRect/>
          </a:stretch>
        </p:blipFill>
        <p:spPr>
          <a:xfrm>
            <a:off x="101877" y="92171"/>
            <a:ext cx="851303" cy="744301"/>
          </a:xfrm>
          <a:prstGeom prst="rect">
            <a:avLst/>
          </a:prstGeom>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body" idx="1"/>
          </p:nvPr>
        </p:nvSpPr>
        <p:spPr>
          <a:xfrm>
            <a:off x="2038025" y="1476000"/>
            <a:ext cx="5067900" cy="30450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b="1"/>
              <a:t>Motto: </a:t>
            </a:r>
            <a:r>
              <a:rPr lang="en-US"/>
              <a:t>CER is a Team of Mindfully Respectful Professionals</a:t>
            </a:r>
          </a:p>
        </p:txBody>
      </p:sp>
      <p:pic>
        <p:nvPicPr>
          <p:cNvPr id="4" name="Picture 3" descr="Logo&#10;&#10;Description automatically generated">
            <a:extLst>
              <a:ext uri="{FF2B5EF4-FFF2-40B4-BE49-F238E27FC236}">
                <a16:creationId xmlns:a16="http://schemas.microsoft.com/office/drawing/2014/main" id="{C493AC04-B8E1-4E8E-8908-CC417CB3F4EE}"/>
              </a:ext>
            </a:extLst>
          </p:cNvPr>
          <p:cNvPicPr>
            <a:picLocks noChangeAspect="1"/>
          </p:cNvPicPr>
          <p:nvPr/>
        </p:nvPicPr>
        <p:blipFill>
          <a:blip r:embed="rId3"/>
          <a:stretch>
            <a:fillRect/>
          </a:stretch>
        </p:blipFill>
        <p:spPr>
          <a:xfrm>
            <a:off x="101877" y="92171"/>
            <a:ext cx="851303" cy="744301"/>
          </a:xfrm>
          <a:prstGeom prst="rect">
            <a:avLst/>
          </a:prstGeom>
        </p:spPr>
      </p:pic>
    </p:spTree>
    <p:extLst>
      <p:ext uri="{BB962C8B-B14F-4D97-AF65-F5344CB8AC3E}">
        <p14:creationId xmlns:p14="http://schemas.microsoft.com/office/powerpoint/2010/main" val="803431368"/>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Who are We?</a:t>
            </a:r>
            <a:endParaRPr/>
          </a:p>
        </p:txBody>
      </p:sp>
      <p:sp>
        <p:nvSpPr>
          <p:cNvPr id="117" name="Google Shape;117;p17"/>
          <p:cNvSpPr txBox="1">
            <a:spLocks noGrp="1"/>
          </p:cNvSpPr>
          <p:nvPr>
            <p:ph type="body" idx="1"/>
          </p:nvPr>
        </p:nvSpPr>
        <p:spPr>
          <a:xfrm>
            <a:off x="737850" y="1475700"/>
            <a:ext cx="6034500" cy="30432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US" sz="2000"/>
              <a:t>Founded in 2007</a:t>
            </a:r>
          </a:p>
          <a:p>
            <a:pPr marL="457200" lvl="0" indent="-381000" algn="l" rtl="0">
              <a:spcBef>
                <a:spcPts val="600"/>
              </a:spcBef>
              <a:spcAft>
                <a:spcPts val="0"/>
              </a:spcAft>
              <a:buSzPts val="2400"/>
              <a:buChar char="◦"/>
            </a:pPr>
            <a:r>
              <a:rPr lang="en-US" sz="2000"/>
              <a:t>Behavioral Health + Primary Care</a:t>
            </a:r>
          </a:p>
          <a:p>
            <a:pPr marL="457200" lvl="0" indent="-381000" algn="l" rtl="0">
              <a:spcBef>
                <a:spcPts val="600"/>
              </a:spcBef>
              <a:spcAft>
                <a:spcPts val="0"/>
              </a:spcAft>
              <a:buSzPts val="2400"/>
              <a:buChar char="◦"/>
            </a:pPr>
            <a:r>
              <a:rPr lang="en-US" sz="2000"/>
              <a:t>Case Management Population: SMI Adults</a:t>
            </a:r>
          </a:p>
          <a:p>
            <a:pPr marL="457200" lvl="0" indent="-381000" algn="l" rtl="0">
              <a:spcBef>
                <a:spcPts val="600"/>
              </a:spcBef>
              <a:spcAft>
                <a:spcPts val="0"/>
              </a:spcAft>
              <a:buSzPts val="2400"/>
              <a:buChar char="◦"/>
            </a:pPr>
            <a:r>
              <a:rPr lang="en-US" sz="2000"/>
              <a:t>Clinic population: SMI Across the Lifespan</a:t>
            </a:r>
          </a:p>
          <a:p>
            <a:pPr marL="457200" lvl="0" indent="-381000" algn="l" rtl="0">
              <a:spcBef>
                <a:spcPts val="600"/>
              </a:spcBef>
              <a:spcAft>
                <a:spcPts val="0"/>
              </a:spcAft>
              <a:buSzPts val="2400"/>
              <a:buChar char="◦"/>
            </a:pPr>
            <a:r>
              <a:rPr lang="en-US" sz="2000"/>
              <a:t>CARF certified</a:t>
            </a:r>
          </a:p>
          <a:p>
            <a:pPr marL="457200" lvl="0" indent="-381000" algn="l" rtl="0">
              <a:spcBef>
                <a:spcPts val="600"/>
              </a:spcBef>
              <a:spcAft>
                <a:spcPts val="0"/>
              </a:spcAft>
              <a:buSzPts val="2400"/>
              <a:buChar char="◦"/>
            </a:pPr>
            <a:r>
              <a:rPr lang="en-US" sz="2000"/>
              <a:t>Partner with 5-Minute Pharmacy for island-wide Pharmacist / Medication services</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title"/>
          </p:nvPr>
        </p:nvSpPr>
        <p:spPr>
          <a:xfrm>
            <a:off x="799266" y="770013"/>
            <a:ext cx="2573400" cy="744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Three Main Programs</a:t>
            </a:r>
            <a:endParaRPr/>
          </a:p>
        </p:txBody>
      </p:sp>
      <p:sp>
        <p:nvSpPr>
          <p:cNvPr id="176" name="Google Shape;176;p23"/>
          <p:cNvSpPr/>
          <p:nvPr/>
        </p:nvSpPr>
        <p:spPr>
          <a:xfrm rot="-3280241">
            <a:off x="4795232" y="1906732"/>
            <a:ext cx="1323418" cy="1320838"/>
          </a:xfrm>
          <a:prstGeom prst="ellipse">
            <a:avLst/>
          </a:prstGeom>
          <a:solidFill>
            <a:schemeClr val="accent6"/>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23"/>
          <p:cNvSpPr/>
          <p:nvPr/>
        </p:nvSpPr>
        <p:spPr>
          <a:xfrm rot="-3280088">
            <a:off x="502557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gradFill>
            <a:gsLst>
              <a:gs pos="0">
                <a:srgbClr val="FFC486"/>
              </a:gs>
              <a:gs pos="100000">
                <a:srgbClr val="FF866B"/>
              </a:gs>
            </a:gsLst>
            <a:lin ang="0" scaled="0"/>
          </a:gra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23"/>
          <p:cNvSpPr/>
          <p:nvPr/>
        </p:nvSpPr>
        <p:spPr>
          <a:xfrm rot="-3280088">
            <a:off x="499017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chemeClr val="accent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23"/>
          <p:cNvSpPr txBox="1"/>
          <p:nvPr/>
        </p:nvSpPr>
        <p:spPr>
          <a:xfrm rot="-3779206">
            <a:off x="5622302" y="2863735"/>
            <a:ext cx="1577952" cy="5632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FFFFF"/>
                </a:solidFill>
                <a:latin typeface="Lato"/>
                <a:ea typeface="Lato"/>
                <a:cs typeface="Lato"/>
                <a:sym typeface="Lato"/>
              </a:rPr>
              <a:t>Crisis Stabilization Center</a:t>
            </a:r>
          </a:p>
        </p:txBody>
      </p:sp>
      <p:sp>
        <p:nvSpPr>
          <p:cNvPr id="180" name="Google Shape;180;p23"/>
          <p:cNvSpPr/>
          <p:nvPr/>
        </p:nvSpPr>
        <p:spPr>
          <a:xfrm rot="-3280089">
            <a:off x="429958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gradFill>
            <a:gsLst>
              <a:gs pos="0">
                <a:srgbClr val="FFC486"/>
              </a:gs>
              <a:gs pos="100000">
                <a:srgbClr val="FF866B"/>
              </a:gs>
            </a:gsLst>
            <a:lin ang="0" scaled="0"/>
          </a:gra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23"/>
          <p:cNvSpPr/>
          <p:nvPr/>
        </p:nvSpPr>
        <p:spPr>
          <a:xfrm rot="-3280088">
            <a:off x="455692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chemeClr val="accent3"/>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23"/>
          <p:cNvSpPr txBox="1"/>
          <p:nvPr/>
        </p:nvSpPr>
        <p:spPr>
          <a:xfrm>
            <a:off x="4672075" y="1153125"/>
            <a:ext cx="15780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FFFFF"/>
                </a:solidFill>
                <a:latin typeface="Lato"/>
                <a:ea typeface="Lato"/>
                <a:cs typeface="Lato"/>
                <a:sym typeface="Lato"/>
              </a:rPr>
              <a:t>Community-Based Case Management</a:t>
            </a:r>
          </a:p>
        </p:txBody>
      </p:sp>
      <p:sp>
        <p:nvSpPr>
          <p:cNvPr id="183" name="Google Shape;183;p23"/>
          <p:cNvSpPr/>
          <p:nvPr/>
        </p:nvSpPr>
        <p:spPr>
          <a:xfrm rot="-3280088">
            <a:off x="374891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gradFill>
            <a:gsLst>
              <a:gs pos="0">
                <a:srgbClr val="FFC486"/>
              </a:gs>
              <a:gs pos="100000">
                <a:srgbClr val="FF866B"/>
              </a:gs>
            </a:gsLst>
            <a:lin ang="0" scaled="0"/>
          </a:gra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23"/>
          <p:cNvSpPr/>
          <p:nvPr/>
        </p:nvSpPr>
        <p:spPr>
          <a:xfrm rot="-3280089">
            <a:off x="392647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chemeClr val="accent1"/>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23"/>
          <p:cNvSpPr txBox="1"/>
          <p:nvPr/>
        </p:nvSpPr>
        <p:spPr>
          <a:xfrm rot="3725110" flipH="1">
            <a:off x="3755527" y="2863871"/>
            <a:ext cx="1577671" cy="5631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FFFFF"/>
                </a:solidFill>
                <a:latin typeface="Lato"/>
                <a:ea typeface="Lato"/>
                <a:cs typeface="Lato"/>
                <a:sym typeface="Lato"/>
              </a:rPr>
              <a:t>Integrated Health and Wellness Clinic</a:t>
            </a:r>
          </a:p>
        </p:txBody>
      </p:sp>
    </p:spTree>
    <p:extLst>
      <p:ext uri="{BB962C8B-B14F-4D97-AF65-F5344CB8AC3E}">
        <p14:creationId xmlns:p14="http://schemas.microsoft.com/office/powerpoint/2010/main" val="2605182027"/>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ctrTitle"/>
          </p:nvPr>
        </p:nvSpPr>
        <p:spPr>
          <a:xfrm>
            <a:off x="1034300" y="1583350"/>
            <a:ext cx="63429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solidFill>
                  <a:schemeClr val="accent1"/>
                </a:solidFill>
              </a:rPr>
              <a:t>2.</a:t>
            </a:r>
            <a:endParaRPr>
              <a:solidFill>
                <a:schemeClr val="accent1"/>
              </a:solidFill>
            </a:endParaRPr>
          </a:p>
          <a:p>
            <a:pPr marL="0" lvl="0" indent="0" algn="l" rtl="0">
              <a:spcBef>
                <a:spcPts val="0"/>
              </a:spcBef>
              <a:spcAft>
                <a:spcPts val="0"/>
              </a:spcAft>
              <a:buNone/>
            </a:pPr>
            <a:r>
              <a:rPr lang="en"/>
              <a:t>Community-Based Case Management</a:t>
            </a:r>
            <a:endParaRPr/>
          </a:p>
        </p:txBody>
      </p:sp>
    </p:spTree>
    <p:extLst>
      <p:ext uri="{BB962C8B-B14F-4D97-AF65-F5344CB8AC3E}">
        <p14:creationId xmlns:p14="http://schemas.microsoft.com/office/powerpoint/2010/main" val="1668542916"/>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8"/>
          <p:cNvSpPr txBox="1">
            <a:spLocks noGrp="1"/>
          </p:cNvSpPr>
          <p:nvPr>
            <p:ph type="title"/>
          </p:nvPr>
        </p:nvSpPr>
        <p:spPr>
          <a:xfrm>
            <a:off x="983514" y="517525"/>
            <a:ext cx="6034500" cy="744300"/>
          </a:xfrm>
          <a:prstGeom prst="rect">
            <a:avLst/>
          </a:prstGeom>
        </p:spPr>
        <p:txBody>
          <a:bodyPr spcFirstLastPara="1" wrap="square" lIns="0" tIns="0" rIns="0" bIns="0" anchor="b" anchorCtr="0">
            <a:noAutofit/>
          </a:bodyPr>
          <a:lstStyle/>
          <a:p>
            <a:r>
              <a:rPr lang="en"/>
              <a:t>Community Based Case Management: Services</a:t>
            </a:r>
            <a:endParaRPr/>
          </a:p>
        </p:txBody>
      </p:sp>
      <p:sp>
        <p:nvSpPr>
          <p:cNvPr id="374" name="Google Shape;374;p38"/>
          <p:cNvSpPr/>
          <p:nvPr/>
        </p:nvSpPr>
        <p:spPr>
          <a:xfrm>
            <a:off x="7173026" y="2755950"/>
            <a:ext cx="7590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endParaRPr sz="1000">
              <a:solidFill>
                <a:schemeClr val="lt1"/>
              </a:solidFill>
              <a:latin typeface="Lato"/>
              <a:ea typeface="Lato"/>
              <a:cs typeface="Lato"/>
              <a:sym typeface="Lato"/>
            </a:endParaRPr>
          </a:p>
        </p:txBody>
      </p:sp>
      <p:sp>
        <p:nvSpPr>
          <p:cNvPr id="375" name="Google Shape;375;p38"/>
          <p:cNvSpPr/>
          <p:nvPr/>
        </p:nvSpPr>
        <p:spPr>
          <a:xfrm>
            <a:off x="6564314" y="2755950"/>
            <a:ext cx="7590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endParaRPr sz="1000">
              <a:solidFill>
                <a:schemeClr val="lt1"/>
              </a:solidFill>
              <a:latin typeface="Lato"/>
              <a:ea typeface="Lato"/>
              <a:cs typeface="Lato"/>
              <a:sym typeface="Lato"/>
            </a:endParaRPr>
          </a:p>
        </p:txBody>
      </p:sp>
      <p:sp>
        <p:nvSpPr>
          <p:cNvPr id="376" name="Google Shape;376;p38"/>
          <p:cNvSpPr/>
          <p:nvPr/>
        </p:nvSpPr>
        <p:spPr>
          <a:xfrm>
            <a:off x="5955602" y="2755950"/>
            <a:ext cx="7590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endParaRPr sz="1000">
              <a:solidFill>
                <a:schemeClr val="lt1"/>
              </a:solidFill>
              <a:latin typeface="Lato"/>
              <a:ea typeface="Lato"/>
              <a:cs typeface="Lato"/>
              <a:sym typeface="Lato"/>
            </a:endParaRPr>
          </a:p>
        </p:txBody>
      </p:sp>
      <p:sp>
        <p:nvSpPr>
          <p:cNvPr id="377" name="Google Shape;377;p38"/>
          <p:cNvSpPr/>
          <p:nvPr/>
        </p:nvSpPr>
        <p:spPr>
          <a:xfrm>
            <a:off x="5346891" y="2755950"/>
            <a:ext cx="7590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endParaRPr sz="1000">
              <a:solidFill>
                <a:schemeClr val="lt1"/>
              </a:solidFill>
              <a:latin typeface="Lato"/>
              <a:ea typeface="Lato"/>
              <a:cs typeface="Lato"/>
              <a:sym typeface="Lato"/>
            </a:endParaRPr>
          </a:p>
        </p:txBody>
      </p:sp>
      <p:sp>
        <p:nvSpPr>
          <p:cNvPr id="378" name="Google Shape;378;p38"/>
          <p:cNvSpPr/>
          <p:nvPr/>
        </p:nvSpPr>
        <p:spPr>
          <a:xfrm>
            <a:off x="4738179" y="2755950"/>
            <a:ext cx="7590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endParaRPr sz="1000">
              <a:solidFill>
                <a:schemeClr val="lt1"/>
              </a:solidFill>
              <a:latin typeface="Lato"/>
              <a:ea typeface="Lato"/>
              <a:cs typeface="Lato"/>
              <a:sym typeface="Lato"/>
            </a:endParaRPr>
          </a:p>
        </p:txBody>
      </p:sp>
      <p:sp>
        <p:nvSpPr>
          <p:cNvPr id="379" name="Google Shape;379;p38"/>
          <p:cNvSpPr/>
          <p:nvPr/>
        </p:nvSpPr>
        <p:spPr>
          <a:xfrm>
            <a:off x="4129467" y="2755950"/>
            <a:ext cx="7590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endParaRPr sz="1000">
              <a:solidFill>
                <a:schemeClr val="lt1"/>
              </a:solidFill>
              <a:latin typeface="Lato"/>
              <a:ea typeface="Lato"/>
              <a:cs typeface="Lato"/>
              <a:sym typeface="Lato"/>
            </a:endParaRPr>
          </a:p>
        </p:txBody>
      </p:sp>
      <p:sp>
        <p:nvSpPr>
          <p:cNvPr id="380" name="Google Shape;380;p38"/>
          <p:cNvSpPr/>
          <p:nvPr/>
        </p:nvSpPr>
        <p:spPr>
          <a:xfrm>
            <a:off x="3520756" y="2755950"/>
            <a:ext cx="7590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endParaRPr sz="1000">
              <a:solidFill>
                <a:schemeClr val="lt1"/>
              </a:solidFill>
              <a:latin typeface="Lato"/>
              <a:ea typeface="Lato"/>
              <a:cs typeface="Lato"/>
              <a:sym typeface="Lato"/>
            </a:endParaRPr>
          </a:p>
        </p:txBody>
      </p:sp>
      <p:sp>
        <p:nvSpPr>
          <p:cNvPr id="381" name="Google Shape;381;p38"/>
          <p:cNvSpPr/>
          <p:nvPr/>
        </p:nvSpPr>
        <p:spPr>
          <a:xfrm>
            <a:off x="2912044" y="2755950"/>
            <a:ext cx="7590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endParaRPr sz="1000">
              <a:solidFill>
                <a:schemeClr val="lt1"/>
              </a:solidFill>
              <a:latin typeface="Lato"/>
              <a:ea typeface="Lato"/>
              <a:cs typeface="Lato"/>
              <a:sym typeface="Lato"/>
            </a:endParaRPr>
          </a:p>
        </p:txBody>
      </p:sp>
      <p:sp>
        <p:nvSpPr>
          <p:cNvPr id="382" name="Google Shape;382;p38"/>
          <p:cNvSpPr/>
          <p:nvPr/>
        </p:nvSpPr>
        <p:spPr>
          <a:xfrm>
            <a:off x="2474673" y="2755950"/>
            <a:ext cx="587700" cy="3936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000">
              <a:solidFill>
                <a:schemeClr val="dk1"/>
              </a:solidFill>
            </a:endParaRPr>
          </a:p>
        </p:txBody>
      </p:sp>
      <p:cxnSp>
        <p:nvCxnSpPr>
          <p:cNvPr id="383" name="Google Shape;383;p38"/>
          <p:cNvCxnSpPr/>
          <p:nvPr/>
        </p:nvCxnSpPr>
        <p:spPr>
          <a:xfrm rot="10800000">
            <a:off x="3183753" y="2281931"/>
            <a:ext cx="0" cy="498600"/>
          </a:xfrm>
          <a:prstGeom prst="straightConnector1">
            <a:avLst/>
          </a:prstGeom>
          <a:noFill/>
          <a:ln w="9525" cap="flat" cmpd="sng">
            <a:solidFill>
              <a:schemeClr val="lt2"/>
            </a:solidFill>
            <a:prstDash val="solid"/>
            <a:round/>
            <a:headEnd type="oval" w="med" len="med"/>
            <a:tailEnd type="oval" w="med" len="med"/>
          </a:ln>
        </p:spPr>
      </p:cxnSp>
      <p:sp>
        <p:nvSpPr>
          <p:cNvPr id="384" name="Google Shape;384;p38"/>
          <p:cNvSpPr txBox="1"/>
          <p:nvPr/>
        </p:nvSpPr>
        <p:spPr>
          <a:xfrm>
            <a:off x="3145923" y="1727200"/>
            <a:ext cx="11523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US" sz="1200" b="1">
                <a:solidFill>
                  <a:schemeClr val="dk2"/>
                </a:solidFill>
                <a:latin typeface="Lato"/>
                <a:ea typeface="Lato"/>
                <a:cs typeface="Lato"/>
                <a:sym typeface="Lato"/>
              </a:rPr>
              <a:t>Psychiatric Stability</a:t>
            </a:r>
          </a:p>
        </p:txBody>
      </p:sp>
      <p:cxnSp>
        <p:nvCxnSpPr>
          <p:cNvPr id="385" name="Google Shape;385;p38"/>
          <p:cNvCxnSpPr/>
          <p:nvPr/>
        </p:nvCxnSpPr>
        <p:spPr>
          <a:xfrm rot="10800000">
            <a:off x="4402160" y="2281931"/>
            <a:ext cx="0" cy="498600"/>
          </a:xfrm>
          <a:prstGeom prst="straightConnector1">
            <a:avLst/>
          </a:prstGeom>
          <a:noFill/>
          <a:ln w="9525" cap="flat" cmpd="sng">
            <a:solidFill>
              <a:schemeClr val="lt2"/>
            </a:solidFill>
            <a:prstDash val="solid"/>
            <a:round/>
            <a:headEnd type="oval" w="med" len="med"/>
            <a:tailEnd type="oval" w="med" len="med"/>
          </a:ln>
        </p:spPr>
      </p:cxnSp>
      <p:sp>
        <p:nvSpPr>
          <p:cNvPr id="386" name="Google Shape;386;p38"/>
          <p:cNvSpPr txBox="1"/>
          <p:nvPr/>
        </p:nvSpPr>
        <p:spPr>
          <a:xfrm>
            <a:off x="4365719" y="1727200"/>
            <a:ext cx="11523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US" sz="1200" b="1">
                <a:solidFill>
                  <a:schemeClr val="dk2"/>
                </a:solidFill>
                <a:latin typeface="Lato"/>
                <a:ea typeface="Lato"/>
                <a:cs typeface="Lato"/>
                <a:sym typeface="Lato"/>
              </a:rPr>
              <a:t>State and Federal Benefits </a:t>
            </a:r>
          </a:p>
        </p:txBody>
      </p:sp>
      <p:cxnSp>
        <p:nvCxnSpPr>
          <p:cNvPr id="387" name="Google Shape;387;p38"/>
          <p:cNvCxnSpPr/>
          <p:nvPr/>
        </p:nvCxnSpPr>
        <p:spPr>
          <a:xfrm rot="10800000">
            <a:off x="5620567" y="2281931"/>
            <a:ext cx="0" cy="498600"/>
          </a:xfrm>
          <a:prstGeom prst="straightConnector1">
            <a:avLst/>
          </a:prstGeom>
          <a:noFill/>
          <a:ln w="9525" cap="flat" cmpd="sng">
            <a:solidFill>
              <a:schemeClr val="lt2"/>
            </a:solidFill>
            <a:prstDash val="solid"/>
            <a:round/>
            <a:headEnd type="oval" w="med" len="med"/>
            <a:tailEnd type="oval" w="med" len="med"/>
          </a:ln>
        </p:spPr>
      </p:cxnSp>
      <p:sp>
        <p:nvSpPr>
          <p:cNvPr id="388" name="Google Shape;388;p38"/>
          <p:cNvSpPr txBox="1"/>
          <p:nvPr/>
        </p:nvSpPr>
        <p:spPr>
          <a:xfrm>
            <a:off x="5585516" y="1727200"/>
            <a:ext cx="11523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US" sz="1200" b="1">
                <a:solidFill>
                  <a:schemeClr val="dk2"/>
                </a:solidFill>
                <a:latin typeface="Lato"/>
                <a:ea typeface="Lato"/>
                <a:cs typeface="Lato"/>
                <a:sym typeface="Lato"/>
              </a:rPr>
              <a:t>Legal Coordination (PO, State Courts)</a:t>
            </a:r>
          </a:p>
        </p:txBody>
      </p:sp>
      <p:cxnSp>
        <p:nvCxnSpPr>
          <p:cNvPr id="389" name="Google Shape;389;p38"/>
          <p:cNvCxnSpPr/>
          <p:nvPr/>
        </p:nvCxnSpPr>
        <p:spPr>
          <a:xfrm rot="10800000">
            <a:off x="6838974" y="2281931"/>
            <a:ext cx="0" cy="498600"/>
          </a:xfrm>
          <a:prstGeom prst="straightConnector1">
            <a:avLst/>
          </a:prstGeom>
          <a:noFill/>
          <a:ln w="9525" cap="flat" cmpd="sng">
            <a:solidFill>
              <a:schemeClr val="lt2"/>
            </a:solidFill>
            <a:prstDash val="solid"/>
            <a:round/>
            <a:headEnd type="oval" w="med" len="med"/>
            <a:tailEnd type="oval" w="med" len="med"/>
          </a:ln>
        </p:spPr>
      </p:cxnSp>
      <p:sp>
        <p:nvSpPr>
          <p:cNvPr id="390" name="Google Shape;390;p38"/>
          <p:cNvSpPr txBox="1"/>
          <p:nvPr/>
        </p:nvSpPr>
        <p:spPr>
          <a:xfrm>
            <a:off x="6805313" y="1727200"/>
            <a:ext cx="11523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US" sz="1200" b="1">
                <a:solidFill>
                  <a:schemeClr val="dk2"/>
                </a:solidFill>
                <a:latin typeface="Lato"/>
                <a:ea typeface="Lato"/>
                <a:cs typeface="Lato"/>
                <a:sym typeface="Lato"/>
              </a:rPr>
              <a:t>Interpersonal Relationships</a:t>
            </a:r>
          </a:p>
        </p:txBody>
      </p:sp>
      <p:cxnSp>
        <p:nvCxnSpPr>
          <p:cNvPr id="395" name="Google Shape;395;p38"/>
          <p:cNvCxnSpPr/>
          <p:nvPr/>
        </p:nvCxnSpPr>
        <p:spPr>
          <a:xfrm rot="10800000">
            <a:off x="3802313" y="3124969"/>
            <a:ext cx="0" cy="498600"/>
          </a:xfrm>
          <a:prstGeom prst="straightConnector1">
            <a:avLst/>
          </a:prstGeom>
          <a:noFill/>
          <a:ln w="9525" cap="flat" cmpd="sng">
            <a:solidFill>
              <a:schemeClr val="lt2"/>
            </a:solidFill>
            <a:prstDash val="solid"/>
            <a:round/>
            <a:headEnd type="oval" w="med" len="med"/>
            <a:tailEnd type="oval" w="med" len="med"/>
          </a:ln>
        </p:spPr>
      </p:cxnSp>
      <p:sp>
        <p:nvSpPr>
          <p:cNvPr id="396" name="Google Shape;396;p38"/>
          <p:cNvSpPr txBox="1"/>
          <p:nvPr/>
        </p:nvSpPr>
        <p:spPr>
          <a:xfrm>
            <a:off x="3737633" y="3648150"/>
            <a:ext cx="11523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200" b="1">
                <a:solidFill>
                  <a:schemeClr val="dk2"/>
                </a:solidFill>
                <a:latin typeface="Lato"/>
                <a:ea typeface="Lato"/>
                <a:cs typeface="Lato"/>
                <a:sym typeface="Lato"/>
              </a:rPr>
              <a:t>Medical Stability</a:t>
            </a:r>
          </a:p>
        </p:txBody>
      </p:sp>
      <p:cxnSp>
        <p:nvCxnSpPr>
          <p:cNvPr id="397" name="Google Shape;397;p38"/>
          <p:cNvCxnSpPr/>
          <p:nvPr/>
        </p:nvCxnSpPr>
        <p:spPr>
          <a:xfrm rot="10800000">
            <a:off x="5020720" y="3124969"/>
            <a:ext cx="0" cy="498600"/>
          </a:xfrm>
          <a:prstGeom prst="straightConnector1">
            <a:avLst/>
          </a:prstGeom>
          <a:noFill/>
          <a:ln w="9525" cap="flat" cmpd="sng">
            <a:solidFill>
              <a:schemeClr val="lt2"/>
            </a:solidFill>
            <a:prstDash val="solid"/>
            <a:round/>
            <a:headEnd type="oval" w="med" len="med"/>
            <a:tailEnd type="oval" w="med" len="med"/>
          </a:ln>
        </p:spPr>
      </p:cxnSp>
      <p:sp>
        <p:nvSpPr>
          <p:cNvPr id="398" name="Google Shape;398;p38"/>
          <p:cNvSpPr txBox="1"/>
          <p:nvPr/>
        </p:nvSpPr>
        <p:spPr>
          <a:xfrm>
            <a:off x="4964488" y="3648150"/>
            <a:ext cx="11523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200" b="1">
                <a:solidFill>
                  <a:schemeClr val="dk2"/>
                </a:solidFill>
                <a:latin typeface="Lato"/>
                <a:ea typeface="Lato"/>
                <a:cs typeface="Lato"/>
                <a:sym typeface="Lato"/>
              </a:rPr>
              <a:t>Housing Referrals and Retention</a:t>
            </a:r>
          </a:p>
        </p:txBody>
      </p:sp>
      <p:cxnSp>
        <p:nvCxnSpPr>
          <p:cNvPr id="399" name="Google Shape;399;p38"/>
          <p:cNvCxnSpPr/>
          <p:nvPr/>
        </p:nvCxnSpPr>
        <p:spPr>
          <a:xfrm rot="10800000">
            <a:off x="6239127" y="3124969"/>
            <a:ext cx="0" cy="498600"/>
          </a:xfrm>
          <a:prstGeom prst="straightConnector1">
            <a:avLst/>
          </a:prstGeom>
          <a:noFill/>
          <a:ln w="9525" cap="flat" cmpd="sng">
            <a:solidFill>
              <a:schemeClr val="lt2"/>
            </a:solidFill>
            <a:prstDash val="solid"/>
            <a:round/>
            <a:headEnd type="oval" w="med" len="med"/>
            <a:tailEnd type="oval" w="med" len="med"/>
          </a:ln>
        </p:spPr>
      </p:cxnSp>
      <p:sp>
        <p:nvSpPr>
          <p:cNvPr id="400" name="Google Shape;400;p38"/>
          <p:cNvSpPr txBox="1"/>
          <p:nvPr/>
        </p:nvSpPr>
        <p:spPr>
          <a:xfrm>
            <a:off x="6191343" y="3648150"/>
            <a:ext cx="11523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200" b="1">
                <a:solidFill>
                  <a:schemeClr val="dk2"/>
                </a:solidFill>
                <a:latin typeface="Lato"/>
                <a:ea typeface="Lato"/>
                <a:cs typeface="Lato"/>
                <a:sym typeface="Lato"/>
              </a:rPr>
              <a:t>Activities of Daily Living</a:t>
            </a:r>
          </a:p>
        </p:txBody>
      </p:sp>
      <p:cxnSp>
        <p:nvCxnSpPr>
          <p:cNvPr id="401" name="Google Shape;401;p38"/>
          <p:cNvCxnSpPr/>
          <p:nvPr/>
        </p:nvCxnSpPr>
        <p:spPr>
          <a:xfrm rot="10800000">
            <a:off x="7457534" y="3124969"/>
            <a:ext cx="0" cy="498600"/>
          </a:xfrm>
          <a:prstGeom prst="straightConnector1">
            <a:avLst/>
          </a:prstGeom>
          <a:noFill/>
          <a:ln w="9525" cap="flat" cmpd="sng">
            <a:solidFill>
              <a:schemeClr val="lt2"/>
            </a:solidFill>
            <a:prstDash val="solid"/>
            <a:round/>
            <a:headEnd type="oval" w="med" len="med"/>
            <a:tailEnd type="oval" w="med" len="med"/>
          </a:ln>
        </p:spPr>
      </p:cxnSp>
      <p:sp>
        <p:nvSpPr>
          <p:cNvPr id="402" name="Google Shape;402;p38"/>
          <p:cNvSpPr txBox="1"/>
          <p:nvPr/>
        </p:nvSpPr>
        <p:spPr>
          <a:xfrm>
            <a:off x="7323314" y="3648150"/>
            <a:ext cx="11523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200" b="1">
                <a:solidFill>
                  <a:schemeClr val="dk2"/>
                </a:solidFill>
                <a:latin typeface="Lato"/>
                <a:ea typeface="Lato"/>
                <a:cs typeface="Lato"/>
                <a:sym typeface="Lato"/>
              </a:rPr>
              <a:t>Personal Growth / Leisure &amp; Community</a:t>
            </a:r>
          </a:p>
        </p:txBody>
      </p:sp>
      <p:sp>
        <p:nvSpPr>
          <p:cNvPr id="2" name="Oval 1" descr="Case Manager &amp; Multi-Disciplinary Clinical Treatment Team">
            <a:extLst>
              <a:ext uri="{FF2B5EF4-FFF2-40B4-BE49-F238E27FC236}">
                <a16:creationId xmlns:a16="http://schemas.microsoft.com/office/drawing/2014/main" id="{DEED371A-C627-484A-AE33-FF1B1B9BBFE2}"/>
              </a:ext>
            </a:extLst>
          </p:cNvPr>
          <p:cNvSpPr/>
          <p:nvPr/>
        </p:nvSpPr>
        <p:spPr>
          <a:xfrm>
            <a:off x="253829" y="1820636"/>
            <a:ext cx="2242457" cy="22642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Lato Black" panose="020F0502020204030203" pitchFamily="34" charset="0"/>
                <a:ea typeface="Lato Black" panose="020F0502020204030203" pitchFamily="34" charset="0"/>
                <a:cs typeface="Lato Black" panose="020F0502020204030203" pitchFamily="34" charset="0"/>
              </a:rPr>
              <a:t>Case Manager &amp; Multi-Disciplinary Clinical Treatment Team</a:t>
            </a:r>
          </a:p>
        </p:txBody>
      </p:sp>
    </p:spTree>
  </p:cSld>
  <p:clrMapOvr>
    <a:masterClrMapping/>
  </p:clrMapOvr>
  <p:transition>
    <p:fade thruBlk="1"/>
  </p:transition>
</p:sld>
</file>

<file path=ppt/theme/theme1.xml><?xml version="1.0" encoding="utf-8"?>
<a:theme xmlns:a="http://schemas.openxmlformats.org/drawingml/2006/main" name="Silvia template">
  <a:themeElements>
    <a:clrScheme name="CER Theme">
      <a:dk1>
        <a:sysClr val="windowText" lastClr="000000"/>
      </a:dk1>
      <a:lt1>
        <a:sysClr val="window" lastClr="FFFFFF"/>
      </a:lt1>
      <a:dk2>
        <a:srgbClr val="44546A"/>
      </a:dk2>
      <a:lt2>
        <a:srgbClr val="E7E6E6"/>
      </a:lt2>
      <a:accent1>
        <a:srgbClr val="E7522A"/>
      </a:accent1>
      <a:accent2>
        <a:srgbClr val="2AC3D1"/>
      </a:accent2>
      <a:accent3>
        <a:srgbClr val="0182BC"/>
      </a:accent3>
      <a:accent4>
        <a:srgbClr val="CB3E17"/>
      </a:accent4>
      <a:accent5>
        <a:srgbClr val="2094A0"/>
      </a:accent5>
      <a:accent6>
        <a:srgbClr val="01577D"/>
      </a:accent6>
      <a:hlink>
        <a:srgbClr val="0182BC"/>
      </a:hlink>
      <a:folHlink>
        <a:srgbClr val="2AC3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2EF29DDEB0DC47B66651F0F6C6B2EC" ma:contentTypeVersion="18" ma:contentTypeDescription="Create a new document." ma:contentTypeScope="" ma:versionID="b85e1a370cc940389a3296cd54d70e54">
  <xsd:schema xmlns:xsd="http://www.w3.org/2001/XMLSchema" xmlns:xs="http://www.w3.org/2001/XMLSchema" xmlns:p="http://schemas.microsoft.com/office/2006/metadata/properties" xmlns:ns2="a32ce506-8045-42b2-ae19-c7892ed88839" xmlns:ns3="972e7095-0f32-4d99-8fad-f4baa2c5ef2d" targetNamespace="http://schemas.microsoft.com/office/2006/metadata/properties" ma:root="true" ma:fieldsID="831e4c4abb89e0261d88c851f07c2b28" ns2:_="" ns3:_="">
    <xsd:import namespace="a32ce506-8045-42b2-ae19-c7892ed88839"/>
    <xsd:import namespace="972e7095-0f32-4d99-8fad-f4baa2c5ef2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Date_x002d_Time" minOccurs="0"/>
                <xsd:element ref="ns3:MediaServiceEventHashCode" minOccurs="0"/>
                <xsd:element ref="ns3:MediaServiceGenerationTime" minOccurs="0"/>
                <xsd:element ref="ns3:Note"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2ce506-8045-42b2-ae19-c7892ed8883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54668b83-07c7-4bd8-9ad8-fd55a72798c1}" ma:internalName="TaxCatchAll" ma:showField="CatchAllData" ma:web="a32ce506-8045-42b2-ae19-c7892ed8883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2e7095-0f32-4d99-8fad-f4baa2c5ef2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Date_x002d_Time" ma:index="15" nillable="true" ma:displayName="Date-Time" ma:format="DateOnly" ma:internalName="Date_x002d_Time">
      <xsd:simpleType>
        <xsd:restriction base="dms:DateTime"/>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Note" ma:index="18" nillable="true" ma:displayName="Note" ma:format="Dropdown" ma:internalName="Not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a09a32d-2ceb-42b7-8735-185396543dd0"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 xmlns="972e7095-0f32-4d99-8fad-f4baa2c5ef2d" xsi:nil="true"/>
    <Date_x002d_Time xmlns="972e7095-0f32-4d99-8fad-f4baa2c5ef2d" xsi:nil="true"/>
    <TaxCatchAll xmlns="a32ce506-8045-42b2-ae19-c7892ed88839" xsi:nil="true"/>
    <lcf76f155ced4ddcb4097134ff3c332f xmlns="972e7095-0f32-4d99-8fad-f4baa2c5ef2d">
      <Terms xmlns="http://schemas.microsoft.com/office/infopath/2007/PartnerControls"/>
    </lcf76f155ced4ddcb4097134ff3c332f>
    <SharedWithUsers xmlns="a32ce506-8045-42b2-ae19-c7892ed88839">
      <UserInfo>
        <DisplayName>Leianna Mancini</DisplayName>
        <AccountId>1999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8ED95D-9447-483A-8030-708185BCDA26}">
  <ds:schemaRefs>
    <ds:schemaRef ds:uri="972e7095-0f32-4d99-8fad-f4baa2c5ef2d"/>
    <ds:schemaRef ds:uri="a32ce506-8045-42b2-ae19-c7892ed888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535C014-C05E-4EB1-B676-AE55914EF6C2}">
  <ds:schemaRefs>
    <ds:schemaRef ds:uri="972e7095-0f32-4d99-8fad-f4baa2c5ef2d"/>
    <ds:schemaRef ds:uri="a32ce506-8045-42b2-ae19-c7892ed8883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A819AA4-0C16-4B1B-81E8-654FB3C99C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2009</Words>
  <Application>Microsoft Macintosh PowerPoint</Application>
  <PresentationFormat>On-screen Show (16:9)</PresentationFormat>
  <Paragraphs>309</Paragraphs>
  <Slides>39</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Times New Roman</vt:lpstr>
      <vt:lpstr>Lato Black</vt:lpstr>
      <vt:lpstr>Lato Light</vt:lpstr>
      <vt:lpstr>Calibri</vt:lpstr>
      <vt:lpstr>Arial</vt:lpstr>
      <vt:lpstr>Lato</vt:lpstr>
      <vt:lpstr>Silvia template</vt:lpstr>
      <vt:lpstr>Community Empowerment Resources A 501(c)(3) Non-Profit Organization</vt:lpstr>
      <vt:lpstr>Good Afternoon!</vt:lpstr>
      <vt:lpstr>1. Foundations of CER</vt:lpstr>
      <vt:lpstr>PowerPoint Presentation</vt:lpstr>
      <vt:lpstr>PowerPoint Presentation</vt:lpstr>
      <vt:lpstr>Who are We?</vt:lpstr>
      <vt:lpstr>Three Main Programs</vt:lpstr>
      <vt:lpstr>2. Community-Based Case Management</vt:lpstr>
      <vt:lpstr>Community Based Case Management: Services</vt:lpstr>
      <vt:lpstr>Community Based Case Management Outcomes</vt:lpstr>
      <vt:lpstr>Community-Based Case Management</vt:lpstr>
      <vt:lpstr>3. Integrated Health and Wellness Clinic</vt:lpstr>
      <vt:lpstr>6 Psych Prescribers</vt:lpstr>
      <vt:lpstr>Integrated Health and Wellness Clinic</vt:lpstr>
      <vt:lpstr>Keeping Our Intake Process Simple</vt:lpstr>
      <vt:lpstr>Accepted Insurances</vt:lpstr>
      <vt:lpstr>4. Ekolu</vt:lpstr>
      <vt:lpstr>Crisis Stabilization Ekolu</vt:lpstr>
      <vt:lpstr>Ekolu Clients</vt:lpstr>
      <vt:lpstr>Crisis Stabilization Ekolu</vt:lpstr>
      <vt:lpstr>Case Review Scenario</vt:lpstr>
      <vt:lpstr>Referral Process to Ekolu SICM Program</vt:lpstr>
      <vt:lpstr>Pre-Admission Criteria</vt:lpstr>
      <vt:lpstr>Admission</vt:lpstr>
      <vt:lpstr>Admission</vt:lpstr>
      <vt:lpstr>Assign Client to a Field Case Manager (FCM) </vt:lpstr>
      <vt:lpstr>Assign her to a Field Case Manager (FCM) </vt:lpstr>
      <vt:lpstr>Linking to Services</vt:lpstr>
      <vt:lpstr>Linking to Services</vt:lpstr>
      <vt:lpstr>Benefits</vt:lpstr>
      <vt:lpstr>Housing</vt:lpstr>
      <vt:lpstr>SUD Treatment</vt:lpstr>
      <vt:lpstr>Primary Purpose of Ekolu</vt:lpstr>
      <vt:lpstr>Ekolu Services</vt:lpstr>
      <vt:lpstr>PowerPoint Presentation</vt:lpstr>
      <vt:lpstr>CBCM Linking</vt:lpstr>
      <vt:lpstr>Disclaimer</vt:lpstr>
      <vt:lpstr>Thank You</vt:lpstr>
      <vt:lpstr>Team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Summer Mochida-Meek</cp:lastModifiedBy>
  <cp:revision>3</cp:revision>
  <dcterms:modified xsi:type="dcterms:W3CDTF">2022-11-15T08:29:58Z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0x010100872EF29DDEB0DC47B66651F0F6C6B2EC</vt:lpwstr>
  </property>
  <property fmtid="{D5CDD505-2E9C-101B-9397-08002B2CF9AE}" pid="3" name="MediaServiceImageTags">
    <vt:lpwstr/>
  </property>
</Properties>
</file>