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8" r:id="rId4"/>
  </p:sldMasterIdLst>
  <p:notesMasterIdLst>
    <p:notesMasterId r:id="rId47"/>
  </p:notesMasterIdLst>
  <p:sldIdLst>
    <p:sldId id="3152" r:id="rId5"/>
    <p:sldId id="3480" r:id="rId6"/>
    <p:sldId id="3481" r:id="rId7"/>
    <p:sldId id="3492" r:id="rId8"/>
    <p:sldId id="3343" r:id="rId9"/>
    <p:sldId id="3467" r:id="rId10"/>
    <p:sldId id="3466" r:id="rId11"/>
    <p:sldId id="3348" r:id="rId12"/>
    <p:sldId id="3384" r:id="rId13"/>
    <p:sldId id="3474" r:id="rId14"/>
    <p:sldId id="3471" r:id="rId15"/>
    <p:sldId id="3468" r:id="rId16"/>
    <p:sldId id="3470" r:id="rId17"/>
    <p:sldId id="3451" r:id="rId18"/>
    <p:sldId id="3472" r:id="rId19"/>
    <p:sldId id="3473" r:id="rId20"/>
    <p:sldId id="3409" r:id="rId21"/>
    <p:sldId id="3408" r:id="rId22"/>
    <p:sldId id="3476" r:id="rId23"/>
    <p:sldId id="3475" r:id="rId24"/>
    <p:sldId id="3433" r:id="rId25"/>
    <p:sldId id="3488" r:id="rId26"/>
    <p:sldId id="3489" r:id="rId27"/>
    <p:sldId id="3490" r:id="rId28"/>
    <p:sldId id="3430" r:id="rId29"/>
    <p:sldId id="3477" r:id="rId30"/>
    <p:sldId id="3444" r:id="rId31"/>
    <p:sldId id="3478" r:id="rId32"/>
    <p:sldId id="3446" r:id="rId33"/>
    <p:sldId id="3401" r:id="rId34"/>
    <p:sldId id="3418" r:id="rId35"/>
    <p:sldId id="3491" r:id="rId36"/>
    <p:sldId id="3482" r:id="rId37"/>
    <p:sldId id="3483" r:id="rId38"/>
    <p:sldId id="3484" r:id="rId39"/>
    <p:sldId id="3485" r:id="rId40"/>
    <p:sldId id="3486" r:id="rId41"/>
    <p:sldId id="3463" r:id="rId42"/>
    <p:sldId id="3464" r:id="rId43"/>
    <p:sldId id="3456" r:id="rId44"/>
    <p:sldId id="3487" r:id="rId45"/>
    <p:sldId id="342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5" pos="7296" userDrawn="1">
          <p15:clr>
            <a:srgbClr val="A4A3A4"/>
          </p15:clr>
        </p15:guide>
        <p15:guide id="52" pos="3840" userDrawn="1">
          <p15:clr>
            <a:srgbClr val="A4A3A4"/>
          </p15:clr>
        </p15:guide>
        <p15:guide id="53" orient="horz" pos="816" userDrawn="1">
          <p15:clr>
            <a:srgbClr val="A4A3A4"/>
          </p15:clr>
        </p15:guide>
        <p15:guide id="55" orient="horz" pos="21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a:srgbClr val="000000"/>
    <a:srgbClr val="333637"/>
    <a:srgbClr val="3B3B3C"/>
    <a:srgbClr val="6D7275"/>
    <a:srgbClr val="E4E4E5"/>
    <a:srgbClr val="476021"/>
    <a:srgbClr val="96CEB5"/>
    <a:srgbClr val="8E9A22"/>
    <a:srgbClr val="4E4F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343" autoAdjust="0"/>
  </p:normalViewPr>
  <p:slideViewPr>
    <p:cSldViewPr snapToGrid="0" snapToObjects="1">
      <p:cViewPr varScale="1">
        <p:scale>
          <a:sx n="121" d="100"/>
          <a:sy n="121" d="100"/>
        </p:scale>
        <p:origin x="176" y="232"/>
      </p:cViewPr>
      <p:guideLst>
        <p:guide pos="7296"/>
        <p:guide pos="3840"/>
        <p:guide orient="horz" pos="816"/>
        <p:guide orient="horz" pos="2184"/>
      </p:guideLst>
    </p:cSldViewPr>
  </p:slideViewPr>
  <p:notesTextViewPr>
    <p:cViewPr>
      <p:scale>
        <a:sx n="200" d="100"/>
        <a:sy n="200" d="100"/>
      </p:scale>
      <p:origin x="0" y="0"/>
    </p:cViewPr>
  </p:notesTextViewPr>
  <p:sorterViewPr>
    <p:cViewPr varScale="1">
      <p:scale>
        <a:sx n="100" d="100"/>
        <a:sy n="100" d="100"/>
      </p:scale>
      <p:origin x="0" y="0"/>
    </p:cViewPr>
  </p:sorterViewPr>
  <p:notesViewPr>
    <p:cSldViewPr snapToGrid="0" snapToObjects="1" showGuides="1">
      <p:cViewPr varScale="1">
        <p:scale>
          <a:sx n="127" d="100"/>
          <a:sy n="127"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Regular" charset="0"/>
              </a:defRPr>
            </a:lvl1pPr>
          </a:lstStyle>
          <a:p>
            <a:fld id="{EFC10EE1-B198-C942-8235-326C972CBB30}" type="datetimeFigureOut">
              <a:rPr lang="en-US" smtClean="0"/>
              <a:pPr/>
              <a:t>10/25/22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Regular"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b="0" i="0" kern="1200">
        <a:solidFill>
          <a:schemeClr val="tx1"/>
        </a:solidFill>
        <a:latin typeface="Arial Regular" charset="0"/>
        <a:ea typeface="+mn-ea"/>
        <a:cs typeface="+mn-cs"/>
      </a:defRPr>
    </a:lvl1pPr>
    <a:lvl2pPr marL="457109" algn="l" defTabSz="457109" rtl="0" eaLnBrk="1" latinLnBrk="0" hangingPunct="1">
      <a:defRPr sz="1200" b="0" i="0" kern="1200">
        <a:solidFill>
          <a:schemeClr val="tx1"/>
        </a:solidFill>
        <a:latin typeface="Arial Regular" charset="0"/>
        <a:ea typeface="+mn-ea"/>
        <a:cs typeface="+mn-cs"/>
      </a:defRPr>
    </a:lvl2pPr>
    <a:lvl3pPr marL="914217" algn="l" defTabSz="457109" rtl="0" eaLnBrk="1" latinLnBrk="0" hangingPunct="1">
      <a:defRPr sz="1200" b="0" i="0" kern="1200">
        <a:solidFill>
          <a:schemeClr val="tx1"/>
        </a:solidFill>
        <a:latin typeface="Arial Regular" charset="0"/>
        <a:ea typeface="+mn-ea"/>
        <a:cs typeface="+mn-cs"/>
      </a:defRPr>
    </a:lvl3pPr>
    <a:lvl4pPr marL="1371326" algn="l" defTabSz="457109" rtl="0" eaLnBrk="1" latinLnBrk="0" hangingPunct="1">
      <a:defRPr sz="1200" b="0" i="0" kern="1200">
        <a:solidFill>
          <a:schemeClr val="tx1"/>
        </a:solidFill>
        <a:latin typeface="Arial Regular" charset="0"/>
        <a:ea typeface="+mn-ea"/>
        <a:cs typeface="+mn-cs"/>
      </a:defRPr>
    </a:lvl4pPr>
    <a:lvl5pPr marL="1828434" algn="l" defTabSz="457109" rtl="0" eaLnBrk="1" latinLnBrk="0" hangingPunct="1">
      <a:defRPr sz="1200" b="0" i="0" kern="1200">
        <a:solidFill>
          <a:schemeClr val="tx1"/>
        </a:solidFill>
        <a:latin typeface="Arial Regular" charset="0"/>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Arial" charset="0"/>
                <a:cs typeface="Arial" charset="0"/>
              </a:rPr>
              <a:t>How to change Photos in this</a:t>
            </a:r>
            <a:r>
              <a:rPr lang="en-US" baseline="0" dirty="0">
                <a:latin typeface="Arial" charset="0"/>
                <a:ea typeface="Arial" charset="0"/>
                <a:cs typeface="Arial" charset="0"/>
              </a:rPr>
              <a:t> PPT: </a:t>
            </a:r>
          </a:p>
          <a:p>
            <a:endParaRPr lang="en-US" dirty="0">
              <a:latin typeface="Arial" charset="0"/>
              <a:ea typeface="Arial" charset="0"/>
              <a:cs typeface="Arial" charset="0"/>
            </a:endParaRPr>
          </a:p>
          <a:p>
            <a:pPr marL="457200" indent="-457200">
              <a:buFont typeface="+mj-lt"/>
              <a:buAutoNum type="arabicPeriod"/>
            </a:pPr>
            <a:r>
              <a:rPr lang="en-US" dirty="0">
                <a:latin typeface="Arial" charset="0"/>
                <a:ea typeface="Arial" charset="0"/>
                <a:cs typeface="Arial" charset="0"/>
              </a:rPr>
              <a:t>Select</a:t>
            </a:r>
            <a:r>
              <a:rPr lang="en-US" baseline="0" dirty="0">
                <a:latin typeface="Arial" charset="0"/>
                <a:ea typeface="Arial" charset="0"/>
                <a:cs typeface="Arial" charset="0"/>
              </a:rPr>
              <a:t> photo</a:t>
            </a:r>
          </a:p>
          <a:p>
            <a:pPr marL="457200" indent="-457200">
              <a:buFont typeface="+mj-lt"/>
              <a:buAutoNum type="arabicPeriod"/>
            </a:pPr>
            <a:r>
              <a:rPr lang="en-US" baseline="0" dirty="0">
                <a:latin typeface="Arial" charset="0"/>
                <a:ea typeface="Arial" charset="0"/>
                <a:cs typeface="Arial" charset="0"/>
              </a:rPr>
              <a:t>Right click &gt; Format Picture</a:t>
            </a:r>
          </a:p>
          <a:p>
            <a:pPr marL="457200" indent="-457200">
              <a:buFont typeface="+mj-lt"/>
              <a:buAutoNum type="arabicPeriod"/>
            </a:pPr>
            <a:r>
              <a:rPr lang="en-US" baseline="0" dirty="0">
                <a:latin typeface="Arial" charset="0"/>
                <a:ea typeface="Arial" charset="0"/>
                <a:cs typeface="Arial" charset="0"/>
              </a:rPr>
              <a:t>Select Fill &gt; Picture or Texture fill</a:t>
            </a:r>
          </a:p>
          <a:p>
            <a:pPr marL="457200" indent="-457200">
              <a:buFont typeface="+mj-lt"/>
              <a:buAutoNum type="arabicPeriod"/>
            </a:pPr>
            <a:r>
              <a:rPr lang="en-US" baseline="0" dirty="0">
                <a:latin typeface="Arial" charset="0"/>
                <a:ea typeface="Arial" charset="0"/>
                <a:cs typeface="Arial" charset="0"/>
              </a:rPr>
              <a:t>Select replacement photo from desired destination</a:t>
            </a:r>
          </a:p>
          <a:p>
            <a:pPr marL="457200" marR="0" lvl="0" indent="-457200" algn="l" defTabSz="914217" rtl="0" eaLnBrk="1" fontAlgn="auto" latinLnBrk="0" hangingPunct="1">
              <a:lnSpc>
                <a:spcPct val="100000"/>
              </a:lnSpc>
              <a:spcBef>
                <a:spcPts val="0"/>
              </a:spcBef>
              <a:spcAft>
                <a:spcPts val="0"/>
              </a:spcAft>
              <a:buClrTx/>
              <a:buSzTx/>
              <a:buFont typeface="+mj-lt"/>
              <a:buAutoNum type="arabicPeriod"/>
              <a:tabLst/>
              <a:defRPr/>
            </a:pPr>
            <a:r>
              <a:rPr lang="en-US" sz="2400" b="1" i="0" u="none" strike="noStrike" kern="1200" dirty="0">
                <a:solidFill>
                  <a:schemeClr val="tx1"/>
                </a:solidFill>
                <a:effectLst/>
                <a:latin typeface="Arial Regular" charset="0"/>
                <a:ea typeface="+mn-ea"/>
                <a:cs typeface="+mn-cs"/>
              </a:rPr>
              <a:t>To resize: </a:t>
            </a:r>
            <a:r>
              <a:rPr lang="en-US" sz="2400" b="0" i="0" u="none" strike="noStrike" kern="1200" dirty="0">
                <a:solidFill>
                  <a:schemeClr val="tx1"/>
                </a:solidFill>
                <a:effectLst/>
                <a:latin typeface="Arial Regular" charset="0"/>
                <a:ea typeface="+mn-ea"/>
                <a:cs typeface="+mn-cs"/>
              </a:rPr>
              <a:t>Select Format Picture &gt; Crop &gt; Fill . Then you can position and resize the source photo as needed using white anchor points around the gray box.</a:t>
            </a:r>
            <a:endParaRPr lang="en-US" baseline="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59560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40</a:t>
            </a:fld>
            <a:endParaRPr lang="en-US" dirty="0"/>
          </a:p>
        </p:txBody>
      </p:sp>
    </p:spTree>
    <p:extLst>
      <p:ext uri="{BB962C8B-B14F-4D97-AF65-F5344CB8AC3E}">
        <p14:creationId xmlns:p14="http://schemas.microsoft.com/office/powerpoint/2010/main" val="559829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Text onl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cxnSp>
        <p:nvCxnSpPr>
          <p:cNvPr id="4" name="Straight Connector 3">
            <a:extLst>
              <a:ext uri="{FF2B5EF4-FFF2-40B4-BE49-F238E27FC236}">
                <a16:creationId xmlns:a16="http://schemas.microsoft.com/office/drawing/2014/main" id="{FCEB4E5A-FF10-974B-953C-16C8A693305C}"/>
              </a:ext>
            </a:extLst>
          </p:cNvPr>
          <p:cNvCxnSpPr>
            <a:cxnSpLocks/>
          </p:cNvCxnSpPr>
          <p:nvPr userDrawn="1"/>
        </p:nvCxnSpPr>
        <p:spPr>
          <a:xfrm>
            <a:off x="640079" y="5806440"/>
            <a:ext cx="1155192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F42D6D9-2285-D441-9EA4-34BFEA6B004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40080" y="640080"/>
            <a:ext cx="2321508" cy="642915"/>
          </a:xfrm>
          <a:prstGeom prst="rect">
            <a:avLst/>
          </a:prstGeom>
        </p:spPr>
      </p:pic>
      <p:sp>
        <p:nvSpPr>
          <p:cNvPr id="6" name="Text Placeholder 5">
            <a:extLst>
              <a:ext uri="{FF2B5EF4-FFF2-40B4-BE49-F238E27FC236}">
                <a16:creationId xmlns:a16="http://schemas.microsoft.com/office/drawing/2014/main" id="{E453BF76-CBE3-144D-A440-6AE95736E553}"/>
              </a:ext>
            </a:extLst>
          </p:cNvPr>
          <p:cNvSpPr>
            <a:spLocks noGrp="1"/>
          </p:cNvSpPr>
          <p:nvPr>
            <p:ph type="body" sz="quarter" idx="10"/>
          </p:nvPr>
        </p:nvSpPr>
        <p:spPr>
          <a:xfrm>
            <a:off x="640079" y="1692275"/>
            <a:ext cx="10908790" cy="3200400"/>
          </a:xfrm>
        </p:spPr>
        <p:txBody>
          <a:bodyPr>
            <a:normAutofit/>
          </a:bodyPr>
          <a:lstStyle>
            <a:lvl1pPr marL="0" indent="0">
              <a:lnSpc>
                <a:spcPct val="114000"/>
              </a:lnSpc>
              <a:spcBef>
                <a:spcPts val="0"/>
              </a:spcBef>
              <a:buNone/>
              <a:defRPr sz="6000" b="1">
                <a:solidFill>
                  <a:schemeClr val="accent1"/>
                </a:solidFill>
                <a:latin typeface="Arial" panose="020B0604020202020204" pitchFamily="34" charset="0"/>
                <a:cs typeface="Arial" panose="020B0604020202020204" pitchFamily="34" charset="0"/>
              </a:defRPr>
            </a:lvl1pPr>
          </a:lstStyle>
          <a:p>
            <a:pPr lvl="0"/>
            <a:r>
              <a:rPr lang="en-US"/>
              <a:t>Edit Master text styles</a:t>
            </a:r>
          </a:p>
        </p:txBody>
      </p:sp>
      <p:sp>
        <p:nvSpPr>
          <p:cNvPr id="8" name="Text Placeholder 7" descr="Click to enter date">
            <a:extLst>
              <a:ext uri="{FF2B5EF4-FFF2-40B4-BE49-F238E27FC236}">
                <a16:creationId xmlns:a16="http://schemas.microsoft.com/office/drawing/2014/main" id="{0C6B3B07-0FB6-2845-B68A-69FAB585C1AE}"/>
              </a:ext>
            </a:extLst>
          </p:cNvPr>
          <p:cNvSpPr>
            <a:spLocks noGrp="1"/>
          </p:cNvSpPr>
          <p:nvPr>
            <p:ph type="body" sz="quarter" idx="11"/>
          </p:nvPr>
        </p:nvSpPr>
        <p:spPr>
          <a:xfrm>
            <a:off x="640080" y="6062472"/>
            <a:ext cx="4341675" cy="301221"/>
          </a:xfrm>
        </p:spPr>
        <p:txBody>
          <a:bodyPr>
            <a:normAutofit/>
          </a:bodyPr>
          <a:lstStyle>
            <a:lvl1pPr marL="0" indent="0">
              <a:buNone/>
              <a:defRPr sz="1800" b="1">
                <a:solidFill>
                  <a:schemeClr val="accent5"/>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17777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0F65-28FD-4A8D-8006-032A1EF91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C6DD73-8C38-420E-B237-497DEFE102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A0A00-C0C3-4ABF-9CEB-CCB379EBF1F4}"/>
              </a:ext>
            </a:extLst>
          </p:cNvPr>
          <p:cNvSpPr>
            <a:spLocks noGrp="1"/>
          </p:cNvSpPr>
          <p:nvPr>
            <p:ph type="dt" sz="half" idx="10"/>
          </p:nvPr>
        </p:nvSpPr>
        <p:spPr/>
        <p:txBody>
          <a:bodyPr/>
          <a:lstStyle/>
          <a:p>
            <a:fld id="{C7771101-4264-4AC7-9061-59EBA2172EFD}" type="datetime1">
              <a:rPr lang="en-US" smtClean="0"/>
              <a:t>10/25/22</a:t>
            </a:fld>
            <a:endParaRPr lang="en-US" dirty="0"/>
          </a:p>
        </p:txBody>
      </p:sp>
      <p:sp>
        <p:nvSpPr>
          <p:cNvPr id="5" name="Footer Placeholder 4">
            <a:extLst>
              <a:ext uri="{FF2B5EF4-FFF2-40B4-BE49-F238E27FC236}">
                <a16:creationId xmlns:a16="http://schemas.microsoft.com/office/drawing/2014/main" id="{7451FE5B-830E-49AD-9418-2AE1B8EE08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BE67F7-482F-442E-9BA8-5D78F1CC3E5D}"/>
              </a:ext>
            </a:extLst>
          </p:cNvPr>
          <p:cNvSpPr>
            <a:spLocks noGrp="1"/>
          </p:cNvSpPr>
          <p:nvPr>
            <p:ph type="sldNum" sz="quarter" idx="12"/>
          </p:nvPr>
        </p:nvSpPr>
        <p:spPr/>
        <p:txBody>
          <a:bodyPr/>
          <a:lstStyle/>
          <a:p>
            <a:fld id="{3965329A-BD2B-4E47-9ABA-03987100BF3D}" type="slidenum">
              <a:rPr lang="en-US" smtClean="0"/>
              <a:t>‹#›</a:t>
            </a:fld>
            <a:endParaRPr lang="en-US" dirty="0"/>
          </a:p>
        </p:txBody>
      </p:sp>
    </p:spTree>
    <p:extLst>
      <p:ext uri="{BB962C8B-B14F-4D97-AF65-F5344CB8AC3E}">
        <p14:creationId xmlns:p14="http://schemas.microsoft.com/office/powerpoint/2010/main" val="337337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TextBox 3">
            <a:extLst>
              <a:ext uri="{FF2B5EF4-FFF2-40B4-BE49-F238E27FC236}">
                <a16:creationId xmlns:a16="http://schemas.microsoft.com/office/drawing/2014/main" id="{3FBFEEA7-B710-5B44-872D-F347AF721C54}"/>
              </a:ext>
            </a:extLst>
          </p:cNvPr>
          <p:cNvSpPr txBox="1"/>
          <p:nvPr userDrawn="1"/>
        </p:nvSpPr>
        <p:spPr>
          <a:xfrm>
            <a:off x="836830" y="661027"/>
            <a:ext cx="5034257" cy="738985"/>
          </a:xfrm>
          <a:prstGeom prst="rect">
            <a:avLst/>
          </a:prstGeom>
          <a:noFill/>
        </p:spPr>
        <p:txBody>
          <a:bodyPr wrap="square" lIns="0" tIns="0" rIns="0" bIns="0" rtlCol="0">
            <a:spAutoFit/>
          </a:bodyPr>
          <a:lstStyle/>
          <a:p>
            <a:r>
              <a:rPr lang="en-US" sz="4802" b="1" dirty="0">
                <a:solidFill>
                  <a:schemeClr val="accent1"/>
                </a:solidFill>
                <a:latin typeface="Arial" charset="0"/>
                <a:ea typeface="Arial" charset="0"/>
                <a:cs typeface="Arial" charset="0"/>
              </a:rPr>
              <a:t>Thank You</a:t>
            </a:r>
          </a:p>
        </p:txBody>
      </p:sp>
      <p:sp>
        <p:nvSpPr>
          <p:cNvPr id="12" name="TextBox 11">
            <a:extLst>
              <a:ext uri="{FF2B5EF4-FFF2-40B4-BE49-F238E27FC236}">
                <a16:creationId xmlns:a16="http://schemas.microsoft.com/office/drawing/2014/main" id="{3FBFEEA7-B710-5B44-872D-F347AF721C54}"/>
              </a:ext>
            </a:extLst>
          </p:cNvPr>
          <p:cNvSpPr txBox="1"/>
          <p:nvPr userDrawn="1"/>
        </p:nvSpPr>
        <p:spPr>
          <a:xfrm>
            <a:off x="836830" y="2011395"/>
            <a:ext cx="5034257" cy="461793"/>
          </a:xfrm>
          <a:prstGeom prst="rect">
            <a:avLst/>
          </a:prstGeom>
          <a:noFill/>
        </p:spPr>
        <p:txBody>
          <a:bodyPr wrap="square" lIns="0" tIns="0" rIns="0" bIns="0" rtlCol="0">
            <a:spAutoFit/>
          </a:bodyPr>
          <a:lstStyle/>
          <a:p>
            <a:r>
              <a:rPr lang="en-US" sz="3001" b="1" dirty="0">
                <a:solidFill>
                  <a:schemeClr val="accent5"/>
                </a:solidFill>
                <a:latin typeface="Arial" charset="0"/>
                <a:ea typeface="Arial" charset="0"/>
                <a:cs typeface="Arial" charset="0"/>
              </a:rPr>
              <a:t>Contact Us</a:t>
            </a:r>
          </a:p>
        </p:txBody>
      </p:sp>
      <p:cxnSp>
        <p:nvCxnSpPr>
          <p:cNvPr id="11" name="Straight Connector 10">
            <a:extLst>
              <a:ext uri="{FF2B5EF4-FFF2-40B4-BE49-F238E27FC236}">
                <a16:creationId xmlns:a16="http://schemas.microsoft.com/office/drawing/2014/main" id="{3830C47B-2D63-834E-98AD-1CA03E23EDBF}"/>
              </a:ext>
            </a:extLst>
          </p:cNvPr>
          <p:cNvCxnSpPr/>
          <p:nvPr userDrawn="1"/>
        </p:nvCxnSpPr>
        <p:spPr>
          <a:xfrm>
            <a:off x="846417" y="1705703"/>
            <a:ext cx="1134558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16">
            <a:extLst>
              <a:ext uri="{FF2B5EF4-FFF2-40B4-BE49-F238E27FC236}">
                <a16:creationId xmlns:a16="http://schemas.microsoft.com/office/drawing/2014/main" id="{B67BD0CB-DAE6-AC4B-A0D4-BD2EF55CA29E}"/>
              </a:ext>
            </a:extLst>
          </p:cNvPr>
          <p:cNvSpPr/>
          <p:nvPr userDrawn="1"/>
        </p:nvSpPr>
        <p:spPr>
          <a:xfrm>
            <a:off x="10070405" y="1997544"/>
            <a:ext cx="300905" cy="451967"/>
          </a:xfrm>
          <a:custGeom>
            <a:avLst/>
            <a:gdLst>
              <a:gd name="connsiteX0" fmla="*/ 125803 w 398444"/>
              <a:gd name="connsiteY0" fmla="*/ 249098 h 598473"/>
              <a:gd name="connsiteX1" fmla="*/ 165648 w 398444"/>
              <a:gd name="connsiteY1" fmla="*/ 249098 h 598473"/>
              <a:gd name="connsiteX2" fmla="*/ 165648 w 398444"/>
              <a:gd name="connsiteY2" fmla="*/ 211593 h 598473"/>
              <a:gd name="connsiteX3" fmla="*/ 178000 w 398444"/>
              <a:gd name="connsiteY3" fmla="*/ 153342 h 598473"/>
              <a:gd name="connsiteX4" fmla="*/ 235774 w 398444"/>
              <a:gd name="connsiteY4" fmla="*/ 125014 h 598473"/>
              <a:gd name="connsiteX5" fmla="*/ 305104 w 398444"/>
              <a:gd name="connsiteY5" fmla="*/ 131797 h 598473"/>
              <a:gd name="connsiteX6" fmla="*/ 297135 w 398444"/>
              <a:gd name="connsiteY6" fmla="*/ 189649 h 598473"/>
              <a:gd name="connsiteX7" fmla="*/ 265658 w 398444"/>
              <a:gd name="connsiteY7" fmla="*/ 184862 h 598473"/>
              <a:gd name="connsiteX8" fmla="*/ 237368 w 398444"/>
              <a:gd name="connsiteY8" fmla="*/ 205210 h 598473"/>
              <a:gd name="connsiteX9" fmla="*/ 237368 w 398444"/>
              <a:gd name="connsiteY9" fmla="*/ 249098 h 598473"/>
              <a:gd name="connsiteX10" fmla="*/ 299127 w 398444"/>
              <a:gd name="connsiteY10" fmla="*/ 249098 h 598473"/>
              <a:gd name="connsiteX11" fmla="*/ 294744 w 398444"/>
              <a:gd name="connsiteY11" fmla="*/ 305354 h 598473"/>
              <a:gd name="connsiteX12" fmla="*/ 235774 w 398444"/>
              <a:gd name="connsiteY12" fmla="*/ 305354 h 598473"/>
              <a:gd name="connsiteX13" fmla="*/ 235774 w 398444"/>
              <a:gd name="connsiteY13" fmla="*/ 500856 h 598473"/>
              <a:gd name="connsiteX14" fmla="*/ 164453 w 398444"/>
              <a:gd name="connsiteY14" fmla="*/ 500856 h 598473"/>
              <a:gd name="connsiteX15" fmla="*/ 164453 w 398444"/>
              <a:gd name="connsiteY15" fmla="*/ 305354 h 598473"/>
              <a:gd name="connsiteX16" fmla="*/ 124608 w 398444"/>
              <a:gd name="connsiteY16" fmla="*/ 305354 h 5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444" h="598473">
                <a:moveTo>
                  <a:pt x="125803" y="249098"/>
                </a:moveTo>
                <a:lnTo>
                  <a:pt x="165648" y="249098"/>
                </a:lnTo>
                <a:lnTo>
                  <a:pt x="165648" y="211593"/>
                </a:lnTo>
                <a:cubicBezTo>
                  <a:pt x="163871" y="191377"/>
                  <a:pt x="168173" y="171091"/>
                  <a:pt x="178000" y="153342"/>
                </a:cubicBezTo>
                <a:cubicBezTo>
                  <a:pt x="191498" y="135037"/>
                  <a:pt x="213057" y="124466"/>
                  <a:pt x="235774" y="125014"/>
                </a:cubicBezTo>
                <a:cubicBezTo>
                  <a:pt x="259088" y="123990"/>
                  <a:pt x="282429" y="126274"/>
                  <a:pt x="305104" y="131797"/>
                </a:cubicBezTo>
                <a:lnTo>
                  <a:pt x="297135" y="189649"/>
                </a:lnTo>
                <a:cubicBezTo>
                  <a:pt x="286876" y="186775"/>
                  <a:pt x="276306" y="185167"/>
                  <a:pt x="265658" y="184862"/>
                </a:cubicBezTo>
                <a:cubicBezTo>
                  <a:pt x="250915" y="184862"/>
                  <a:pt x="237368" y="190447"/>
                  <a:pt x="237368" y="205210"/>
                </a:cubicBezTo>
                <a:lnTo>
                  <a:pt x="237368" y="249098"/>
                </a:lnTo>
                <a:lnTo>
                  <a:pt x="299127" y="249098"/>
                </a:lnTo>
                <a:lnTo>
                  <a:pt x="294744" y="305354"/>
                </a:lnTo>
                <a:lnTo>
                  <a:pt x="235774" y="305354"/>
                </a:lnTo>
                <a:lnTo>
                  <a:pt x="235774" y="500856"/>
                </a:lnTo>
                <a:lnTo>
                  <a:pt x="164453" y="500856"/>
                </a:lnTo>
                <a:lnTo>
                  <a:pt x="164453" y="305354"/>
                </a:lnTo>
                <a:lnTo>
                  <a:pt x="124608" y="305354"/>
                </a:lnTo>
                <a:close/>
              </a:path>
            </a:pathLst>
          </a:custGeom>
          <a:solidFill>
            <a:schemeClr val="accent1"/>
          </a:solidFill>
          <a:ln w="39717"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5227C356-A0C3-2542-A50A-7F51CD9F44E7}"/>
              </a:ext>
            </a:extLst>
          </p:cNvPr>
          <p:cNvSpPr/>
          <p:nvPr userDrawn="1"/>
        </p:nvSpPr>
        <p:spPr>
          <a:xfrm>
            <a:off x="10397758" y="2013686"/>
            <a:ext cx="483599" cy="419685"/>
          </a:xfrm>
          <a:custGeom>
            <a:avLst/>
            <a:gdLst>
              <a:gd name="connsiteX0" fmla="*/ 499943 w 597667"/>
              <a:gd name="connsiteY0" fmla="*/ 162281 h 518677"/>
              <a:gd name="connsiteX1" fmla="*/ 455716 w 597667"/>
              <a:gd name="connsiteY1" fmla="*/ 174250 h 518677"/>
              <a:gd name="connsiteX2" fmla="*/ 489583 w 597667"/>
              <a:gd name="connsiteY2" fmla="*/ 131559 h 518677"/>
              <a:gd name="connsiteX3" fmla="*/ 440575 w 597667"/>
              <a:gd name="connsiteY3" fmla="*/ 150311 h 518677"/>
              <a:gd name="connsiteX4" fmla="*/ 384394 w 597667"/>
              <a:gd name="connsiteY4" fmla="*/ 124776 h 518677"/>
              <a:gd name="connsiteX5" fmla="*/ 307444 w 597667"/>
              <a:gd name="connsiteY5" fmla="*/ 201729 h 518677"/>
              <a:gd name="connsiteX6" fmla="*/ 307494 w 597667"/>
              <a:gd name="connsiteY6" fmla="*/ 204573 h 518677"/>
              <a:gd name="connsiteX7" fmla="*/ 309486 w 597667"/>
              <a:gd name="connsiteY7" fmla="*/ 222128 h 518677"/>
              <a:gd name="connsiteX8" fmla="*/ 150108 w 597667"/>
              <a:gd name="connsiteY8" fmla="*/ 142331 h 518677"/>
              <a:gd name="connsiteX9" fmla="*/ 139749 w 597667"/>
              <a:gd name="connsiteY9" fmla="*/ 182230 h 518677"/>
              <a:gd name="connsiteX10" fmla="*/ 175210 w 597667"/>
              <a:gd name="connsiteY10" fmla="*/ 244471 h 518677"/>
              <a:gd name="connsiteX11" fmla="*/ 140147 w 597667"/>
              <a:gd name="connsiteY11" fmla="*/ 234496 h 518677"/>
              <a:gd name="connsiteX12" fmla="*/ 140147 w 597667"/>
              <a:gd name="connsiteY12" fmla="*/ 234496 h 518677"/>
              <a:gd name="connsiteX13" fmla="*/ 201906 w 597667"/>
              <a:gd name="connsiteY13" fmla="*/ 309904 h 518677"/>
              <a:gd name="connsiteX14" fmla="*/ 181586 w 597667"/>
              <a:gd name="connsiteY14" fmla="*/ 312697 h 518677"/>
              <a:gd name="connsiteX15" fmla="*/ 167242 w 597667"/>
              <a:gd name="connsiteY15" fmla="*/ 312697 h 518677"/>
              <a:gd name="connsiteX16" fmla="*/ 238563 w 597667"/>
              <a:gd name="connsiteY16" fmla="*/ 364166 h 518677"/>
              <a:gd name="connsiteX17" fmla="*/ 142936 w 597667"/>
              <a:gd name="connsiteY17" fmla="*/ 397281 h 518677"/>
              <a:gd name="connsiteX18" fmla="*/ 124608 w 597667"/>
              <a:gd name="connsiteY18" fmla="*/ 397281 h 518677"/>
              <a:gd name="connsiteX19" fmla="*/ 426919 w 597667"/>
              <a:gd name="connsiteY19" fmla="*/ 331559 h 518677"/>
              <a:gd name="connsiteX20" fmla="*/ 461692 w 597667"/>
              <a:gd name="connsiteY20" fmla="*/ 212552 h 518677"/>
              <a:gd name="connsiteX21" fmla="*/ 461692 w 597667"/>
              <a:gd name="connsiteY21" fmla="*/ 202578 h 518677"/>
              <a:gd name="connsiteX22" fmla="*/ 501537 w 597667"/>
              <a:gd name="connsiteY22" fmla="*/ 162680 h 5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7667" h="518677">
                <a:moveTo>
                  <a:pt x="499943" y="162281"/>
                </a:moveTo>
                <a:cubicBezTo>
                  <a:pt x="485892" y="168494"/>
                  <a:pt x="470979" y="172530"/>
                  <a:pt x="455716" y="174250"/>
                </a:cubicBezTo>
                <a:cubicBezTo>
                  <a:pt x="471660" y="164443"/>
                  <a:pt x="483650" y="149330"/>
                  <a:pt x="489583" y="131559"/>
                </a:cubicBezTo>
                <a:cubicBezTo>
                  <a:pt x="474372" y="140432"/>
                  <a:pt x="457819" y="146765"/>
                  <a:pt x="440575" y="150311"/>
                </a:cubicBezTo>
                <a:cubicBezTo>
                  <a:pt x="426032" y="134591"/>
                  <a:pt x="405785" y="125389"/>
                  <a:pt x="384394" y="124776"/>
                </a:cubicBezTo>
                <a:cubicBezTo>
                  <a:pt x="341923" y="124748"/>
                  <a:pt x="307472" y="159201"/>
                  <a:pt x="307444" y="201729"/>
                </a:cubicBezTo>
                <a:cubicBezTo>
                  <a:pt x="307443" y="202677"/>
                  <a:pt x="307460" y="203625"/>
                  <a:pt x="307494" y="204573"/>
                </a:cubicBezTo>
                <a:cubicBezTo>
                  <a:pt x="307321" y="210490"/>
                  <a:pt x="307992" y="216401"/>
                  <a:pt x="309486" y="222128"/>
                </a:cubicBezTo>
                <a:cubicBezTo>
                  <a:pt x="247472" y="219334"/>
                  <a:pt x="189550" y="190334"/>
                  <a:pt x="150108" y="142331"/>
                </a:cubicBezTo>
                <a:cubicBezTo>
                  <a:pt x="143060" y="154425"/>
                  <a:pt x="139476" y="168230"/>
                  <a:pt x="139749" y="182230"/>
                </a:cubicBezTo>
                <a:cubicBezTo>
                  <a:pt x="140689" y="207536"/>
                  <a:pt x="153933" y="230782"/>
                  <a:pt x="175210" y="244471"/>
                </a:cubicBezTo>
                <a:cubicBezTo>
                  <a:pt x="162878" y="244104"/>
                  <a:pt x="150830" y="240677"/>
                  <a:pt x="140147" y="234496"/>
                </a:cubicBezTo>
                <a:lnTo>
                  <a:pt x="140147" y="234496"/>
                </a:lnTo>
                <a:cubicBezTo>
                  <a:pt x="140033" y="271202"/>
                  <a:pt x="165937" y="302831"/>
                  <a:pt x="201906" y="309904"/>
                </a:cubicBezTo>
                <a:cubicBezTo>
                  <a:pt x="195314" y="311863"/>
                  <a:pt x="188461" y="312804"/>
                  <a:pt x="181586" y="312697"/>
                </a:cubicBezTo>
                <a:lnTo>
                  <a:pt x="167242" y="312697"/>
                </a:lnTo>
                <a:cubicBezTo>
                  <a:pt x="178010" y="343038"/>
                  <a:pt x="206412" y="363535"/>
                  <a:pt x="238563" y="364166"/>
                </a:cubicBezTo>
                <a:cubicBezTo>
                  <a:pt x="211300" y="385633"/>
                  <a:pt x="177619" y="397296"/>
                  <a:pt x="142936" y="397281"/>
                </a:cubicBezTo>
                <a:cubicBezTo>
                  <a:pt x="136834" y="397691"/>
                  <a:pt x="130711" y="397691"/>
                  <a:pt x="124608" y="397281"/>
                </a:cubicBezTo>
                <a:cubicBezTo>
                  <a:pt x="226213" y="462726"/>
                  <a:pt x="361563" y="433301"/>
                  <a:pt x="426919" y="331559"/>
                </a:cubicBezTo>
                <a:cubicBezTo>
                  <a:pt x="449715" y="296072"/>
                  <a:pt x="461790" y="254747"/>
                  <a:pt x="461692" y="212552"/>
                </a:cubicBezTo>
                <a:cubicBezTo>
                  <a:pt x="461900" y="209231"/>
                  <a:pt x="461900" y="205899"/>
                  <a:pt x="461692" y="202578"/>
                </a:cubicBezTo>
                <a:cubicBezTo>
                  <a:pt x="477235" y="191754"/>
                  <a:pt x="490727" y="178243"/>
                  <a:pt x="501537" y="162680"/>
                </a:cubicBezTo>
              </a:path>
            </a:pathLst>
          </a:custGeom>
          <a:solidFill>
            <a:schemeClr val="accent1"/>
          </a:solidFill>
          <a:ln w="39717"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ACB7E6ED-5AFE-4D4F-9714-BF39077BD8F8}"/>
              </a:ext>
            </a:extLst>
          </p:cNvPr>
          <p:cNvSpPr/>
          <p:nvPr userDrawn="1"/>
        </p:nvSpPr>
        <p:spPr>
          <a:xfrm>
            <a:off x="10907805" y="2011395"/>
            <a:ext cx="483598" cy="451967"/>
          </a:xfrm>
          <a:custGeom>
            <a:avLst/>
            <a:gdLst>
              <a:gd name="connsiteX0" fmla="*/ 490383 w 597667"/>
              <a:gd name="connsiteY0" fmla="*/ 468365 h 558575"/>
              <a:gd name="connsiteX1" fmla="*/ 407507 w 597667"/>
              <a:gd name="connsiteY1" fmla="*/ 468365 h 558575"/>
              <a:gd name="connsiteX2" fmla="*/ 407507 w 597667"/>
              <a:gd name="connsiteY2" fmla="*/ 348670 h 558575"/>
              <a:gd name="connsiteX3" fmla="*/ 367662 w 597667"/>
              <a:gd name="connsiteY3" fmla="*/ 295206 h 558575"/>
              <a:gd name="connsiteX4" fmla="*/ 327818 w 597667"/>
              <a:gd name="connsiteY4" fmla="*/ 323933 h 558575"/>
              <a:gd name="connsiteX5" fmla="*/ 327818 w 597667"/>
              <a:gd name="connsiteY5" fmla="*/ 343084 h 558575"/>
              <a:gd name="connsiteX6" fmla="*/ 327818 w 597667"/>
              <a:gd name="connsiteY6" fmla="*/ 469961 h 558575"/>
              <a:gd name="connsiteX7" fmla="*/ 242551 w 597667"/>
              <a:gd name="connsiteY7" fmla="*/ 469961 h 558575"/>
              <a:gd name="connsiteX8" fmla="*/ 242551 w 597667"/>
              <a:gd name="connsiteY8" fmla="*/ 235359 h 558575"/>
              <a:gd name="connsiteX9" fmla="*/ 324630 w 597667"/>
              <a:gd name="connsiteY9" fmla="*/ 235359 h 558575"/>
              <a:gd name="connsiteX10" fmla="*/ 324630 w 597667"/>
              <a:gd name="connsiteY10" fmla="*/ 272065 h 558575"/>
              <a:gd name="connsiteX11" fmla="*/ 397546 w 597667"/>
              <a:gd name="connsiteY11" fmla="*/ 232167 h 558575"/>
              <a:gd name="connsiteX12" fmla="*/ 490383 w 597667"/>
              <a:gd name="connsiteY12" fmla="*/ 338696 h 558575"/>
              <a:gd name="connsiteX13" fmla="*/ 159276 w 597667"/>
              <a:gd name="connsiteY13" fmla="*/ 204238 h 558575"/>
              <a:gd name="connsiteX14" fmla="*/ 159276 w 597667"/>
              <a:gd name="connsiteY14" fmla="*/ 204238 h 558575"/>
              <a:gd name="connsiteX15" fmla="*/ 124951 w 597667"/>
              <a:gd name="connsiteY15" fmla="*/ 159491 h 558575"/>
              <a:gd name="connsiteX16" fmla="*/ 169638 w 597667"/>
              <a:gd name="connsiteY16" fmla="*/ 125119 h 558575"/>
              <a:gd name="connsiteX17" fmla="*/ 204300 w 597667"/>
              <a:gd name="connsiteY17" fmla="*/ 164340 h 558575"/>
              <a:gd name="connsiteX18" fmla="*/ 164795 w 597667"/>
              <a:gd name="connsiteY18" fmla="*/ 204576 h 558575"/>
              <a:gd name="connsiteX19" fmla="*/ 159276 w 597667"/>
              <a:gd name="connsiteY19" fmla="*/ 204238 h 558575"/>
              <a:gd name="connsiteX20" fmla="*/ 199120 w 597667"/>
              <a:gd name="connsiteY20" fmla="*/ 468365 h 558575"/>
              <a:gd name="connsiteX21" fmla="*/ 124611 w 597667"/>
              <a:gd name="connsiteY21" fmla="*/ 468365 h 558575"/>
              <a:gd name="connsiteX22" fmla="*/ 124611 w 597667"/>
              <a:gd name="connsiteY22" fmla="*/ 233763 h 558575"/>
              <a:gd name="connsiteX23" fmla="*/ 197526 w 597667"/>
              <a:gd name="connsiteY23" fmla="*/ 233763 h 55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7667" h="558575">
                <a:moveTo>
                  <a:pt x="490383" y="468365"/>
                </a:moveTo>
                <a:lnTo>
                  <a:pt x="407507" y="468365"/>
                </a:lnTo>
                <a:lnTo>
                  <a:pt x="407507" y="348670"/>
                </a:lnTo>
                <a:cubicBezTo>
                  <a:pt x="407507" y="316752"/>
                  <a:pt x="394358" y="295206"/>
                  <a:pt x="367662" y="295206"/>
                </a:cubicBezTo>
                <a:cubicBezTo>
                  <a:pt x="349616" y="295275"/>
                  <a:pt x="333606" y="306817"/>
                  <a:pt x="327818" y="323933"/>
                </a:cubicBezTo>
                <a:cubicBezTo>
                  <a:pt x="326725" y="330270"/>
                  <a:pt x="326725" y="336748"/>
                  <a:pt x="327818" y="343084"/>
                </a:cubicBezTo>
                <a:lnTo>
                  <a:pt x="327818" y="469961"/>
                </a:lnTo>
                <a:lnTo>
                  <a:pt x="242551" y="469961"/>
                </a:lnTo>
                <a:cubicBezTo>
                  <a:pt x="242551" y="469961"/>
                  <a:pt x="242551" y="254909"/>
                  <a:pt x="242551" y="235359"/>
                </a:cubicBezTo>
                <a:lnTo>
                  <a:pt x="324630" y="235359"/>
                </a:lnTo>
                <a:lnTo>
                  <a:pt x="324630" y="272065"/>
                </a:lnTo>
                <a:cubicBezTo>
                  <a:pt x="338667" y="245249"/>
                  <a:pt x="367427" y="229512"/>
                  <a:pt x="397546" y="232167"/>
                </a:cubicBezTo>
                <a:cubicBezTo>
                  <a:pt x="449742" y="232167"/>
                  <a:pt x="490383" y="266081"/>
                  <a:pt x="490383" y="338696"/>
                </a:cubicBezTo>
                <a:close/>
                <a:moveTo>
                  <a:pt x="159276" y="204238"/>
                </a:moveTo>
                <a:lnTo>
                  <a:pt x="159276" y="204238"/>
                </a:lnTo>
                <a:cubicBezTo>
                  <a:pt x="137457" y="201373"/>
                  <a:pt x="122089" y="181339"/>
                  <a:pt x="124951" y="159491"/>
                </a:cubicBezTo>
                <a:cubicBezTo>
                  <a:pt x="127812" y="137643"/>
                  <a:pt x="147820" y="122254"/>
                  <a:pt x="169638" y="125119"/>
                </a:cubicBezTo>
                <a:cubicBezTo>
                  <a:pt x="189344" y="127707"/>
                  <a:pt x="204131" y="144440"/>
                  <a:pt x="204300" y="164340"/>
                </a:cubicBezTo>
                <a:cubicBezTo>
                  <a:pt x="204487" y="186375"/>
                  <a:pt x="186800" y="204389"/>
                  <a:pt x="164795" y="204576"/>
                </a:cubicBezTo>
                <a:cubicBezTo>
                  <a:pt x="162950" y="204591"/>
                  <a:pt x="161105" y="204479"/>
                  <a:pt x="159276" y="204238"/>
                </a:cubicBezTo>
                <a:moveTo>
                  <a:pt x="199120" y="468365"/>
                </a:moveTo>
                <a:lnTo>
                  <a:pt x="124611" y="468365"/>
                </a:lnTo>
                <a:lnTo>
                  <a:pt x="124611" y="233763"/>
                </a:lnTo>
                <a:lnTo>
                  <a:pt x="197526" y="233763"/>
                </a:lnTo>
                <a:close/>
              </a:path>
            </a:pathLst>
          </a:custGeom>
          <a:solidFill>
            <a:schemeClr val="accent1"/>
          </a:solidFill>
          <a:ln w="39717" cap="flat">
            <a:noFill/>
            <a:prstDash val="solid"/>
            <a:miter/>
          </a:ln>
        </p:spPr>
        <p:txBody>
          <a:bodyPr rtlCol="0" anchor="ctr"/>
          <a:lstStyle/>
          <a:p>
            <a:endParaRPr lang="en-US" dirty="0"/>
          </a:p>
        </p:txBody>
      </p:sp>
    </p:spTree>
    <p:extLst>
      <p:ext uri="{BB962C8B-B14F-4D97-AF65-F5344CB8AC3E}">
        <p14:creationId xmlns:p14="http://schemas.microsoft.com/office/powerpoint/2010/main" val="389393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fld id="{33A2F13D-E7C5-4FA3-809D-80BA17678DC2}" type="slidenum">
              <a:rPr lang="en-US" altLang="en-US"/>
              <a:pPr/>
              <a:t>‹#›</a:t>
            </a:fld>
            <a:endParaRPr lang="en-US" altLang="en-US" dirty="0"/>
          </a:p>
        </p:txBody>
      </p:sp>
    </p:spTree>
    <p:extLst>
      <p:ext uri="{BB962C8B-B14F-4D97-AF65-F5344CB8AC3E}">
        <p14:creationId xmlns:p14="http://schemas.microsoft.com/office/powerpoint/2010/main" val="3206998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640080"/>
            <a:ext cx="10908791" cy="54864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40080" y="1828800"/>
            <a:ext cx="10908789" cy="36576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p:txBody>
      </p:sp>
      <p:sp>
        <p:nvSpPr>
          <p:cNvPr id="7" name="TextBox 6">
            <a:extLst>
              <a:ext uri="{FF2B5EF4-FFF2-40B4-BE49-F238E27FC236}">
                <a16:creationId xmlns:a16="http://schemas.microsoft.com/office/drawing/2014/main" id="{80884BFD-3F15-5D43-B281-F9D8771F5679}"/>
              </a:ext>
            </a:extLst>
          </p:cNvPr>
          <p:cNvSpPr txBox="1"/>
          <p:nvPr userDrawn="1"/>
        </p:nvSpPr>
        <p:spPr>
          <a:xfrm>
            <a:off x="11035975" y="6130873"/>
            <a:ext cx="512897" cy="153888"/>
          </a:xfrm>
          <a:prstGeom prst="rect">
            <a:avLst/>
          </a:prstGeom>
          <a:noFill/>
        </p:spPr>
        <p:txBody>
          <a:bodyPr wrap="square" lIns="0" tIns="0" rIns="0" bIns="0" rtlCol="0">
            <a:spAutoFit/>
          </a:bodyPr>
          <a:lstStyle/>
          <a:p>
            <a:pPr algn="r"/>
            <a:fld id="{260E2A6B-A809-4840-BF14-8648BC0BDF87}" type="slidenum">
              <a:rPr lang="id-ID" sz="1000" b="1" i="0" smtClean="0">
                <a:solidFill>
                  <a:schemeClr val="bg1">
                    <a:lumMod val="75000"/>
                  </a:schemeClr>
                </a:solidFill>
                <a:latin typeface="Arial" charset="0"/>
                <a:ea typeface="Arial" charset="0"/>
                <a:cs typeface="Arial" charset="0"/>
              </a:rPr>
              <a:pPr algn="r"/>
              <a:t>‹#›</a:t>
            </a:fld>
            <a:endParaRPr lang="id-ID" sz="1000" b="1" i="0" dirty="0">
              <a:solidFill>
                <a:schemeClr val="bg1">
                  <a:lumMod val="75000"/>
                </a:schemeClr>
              </a:solidFill>
              <a:latin typeface="Arial" charset="0"/>
              <a:ea typeface="Arial" charset="0"/>
              <a:cs typeface="Arial" charset="0"/>
            </a:endParaRPr>
          </a:p>
        </p:txBody>
      </p:sp>
      <p:grpSp>
        <p:nvGrpSpPr>
          <p:cNvPr id="16" name="Graphic 4">
            <a:extLst>
              <a:ext uri="{FF2B5EF4-FFF2-40B4-BE49-F238E27FC236}">
                <a16:creationId xmlns:a16="http://schemas.microsoft.com/office/drawing/2014/main" id="{C4CCC3F7-F083-E64E-A6CD-87646E05F04C}"/>
              </a:ext>
            </a:extLst>
          </p:cNvPr>
          <p:cNvGrpSpPr/>
          <p:nvPr userDrawn="1"/>
        </p:nvGrpSpPr>
        <p:grpSpPr>
          <a:xfrm>
            <a:off x="640080" y="6061646"/>
            <a:ext cx="1181409" cy="291517"/>
            <a:chOff x="4629150" y="3067050"/>
            <a:chExt cx="2933700" cy="723900"/>
          </a:xfrm>
        </p:grpSpPr>
        <p:sp>
          <p:nvSpPr>
            <p:cNvPr id="17" name="Freeform 16">
              <a:extLst>
                <a:ext uri="{FF2B5EF4-FFF2-40B4-BE49-F238E27FC236}">
                  <a16:creationId xmlns:a16="http://schemas.microsoft.com/office/drawing/2014/main" id="{867B3D0A-750A-BB4C-AF64-89241AC25BE1}"/>
                </a:ext>
              </a:extLst>
            </p:cNvPr>
            <p:cNvSpPr/>
            <p:nvPr/>
          </p:nvSpPr>
          <p:spPr>
            <a:xfrm>
              <a:off x="4693164" y="3132642"/>
              <a:ext cx="607627" cy="571500"/>
            </a:xfrm>
            <a:custGeom>
              <a:avLst/>
              <a:gdLst>
                <a:gd name="connsiteX0" fmla="*/ 370724 w 607627"/>
                <a:gd name="connsiteY0" fmla="*/ 251781 h 571500"/>
                <a:gd name="connsiteX1" fmla="*/ 333412 w 607627"/>
                <a:gd name="connsiteY1" fmla="*/ 248352 h 571500"/>
                <a:gd name="connsiteX2" fmla="*/ 333412 w 607627"/>
                <a:gd name="connsiteY2" fmla="*/ 202537 h 571500"/>
                <a:gd name="connsiteX3" fmla="*/ 370724 w 607627"/>
                <a:gd name="connsiteY3" fmla="*/ 207394 h 571500"/>
                <a:gd name="connsiteX4" fmla="*/ 276447 w 607627"/>
                <a:gd name="connsiteY4" fmla="*/ 248733 h 571500"/>
                <a:gd name="connsiteX5" fmla="*/ 239230 w 607627"/>
                <a:gd name="connsiteY5" fmla="*/ 252352 h 571500"/>
                <a:gd name="connsiteX6" fmla="*/ 239230 w 607627"/>
                <a:gd name="connsiteY6" fmla="*/ 207490 h 571500"/>
                <a:gd name="connsiteX7" fmla="*/ 276447 w 607627"/>
                <a:gd name="connsiteY7" fmla="*/ 202537 h 571500"/>
                <a:gd name="connsiteX8" fmla="*/ 285941 w 607627"/>
                <a:gd name="connsiteY8" fmla="*/ 201965 h 571500"/>
                <a:gd name="connsiteX9" fmla="*/ 304930 w 607627"/>
                <a:gd name="connsiteY9" fmla="*/ 201298 h 571500"/>
                <a:gd name="connsiteX10" fmla="*/ 323918 w 607627"/>
                <a:gd name="connsiteY10" fmla="*/ 201965 h 571500"/>
                <a:gd name="connsiteX11" fmla="*/ 323918 w 607627"/>
                <a:gd name="connsiteY11" fmla="*/ 248257 h 571500"/>
                <a:gd name="connsiteX12" fmla="*/ 306259 w 607627"/>
                <a:gd name="connsiteY12" fmla="*/ 248257 h 571500"/>
                <a:gd name="connsiteX13" fmla="*/ 286701 w 607627"/>
                <a:gd name="connsiteY13" fmla="*/ 248257 h 571500"/>
                <a:gd name="connsiteX14" fmla="*/ 425411 w 607627"/>
                <a:gd name="connsiteY14" fmla="*/ 218729 h 571500"/>
                <a:gd name="connsiteX15" fmla="*/ 425411 w 607627"/>
                <a:gd name="connsiteY15" fmla="*/ 218729 h 571500"/>
                <a:gd name="connsiteX16" fmla="*/ 304265 w 607627"/>
                <a:gd name="connsiteY16" fmla="*/ 123479 h 571500"/>
                <a:gd name="connsiteX17" fmla="*/ 184259 w 607627"/>
                <a:gd name="connsiteY17" fmla="*/ 218729 h 571500"/>
                <a:gd name="connsiteX18" fmla="*/ 186442 w 607627"/>
                <a:gd name="connsiteY18" fmla="*/ 218729 h 571500"/>
                <a:gd name="connsiteX19" fmla="*/ 184734 w 607627"/>
                <a:gd name="connsiteY19" fmla="*/ 219301 h 571500"/>
                <a:gd name="connsiteX20" fmla="*/ 227552 w 607627"/>
                <a:gd name="connsiteY20" fmla="*/ 223301 h 571500"/>
                <a:gd name="connsiteX21" fmla="*/ 227552 w 607627"/>
                <a:gd name="connsiteY21" fmla="*/ 254543 h 571500"/>
                <a:gd name="connsiteX22" fmla="*/ 199070 w 607627"/>
                <a:gd name="connsiteY22" fmla="*/ 261401 h 571500"/>
                <a:gd name="connsiteX23" fmla="*/ 205526 w 607627"/>
                <a:gd name="connsiteY23" fmla="*/ 272450 h 571500"/>
                <a:gd name="connsiteX24" fmla="*/ 220337 w 607627"/>
                <a:gd name="connsiteY24" fmla="*/ 272450 h 571500"/>
                <a:gd name="connsiteX25" fmla="*/ 199070 w 607627"/>
                <a:gd name="connsiteY25" fmla="*/ 383226 h 571500"/>
                <a:gd name="connsiteX26" fmla="*/ 384206 w 607627"/>
                <a:gd name="connsiteY26" fmla="*/ 271593 h 571500"/>
                <a:gd name="connsiteX27" fmla="*/ 403194 w 607627"/>
                <a:gd name="connsiteY27" fmla="*/ 271593 h 571500"/>
                <a:gd name="connsiteX28" fmla="*/ 409461 w 607627"/>
                <a:gd name="connsiteY28" fmla="*/ 260830 h 571500"/>
                <a:gd name="connsiteX29" fmla="*/ 410600 w 607627"/>
                <a:gd name="connsiteY29" fmla="*/ 260830 h 571500"/>
                <a:gd name="connsiteX30" fmla="*/ 381643 w 607627"/>
                <a:gd name="connsiteY30" fmla="*/ 253781 h 571500"/>
                <a:gd name="connsiteX31" fmla="*/ 381643 w 607627"/>
                <a:gd name="connsiteY31" fmla="*/ 222539 h 571500"/>
                <a:gd name="connsiteX32" fmla="*/ 425791 w 607627"/>
                <a:gd name="connsiteY32" fmla="*/ 218443 h 571500"/>
                <a:gd name="connsiteX33" fmla="*/ 604661 w 607627"/>
                <a:gd name="connsiteY33" fmla="*/ 307121 h 571500"/>
                <a:gd name="connsiteX34" fmla="*/ 306127 w 607627"/>
                <a:gd name="connsiteY34" fmla="*/ 7121 h 571500"/>
                <a:gd name="connsiteX35" fmla="*/ 7098 w 607627"/>
                <a:gd name="connsiteY35" fmla="*/ 306624 h 571500"/>
                <a:gd name="connsiteX36" fmla="*/ 100900 w 607627"/>
                <a:gd name="connsiteY36" fmla="*/ 524958 h 571500"/>
                <a:gd name="connsiteX37" fmla="*/ 215590 w 607627"/>
                <a:gd name="connsiteY37" fmla="*/ 536769 h 571500"/>
                <a:gd name="connsiteX38" fmla="*/ 413828 w 607627"/>
                <a:gd name="connsiteY38" fmla="*/ 417802 h 571500"/>
                <a:gd name="connsiteX39" fmla="*/ 399682 w 607627"/>
                <a:gd name="connsiteY39" fmla="*/ 341602 h 571500"/>
                <a:gd name="connsiteX40" fmla="*/ 192329 w 607627"/>
                <a:gd name="connsiteY40" fmla="*/ 466855 h 571500"/>
                <a:gd name="connsiteX41" fmla="*/ 121882 w 607627"/>
                <a:gd name="connsiteY41" fmla="*/ 450282 h 571500"/>
                <a:gd name="connsiteX42" fmla="*/ 162674 w 607627"/>
                <a:gd name="connsiteY42" fmla="*/ 122262 h 571500"/>
                <a:gd name="connsiteX43" fmla="*/ 489633 w 607627"/>
                <a:gd name="connsiteY43" fmla="*/ 163186 h 571500"/>
                <a:gd name="connsiteX44" fmla="*/ 448841 w 607627"/>
                <a:gd name="connsiteY44" fmla="*/ 491206 h 571500"/>
                <a:gd name="connsiteX45" fmla="*/ 429683 w 607627"/>
                <a:gd name="connsiteY45" fmla="*/ 504670 h 571500"/>
                <a:gd name="connsiteX46" fmla="*/ 442595 w 607627"/>
                <a:gd name="connsiteY46" fmla="*/ 573440 h 571500"/>
                <a:gd name="connsiteX47" fmla="*/ 603996 w 607627"/>
                <a:gd name="connsiteY47" fmla="*/ 30674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27" h="571500">
                  <a:moveTo>
                    <a:pt x="370724" y="251781"/>
                  </a:moveTo>
                  <a:cubicBezTo>
                    <a:pt x="360376" y="250352"/>
                    <a:pt x="347938" y="249019"/>
                    <a:pt x="333412" y="248352"/>
                  </a:cubicBezTo>
                  <a:lnTo>
                    <a:pt x="333412" y="202537"/>
                  </a:lnTo>
                  <a:cubicBezTo>
                    <a:pt x="346040" y="203680"/>
                    <a:pt x="358762" y="205489"/>
                    <a:pt x="370724" y="207394"/>
                  </a:cubicBezTo>
                  <a:close/>
                  <a:moveTo>
                    <a:pt x="276447" y="248733"/>
                  </a:moveTo>
                  <a:cubicBezTo>
                    <a:pt x="261826" y="249495"/>
                    <a:pt x="249484" y="250828"/>
                    <a:pt x="239230" y="252352"/>
                  </a:cubicBezTo>
                  <a:lnTo>
                    <a:pt x="239230" y="207490"/>
                  </a:lnTo>
                  <a:cubicBezTo>
                    <a:pt x="251098" y="205489"/>
                    <a:pt x="263820" y="203680"/>
                    <a:pt x="276447" y="202537"/>
                  </a:cubicBezTo>
                  <a:close/>
                  <a:moveTo>
                    <a:pt x="285941" y="201965"/>
                  </a:moveTo>
                  <a:cubicBezTo>
                    <a:pt x="292303" y="201965"/>
                    <a:pt x="298569" y="201298"/>
                    <a:pt x="304930" y="201298"/>
                  </a:cubicBezTo>
                  <a:cubicBezTo>
                    <a:pt x="311291" y="201298"/>
                    <a:pt x="317177" y="201298"/>
                    <a:pt x="323918" y="201965"/>
                  </a:cubicBezTo>
                  <a:lnTo>
                    <a:pt x="323918" y="248257"/>
                  </a:lnTo>
                  <a:cubicBezTo>
                    <a:pt x="318317" y="248257"/>
                    <a:pt x="312525" y="248257"/>
                    <a:pt x="306259" y="248257"/>
                  </a:cubicBezTo>
                  <a:cubicBezTo>
                    <a:pt x="299993" y="248257"/>
                    <a:pt x="292872" y="248257"/>
                    <a:pt x="286701" y="248257"/>
                  </a:cubicBezTo>
                  <a:close/>
                  <a:moveTo>
                    <a:pt x="425411" y="218729"/>
                  </a:moveTo>
                  <a:lnTo>
                    <a:pt x="425411" y="218729"/>
                  </a:lnTo>
                  <a:lnTo>
                    <a:pt x="304265" y="123479"/>
                  </a:lnTo>
                  <a:lnTo>
                    <a:pt x="184259" y="218729"/>
                  </a:lnTo>
                  <a:lnTo>
                    <a:pt x="186442" y="218729"/>
                  </a:lnTo>
                  <a:lnTo>
                    <a:pt x="184734" y="219301"/>
                  </a:lnTo>
                  <a:cubicBezTo>
                    <a:pt x="184734" y="219301"/>
                    <a:pt x="199924" y="221491"/>
                    <a:pt x="227552" y="223301"/>
                  </a:cubicBezTo>
                  <a:lnTo>
                    <a:pt x="227552" y="254543"/>
                  </a:lnTo>
                  <a:cubicBezTo>
                    <a:pt x="217883" y="256023"/>
                    <a:pt x="208355" y="258317"/>
                    <a:pt x="199070" y="261401"/>
                  </a:cubicBezTo>
                  <a:lnTo>
                    <a:pt x="205526" y="272450"/>
                  </a:lnTo>
                  <a:lnTo>
                    <a:pt x="220337" y="272450"/>
                  </a:lnTo>
                  <a:lnTo>
                    <a:pt x="199070" y="383226"/>
                  </a:lnTo>
                  <a:lnTo>
                    <a:pt x="384206" y="271593"/>
                  </a:lnTo>
                  <a:lnTo>
                    <a:pt x="403194" y="271593"/>
                  </a:lnTo>
                  <a:lnTo>
                    <a:pt x="409461" y="260830"/>
                  </a:lnTo>
                  <a:lnTo>
                    <a:pt x="410600" y="260830"/>
                  </a:lnTo>
                  <a:cubicBezTo>
                    <a:pt x="401163" y="257665"/>
                    <a:pt x="391476" y="255307"/>
                    <a:pt x="381643" y="253781"/>
                  </a:cubicBezTo>
                  <a:lnTo>
                    <a:pt x="381643" y="222539"/>
                  </a:lnTo>
                  <a:cubicBezTo>
                    <a:pt x="410125" y="220634"/>
                    <a:pt x="425791" y="218443"/>
                    <a:pt x="425791" y="218443"/>
                  </a:cubicBezTo>
                  <a:moveTo>
                    <a:pt x="604661" y="307121"/>
                  </a:moveTo>
                  <a:cubicBezTo>
                    <a:pt x="604798" y="141573"/>
                    <a:pt x="471140" y="7258"/>
                    <a:pt x="306127" y="7121"/>
                  </a:cubicBezTo>
                  <a:cubicBezTo>
                    <a:pt x="141115" y="6983"/>
                    <a:pt x="7235" y="141075"/>
                    <a:pt x="7098" y="306624"/>
                  </a:cubicBezTo>
                  <a:cubicBezTo>
                    <a:pt x="7029" y="389262"/>
                    <a:pt x="40970" y="468264"/>
                    <a:pt x="100900" y="524958"/>
                  </a:cubicBezTo>
                  <a:cubicBezTo>
                    <a:pt x="133433" y="551314"/>
                    <a:pt x="178398" y="555945"/>
                    <a:pt x="215590" y="536769"/>
                  </a:cubicBezTo>
                  <a:lnTo>
                    <a:pt x="413828" y="417802"/>
                  </a:lnTo>
                  <a:lnTo>
                    <a:pt x="399682" y="341602"/>
                  </a:lnTo>
                  <a:lnTo>
                    <a:pt x="192329" y="466855"/>
                  </a:lnTo>
                  <a:cubicBezTo>
                    <a:pt x="168024" y="477333"/>
                    <a:pt x="145333" y="477333"/>
                    <a:pt x="121882" y="450282"/>
                  </a:cubicBezTo>
                  <a:cubicBezTo>
                    <a:pt x="42859" y="348401"/>
                    <a:pt x="61123" y="201541"/>
                    <a:pt x="162674" y="122262"/>
                  </a:cubicBezTo>
                  <a:cubicBezTo>
                    <a:pt x="264226" y="42982"/>
                    <a:pt x="410610" y="61305"/>
                    <a:pt x="489633" y="163186"/>
                  </a:cubicBezTo>
                  <a:cubicBezTo>
                    <a:pt x="568655" y="265067"/>
                    <a:pt x="550392" y="411927"/>
                    <a:pt x="448841" y="491206"/>
                  </a:cubicBezTo>
                  <a:cubicBezTo>
                    <a:pt x="442684" y="496013"/>
                    <a:pt x="436290" y="500507"/>
                    <a:pt x="429683" y="504670"/>
                  </a:cubicBezTo>
                  <a:lnTo>
                    <a:pt x="442595" y="573440"/>
                  </a:lnTo>
                  <a:cubicBezTo>
                    <a:pt x="541923" y="521867"/>
                    <a:pt x="604210" y="418945"/>
                    <a:pt x="603996" y="306740"/>
                  </a:cubicBezTo>
                </a:path>
              </a:pathLst>
            </a:custGeom>
            <a:solidFill>
              <a:srgbClr val="3CB4E5"/>
            </a:solidFill>
            <a:ln w="9494"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86BC727-E687-0B44-B1AC-75F9402CA537}"/>
                </a:ext>
              </a:extLst>
            </p:cNvPr>
            <p:cNvSpPr/>
            <p:nvPr/>
          </p:nvSpPr>
          <p:spPr>
            <a:xfrm>
              <a:off x="5374181" y="3145651"/>
              <a:ext cx="370273" cy="542925"/>
            </a:xfrm>
            <a:custGeom>
              <a:avLst/>
              <a:gdLst>
                <a:gd name="connsiteX0" fmla="*/ 294201 w 370272"/>
                <a:gd name="connsiteY0" fmla="*/ 355930 h 542925"/>
                <a:gd name="connsiteX1" fmla="*/ 185208 w 370272"/>
                <a:gd name="connsiteY1" fmla="*/ 476326 h 542925"/>
                <a:gd name="connsiteX2" fmla="*/ 72892 w 370272"/>
                <a:gd name="connsiteY2" fmla="*/ 354025 h 542925"/>
                <a:gd name="connsiteX3" fmla="*/ 185398 w 370272"/>
                <a:gd name="connsiteY3" fmla="*/ 233629 h 542925"/>
                <a:gd name="connsiteX4" fmla="*/ 294391 w 370272"/>
                <a:gd name="connsiteY4" fmla="*/ 355930 h 542925"/>
                <a:gd name="connsiteX5" fmla="*/ 194228 w 370272"/>
                <a:gd name="connsiteY5" fmla="*/ 170764 h 542925"/>
                <a:gd name="connsiteX6" fmla="*/ 74791 w 370272"/>
                <a:gd name="connsiteY6" fmla="*/ 227914 h 542925"/>
                <a:gd name="connsiteX7" fmla="*/ 74791 w 370272"/>
                <a:gd name="connsiteY7" fmla="*/ 16078 h 542925"/>
                <a:gd name="connsiteX8" fmla="*/ 65870 w 370272"/>
                <a:gd name="connsiteY8" fmla="*/ 7121 h 542925"/>
                <a:gd name="connsiteX9" fmla="*/ 61024 w 370272"/>
                <a:gd name="connsiteY9" fmla="*/ 8553 h 542925"/>
                <a:gd name="connsiteX10" fmla="*/ 11180 w 370272"/>
                <a:gd name="connsiteY10" fmla="*/ 40843 h 542925"/>
                <a:gd name="connsiteX11" fmla="*/ 7098 w 370272"/>
                <a:gd name="connsiteY11" fmla="*/ 48368 h 542925"/>
                <a:gd name="connsiteX12" fmla="*/ 7098 w 370272"/>
                <a:gd name="connsiteY12" fmla="*/ 523094 h 542925"/>
                <a:gd name="connsiteX13" fmla="*/ 16022 w 370272"/>
                <a:gd name="connsiteY13" fmla="*/ 532047 h 542925"/>
                <a:gd name="connsiteX14" fmla="*/ 65867 w 370272"/>
                <a:gd name="connsiteY14" fmla="*/ 532047 h 542925"/>
                <a:gd name="connsiteX15" fmla="*/ 74791 w 370272"/>
                <a:gd name="connsiteY15" fmla="*/ 523094 h 542925"/>
                <a:gd name="connsiteX16" fmla="*/ 74791 w 370272"/>
                <a:gd name="connsiteY16" fmla="*/ 484994 h 542925"/>
                <a:gd name="connsiteX17" fmla="*/ 194228 w 370272"/>
                <a:gd name="connsiteY17" fmla="*/ 539477 h 542925"/>
                <a:gd name="connsiteX18" fmla="*/ 363224 w 370272"/>
                <a:gd name="connsiteY18" fmla="*/ 354311 h 542925"/>
                <a:gd name="connsiteX19" fmla="*/ 194228 w 370272"/>
                <a:gd name="connsiteY19" fmla="*/ 17105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272" h="542925">
                  <a:moveTo>
                    <a:pt x="294201" y="355930"/>
                  </a:moveTo>
                  <a:cubicBezTo>
                    <a:pt x="294201" y="426891"/>
                    <a:pt x="249294" y="476326"/>
                    <a:pt x="185208" y="476326"/>
                  </a:cubicBezTo>
                  <a:cubicBezTo>
                    <a:pt x="130047" y="476326"/>
                    <a:pt x="72892" y="431082"/>
                    <a:pt x="72892" y="354025"/>
                  </a:cubicBezTo>
                  <a:cubicBezTo>
                    <a:pt x="70867" y="289627"/>
                    <a:pt x="121212" y="235751"/>
                    <a:pt x="185398" y="233629"/>
                  </a:cubicBezTo>
                  <a:cubicBezTo>
                    <a:pt x="248534" y="233629"/>
                    <a:pt x="294391" y="284492"/>
                    <a:pt x="294391" y="355930"/>
                  </a:cubicBezTo>
                  <a:moveTo>
                    <a:pt x="194228" y="170764"/>
                  </a:moveTo>
                  <a:cubicBezTo>
                    <a:pt x="147752" y="170274"/>
                    <a:pt x="103662" y="191371"/>
                    <a:pt x="74791" y="227914"/>
                  </a:cubicBezTo>
                  <a:lnTo>
                    <a:pt x="74791" y="16078"/>
                  </a:lnTo>
                  <a:cubicBezTo>
                    <a:pt x="74793" y="11133"/>
                    <a:pt x="70799" y="7123"/>
                    <a:pt x="65870" y="7121"/>
                  </a:cubicBezTo>
                  <a:cubicBezTo>
                    <a:pt x="64151" y="7120"/>
                    <a:pt x="62468" y="7617"/>
                    <a:pt x="61024" y="8553"/>
                  </a:cubicBezTo>
                  <a:lnTo>
                    <a:pt x="11180" y="40843"/>
                  </a:lnTo>
                  <a:cubicBezTo>
                    <a:pt x="8634" y="42493"/>
                    <a:pt x="7096" y="45326"/>
                    <a:pt x="7098" y="48368"/>
                  </a:cubicBezTo>
                  <a:lnTo>
                    <a:pt x="7098" y="523094"/>
                  </a:lnTo>
                  <a:cubicBezTo>
                    <a:pt x="7378" y="527917"/>
                    <a:pt x="11214" y="531765"/>
                    <a:pt x="16022" y="532047"/>
                  </a:cubicBezTo>
                  <a:lnTo>
                    <a:pt x="65867" y="532047"/>
                  </a:lnTo>
                  <a:cubicBezTo>
                    <a:pt x="70674" y="531765"/>
                    <a:pt x="74510" y="527917"/>
                    <a:pt x="74791" y="523094"/>
                  </a:cubicBezTo>
                  <a:lnTo>
                    <a:pt x="74791" y="484994"/>
                  </a:lnTo>
                  <a:cubicBezTo>
                    <a:pt x="104556" y="520058"/>
                    <a:pt x="148324" y="540023"/>
                    <a:pt x="194228" y="539477"/>
                  </a:cubicBezTo>
                  <a:cubicBezTo>
                    <a:pt x="276162" y="539477"/>
                    <a:pt x="363224" y="474992"/>
                    <a:pt x="363224" y="354311"/>
                  </a:cubicBezTo>
                  <a:cubicBezTo>
                    <a:pt x="363224" y="235343"/>
                    <a:pt x="276162" y="171050"/>
                    <a:pt x="194228" y="171050"/>
                  </a:cubicBezTo>
                </a:path>
              </a:pathLst>
            </a:custGeom>
            <a:solidFill>
              <a:srgbClr val="00263A"/>
            </a:solidFill>
            <a:ln w="9494"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5B24F21C-8A4A-CD49-A879-1DE302B5943F}"/>
                </a:ext>
              </a:extLst>
            </p:cNvPr>
            <p:cNvSpPr/>
            <p:nvPr/>
          </p:nvSpPr>
          <p:spPr>
            <a:xfrm>
              <a:off x="5753093" y="3309389"/>
              <a:ext cx="341790" cy="381000"/>
            </a:xfrm>
            <a:custGeom>
              <a:avLst/>
              <a:gdLst>
                <a:gd name="connsiteX0" fmla="*/ 77070 w 341790"/>
                <a:gd name="connsiteY0" fmla="*/ 162473 h 381000"/>
                <a:gd name="connsiteX1" fmla="*/ 175619 w 341790"/>
                <a:gd name="connsiteY1" fmla="*/ 67223 h 381000"/>
                <a:gd name="connsiteX2" fmla="*/ 272460 w 341790"/>
                <a:gd name="connsiteY2" fmla="*/ 162473 h 381000"/>
                <a:gd name="connsiteX3" fmla="*/ 176759 w 341790"/>
                <a:gd name="connsiteY3" fmla="*/ 7121 h 381000"/>
                <a:gd name="connsiteX4" fmla="*/ 7098 w 341790"/>
                <a:gd name="connsiteY4" fmla="*/ 191620 h 381000"/>
                <a:gd name="connsiteX5" fmla="*/ 183214 w 341790"/>
                <a:gd name="connsiteY5" fmla="*/ 376119 h 381000"/>
                <a:gd name="connsiteX6" fmla="*/ 327906 w 341790"/>
                <a:gd name="connsiteY6" fmla="*/ 310016 h 381000"/>
                <a:gd name="connsiteX7" fmla="*/ 327241 w 341790"/>
                <a:gd name="connsiteY7" fmla="*/ 297347 h 381000"/>
                <a:gd name="connsiteX8" fmla="*/ 296100 w 341790"/>
                <a:gd name="connsiteY8" fmla="*/ 269439 h 381000"/>
                <a:gd name="connsiteX9" fmla="*/ 283663 w 341790"/>
                <a:gd name="connsiteY9" fmla="*/ 269915 h 381000"/>
                <a:gd name="connsiteX10" fmla="*/ 184544 w 341790"/>
                <a:gd name="connsiteY10" fmla="*/ 314683 h 381000"/>
                <a:gd name="connsiteX11" fmla="*/ 76785 w 341790"/>
                <a:gd name="connsiteY11" fmla="*/ 220671 h 381000"/>
                <a:gd name="connsiteX12" fmla="*/ 332463 w 341790"/>
                <a:gd name="connsiteY12" fmla="*/ 220671 h 381000"/>
                <a:gd name="connsiteX13" fmla="*/ 341387 w 341790"/>
                <a:gd name="connsiteY13" fmla="*/ 212480 h 381000"/>
                <a:gd name="connsiteX14" fmla="*/ 341957 w 341790"/>
                <a:gd name="connsiteY14" fmla="*/ 194192 h 381000"/>
                <a:gd name="connsiteX15" fmla="*/ 176948 w 341790"/>
                <a:gd name="connsiteY15" fmla="*/ 712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790" h="381000">
                  <a:moveTo>
                    <a:pt x="77070" y="162473"/>
                  </a:moveTo>
                  <a:cubicBezTo>
                    <a:pt x="86564" y="105895"/>
                    <a:pt x="126344" y="67223"/>
                    <a:pt x="175619" y="67223"/>
                  </a:cubicBezTo>
                  <a:cubicBezTo>
                    <a:pt x="236382" y="67223"/>
                    <a:pt x="265054" y="114848"/>
                    <a:pt x="272460" y="162473"/>
                  </a:cubicBezTo>
                  <a:close/>
                  <a:moveTo>
                    <a:pt x="176759" y="7121"/>
                  </a:moveTo>
                  <a:cubicBezTo>
                    <a:pt x="80013" y="7121"/>
                    <a:pt x="7098" y="86464"/>
                    <a:pt x="7098" y="191620"/>
                  </a:cubicBezTo>
                  <a:cubicBezTo>
                    <a:pt x="7098" y="296776"/>
                    <a:pt x="83051" y="376119"/>
                    <a:pt x="183214" y="376119"/>
                  </a:cubicBezTo>
                  <a:cubicBezTo>
                    <a:pt x="242458" y="376119"/>
                    <a:pt x="287081" y="355736"/>
                    <a:pt x="327906" y="310016"/>
                  </a:cubicBezTo>
                  <a:cubicBezTo>
                    <a:pt x="330927" y="306238"/>
                    <a:pt x="330641" y="300786"/>
                    <a:pt x="327241" y="297347"/>
                  </a:cubicBezTo>
                  <a:lnTo>
                    <a:pt x="296100" y="269439"/>
                  </a:lnTo>
                  <a:cubicBezTo>
                    <a:pt x="292510" y="266193"/>
                    <a:pt x="286996" y="266404"/>
                    <a:pt x="283663" y="269915"/>
                  </a:cubicBezTo>
                  <a:cubicBezTo>
                    <a:pt x="258847" y="298807"/>
                    <a:pt x="222556" y="315198"/>
                    <a:pt x="184544" y="314683"/>
                  </a:cubicBezTo>
                  <a:cubicBezTo>
                    <a:pt x="128718" y="314683"/>
                    <a:pt x="86469" y="277345"/>
                    <a:pt x="76785" y="220671"/>
                  </a:cubicBezTo>
                  <a:lnTo>
                    <a:pt x="332463" y="220671"/>
                  </a:lnTo>
                  <a:cubicBezTo>
                    <a:pt x="337110" y="220688"/>
                    <a:pt x="340992" y="217125"/>
                    <a:pt x="341387" y="212480"/>
                  </a:cubicBezTo>
                  <a:cubicBezTo>
                    <a:pt x="341957" y="204383"/>
                    <a:pt x="341957" y="198859"/>
                    <a:pt x="341957" y="194192"/>
                  </a:cubicBezTo>
                  <a:cubicBezTo>
                    <a:pt x="341957" y="83987"/>
                    <a:pt x="274074" y="7121"/>
                    <a:pt x="176948" y="7121"/>
                  </a:cubicBezTo>
                </a:path>
              </a:pathLst>
            </a:custGeom>
            <a:solidFill>
              <a:srgbClr val="00263A"/>
            </a:solidFill>
            <a:ln w="9494"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19AFA033-8BE2-F34D-B1BB-69FE80C82A50}"/>
                </a:ext>
              </a:extLst>
            </p:cNvPr>
            <p:cNvSpPr/>
            <p:nvPr/>
          </p:nvSpPr>
          <p:spPr>
            <a:xfrm>
              <a:off x="6101625" y="3311294"/>
              <a:ext cx="322802" cy="371475"/>
            </a:xfrm>
            <a:custGeom>
              <a:avLst/>
              <a:gdLst>
                <a:gd name="connsiteX0" fmla="*/ 252902 w 322801"/>
                <a:gd name="connsiteY0" fmla="*/ 209527 h 371475"/>
                <a:gd name="connsiteX1" fmla="*/ 252902 w 322801"/>
                <a:gd name="connsiteY1" fmla="*/ 233911 h 371475"/>
                <a:gd name="connsiteX2" fmla="*/ 150365 w 322801"/>
                <a:gd name="connsiteY2" fmla="*/ 315350 h 371475"/>
                <a:gd name="connsiteX3" fmla="*/ 75076 w 322801"/>
                <a:gd name="connsiteY3" fmla="*/ 256104 h 371475"/>
                <a:gd name="connsiteX4" fmla="*/ 164036 w 322801"/>
                <a:gd name="connsiteY4" fmla="*/ 197335 h 371475"/>
                <a:gd name="connsiteX5" fmla="*/ 252902 w 322801"/>
                <a:gd name="connsiteY5" fmla="*/ 209527 h 371475"/>
                <a:gd name="connsiteX6" fmla="*/ 167454 w 322801"/>
                <a:gd name="connsiteY6" fmla="*/ 7121 h 371475"/>
                <a:gd name="connsiteX7" fmla="*/ 41941 w 322801"/>
                <a:gd name="connsiteY7" fmla="*/ 36553 h 371475"/>
                <a:gd name="connsiteX8" fmla="*/ 37194 w 322801"/>
                <a:gd name="connsiteY8" fmla="*/ 47792 h 371475"/>
                <a:gd name="connsiteX9" fmla="*/ 52100 w 322801"/>
                <a:gd name="connsiteY9" fmla="*/ 88750 h 371475"/>
                <a:gd name="connsiteX10" fmla="*/ 57132 w 322801"/>
                <a:gd name="connsiteY10" fmla="*/ 93893 h 371475"/>
                <a:gd name="connsiteX11" fmla="*/ 64253 w 322801"/>
                <a:gd name="connsiteY11" fmla="*/ 93893 h 371475"/>
                <a:gd name="connsiteX12" fmla="*/ 162233 w 322801"/>
                <a:gd name="connsiteY12" fmla="*/ 70652 h 371475"/>
                <a:gd name="connsiteX13" fmla="*/ 252522 w 322801"/>
                <a:gd name="connsiteY13" fmla="*/ 151424 h 371475"/>
                <a:gd name="connsiteX14" fmla="*/ 159004 w 322801"/>
                <a:gd name="connsiteY14" fmla="*/ 139899 h 371475"/>
                <a:gd name="connsiteX15" fmla="*/ 7098 w 322801"/>
                <a:gd name="connsiteY15" fmla="*/ 260009 h 371475"/>
                <a:gd name="connsiteX16" fmla="*/ 141060 w 322801"/>
                <a:gd name="connsiteY16" fmla="*/ 373643 h 371475"/>
                <a:gd name="connsiteX17" fmla="*/ 252712 w 322801"/>
                <a:gd name="connsiteY17" fmla="*/ 330590 h 371475"/>
                <a:gd name="connsiteX18" fmla="*/ 252712 w 322801"/>
                <a:gd name="connsiteY18" fmla="*/ 357545 h 371475"/>
                <a:gd name="connsiteX19" fmla="*/ 261637 w 322801"/>
                <a:gd name="connsiteY19" fmla="*/ 366499 h 371475"/>
                <a:gd name="connsiteX20" fmla="*/ 310816 w 322801"/>
                <a:gd name="connsiteY20" fmla="*/ 366499 h 371475"/>
                <a:gd name="connsiteX21" fmla="*/ 319741 w 322801"/>
                <a:gd name="connsiteY21" fmla="*/ 357545 h 371475"/>
                <a:gd name="connsiteX22" fmla="*/ 319741 w 322801"/>
                <a:gd name="connsiteY22" fmla="*/ 151996 h 371475"/>
                <a:gd name="connsiteX23" fmla="*/ 281764 w 322801"/>
                <a:gd name="connsiteY23" fmla="*/ 47221 h 371475"/>
                <a:gd name="connsiteX24" fmla="*/ 167264 w 322801"/>
                <a:gd name="connsiteY24" fmla="*/ 750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801" h="371475">
                  <a:moveTo>
                    <a:pt x="252902" y="209527"/>
                  </a:moveTo>
                  <a:lnTo>
                    <a:pt x="252902" y="233911"/>
                  </a:lnTo>
                  <a:cubicBezTo>
                    <a:pt x="252902" y="280298"/>
                    <a:pt x="208849" y="315350"/>
                    <a:pt x="150365" y="315350"/>
                  </a:cubicBezTo>
                  <a:cubicBezTo>
                    <a:pt x="114097" y="315350"/>
                    <a:pt x="75076" y="297157"/>
                    <a:pt x="75076" y="256104"/>
                  </a:cubicBezTo>
                  <a:cubicBezTo>
                    <a:pt x="75076" y="219814"/>
                    <a:pt x="109160" y="197335"/>
                    <a:pt x="164036" y="197335"/>
                  </a:cubicBezTo>
                  <a:cubicBezTo>
                    <a:pt x="194078" y="197245"/>
                    <a:pt x="223987" y="201349"/>
                    <a:pt x="252902" y="209527"/>
                  </a:cubicBezTo>
                  <a:moveTo>
                    <a:pt x="167454" y="7121"/>
                  </a:moveTo>
                  <a:cubicBezTo>
                    <a:pt x="123928" y="7211"/>
                    <a:pt x="80998" y="17278"/>
                    <a:pt x="41941" y="36553"/>
                  </a:cubicBezTo>
                  <a:cubicBezTo>
                    <a:pt x="37664" y="38469"/>
                    <a:pt x="35591" y="43377"/>
                    <a:pt x="37194" y="47792"/>
                  </a:cubicBezTo>
                  <a:lnTo>
                    <a:pt x="52100" y="88750"/>
                  </a:lnTo>
                  <a:cubicBezTo>
                    <a:pt x="52954" y="91116"/>
                    <a:pt x="54790" y="92993"/>
                    <a:pt x="57132" y="93893"/>
                  </a:cubicBezTo>
                  <a:cubicBezTo>
                    <a:pt x="59400" y="94896"/>
                    <a:pt x="61984" y="94896"/>
                    <a:pt x="64253" y="93893"/>
                  </a:cubicBezTo>
                  <a:cubicBezTo>
                    <a:pt x="94720" y="78755"/>
                    <a:pt x="128234" y="70805"/>
                    <a:pt x="162233" y="70652"/>
                  </a:cubicBezTo>
                  <a:cubicBezTo>
                    <a:pt x="203152" y="70652"/>
                    <a:pt x="251857" y="84749"/>
                    <a:pt x="252522" y="151424"/>
                  </a:cubicBezTo>
                  <a:cubicBezTo>
                    <a:pt x="221990" y="143475"/>
                    <a:pt x="190546" y="139600"/>
                    <a:pt x="159004" y="139899"/>
                  </a:cubicBezTo>
                  <a:cubicBezTo>
                    <a:pt x="65202" y="139899"/>
                    <a:pt x="7098" y="185429"/>
                    <a:pt x="7098" y="260009"/>
                  </a:cubicBezTo>
                  <a:cubicBezTo>
                    <a:pt x="7098" y="334590"/>
                    <a:pt x="74506" y="373643"/>
                    <a:pt x="141060" y="373643"/>
                  </a:cubicBezTo>
                  <a:cubicBezTo>
                    <a:pt x="182489" y="374673"/>
                    <a:pt x="222636" y="359192"/>
                    <a:pt x="252712" y="330590"/>
                  </a:cubicBezTo>
                  <a:lnTo>
                    <a:pt x="252712" y="357545"/>
                  </a:lnTo>
                  <a:cubicBezTo>
                    <a:pt x="252712" y="362490"/>
                    <a:pt x="256708" y="366499"/>
                    <a:pt x="261637" y="366499"/>
                  </a:cubicBezTo>
                  <a:lnTo>
                    <a:pt x="310816" y="366499"/>
                  </a:lnTo>
                  <a:cubicBezTo>
                    <a:pt x="315745" y="366499"/>
                    <a:pt x="319741" y="362490"/>
                    <a:pt x="319741" y="357545"/>
                  </a:cubicBezTo>
                  <a:lnTo>
                    <a:pt x="319741" y="151996"/>
                  </a:lnTo>
                  <a:cubicBezTo>
                    <a:pt x="319741" y="106657"/>
                    <a:pt x="307398" y="72272"/>
                    <a:pt x="281764" y="47221"/>
                  </a:cubicBezTo>
                  <a:cubicBezTo>
                    <a:pt x="256130" y="22170"/>
                    <a:pt x="216349" y="7502"/>
                    <a:pt x="167264" y="7502"/>
                  </a:cubicBezTo>
                </a:path>
              </a:pathLst>
            </a:custGeom>
            <a:solidFill>
              <a:srgbClr val="00263A"/>
            </a:solidFill>
            <a:ln w="9494"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45222319-A266-364F-B719-EFDE36E8A1B5}"/>
                </a:ext>
              </a:extLst>
            </p:cNvPr>
            <p:cNvSpPr/>
            <p:nvPr/>
          </p:nvSpPr>
          <p:spPr>
            <a:xfrm>
              <a:off x="6436199" y="3309437"/>
              <a:ext cx="341790" cy="381000"/>
            </a:xfrm>
            <a:custGeom>
              <a:avLst/>
              <a:gdLst>
                <a:gd name="connsiteX0" fmla="*/ 302271 w 341790"/>
                <a:gd name="connsiteY0" fmla="*/ 265582 h 381000"/>
                <a:gd name="connsiteX1" fmla="*/ 295815 w 341790"/>
                <a:gd name="connsiteY1" fmla="*/ 263200 h 381000"/>
                <a:gd name="connsiteX2" fmla="*/ 289644 w 341790"/>
                <a:gd name="connsiteY2" fmla="*/ 266058 h 381000"/>
                <a:gd name="connsiteX3" fmla="*/ 193753 w 341790"/>
                <a:gd name="connsiteY3" fmla="*/ 313683 h 381000"/>
                <a:gd name="connsiteX4" fmla="*/ 79823 w 341790"/>
                <a:gd name="connsiteY4" fmla="*/ 190620 h 381000"/>
                <a:gd name="connsiteX5" fmla="*/ 190715 w 341790"/>
                <a:gd name="connsiteY5" fmla="*/ 69557 h 381000"/>
                <a:gd name="connsiteX6" fmla="*/ 285657 w 341790"/>
                <a:gd name="connsiteY6" fmla="*/ 117182 h 381000"/>
                <a:gd name="connsiteX7" fmla="*/ 292113 w 341790"/>
                <a:gd name="connsiteY7" fmla="*/ 119944 h 381000"/>
                <a:gd name="connsiteX8" fmla="*/ 292113 w 341790"/>
                <a:gd name="connsiteY8" fmla="*/ 119944 h 381000"/>
                <a:gd name="connsiteX9" fmla="*/ 298569 w 341790"/>
                <a:gd name="connsiteY9" fmla="*/ 117182 h 381000"/>
                <a:gd name="connsiteX10" fmla="*/ 331608 w 341790"/>
                <a:gd name="connsiteY10" fmla="*/ 82035 h 381000"/>
                <a:gd name="connsiteX11" fmla="*/ 331608 w 341790"/>
                <a:gd name="connsiteY11" fmla="*/ 69748 h 381000"/>
                <a:gd name="connsiteX12" fmla="*/ 191000 w 341790"/>
                <a:gd name="connsiteY12" fmla="*/ 7168 h 381000"/>
                <a:gd name="connsiteX13" fmla="*/ 7098 w 341790"/>
                <a:gd name="connsiteY13" fmla="*/ 191668 h 381000"/>
                <a:gd name="connsiteX14" fmla="*/ 191000 w 341790"/>
                <a:gd name="connsiteY14" fmla="*/ 376167 h 381000"/>
                <a:gd name="connsiteX15" fmla="*/ 334362 w 341790"/>
                <a:gd name="connsiteY15" fmla="*/ 308158 h 381000"/>
                <a:gd name="connsiteX16" fmla="*/ 333792 w 341790"/>
                <a:gd name="connsiteY16" fmla="*/ 29558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1790" h="381000">
                  <a:moveTo>
                    <a:pt x="302271" y="265582"/>
                  </a:moveTo>
                  <a:cubicBezTo>
                    <a:pt x="300492" y="264006"/>
                    <a:pt x="298188" y="263157"/>
                    <a:pt x="295815" y="263200"/>
                  </a:cubicBezTo>
                  <a:cubicBezTo>
                    <a:pt x="293453" y="263256"/>
                    <a:pt x="291219" y="264290"/>
                    <a:pt x="289644" y="266058"/>
                  </a:cubicBezTo>
                  <a:cubicBezTo>
                    <a:pt x="260117" y="297776"/>
                    <a:pt x="228786" y="313683"/>
                    <a:pt x="193753" y="313683"/>
                  </a:cubicBezTo>
                  <a:cubicBezTo>
                    <a:pt x="129762" y="313683"/>
                    <a:pt x="79823" y="260248"/>
                    <a:pt x="79823" y="190620"/>
                  </a:cubicBezTo>
                  <a:cubicBezTo>
                    <a:pt x="79823" y="122707"/>
                    <a:pt x="128528" y="69557"/>
                    <a:pt x="190715" y="69557"/>
                  </a:cubicBezTo>
                  <a:cubicBezTo>
                    <a:pt x="234388" y="69557"/>
                    <a:pt x="262301" y="92608"/>
                    <a:pt x="285657" y="117182"/>
                  </a:cubicBezTo>
                  <a:cubicBezTo>
                    <a:pt x="287322" y="118978"/>
                    <a:pt x="289668" y="119981"/>
                    <a:pt x="292113" y="119944"/>
                  </a:cubicBezTo>
                  <a:lnTo>
                    <a:pt x="292113" y="119944"/>
                  </a:lnTo>
                  <a:cubicBezTo>
                    <a:pt x="294555" y="119970"/>
                    <a:pt x="296896" y="118968"/>
                    <a:pt x="298569" y="117182"/>
                  </a:cubicBezTo>
                  <a:lnTo>
                    <a:pt x="331608" y="82035"/>
                  </a:lnTo>
                  <a:cubicBezTo>
                    <a:pt x="334950" y="78625"/>
                    <a:pt x="334950" y="73157"/>
                    <a:pt x="331608" y="69748"/>
                  </a:cubicBezTo>
                  <a:cubicBezTo>
                    <a:pt x="296397" y="28880"/>
                    <a:pt x="244830" y="5929"/>
                    <a:pt x="191000" y="7168"/>
                  </a:cubicBezTo>
                  <a:cubicBezTo>
                    <a:pt x="89433" y="7168"/>
                    <a:pt x="7098" y="89771"/>
                    <a:pt x="7098" y="191668"/>
                  </a:cubicBezTo>
                  <a:cubicBezTo>
                    <a:pt x="7098" y="293564"/>
                    <a:pt x="89433" y="376167"/>
                    <a:pt x="191000" y="376167"/>
                  </a:cubicBezTo>
                  <a:cubicBezTo>
                    <a:pt x="264200" y="376167"/>
                    <a:pt x="306069" y="339781"/>
                    <a:pt x="334362" y="308158"/>
                  </a:cubicBezTo>
                  <a:cubicBezTo>
                    <a:pt x="337635" y="304518"/>
                    <a:pt x="337381" y="298913"/>
                    <a:pt x="333792" y="295585"/>
                  </a:cubicBezTo>
                  <a:close/>
                </a:path>
              </a:pathLst>
            </a:custGeom>
            <a:solidFill>
              <a:srgbClr val="00263A"/>
            </a:solidFill>
            <a:ln w="9494"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73329AAF-3E20-9A46-B0C4-C3DE525E9D75}"/>
                </a:ext>
              </a:extLst>
            </p:cNvPr>
            <p:cNvSpPr/>
            <p:nvPr/>
          </p:nvSpPr>
          <p:spPr>
            <a:xfrm>
              <a:off x="6764106" y="3309376"/>
              <a:ext cx="379767" cy="381000"/>
            </a:xfrm>
            <a:custGeom>
              <a:avLst/>
              <a:gdLst>
                <a:gd name="connsiteX0" fmla="*/ 305047 w 379766"/>
                <a:gd name="connsiteY0" fmla="*/ 192871 h 381000"/>
                <a:gd name="connsiteX1" fmla="*/ 191117 w 379766"/>
                <a:gd name="connsiteY1" fmla="*/ 313363 h 381000"/>
                <a:gd name="connsiteX2" fmla="*/ 76143 w 379766"/>
                <a:gd name="connsiteY2" fmla="*/ 190300 h 381000"/>
                <a:gd name="connsiteX3" fmla="*/ 190073 w 379766"/>
                <a:gd name="connsiteY3" fmla="*/ 69237 h 381000"/>
                <a:gd name="connsiteX4" fmla="*/ 305047 w 379766"/>
                <a:gd name="connsiteY4" fmla="*/ 192871 h 381000"/>
                <a:gd name="connsiteX5" fmla="*/ 191117 w 379766"/>
                <a:gd name="connsiteY5" fmla="*/ 7134 h 381000"/>
                <a:gd name="connsiteX6" fmla="*/ 7106 w 379766"/>
                <a:gd name="connsiteY6" fmla="*/ 188269 h 381000"/>
                <a:gd name="connsiteX7" fmla="*/ 7120 w 379766"/>
                <a:gd name="connsiteY7" fmla="*/ 192871 h 381000"/>
                <a:gd name="connsiteX8" fmla="*/ 188026 w 379766"/>
                <a:gd name="connsiteY8" fmla="*/ 379766 h 381000"/>
                <a:gd name="connsiteX9" fmla="*/ 374315 w 379766"/>
                <a:gd name="connsiteY9" fmla="*/ 198272 h 381000"/>
                <a:gd name="connsiteX10" fmla="*/ 374260 w 379766"/>
                <a:gd name="connsiteY10" fmla="*/ 190300 h 381000"/>
                <a:gd name="connsiteX11" fmla="*/ 194936 w 379766"/>
                <a:gd name="connsiteY11" fmla="*/ 7128 h 381000"/>
                <a:gd name="connsiteX12" fmla="*/ 191117 w 379766"/>
                <a:gd name="connsiteY12" fmla="*/ 713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766" h="381000">
                  <a:moveTo>
                    <a:pt x="305047" y="192871"/>
                  </a:moveTo>
                  <a:cubicBezTo>
                    <a:pt x="305047" y="261547"/>
                    <a:pt x="255962" y="313363"/>
                    <a:pt x="191117" y="313363"/>
                  </a:cubicBezTo>
                  <a:cubicBezTo>
                    <a:pt x="126272" y="313363"/>
                    <a:pt x="76143" y="259928"/>
                    <a:pt x="76143" y="190300"/>
                  </a:cubicBezTo>
                  <a:cubicBezTo>
                    <a:pt x="76143" y="120672"/>
                    <a:pt x="124943" y="69237"/>
                    <a:pt x="190073" y="69237"/>
                  </a:cubicBezTo>
                  <a:cubicBezTo>
                    <a:pt x="255203" y="69237"/>
                    <a:pt x="305047" y="122958"/>
                    <a:pt x="305047" y="192871"/>
                  </a:cubicBezTo>
                  <a:moveTo>
                    <a:pt x="191117" y="7134"/>
                  </a:moveTo>
                  <a:cubicBezTo>
                    <a:pt x="90447" y="6175"/>
                    <a:pt x="8062" y="87272"/>
                    <a:pt x="7106" y="188269"/>
                  </a:cubicBezTo>
                  <a:cubicBezTo>
                    <a:pt x="7091" y="189803"/>
                    <a:pt x="7096" y="191337"/>
                    <a:pt x="7120" y="192871"/>
                  </a:cubicBezTo>
                  <a:cubicBezTo>
                    <a:pt x="5633" y="294599"/>
                    <a:pt x="86628" y="378274"/>
                    <a:pt x="188026" y="379766"/>
                  </a:cubicBezTo>
                  <a:cubicBezTo>
                    <a:pt x="289424" y="381257"/>
                    <a:pt x="372829" y="300000"/>
                    <a:pt x="374315" y="198272"/>
                  </a:cubicBezTo>
                  <a:cubicBezTo>
                    <a:pt x="374354" y="195615"/>
                    <a:pt x="374336" y="192956"/>
                    <a:pt x="374260" y="190300"/>
                  </a:cubicBezTo>
                  <a:cubicBezTo>
                    <a:pt x="375159" y="90038"/>
                    <a:pt x="294872" y="8030"/>
                    <a:pt x="194936" y="7128"/>
                  </a:cubicBezTo>
                  <a:cubicBezTo>
                    <a:pt x="193663" y="7116"/>
                    <a:pt x="192390" y="7118"/>
                    <a:pt x="191117" y="7134"/>
                  </a:cubicBezTo>
                </a:path>
              </a:pathLst>
            </a:custGeom>
            <a:solidFill>
              <a:srgbClr val="00263A"/>
            </a:solidFill>
            <a:ln w="9494"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95C3C74F-C30C-E140-B635-5E7CC2B58044}"/>
                </a:ext>
              </a:extLst>
            </p:cNvPr>
            <p:cNvSpPr/>
            <p:nvPr/>
          </p:nvSpPr>
          <p:spPr>
            <a:xfrm>
              <a:off x="7157567" y="3309314"/>
              <a:ext cx="322802" cy="371475"/>
            </a:xfrm>
            <a:custGeom>
              <a:avLst/>
              <a:gdLst>
                <a:gd name="connsiteX0" fmla="*/ 180841 w 322801"/>
                <a:gd name="connsiteY0" fmla="*/ 7196 h 371475"/>
                <a:gd name="connsiteX1" fmla="*/ 75076 w 322801"/>
                <a:gd name="connsiteY1" fmla="*/ 54154 h 371475"/>
                <a:gd name="connsiteX2" fmla="*/ 75076 w 322801"/>
                <a:gd name="connsiteY2" fmla="*/ 23293 h 371475"/>
                <a:gd name="connsiteX3" fmla="*/ 66151 w 322801"/>
                <a:gd name="connsiteY3" fmla="*/ 14339 h 371475"/>
                <a:gd name="connsiteX4" fmla="*/ 16022 w 322801"/>
                <a:gd name="connsiteY4" fmla="*/ 14339 h 371475"/>
                <a:gd name="connsiteX5" fmla="*/ 7098 w 322801"/>
                <a:gd name="connsiteY5" fmla="*/ 23293 h 371475"/>
                <a:gd name="connsiteX6" fmla="*/ 7098 w 322801"/>
                <a:gd name="connsiteY6" fmla="*/ 359430 h 371475"/>
                <a:gd name="connsiteX7" fmla="*/ 16022 w 322801"/>
                <a:gd name="connsiteY7" fmla="*/ 368384 h 371475"/>
                <a:gd name="connsiteX8" fmla="*/ 65962 w 322801"/>
                <a:gd name="connsiteY8" fmla="*/ 368384 h 371475"/>
                <a:gd name="connsiteX9" fmla="*/ 74886 w 322801"/>
                <a:gd name="connsiteY9" fmla="*/ 359430 h 371475"/>
                <a:gd name="connsiteX10" fmla="*/ 74886 w 322801"/>
                <a:gd name="connsiteY10" fmla="*/ 167311 h 371475"/>
                <a:gd name="connsiteX11" fmla="*/ 166410 w 322801"/>
                <a:gd name="connsiteY11" fmla="*/ 71013 h 371475"/>
                <a:gd name="connsiteX12" fmla="*/ 250149 w 322801"/>
                <a:gd name="connsiteY12" fmla="*/ 163501 h 371475"/>
                <a:gd name="connsiteX13" fmla="*/ 250149 w 322801"/>
                <a:gd name="connsiteY13" fmla="*/ 359430 h 371475"/>
                <a:gd name="connsiteX14" fmla="*/ 259073 w 322801"/>
                <a:gd name="connsiteY14" fmla="*/ 368384 h 371475"/>
                <a:gd name="connsiteX15" fmla="*/ 308917 w 322801"/>
                <a:gd name="connsiteY15" fmla="*/ 368384 h 371475"/>
                <a:gd name="connsiteX16" fmla="*/ 317842 w 322801"/>
                <a:gd name="connsiteY16" fmla="*/ 359430 h 371475"/>
                <a:gd name="connsiteX17" fmla="*/ 317842 w 322801"/>
                <a:gd name="connsiteY17" fmla="*/ 150737 h 371475"/>
                <a:gd name="connsiteX18" fmla="*/ 180651 w 322801"/>
                <a:gd name="connsiteY18" fmla="*/ 719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801" h="371475">
                  <a:moveTo>
                    <a:pt x="180841" y="7196"/>
                  </a:moveTo>
                  <a:cubicBezTo>
                    <a:pt x="140290" y="5833"/>
                    <a:pt x="101339" y="23126"/>
                    <a:pt x="75076" y="54154"/>
                  </a:cubicBezTo>
                  <a:lnTo>
                    <a:pt x="75076" y="23293"/>
                  </a:lnTo>
                  <a:cubicBezTo>
                    <a:pt x="75076" y="18348"/>
                    <a:pt x="71080" y="14339"/>
                    <a:pt x="66151" y="14339"/>
                  </a:cubicBezTo>
                  <a:lnTo>
                    <a:pt x="16022" y="14339"/>
                  </a:lnTo>
                  <a:cubicBezTo>
                    <a:pt x="11214" y="14621"/>
                    <a:pt x="7378" y="18469"/>
                    <a:pt x="7098" y="23293"/>
                  </a:cubicBezTo>
                  <a:lnTo>
                    <a:pt x="7098" y="359430"/>
                  </a:lnTo>
                  <a:cubicBezTo>
                    <a:pt x="7378" y="364253"/>
                    <a:pt x="11214" y="368102"/>
                    <a:pt x="16022" y="368384"/>
                  </a:cubicBezTo>
                  <a:lnTo>
                    <a:pt x="65962" y="368384"/>
                  </a:lnTo>
                  <a:cubicBezTo>
                    <a:pt x="70890" y="368384"/>
                    <a:pt x="74886" y="364375"/>
                    <a:pt x="74886" y="359430"/>
                  </a:cubicBezTo>
                  <a:lnTo>
                    <a:pt x="74886" y="167311"/>
                  </a:lnTo>
                  <a:cubicBezTo>
                    <a:pt x="74886" y="110161"/>
                    <a:pt x="112863" y="71013"/>
                    <a:pt x="166410" y="71013"/>
                  </a:cubicBezTo>
                  <a:cubicBezTo>
                    <a:pt x="219957" y="71013"/>
                    <a:pt x="250149" y="104636"/>
                    <a:pt x="250149" y="163501"/>
                  </a:cubicBezTo>
                  <a:lnTo>
                    <a:pt x="250149" y="359430"/>
                  </a:lnTo>
                  <a:cubicBezTo>
                    <a:pt x="250429" y="364253"/>
                    <a:pt x="254265" y="368102"/>
                    <a:pt x="259073" y="368384"/>
                  </a:cubicBezTo>
                  <a:lnTo>
                    <a:pt x="308917" y="368384"/>
                  </a:lnTo>
                  <a:cubicBezTo>
                    <a:pt x="313846" y="368384"/>
                    <a:pt x="317842" y="364375"/>
                    <a:pt x="317842" y="359430"/>
                  </a:cubicBezTo>
                  <a:lnTo>
                    <a:pt x="317842" y="150737"/>
                  </a:lnTo>
                  <a:cubicBezTo>
                    <a:pt x="317842" y="63488"/>
                    <a:pt x="264010" y="7196"/>
                    <a:pt x="180651" y="7196"/>
                  </a:cubicBezTo>
                </a:path>
              </a:pathLst>
            </a:custGeom>
            <a:solidFill>
              <a:srgbClr val="00263A"/>
            </a:solidFill>
            <a:ln w="949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779637330"/>
      </p:ext>
    </p:extLst>
  </p:cSld>
  <p:clrMap bg1="lt1" tx1="dk1" bg2="lt2" tx2="dk2" accent1="accent1" accent2="accent2" accent3="accent3" accent4="accent4" accent5="accent5" accent6="accent6" hlink="hlink" folHlink="folHlink"/>
  <p:sldLayoutIdLst>
    <p:sldLayoutId id="2147484040" r:id="rId1"/>
    <p:sldLayoutId id="2147484051" r:id="rId2"/>
    <p:sldLayoutId id="2147484053" r:id="rId3"/>
    <p:sldLayoutId id="2147484054"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4000"/>
        </a:lnSpc>
        <a:spcBef>
          <a:spcPts val="0"/>
        </a:spcBef>
        <a:spcAft>
          <a:spcPts val="600"/>
        </a:spcAft>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114000"/>
        </a:lnSpc>
        <a:spcBef>
          <a:spcPts val="0"/>
        </a:spcBef>
        <a:spcAft>
          <a:spcPts val="600"/>
        </a:spcAft>
        <a:buSzPct val="75000"/>
        <a:buFont typeface="Courier New" panose="02070309020205020404" pitchFamily="49" charset="0"/>
        <a:buChar char="o"/>
        <a:defRPr sz="20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114000"/>
        </a:lnSpc>
        <a:spcBef>
          <a:spcPts val="0"/>
        </a:spcBef>
        <a:spcAft>
          <a:spcPts val="600"/>
        </a:spcAft>
        <a:buSzPct val="75000"/>
        <a:buFont typeface="System Font Regular"/>
        <a:buChar char="—"/>
        <a:defRPr sz="18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 userDrawn="1">
          <p15:clr>
            <a:srgbClr val="F26B43"/>
          </p15:clr>
        </p15:guide>
        <p15:guide id="2" pos="384" userDrawn="1">
          <p15:clr>
            <a:srgbClr val="F26B43"/>
          </p15:clr>
        </p15:guide>
        <p15:guide id="3" pos="7296" userDrawn="1">
          <p15:clr>
            <a:srgbClr val="F26B43"/>
          </p15:clr>
        </p15:guide>
        <p15:guide id="4" orient="horz" pos="3456" userDrawn="1">
          <p15:clr>
            <a:srgbClr val="F26B43"/>
          </p15:clr>
        </p15:guide>
        <p15:guide id="5" orient="horz" pos="3816" userDrawn="1">
          <p15:clr>
            <a:srgbClr val="F26B43"/>
          </p15:clr>
        </p15:guide>
        <p15:guide id="6" orient="horz" pos="4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0C5C5-8809-F043-9291-E197AAC3FDEB}"/>
              </a:ext>
            </a:extLst>
          </p:cNvPr>
          <p:cNvSpPr>
            <a:spLocks noGrp="1"/>
          </p:cNvSpPr>
          <p:nvPr>
            <p:ph type="body" sz="quarter" idx="10"/>
          </p:nvPr>
        </p:nvSpPr>
        <p:spPr>
          <a:xfrm>
            <a:off x="274318" y="1861867"/>
            <a:ext cx="11551921" cy="3965359"/>
          </a:xfrm>
        </p:spPr>
        <p:txBody>
          <a:bodyPr anchor="ctr" anchorCtr="0">
            <a:noAutofit/>
          </a:bodyPr>
          <a:lstStyle/>
          <a:p>
            <a:pPr algn="ctr"/>
            <a:endParaRPr lang="en-US" altLang="en-US" sz="4000" dirty="0">
              <a:solidFill>
                <a:srgbClr val="FF0000"/>
              </a:solidFill>
            </a:endParaRPr>
          </a:p>
          <a:p>
            <a:pPr algn="ctr"/>
            <a:r>
              <a:rPr lang="en-US" altLang="en-US" sz="4000" dirty="0"/>
              <a:t>Can Food Be Addicting?</a:t>
            </a:r>
          </a:p>
          <a:p>
            <a:pPr algn="ctr"/>
            <a:r>
              <a:rPr lang="en-US" altLang="en-US" sz="4000" dirty="0"/>
              <a:t>November 1, 2022</a:t>
            </a:r>
          </a:p>
          <a:p>
            <a:pPr algn="ctr"/>
            <a:r>
              <a:rPr lang="en-US" altLang="en-US" sz="4000" dirty="0"/>
              <a:t>James Westphal, M.D.</a:t>
            </a:r>
          </a:p>
          <a:p>
            <a:pPr algn="ctr"/>
            <a:r>
              <a:rPr lang="en-US" altLang="en-US" sz="4000" dirty="0"/>
              <a:t> </a:t>
            </a:r>
          </a:p>
          <a:p>
            <a:pPr algn="ctr"/>
            <a:endParaRPr lang="en-US" sz="4000" dirty="0"/>
          </a:p>
        </p:txBody>
      </p:sp>
      <p:sp>
        <p:nvSpPr>
          <p:cNvPr id="2" name="TextBox 1"/>
          <p:cNvSpPr txBox="1"/>
          <p:nvPr/>
        </p:nvSpPr>
        <p:spPr>
          <a:xfrm>
            <a:off x="2804160" y="5842466"/>
            <a:ext cx="7290778" cy="584775"/>
          </a:xfrm>
          <a:prstGeom prst="rect">
            <a:avLst/>
          </a:prstGeom>
          <a:noFill/>
        </p:spPr>
        <p:txBody>
          <a:bodyPr wrap="none" rtlCol="0">
            <a:spAutoFit/>
          </a:bodyPr>
          <a:lstStyle/>
          <a:p>
            <a:r>
              <a:rPr lang="en-US" sz="3200" dirty="0">
                <a:solidFill>
                  <a:srgbClr val="00B0F0"/>
                </a:solidFill>
              </a:rPr>
              <a:t>Copyright 2022 Beacon Health Options</a:t>
            </a:r>
          </a:p>
        </p:txBody>
      </p:sp>
    </p:spTree>
    <p:extLst>
      <p:ext uri="{BB962C8B-B14F-4D97-AF65-F5344CB8AC3E}">
        <p14:creationId xmlns:p14="http://schemas.microsoft.com/office/powerpoint/2010/main" val="344571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696341"/>
            <a:ext cx="10908791" cy="548640"/>
          </a:xfrm>
        </p:spPr>
        <p:txBody>
          <a:bodyPr/>
          <a:lstStyle/>
          <a:p>
            <a:pPr algn="ctr"/>
            <a:r>
              <a:rPr lang="en-US" dirty="0"/>
              <a:t>Evidence Based Obesity Treatment (2)</a:t>
            </a:r>
          </a:p>
        </p:txBody>
      </p:sp>
      <p:sp>
        <p:nvSpPr>
          <p:cNvPr id="3" name="Content Placeholder 2"/>
          <p:cNvSpPr>
            <a:spLocks noGrp="1"/>
          </p:cNvSpPr>
          <p:nvPr>
            <p:ph idx="1"/>
          </p:nvPr>
        </p:nvSpPr>
        <p:spPr>
          <a:xfrm>
            <a:off x="857456" y="1477617"/>
            <a:ext cx="10474037" cy="5380383"/>
          </a:xfrm>
        </p:spPr>
        <p:txBody>
          <a:bodyPr>
            <a:normAutofit/>
          </a:bodyPr>
          <a:lstStyle/>
          <a:p>
            <a:r>
              <a:rPr lang="en-US" dirty="0"/>
              <a:t>The American Gastroenterological Association suggested the use of </a:t>
            </a:r>
            <a:r>
              <a:rPr lang="en-US" b="1" dirty="0"/>
              <a:t>semaglutide 2.4 mg, liraglutide 3.0 mg, phentermine-topiramate ER, and naltrexone-bupropion ER </a:t>
            </a:r>
            <a:r>
              <a:rPr lang="en-US" dirty="0"/>
              <a:t>(based on moderate certainty evidence), and </a:t>
            </a:r>
            <a:r>
              <a:rPr lang="en-US" b="1" dirty="0"/>
              <a:t>phentermine and diethylpropion</a:t>
            </a:r>
            <a:r>
              <a:rPr lang="en-US" dirty="0"/>
              <a:t> (based on low certainty evidence), for long term management of overweight and obesity (Grunvald, Shah, Hernaez et al., 2022).</a:t>
            </a:r>
          </a:p>
          <a:p>
            <a:r>
              <a:rPr lang="en-US" dirty="0"/>
              <a:t>Glucagon-like peptide 1 (GLP-1) medications stimulate the secretion of insulin and slow the release of glucagon, influencing blood sugar control. </a:t>
            </a:r>
          </a:p>
          <a:p>
            <a:r>
              <a:rPr lang="en-US" dirty="0"/>
              <a:t>GLP-1 medication also help with weight loss by </a:t>
            </a:r>
            <a:r>
              <a:rPr lang="en-US" b="1" dirty="0"/>
              <a:t>acting on the body's “set point,” reducing appetite and increasing satiety.</a:t>
            </a:r>
          </a:p>
          <a:p>
            <a:pPr marL="0" indent="0" algn="ctr">
              <a:buNone/>
            </a:pPr>
            <a:r>
              <a:rPr lang="en-US" b="1" dirty="0"/>
              <a:t> </a:t>
            </a:r>
            <a:r>
              <a:rPr lang="en-US" sz="2000" dirty="0">
                <a:solidFill>
                  <a:srgbClr val="00B0F0"/>
                </a:solidFill>
              </a:rPr>
              <a:t>https://www.joincalibrate.com/resources/glp-1s-and-weight-loss</a:t>
            </a:r>
          </a:p>
          <a:p>
            <a:endParaRPr lang="en-US" dirty="0"/>
          </a:p>
        </p:txBody>
      </p:sp>
      <p:sp>
        <p:nvSpPr>
          <p:cNvPr id="4" name="Slide Number Placeholder 3"/>
          <p:cNvSpPr>
            <a:spLocks noGrp="1"/>
          </p:cNvSpPr>
          <p:nvPr>
            <p:ph type="sldNum" sz="quarter" idx="12"/>
          </p:nvPr>
        </p:nvSpPr>
        <p:spPr/>
        <p:txBody>
          <a:bodyPr/>
          <a:lstStyle/>
          <a:p>
            <a:fld id="{3965329A-BD2B-4E47-9ABA-03987100BF3D}" type="slidenum">
              <a:rPr lang="en-US" smtClean="0"/>
              <a:t>10</a:t>
            </a:fld>
            <a:endParaRPr lang="en-US" dirty="0"/>
          </a:p>
        </p:txBody>
      </p:sp>
    </p:spTree>
    <p:extLst>
      <p:ext uri="{BB962C8B-B14F-4D97-AF65-F5344CB8AC3E}">
        <p14:creationId xmlns:p14="http://schemas.microsoft.com/office/powerpoint/2010/main" val="112499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06" y="904160"/>
            <a:ext cx="10908791" cy="548640"/>
          </a:xfrm>
        </p:spPr>
        <p:txBody>
          <a:bodyPr/>
          <a:lstStyle/>
          <a:p>
            <a:pPr algn="ctr"/>
            <a:r>
              <a:rPr lang="en-US" dirty="0"/>
              <a:t>Bariatric Surgery</a:t>
            </a:r>
          </a:p>
        </p:txBody>
      </p:sp>
      <p:sp>
        <p:nvSpPr>
          <p:cNvPr id="3" name="Content Placeholder 2"/>
          <p:cNvSpPr>
            <a:spLocks noGrp="1"/>
          </p:cNvSpPr>
          <p:nvPr>
            <p:ph idx="1"/>
          </p:nvPr>
        </p:nvSpPr>
        <p:spPr>
          <a:xfrm>
            <a:off x="640080" y="1883134"/>
            <a:ext cx="10908789" cy="4426226"/>
          </a:xfrm>
        </p:spPr>
        <p:txBody>
          <a:bodyPr/>
          <a:lstStyle/>
          <a:p>
            <a:r>
              <a:rPr lang="en-US" b="1" dirty="0"/>
              <a:t>Surgical intervention is more effective than conservative treatment with respect to reduction of bodily fat, improvement of obesity-associated diseases, and lowering mortality</a:t>
            </a:r>
            <a:r>
              <a:rPr lang="en-US" dirty="0"/>
              <a:t>. </a:t>
            </a:r>
          </a:p>
          <a:p>
            <a:endParaRPr lang="en-US" dirty="0"/>
          </a:p>
          <a:p>
            <a:r>
              <a:rPr lang="en-US" dirty="0"/>
              <a:t>Controlled studies indicate that, within </a:t>
            </a:r>
            <a:r>
              <a:rPr lang="en-US" b="1" dirty="0"/>
              <a:t>1 to 2 years, a weight loss of 9 to 13.5 pounds can be achieved by diet</a:t>
            </a:r>
            <a:r>
              <a:rPr lang="en-US" dirty="0"/>
              <a:t>, </a:t>
            </a:r>
            <a:r>
              <a:rPr lang="en-US" b="1" dirty="0"/>
              <a:t>4.5 to 6.5 pounds by exercise</a:t>
            </a:r>
            <a:r>
              <a:rPr lang="en-US" dirty="0"/>
              <a:t>, and </a:t>
            </a:r>
            <a:r>
              <a:rPr lang="en-US" b="1" dirty="0"/>
              <a:t>44 to 88 pounds by bariatric surgery </a:t>
            </a:r>
            <a:r>
              <a:rPr lang="en-US" dirty="0"/>
              <a:t>(</a:t>
            </a:r>
            <a:r>
              <a:rPr lang="de-DE" dirty="0"/>
              <a:t>Wirth, Wabitsch, Hauner, 2014).</a:t>
            </a:r>
            <a:endParaRPr lang="en-US" dirty="0"/>
          </a:p>
          <a:p>
            <a:endParaRPr lang="en-US" dirty="0"/>
          </a:p>
        </p:txBody>
      </p:sp>
      <p:sp>
        <p:nvSpPr>
          <p:cNvPr id="4" name="Slide Number Placeholder 3"/>
          <p:cNvSpPr>
            <a:spLocks noGrp="1"/>
          </p:cNvSpPr>
          <p:nvPr>
            <p:ph type="sldNum" sz="quarter" idx="12"/>
          </p:nvPr>
        </p:nvSpPr>
        <p:spPr/>
        <p:txBody>
          <a:bodyPr/>
          <a:lstStyle/>
          <a:p>
            <a:fld id="{3965329A-BD2B-4E47-9ABA-03987100BF3D}" type="slidenum">
              <a:rPr lang="en-US" smtClean="0"/>
              <a:t>11</a:t>
            </a:fld>
            <a:endParaRPr lang="en-US" dirty="0"/>
          </a:p>
        </p:txBody>
      </p:sp>
    </p:spTree>
    <p:extLst>
      <p:ext uri="{BB962C8B-B14F-4D97-AF65-F5344CB8AC3E}">
        <p14:creationId xmlns:p14="http://schemas.microsoft.com/office/powerpoint/2010/main" val="303300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2" y="789709"/>
            <a:ext cx="11728173" cy="405517"/>
          </a:xfrm>
        </p:spPr>
        <p:txBody>
          <a:bodyPr>
            <a:normAutofit fontScale="90000"/>
          </a:bodyPr>
          <a:lstStyle/>
          <a:p>
            <a:pPr algn="ctr"/>
            <a:r>
              <a:rPr lang="en-US" dirty="0"/>
              <a:t>Bariatric Surgery Improves Health Outcomes</a:t>
            </a:r>
          </a:p>
        </p:txBody>
      </p:sp>
      <p:sp>
        <p:nvSpPr>
          <p:cNvPr id="3" name="Content Placeholder 2"/>
          <p:cNvSpPr>
            <a:spLocks noGrp="1"/>
          </p:cNvSpPr>
          <p:nvPr>
            <p:ph idx="1"/>
          </p:nvPr>
        </p:nvSpPr>
        <p:spPr>
          <a:xfrm>
            <a:off x="615142" y="1632306"/>
            <a:ext cx="10731731" cy="6069495"/>
          </a:xfrm>
        </p:spPr>
        <p:txBody>
          <a:bodyPr>
            <a:noAutofit/>
          </a:bodyPr>
          <a:lstStyle/>
          <a:p>
            <a:r>
              <a:rPr lang="en-US" sz="2000" b="1" dirty="0"/>
              <a:t>Obesity increases the incidence and mortality from some types of cancer</a:t>
            </a:r>
            <a:r>
              <a:rPr lang="en-US" sz="2000" dirty="0"/>
              <a:t>. </a:t>
            </a:r>
          </a:p>
          <a:p>
            <a:r>
              <a:rPr lang="en-US" sz="2000" dirty="0"/>
              <a:t>To investigate whether bariatric surgery is associated with lower cancer risk and mortality.</a:t>
            </a:r>
          </a:p>
          <a:p>
            <a:r>
              <a:rPr lang="en-US" sz="2000" dirty="0"/>
              <a:t>Conclusions</a:t>
            </a:r>
            <a:r>
              <a:rPr lang="en-US" sz="2000" b="1" dirty="0"/>
              <a:t>: bariatric surgery compared with no surgery was associated with a significantly lower incidence of obesity-associated cancer and cancer-related mortality </a:t>
            </a:r>
            <a:r>
              <a:rPr lang="en-US" sz="2000" dirty="0"/>
              <a:t>(Aminian, Wilson, Al-Kurd et al., 2022). </a:t>
            </a:r>
          </a:p>
          <a:p>
            <a:r>
              <a:rPr lang="en-US" sz="2000" b="1" dirty="0"/>
              <a:t>Bariatric surgery significantly improves cardio-metabolic risk factors</a:t>
            </a:r>
            <a:r>
              <a:rPr lang="en-US" sz="2000" dirty="0"/>
              <a:t>. </a:t>
            </a:r>
          </a:p>
          <a:p>
            <a:r>
              <a:rPr lang="en-US" sz="2000" dirty="0"/>
              <a:t>To investigate the relationship between bariatric surgery and incident major adverse cardiovascular events (MACE) in patients with type 2 diabetes and obesity.</a:t>
            </a:r>
          </a:p>
          <a:p>
            <a:r>
              <a:rPr lang="en-US" sz="2000" dirty="0"/>
              <a:t>Conclusions:</a:t>
            </a:r>
            <a:r>
              <a:rPr lang="en-US" sz="2000" b="1" dirty="0"/>
              <a:t> Among patients with type 2 diabetes and obesity, bariatric surgery, compared with nonsurgical management, was associated with a significantly lower risk of incident MACE.</a:t>
            </a:r>
          </a:p>
          <a:p>
            <a:pPr marL="0" indent="0" algn="ctr">
              <a:buNone/>
            </a:pPr>
            <a:r>
              <a:rPr lang="en-US" sz="2000" dirty="0"/>
              <a:t>Aminian, Zajichek, Arterburn et al., 2019</a:t>
            </a:r>
          </a:p>
          <a:p>
            <a:endParaRPr lang="en-US" sz="2000" dirty="0"/>
          </a:p>
          <a:p>
            <a:pPr marL="0" indent="0">
              <a:buNone/>
            </a:pPr>
            <a:r>
              <a:rPr lang="en-US" sz="2000" dirty="0"/>
              <a:t> </a:t>
            </a:r>
          </a:p>
        </p:txBody>
      </p:sp>
      <p:sp>
        <p:nvSpPr>
          <p:cNvPr id="4" name="Slide Number Placeholder 3"/>
          <p:cNvSpPr>
            <a:spLocks noGrp="1"/>
          </p:cNvSpPr>
          <p:nvPr>
            <p:ph type="sldNum" sz="quarter" idx="12"/>
          </p:nvPr>
        </p:nvSpPr>
        <p:spPr/>
        <p:txBody>
          <a:bodyPr/>
          <a:lstStyle/>
          <a:p>
            <a:fld id="{3965329A-BD2B-4E47-9ABA-03987100BF3D}" type="slidenum">
              <a:rPr lang="en-US" smtClean="0"/>
              <a:t>12</a:t>
            </a:fld>
            <a:endParaRPr lang="en-US" dirty="0"/>
          </a:p>
        </p:txBody>
      </p:sp>
    </p:spTree>
    <p:extLst>
      <p:ext uri="{BB962C8B-B14F-4D97-AF65-F5344CB8AC3E}">
        <p14:creationId xmlns:p14="http://schemas.microsoft.com/office/powerpoint/2010/main" val="404349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268" y="191193"/>
            <a:ext cx="10908791" cy="548640"/>
          </a:xfrm>
        </p:spPr>
        <p:txBody>
          <a:bodyPr>
            <a:normAutofit fontScale="90000"/>
          </a:bodyPr>
          <a:lstStyle/>
          <a:p>
            <a:pPr algn="ctr"/>
            <a:r>
              <a:rPr lang="en-US" dirty="0"/>
              <a:t>Health Outcomes May Be Dependent On Both Amount Of Weight Loss And Method</a:t>
            </a:r>
          </a:p>
        </p:txBody>
      </p:sp>
      <p:sp>
        <p:nvSpPr>
          <p:cNvPr id="3" name="Content Placeholder 2"/>
          <p:cNvSpPr>
            <a:spLocks noGrp="1"/>
          </p:cNvSpPr>
          <p:nvPr>
            <p:ph idx="1"/>
          </p:nvPr>
        </p:nvSpPr>
        <p:spPr>
          <a:xfrm>
            <a:off x="698268" y="1198600"/>
            <a:ext cx="10723419" cy="5227139"/>
          </a:xfrm>
        </p:spPr>
        <p:txBody>
          <a:bodyPr>
            <a:normAutofit fontScale="92500" lnSpcReduction="20000"/>
          </a:bodyPr>
          <a:lstStyle/>
          <a:p>
            <a:r>
              <a:rPr lang="en-US" b="1" dirty="0"/>
              <a:t>To determine the minimum amount of weight loss required to see a reduction in major adverse cardiovascular events (MACE). </a:t>
            </a:r>
          </a:p>
          <a:p>
            <a:r>
              <a:rPr lang="en-US" dirty="0"/>
              <a:t>Obesity is an established risk factor for morbidity and mortality, the minimum amount of weight loss to have a meaningful impact on cardiovascular health and survival is unknown.</a:t>
            </a:r>
          </a:p>
          <a:p>
            <a:r>
              <a:rPr lang="en-US" b="1" dirty="0"/>
              <a:t>The risk of MACE decreases after approximately 10% of weight is lost in the surgical group and approximately 20% in the nonsurgical group</a:t>
            </a:r>
            <a:r>
              <a:rPr lang="en-US" dirty="0"/>
              <a:t>. </a:t>
            </a:r>
          </a:p>
          <a:p>
            <a:r>
              <a:rPr lang="en-US" b="1" dirty="0"/>
              <a:t>For all-cause mortality, the threshold for benefit appeared to be approximately 5% weight loss after surgery and 20% in the nonsurgical group. </a:t>
            </a:r>
          </a:p>
          <a:p>
            <a:r>
              <a:rPr lang="en-US" dirty="0"/>
              <a:t>Conclusions:</a:t>
            </a:r>
            <a:r>
              <a:rPr lang="en-US" b="1" dirty="0"/>
              <a:t> in our analysis, the effect of surgery was still present after accounting for weight loss, which may suggest the presence of weight-independent beneficial effects of bariatric surgery on MACE and survival.</a:t>
            </a:r>
            <a:endParaRPr lang="en-US" dirty="0"/>
          </a:p>
          <a:p>
            <a:pPr marL="0" indent="0" algn="ctr">
              <a:buNone/>
            </a:pPr>
            <a:r>
              <a:rPr lang="en-US" dirty="0"/>
              <a:t> Aminian, Zajichek, Tu et al., 2020 </a:t>
            </a:r>
            <a:r>
              <a:rPr lang="en-US" b="1" dirty="0"/>
              <a:t> </a:t>
            </a:r>
          </a:p>
        </p:txBody>
      </p:sp>
      <p:sp>
        <p:nvSpPr>
          <p:cNvPr id="4" name="Slide Number Placeholder 3"/>
          <p:cNvSpPr>
            <a:spLocks noGrp="1"/>
          </p:cNvSpPr>
          <p:nvPr>
            <p:ph type="sldNum" sz="quarter" idx="12"/>
          </p:nvPr>
        </p:nvSpPr>
        <p:spPr/>
        <p:txBody>
          <a:bodyPr/>
          <a:lstStyle/>
          <a:p>
            <a:fld id="{3965329A-BD2B-4E47-9ABA-03987100BF3D}" type="slidenum">
              <a:rPr lang="en-US" smtClean="0"/>
              <a:t>13</a:t>
            </a:fld>
            <a:endParaRPr lang="en-US" dirty="0"/>
          </a:p>
        </p:txBody>
      </p:sp>
    </p:spTree>
    <p:extLst>
      <p:ext uri="{BB962C8B-B14F-4D97-AF65-F5344CB8AC3E}">
        <p14:creationId xmlns:p14="http://schemas.microsoft.com/office/powerpoint/2010/main" val="336632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4" y="365760"/>
            <a:ext cx="12032673" cy="548640"/>
          </a:xfrm>
        </p:spPr>
        <p:txBody>
          <a:bodyPr>
            <a:normAutofit fontScale="90000"/>
          </a:bodyPr>
          <a:lstStyle/>
          <a:p>
            <a:pPr algn="ctr"/>
            <a:r>
              <a:rPr lang="en-US" dirty="0"/>
              <a:t>Bariatric Surgery is the Most </a:t>
            </a:r>
            <a:r>
              <a:rPr lang="en-US" sz="3100" dirty="0"/>
              <a:t>Effective</a:t>
            </a:r>
            <a:r>
              <a:rPr lang="en-US" dirty="0"/>
              <a:t> Treatment for Obesity, However</a:t>
            </a:r>
          </a:p>
        </p:txBody>
      </p:sp>
      <p:sp>
        <p:nvSpPr>
          <p:cNvPr id="3" name="Content Placeholder 2"/>
          <p:cNvSpPr>
            <a:spLocks noGrp="1"/>
          </p:cNvSpPr>
          <p:nvPr>
            <p:ph idx="1"/>
          </p:nvPr>
        </p:nvSpPr>
        <p:spPr>
          <a:xfrm>
            <a:off x="706581" y="1413162"/>
            <a:ext cx="10698481" cy="4688380"/>
          </a:xfrm>
        </p:spPr>
        <p:txBody>
          <a:bodyPr>
            <a:normAutofit fontScale="92500" lnSpcReduction="10000"/>
          </a:bodyPr>
          <a:lstStyle/>
          <a:p>
            <a:r>
              <a:rPr lang="en-US" dirty="0"/>
              <a:t>Weight loss peaks about one year post surgery, after that </a:t>
            </a:r>
            <a:r>
              <a:rPr lang="en-US" b="1" dirty="0"/>
              <a:t>approximately 50% regain weight </a:t>
            </a:r>
            <a:r>
              <a:rPr lang="en-US" dirty="0"/>
              <a:t>(Magro, Geloneze, Delfini et al., 2007; King, Hinerman, Courcoulas, 2020). </a:t>
            </a:r>
          </a:p>
          <a:p>
            <a:r>
              <a:rPr lang="en-US" dirty="0"/>
              <a:t>Weight regain affects long term outcomes. </a:t>
            </a:r>
          </a:p>
          <a:p>
            <a:r>
              <a:rPr lang="en-US" dirty="0"/>
              <a:t>In long term follow up studies. </a:t>
            </a:r>
            <a:r>
              <a:rPr lang="en-US" b="1" dirty="0"/>
              <a:t>only 67% of surgically treated patients achieved weight loss consistent with long term improvement in their health quality of life </a:t>
            </a:r>
            <a:r>
              <a:rPr lang="en-US" dirty="0"/>
              <a:t>(Karlsson, Taft, Rydén, et al., 2007).</a:t>
            </a:r>
          </a:p>
          <a:p>
            <a:r>
              <a:rPr lang="en-US" dirty="0"/>
              <a:t>In addition, approximately </a:t>
            </a:r>
            <a:r>
              <a:rPr lang="en-US" b="1" dirty="0"/>
              <a:t>20% of surgically treated patients develop new onset alcohol or drug use disorders</a:t>
            </a:r>
            <a:r>
              <a:rPr lang="en-US" dirty="0"/>
              <a:t> (King, Chen, Courcoulas et al,  2017; </a:t>
            </a:r>
            <a:r>
              <a:rPr lang="it-IT" dirty="0"/>
              <a:t>Cerón-Solano, Zepeda, Lozano et al., 2021).</a:t>
            </a:r>
          </a:p>
          <a:p>
            <a:r>
              <a:rPr lang="en-US" dirty="0"/>
              <a:t>In a recent meta analysis, </a:t>
            </a:r>
            <a:r>
              <a:rPr lang="en-US" b="1" dirty="0"/>
              <a:t>addiction substitution was associated with poorer treatment outcomes </a:t>
            </a:r>
            <a:r>
              <a:rPr lang="en-US" dirty="0"/>
              <a:t>(</a:t>
            </a:r>
            <a:r>
              <a:rPr lang="pt-BR" dirty="0"/>
              <a:t>Kim, Hodgins, Garcia et al</a:t>
            </a:r>
            <a:r>
              <a:rPr lang="en-US" dirty="0"/>
              <a:t>., 2021). </a:t>
            </a:r>
          </a:p>
          <a:p>
            <a:endParaRPr lang="en-US" dirty="0"/>
          </a:p>
          <a:p>
            <a:endParaRPr lang="en-US" dirty="0"/>
          </a:p>
        </p:txBody>
      </p:sp>
      <p:sp>
        <p:nvSpPr>
          <p:cNvPr id="4" name="Slide Number Placeholder 3"/>
          <p:cNvSpPr>
            <a:spLocks noGrp="1"/>
          </p:cNvSpPr>
          <p:nvPr>
            <p:ph type="sldNum" sz="quarter" idx="12"/>
          </p:nvPr>
        </p:nvSpPr>
        <p:spPr/>
        <p:txBody>
          <a:bodyPr/>
          <a:lstStyle/>
          <a:p>
            <a:fld id="{3965329A-BD2B-4E47-9ABA-03987100BF3D}" type="slidenum">
              <a:rPr lang="en-US" smtClean="0"/>
              <a:t>14</a:t>
            </a:fld>
            <a:endParaRPr lang="en-US" dirty="0"/>
          </a:p>
        </p:txBody>
      </p:sp>
    </p:spTree>
    <p:extLst>
      <p:ext uri="{BB962C8B-B14F-4D97-AF65-F5344CB8AC3E}">
        <p14:creationId xmlns:p14="http://schemas.microsoft.com/office/powerpoint/2010/main" val="4246091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pPr algn="ctr"/>
            <a:r>
              <a:rPr lang="en-US" dirty="0"/>
              <a:t>Obesity Treatment Can Be Improved.</a:t>
            </a:r>
          </a:p>
          <a:p>
            <a:pPr algn="ctr"/>
            <a:r>
              <a:rPr lang="en-US" dirty="0"/>
              <a:t>Is There a Neglected Addictive Component to Obesity?</a:t>
            </a:r>
          </a:p>
          <a:p>
            <a:pPr algn="ctr"/>
            <a:r>
              <a:rPr lang="en-US" dirty="0"/>
              <a:t>The Concept of Addiction to Foods is Over  130 Years Old.</a:t>
            </a:r>
          </a:p>
        </p:txBody>
      </p:sp>
      <p:sp>
        <p:nvSpPr>
          <p:cNvPr id="3" name="Text Placeholder 2"/>
          <p:cNvSpPr>
            <a:spLocks noGrp="1"/>
          </p:cNvSpPr>
          <p:nvPr>
            <p:ph type="body" sz="quarter" idx="11"/>
          </p:nvPr>
        </p:nvSpPr>
        <p:spPr/>
        <p:txBody>
          <a:bodyPr>
            <a:normAutofit lnSpcReduction="10000"/>
          </a:bodyPr>
          <a:lstStyle/>
          <a:p>
            <a:endParaRPr lang="en-US" dirty="0"/>
          </a:p>
        </p:txBody>
      </p:sp>
    </p:spTree>
    <p:extLst>
      <p:ext uri="{BB962C8B-B14F-4D97-AF65-F5344CB8AC3E}">
        <p14:creationId xmlns:p14="http://schemas.microsoft.com/office/powerpoint/2010/main" val="419754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376844"/>
            <a:ext cx="8991600" cy="685800"/>
          </a:xfrm>
        </p:spPr>
        <p:txBody>
          <a:bodyPr>
            <a:normAutofit fontScale="90000"/>
          </a:bodyPr>
          <a:lstStyle/>
          <a:p>
            <a:pPr algn="ctr" eaLnBrk="1" hangingPunct="1"/>
            <a:r>
              <a:rPr lang="en-US" altLang="en-US" dirty="0">
                <a:latin typeface="Verdana" pitchFamily="34" charset="0"/>
                <a:cs typeface="Arial" charset="0"/>
              </a:rPr>
              <a:t>Food And Addiction Timeline</a:t>
            </a:r>
            <a:r>
              <a:rPr lang="en-US" altLang="en-US" sz="4000" dirty="0">
                <a:solidFill>
                  <a:srgbClr val="000000"/>
                </a:solidFill>
                <a:latin typeface="Verdana" pitchFamily="34" charset="0"/>
                <a:cs typeface="Times New Roman" pitchFamily="18" charset="0"/>
              </a:rPr>
              <a:t> </a:t>
            </a:r>
            <a:br>
              <a:rPr lang="en-US" altLang="en-US" sz="4000" dirty="0">
                <a:latin typeface="Verdana" pitchFamily="34" charset="0"/>
                <a:cs typeface="Arial" charset="0"/>
              </a:rPr>
            </a:br>
            <a:endParaRPr lang="en-US" altLang="en-US" sz="4000" dirty="0">
              <a:latin typeface="Verdana" pitchFamily="34" charset="0"/>
            </a:endParaRPr>
          </a:p>
        </p:txBody>
      </p:sp>
      <p:sp>
        <p:nvSpPr>
          <p:cNvPr id="7171" name="Rectangle 3"/>
          <p:cNvSpPr>
            <a:spLocks noGrp="1" noChangeArrowheads="1"/>
          </p:cNvSpPr>
          <p:nvPr>
            <p:ph type="body" idx="1"/>
          </p:nvPr>
        </p:nvSpPr>
        <p:spPr>
          <a:xfrm>
            <a:off x="673330" y="1352204"/>
            <a:ext cx="10740045" cy="5821680"/>
          </a:xfrm>
        </p:spPr>
        <p:txBody>
          <a:bodyPr>
            <a:normAutofit fontScale="92500" lnSpcReduction="10000"/>
          </a:bodyPr>
          <a:lstStyle/>
          <a:p>
            <a:pPr marL="609600" indent="-609600">
              <a:lnSpc>
                <a:spcPct val="90000"/>
              </a:lnSpc>
              <a:buNone/>
            </a:pPr>
            <a:r>
              <a:rPr lang="en-US" altLang="en-US" sz="2800" dirty="0">
                <a:cs typeface="Times New Roman" pitchFamily="18" charset="0"/>
              </a:rPr>
              <a:t>1890 – </a:t>
            </a:r>
            <a:r>
              <a:rPr lang="en-US" altLang="en-US" sz="2800" b="1" dirty="0">
                <a:cs typeface="Times New Roman" pitchFamily="18" charset="0"/>
              </a:rPr>
              <a:t>Chocolate labeled as addictive </a:t>
            </a:r>
            <a:r>
              <a:rPr lang="en-US" altLang="en-US" sz="2800" dirty="0">
                <a:cs typeface="Times New Roman" pitchFamily="18" charset="0"/>
              </a:rPr>
              <a:t>in </a:t>
            </a:r>
            <a:r>
              <a:rPr lang="en-US" sz="2800" i="1" dirty="0"/>
              <a:t>Journal of Inebriety</a:t>
            </a:r>
            <a:r>
              <a:rPr lang="en-US" altLang="en-US" sz="2800" dirty="0">
                <a:cs typeface="Times New Roman" pitchFamily="18" charset="0"/>
              </a:rPr>
              <a:t>.</a:t>
            </a:r>
          </a:p>
          <a:p>
            <a:pPr marL="609600" indent="-609600">
              <a:lnSpc>
                <a:spcPct val="90000"/>
              </a:lnSpc>
              <a:buNone/>
            </a:pPr>
            <a:r>
              <a:rPr lang="en-US" altLang="en-US" sz="2800" dirty="0">
                <a:cs typeface="Times New Roman" pitchFamily="18" charset="0"/>
              </a:rPr>
              <a:t>1958 – </a:t>
            </a:r>
            <a:r>
              <a:rPr lang="en-US" altLang="en-US" sz="2800" b="1" dirty="0">
                <a:cs typeface="Times New Roman" pitchFamily="18" charset="0"/>
              </a:rPr>
              <a:t>Food Addiction proposed as a disorder</a:t>
            </a:r>
            <a:r>
              <a:rPr lang="en-US" altLang="en-US" sz="2800" dirty="0">
                <a:cs typeface="Times New Roman" pitchFamily="18" charset="0"/>
              </a:rPr>
              <a:t>, based on similarity of binge eating and drinking in </a:t>
            </a:r>
            <a:r>
              <a:rPr lang="en-US" altLang="en-US" sz="2800" i="1" dirty="0">
                <a:cs typeface="Times New Roman" pitchFamily="18" charset="0"/>
              </a:rPr>
              <a:t>Quarterly Journal of Alcohol Studies</a:t>
            </a:r>
            <a:r>
              <a:rPr lang="en-US" altLang="en-US" sz="2800" dirty="0">
                <a:cs typeface="Times New Roman" pitchFamily="18" charset="0"/>
              </a:rPr>
              <a:t>.                 </a:t>
            </a:r>
            <a:endParaRPr lang="en-US" altLang="en-US" sz="2800" b="1" dirty="0">
              <a:cs typeface="Arial" charset="0"/>
            </a:endParaRPr>
          </a:p>
          <a:p>
            <a:pPr marL="609600" indent="-609600">
              <a:lnSpc>
                <a:spcPct val="90000"/>
              </a:lnSpc>
              <a:buNone/>
            </a:pPr>
            <a:r>
              <a:rPr lang="en-US" altLang="en-US" sz="2800" dirty="0">
                <a:cs typeface="Times New Roman" pitchFamily="18" charset="0"/>
              </a:rPr>
              <a:t>1960 – </a:t>
            </a:r>
            <a:r>
              <a:rPr lang="en-US" altLang="en-US" sz="2800" b="1" dirty="0">
                <a:cs typeface="Times New Roman" pitchFamily="18" charset="0"/>
              </a:rPr>
              <a:t>Overeaters Anonymous </a:t>
            </a:r>
            <a:r>
              <a:rPr lang="en-US" altLang="en-US" sz="2800" dirty="0">
                <a:cs typeface="Times New Roman" pitchFamily="18" charset="0"/>
              </a:rPr>
              <a:t>first meeting in Hollywood, California, heavily influenced by Gamblers Anonymous, organized 3 years earlier in Southern California.</a:t>
            </a:r>
          </a:p>
          <a:p>
            <a:pPr marL="609600" indent="-609600">
              <a:lnSpc>
                <a:spcPct val="90000"/>
              </a:lnSpc>
              <a:buNone/>
            </a:pPr>
            <a:r>
              <a:rPr lang="en-US" altLang="en-US" sz="2800" dirty="0">
                <a:cs typeface="Times New Roman" pitchFamily="18" charset="0"/>
              </a:rPr>
              <a:t>1993 – </a:t>
            </a:r>
            <a:r>
              <a:rPr lang="en-US" altLang="en-US" sz="2800" b="1" dirty="0">
                <a:cs typeface="Times New Roman" pitchFamily="18" charset="0"/>
              </a:rPr>
              <a:t>Chocolate addiction </a:t>
            </a:r>
            <a:r>
              <a:rPr lang="en-US" altLang="en-US" sz="2800" dirty="0">
                <a:cs typeface="Times New Roman" pitchFamily="18" charset="0"/>
              </a:rPr>
              <a:t>described in </a:t>
            </a:r>
            <a:r>
              <a:rPr lang="en-US" sz="2800" i="1" dirty="0"/>
              <a:t>Appetite.</a:t>
            </a:r>
            <a:endParaRPr lang="en-US" altLang="en-US" sz="2800" dirty="0">
              <a:cs typeface="Times New Roman" pitchFamily="18" charset="0"/>
            </a:endParaRPr>
          </a:p>
          <a:p>
            <a:pPr marL="609600" indent="-609600">
              <a:lnSpc>
                <a:spcPct val="90000"/>
              </a:lnSpc>
              <a:buNone/>
            </a:pPr>
            <a:r>
              <a:rPr lang="en-US" altLang="en-US" sz="2800" dirty="0">
                <a:cs typeface="Times New Roman" pitchFamily="18" charset="0"/>
              </a:rPr>
              <a:t>2009 – </a:t>
            </a:r>
            <a:r>
              <a:rPr lang="en-US" altLang="en-US" sz="2800" b="1" dirty="0">
                <a:cs typeface="Times New Roman" pitchFamily="18" charset="0"/>
              </a:rPr>
              <a:t>Yale Food Addiction Scale developed </a:t>
            </a:r>
            <a:r>
              <a:rPr lang="en-US" altLang="en-US" sz="2800" dirty="0">
                <a:cs typeface="Times New Roman" pitchFamily="18" charset="0"/>
              </a:rPr>
              <a:t>based on DSM IV substance dependence diagnostic criteria, the only current assessment.</a:t>
            </a:r>
          </a:p>
          <a:p>
            <a:pPr marL="609600" indent="-609600">
              <a:lnSpc>
                <a:spcPct val="90000"/>
              </a:lnSpc>
              <a:buNone/>
            </a:pPr>
            <a:r>
              <a:rPr lang="en-US" altLang="en-US" sz="2800" dirty="0">
                <a:cs typeface="Times New Roman" pitchFamily="18" charset="0"/>
              </a:rPr>
              <a:t>2013 – DSM 5 adds diagnosis of Binge Eating Disorder.</a:t>
            </a:r>
          </a:p>
          <a:p>
            <a:pPr marL="609600" indent="-609600">
              <a:lnSpc>
                <a:spcPct val="90000"/>
              </a:lnSpc>
              <a:buNone/>
            </a:pPr>
            <a:r>
              <a:rPr lang="en-US" altLang="en-US" sz="2800" dirty="0">
                <a:cs typeface="Times New Roman" pitchFamily="18" charset="0"/>
              </a:rPr>
              <a:t>2016 – Yale Food Addiction Scale 2.0, revised for DSM 5 criteria that added craving indication for substance dependence. </a:t>
            </a:r>
          </a:p>
          <a:p>
            <a:pPr marL="609600" indent="-609600">
              <a:lnSpc>
                <a:spcPct val="90000"/>
              </a:lnSpc>
              <a:buNone/>
            </a:pPr>
            <a:endParaRPr lang="en-US" altLang="en-US" sz="2800" dirty="0">
              <a:cs typeface="Times New Roman" pitchFamily="18" charset="0"/>
            </a:endParaRPr>
          </a:p>
          <a:p>
            <a:pPr marL="609600" indent="-609600">
              <a:lnSpc>
                <a:spcPct val="90000"/>
              </a:lnSpc>
              <a:buNone/>
            </a:pPr>
            <a:r>
              <a:rPr lang="en-US" altLang="en-US" sz="2800" b="1" dirty="0">
                <a:cs typeface="Times New Roman" pitchFamily="18" charset="0"/>
              </a:rPr>
              <a:t> </a:t>
            </a:r>
            <a:r>
              <a:rPr lang="en-US" altLang="en-US" sz="2800" b="1" dirty="0">
                <a:cs typeface="Arial" charset="0"/>
              </a:rPr>
              <a:t> </a:t>
            </a:r>
          </a:p>
          <a:p>
            <a:pPr marL="609600" indent="-609600">
              <a:lnSpc>
                <a:spcPct val="90000"/>
              </a:lnSpc>
              <a:buNone/>
            </a:pPr>
            <a:endParaRPr lang="en-US" altLang="en-US" sz="2800" dirty="0"/>
          </a:p>
        </p:txBody>
      </p:sp>
    </p:spTree>
    <p:extLst>
      <p:ext uri="{BB962C8B-B14F-4D97-AF65-F5344CB8AC3E}">
        <p14:creationId xmlns:p14="http://schemas.microsoft.com/office/powerpoint/2010/main" val="2728099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94" y="565265"/>
            <a:ext cx="10908791" cy="548640"/>
          </a:xfrm>
        </p:spPr>
        <p:txBody>
          <a:bodyPr>
            <a:normAutofit fontScale="90000"/>
          </a:bodyPr>
          <a:lstStyle/>
          <a:p>
            <a:pPr algn="ctr"/>
            <a:r>
              <a:rPr lang="en-US" dirty="0"/>
              <a:t>Food Addiction is Highly Prevalent and Clinically Stable</a:t>
            </a:r>
          </a:p>
        </p:txBody>
      </p:sp>
      <p:sp>
        <p:nvSpPr>
          <p:cNvPr id="3" name="Content Placeholder 2"/>
          <p:cNvSpPr>
            <a:spLocks noGrp="1"/>
          </p:cNvSpPr>
          <p:nvPr>
            <p:ph idx="1"/>
          </p:nvPr>
        </p:nvSpPr>
        <p:spPr>
          <a:xfrm>
            <a:off x="698269" y="1359130"/>
            <a:ext cx="10713442" cy="5124796"/>
          </a:xfrm>
        </p:spPr>
        <p:txBody>
          <a:bodyPr>
            <a:normAutofit fontScale="92500" lnSpcReduction="20000"/>
          </a:bodyPr>
          <a:lstStyle/>
          <a:p>
            <a:r>
              <a:rPr lang="en-US" sz="2800" b="1" dirty="0"/>
              <a:t>15% prevalence in nationally representative sample of US adults </a:t>
            </a:r>
            <a:r>
              <a:rPr lang="en-US" sz="2800" dirty="0"/>
              <a:t>(Schulte &amp; Gearhard, 2019).</a:t>
            </a:r>
          </a:p>
          <a:p>
            <a:r>
              <a:rPr lang="en-US" sz="2800" b="1" dirty="0"/>
              <a:t>11.1% prevalence in six studies of healthy weight adults </a:t>
            </a:r>
            <a:r>
              <a:rPr lang="en-US" sz="2800" dirty="0"/>
              <a:t>(Pursey, Stanwell, Gearhardt et al., 2014).</a:t>
            </a:r>
          </a:p>
          <a:p>
            <a:r>
              <a:rPr lang="en-US" sz="2800" b="1" dirty="0"/>
              <a:t>12% prevalence for youth community samples</a:t>
            </a:r>
            <a:r>
              <a:rPr lang="en-US" sz="2800" dirty="0"/>
              <a:t>, </a:t>
            </a:r>
          </a:p>
          <a:p>
            <a:r>
              <a:rPr lang="en-US" sz="2800" b="1" dirty="0"/>
              <a:t>19% for overweight/obese youth samples </a:t>
            </a:r>
            <a:r>
              <a:rPr lang="en-US" sz="2800" dirty="0"/>
              <a:t>(Yekaninejad, Badrooj, Vosough et al, 2020).</a:t>
            </a:r>
          </a:p>
          <a:p>
            <a:r>
              <a:rPr lang="en-US" sz="2800" b="1" dirty="0"/>
              <a:t>Yale Food Addiction Scale assessed food addiction diagnosis and symptom scores were found to be relatively stable over 18-months </a:t>
            </a:r>
            <a:r>
              <a:rPr lang="en-US" sz="2800" dirty="0"/>
              <a:t>in a non-clinical population of predominantly female, young adults.</a:t>
            </a:r>
          </a:p>
          <a:p>
            <a:pPr marL="0" indent="0" algn="ctr">
              <a:buNone/>
            </a:pPr>
            <a:r>
              <a:rPr lang="en-US" sz="2800" dirty="0"/>
              <a:t>Pursey, Collins &amp; Stanwell, 2016</a:t>
            </a:r>
          </a:p>
          <a:p>
            <a:endParaRPr lang="en-US" dirty="0"/>
          </a:p>
        </p:txBody>
      </p:sp>
      <p:sp>
        <p:nvSpPr>
          <p:cNvPr id="4" name="Slide Number Placeholder 3"/>
          <p:cNvSpPr>
            <a:spLocks noGrp="1"/>
          </p:cNvSpPr>
          <p:nvPr>
            <p:ph type="sldNum" sz="quarter" idx="12"/>
          </p:nvPr>
        </p:nvSpPr>
        <p:spPr/>
        <p:txBody>
          <a:bodyPr/>
          <a:lstStyle/>
          <a:p>
            <a:fld id="{3965329A-BD2B-4E47-9ABA-03987100BF3D}" type="slidenum">
              <a:rPr lang="en-US" smtClean="0"/>
              <a:t>17</a:t>
            </a:fld>
            <a:endParaRPr lang="en-US" dirty="0"/>
          </a:p>
        </p:txBody>
      </p:sp>
    </p:spTree>
    <p:extLst>
      <p:ext uri="{BB962C8B-B14F-4D97-AF65-F5344CB8AC3E}">
        <p14:creationId xmlns:p14="http://schemas.microsoft.com/office/powerpoint/2010/main" val="60406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8" y="382385"/>
            <a:ext cx="10908791" cy="548640"/>
          </a:xfrm>
        </p:spPr>
        <p:txBody>
          <a:bodyPr/>
          <a:lstStyle/>
          <a:p>
            <a:pPr algn="ctr"/>
            <a:r>
              <a:rPr lang="en-US" dirty="0"/>
              <a:t>Food Addiction (FA)</a:t>
            </a:r>
          </a:p>
        </p:txBody>
      </p:sp>
      <p:sp>
        <p:nvSpPr>
          <p:cNvPr id="3" name="Content Placeholder 2"/>
          <p:cNvSpPr>
            <a:spLocks noGrp="1"/>
          </p:cNvSpPr>
          <p:nvPr>
            <p:ph idx="1"/>
          </p:nvPr>
        </p:nvSpPr>
        <p:spPr>
          <a:xfrm>
            <a:off x="640078" y="1296785"/>
            <a:ext cx="10781609" cy="5478087"/>
          </a:xfrm>
        </p:spPr>
        <p:txBody>
          <a:bodyPr>
            <a:noAutofit/>
          </a:bodyPr>
          <a:lstStyle/>
          <a:p>
            <a:r>
              <a:rPr lang="en-US" dirty="0"/>
              <a:t>The concept of </a:t>
            </a:r>
            <a:r>
              <a:rPr lang="en-US" b="1" dirty="0"/>
              <a:t>FA is a recurring issue in the clinical description of abnormal eating</a:t>
            </a:r>
            <a:r>
              <a:rPr lang="en-US" dirty="0"/>
              <a:t>. </a:t>
            </a:r>
          </a:p>
          <a:p>
            <a:r>
              <a:rPr lang="en-US" dirty="0"/>
              <a:t>The FA concept and obesity are </a:t>
            </a:r>
            <a:r>
              <a:rPr lang="en-US" b="1" dirty="0"/>
              <a:t>not recognized as eating disorders </a:t>
            </a:r>
            <a:r>
              <a:rPr lang="en-US" dirty="0"/>
              <a:t>and are not included in the DSM-5.  Obesity is included in ICD-11. </a:t>
            </a:r>
          </a:p>
          <a:p>
            <a:r>
              <a:rPr lang="en-US" dirty="0"/>
              <a:t>FA is </a:t>
            </a:r>
            <a:r>
              <a:rPr lang="en-US" b="1" dirty="0"/>
              <a:t>frequent in the overweight or obese</a:t>
            </a:r>
            <a:r>
              <a:rPr lang="en-US" dirty="0"/>
              <a:t>, but its relationship with other co-occurring disorders, such as binge eating and bulimia is unclear. </a:t>
            </a:r>
          </a:p>
          <a:p>
            <a:r>
              <a:rPr lang="en-US" dirty="0"/>
              <a:t>There is currently </a:t>
            </a:r>
            <a:r>
              <a:rPr lang="en-US" b="1" dirty="0"/>
              <a:t>no validated therapy </a:t>
            </a:r>
            <a:r>
              <a:rPr lang="en-US" dirty="0"/>
              <a:t>for FA in obese patients.</a:t>
            </a:r>
          </a:p>
          <a:p>
            <a:r>
              <a:rPr lang="en-US" dirty="0"/>
              <a:t> FA is often </a:t>
            </a:r>
            <a:r>
              <a:rPr lang="en-US" b="1" dirty="0"/>
              <a:t>underdiagnosed and untreated</a:t>
            </a:r>
            <a:r>
              <a:rPr lang="en-US" dirty="0"/>
              <a:t>,</a:t>
            </a:r>
          </a:p>
          <a:p>
            <a:r>
              <a:rPr lang="en-US" dirty="0"/>
              <a:t> </a:t>
            </a:r>
            <a:r>
              <a:rPr lang="en-US" b="1" dirty="0"/>
              <a:t>FA may partly explain modest results of obesity treatment </a:t>
            </a:r>
            <a:r>
              <a:rPr lang="en-US" dirty="0"/>
              <a:t>and </a:t>
            </a:r>
            <a:r>
              <a:rPr lang="en-US" b="1" dirty="0"/>
              <a:t>addiction substitution and weight regain </a:t>
            </a:r>
            <a:r>
              <a:rPr lang="en-US" dirty="0"/>
              <a:t>after obesity surgery. </a:t>
            </a:r>
          </a:p>
          <a:p>
            <a:pPr marL="0" indent="0" algn="ctr">
              <a:buNone/>
            </a:pPr>
            <a:r>
              <a:rPr lang="en-US" dirty="0"/>
              <a:t>Constant, Moirand, Thibault et al., 2020</a:t>
            </a:r>
          </a:p>
        </p:txBody>
      </p:sp>
      <p:sp>
        <p:nvSpPr>
          <p:cNvPr id="4" name="Slide Number Placeholder 3"/>
          <p:cNvSpPr>
            <a:spLocks noGrp="1"/>
          </p:cNvSpPr>
          <p:nvPr>
            <p:ph type="sldNum" sz="quarter" idx="12"/>
          </p:nvPr>
        </p:nvSpPr>
        <p:spPr/>
        <p:txBody>
          <a:bodyPr/>
          <a:lstStyle/>
          <a:p>
            <a:fld id="{3965329A-BD2B-4E47-9ABA-03987100BF3D}" type="slidenum">
              <a:rPr lang="en-US" smtClean="0"/>
              <a:t>18</a:t>
            </a:fld>
            <a:endParaRPr lang="en-US" dirty="0"/>
          </a:p>
        </p:txBody>
      </p:sp>
    </p:spTree>
    <p:extLst>
      <p:ext uri="{BB962C8B-B14F-4D97-AF65-F5344CB8AC3E}">
        <p14:creationId xmlns:p14="http://schemas.microsoft.com/office/powerpoint/2010/main" val="1952547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64" y="792480"/>
            <a:ext cx="10908791" cy="548640"/>
          </a:xfrm>
        </p:spPr>
        <p:txBody>
          <a:bodyPr>
            <a:normAutofit/>
          </a:bodyPr>
          <a:lstStyle/>
          <a:p>
            <a:pPr algn="ctr"/>
            <a:r>
              <a:rPr lang="en-US" dirty="0"/>
              <a:t>Food Addiction To Date is Not Clinically Useful </a:t>
            </a:r>
          </a:p>
        </p:txBody>
      </p:sp>
      <p:sp>
        <p:nvSpPr>
          <p:cNvPr id="3" name="Content Placeholder 2"/>
          <p:cNvSpPr>
            <a:spLocks noGrp="1"/>
          </p:cNvSpPr>
          <p:nvPr>
            <p:ph idx="1"/>
          </p:nvPr>
        </p:nvSpPr>
        <p:spPr>
          <a:xfrm>
            <a:off x="723207" y="1877291"/>
            <a:ext cx="10715106" cy="5928360"/>
          </a:xfrm>
        </p:spPr>
        <p:txBody>
          <a:bodyPr>
            <a:normAutofit/>
          </a:bodyPr>
          <a:lstStyle/>
          <a:p>
            <a:r>
              <a:rPr lang="en-US" dirty="0"/>
              <a:t>The problem with Food Addiction may be that it is based on </a:t>
            </a:r>
            <a:r>
              <a:rPr lang="en-US" b="1" dirty="0"/>
              <a:t>DSM substance dependence criteria developed from the clinical observation of alcohol dependent patients in the 1970’s before the neurobiological basis of addiction was developed </a:t>
            </a:r>
            <a:r>
              <a:rPr lang="en-US" dirty="0"/>
              <a:t>(Gross &amp; Edwards, 1976; Rapaport, Tipp &amp; Schuckit, 1993). </a:t>
            </a:r>
          </a:p>
          <a:p>
            <a:r>
              <a:rPr lang="en-US" dirty="0"/>
              <a:t>Studies found that </a:t>
            </a:r>
            <a:r>
              <a:rPr lang="en-US" b="1" dirty="0"/>
              <a:t>DSM substance use disorder criteria may measure only one dimension, severity </a:t>
            </a:r>
            <a:r>
              <a:rPr lang="en-US" dirty="0"/>
              <a:t>(MacCoun, 2013). </a:t>
            </a:r>
          </a:p>
          <a:p>
            <a:r>
              <a:rPr lang="en-US" dirty="0"/>
              <a:t>These findings are consistent with one study that proposed food addiction as a </a:t>
            </a:r>
            <a:r>
              <a:rPr lang="en-US" b="1" dirty="0"/>
              <a:t>comorbidity and obesity severity indicator </a:t>
            </a:r>
            <a:r>
              <a:rPr lang="en-US" dirty="0"/>
              <a:t>(Brewerton, 2017).</a:t>
            </a:r>
          </a:p>
          <a:p>
            <a:endParaRPr lang="en-US" sz="2000" dirty="0"/>
          </a:p>
        </p:txBody>
      </p:sp>
      <p:sp>
        <p:nvSpPr>
          <p:cNvPr id="4" name="Slide Number Placeholder 3"/>
          <p:cNvSpPr>
            <a:spLocks noGrp="1"/>
          </p:cNvSpPr>
          <p:nvPr>
            <p:ph type="sldNum" sz="quarter" idx="12"/>
          </p:nvPr>
        </p:nvSpPr>
        <p:spPr/>
        <p:txBody>
          <a:bodyPr/>
          <a:lstStyle/>
          <a:p>
            <a:fld id="{3965329A-BD2B-4E47-9ABA-03987100BF3D}" type="slidenum">
              <a:rPr lang="en-US" smtClean="0"/>
              <a:t>19</a:t>
            </a:fld>
            <a:endParaRPr lang="en-US" dirty="0"/>
          </a:p>
        </p:txBody>
      </p:sp>
    </p:spTree>
    <p:extLst>
      <p:ext uri="{BB962C8B-B14F-4D97-AF65-F5344CB8AC3E}">
        <p14:creationId xmlns:p14="http://schemas.microsoft.com/office/powerpoint/2010/main" val="311037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Audience Participation</a:t>
            </a:r>
          </a:p>
        </p:txBody>
      </p:sp>
      <p:sp>
        <p:nvSpPr>
          <p:cNvPr id="4" name="Slide Number Placeholder 3"/>
          <p:cNvSpPr>
            <a:spLocks noGrp="1"/>
          </p:cNvSpPr>
          <p:nvPr>
            <p:ph type="sldNum" sz="quarter" idx="12"/>
          </p:nvPr>
        </p:nvSpPr>
        <p:spPr/>
        <p:txBody>
          <a:bodyPr/>
          <a:lstStyle/>
          <a:p>
            <a:fld id="{3965329A-BD2B-4E47-9ABA-03987100BF3D}" type="slidenum">
              <a:rPr lang="en-US" smtClean="0"/>
              <a:t>2</a:t>
            </a:fld>
            <a:endParaRPr lang="en-US" dirty="0"/>
          </a:p>
        </p:txBody>
      </p:sp>
      <p:sp>
        <p:nvSpPr>
          <p:cNvPr id="5" name="Content Placeholder 4"/>
          <p:cNvSpPr>
            <a:spLocks noGrp="1"/>
          </p:cNvSpPr>
          <p:nvPr>
            <p:ph idx="1"/>
          </p:nvPr>
        </p:nvSpPr>
        <p:spPr>
          <a:xfrm>
            <a:off x="831273" y="1691640"/>
            <a:ext cx="10390910" cy="3657600"/>
          </a:xfrm>
        </p:spPr>
        <p:txBody>
          <a:bodyPr>
            <a:normAutofit fontScale="77500" lnSpcReduction="20000"/>
          </a:bodyPr>
          <a:lstStyle/>
          <a:p>
            <a:pPr marL="0" indent="0">
              <a:buNone/>
            </a:pPr>
            <a:r>
              <a:rPr lang="en-US" sz="3200" dirty="0"/>
              <a:t>A food craving is an intense desire to eat a specific food when not hungry.</a:t>
            </a:r>
          </a:p>
          <a:p>
            <a:pPr marL="0" indent="0">
              <a:buNone/>
            </a:pPr>
            <a:endParaRPr lang="en-US" sz="3200" dirty="0"/>
          </a:p>
          <a:p>
            <a:pPr marL="514350" indent="-514350">
              <a:buFont typeface="+mj-lt"/>
              <a:buAutoNum type="arabicPeriod"/>
            </a:pPr>
            <a:r>
              <a:rPr lang="en-US" sz="3200" dirty="0"/>
              <a:t>Have you ever experienced a food craving?  Yes or No</a:t>
            </a:r>
          </a:p>
          <a:p>
            <a:pPr marL="514350" indent="-514350">
              <a:buFont typeface="+mj-lt"/>
              <a:buAutoNum type="arabicPeriod"/>
            </a:pPr>
            <a:r>
              <a:rPr lang="en-US" sz="3200" dirty="0"/>
              <a:t>If yes, what food or foods?</a:t>
            </a:r>
          </a:p>
          <a:p>
            <a:pPr marL="514350" indent="-514350">
              <a:buFont typeface="+mj-lt"/>
              <a:buAutoNum type="arabicPeriod"/>
            </a:pPr>
            <a:r>
              <a:rPr lang="en-US" sz="3200" dirty="0"/>
              <a:t>Do you think some foods are addictive? Yes or No</a:t>
            </a:r>
          </a:p>
          <a:p>
            <a:pPr marL="514350" indent="-514350">
              <a:buFont typeface="+mj-lt"/>
              <a:buAutoNum type="arabicPeriod"/>
            </a:pPr>
            <a:r>
              <a:rPr lang="en-US" sz="3200" dirty="0"/>
              <a:t>Do you think that some people can become addicted to food?</a:t>
            </a:r>
          </a:p>
          <a:p>
            <a:pPr marL="0" indent="0">
              <a:buNone/>
            </a:pPr>
            <a:endParaRPr lang="en-US" sz="3200" dirty="0"/>
          </a:p>
          <a:p>
            <a:pPr marL="0" indent="0">
              <a:buNone/>
            </a:pPr>
            <a:r>
              <a:rPr lang="en-US" sz="3200" dirty="0"/>
              <a:t>    Yes or No</a:t>
            </a:r>
          </a:p>
          <a:p>
            <a:pPr marL="457200" indent="-457200">
              <a:buFont typeface="+mj-lt"/>
              <a:buAutoNum type="arabicPeriod"/>
            </a:pPr>
            <a:endParaRPr lang="en-US" sz="3200" dirty="0"/>
          </a:p>
          <a:p>
            <a:pPr marL="457200" indent="-457200">
              <a:buFont typeface="+mj-lt"/>
              <a:buAutoNum type="arabicPeriod"/>
            </a:pPr>
            <a:endParaRPr lang="en-US" sz="3200" dirty="0"/>
          </a:p>
        </p:txBody>
      </p:sp>
    </p:spTree>
    <p:extLst>
      <p:ext uri="{BB962C8B-B14F-4D97-AF65-F5344CB8AC3E}">
        <p14:creationId xmlns:p14="http://schemas.microsoft.com/office/powerpoint/2010/main" val="285281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pPr algn="ctr"/>
            <a:r>
              <a:rPr lang="en-US" dirty="0"/>
              <a:t>Our Current Conceptual Understanding Of Addiction Is Based On An Outdated Clinical Model. </a:t>
            </a:r>
          </a:p>
          <a:p>
            <a:pPr algn="ctr"/>
            <a:r>
              <a:rPr lang="en-US" dirty="0"/>
              <a:t>Can We Understand Obesity Better With A Contemporary Neurobiological Model?</a:t>
            </a:r>
          </a:p>
          <a:p>
            <a:pPr algn="ctr"/>
            <a:endParaRPr lang="en-US" dirty="0"/>
          </a:p>
        </p:txBody>
      </p:sp>
      <p:sp>
        <p:nvSpPr>
          <p:cNvPr id="3" name="Text Placeholder 2"/>
          <p:cNvSpPr>
            <a:spLocks noGrp="1"/>
          </p:cNvSpPr>
          <p:nvPr>
            <p:ph type="body" sz="quarter" idx="11"/>
          </p:nvPr>
        </p:nvSpPr>
        <p:spPr/>
        <p:txBody>
          <a:bodyPr>
            <a:normAutofit lnSpcReduction="10000"/>
          </a:bodyPr>
          <a:lstStyle/>
          <a:p>
            <a:endParaRPr lang="en-US" dirty="0"/>
          </a:p>
        </p:txBody>
      </p:sp>
    </p:spTree>
    <p:extLst>
      <p:ext uri="{BB962C8B-B14F-4D97-AF65-F5344CB8AC3E}">
        <p14:creationId xmlns:p14="http://schemas.microsoft.com/office/powerpoint/2010/main" val="419250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411480"/>
            <a:ext cx="10908791" cy="548640"/>
          </a:xfrm>
        </p:spPr>
        <p:txBody>
          <a:bodyPr>
            <a:normAutofit/>
          </a:bodyPr>
          <a:lstStyle/>
          <a:p>
            <a:pPr algn="ctr"/>
            <a:r>
              <a:rPr lang="en-US" dirty="0"/>
              <a:t>The Incentive Sensitization Model of Obesity </a:t>
            </a:r>
          </a:p>
        </p:txBody>
      </p:sp>
      <p:sp>
        <p:nvSpPr>
          <p:cNvPr id="3" name="Content Placeholder 2"/>
          <p:cNvSpPr>
            <a:spLocks noGrp="1"/>
          </p:cNvSpPr>
          <p:nvPr>
            <p:ph idx="1"/>
          </p:nvPr>
        </p:nvSpPr>
        <p:spPr>
          <a:xfrm>
            <a:off x="640080" y="1215044"/>
            <a:ext cx="10698480" cy="5867400"/>
          </a:xfrm>
        </p:spPr>
        <p:txBody>
          <a:bodyPr>
            <a:normAutofit/>
          </a:bodyPr>
          <a:lstStyle/>
          <a:p>
            <a:r>
              <a:rPr lang="en-US" dirty="0"/>
              <a:t>Purpose of review:</a:t>
            </a:r>
            <a:r>
              <a:rPr lang="en-US" b="1" dirty="0"/>
              <a:t> </a:t>
            </a:r>
            <a:r>
              <a:rPr lang="en-US" dirty="0"/>
              <a:t>The current article discusses </a:t>
            </a:r>
            <a:r>
              <a:rPr lang="en-US" b="1" dirty="0"/>
              <a:t>five neural vulnerability theories for weight gain and reviews evidence from prospective studies using imaging and behavioral measures reflecting neural function, as well as randomized experiments with humans and animals that are consistent or inconsistent with these theories</a:t>
            </a:r>
            <a:r>
              <a:rPr lang="en-US" dirty="0"/>
              <a:t>.</a:t>
            </a:r>
          </a:p>
          <a:p>
            <a:r>
              <a:rPr lang="en-US" dirty="0"/>
              <a:t>Recent prospective imaging studies examining predictors of weight gain and response to obesity treatment, and repeated-measures imaging studies before and after weight gain and loss have </a:t>
            </a:r>
            <a:r>
              <a:rPr lang="en-US" b="1" dirty="0"/>
              <a:t>advanced knowledge of etiologic processes and neural plasticity resulting from weight change</a:t>
            </a:r>
            <a:r>
              <a:rPr lang="en-US" dirty="0"/>
              <a:t>. </a:t>
            </a:r>
          </a:p>
          <a:p>
            <a:r>
              <a:rPr lang="en-US" dirty="0"/>
              <a:t>Overall, </a:t>
            </a:r>
            <a:r>
              <a:rPr lang="en-US" b="1" dirty="0"/>
              <a:t>data provide strong support for the incentive sensitization theory of obesity.</a:t>
            </a:r>
          </a:p>
          <a:p>
            <a:pPr marL="0" indent="0" algn="ctr">
              <a:buNone/>
            </a:pPr>
            <a:r>
              <a:rPr lang="en-US" dirty="0"/>
              <a:t> Stice &amp; Yokum 2021</a:t>
            </a:r>
          </a:p>
        </p:txBody>
      </p:sp>
      <p:sp>
        <p:nvSpPr>
          <p:cNvPr id="4" name="Slide Number Placeholder 3"/>
          <p:cNvSpPr>
            <a:spLocks noGrp="1"/>
          </p:cNvSpPr>
          <p:nvPr>
            <p:ph type="sldNum" sz="quarter" idx="12"/>
          </p:nvPr>
        </p:nvSpPr>
        <p:spPr/>
        <p:txBody>
          <a:bodyPr/>
          <a:lstStyle/>
          <a:p>
            <a:fld id="{3965329A-BD2B-4E47-9ABA-03987100BF3D}" type="slidenum">
              <a:rPr lang="en-US" smtClean="0"/>
              <a:t>21</a:t>
            </a:fld>
            <a:endParaRPr lang="en-US" dirty="0"/>
          </a:p>
        </p:txBody>
      </p:sp>
    </p:spTree>
    <p:extLst>
      <p:ext uri="{BB962C8B-B14F-4D97-AF65-F5344CB8AC3E}">
        <p14:creationId xmlns:p14="http://schemas.microsoft.com/office/powerpoint/2010/main" val="394551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739833"/>
            <a:ext cx="10908791" cy="548640"/>
          </a:xfrm>
        </p:spPr>
        <p:txBody>
          <a:bodyPr/>
          <a:lstStyle/>
          <a:p>
            <a:pPr algn="ctr"/>
            <a:r>
              <a:rPr lang="en-US" dirty="0"/>
              <a:t>What is Incentive Sensitization? </a:t>
            </a:r>
          </a:p>
        </p:txBody>
      </p:sp>
      <p:sp>
        <p:nvSpPr>
          <p:cNvPr id="3" name="Content Placeholder 2"/>
          <p:cNvSpPr>
            <a:spLocks noGrp="1"/>
          </p:cNvSpPr>
          <p:nvPr>
            <p:ph idx="1"/>
          </p:nvPr>
        </p:nvSpPr>
        <p:spPr>
          <a:xfrm>
            <a:off x="640080" y="1758142"/>
            <a:ext cx="10690168" cy="6217919"/>
          </a:xfrm>
        </p:spPr>
        <p:txBody>
          <a:bodyPr>
            <a:normAutofit/>
          </a:bodyPr>
          <a:lstStyle/>
          <a:p>
            <a:r>
              <a:rPr lang="en-US" sz="2600" b="1" dirty="0"/>
              <a:t>Rewards are both ‘liked’ and ‘wanted</a:t>
            </a:r>
            <a:r>
              <a:rPr lang="en-US" sz="2600" dirty="0"/>
              <a:t>’, and those two words seem almost interchangeable. </a:t>
            </a:r>
          </a:p>
          <a:p>
            <a:r>
              <a:rPr lang="en-US" sz="2600" dirty="0"/>
              <a:t>The </a:t>
            </a:r>
            <a:r>
              <a:rPr lang="en-US" sz="2600" b="1" dirty="0"/>
              <a:t>brain circuitry </a:t>
            </a:r>
            <a:r>
              <a:rPr lang="en-US" sz="2600" dirty="0"/>
              <a:t>that mediates the psychological process of ‘wanting’ a particular reward is dissociable from circuitry that mediates the degree to which it is ‘liked’. </a:t>
            </a:r>
          </a:p>
          <a:p>
            <a:r>
              <a:rPr lang="en-US" sz="2600" dirty="0"/>
              <a:t>Incentive salience or ‘</a:t>
            </a:r>
            <a:r>
              <a:rPr lang="en-US" sz="2600" b="1" dirty="0"/>
              <a:t>wanting</a:t>
            </a:r>
            <a:r>
              <a:rPr lang="en-US" sz="2600" dirty="0"/>
              <a:t>’, a form of motivation, is generated by large and robust neural systems that include mesolimbic </a:t>
            </a:r>
            <a:r>
              <a:rPr lang="en-US" sz="2600" b="1" dirty="0"/>
              <a:t>dopamine</a:t>
            </a:r>
            <a:r>
              <a:rPr lang="en-US" sz="2600" dirty="0"/>
              <a:t>. </a:t>
            </a:r>
          </a:p>
          <a:p>
            <a:pPr marL="0" indent="0">
              <a:buNone/>
            </a:pPr>
            <a:r>
              <a:rPr lang="en-US" sz="2600" b="1" dirty="0"/>
              <a:t> </a:t>
            </a:r>
          </a:p>
          <a:p>
            <a:pPr marL="0" indent="0" algn="ctr">
              <a:buNone/>
            </a:pPr>
            <a:r>
              <a:rPr lang="en-US" sz="2600" dirty="0"/>
              <a:t>Berridge and Robinson, 2016</a:t>
            </a:r>
          </a:p>
          <a:p>
            <a:endParaRPr lang="en-US" dirty="0"/>
          </a:p>
        </p:txBody>
      </p:sp>
      <p:sp>
        <p:nvSpPr>
          <p:cNvPr id="4" name="Slide Number Placeholder 3"/>
          <p:cNvSpPr>
            <a:spLocks noGrp="1"/>
          </p:cNvSpPr>
          <p:nvPr>
            <p:ph type="sldNum" sz="quarter" idx="12"/>
          </p:nvPr>
        </p:nvSpPr>
        <p:spPr/>
        <p:txBody>
          <a:bodyPr/>
          <a:lstStyle/>
          <a:p>
            <a:fld id="{3965329A-BD2B-4E47-9ABA-03987100BF3D}" type="slidenum">
              <a:rPr lang="en-US" smtClean="0"/>
              <a:t>22</a:t>
            </a:fld>
            <a:endParaRPr lang="en-US" dirty="0"/>
          </a:p>
        </p:txBody>
      </p:sp>
    </p:spTree>
    <p:extLst>
      <p:ext uri="{BB962C8B-B14F-4D97-AF65-F5344CB8AC3E}">
        <p14:creationId xmlns:p14="http://schemas.microsoft.com/office/powerpoint/2010/main" val="3663968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533882"/>
            <a:ext cx="10557164" cy="411480"/>
          </a:xfrm>
        </p:spPr>
        <p:txBody>
          <a:bodyPr>
            <a:normAutofit fontScale="90000"/>
          </a:bodyPr>
          <a:lstStyle/>
          <a:p>
            <a:pPr algn="ctr"/>
            <a:r>
              <a:rPr lang="en-US" dirty="0"/>
              <a:t>Reward Processing for Substance Addictions And Obesity Are Identical  </a:t>
            </a:r>
          </a:p>
        </p:txBody>
      </p:sp>
      <p:sp>
        <p:nvSpPr>
          <p:cNvPr id="3" name="Content Placeholder 2"/>
          <p:cNvSpPr>
            <a:spLocks noGrp="1"/>
          </p:cNvSpPr>
          <p:nvPr>
            <p:ph idx="1"/>
          </p:nvPr>
        </p:nvSpPr>
        <p:spPr>
          <a:xfrm>
            <a:off x="689956" y="1901083"/>
            <a:ext cx="10690168" cy="4798975"/>
          </a:xfrm>
        </p:spPr>
        <p:txBody>
          <a:bodyPr>
            <a:normAutofit fontScale="85000" lnSpcReduction="20000"/>
          </a:bodyPr>
          <a:lstStyle/>
          <a:p>
            <a:r>
              <a:rPr lang="en-US" sz="2800" dirty="0"/>
              <a:t>Meta analysis on </a:t>
            </a:r>
            <a:r>
              <a:rPr lang="en-US" sz="2800" b="1" dirty="0"/>
              <a:t>87 studies </a:t>
            </a:r>
            <a:r>
              <a:rPr lang="en-US" sz="2800" dirty="0"/>
              <a:t>mapping the functional magnetic resonance imaging (fMRI) response to cues in participants with</a:t>
            </a:r>
            <a:r>
              <a:rPr lang="en-US" sz="2800" b="1" dirty="0"/>
              <a:t> obesity, substance addiction and non-substance (or behavioral) addiction.</a:t>
            </a:r>
          </a:p>
          <a:p>
            <a:r>
              <a:rPr lang="en-US" sz="2800" dirty="0"/>
              <a:t>Participants with </a:t>
            </a:r>
            <a:r>
              <a:rPr lang="en-US" sz="2800" b="1" dirty="0"/>
              <a:t>obesity and substance addictions exhibited similar fMRI hyperactivity in the amygdala and striatum when processing either general rewarding stimuli or the problematic stimuli </a:t>
            </a:r>
            <a:r>
              <a:rPr lang="en-US" sz="2800" dirty="0"/>
              <a:t>(food and drug-related stimuli, respectively). See next slide.</a:t>
            </a:r>
          </a:p>
          <a:p>
            <a:r>
              <a:rPr lang="en-US" sz="2800" dirty="0"/>
              <a:t>Non-substance addictions exhibited alterations in the right amygdala, </a:t>
            </a:r>
            <a:r>
              <a:rPr lang="en-US" sz="2800" b="1" dirty="0"/>
              <a:t>this cluster did not overlap with the ones found for obesity and substance addictions</a:t>
            </a:r>
            <a:r>
              <a:rPr lang="en-US" sz="2800" dirty="0"/>
              <a:t>.</a:t>
            </a:r>
          </a:p>
          <a:p>
            <a:endParaRPr lang="en-US" sz="2800" dirty="0"/>
          </a:p>
          <a:p>
            <a:pPr marL="0" indent="0" algn="ctr">
              <a:buNone/>
            </a:pPr>
            <a:r>
              <a:rPr lang="es-ES" sz="2800" dirty="0"/>
              <a:t>García-García, Horstmann, Jurado et al., </a:t>
            </a:r>
            <a:r>
              <a:rPr lang="en-US" sz="2800" dirty="0"/>
              <a:t>2015</a:t>
            </a:r>
          </a:p>
          <a:p>
            <a:endParaRPr lang="en-US" sz="2800" dirty="0"/>
          </a:p>
        </p:txBody>
      </p:sp>
    </p:spTree>
    <p:extLst>
      <p:ext uri="{BB962C8B-B14F-4D97-AF65-F5344CB8AC3E}">
        <p14:creationId xmlns:p14="http://schemas.microsoft.com/office/powerpoint/2010/main" val="395783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9" y="459105"/>
            <a:ext cx="83534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006840" y="417969"/>
            <a:ext cx="3063240" cy="6370975"/>
          </a:xfrm>
          <a:prstGeom prst="rect">
            <a:avLst/>
          </a:prstGeom>
          <a:noFill/>
        </p:spPr>
        <p:txBody>
          <a:bodyPr wrap="square" rtlCol="0">
            <a:spAutoFit/>
          </a:bodyPr>
          <a:lstStyle/>
          <a:p>
            <a:r>
              <a:rPr lang="en-US" sz="2400" b="1" dirty="0"/>
              <a:t>Convergent alteration between participants with obesity and </a:t>
            </a:r>
          </a:p>
          <a:p>
            <a:r>
              <a:rPr lang="en-US" sz="2400" b="1" dirty="0"/>
              <a:t>participants </a:t>
            </a:r>
          </a:p>
          <a:p>
            <a:r>
              <a:rPr lang="en-US" sz="2400" b="1" dirty="0"/>
              <a:t>with substance </a:t>
            </a:r>
          </a:p>
          <a:p>
            <a:r>
              <a:rPr lang="en-US" sz="2400" b="1" dirty="0"/>
              <a:t>addictions during the processing of the problematic stimuli (food in obesity; drug</a:t>
            </a:r>
          </a:p>
          <a:p>
            <a:r>
              <a:rPr lang="en-US" sz="2400" b="1" dirty="0"/>
              <a:t>-related stimuli in </a:t>
            </a:r>
          </a:p>
          <a:p>
            <a:r>
              <a:rPr lang="en-US" sz="2400" b="1" dirty="0"/>
              <a:t>substance addictions) </a:t>
            </a:r>
          </a:p>
          <a:p>
            <a:r>
              <a:rPr lang="en-US" sz="2400" b="1" dirty="0"/>
              <a:t>in the amygdala and </a:t>
            </a:r>
          </a:p>
          <a:p>
            <a:r>
              <a:rPr lang="en-US" sz="2400" b="1" dirty="0"/>
              <a:t>in the striatum.</a:t>
            </a:r>
          </a:p>
        </p:txBody>
      </p:sp>
      <p:sp>
        <p:nvSpPr>
          <p:cNvPr id="4" name="TextBox 3"/>
          <p:cNvSpPr txBox="1"/>
          <p:nvPr/>
        </p:nvSpPr>
        <p:spPr>
          <a:xfrm>
            <a:off x="2452256" y="6050280"/>
            <a:ext cx="6530955" cy="738664"/>
          </a:xfrm>
          <a:prstGeom prst="rect">
            <a:avLst/>
          </a:prstGeom>
          <a:noFill/>
        </p:spPr>
        <p:txBody>
          <a:bodyPr wrap="none" rtlCol="0">
            <a:spAutoFit/>
          </a:bodyPr>
          <a:lstStyle/>
          <a:p>
            <a:r>
              <a:rPr lang="es-ES" sz="2400" dirty="0"/>
              <a:t>García-García, Horstmann, Jurado et al., 201</a:t>
            </a:r>
            <a:r>
              <a:rPr lang="en-US" sz="2400" dirty="0"/>
              <a:t>5</a:t>
            </a:r>
          </a:p>
          <a:p>
            <a:endParaRPr lang="en-US" dirty="0"/>
          </a:p>
        </p:txBody>
      </p:sp>
    </p:spTree>
    <p:extLst>
      <p:ext uri="{BB962C8B-B14F-4D97-AF65-F5344CB8AC3E}">
        <p14:creationId xmlns:p14="http://schemas.microsoft.com/office/powerpoint/2010/main" val="3891396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10908791" cy="548640"/>
          </a:xfrm>
        </p:spPr>
        <p:txBody>
          <a:bodyPr/>
          <a:lstStyle/>
          <a:p>
            <a:pPr algn="ctr"/>
            <a:r>
              <a:rPr lang="en-US" dirty="0"/>
              <a:t>What is Incentive Sensitization? (2)</a:t>
            </a:r>
          </a:p>
        </p:txBody>
      </p:sp>
      <p:sp>
        <p:nvSpPr>
          <p:cNvPr id="3" name="Content Placeholder 2"/>
          <p:cNvSpPr>
            <a:spLocks noGrp="1"/>
          </p:cNvSpPr>
          <p:nvPr>
            <p:ph idx="1"/>
          </p:nvPr>
        </p:nvSpPr>
        <p:spPr>
          <a:xfrm>
            <a:off x="640080" y="1350818"/>
            <a:ext cx="10656916" cy="5291051"/>
          </a:xfrm>
        </p:spPr>
        <p:txBody>
          <a:bodyPr>
            <a:normAutofit fontScale="92500"/>
          </a:bodyPr>
          <a:lstStyle/>
          <a:p>
            <a:r>
              <a:rPr lang="en-US" sz="2600" dirty="0"/>
              <a:t>By comparison, ‘</a:t>
            </a:r>
            <a:r>
              <a:rPr lang="en-US" sz="2600" b="1" dirty="0"/>
              <a:t>liking</a:t>
            </a:r>
            <a:r>
              <a:rPr lang="en-US" sz="2600" dirty="0"/>
              <a:t>’, or the actual pleasurable impact of reward consumption, is mediated by </a:t>
            </a:r>
            <a:r>
              <a:rPr lang="en-US" sz="2600" b="1" dirty="0"/>
              <a:t>smaller and fragile neural systems</a:t>
            </a:r>
            <a:r>
              <a:rPr lang="en-US" sz="2600" dirty="0"/>
              <a:t>, and is </a:t>
            </a:r>
            <a:r>
              <a:rPr lang="en-US" sz="2600" b="1" dirty="0"/>
              <a:t>not dependent on dopamine</a:t>
            </a:r>
            <a:r>
              <a:rPr lang="en-US" sz="2600" dirty="0"/>
              <a:t>. </a:t>
            </a:r>
          </a:p>
          <a:p>
            <a:r>
              <a:rPr lang="en-US" sz="2600" dirty="0"/>
              <a:t>The incentive-sensitization theory posits addiction to be excessive amplification of psychological ‘wanting’, triggered by cues, without an amplification of ‘liking’. </a:t>
            </a:r>
          </a:p>
          <a:p>
            <a:r>
              <a:rPr lang="en-US" sz="2600" dirty="0"/>
              <a:t>This is due to </a:t>
            </a:r>
            <a:r>
              <a:rPr lang="en-US" sz="2600" b="1" dirty="0"/>
              <a:t>long-lasting changes in dopamine-related motivation </a:t>
            </a:r>
            <a:r>
              <a:rPr lang="en-US" sz="2600" dirty="0"/>
              <a:t>systems of susceptible individuals, called </a:t>
            </a:r>
            <a:r>
              <a:rPr lang="en-US" sz="2600" b="1" dirty="0"/>
              <a:t>neural sensitization</a:t>
            </a:r>
            <a:r>
              <a:rPr lang="en-US" sz="2600" dirty="0"/>
              <a:t>. </a:t>
            </a:r>
          </a:p>
          <a:p>
            <a:r>
              <a:rPr lang="en-US" sz="2600" dirty="0"/>
              <a:t>The evidence has continued to grow in support the incentive-sensitization theory.</a:t>
            </a:r>
            <a:r>
              <a:rPr lang="en-US" sz="2600" b="1" dirty="0"/>
              <a:t> </a:t>
            </a:r>
          </a:p>
          <a:p>
            <a:pPr marL="0" indent="0" algn="ctr">
              <a:buNone/>
            </a:pPr>
            <a:r>
              <a:rPr lang="en-US" sz="2600" dirty="0"/>
              <a:t>Berridge and Robinson, 2016</a:t>
            </a:r>
          </a:p>
          <a:p>
            <a:endParaRPr lang="en-US" dirty="0"/>
          </a:p>
        </p:txBody>
      </p:sp>
      <p:sp>
        <p:nvSpPr>
          <p:cNvPr id="4" name="Slide Number Placeholder 3"/>
          <p:cNvSpPr>
            <a:spLocks noGrp="1"/>
          </p:cNvSpPr>
          <p:nvPr>
            <p:ph type="sldNum" sz="quarter" idx="12"/>
          </p:nvPr>
        </p:nvSpPr>
        <p:spPr/>
        <p:txBody>
          <a:bodyPr/>
          <a:lstStyle/>
          <a:p>
            <a:fld id="{3965329A-BD2B-4E47-9ABA-03987100BF3D}" type="slidenum">
              <a:rPr lang="en-US" smtClean="0"/>
              <a:t>25</a:t>
            </a:fld>
            <a:endParaRPr lang="en-US" dirty="0"/>
          </a:p>
        </p:txBody>
      </p:sp>
    </p:spTree>
    <p:extLst>
      <p:ext uri="{BB962C8B-B14F-4D97-AF65-F5344CB8AC3E}">
        <p14:creationId xmlns:p14="http://schemas.microsoft.com/office/powerpoint/2010/main" val="3699724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Liking Versus Wanting Neural Systems</a:t>
            </a:r>
          </a:p>
        </p:txBody>
      </p:sp>
      <p:pic>
        <p:nvPicPr>
          <p:cNvPr id="5" name="Content Placeholder 4"/>
          <p:cNvPicPr>
            <a:picLocks noGrp="1" noChangeAspect="1"/>
          </p:cNvPicPr>
          <p:nvPr>
            <p:ph idx="1"/>
          </p:nvPr>
        </p:nvPicPr>
        <p:blipFill>
          <a:blip r:embed="rId2"/>
          <a:stretch>
            <a:fillRect/>
          </a:stretch>
        </p:blipFill>
        <p:spPr>
          <a:xfrm>
            <a:off x="5881177" y="1828800"/>
            <a:ext cx="4663192" cy="3657600"/>
          </a:xfrm>
          <a:prstGeom prst="rect">
            <a:avLst/>
          </a:prstGeom>
        </p:spPr>
      </p:pic>
      <p:sp>
        <p:nvSpPr>
          <p:cNvPr id="4" name="Slide Number Placeholder 3"/>
          <p:cNvSpPr>
            <a:spLocks noGrp="1"/>
          </p:cNvSpPr>
          <p:nvPr>
            <p:ph type="sldNum" sz="quarter" idx="12"/>
          </p:nvPr>
        </p:nvSpPr>
        <p:spPr/>
        <p:txBody>
          <a:bodyPr/>
          <a:lstStyle/>
          <a:p>
            <a:fld id="{3965329A-BD2B-4E47-9ABA-03987100BF3D}" type="slidenum">
              <a:rPr lang="en-US" smtClean="0"/>
              <a:t>26</a:t>
            </a:fld>
            <a:endParaRPr lang="en-US" dirty="0"/>
          </a:p>
        </p:txBody>
      </p:sp>
      <p:sp>
        <p:nvSpPr>
          <p:cNvPr id="6" name="TextBox 5"/>
          <p:cNvSpPr txBox="1"/>
          <p:nvPr/>
        </p:nvSpPr>
        <p:spPr>
          <a:xfrm>
            <a:off x="1112520" y="2389257"/>
            <a:ext cx="4040658" cy="1077218"/>
          </a:xfrm>
          <a:prstGeom prst="rect">
            <a:avLst/>
          </a:prstGeom>
          <a:noFill/>
        </p:spPr>
        <p:txBody>
          <a:bodyPr wrap="none" rtlCol="0">
            <a:spAutoFit/>
          </a:bodyPr>
          <a:lstStyle/>
          <a:p>
            <a:pPr algn="ctr"/>
            <a:r>
              <a:rPr lang="en-US" sz="3200" dirty="0"/>
              <a:t>Wanting: dark arrows</a:t>
            </a:r>
          </a:p>
          <a:p>
            <a:pPr algn="ctr"/>
            <a:r>
              <a:rPr lang="en-US" sz="3200" dirty="0"/>
              <a:t>Liking: light arrows</a:t>
            </a:r>
          </a:p>
        </p:txBody>
      </p:sp>
    </p:spTree>
    <p:extLst>
      <p:ext uri="{BB962C8B-B14F-4D97-AF65-F5344CB8AC3E}">
        <p14:creationId xmlns:p14="http://schemas.microsoft.com/office/powerpoint/2010/main" val="49273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10341"/>
            <a:ext cx="10908791" cy="548640"/>
          </a:xfrm>
        </p:spPr>
        <p:txBody>
          <a:bodyPr/>
          <a:lstStyle/>
          <a:p>
            <a:pPr algn="ctr"/>
            <a:r>
              <a:rPr lang="en-US" dirty="0"/>
              <a:t>Incentive Sensitization and Food Intake</a:t>
            </a:r>
          </a:p>
        </p:txBody>
      </p:sp>
      <p:sp>
        <p:nvSpPr>
          <p:cNvPr id="3" name="Content Placeholder 2"/>
          <p:cNvSpPr>
            <a:spLocks noGrp="1"/>
          </p:cNvSpPr>
          <p:nvPr>
            <p:ph idx="1"/>
          </p:nvPr>
        </p:nvSpPr>
        <p:spPr>
          <a:xfrm>
            <a:off x="840831" y="960120"/>
            <a:ext cx="10507288" cy="5897880"/>
          </a:xfrm>
        </p:spPr>
        <p:txBody>
          <a:bodyPr>
            <a:normAutofit fontScale="92500" lnSpcReduction="20000"/>
          </a:bodyPr>
          <a:lstStyle/>
          <a:p>
            <a:r>
              <a:rPr lang="en-US" sz="2800" b="1" dirty="0"/>
              <a:t>Sensitization is a basic property of the nervous system whereby repeated exposure to a stimulus results in an increase in responding to that stimulus.</a:t>
            </a:r>
            <a:r>
              <a:rPr lang="en-US" sz="2800" dirty="0"/>
              <a:t> </a:t>
            </a:r>
          </a:p>
          <a:p>
            <a:r>
              <a:rPr lang="en-US" sz="2800" dirty="0"/>
              <a:t>This increase in responding contributes to </a:t>
            </a:r>
            <a:r>
              <a:rPr lang="en-US" sz="2800" b="1" dirty="0"/>
              <a:t>difficulty with treatment of substance use, as stimuli associated with substance use become signals or triggers for drug craving and relapse</a:t>
            </a:r>
            <a:r>
              <a:rPr lang="en-US" sz="2800" dirty="0"/>
              <a:t>. </a:t>
            </a:r>
          </a:p>
          <a:p>
            <a:r>
              <a:rPr lang="en-US" sz="2800" dirty="0"/>
              <a:t>Our work over the past decade has applied the </a:t>
            </a:r>
            <a:r>
              <a:rPr lang="en-US" sz="2800" b="1" dirty="0"/>
              <a:t>theoretical framework of incentive sensitization to overeating. </a:t>
            </a:r>
          </a:p>
          <a:p>
            <a:r>
              <a:rPr lang="en-US" sz="2800" dirty="0"/>
              <a:t>We have shown, in several studies, </a:t>
            </a:r>
            <a:r>
              <a:rPr lang="en-US" sz="2800" b="1" dirty="0"/>
              <a:t>that lean adults do not commonly demonstrate behavioral sensitization after repeated exposure to snack food, but a subset of obese adults reliably does. </a:t>
            </a:r>
          </a:p>
          <a:p>
            <a:pPr marL="0" indent="0" algn="ctr">
              <a:buNone/>
            </a:pPr>
            <a:r>
              <a:rPr lang="en-US" dirty="0"/>
              <a:t>Temple, 2016</a:t>
            </a:r>
          </a:p>
        </p:txBody>
      </p:sp>
      <p:sp>
        <p:nvSpPr>
          <p:cNvPr id="4" name="Slide Number Placeholder 3"/>
          <p:cNvSpPr>
            <a:spLocks noGrp="1"/>
          </p:cNvSpPr>
          <p:nvPr>
            <p:ph type="sldNum" sz="quarter" idx="12"/>
          </p:nvPr>
        </p:nvSpPr>
        <p:spPr/>
        <p:txBody>
          <a:bodyPr/>
          <a:lstStyle/>
          <a:p>
            <a:fld id="{3965329A-BD2B-4E47-9ABA-03987100BF3D}" type="slidenum">
              <a:rPr lang="en-US" smtClean="0"/>
              <a:t>27</a:t>
            </a:fld>
            <a:endParaRPr lang="en-US" dirty="0"/>
          </a:p>
        </p:txBody>
      </p:sp>
    </p:spTree>
    <p:extLst>
      <p:ext uri="{BB962C8B-B14F-4D97-AF65-F5344CB8AC3E}">
        <p14:creationId xmlns:p14="http://schemas.microsoft.com/office/powerpoint/2010/main" val="2531705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1949"/>
            <a:ext cx="12192000" cy="548640"/>
          </a:xfrm>
        </p:spPr>
        <p:txBody>
          <a:bodyPr>
            <a:normAutofit fontScale="90000"/>
          </a:bodyPr>
          <a:lstStyle/>
          <a:p>
            <a:pPr algn="ctr"/>
            <a:r>
              <a:rPr lang="en-US" dirty="0"/>
              <a:t>Assessing Brain Sensitivity Through Cue Induced Reactivity</a:t>
            </a:r>
            <a:br>
              <a:rPr lang="en-US" dirty="0"/>
            </a:br>
            <a:endParaRPr lang="en-US" dirty="0"/>
          </a:p>
        </p:txBody>
      </p:sp>
      <p:sp>
        <p:nvSpPr>
          <p:cNvPr id="4" name="Slide Number Placeholder 3"/>
          <p:cNvSpPr>
            <a:spLocks noGrp="1"/>
          </p:cNvSpPr>
          <p:nvPr>
            <p:ph type="sldNum" sz="quarter" idx="12"/>
          </p:nvPr>
        </p:nvSpPr>
        <p:spPr/>
        <p:txBody>
          <a:bodyPr/>
          <a:lstStyle/>
          <a:p>
            <a:fld id="{3965329A-BD2B-4E47-9ABA-03987100BF3D}" type="slidenum">
              <a:rPr lang="en-US" smtClean="0"/>
              <a:t>28</a:t>
            </a:fld>
            <a:endParaRPr lang="en-US" dirty="0"/>
          </a:p>
        </p:txBody>
      </p:sp>
      <p:pic>
        <p:nvPicPr>
          <p:cNvPr id="8194" name="Picture 2" descr="Computerized Cue-Induced Craving Assessment Task (CICT). Each block of... |  Download Scientific Diagram"/>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7673831" y="3029671"/>
            <a:ext cx="3828329" cy="382832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researchgate.net/publication/26831412/figure/fig1/AS:623350451810306@1525629737645/fMRI-setup-Patient-responds-to-the-visual-auditory-stimuli-using-the-response-box_W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2469947"/>
            <a:ext cx="60960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0040" y="988099"/>
            <a:ext cx="11460480" cy="1200329"/>
          </a:xfrm>
          <a:prstGeom prst="rect">
            <a:avLst/>
          </a:prstGeom>
        </p:spPr>
        <p:txBody>
          <a:bodyPr wrap="square">
            <a:spAutoFit/>
          </a:bodyPr>
          <a:lstStyle/>
          <a:p>
            <a:pPr>
              <a:defRPr/>
            </a:pPr>
            <a:r>
              <a:rPr lang="en-US" sz="2400" dirty="0"/>
              <a:t>Cue reactivity</a:t>
            </a:r>
            <a:r>
              <a:rPr lang="en-US" sz="2400" b="1" dirty="0"/>
              <a:t>: </a:t>
            </a:r>
            <a:r>
              <a:rPr lang="en-US" sz="2400" dirty="0"/>
              <a:t>human neuroimaging studies suggest that </a:t>
            </a:r>
            <a:r>
              <a:rPr lang="en-US" sz="2400" b="1" dirty="0"/>
              <a:t>cue reactivity is strongly associated with indices of drug use, including addiction severity and treatment success </a:t>
            </a:r>
            <a:r>
              <a:rPr lang="en-US" sz="2400" dirty="0"/>
              <a:t>(</a:t>
            </a:r>
            <a:r>
              <a:rPr lang="fi-FI" sz="2400" dirty="0"/>
              <a:t>Jasinska, Stein, Kaiser et al., 2014).</a:t>
            </a:r>
            <a:endParaRPr lang="en-US" sz="2400" dirty="0"/>
          </a:p>
        </p:txBody>
      </p:sp>
    </p:spTree>
    <p:extLst>
      <p:ext uri="{BB962C8B-B14F-4D97-AF65-F5344CB8AC3E}">
        <p14:creationId xmlns:p14="http://schemas.microsoft.com/office/powerpoint/2010/main" val="673548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426720"/>
            <a:ext cx="10908791" cy="548640"/>
          </a:xfrm>
        </p:spPr>
        <p:txBody>
          <a:bodyPr/>
          <a:lstStyle/>
          <a:p>
            <a:pPr algn="ctr"/>
            <a:r>
              <a:rPr lang="en-US" dirty="0"/>
              <a:t>Incentive Sensitization and Food Intake (2)</a:t>
            </a:r>
          </a:p>
        </p:txBody>
      </p:sp>
      <p:sp>
        <p:nvSpPr>
          <p:cNvPr id="3" name="Content Placeholder 2"/>
          <p:cNvSpPr>
            <a:spLocks noGrp="1"/>
          </p:cNvSpPr>
          <p:nvPr>
            <p:ph idx="1"/>
          </p:nvPr>
        </p:nvSpPr>
        <p:spPr>
          <a:xfrm>
            <a:off x="807580" y="1124989"/>
            <a:ext cx="10573790" cy="5383876"/>
          </a:xfrm>
        </p:spPr>
        <p:txBody>
          <a:bodyPr>
            <a:normAutofit lnSpcReduction="10000"/>
          </a:bodyPr>
          <a:lstStyle/>
          <a:p>
            <a:r>
              <a:rPr lang="en-US" dirty="0"/>
              <a:t>This review will discuss </a:t>
            </a:r>
            <a:r>
              <a:rPr lang="en-US" b="1" dirty="0"/>
              <a:t>change in behavioral response to repeated consumption of snack food in obese individuals </a:t>
            </a:r>
            <a:r>
              <a:rPr lang="en-US" dirty="0"/>
              <a:t>and apply the framework of incentive sensitization to high fat/high sugar snack foods. </a:t>
            </a:r>
          </a:p>
          <a:p>
            <a:r>
              <a:rPr lang="en-US" dirty="0"/>
              <a:t>Data suggests that </a:t>
            </a:r>
            <a:r>
              <a:rPr lang="en-US" b="1" dirty="0"/>
              <a:t>behavioral sensitization to repeated administration of snack food is predictive of weight gain </a:t>
            </a:r>
            <a:r>
              <a:rPr lang="en-US" dirty="0"/>
              <a:t>(Temple, 2016).</a:t>
            </a:r>
          </a:p>
          <a:p>
            <a:r>
              <a:rPr lang="en-US" dirty="0"/>
              <a:t> Via incentive sensitization, 'wanting' selectively becomes higher, </a:t>
            </a:r>
            <a:r>
              <a:rPr lang="en-US" b="1" dirty="0"/>
              <a:t>especially when triggered by reward cues when encountered in vulnerable states of stress</a:t>
            </a:r>
            <a:r>
              <a:rPr lang="en-US" dirty="0"/>
              <a:t>. </a:t>
            </a:r>
          </a:p>
          <a:p>
            <a:r>
              <a:rPr lang="en-US" dirty="0"/>
              <a:t>Emerging evidence suggests that </a:t>
            </a:r>
            <a:r>
              <a:rPr lang="en-US" b="1" dirty="0"/>
              <a:t>some cases of obesity and binge eating disorders may reflect an incentive-sensitization brain signature of cue hyper-reactivity</a:t>
            </a:r>
            <a:r>
              <a:rPr lang="en-US" dirty="0"/>
              <a:t>, causing excessive 'wanting' to eat.  </a:t>
            </a:r>
          </a:p>
          <a:p>
            <a:pPr marL="0" indent="0" algn="ctr">
              <a:buNone/>
            </a:pPr>
            <a:r>
              <a:rPr lang="en-US" dirty="0"/>
              <a:t>Morales</a:t>
            </a:r>
            <a:r>
              <a:rPr lang="en-US" baseline="30000" dirty="0"/>
              <a:t> </a:t>
            </a:r>
            <a:r>
              <a:rPr lang="en-US" dirty="0"/>
              <a:t>&amp; Berridge, 2020</a:t>
            </a:r>
          </a:p>
          <a:p>
            <a:endParaRPr lang="en-US" dirty="0"/>
          </a:p>
        </p:txBody>
      </p:sp>
      <p:sp>
        <p:nvSpPr>
          <p:cNvPr id="4" name="Slide Number Placeholder 3"/>
          <p:cNvSpPr>
            <a:spLocks noGrp="1"/>
          </p:cNvSpPr>
          <p:nvPr>
            <p:ph type="sldNum" sz="quarter" idx="12"/>
          </p:nvPr>
        </p:nvSpPr>
        <p:spPr/>
        <p:txBody>
          <a:bodyPr/>
          <a:lstStyle/>
          <a:p>
            <a:fld id="{3965329A-BD2B-4E47-9ABA-03987100BF3D}" type="slidenum">
              <a:rPr lang="en-US" smtClean="0"/>
              <a:t>29</a:t>
            </a:fld>
            <a:endParaRPr lang="en-US" dirty="0"/>
          </a:p>
        </p:txBody>
      </p:sp>
    </p:spTree>
    <p:extLst>
      <p:ext uri="{BB962C8B-B14F-4D97-AF65-F5344CB8AC3E}">
        <p14:creationId xmlns:p14="http://schemas.microsoft.com/office/powerpoint/2010/main" val="10446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45974" y="686302"/>
            <a:ext cx="8305800" cy="487362"/>
          </a:xfrm>
        </p:spPr>
        <p:txBody>
          <a:bodyPr>
            <a:normAutofit fontScale="90000"/>
          </a:bodyPr>
          <a:lstStyle/>
          <a:p>
            <a:pPr algn="ctr" eaLnBrk="1" hangingPunct="1"/>
            <a:r>
              <a:rPr lang="en-US" altLang="en-US" sz="4000" dirty="0"/>
              <a:t>Learning Objectives </a:t>
            </a:r>
          </a:p>
        </p:txBody>
      </p:sp>
      <p:sp>
        <p:nvSpPr>
          <p:cNvPr id="5123" name="Rectangle 3"/>
          <p:cNvSpPr>
            <a:spLocks noGrp="1" noChangeArrowheads="1"/>
          </p:cNvSpPr>
          <p:nvPr>
            <p:ph type="body" idx="1"/>
          </p:nvPr>
        </p:nvSpPr>
        <p:spPr>
          <a:xfrm>
            <a:off x="906086" y="1470991"/>
            <a:ext cx="10532227" cy="4622238"/>
          </a:xfrm>
        </p:spPr>
        <p:txBody>
          <a:bodyPr>
            <a:normAutofit fontScale="92500"/>
          </a:bodyPr>
          <a:lstStyle/>
          <a:p>
            <a:r>
              <a:rPr lang="en-US" sz="3200" dirty="0"/>
              <a:t>Review relative effectiveness of evidence based obesity treatments on weight loss and health outcomes.</a:t>
            </a:r>
          </a:p>
          <a:p>
            <a:r>
              <a:rPr lang="en-US" sz="3200" dirty="0"/>
              <a:t>Understand the concept of food addiction and its limitations.</a:t>
            </a:r>
          </a:p>
          <a:p>
            <a:r>
              <a:rPr lang="en-US" sz="3200" dirty="0"/>
              <a:t>Understand the simplicity of the incentive sensitization model of addiction as applied to obesity and its assessment both in research and clinical settings.</a:t>
            </a:r>
          </a:p>
          <a:p>
            <a:r>
              <a:rPr lang="en-US" sz="3200" dirty="0"/>
              <a:t>Learn to apply the model to brief assessments and treatment of patients who are overweight or obese.</a:t>
            </a:r>
            <a:r>
              <a:rPr lang="en-US" altLang="en-US" sz="3200" dirty="0"/>
              <a:t> </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845432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40079" y="428105"/>
            <a:ext cx="10908791" cy="548640"/>
          </a:xfrm>
        </p:spPr>
        <p:txBody>
          <a:bodyPr>
            <a:normAutofit/>
          </a:bodyPr>
          <a:lstStyle/>
          <a:p>
            <a:pPr algn="ctr"/>
            <a:r>
              <a:rPr lang="en-US" dirty="0"/>
              <a:t>Cue Reactivity</a:t>
            </a:r>
            <a:r>
              <a:rPr lang="en-US" altLang="en-US" dirty="0"/>
              <a:t> And Eating</a:t>
            </a:r>
          </a:p>
        </p:txBody>
      </p:sp>
      <p:sp>
        <p:nvSpPr>
          <p:cNvPr id="3" name="Content Placeholder 2"/>
          <p:cNvSpPr>
            <a:spLocks noGrp="1"/>
          </p:cNvSpPr>
          <p:nvPr>
            <p:ph idx="1"/>
          </p:nvPr>
        </p:nvSpPr>
        <p:spPr>
          <a:xfrm>
            <a:off x="865768" y="1226127"/>
            <a:ext cx="10457411" cy="5274425"/>
          </a:xfrm>
        </p:spPr>
        <p:txBody>
          <a:bodyPr>
            <a:normAutofit fontScale="92500" lnSpcReduction="20000"/>
          </a:bodyPr>
          <a:lstStyle/>
          <a:p>
            <a:r>
              <a:rPr lang="en-US" sz="2800" dirty="0"/>
              <a:t>Meta-analysis on the </a:t>
            </a:r>
            <a:r>
              <a:rPr lang="en-US" sz="2800" b="1" dirty="0"/>
              <a:t>predictive effects of food cue reactivity and craving on eating and weight-related outcomes</a:t>
            </a:r>
            <a:r>
              <a:rPr lang="en-US" sz="2800" dirty="0"/>
              <a:t>. </a:t>
            </a:r>
          </a:p>
          <a:p>
            <a:r>
              <a:rPr lang="en-US" sz="2800" dirty="0"/>
              <a:t>Across 69 reported statistics from 45 published reports representing 3,292 participants, we found an </a:t>
            </a:r>
            <a:r>
              <a:rPr lang="en-US" sz="2800" b="1" dirty="0"/>
              <a:t>overall medium effect of food cue reactivity and craving on outcomes </a:t>
            </a:r>
            <a:r>
              <a:rPr lang="en-US" sz="2800" dirty="0"/>
              <a:t>(r = 0.33, p&lt;0.001; approximately 11% of variance), </a:t>
            </a:r>
          </a:p>
          <a:p>
            <a:r>
              <a:rPr lang="en-US" sz="2800" dirty="0"/>
              <a:t>Suggesting that </a:t>
            </a:r>
            <a:r>
              <a:rPr lang="en-US" sz="2800" b="1" dirty="0"/>
              <a:t>cue exposure and the experience of craving significantly influence and contribute to eating behavior and weight gain</a:t>
            </a:r>
            <a:r>
              <a:rPr lang="en-US" sz="2800" dirty="0"/>
              <a:t>.</a:t>
            </a:r>
          </a:p>
          <a:p>
            <a:r>
              <a:rPr lang="en-US" sz="2800" dirty="0"/>
              <a:t>Overall, the present findings suggest that food cue reactivity, cue-induced craving and tonic craving </a:t>
            </a:r>
            <a:r>
              <a:rPr lang="en-US" sz="2800" b="1" dirty="0"/>
              <a:t>systematically and prospectively predict food-related outcomes.</a:t>
            </a:r>
          </a:p>
          <a:p>
            <a:pPr marL="0" indent="0" algn="ctr">
              <a:buNone/>
            </a:pPr>
            <a:r>
              <a:rPr lang="en-US" sz="2800" dirty="0"/>
              <a:t>Boswell &amp; Kober, 2016</a:t>
            </a:r>
          </a:p>
          <a:p>
            <a:pPr marL="0" indent="0">
              <a:buNone/>
            </a:pPr>
            <a:endParaRPr lang="en-US" dirty="0"/>
          </a:p>
          <a:p>
            <a:endParaRPr lang="en-US" altLang="en-US" sz="3200" b="1" dirty="0"/>
          </a:p>
          <a:p>
            <a:pPr marL="457200" lvl="1" indent="0">
              <a:buNone/>
            </a:pPr>
            <a:endParaRPr lang="en-US" altLang="en-US" sz="2800" dirty="0"/>
          </a:p>
          <a:p>
            <a:pPr>
              <a:defRPr/>
            </a:pPr>
            <a:endParaRPr lang="en-US" sz="2800" dirty="0"/>
          </a:p>
          <a:p>
            <a:pPr>
              <a:defRPr/>
            </a:pPr>
            <a:endParaRPr lang="en-US" sz="2800" dirty="0"/>
          </a:p>
        </p:txBody>
      </p:sp>
    </p:spTree>
    <p:extLst>
      <p:ext uri="{BB962C8B-B14F-4D97-AF65-F5344CB8AC3E}">
        <p14:creationId xmlns:p14="http://schemas.microsoft.com/office/powerpoint/2010/main" val="352658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96240"/>
            <a:ext cx="10908791" cy="548640"/>
          </a:xfrm>
        </p:spPr>
        <p:txBody>
          <a:bodyPr/>
          <a:lstStyle/>
          <a:p>
            <a:pPr algn="ctr"/>
            <a:r>
              <a:rPr lang="en-US" dirty="0"/>
              <a:t>Obesity Psychotherapy </a:t>
            </a:r>
          </a:p>
        </p:txBody>
      </p:sp>
      <p:sp>
        <p:nvSpPr>
          <p:cNvPr id="3" name="Content Placeholder 2"/>
          <p:cNvSpPr>
            <a:spLocks noGrp="1"/>
          </p:cNvSpPr>
          <p:nvPr>
            <p:ph idx="1"/>
          </p:nvPr>
        </p:nvSpPr>
        <p:spPr>
          <a:xfrm>
            <a:off x="731520" y="1119448"/>
            <a:ext cx="10640291" cy="5206538"/>
          </a:xfrm>
        </p:spPr>
        <p:txBody>
          <a:bodyPr>
            <a:normAutofit lnSpcReduction="10000"/>
          </a:bodyPr>
          <a:lstStyle/>
          <a:p>
            <a:r>
              <a:rPr lang="en-US" b="1" dirty="0"/>
              <a:t>Empirical research examining the efficacy of treatments for food addiction is lacking</a:t>
            </a:r>
            <a:r>
              <a:rPr lang="en-US" dirty="0"/>
              <a:t>, and greatly needed (Nightingale &amp; Cassin, 2019).</a:t>
            </a:r>
          </a:p>
          <a:p>
            <a:r>
              <a:rPr lang="en-US" b="1" dirty="0"/>
              <a:t>CBT is very effective and may be superior for eating disorders </a:t>
            </a:r>
            <a:r>
              <a:rPr lang="en-US" dirty="0"/>
              <a:t>(Linardon, Wade, </a:t>
            </a:r>
            <a:r>
              <a:rPr lang="es-ES" dirty="0"/>
              <a:t>de la Piedad Garcia et al., 2017).</a:t>
            </a:r>
            <a:endParaRPr lang="en-US" b="1" dirty="0"/>
          </a:p>
          <a:p>
            <a:r>
              <a:rPr lang="en-US" b="1" dirty="0"/>
              <a:t>CBT is an effective treatment for binge eating disorder </a:t>
            </a:r>
            <a:r>
              <a:rPr lang="en-US" dirty="0"/>
              <a:t>(Striegel-Moore, Wilson, DeBar,et al., 2010).</a:t>
            </a:r>
          </a:p>
          <a:p>
            <a:r>
              <a:rPr lang="en-US" b="1" dirty="0"/>
              <a:t>CBT may be a more effective treatment for patients with obesity co-occurring with binge eating.</a:t>
            </a:r>
          </a:p>
          <a:p>
            <a:r>
              <a:rPr lang="en-US" b="1" dirty="0"/>
              <a:t>CBT outperformed behavioral weight loss treatment in short- and long-term binge-eating outcome and led to lower longer term abstinence than self-help treatment </a:t>
            </a:r>
            <a:r>
              <a:rPr lang="de-DE" b="1" dirty="0"/>
              <a:t> </a:t>
            </a:r>
            <a:r>
              <a:rPr lang="de-DE" dirty="0"/>
              <a:t>(Hilbert, Petroff, Herpertz et al., 2019). </a:t>
            </a:r>
            <a:endParaRPr lang="en-US" b="1" dirty="0"/>
          </a:p>
          <a:p>
            <a:endParaRPr lang="en-US" dirty="0"/>
          </a:p>
        </p:txBody>
      </p:sp>
      <p:sp>
        <p:nvSpPr>
          <p:cNvPr id="4" name="Slide Number Placeholder 3"/>
          <p:cNvSpPr>
            <a:spLocks noGrp="1"/>
          </p:cNvSpPr>
          <p:nvPr>
            <p:ph type="sldNum" sz="quarter" idx="12"/>
          </p:nvPr>
        </p:nvSpPr>
        <p:spPr/>
        <p:txBody>
          <a:bodyPr/>
          <a:lstStyle/>
          <a:p>
            <a:fld id="{3965329A-BD2B-4E47-9ABA-03987100BF3D}" type="slidenum">
              <a:rPr lang="en-US" smtClean="0"/>
              <a:t>31</a:t>
            </a:fld>
            <a:endParaRPr lang="en-US" dirty="0"/>
          </a:p>
        </p:txBody>
      </p:sp>
    </p:spTree>
    <p:extLst>
      <p:ext uri="{BB962C8B-B14F-4D97-AF65-F5344CB8AC3E}">
        <p14:creationId xmlns:p14="http://schemas.microsoft.com/office/powerpoint/2010/main" val="3047834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Cravings Clinical Assessment  </a:t>
            </a:r>
          </a:p>
        </p:txBody>
      </p:sp>
      <p:sp>
        <p:nvSpPr>
          <p:cNvPr id="3" name="Content Placeholder 2"/>
          <p:cNvSpPr>
            <a:spLocks noGrp="1"/>
          </p:cNvSpPr>
          <p:nvPr>
            <p:ph idx="1"/>
          </p:nvPr>
        </p:nvSpPr>
        <p:spPr>
          <a:xfrm>
            <a:off x="350520" y="1600200"/>
            <a:ext cx="11734800" cy="4145280"/>
          </a:xfrm>
        </p:spPr>
        <p:txBody>
          <a:bodyPr>
            <a:normAutofit/>
          </a:bodyPr>
          <a:lstStyle/>
          <a:p>
            <a:r>
              <a:rPr lang="en-US" b="1" dirty="0"/>
              <a:t>Food cravings are the central clinically observable feature of the incentive sensitization model of obesity</a:t>
            </a:r>
            <a:r>
              <a:rPr lang="en-US" dirty="0"/>
              <a:t>.</a:t>
            </a:r>
          </a:p>
          <a:p>
            <a:r>
              <a:rPr lang="en-US" dirty="0"/>
              <a:t>There are several brief self report instruments to assess food craving (Meule, 2020).</a:t>
            </a:r>
          </a:p>
          <a:p>
            <a:r>
              <a:rPr lang="en-US" dirty="0"/>
              <a:t>However, a simple clinical assessment can identify patients with weight problems who may have an addictive component.</a:t>
            </a:r>
          </a:p>
          <a:p>
            <a:r>
              <a:rPr lang="en-US" dirty="0"/>
              <a:t>“Do experience food cravings that lead you to overeat?” </a:t>
            </a:r>
          </a:p>
        </p:txBody>
      </p:sp>
      <p:sp>
        <p:nvSpPr>
          <p:cNvPr id="4" name="Slide Number Placeholder 3"/>
          <p:cNvSpPr>
            <a:spLocks noGrp="1"/>
          </p:cNvSpPr>
          <p:nvPr>
            <p:ph type="sldNum" sz="quarter" idx="12"/>
          </p:nvPr>
        </p:nvSpPr>
        <p:spPr/>
        <p:txBody>
          <a:bodyPr/>
          <a:lstStyle/>
          <a:p>
            <a:fld id="{3965329A-BD2B-4E47-9ABA-03987100BF3D}" type="slidenum">
              <a:rPr lang="en-US" smtClean="0"/>
              <a:t>32</a:t>
            </a:fld>
            <a:endParaRPr lang="en-US" dirty="0"/>
          </a:p>
        </p:txBody>
      </p:sp>
    </p:spTree>
    <p:extLst>
      <p:ext uri="{BB962C8B-B14F-4D97-AF65-F5344CB8AC3E}">
        <p14:creationId xmlns:p14="http://schemas.microsoft.com/office/powerpoint/2010/main" val="2035849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Cravings Treatment  </a:t>
            </a:r>
          </a:p>
        </p:txBody>
      </p:sp>
      <p:sp>
        <p:nvSpPr>
          <p:cNvPr id="3" name="Content Placeholder 2"/>
          <p:cNvSpPr>
            <a:spLocks noGrp="1"/>
          </p:cNvSpPr>
          <p:nvPr>
            <p:ph idx="1"/>
          </p:nvPr>
        </p:nvSpPr>
        <p:spPr>
          <a:xfrm>
            <a:off x="350520" y="1600200"/>
            <a:ext cx="11734800" cy="4145280"/>
          </a:xfrm>
        </p:spPr>
        <p:txBody>
          <a:bodyPr>
            <a:normAutofit/>
          </a:bodyPr>
          <a:lstStyle/>
          <a:p>
            <a:r>
              <a:rPr lang="en-US" sz="3200" b="1" dirty="0"/>
              <a:t>Social support mediates cravings </a:t>
            </a:r>
            <a:r>
              <a:rPr lang="en-US" sz="3200" dirty="0"/>
              <a:t>(</a:t>
            </a:r>
            <a:r>
              <a:rPr lang="fi-FI" sz="3200" dirty="0"/>
              <a:t>Fogelman, Hwang, Sinha et al., 2021).</a:t>
            </a:r>
          </a:p>
          <a:p>
            <a:r>
              <a:rPr lang="en-US" sz="3200" b="1" dirty="0"/>
              <a:t>Cognitive Behavioral Therapy for Eating Disorders, Overeaters Anonymous and other interventions that increase social support can reduce cravings and stress triggered cravings</a:t>
            </a:r>
            <a:r>
              <a:rPr lang="en-US" sz="3200" dirty="0"/>
              <a:t>.</a:t>
            </a:r>
          </a:p>
          <a:p>
            <a:endParaRPr lang="en-US" sz="3200" dirty="0"/>
          </a:p>
        </p:txBody>
      </p:sp>
      <p:sp>
        <p:nvSpPr>
          <p:cNvPr id="4" name="Slide Number Placeholder 3"/>
          <p:cNvSpPr>
            <a:spLocks noGrp="1"/>
          </p:cNvSpPr>
          <p:nvPr>
            <p:ph type="sldNum" sz="quarter" idx="12"/>
          </p:nvPr>
        </p:nvSpPr>
        <p:spPr/>
        <p:txBody>
          <a:bodyPr/>
          <a:lstStyle/>
          <a:p>
            <a:fld id="{3965329A-BD2B-4E47-9ABA-03987100BF3D}" type="slidenum">
              <a:rPr lang="en-US" smtClean="0"/>
              <a:t>33</a:t>
            </a:fld>
            <a:endParaRPr lang="en-US" dirty="0"/>
          </a:p>
        </p:txBody>
      </p:sp>
    </p:spTree>
    <p:extLst>
      <p:ext uri="{BB962C8B-B14F-4D97-AF65-F5344CB8AC3E}">
        <p14:creationId xmlns:p14="http://schemas.microsoft.com/office/powerpoint/2010/main" val="2536690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8" y="556953"/>
            <a:ext cx="10908791" cy="548640"/>
          </a:xfrm>
        </p:spPr>
        <p:txBody>
          <a:bodyPr>
            <a:normAutofit/>
          </a:bodyPr>
          <a:lstStyle/>
          <a:p>
            <a:pPr algn="ctr"/>
            <a:r>
              <a:rPr lang="en-US" dirty="0"/>
              <a:t>Overeaters Anonymous</a:t>
            </a:r>
          </a:p>
        </p:txBody>
      </p:sp>
      <p:sp>
        <p:nvSpPr>
          <p:cNvPr id="3" name="Content Placeholder 2"/>
          <p:cNvSpPr>
            <a:spLocks noGrp="1"/>
          </p:cNvSpPr>
          <p:nvPr>
            <p:ph idx="1"/>
          </p:nvPr>
        </p:nvSpPr>
        <p:spPr>
          <a:xfrm>
            <a:off x="706581" y="1379912"/>
            <a:ext cx="10474037" cy="5170516"/>
          </a:xfrm>
        </p:spPr>
        <p:txBody>
          <a:bodyPr>
            <a:normAutofit fontScale="92500" lnSpcReduction="20000"/>
          </a:bodyPr>
          <a:lstStyle/>
          <a:p>
            <a:r>
              <a:rPr lang="en-US" dirty="0"/>
              <a:t>The idea of OA came to founder Rozanne S. at a Gamblers Anonymous (GA) meeting she attended with a compulsive gambling friend in 1958. </a:t>
            </a:r>
          </a:p>
          <a:p>
            <a:r>
              <a:rPr lang="en-US" dirty="0"/>
              <a:t>As GA members shared their stories, she heard her story, not of gambling, but of compulsive overeating. </a:t>
            </a:r>
          </a:p>
          <a:p>
            <a:r>
              <a:rPr lang="en-US" dirty="0"/>
              <a:t>She knew then that the </a:t>
            </a:r>
            <a:r>
              <a:rPr lang="en-US" b="1" dirty="0"/>
              <a:t>Twelve Step and Twelve Tradition program founded by Alcoholics Anonymous (AA) and modeled by GA offered her a chance to change her life and reduce her 152-pound body to a size that would fit her 5-foot, 2-inch frame</a:t>
            </a:r>
            <a:r>
              <a:rPr lang="en-US" dirty="0"/>
              <a:t>. </a:t>
            </a:r>
          </a:p>
          <a:p>
            <a:r>
              <a:rPr lang="en-US" dirty="0"/>
              <a:t>Not until 1960, when her weight had increased to 161 pounds (73 kg), could she find other people who shared her convictions. </a:t>
            </a:r>
          </a:p>
          <a:p>
            <a:r>
              <a:rPr lang="en-US" b="1" dirty="0"/>
              <a:t>Today, about 6,500 OA groups meet each week in over 75 countries</a:t>
            </a:r>
            <a:r>
              <a:rPr lang="en-US" dirty="0"/>
              <a:t>. With 60,000 members worldwide divided into ten geographic regions and a virtual region, OA helps thousands of compulsive eaters find new life in recovery. </a:t>
            </a:r>
          </a:p>
          <a:p>
            <a:pPr marL="0" indent="0" algn="ctr">
              <a:buNone/>
            </a:pPr>
            <a:r>
              <a:rPr lang="en-US" dirty="0"/>
              <a:t>https://oa.org/find-a-meeting/?type=0</a:t>
            </a:r>
          </a:p>
        </p:txBody>
      </p:sp>
      <p:sp>
        <p:nvSpPr>
          <p:cNvPr id="4" name="Slide Number Placeholder 3"/>
          <p:cNvSpPr>
            <a:spLocks noGrp="1"/>
          </p:cNvSpPr>
          <p:nvPr>
            <p:ph type="sldNum" sz="quarter" idx="12"/>
          </p:nvPr>
        </p:nvSpPr>
        <p:spPr/>
        <p:txBody>
          <a:bodyPr/>
          <a:lstStyle/>
          <a:p>
            <a:fld id="{3965329A-BD2B-4E47-9ABA-03987100BF3D}" type="slidenum">
              <a:rPr lang="en-US" smtClean="0"/>
              <a:t>34</a:t>
            </a:fld>
            <a:endParaRPr lang="en-US" dirty="0"/>
          </a:p>
        </p:txBody>
      </p:sp>
    </p:spTree>
    <p:extLst>
      <p:ext uri="{BB962C8B-B14F-4D97-AF65-F5344CB8AC3E}">
        <p14:creationId xmlns:p14="http://schemas.microsoft.com/office/powerpoint/2010/main" val="964529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Addictive Foods</a:t>
            </a:r>
          </a:p>
        </p:txBody>
      </p:sp>
      <p:sp>
        <p:nvSpPr>
          <p:cNvPr id="4" name="Slide Number Placeholder 3"/>
          <p:cNvSpPr>
            <a:spLocks noGrp="1"/>
          </p:cNvSpPr>
          <p:nvPr>
            <p:ph type="sldNum" sz="quarter" idx="12"/>
          </p:nvPr>
        </p:nvSpPr>
        <p:spPr/>
        <p:txBody>
          <a:bodyPr/>
          <a:lstStyle/>
          <a:p>
            <a:fld id="{3965329A-BD2B-4E47-9ABA-03987100BF3D}" type="slidenum">
              <a:rPr lang="en-US" smtClean="0"/>
              <a:t>35</a:t>
            </a:fld>
            <a:endParaRPr lang="en-US" dirty="0"/>
          </a:p>
        </p:txBody>
      </p:sp>
      <p:pic>
        <p:nvPicPr>
          <p:cNvPr id="6" name="Content Placeholder 8" descr="C:\Users\jwestph\AppData\Local\Microsoft\Windows\INetCache\Content.MSO\399C3E69.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492240" y="289560"/>
            <a:ext cx="5394960" cy="6324599"/>
          </a:xfrm>
          <a:prstGeom prst="rect">
            <a:avLst/>
          </a:prstGeom>
          <a:noFill/>
          <a:ln>
            <a:noFill/>
          </a:ln>
        </p:spPr>
      </p:pic>
      <p:sp>
        <p:nvSpPr>
          <p:cNvPr id="3" name="Content Placeholder 2"/>
          <p:cNvSpPr>
            <a:spLocks noGrp="1"/>
          </p:cNvSpPr>
          <p:nvPr>
            <p:ph idx="1"/>
          </p:nvPr>
        </p:nvSpPr>
        <p:spPr>
          <a:xfrm>
            <a:off x="213360" y="1432560"/>
            <a:ext cx="6004561" cy="4404360"/>
          </a:xfrm>
        </p:spPr>
        <p:txBody>
          <a:bodyPr/>
          <a:lstStyle/>
          <a:p>
            <a:r>
              <a:rPr lang="en-US" sz="2800" dirty="0"/>
              <a:t>Results of Schulte, Avena, Gearhardt (2015).</a:t>
            </a:r>
          </a:p>
          <a:p>
            <a:endParaRPr lang="en-US" sz="2800" dirty="0"/>
          </a:p>
          <a:p>
            <a:r>
              <a:rPr lang="en-US" sz="2800" dirty="0"/>
              <a:t>The 18 most addictive foods.</a:t>
            </a:r>
          </a:p>
          <a:p>
            <a:endParaRPr lang="en-US" dirty="0"/>
          </a:p>
        </p:txBody>
      </p:sp>
    </p:spTree>
    <p:extLst>
      <p:ext uri="{BB962C8B-B14F-4D97-AF65-F5344CB8AC3E}">
        <p14:creationId xmlns:p14="http://schemas.microsoft.com/office/powerpoint/2010/main" val="2092558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479368"/>
            <a:ext cx="9738359" cy="565265"/>
          </a:xfrm>
        </p:spPr>
        <p:txBody>
          <a:bodyPr>
            <a:normAutofit/>
          </a:bodyPr>
          <a:lstStyle/>
          <a:p>
            <a:pPr algn="ctr"/>
            <a:r>
              <a:rPr lang="en-US" dirty="0"/>
              <a:t>Addictive Foods</a:t>
            </a:r>
          </a:p>
        </p:txBody>
      </p:sp>
      <p:sp>
        <p:nvSpPr>
          <p:cNvPr id="4" name="Slide Number Placeholder 3"/>
          <p:cNvSpPr>
            <a:spLocks noGrp="1"/>
          </p:cNvSpPr>
          <p:nvPr>
            <p:ph type="sldNum" sz="quarter" idx="12"/>
          </p:nvPr>
        </p:nvSpPr>
        <p:spPr/>
        <p:txBody>
          <a:bodyPr/>
          <a:lstStyle/>
          <a:p>
            <a:fld id="{3965329A-BD2B-4E47-9ABA-03987100BF3D}" type="slidenum">
              <a:rPr lang="en-US" smtClean="0"/>
              <a:t>36</a:t>
            </a:fld>
            <a:endParaRPr lang="en-US" dirty="0"/>
          </a:p>
        </p:txBody>
      </p:sp>
      <p:sp>
        <p:nvSpPr>
          <p:cNvPr id="5" name="Content Placeholder 4"/>
          <p:cNvSpPr>
            <a:spLocks noGrp="1"/>
          </p:cNvSpPr>
          <p:nvPr>
            <p:ph idx="1"/>
          </p:nvPr>
        </p:nvSpPr>
        <p:spPr>
          <a:xfrm>
            <a:off x="764770" y="1202574"/>
            <a:ext cx="10590415" cy="5223164"/>
          </a:xfrm>
        </p:spPr>
        <p:txBody>
          <a:bodyPr>
            <a:normAutofit fontScale="92500"/>
          </a:bodyPr>
          <a:lstStyle/>
          <a:p>
            <a:r>
              <a:rPr lang="en-US" sz="2800" dirty="0"/>
              <a:t>Participants:</a:t>
            </a:r>
            <a:r>
              <a:rPr lang="en-US" sz="2800" b="1" dirty="0"/>
              <a:t> </a:t>
            </a:r>
            <a:r>
              <a:rPr lang="en-US" sz="2800" dirty="0"/>
              <a:t>120 undergraduates participated in Study One and 384 participants participated in Study Two.</a:t>
            </a:r>
          </a:p>
          <a:p>
            <a:r>
              <a:rPr lang="en-US" sz="2800" dirty="0"/>
              <a:t>Measurements:</a:t>
            </a:r>
            <a:r>
              <a:rPr lang="en-US" sz="2800" b="1" dirty="0"/>
              <a:t> </a:t>
            </a:r>
            <a:r>
              <a:rPr lang="en-US" sz="2800" dirty="0"/>
              <a:t>In Study One, participants (n = 120) completed the YFAS followed by a </a:t>
            </a:r>
            <a:r>
              <a:rPr lang="en-US" sz="2800" b="1" dirty="0"/>
              <a:t>forced-choice task to indicate which foods, out of 35 foods varying in nutritional composition, were most associated with addictive-like eating behaviors</a:t>
            </a:r>
            <a:r>
              <a:rPr lang="en-US" sz="2800" dirty="0"/>
              <a:t>. </a:t>
            </a:r>
          </a:p>
          <a:p>
            <a:r>
              <a:rPr lang="en-US" sz="2800" dirty="0"/>
              <a:t>Using the same 35 foods, Study Two utilized hierarchical linear modeling to investigate which food attributes (e.g., fat grams) were related to addictive-like eating behavior (at level one) and explored the influence of individual differences for this association (at level two).</a:t>
            </a:r>
          </a:p>
          <a:p>
            <a:pPr marL="0" indent="0" algn="ctr">
              <a:buNone/>
            </a:pPr>
            <a:r>
              <a:rPr lang="en-US" sz="2800" dirty="0"/>
              <a:t>Schulte, Avena, Gearhardt, 2015</a:t>
            </a:r>
          </a:p>
        </p:txBody>
      </p:sp>
    </p:spTree>
    <p:extLst>
      <p:ext uri="{BB962C8B-B14F-4D97-AF65-F5344CB8AC3E}">
        <p14:creationId xmlns:p14="http://schemas.microsoft.com/office/powerpoint/2010/main" val="125101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857" y="695498"/>
            <a:ext cx="9738359" cy="565265"/>
          </a:xfrm>
        </p:spPr>
        <p:txBody>
          <a:bodyPr>
            <a:normAutofit/>
          </a:bodyPr>
          <a:lstStyle/>
          <a:p>
            <a:pPr algn="ctr"/>
            <a:r>
              <a:rPr lang="en-US" dirty="0"/>
              <a:t>Addictive Foods (2)</a:t>
            </a:r>
          </a:p>
        </p:txBody>
      </p:sp>
      <p:sp>
        <p:nvSpPr>
          <p:cNvPr id="4" name="Slide Number Placeholder 3"/>
          <p:cNvSpPr>
            <a:spLocks noGrp="1"/>
          </p:cNvSpPr>
          <p:nvPr>
            <p:ph type="sldNum" sz="quarter" idx="12"/>
          </p:nvPr>
        </p:nvSpPr>
        <p:spPr/>
        <p:txBody>
          <a:bodyPr/>
          <a:lstStyle/>
          <a:p>
            <a:fld id="{3965329A-BD2B-4E47-9ABA-03987100BF3D}" type="slidenum">
              <a:rPr lang="en-US" smtClean="0"/>
              <a:t>37</a:t>
            </a:fld>
            <a:endParaRPr lang="en-US" dirty="0"/>
          </a:p>
        </p:txBody>
      </p:sp>
      <p:sp>
        <p:nvSpPr>
          <p:cNvPr id="5" name="Content Placeholder 4"/>
          <p:cNvSpPr>
            <a:spLocks noGrp="1"/>
          </p:cNvSpPr>
          <p:nvPr>
            <p:ph idx="1"/>
          </p:nvPr>
        </p:nvSpPr>
        <p:spPr>
          <a:xfrm>
            <a:off x="640079" y="1680556"/>
            <a:ext cx="10457411" cy="4844935"/>
          </a:xfrm>
        </p:spPr>
        <p:txBody>
          <a:bodyPr>
            <a:normAutofit fontScale="92500" lnSpcReduction="20000"/>
          </a:bodyPr>
          <a:lstStyle/>
          <a:p>
            <a:r>
              <a:rPr lang="en-US" sz="2800" dirty="0"/>
              <a:t>Results:</a:t>
            </a:r>
            <a:r>
              <a:rPr lang="en-US" sz="2800" b="1" dirty="0"/>
              <a:t> </a:t>
            </a:r>
            <a:r>
              <a:rPr lang="en-US" sz="2800" dirty="0"/>
              <a:t>In Study One, processed foods, higher in fat and GL, were most frequently associated with addictive-like eating behaviors. In Study Two, </a:t>
            </a:r>
            <a:r>
              <a:rPr lang="en-US" sz="2800" b="1" dirty="0"/>
              <a:t>processing was a large, positive predictor for whether a food was associated with problematic, addictive-like eating behaviors. </a:t>
            </a:r>
          </a:p>
          <a:p>
            <a:r>
              <a:rPr lang="en-US" sz="2800" dirty="0"/>
              <a:t>Conclusion:</a:t>
            </a:r>
            <a:r>
              <a:rPr lang="en-US" sz="2800" b="1" dirty="0"/>
              <a:t> The current study provides preliminary evidence that not all foods are equally implicated in addictive-like eating behavior, and highly processed foods, which may share characteristics with drugs of abuse (e.g. high dose, rapid rate of absorption) appear to be particularly associated with "food addiction.“</a:t>
            </a:r>
          </a:p>
          <a:p>
            <a:pPr marL="0" indent="0" algn="ctr">
              <a:buNone/>
            </a:pPr>
            <a:r>
              <a:rPr lang="en-US" sz="2800" dirty="0"/>
              <a:t>Schulte, Avena, Gearhardt, 2015</a:t>
            </a:r>
          </a:p>
        </p:txBody>
      </p:sp>
    </p:spTree>
    <p:extLst>
      <p:ext uri="{BB962C8B-B14F-4D97-AF65-F5344CB8AC3E}">
        <p14:creationId xmlns:p14="http://schemas.microsoft.com/office/powerpoint/2010/main" val="3063074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73827" y="760153"/>
            <a:ext cx="8305800" cy="487362"/>
          </a:xfrm>
        </p:spPr>
        <p:txBody>
          <a:bodyPr>
            <a:normAutofit fontScale="90000"/>
          </a:bodyPr>
          <a:lstStyle/>
          <a:p>
            <a:pPr algn="ctr" eaLnBrk="1" hangingPunct="1"/>
            <a:r>
              <a:rPr lang="en-US" altLang="en-US" sz="4000" dirty="0"/>
              <a:t>Main Points</a:t>
            </a:r>
          </a:p>
        </p:txBody>
      </p:sp>
      <p:sp>
        <p:nvSpPr>
          <p:cNvPr id="5123" name="Rectangle 3"/>
          <p:cNvSpPr>
            <a:spLocks noGrp="1" noChangeArrowheads="1"/>
          </p:cNvSpPr>
          <p:nvPr>
            <p:ph type="body" idx="1"/>
          </p:nvPr>
        </p:nvSpPr>
        <p:spPr>
          <a:xfrm>
            <a:off x="706582" y="1480270"/>
            <a:ext cx="10640291" cy="5153286"/>
          </a:xfrm>
        </p:spPr>
        <p:txBody>
          <a:bodyPr>
            <a:normAutofit fontScale="85000" lnSpcReduction="10000"/>
          </a:bodyPr>
          <a:lstStyle/>
          <a:p>
            <a:pPr eaLnBrk="1" hangingPunct="1"/>
            <a:r>
              <a:rPr lang="en-US" altLang="en-US" sz="2800" dirty="0"/>
              <a:t>The US obesity epidemic was accelerating among adults and youth before COVID with major public health and economic consequences. </a:t>
            </a:r>
          </a:p>
          <a:p>
            <a:r>
              <a:rPr lang="en-US" sz="2800" dirty="0"/>
              <a:t>Evidence based obesity treatment, other than bariatric surgery, provides very modest results.</a:t>
            </a:r>
          </a:p>
          <a:p>
            <a:r>
              <a:rPr lang="en-US" sz="2800" dirty="0"/>
              <a:t>Bariatric surgery is only effective in the long term in 67% of patients because of weight regain, with approximately 20% developing new onset alcohol or drug use disorders after surgery.</a:t>
            </a:r>
          </a:p>
          <a:p>
            <a:r>
              <a:rPr lang="en-US" sz="2800" dirty="0"/>
              <a:t>The current concept of food addiction is based on substance dependence type criteria and is currently assessed by the Yale Food Addiction Scale 2.</a:t>
            </a:r>
          </a:p>
          <a:p>
            <a:r>
              <a:rPr lang="en-US" sz="2800" dirty="0"/>
              <a:t>Food Addiction is found frequently in the overweight or obese population, and </a:t>
            </a:r>
            <a:r>
              <a:rPr lang="en-US" altLang="en-US" sz="2800" dirty="0"/>
              <a:t>identifies a subgroup of the obese.</a:t>
            </a:r>
          </a:p>
          <a:p>
            <a:pPr marL="0" indent="0">
              <a:buNone/>
            </a:pPr>
            <a:r>
              <a:rPr lang="en-US" altLang="en-US" sz="2800" dirty="0"/>
              <a:t> </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902090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8" y="274320"/>
            <a:ext cx="10908791" cy="548640"/>
          </a:xfrm>
        </p:spPr>
        <p:txBody>
          <a:bodyPr/>
          <a:lstStyle/>
          <a:p>
            <a:pPr algn="ctr"/>
            <a:r>
              <a:rPr lang="en-US" dirty="0"/>
              <a:t>Main Points (2)</a:t>
            </a:r>
          </a:p>
        </p:txBody>
      </p:sp>
      <p:sp>
        <p:nvSpPr>
          <p:cNvPr id="3" name="Content Placeholder 2"/>
          <p:cNvSpPr>
            <a:spLocks noGrp="1"/>
          </p:cNvSpPr>
          <p:nvPr>
            <p:ph idx="1"/>
          </p:nvPr>
        </p:nvSpPr>
        <p:spPr>
          <a:xfrm>
            <a:off x="756459" y="864524"/>
            <a:ext cx="10557164" cy="5411585"/>
          </a:xfrm>
        </p:spPr>
        <p:txBody>
          <a:bodyPr>
            <a:normAutofit lnSpcReduction="10000"/>
          </a:bodyPr>
          <a:lstStyle/>
          <a:p>
            <a:r>
              <a:rPr lang="en-US" sz="2800" dirty="0"/>
              <a:t>Food addiction may explain the modest results of obesity treatment and addiction substitution and weight regain after bariatric surgery.</a:t>
            </a:r>
          </a:p>
          <a:p>
            <a:r>
              <a:rPr lang="en-US" sz="2800" dirty="0"/>
              <a:t>Some cases of obesity and binge eating disorders may reflect an incentive-sensitization brain signature of cue hyper-reactivity and craving. </a:t>
            </a:r>
          </a:p>
          <a:p>
            <a:r>
              <a:rPr lang="en-US" sz="2800" dirty="0"/>
              <a:t>Cognitive Behavioral Therapy for Eating Disorders, Overeaters Anonymous and other interventions that increase social support can reduce cravings.</a:t>
            </a:r>
          </a:p>
          <a:p>
            <a:r>
              <a:rPr lang="en-US" sz="2800" dirty="0"/>
              <a:t>Limited evidence supports that food processing, especially with snack foods increases food cravings.  </a:t>
            </a:r>
          </a:p>
          <a:p>
            <a:endParaRPr lang="en-US" dirty="0"/>
          </a:p>
          <a:p>
            <a:endParaRPr lang="en-US" dirty="0"/>
          </a:p>
        </p:txBody>
      </p:sp>
      <p:sp>
        <p:nvSpPr>
          <p:cNvPr id="4" name="Slide Number Placeholder 3"/>
          <p:cNvSpPr>
            <a:spLocks noGrp="1"/>
          </p:cNvSpPr>
          <p:nvPr>
            <p:ph type="sldNum" sz="quarter" idx="12"/>
          </p:nvPr>
        </p:nvSpPr>
        <p:spPr/>
        <p:txBody>
          <a:bodyPr/>
          <a:lstStyle/>
          <a:p>
            <a:fld id="{3965329A-BD2B-4E47-9ABA-03987100BF3D}" type="slidenum">
              <a:rPr lang="en-US" smtClean="0"/>
              <a:t>39</a:t>
            </a:fld>
            <a:endParaRPr lang="en-US" dirty="0"/>
          </a:p>
        </p:txBody>
      </p:sp>
    </p:spTree>
    <p:extLst>
      <p:ext uri="{BB962C8B-B14F-4D97-AF65-F5344CB8AC3E}">
        <p14:creationId xmlns:p14="http://schemas.microsoft.com/office/powerpoint/2010/main" val="844837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Obesity Definitions</a:t>
            </a:r>
          </a:p>
        </p:txBody>
      </p:sp>
      <p:sp>
        <p:nvSpPr>
          <p:cNvPr id="3" name="Content Placeholder 2"/>
          <p:cNvSpPr>
            <a:spLocks noGrp="1"/>
          </p:cNvSpPr>
          <p:nvPr>
            <p:ph idx="1"/>
          </p:nvPr>
        </p:nvSpPr>
        <p:spPr/>
        <p:txBody>
          <a:bodyPr>
            <a:normAutofit lnSpcReduction="10000"/>
          </a:bodyPr>
          <a:lstStyle/>
          <a:p>
            <a:r>
              <a:rPr lang="en-US" dirty="0"/>
              <a:t>Obesity is defined by the World Health Organization as “abnormal or excessive fat accumulation that presents a risk to health.” </a:t>
            </a:r>
          </a:p>
          <a:p>
            <a:endParaRPr lang="en-US" dirty="0"/>
          </a:p>
          <a:p>
            <a:r>
              <a:rPr lang="en-US" dirty="0"/>
              <a:t>The Obesity Medicine Association defines obesity as a “chronic, relapsing, multi-factorial, neurobehavioral disease, wherein an increase in body fat promotes adipose tissue dysfunction and abnormal fat mass physical forces, resulting in adverse metabolic, biomechanical, and psychosocial health consequences.</a:t>
            </a:r>
          </a:p>
          <a:p>
            <a:pPr marL="0" indent="0" algn="ctr">
              <a:buNone/>
            </a:pPr>
            <a:r>
              <a:rPr lang="en-US" dirty="0">
                <a:solidFill>
                  <a:srgbClr val="00B0F0"/>
                </a:solidFill>
              </a:rPr>
              <a:t>https://obesitymedicine.org/what-is-obesity/</a:t>
            </a:r>
          </a:p>
        </p:txBody>
      </p:sp>
      <p:sp>
        <p:nvSpPr>
          <p:cNvPr id="4" name="Slide Number Placeholder 3"/>
          <p:cNvSpPr>
            <a:spLocks noGrp="1"/>
          </p:cNvSpPr>
          <p:nvPr>
            <p:ph type="sldNum" sz="quarter" idx="12"/>
          </p:nvPr>
        </p:nvSpPr>
        <p:spPr/>
        <p:txBody>
          <a:bodyPr/>
          <a:lstStyle/>
          <a:p>
            <a:fld id="{3965329A-BD2B-4E47-9ABA-03987100BF3D}" type="slidenum">
              <a:rPr lang="en-US" smtClean="0"/>
              <a:t>4</a:t>
            </a:fld>
            <a:endParaRPr lang="en-US" dirty="0"/>
          </a:p>
        </p:txBody>
      </p:sp>
    </p:spTree>
    <p:extLst>
      <p:ext uri="{BB962C8B-B14F-4D97-AF65-F5344CB8AC3E}">
        <p14:creationId xmlns:p14="http://schemas.microsoft.com/office/powerpoint/2010/main" val="914474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852" y="3605885"/>
            <a:ext cx="2343481" cy="366783"/>
          </a:xfrm>
          <a:prstGeom prst="rect">
            <a:avLst/>
          </a:prstGeom>
          <a:noFill/>
        </p:spPr>
        <p:txBody>
          <a:bodyPr wrap="square" lIns="0" tIns="0" rIns="0" bIns="0" rtlCol="0">
            <a:normAutofit/>
          </a:bodyPr>
          <a:lstStyle/>
          <a:p>
            <a:r>
              <a:rPr lang="en-US" sz="2400" dirty="0"/>
              <a:t>808-695-7700</a:t>
            </a:r>
          </a:p>
        </p:txBody>
      </p:sp>
      <p:sp>
        <p:nvSpPr>
          <p:cNvPr id="9" name="TextBox 8"/>
          <p:cNvSpPr txBox="1"/>
          <p:nvPr/>
        </p:nvSpPr>
        <p:spPr>
          <a:xfrm>
            <a:off x="1508851" y="4336341"/>
            <a:ext cx="5011176" cy="461786"/>
          </a:xfrm>
          <a:prstGeom prst="rect">
            <a:avLst/>
          </a:prstGeom>
          <a:noFill/>
        </p:spPr>
        <p:txBody>
          <a:bodyPr wrap="square" lIns="0" tIns="0" rIns="0" bIns="0" rtlCol="0">
            <a:normAutofit/>
          </a:bodyPr>
          <a:lstStyle/>
          <a:p>
            <a:r>
              <a:rPr lang="en-US" sz="2400" dirty="0"/>
              <a:t>www.beaconhealthoptions.com</a:t>
            </a:r>
          </a:p>
        </p:txBody>
      </p:sp>
      <p:sp>
        <p:nvSpPr>
          <p:cNvPr id="8" name="Internet">
            <a:extLst>
              <a:ext uri="{FF2B5EF4-FFF2-40B4-BE49-F238E27FC236}">
                <a16:creationId xmlns:a16="http://schemas.microsoft.com/office/drawing/2014/main" id="{BA80AB10-3110-D34C-86A7-D299C9C175BE}"/>
              </a:ext>
            </a:extLst>
          </p:cNvPr>
          <p:cNvSpPr/>
          <p:nvPr/>
        </p:nvSpPr>
        <p:spPr>
          <a:xfrm>
            <a:off x="894182" y="4366893"/>
            <a:ext cx="283464" cy="283416"/>
          </a:xfrm>
          <a:custGeom>
            <a:avLst/>
            <a:gdLst>
              <a:gd name="connsiteX0" fmla="*/ 123727 w 456913"/>
              <a:gd name="connsiteY0" fmla="*/ 366360 h 456836"/>
              <a:gd name="connsiteX1" fmla="*/ 94798 w 456913"/>
              <a:gd name="connsiteY1" fmla="*/ 377711 h 456836"/>
              <a:gd name="connsiteX2" fmla="*/ 94715 w 456913"/>
              <a:gd name="connsiteY2" fmla="*/ 377794 h 456836"/>
              <a:gd name="connsiteX3" fmla="*/ 151120 w 456913"/>
              <a:gd name="connsiteY3" fmla="*/ 413424 h 456836"/>
              <a:gd name="connsiteX4" fmla="*/ 123727 w 456913"/>
              <a:gd name="connsiteY4" fmla="*/ 366360 h 456836"/>
              <a:gd name="connsiteX5" fmla="*/ 214788 w 456913"/>
              <a:gd name="connsiteY5" fmla="*/ 349136 h 456836"/>
              <a:gd name="connsiteX6" fmla="*/ 150829 w 456913"/>
              <a:gd name="connsiteY6" fmla="*/ 358246 h 456836"/>
              <a:gd name="connsiteX7" fmla="*/ 150664 w 456913"/>
              <a:gd name="connsiteY7" fmla="*/ 358246 h 456836"/>
              <a:gd name="connsiteX8" fmla="*/ 214788 w 456913"/>
              <a:gd name="connsiteY8" fmla="*/ 427037 h 456836"/>
              <a:gd name="connsiteX9" fmla="*/ 405087 w 456913"/>
              <a:gd name="connsiteY9" fmla="*/ 333074 h 456836"/>
              <a:gd name="connsiteX10" fmla="*/ 319131 w 456913"/>
              <a:gd name="connsiteY10" fmla="*/ 363103 h 456836"/>
              <a:gd name="connsiteX11" fmla="*/ 319131 w 456913"/>
              <a:gd name="connsiteY11" fmla="*/ 363663 h 456836"/>
              <a:gd name="connsiteX12" fmla="*/ 361155 w 456913"/>
              <a:gd name="connsiteY12" fmla="*/ 376279 h 456836"/>
              <a:gd name="connsiteX13" fmla="*/ 362296 w 456913"/>
              <a:gd name="connsiteY13" fmla="*/ 377421 h 456836"/>
              <a:gd name="connsiteX14" fmla="*/ 374893 w 456913"/>
              <a:gd name="connsiteY14" fmla="*/ 419567 h 456836"/>
              <a:gd name="connsiteX15" fmla="*/ 374893 w 456913"/>
              <a:gd name="connsiteY15" fmla="*/ 419505 h 456836"/>
              <a:gd name="connsiteX16" fmla="*/ 375474 w 456913"/>
              <a:gd name="connsiteY16" fmla="*/ 419588 h 456836"/>
              <a:gd name="connsiteX17" fmla="*/ 405648 w 456913"/>
              <a:gd name="connsiteY17" fmla="*/ 333634 h 456836"/>
              <a:gd name="connsiteX18" fmla="*/ 405087 w 456913"/>
              <a:gd name="connsiteY18" fmla="*/ 333074 h 456836"/>
              <a:gd name="connsiteX19" fmla="*/ 369684 w 456913"/>
              <a:gd name="connsiteY19" fmla="*/ 282337 h 456836"/>
              <a:gd name="connsiteX20" fmla="*/ 369725 w 456913"/>
              <a:gd name="connsiteY20" fmla="*/ 282337 h 456836"/>
              <a:gd name="connsiteX21" fmla="*/ 456429 w 456913"/>
              <a:gd name="connsiteY21" fmla="*/ 369079 h 456836"/>
              <a:gd name="connsiteX22" fmla="*/ 369684 w 456913"/>
              <a:gd name="connsiteY22" fmla="*/ 455820 h 456836"/>
              <a:gd name="connsiteX23" fmla="*/ 282939 w 456913"/>
              <a:gd name="connsiteY23" fmla="*/ 369079 h 456836"/>
              <a:gd name="connsiteX24" fmla="*/ 369684 w 456913"/>
              <a:gd name="connsiteY24" fmla="*/ 282337 h 456836"/>
              <a:gd name="connsiteX25" fmla="*/ 28370 w 456913"/>
              <a:gd name="connsiteY25" fmla="*/ 242246 h 456836"/>
              <a:gd name="connsiteX26" fmla="*/ 74440 w 456913"/>
              <a:gd name="connsiteY26" fmla="*/ 356731 h 456836"/>
              <a:gd name="connsiteX27" fmla="*/ 114036 w 456913"/>
              <a:gd name="connsiteY27" fmla="*/ 340296 h 456836"/>
              <a:gd name="connsiteX28" fmla="*/ 97994 w 456913"/>
              <a:gd name="connsiteY28" fmla="*/ 242246 h 456836"/>
              <a:gd name="connsiteX29" fmla="*/ 28391 w 456913"/>
              <a:gd name="connsiteY29" fmla="*/ 242246 h 456836"/>
              <a:gd name="connsiteX30" fmla="*/ 125678 w 456913"/>
              <a:gd name="connsiteY30" fmla="*/ 242245 h 456836"/>
              <a:gd name="connsiteX31" fmla="*/ 140827 w 456913"/>
              <a:gd name="connsiteY31" fmla="*/ 332244 h 456836"/>
              <a:gd name="connsiteX32" fmla="*/ 214622 w 456913"/>
              <a:gd name="connsiteY32" fmla="*/ 321391 h 456836"/>
              <a:gd name="connsiteX33" fmla="*/ 214622 w 456913"/>
              <a:gd name="connsiteY33" fmla="*/ 242246 h 456836"/>
              <a:gd name="connsiteX34" fmla="*/ 140785 w 456913"/>
              <a:gd name="connsiteY34" fmla="*/ 124543 h 456836"/>
              <a:gd name="connsiteX35" fmla="*/ 125678 w 456913"/>
              <a:gd name="connsiteY35" fmla="*/ 214563 h 456836"/>
              <a:gd name="connsiteX36" fmla="*/ 214601 w 456913"/>
              <a:gd name="connsiteY36" fmla="*/ 214563 h 456836"/>
              <a:gd name="connsiteX37" fmla="*/ 214601 w 456913"/>
              <a:gd name="connsiteY37" fmla="*/ 135417 h 456836"/>
              <a:gd name="connsiteX38" fmla="*/ 140785 w 456913"/>
              <a:gd name="connsiteY38" fmla="*/ 124543 h 456836"/>
              <a:gd name="connsiteX39" fmla="*/ 316288 w 456913"/>
              <a:gd name="connsiteY39" fmla="*/ 124523 h 456836"/>
              <a:gd name="connsiteX40" fmla="*/ 242472 w 456913"/>
              <a:gd name="connsiteY40" fmla="*/ 135417 h 456836"/>
              <a:gd name="connsiteX41" fmla="*/ 242472 w 456913"/>
              <a:gd name="connsiteY41" fmla="*/ 214563 h 456836"/>
              <a:gd name="connsiteX42" fmla="*/ 331416 w 456913"/>
              <a:gd name="connsiteY42" fmla="*/ 214563 h 456836"/>
              <a:gd name="connsiteX43" fmla="*/ 316288 w 456913"/>
              <a:gd name="connsiteY43" fmla="*/ 124523 h 456836"/>
              <a:gd name="connsiteX44" fmla="*/ 74399 w 456913"/>
              <a:gd name="connsiteY44" fmla="*/ 100098 h 456836"/>
              <a:gd name="connsiteX45" fmla="*/ 28370 w 456913"/>
              <a:gd name="connsiteY45" fmla="*/ 214584 h 456836"/>
              <a:gd name="connsiteX46" fmla="*/ 97994 w 456913"/>
              <a:gd name="connsiteY46" fmla="*/ 214584 h 456836"/>
              <a:gd name="connsiteX47" fmla="*/ 114015 w 456913"/>
              <a:gd name="connsiteY47" fmla="*/ 116534 h 456836"/>
              <a:gd name="connsiteX48" fmla="*/ 74419 w 456913"/>
              <a:gd name="connsiteY48" fmla="*/ 100098 h 456836"/>
              <a:gd name="connsiteX49" fmla="*/ 382488 w 456913"/>
              <a:gd name="connsiteY49" fmla="*/ 100056 h 456836"/>
              <a:gd name="connsiteX50" fmla="*/ 342892 w 456913"/>
              <a:gd name="connsiteY50" fmla="*/ 116471 h 456836"/>
              <a:gd name="connsiteX51" fmla="*/ 358955 w 456913"/>
              <a:gd name="connsiteY51" fmla="*/ 214563 h 456836"/>
              <a:gd name="connsiteX52" fmla="*/ 428537 w 456913"/>
              <a:gd name="connsiteY52" fmla="*/ 214563 h 456836"/>
              <a:gd name="connsiteX53" fmla="*/ 382488 w 456913"/>
              <a:gd name="connsiteY53" fmla="*/ 100056 h 456836"/>
              <a:gd name="connsiteX54" fmla="*/ 305974 w 456913"/>
              <a:gd name="connsiteY54" fmla="*/ 43364 h 456836"/>
              <a:gd name="connsiteX55" fmla="*/ 333388 w 456913"/>
              <a:gd name="connsiteY55" fmla="*/ 90407 h 456836"/>
              <a:gd name="connsiteX56" fmla="*/ 362296 w 456913"/>
              <a:gd name="connsiteY56" fmla="*/ 79036 h 456836"/>
              <a:gd name="connsiteX57" fmla="*/ 362192 w 456913"/>
              <a:gd name="connsiteY57" fmla="*/ 78973 h 456836"/>
              <a:gd name="connsiteX58" fmla="*/ 305974 w 456913"/>
              <a:gd name="connsiteY58" fmla="*/ 43364 h 456836"/>
              <a:gd name="connsiteX59" fmla="*/ 151016 w 456913"/>
              <a:gd name="connsiteY59" fmla="*/ 43364 h 456836"/>
              <a:gd name="connsiteX60" fmla="*/ 94715 w 456913"/>
              <a:gd name="connsiteY60" fmla="*/ 79056 h 456836"/>
              <a:gd name="connsiteX61" fmla="*/ 123623 w 456913"/>
              <a:gd name="connsiteY61" fmla="*/ 90407 h 456836"/>
              <a:gd name="connsiteX62" fmla="*/ 151037 w 456913"/>
              <a:gd name="connsiteY62" fmla="*/ 43364 h 456836"/>
              <a:gd name="connsiteX63" fmla="*/ 242389 w 456913"/>
              <a:gd name="connsiteY63" fmla="*/ 29730 h 456836"/>
              <a:gd name="connsiteX64" fmla="*/ 242389 w 456913"/>
              <a:gd name="connsiteY64" fmla="*/ 107631 h 456836"/>
              <a:gd name="connsiteX65" fmla="*/ 306348 w 456913"/>
              <a:gd name="connsiteY65" fmla="*/ 98500 h 456836"/>
              <a:gd name="connsiteX66" fmla="*/ 242389 w 456913"/>
              <a:gd name="connsiteY66" fmla="*/ 29730 h 456836"/>
              <a:gd name="connsiteX67" fmla="*/ 214601 w 456913"/>
              <a:gd name="connsiteY67" fmla="*/ 29730 h 456836"/>
              <a:gd name="connsiteX68" fmla="*/ 150663 w 456913"/>
              <a:gd name="connsiteY68" fmla="*/ 98563 h 456836"/>
              <a:gd name="connsiteX69" fmla="*/ 214622 w 456913"/>
              <a:gd name="connsiteY69" fmla="*/ 107631 h 456836"/>
              <a:gd name="connsiteX70" fmla="*/ 214622 w 456913"/>
              <a:gd name="connsiteY70" fmla="*/ 29730 h 456836"/>
              <a:gd name="connsiteX71" fmla="*/ 241637 w 456913"/>
              <a:gd name="connsiteY71" fmla="*/ 392 h 456836"/>
              <a:gd name="connsiteX72" fmla="*/ 287309 w 456913"/>
              <a:gd name="connsiteY72" fmla="*/ 7769 h 456836"/>
              <a:gd name="connsiteX73" fmla="*/ 449144 w 456913"/>
              <a:gd name="connsiteY73" fmla="*/ 287297 h 456836"/>
              <a:gd name="connsiteX74" fmla="*/ 424927 w 456913"/>
              <a:gd name="connsiteY74" fmla="*/ 269305 h 456836"/>
              <a:gd name="connsiteX75" fmla="*/ 428641 w 456913"/>
              <a:gd name="connsiteY75" fmla="*/ 242328 h 456836"/>
              <a:gd name="connsiteX76" fmla="*/ 359058 w 456913"/>
              <a:gd name="connsiteY76" fmla="*/ 242328 h 456836"/>
              <a:gd name="connsiteX77" fmla="*/ 358415 w 456913"/>
              <a:gd name="connsiteY77" fmla="*/ 255547 h 456836"/>
              <a:gd name="connsiteX78" fmla="*/ 330047 w 456913"/>
              <a:gd name="connsiteY78" fmla="*/ 262125 h 456836"/>
              <a:gd name="connsiteX79" fmla="*/ 331333 w 456913"/>
              <a:gd name="connsiteY79" fmla="*/ 242308 h 456836"/>
              <a:gd name="connsiteX80" fmla="*/ 242389 w 456913"/>
              <a:gd name="connsiteY80" fmla="*/ 242308 h 456836"/>
              <a:gd name="connsiteX81" fmla="*/ 242389 w 456913"/>
              <a:gd name="connsiteY81" fmla="*/ 321433 h 456836"/>
              <a:gd name="connsiteX82" fmla="*/ 265216 w 456913"/>
              <a:gd name="connsiteY82" fmla="*/ 323176 h 456836"/>
              <a:gd name="connsiteX83" fmla="*/ 257144 w 456913"/>
              <a:gd name="connsiteY83" fmla="*/ 350153 h 456836"/>
              <a:gd name="connsiteX84" fmla="*/ 242327 w 456913"/>
              <a:gd name="connsiteY84" fmla="*/ 349157 h 456836"/>
              <a:gd name="connsiteX85" fmla="*/ 242327 w 456913"/>
              <a:gd name="connsiteY85" fmla="*/ 427037 h 456836"/>
              <a:gd name="connsiteX86" fmla="*/ 265362 w 456913"/>
              <a:gd name="connsiteY86" fmla="*/ 415333 h 456836"/>
              <a:gd name="connsiteX87" fmla="*/ 288189 w 456913"/>
              <a:gd name="connsiteY87" fmla="*/ 448888 h 456836"/>
              <a:gd name="connsiteX88" fmla="*/ 169604 w 456913"/>
              <a:gd name="connsiteY88" fmla="*/ 449124 h 456836"/>
              <a:gd name="connsiteX89" fmla="*/ 7769 w 456913"/>
              <a:gd name="connsiteY89" fmla="*/ 169597 h 456836"/>
              <a:gd name="connsiteX90" fmla="*/ 241637 w 456913"/>
              <a:gd name="connsiteY90" fmla="*/ 392 h 45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56913" h="456836">
                <a:moveTo>
                  <a:pt x="123727" y="366360"/>
                </a:moveTo>
                <a:cubicBezTo>
                  <a:pt x="113911" y="369742"/>
                  <a:pt x="104220" y="373560"/>
                  <a:pt x="94798" y="377711"/>
                </a:cubicBezTo>
                <a:lnTo>
                  <a:pt x="94715" y="377794"/>
                </a:lnTo>
                <a:cubicBezTo>
                  <a:pt x="111389" y="392745"/>
                  <a:pt x="130456" y="404790"/>
                  <a:pt x="151120" y="413424"/>
                </a:cubicBezTo>
                <a:cubicBezTo>
                  <a:pt x="139964" y="399005"/>
                  <a:pt x="130753" y="383181"/>
                  <a:pt x="123727" y="366360"/>
                </a:cubicBezTo>
                <a:close/>
                <a:moveTo>
                  <a:pt x="214788" y="349136"/>
                </a:moveTo>
                <a:cubicBezTo>
                  <a:pt x="193221" y="350063"/>
                  <a:pt x="171798" y="353114"/>
                  <a:pt x="150829" y="358246"/>
                </a:cubicBezTo>
                <a:lnTo>
                  <a:pt x="150664" y="358246"/>
                </a:lnTo>
                <a:cubicBezTo>
                  <a:pt x="166830" y="394685"/>
                  <a:pt x="189450" y="420106"/>
                  <a:pt x="214788" y="427037"/>
                </a:cubicBezTo>
                <a:close/>
                <a:moveTo>
                  <a:pt x="405087" y="333074"/>
                </a:moveTo>
                <a:lnTo>
                  <a:pt x="319131" y="363103"/>
                </a:lnTo>
                <a:cubicBezTo>
                  <a:pt x="318633" y="363269"/>
                  <a:pt x="318633" y="363518"/>
                  <a:pt x="319131" y="363663"/>
                </a:cubicBezTo>
                <a:lnTo>
                  <a:pt x="361155" y="376279"/>
                </a:lnTo>
                <a:cubicBezTo>
                  <a:pt x="361687" y="376470"/>
                  <a:pt x="362105" y="376889"/>
                  <a:pt x="362296" y="377421"/>
                </a:cubicBezTo>
                <a:lnTo>
                  <a:pt x="374893" y="419567"/>
                </a:lnTo>
                <a:lnTo>
                  <a:pt x="374893" y="419505"/>
                </a:lnTo>
                <a:cubicBezTo>
                  <a:pt x="375038" y="419982"/>
                  <a:pt x="375287" y="420003"/>
                  <a:pt x="375474" y="419588"/>
                </a:cubicBezTo>
                <a:lnTo>
                  <a:pt x="405648" y="333634"/>
                </a:lnTo>
                <a:cubicBezTo>
                  <a:pt x="405814" y="333074"/>
                  <a:pt x="405544" y="332908"/>
                  <a:pt x="405087" y="333074"/>
                </a:cubicBezTo>
                <a:close/>
                <a:moveTo>
                  <a:pt x="369684" y="282337"/>
                </a:moveTo>
                <a:cubicBezTo>
                  <a:pt x="369698" y="282337"/>
                  <a:pt x="369712" y="282337"/>
                  <a:pt x="369725" y="282337"/>
                </a:cubicBezTo>
                <a:cubicBezTo>
                  <a:pt x="417622" y="282349"/>
                  <a:pt x="456440" y="321184"/>
                  <a:pt x="456429" y="369079"/>
                </a:cubicBezTo>
                <a:cubicBezTo>
                  <a:pt x="456429" y="416985"/>
                  <a:pt x="417592" y="455820"/>
                  <a:pt x="369684" y="455820"/>
                </a:cubicBezTo>
                <a:cubicBezTo>
                  <a:pt x="321776" y="455820"/>
                  <a:pt x="282939" y="416985"/>
                  <a:pt x="282939" y="369079"/>
                </a:cubicBezTo>
                <a:cubicBezTo>
                  <a:pt x="282939" y="321172"/>
                  <a:pt x="321776" y="282337"/>
                  <a:pt x="369684" y="282337"/>
                </a:cubicBezTo>
                <a:close/>
                <a:moveTo>
                  <a:pt x="28370" y="242246"/>
                </a:moveTo>
                <a:cubicBezTo>
                  <a:pt x="31242" y="284317"/>
                  <a:pt x="47371" y="324396"/>
                  <a:pt x="74440" y="356731"/>
                </a:cubicBezTo>
                <a:cubicBezTo>
                  <a:pt x="87281" y="350429"/>
                  <a:pt x="100506" y="344940"/>
                  <a:pt x="114036" y="340296"/>
                </a:cubicBezTo>
                <a:cubicBezTo>
                  <a:pt x="104268" y="308491"/>
                  <a:pt x="98871" y="275505"/>
                  <a:pt x="97994" y="242246"/>
                </a:cubicBezTo>
                <a:lnTo>
                  <a:pt x="28391" y="242246"/>
                </a:lnTo>
                <a:close/>
                <a:moveTo>
                  <a:pt x="125678" y="242245"/>
                </a:moveTo>
                <a:cubicBezTo>
                  <a:pt x="126651" y="272790"/>
                  <a:pt x="131747" y="303064"/>
                  <a:pt x="140827" y="332244"/>
                </a:cubicBezTo>
                <a:cubicBezTo>
                  <a:pt x="164971" y="326023"/>
                  <a:pt x="189709" y="322385"/>
                  <a:pt x="214622" y="321391"/>
                </a:cubicBezTo>
                <a:lnTo>
                  <a:pt x="214622" y="242246"/>
                </a:lnTo>
                <a:close/>
                <a:moveTo>
                  <a:pt x="140785" y="124543"/>
                </a:moveTo>
                <a:cubicBezTo>
                  <a:pt x="131740" y="153738"/>
                  <a:pt x="126659" y="184015"/>
                  <a:pt x="125678" y="214563"/>
                </a:cubicBezTo>
                <a:lnTo>
                  <a:pt x="214601" y="214563"/>
                </a:lnTo>
                <a:lnTo>
                  <a:pt x="214601" y="135417"/>
                </a:lnTo>
                <a:cubicBezTo>
                  <a:pt x="189680" y="134422"/>
                  <a:pt x="164935" y="130777"/>
                  <a:pt x="140785" y="124543"/>
                </a:cubicBezTo>
                <a:close/>
                <a:moveTo>
                  <a:pt x="316288" y="124523"/>
                </a:moveTo>
                <a:cubicBezTo>
                  <a:pt x="292138" y="130757"/>
                  <a:pt x="267394" y="134409"/>
                  <a:pt x="242472" y="135417"/>
                </a:cubicBezTo>
                <a:lnTo>
                  <a:pt x="242472" y="214563"/>
                </a:lnTo>
                <a:lnTo>
                  <a:pt x="331416" y="214563"/>
                </a:lnTo>
                <a:cubicBezTo>
                  <a:pt x="330449" y="184005"/>
                  <a:pt x="325360" y="153718"/>
                  <a:pt x="316288" y="124523"/>
                </a:cubicBezTo>
                <a:close/>
                <a:moveTo>
                  <a:pt x="74399" y="100098"/>
                </a:moveTo>
                <a:cubicBezTo>
                  <a:pt x="47347" y="132440"/>
                  <a:pt x="31233" y="172518"/>
                  <a:pt x="28370" y="214584"/>
                </a:cubicBezTo>
                <a:lnTo>
                  <a:pt x="97994" y="214584"/>
                </a:lnTo>
                <a:cubicBezTo>
                  <a:pt x="98861" y="181325"/>
                  <a:pt x="104251" y="148339"/>
                  <a:pt x="114015" y="116534"/>
                </a:cubicBezTo>
                <a:cubicBezTo>
                  <a:pt x="100495" y="111863"/>
                  <a:pt x="87272" y="106374"/>
                  <a:pt x="74419" y="100098"/>
                </a:cubicBezTo>
                <a:close/>
                <a:moveTo>
                  <a:pt x="382488" y="100056"/>
                </a:moveTo>
                <a:cubicBezTo>
                  <a:pt x="369648" y="106356"/>
                  <a:pt x="356423" y="111838"/>
                  <a:pt x="342892" y="116471"/>
                </a:cubicBezTo>
                <a:cubicBezTo>
                  <a:pt x="352660" y="148291"/>
                  <a:pt x="358064" y="181289"/>
                  <a:pt x="358955" y="214563"/>
                </a:cubicBezTo>
                <a:lnTo>
                  <a:pt x="428537" y="214563"/>
                </a:lnTo>
                <a:cubicBezTo>
                  <a:pt x="425650" y="172493"/>
                  <a:pt x="409532" y="132413"/>
                  <a:pt x="382488" y="100056"/>
                </a:cubicBezTo>
                <a:close/>
                <a:moveTo>
                  <a:pt x="305974" y="43364"/>
                </a:moveTo>
                <a:cubicBezTo>
                  <a:pt x="317133" y="57777"/>
                  <a:pt x="326350" y="73593"/>
                  <a:pt x="333388" y="90407"/>
                </a:cubicBezTo>
                <a:cubicBezTo>
                  <a:pt x="343183" y="87046"/>
                  <a:pt x="352874" y="83352"/>
                  <a:pt x="362296" y="79036"/>
                </a:cubicBezTo>
                <a:lnTo>
                  <a:pt x="362192" y="78973"/>
                </a:lnTo>
                <a:cubicBezTo>
                  <a:pt x="345561" y="64063"/>
                  <a:pt x="326561" y="52029"/>
                  <a:pt x="305974" y="43364"/>
                </a:cubicBezTo>
                <a:close/>
                <a:moveTo>
                  <a:pt x="151016" y="43364"/>
                </a:moveTo>
                <a:cubicBezTo>
                  <a:pt x="130393" y="52045"/>
                  <a:pt x="111365" y="64108"/>
                  <a:pt x="94715" y="79056"/>
                </a:cubicBezTo>
                <a:cubicBezTo>
                  <a:pt x="104137" y="83352"/>
                  <a:pt x="113828" y="87046"/>
                  <a:pt x="123623" y="90407"/>
                </a:cubicBezTo>
                <a:cubicBezTo>
                  <a:pt x="130661" y="73593"/>
                  <a:pt x="139878" y="57777"/>
                  <a:pt x="151037" y="43364"/>
                </a:cubicBezTo>
                <a:close/>
                <a:moveTo>
                  <a:pt x="242389" y="29730"/>
                </a:moveTo>
                <a:lnTo>
                  <a:pt x="242389" y="107631"/>
                </a:lnTo>
                <a:cubicBezTo>
                  <a:pt x="263961" y="106739"/>
                  <a:pt x="285388" y="103680"/>
                  <a:pt x="306348" y="98500"/>
                </a:cubicBezTo>
                <a:cubicBezTo>
                  <a:pt x="290119" y="62102"/>
                  <a:pt x="267582" y="36661"/>
                  <a:pt x="242389" y="29730"/>
                </a:cubicBezTo>
                <a:close/>
                <a:moveTo>
                  <a:pt x="214601" y="29730"/>
                </a:moveTo>
                <a:cubicBezTo>
                  <a:pt x="189408" y="36661"/>
                  <a:pt x="166788" y="62102"/>
                  <a:pt x="150663" y="98563"/>
                </a:cubicBezTo>
                <a:cubicBezTo>
                  <a:pt x="171631" y="103691"/>
                  <a:pt x="193055" y="106728"/>
                  <a:pt x="214622" y="107631"/>
                </a:cubicBezTo>
                <a:lnTo>
                  <a:pt x="214622" y="29730"/>
                </a:lnTo>
                <a:close/>
                <a:moveTo>
                  <a:pt x="241637" y="392"/>
                </a:moveTo>
                <a:cubicBezTo>
                  <a:pt x="256787" y="1283"/>
                  <a:pt x="272074" y="3706"/>
                  <a:pt x="287309" y="7769"/>
                </a:cubicBezTo>
                <a:cubicBezTo>
                  <a:pt x="409192" y="40271"/>
                  <a:pt x="481648" y="165420"/>
                  <a:pt x="449144" y="287297"/>
                </a:cubicBezTo>
                <a:cubicBezTo>
                  <a:pt x="441900" y="280258"/>
                  <a:pt x="433757" y="274209"/>
                  <a:pt x="424927" y="269305"/>
                </a:cubicBezTo>
                <a:cubicBezTo>
                  <a:pt x="426772" y="260407"/>
                  <a:pt x="428013" y="251394"/>
                  <a:pt x="428641" y="242328"/>
                </a:cubicBezTo>
                <a:lnTo>
                  <a:pt x="359058" y="242328"/>
                </a:lnTo>
                <a:cubicBezTo>
                  <a:pt x="358913" y="246769"/>
                  <a:pt x="358706" y="251189"/>
                  <a:pt x="358415" y="255547"/>
                </a:cubicBezTo>
                <a:cubicBezTo>
                  <a:pt x="348715" y="256508"/>
                  <a:pt x="339180" y="258719"/>
                  <a:pt x="330047" y="262125"/>
                </a:cubicBezTo>
                <a:cubicBezTo>
                  <a:pt x="330628" y="255609"/>
                  <a:pt x="331084" y="249010"/>
                  <a:pt x="331333" y="242308"/>
                </a:cubicBezTo>
                <a:lnTo>
                  <a:pt x="242389" y="242308"/>
                </a:lnTo>
                <a:lnTo>
                  <a:pt x="242389" y="321433"/>
                </a:lnTo>
                <a:cubicBezTo>
                  <a:pt x="249984" y="321723"/>
                  <a:pt x="257621" y="322388"/>
                  <a:pt x="265216" y="323176"/>
                </a:cubicBezTo>
                <a:cubicBezTo>
                  <a:pt x="261415" y="331798"/>
                  <a:pt x="258704" y="340860"/>
                  <a:pt x="257144" y="350153"/>
                </a:cubicBezTo>
                <a:cubicBezTo>
                  <a:pt x="252205" y="349717"/>
                  <a:pt x="247266" y="349364"/>
                  <a:pt x="242327" y="349157"/>
                </a:cubicBezTo>
                <a:lnTo>
                  <a:pt x="242327" y="427037"/>
                </a:lnTo>
                <a:cubicBezTo>
                  <a:pt x="250689" y="424659"/>
                  <a:pt x="258511" y="420685"/>
                  <a:pt x="265362" y="415333"/>
                </a:cubicBezTo>
                <a:cubicBezTo>
                  <a:pt x="270905" y="427792"/>
                  <a:pt x="278637" y="439156"/>
                  <a:pt x="288189" y="448888"/>
                </a:cubicBezTo>
                <a:cubicBezTo>
                  <a:pt x="249371" y="459405"/>
                  <a:pt x="208464" y="459487"/>
                  <a:pt x="169604" y="449124"/>
                </a:cubicBezTo>
                <a:cubicBezTo>
                  <a:pt x="47722" y="416623"/>
                  <a:pt x="-24734" y="291474"/>
                  <a:pt x="7769" y="169597"/>
                </a:cubicBezTo>
                <a:cubicBezTo>
                  <a:pt x="36210" y="62955"/>
                  <a:pt x="135586" y="-5848"/>
                  <a:pt x="241637" y="392"/>
                </a:cubicBezTo>
                <a:close/>
              </a:path>
            </a:pathLst>
          </a:custGeom>
          <a:solidFill>
            <a:schemeClr val="tx1"/>
          </a:solidFill>
          <a:ln w="2075" cap="flat">
            <a:noFill/>
            <a:prstDash val="solid"/>
            <a:miter/>
          </a:ln>
        </p:spPr>
        <p:txBody>
          <a:bodyPr rtlCol="0" anchor="ctr"/>
          <a:lstStyle/>
          <a:p>
            <a:endParaRPr lang="en-US" dirty="0"/>
          </a:p>
        </p:txBody>
      </p:sp>
      <p:sp>
        <p:nvSpPr>
          <p:cNvPr id="14" name="Phone">
            <a:extLst>
              <a:ext uri="{FF2B5EF4-FFF2-40B4-BE49-F238E27FC236}">
                <a16:creationId xmlns:a16="http://schemas.microsoft.com/office/drawing/2014/main" id="{EE06E244-8DDB-1B4B-8A4C-F9B406C8AB6D}"/>
              </a:ext>
            </a:extLst>
          </p:cNvPr>
          <p:cNvSpPr/>
          <p:nvPr/>
        </p:nvSpPr>
        <p:spPr>
          <a:xfrm>
            <a:off x="896712" y="3646816"/>
            <a:ext cx="266590" cy="283416"/>
          </a:xfrm>
          <a:custGeom>
            <a:avLst/>
            <a:gdLst>
              <a:gd name="connsiteX0" fmla="*/ 394986 w 394294"/>
              <a:gd name="connsiteY0" fmla="*/ 348520 h 419178"/>
              <a:gd name="connsiteX1" fmla="*/ 383552 w 394294"/>
              <a:gd name="connsiteY1" fmla="*/ 323784 h 419178"/>
              <a:gd name="connsiteX2" fmla="*/ 284812 w 394294"/>
              <a:gd name="connsiteY2" fmla="*/ 272072 h 419178"/>
              <a:gd name="connsiteX3" fmla="*/ 235131 w 394294"/>
              <a:gd name="connsiteY3" fmla="*/ 302327 h 419178"/>
              <a:gd name="connsiteX4" fmla="*/ 155629 w 394294"/>
              <a:gd name="connsiteY4" fmla="*/ 245448 h 419178"/>
              <a:gd name="connsiteX5" fmla="*/ 108230 w 394294"/>
              <a:gd name="connsiteY5" fmla="*/ 160989 h 419178"/>
              <a:gd name="connsiteX6" fmla="*/ 144754 w 394294"/>
              <a:gd name="connsiteY6" fmla="*/ 116001 h 419178"/>
              <a:gd name="connsiteX7" fmla="*/ 107027 w 394294"/>
              <a:gd name="connsiteY7" fmla="*/ 16829 h 419178"/>
              <a:gd name="connsiteX8" fmla="*/ 78783 w 394294"/>
              <a:gd name="connsiteY8" fmla="*/ 0 h 419178"/>
              <a:gd name="connsiteX9" fmla="*/ 339 w 394294"/>
              <a:gd name="connsiteY9" fmla="*/ 62067 h 419178"/>
              <a:gd name="connsiteX10" fmla="*/ 88910 w 394294"/>
              <a:gd name="connsiteY10" fmla="*/ 283776 h 419178"/>
              <a:gd name="connsiteX11" fmla="*/ 321336 w 394294"/>
              <a:gd name="connsiteY11" fmla="*/ 420216 h 419178"/>
              <a:gd name="connsiteX12" fmla="*/ 385668 w 394294"/>
              <a:gd name="connsiteY12" fmla="*/ 381079 h 419178"/>
              <a:gd name="connsiteX13" fmla="*/ 394986 w 394294"/>
              <a:gd name="connsiteY13" fmla="*/ 348520 h 41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294" h="419178">
                <a:moveTo>
                  <a:pt x="394986" y="348520"/>
                </a:moveTo>
                <a:cubicBezTo>
                  <a:pt x="395872" y="338823"/>
                  <a:pt x="391512" y="329392"/>
                  <a:pt x="383552" y="323784"/>
                </a:cubicBezTo>
                <a:cubicBezTo>
                  <a:pt x="359479" y="306893"/>
                  <a:pt x="304278" y="269831"/>
                  <a:pt x="284812" y="272072"/>
                </a:cubicBezTo>
                <a:cubicBezTo>
                  <a:pt x="259660" y="274832"/>
                  <a:pt x="250550" y="299049"/>
                  <a:pt x="235131" y="302327"/>
                </a:cubicBezTo>
                <a:cubicBezTo>
                  <a:pt x="219712" y="305606"/>
                  <a:pt x="177460" y="267340"/>
                  <a:pt x="155629" y="245448"/>
                </a:cubicBezTo>
                <a:cubicBezTo>
                  <a:pt x="138404" y="228162"/>
                  <a:pt x="102959" y="175681"/>
                  <a:pt x="108230" y="160989"/>
                </a:cubicBezTo>
                <a:cubicBezTo>
                  <a:pt x="113501" y="146298"/>
                  <a:pt x="138882" y="140238"/>
                  <a:pt x="144754" y="116001"/>
                </a:cubicBezTo>
                <a:cubicBezTo>
                  <a:pt x="149071" y="98113"/>
                  <a:pt x="121761" y="44118"/>
                  <a:pt x="107027" y="16829"/>
                </a:cubicBezTo>
                <a:cubicBezTo>
                  <a:pt x="101417" y="6459"/>
                  <a:pt x="90574" y="-2"/>
                  <a:pt x="78783" y="0"/>
                </a:cubicBezTo>
                <a:cubicBezTo>
                  <a:pt x="31592" y="0"/>
                  <a:pt x="3037" y="29529"/>
                  <a:pt x="339" y="62067"/>
                </a:cubicBezTo>
                <a:cubicBezTo>
                  <a:pt x="-4061" y="114983"/>
                  <a:pt x="34850" y="225506"/>
                  <a:pt x="88910" y="283776"/>
                </a:cubicBezTo>
                <a:cubicBezTo>
                  <a:pt x="180532" y="382552"/>
                  <a:pt x="267629" y="418037"/>
                  <a:pt x="321336" y="420216"/>
                </a:cubicBezTo>
                <a:cubicBezTo>
                  <a:pt x="354540" y="421565"/>
                  <a:pt x="375749" y="399465"/>
                  <a:pt x="385668" y="381079"/>
                </a:cubicBezTo>
                <a:cubicBezTo>
                  <a:pt x="390964" y="370976"/>
                  <a:pt x="394135" y="359895"/>
                  <a:pt x="394986" y="348520"/>
                </a:cubicBezTo>
                <a:close/>
              </a:path>
            </a:pathLst>
          </a:custGeom>
          <a:solidFill>
            <a:schemeClr val="tx1"/>
          </a:solidFill>
          <a:ln w="2075" cap="flat">
            <a:noFill/>
            <a:prstDash val="solid"/>
            <a:miter/>
          </a:ln>
        </p:spPr>
        <p:txBody>
          <a:bodyPr rtlCol="0" anchor="ctr"/>
          <a:lstStyle/>
          <a:p>
            <a:endParaRPr lang="en-US" dirty="0"/>
          </a:p>
        </p:txBody>
      </p:sp>
    </p:spTree>
    <p:extLst>
      <p:ext uri="{BB962C8B-B14F-4D97-AF65-F5344CB8AC3E}">
        <p14:creationId xmlns:p14="http://schemas.microsoft.com/office/powerpoint/2010/main" val="2879547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a:t>Appendix</a:t>
            </a:r>
          </a:p>
        </p:txBody>
      </p:sp>
      <p:sp>
        <p:nvSpPr>
          <p:cNvPr id="3" name="Text Placeholder 2"/>
          <p:cNvSpPr>
            <a:spLocks noGrp="1"/>
          </p:cNvSpPr>
          <p:nvPr>
            <p:ph type="body" sz="quarter" idx="11"/>
          </p:nvPr>
        </p:nvSpPr>
        <p:spPr/>
        <p:txBody>
          <a:bodyPr>
            <a:normAutofit lnSpcReduction="10000"/>
          </a:bodyPr>
          <a:lstStyle/>
          <a:p>
            <a:endParaRPr lang="en-US" dirty="0"/>
          </a:p>
        </p:txBody>
      </p:sp>
    </p:spTree>
    <p:extLst>
      <p:ext uri="{BB962C8B-B14F-4D97-AF65-F5344CB8AC3E}">
        <p14:creationId xmlns:p14="http://schemas.microsoft.com/office/powerpoint/2010/main" val="1434092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8" y="670560"/>
            <a:ext cx="10908791" cy="548640"/>
          </a:xfrm>
        </p:spPr>
        <p:txBody>
          <a:bodyPr/>
          <a:lstStyle/>
          <a:p>
            <a:pPr algn="ctr"/>
            <a:r>
              <a:rPr lang="en-US" dirty="0"/>
              <a:t>Brain Reward and Perception of Taste</a:t>
            </a:r>
          </a:p>
        </p:txBody>
      </p:sp>
      <p:sp>
        <p:nvSpPr>
          <p:cNvPr id="3" name="Content Placeholder 2"/>
          <p:cNvSpPr>
            <a:spLocks noGrp="1"/>
          </p:cNvSpPr>
          <p:nvPr>
            <p:ph idx="1"/>
          </p:nvPr>
        </p:nvSpPr>
        <p:spPr>
          <a:xfrm>
            <a:off x="706582" y="1461654"/>
            <a:ext cx="10582102" cy="5005647"/>
          </a:xfrm>
        </p:spPr>
        <p:txBody>
          <a:bodyPr>
            <a:normAutofit fontScale="92500"/>
          </a:bodyPr>
          <a:lstStyle/>
          <a:p>
            <a:r>
              <a:rPr lang="en-US" b="1" dirty="0"/>
              <a:t>Brain reward systems are active participants</a:t>
            </a:r>
            <a:r>
              <a:rPr lang="en-US" dirty="0"/>
              <a:t>, not just passive conduits, in </a:t>
            </a:r>
            <a:r>
              <a:rPr lang="en-US" b="1" dirty="0"/>
              <a:t>the act of eating. </a:t>
            </a:r>
          </a:p>
          <a:p>
            <a:r>
              <a:rPr lang="en-US" b="1" dirty="0"/>
              <a:t>The pleasure of sweetness arises within the brain, generated actively by neural systems that paint the pleasure onto the sensation to generate a ‘liking’ reaction, </a:t>
            </a:r>
            <a:r>
              <a:rPr lang="en-US" dirty="0"/>
              <a:t>as a sort of ‘pleasure gloss’. </a:t>
            </a:r>
          </a:p>
          <a:p>
            <a:r>
              <a:rPr lang="en-US" dirty="0"/>
              <a:t>We may be used to </a:t>
            </a:r>
            <a:r>
              <a:rPr lang="en-US" b="1" dirty="0"/>
              <a:t>thinking of sweet tastes as innately pleasant, but their pleasure is not contained in the intrinsic detail of their sensation but rather in their evolved ability to act as keys that unlock activation of brain ‘liking’ systems </a:t>
            </a:r>
            <a:r>
              <a:rPr lang="en-US" dirty="0"/>
              <a:t>(Berridge &amp; Kringelbach, 2008). </a:t>
            </a:r>
          </a:p>
          <a:p>
            <a:r>
              <a:rPr lang="en-US" dirty="0"/>
              <a:t>This is evident by considering that if the ability to unlock hedonic brain systems is lost, a sweet taste loses its pleasure while remaining sweet as ever (Berridge, 2009).</a:t>
            </a:r>
          </a:p>
        </p:txBody>
      </p:sp>
      <p:sp>
        <p:nvSpPr>
          <p:cNvPr id="4" name="Slide Number Placeholder 3"/>
          <p:cNvSpPr>
            <a:spLocks noGrp="1"/>
          </p:cNvSpPr>
          <p:nvPr>
            <p:ph type="sldNum" sz="quarter" idx="12"/>
          </p:nvPr>
        </p:nvSpPr>
        <p:spPr/>
        <p:txBody>
          <a:bodyPr/>
          <a:lstStyle/>
          <a:p>
            <a:fld id="{3965329A-BD2B-4E47-9ABA-03987100BF3D}" type="slidenum">
              <a:rPr lang="en-US" smtClean="0"/>
              <a:t>42</a:t>
            </a:fld>
            <a:endParaRPr lang="en-US" dirty="0"/>
          </a:p>
        </p:txBody>
      </p:sp>
    </p:spTree>
    <p:extLst>
      <p:ext uri="{BB962C8B-B14F-4D97-AF65-F5344CB8AC3E}">
        <p14:creationId xmlns:p14="http://schemas.microsoft.com/office/powerpoint/2010/main" val="394992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91440"/>
            <a:ext cx="10908791" cy="548640"/>
          </a:xfrm>
        </p:spPr>
        <p:txBody>
          <a:bodyPr>
            <a:normAutofit fontScale="90000"/>
          </a:bodyPr>
          <a:lstStyle/>
          <a:p>
            <a:pPr algn="ctr"/>
            <a:r>
              <a:rPr lang="en-US" dirty="0"/>
              <a:t>Obesity Was Common Among Adults Pre-COVID</a:t>
            </a:r>
            <a:br>
              <a:rPr lang="en-US" dirty="0"/>
            </a:br>
            <a:endParaRPr lang="en-US" dirty="0"/>
          </a:p>
        </p:txBody>
      </p:sp>
      <p:sp>
        <p:nvSpPr>
          <p:cNvPr id="3" name="Content Placeholder 2"/>
          <p:cNvSpPr>
            <a:spLocks noGrp="1"/>
          </p:cNvSpPr>
          <p:nvPr>
            <p:ph idx="1"/>
          </p:nvPr>
        </p:nvSpPr>
        <p:spPr>
          <a:xfrm>
            <a:off x="252247" y="908094"/>
            <a:ext cx="11729545" cy="5949906"/>
          </a:xfrm>
        </p:spPr>
        <p:txBody>
          <a:bodyPr>
            <a:noAutofit/>
          </a:bodyPr>
          <a:lstStyle/>
          <a:p>
            <a:r>
              <a:rPr lang="en-US" dirty="0"/>
              <a:t>The US adult obesity prevalence </a:t>
            </a:r>
          </a:p>
          <a:p>
            <a:pPr marL="0" indent="0">
              <a:buNone/>
            </a:pPr>
            <a:r>
              <a:rPr lang="en-US" dirty="0"/>
              <a:t>was 42.4% in 2017 – 2018.</a:t>
            </a:r>
          </a:p>
          <a:p>
            <a:r>
              <a:rPr lang="en-US" b="1" dirty="0"/>
              <a:t>From 1999 –2000 through </a:t>
            </a:r>
          </a:p>
          <a:p>
            <a:pPr marL="0" indent="0">
              <a:buNone/>
            </a:pPr>
            <a:r>
              <a:rPr lang="en-US" b="1" dirty="0"/>
              <a:t>   2017 –2018</a:t>
            </a:r>
            <a:r>
              <a:rPr lang="en-US" dirty="0"/>
              <a:t>, </a:t>
            </a:r>
            <a:r>
              <a:rPr lang="en-US" b="1" dirty="0"/>
              <a:t>US obesity </a:t>
            </a:r>
          </a:p>
          <a:p>
            <a:pPr marL="0" indent="0">
              <a:buNone/>
            </a:pPr>
            <a:r>
              <a:rPr lang="en-US" b="1" dirty="0"/>
              <a:t>   prevalence increased from </a:t>
            </a:r>
          </a:p>
          <a:p>
            <a:pPr marL="0" indent="0">
              <a:buNone/>
            </a:pPr>
            <a:r>
              <a:rPr lang="en-US" b="1" dirty="0"/>
              <a:t>30.5% to 42.4%. </a:t>
            </a:r>
          </a:p>
          <a:p>
            <a:r>
              <a:rPr lang="en-US" dirty="0"/>
              <a:t>During the same time, the </a:t>
            </a:r>
          </a:p>
          <a:p>
            <a:pPr marL="0" indent="0">
              <a:buNone/>
            </a:pPr>
            <a:r>
              <a:rPr lang="en-US" dirty="0"/>
              <a:t>prevalence of </a:t>
            </a:r>
            <a:r>
              <a:rPr lang="en-US" b="1" dirty="0"/>
              <a:t>severe obesity </a:t>
            </a:r>
          </a:p>
          <a:p>
            <a:pPr marL="0" indent="0">
              <a:buNone/>
            </a:pPr>
            <a:r>
              <a:rPr lang="en-US" b="1" dirty="0"/>
              <a:t>increased from 4.7% to 9.2%.   </a:t>
            </a:r>
          </a:p>
          <a:p>
            <a:pPr marL="0" indent="0" algn="ctr">
              <a:buNone/>
            </a:pPr>
            <a:endParaRPr lang="en-US" dirty="0">
              <a:solidFill>
                <a:srgbClr val="00B0F0"/>
              </a:solidFill>
            </a:endParaRPr>
          </a:p>
          <a:p>
            <a:pPr marL="0" indent="0" algn="ctr">
              <a:buNone/>
            </a:pPr>
            <a:endParaRPr lang="en-US" dirty="0">
              <a:solidFill>
                <a:srgbClr val="00B0F0"/>
              </a:solidFill>
            </a:endParaRPr>
          </a:p>
          <a:p>
            <a:pPr marL="0" indent="0" algn="ctr">
              <a:buNone/>
            </a:pPr>
            <a:r>
              <a:rPr lang="en-US" dirty="0">
                <a:solidFill>
                  <a:srgbClr val="00B0F0"/>
                </a:solidFill>
              </a:rPr>
              <a:t>https://www.cdc.gov/obesity/data/adult.html</a:t>
            </a:r>
          </a:p>
          <a:p>
            <a:endParaRPr lang="en-US" dirty="0"/>
          </a:p>
        </p:txBody>
      </p:sp>
      <p:sp>
        <p:nvSpPr>
          <p:cNvPr id="4" name="Slide Number Placeholder 3"/>
          <p:cNvSpPr>
            <a:spLocks noGrp="1"/>
          </p:cNvSpPr>
          <p:nvPr>
            <p:ph type="sldNum" sz="quarter" idx="12"/>
          </p:nvPr>
        </p:nvSpPr>
        <p:spPr/>
        <p:txBody>
          <a:bodyPr/>
          <a:lstStyle/>
          <a:p>
            <a:fld id="{3965329A-BD2B-4E47-9ABA-03987100BF3D}" type="slidenum">
              <a:rPr lang="en-US" smtClean="0"/>
              <a:t>5</a:t>
            </a:fld>
            <a:endParaRPr lang="en-US" dirty="0"/>
          </a:p>
        </p:txBody>
      </p:sp>
      <p:pic>
        <p:nvPicPr>
          <p:cNvPr id="5" name="Picture 8" descr="U.S. adult obesity rate tops 40 percent, highest ever recorded – Obesity is  single highest risk factor in COVID-19 mortality – “That&amp;#39;s extremely  alarming in terms of its medical implications” – Desdemona Despai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33325" y="762000"/>
            <a:ext cx="6775795" cy="503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68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445" y="498764"/>
            <a:ext cx="10908791" cy="548640"/>
          </a:xfrm>
        </p:spPr>
        <p:txBody>
          <a:bodyPr>
            <a:normAutofit/>
          </a:bodyPr>
          <a:lstStyle/>
          <a:p>
            <a:pPr algn="ctr"/>
            <a:r>
              <a:rPr lang="en-US" dirty="0"/>
              <a:t>Obesity Was Common Among Youth Pre-COVID </a:t>
            </a:r>
          </a:p>
        </p:txBody>
      </p:sp>
      <p:sp>
        <p:nvSpPr>
          <p:cNvPr id="3" name="Content Placeholder 2"/>
          <p:cNvSpPr>
            <a:spLocks noGrp="1"/>
          </p:cNvSpPr>
          <p:nvPr>
            <p:ph idx="1"/>
          </p:nvPr>
        </p:nvSpPr>
        <p:spPr>
          <a:xfrm>
            <a:off x="673331" y="882869"/>
            <a:ext cx="10715105" cy="5186855"/>
          </a:xfrm>
        </p:spPr>
        <p:txBody>
          <a:bodyPr>
            <a:normAutofit/>
          </a:bodyPr>
          <a:lstStyle/>
          <a:p>
            <a:endParaRPr lang="en-US" sz="2800" dirty="0"/>
          </a:p>
          <a:p>
            <a:r>
              <a:rPr lang="en-US" sz="2800" dirty="0"/>
              <a:t>In the past 3 decades, the </a:t>
            </a:r>
            <a:r>
              <a:rPr lang="en-US" sz="2800" b="1" dirty="0"/>
              <a:t>prevalence of childhood obesity has more than doubled in children and tripled in adolescents </a:t>
            </a:r>
            <a:r>
              <a:rPr lang="en-US" sz="2800" dirty="0"/>
              <a:t>(Hales, Carroll, Fryar, Ogden, 2017).</a:t>
            </a:r>
          </a:p>
          <a:p>
            <a:endParaRPr lang="en-US" sz="2800" dirty="0"/>
          </a:p>
          <a:p>
            <a:r>
              <a:rPr lang="en-US" sz="2800" dirty="0"/>
              <a:t>The latest data from the National Health and Nutrition Examination Survey show that the prevalence of obesity among US children and adolescents was 18.5% in 2015-2016 (Sanyaolu, Okorie, Qi et al., 2019).</a:t>
            </a:r>
          </a:p>
        </p:txBody>
      </p:sp>
      <p:sp>
        <p:nvSpPr>
          <p:cNvPr id="4" name="Slide Number Placeholder 3"/>
          <p:cNvSpPr>
            <a:spLocks noGrp="1"/>
          </p:cNvSpPr>
          <p:nvPr>
            <p:ph type="sldNum" sz="quarter" idx="12"/>
          </p:nvPr>
        </p:nvSpPr>
        <p:spPr/>
        <p:txBody>
          <a:bodyPr/>
          <a:lstStyle/>
          <a:p>
            <a:fld id="{3965329A-BD2B-4E47-9ABA-03987100BF3D}" type="slidenum">
              <a:rPr lang="en-US" smtClean="0"/>
              <a:t>6</a:t>
            </a:fld>
            <a:endParaRPr lang="en-US" dirty="0"/>
          </a:p>
        </p:txBody>
      </p:sp>
    </p:spTree>
    <p:extLst>
      <p:ext uri="{BB962C8B-B14F-4D97-AF65-F5344CB8AC3E}">
        <p14:creationId xmlns:p14="http://schemas.microsoft.com/office/powerpoint/2010/main" val="420154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690800"/>
            <a:ext cx="10908791" cy="548640"/>
          </a:xfrm>
        </p:spPr>
        <p:txBody>
          <a:bodyPr>
            <a:noAutofit/>
          </a:bodyPr>
          <a:lstStyle/>
          <a:p>
            <a:pPr algn="ctr"/>
            <a:r>
              <a:rPr lang="en-US" sz="2800" dirty="0"/>
              <a:t>COVID Increased Symptoms Among The Majority Of People with Obesity and Eating Disorders </a:t>
            </a:r>
          </a:p>
        </p:txBody>
      </p:sp>
      <p:sp>
        <p:nvSpPr>
          <p:cNvPr id="3" name="Content Placeholder 2"/>
          <p:cNvSpPr>
            <a:spLocks noGrp="1"/>
          </p:cNvSpPr>
          <p:nvPr>
            <p:ph idx="1"/>
          </p:nvPr>
        </p:nvSpPr>
        <p:spPr>
          <a:xfrm>
            <a:off x="640080" y="1915904"/>
            <a:ext cx="10740044" cy="6029740"/>
          </a:xfrm>
        </p:spPr>
        <p:txBody>
          <a:bodyPr>
            <a:noAutofit/>
          </a:bodyPr>
          <a:lstStyle/>
          <a:p>
            <a:r>
              <a:rPr lang="en-US" sz="2000" dirty="0"/>
              <a:t>Meta‐analysis aimed to examine the pooled prevalence of symptomatic behaviors and mental health deterioration amongst individuals with eating disorders (EDs) and obesity during the COVID‐19 confinement. </a:t>
            </a:r>
          </a:p>
          <a:p>
            <a:r>
              <a:rPr lang="en-US" sz="2000" dirty="0"/>
              <a:t>Results:</a:t>
            </a:r>
            <a:r>
              <a:rPr lang="en-US" sz="2000" b="1" dirty="0"/>
              <a:t> </a:t>
            </a:r>
            <a:r>
              <a:rPr lang="en-US" sz="2000" dirty="0"/>
              <a:t>A total of 26 studies met inclusion criteria (</a:t>
            </a:r>
            <a:r>
              <a:rPr lang="en-US" sz="2000" i="1" dirty="0"/>
              <a:t>n </a:t>
            </a:r>
            <a:r>
              <a:rPr lang="en-US" sz="2000" dirty="0"/>
              <a:t>= 3399, 85.7% female). </a:t>
            </a:r>
          </a:p>
          <a:p>
            <a:r>
              <a:rPr lang="en-US" sz="2000" b="1" dirty="0"/>
              <a:t>The pooled prevalence of symptomatic deterioration in EDs was 65%. </a:t>
            </a:r>
          </a:p>
          <a:p>
            <a:r>
              <a:rPr lang="en-US" sz="2000" b="1" dirty="0"/>
              <a:t>The pooled prevalence of increased weight in obesity was 52%. </a:t>
            </a:r>
          </a:p>
          <a:p>
            <a:r>
              <a:rPr lang="en-US" sz="2000" dirty="0"/>
              <a:t>More than half of the participants experienced depression and anxiety. </a:t>
            </a:r>
          </a:p>
          <a:p>
            <a:r>
              <a:rPr lang="en-US" sz="2000" dirty="0"/>
              <a:t>Conclusions:</a:t>
            </a:r>
            <a:r>
              <a:rPr lang="en-US" sz="2000" b="1" dirty="0"/>
              <a:t> The majority of individuals with EDs and obesity reported symptomatic worsening during the lockdown</a:t>
            </a:r>
            <a:r>
              <a:rPr lang="en-US" sz="2000" dirty="0"/>
              <a:t>. </a:t>
            </a:r>
          </a:p>
          <a:p>
            <a:pPr marL="0" indent="0" algn="ctr">
              <a:buNone/>
            </a:pPr>
            <a:r>
              <a:rPr lang="it-IT" sz="2000" dirty="0"/>
              <a:t>Sideli, Coco, Bonfanti et al., 2021</a:t>
            </a:r>
            <a:endParaRPr lang="en-US" sz="2000" dirty="0"/>
          </a:p>
        </p:txBody>
      </p:sp>
      <p:sp>
        <p:nvSpPr>
          <p:cNvPr id="4" name="Slide Number Placeholder 3"/>
          <p:cNvSpPr>
            <a:spLocks noGrp="1"/>
          </p:cNvSpPr>
          <p:nvPr>
            <p:ph type="sldNum" sz="quarter" idx="12"/>
          </p:nvPr>
        </p:nvSpPr>
        <p:spPr/>
        <p:txBody>
          <a:bodyPr/>
          <a:lstStyle/>
          <a:p>
            <a:fld id="{3965329A-BD2B-4E47-9ABA-03987100BF3D}" type="slidenum">
              <a:rPr lang="en-US" smtClean="0"/>
              <a:t>7</a:t>
            </a:fld>
            <a:endParaRPr lang="en-US" dirty="0"/>
          </a:p>
        </p:txBody>
      </p:sp>
    </p:spTree>
    <p:extLst>
      <p:ext uri="{BB962C8B-B14F-4D97-AF65-F5344CB8AC3E}">
        <p14:creationId xmlns:p14="http://schemas.microsoft.com/office/powerpoint/2010/main" val="176527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024" y="515426"/>
            <a:ext cx="10908791" cy="548640"/>
          </a:xfrm>
        </p:spPr>
        <p:txBody>
          <a:bodyPr/>
          <a:lstStyle/>
          <a:p>
            <a:pPr algn="ctr"/>
            <a:r>
              <a:rPr lang="en-US" dirty="0"/>
              <a:t>The Economic and Health Care Burden of Obesity</a:t>
            </a:r>
          </a:p>
        </p:txBody>
      </p:sp>
      <p:sp>
        <p:nvSpPr>
          <p:cNvPr id="4" name="Slide Number Placeholder 3"/>
          <p:cNvSpPr>
            <a:spLocks noGrp="1"/>
          </p:cNvSpPr>
          <p:nvPr>
            <p:ph type="sldNum" sz="quarter" idx="12"/>
          </p:nvPr>
        </p:nvSpPr>
        <p:spPr/>
        <p:txBody>
          <a:bodyPr/>
          <a:lstStyle/>
          <a:p>
            <a:fld id="{3965329A-BD2B-4E47-9ABA-03987100BF3D}" type="slidenum">
              <a:rPr lang="en-US" smtClean="0"/>
              <a:t>8</a:t>
            </a:fld>
            <a:endParaRPr lang="en-US" dirty="0"/>
          </a:p>
        </p:txBody>
      </p:sp>
      <p:sp>
        <p:nvSpPr>
          <p:cNvPr id="8" name="TextBox 7"/>
          <p:cNvSpPr txBox="1"/>
          <p:nvPr/>
        </p:nvSpPr>
        <p:spPr>
          <a:xfrm>
            <a:off x="966952" y="6059214"/>
            <a:ext cx="162659" cy="369332"/>
          </a:xfrm>
          <a:prstGeom prst="rect">
            <a:avLst/>
          </a:prstGeom>
          <a:noFill/>
        </p:spPr>
        <p:txBody>
          <a:bodyPr wrap="square" rtlCol="0">
            <a:spAutoFit/>
          </a:bodyPr>
          <a:lstStyle/>
          <a:p>
            <a:endParaRPr lang="en-US" dirty="0"/>
          </a:p>
        </p:txBody>
      </p:sp>
      <p:sp>
        <p:nvSpPr>
          <p:cNvPr id="5" name="Content Placeholder 4"/>
          <p:cNvSpPr>
            <a:spLocks noGrp="1"/>
          </p:cNvSpPr>
          <p:nvPr>
            <p:ph idx="1"/>
          </p:nvPr>
        </p:nvSpPr>
        <p:spPr>
          <a:xfrm>
            <a:off x="689956" y="1413237"/>
            <a:ext cx="10814859" cy="5203693"/>
          </a:xfrm>
        </p:spPr>
        <p:txBody>
          <a:bodyPr>
            <a:normAutofit fontScale="92500"/>
          </a:bodyPr>
          <a:lstStyle/>
          <a:p>
            <a:r>
              <a:rPr lang="en-US" b="1" dirty="0"/>
              <a:t>The economic burden of obesity, and the chronic diseases for which it is a contributing factor, has reached record economic heights</a:t>
            </a:r>
            <a:r>
              <a:rPr lang="en-US" dirty="0"/>
              <a:t>. </a:t>
            </a:r>
          </a:p>
          <a:p>
            <a:r>
              <a:rPr lang="en-US" dirty="0"/>
              <a:t>In 2016, chronic diseases driven by the risk factor of obesity and overweight accounted for </a:t>
            </a:r>
            <a:r>
              <a:rPr lang="en-US" b="1" dirty="0"/>
              <a:t>$480.7 billion in direct health care </a:t>
            </a:r>
            <a:r>
              <a:rPr lang="en-US" dirty="0"/>
              <a:t>costs in the U.S., </a:t>
            </a:r>
          </a:p>
          <a:p>
            <a:r>
              <a:rPr lang="en-US" dirty="0"/>
              <a:t>An additional </a:t>
            </a:r>
            <a:r>
              <a:rPr lang="en-US" b="1" dirty="0"/>
              <a:t>$1.24 trillion in indirect costs due to lost economic productivity</a:t>
            </a:r>
            <a:r>
              <a:rPr lang="en-US" dirty="0"/>
              <a:t>. </a:t>
            </a:r>
          </a:p>
          <a:p>
            <a:r>
              <a:rPr lang="en-US" dirty="0"/>
              <a:t>The total cost of chronic diseases due to obesity and overweight was $1.72 trillion, </a:t>
            </a:r>
            <a:r>
              <a:rPr lang="en-US" b="1" dirty="0"/>
              <a:t>equivalent to 9.3 % of the U.S. gross domestic product </a:t>
            </a:r>
            <a:r>
              <a:rPr lang="en-US" dirty="0"/>
              <a:t>(GDP). </a:t>
            </a:r>
          </a:p>
          <a:p>
            <a:r>
              <a:rPr lang="en-US" dirty="0"/>
              <a:t>Obesity as a risk factor is by far the greatest contributor to the burden of chronic diseases in the U.S., accounting for </a:t>
            </a:r>
            <a:r>
              <a:rPr lang="en-US" b="1" dirty="0"/>
              <a:t>47.1 % of the total cost of chronic diseases nationwide.</a:t>
            </a:r>
          </a:p>
          <a:p>
            <a:pPr marL="0" indent="0" algn="ctr">
              <a:buNone/>
            </a:pPr>
            <a:r>
              <a:rPr lang="en-US" dirty="0"/>
              <a:t> Waters &amp; Graf, 2018</a:t>
            </a:r>
          </a:p>
        </p:txBody>
      </p:sp>
    </p:spTree>
    <p:extLst>
      <p:ext uri="{BB962C8B-B14F-4D97-AF65-F5344CB8AC3E}">
        <p14:creationId xmlns:p14="http://schemas.microsoft.com/office/powerpoint/2010/main" val="224286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82" y="407323"/>
            <a:ext cx="11910753" cy="630382"/>
          </a:xfrm>
        </p:spPr>
        <p:txBody>
          <a:bodyPr>
            <a:normAutofit/>
          </a:bodyPr>
          <a:lstStyle/>
          <a:p>
            <a:pPr algn="ctr"/>
            <a:r>
              <a:rPr lang="en-US" sz="4000" dirty="0"/>
              <a:t>Evidence Based Obesity Treatment</a:t>
            </a:r>
          </a:p>
        </p:txBody>
      </p:sp>
      <p:sp>
        <p:nvSpPr>
          <p:cNvPr id="3" name="Content Placeholder 2"/>
          <p:cNvSpPr>
            <a:spLocks noGrp="1"/>
          </p:cNvSpPr>
          <p:nvPr>
            <p:ph idx="1"/>
          </p:nvPr>
        </p:nvSpPr>
        <p:spPr>
          <a:xfrm>
            <a:off x="681643" y="1296785"/>
            <a:ext cx="10773295" cy="4721630"/>
          </a:xfrm>
        </p:spPr>
        <p:txBody>
          <a:bodyPr>
            <a:noAutofit/>
          </a:bodyPr>
          <a:lstStyle/>
          <a:p>
            <a:r>
              <a:rPr lang="en-US" sz="2000" b="1" dirty="0"/>
              <a:t>Obesity </a:t>
            </a:r>
            <a:r>
              <a:rPr lang="en-US" sz="2000" dirty="0"/>
              <a:t>(BMI: 30 kg/m2 or larger) is </a:t>
            </a:r>
            <a:r>
              <a:rPr lang="en-US" sz="2000" b="1" dirty="0"/>
              <a:t>a chronic disease</a:t>
            </a:r>
            <a:r>
              <a:rPr lang="en-US" sz="2000" dirty="0"/>
              <a:t>.</a:t>
            </a:r>
          </a:p>
          <a:p>
            <a:r>
              <a:rPr lang="en-US" sz="2000" dirty="0"/>
              <a:t>First line treatment is diet with an energy deficit of 500 kcal/day and a low energy density. </a:t>
            </a:r>
          </a:p>
          <a:p>
            <a:r>
              <a:rPr lang="en-US" sz="2000" dirty="0"/>
              <a:t>Pharmacotherapy provides an option for adults with overweight and obesity to reduce their bodyweight if lifestyle modifications fail. </a:t>
            </a:r>
          </a:p>
          <a:p>
            <a:r>
              <a:rPr lang="en-US" sz="2000" dirty="0"/>
              <a:t>In adults who are overweight and obese, </a:t>
            </a:r>
            <a:r>
              <a:rPr lang="en-US" sz="2000" b="1" dirty="0"/>
              <a:t>phentermine-topiramate and glucagon-like peptide 1 (GLP-1) receptor agonists </a:t>
            </a:r>
            <a:r>
              <a:rPr lang="en-US" sz="2000" dirty="0"/>
              <a:t>proved the best drugs in reducing weight (</a:t>
            </a:r>
            <a:r>
              <a:rPr lang="de-DE" sz="2000" dirty="0"/>
              <a:t>Shi, Wang, Hao et al., 2022).</a:t>
            </a:r>
          </a:p>
          <a:p>
            <a:r>
              <a:rPr lang="en-US" sz="2000" dirty="0"/>
              <a:t>The American Gastroenterological Association strongly </a:t>
            </a:r>
            <a:r>
              <a:rPr lang="en-US" sz="2000" b="1" dirty="0"/>
              <a:t>recommended the use of pharmacotherapy in addition to lifestyle intervention in adults with overweight and obesity </a:t>
            </a:r>
            <a:r>
              <a:rPr lang="en-US" sz="2000" dirty="0"/>
              <a:t>(BMI 30 kg/m2 , or 27 kg/m2 with weight-related complications) </a:t>
            </a:r>
            <a:r>
              <a:rPr lang="en-US" sz="2000" b="1" dirty="0"/>
              <a:t>who have an inadequate response to lifestyle interventions</a:t>
            </a:r>
            <a:r>
              <a:rPr lang="en-US" sz="2000" dirty="0"/>
              <a:t>.</a:t>
            </a:r>
          </a:p>
          <a:p>
            <a:pPr marL="0" indent="0" algn="ctr">
              <a:buNone/>
            </a:pPr>
            <a:r>
              <a:rPr lang="en-US" sz="2000" dirty="0"/>
              <a:t> Grunvald, Shah, Hernaez et al., 2022 </a:t>
            </a:r>
          </a:p>
          <a:p>
            <a:endParaRPr lang="en-US" sz="2000" dirty="0"/>
          </a:p>
        </p:txBody>
      </p:sp>
    </p:spTree>
    <p:extLst>
      <p:ext uri="{BB962C8B-B14F-4D97-AF65-F5344CB8AC3E}">
        <p14:creationId xmlns:p14="http://schemas.microsoft.com/office/powerpoint/2010/main" val="4083990710"/>
      </p:ext>
    </p:extLst>
  </p:cSld>
  <p:clrMapOvr>
    <a:masterClrMapping/>
  </p:clrMapOvr>
</p:sld>
</file>

<file path=ppt/theme/theme1.xml><?xml version="1.0" encoding="utf-8"?>
<a:theme xmlns:a="http://schemas.openxmlformats.org/drawingml/2006/main" name="Default Theme">
  <a:themeElements>
    <a:clrScheme name="Beacon PPT Theme Colors">
      <a:dk1>
        <a:srgbClr val="333637"/>
      </a:dk1>
      <a:lt1>
        <a:srgbClr val="FFFFFF"/>
      </a:lt1>
      <a:dk2>
        <a:srgbClr val="172A48"/>
      </a:dk2>
      <a:lt2>
        <a:srgbClr val="FEFFFE"/>
      </a:lt2>
      <a:accent1>
        <a:srgbClr val="3DB5E6"/>
      </a:accent1>
      <a:accent2>
        <a:srgbClr val="172A48"/>
      </a:accent2>
      <a:accent3>
        <a:srgbClr val="3C7CC9"/>
      </a:accent3>
      <a:accent4>
        <a:srgbClr val="3DAE2B"/>
      </a:accent4>
      <a:accent5>
        <a:srgbClr val="A3AAAE"/>
      </a:accent5>
      <a:accent6>
        <a:srgbClr val="86888A"/>
      </a:accent6>
      <a:hlink>
        <a:srgbClr val="3DB5E6"/>
      </a:hlink>
      <a:folHlink>
        <a:srgbClr val="0DB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47B26E-3349-B642-93A3-EC46F24AEB20}" vid="{A4CF1ED6-C443-6C4F-AD89-AF221A8F3B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nilyIsFeaturedDocument xmlns="7d05c941-adb8-40ba-b7ec-785d84349715" xsi:nil="true"/>
    <TaxCatchAll xmlns="7d05c941-adb8-40ba-b7ec-785d84349715"/>
    <n75a5efeaa76461396d7f852d8030c19 xmlns="7d05c941-adb8-40ba-b7ec-785d84349715">
      <Terms xmlns="http://schemas.microsoft.com/office/infopath/2007/PartnerControls"/>
    </n75a5efeaa76461396d7f852d8030c19>
    <UnilyIsTemplate xmlns="7d05c941-adb8-40ba-b7ec-785d84349715" xsi:nil="true"/>
    <SharedWithUsers xmlns="7d05c941-adb8-40ba-b7ec-785d84349715">
      <UserInfo>
        <DisplayName>Marzka, Sheree</DisplayName>
        <AccountId>535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932FD25EFB0D48B8936C5098726185" ma:contentTypeVersion="6" ma:contentTypeDescription="Create a new document." ma:contentTypeScope="" ma:versionID="28c0b0d450f3e5f03308a097ed255178">
  <xsd:schema xmlns:xsd="http://www.w3.org/2001/XMLSchema" xmlns:xs="http://www.w3.org/2001/XMLSchema" xmlns:p="http://schemas.microsoft.com/office/2006/metadata/properties" xmlns:ns2="7d05c941-adb8-40ba-b7ec-785d84349715" xmlns:ns3="2beed51e-3260-4525-ae21-884ac5141e0a" targetNamespace="http://schemas.microsoft.com/office/2006/metadata/properties" ma:root="true" ma:fieldsID="9b68490eb055b5199676d73dd607d8c6" ns2:_="" ns3:_="">
    <xsd:import namespace="7d05c941-adb8-40ba-b7ec-785d84349715"/>
    <xsd:import namespace="2beed51e-3260-4525-ae21-884ac5141e0a"/>
    <xsd:element name="properties">
      <xsd:complexType>
        <xsd:sequence>
          <xsd:element name="documentManagement">
            <xsd:complexType>
              <xsd:all>
                <xsd:element ref="ns2:UnilyIsFeaturedDocument" minOccurs="0"/>
                <xsd:element ref="ns2:UnilyIsTemplate" minOccurs="0"/>
                <xsd:element ref="ns2:n75a5efeaa76461396d7f852d8030c19" minOccurs="0"/>
                <xsd:element ref="ns2:TaxCatchAll" minOccurs="0"/>
                <xsd:element ref="ns2:TaxCatchAllLabel" minOccurs="0"/>
                <xsd:element ref="ns3:MediaServiceMetadata" minOccurs="0"/>
                <xsd:element ref="ns3:MediaServiceFastMetadata" minOccurs="0"/>
                <xsd:element ref="ns3:MediaServiceDateTaken" minOccurs="0"/>
                <xsd:element ref="ns3:MediaServiceAutoTag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05c941-adb8-40ba-b7ec-785d84349715" elementFormDefault="qualified">
    <xsd:import namespace="http://schemas.microsoft.com/office/2006/documentManagement/types"/>
    <xsd:import namespace="http://schemas.microsoft.com/office/infopath/2007/PartnerControls"/>
    <xsd:element name="UnilyIsFeaturedDocument" ma:index="8" nillable="true" ma:displayName="Is Featured Document" ma:internalName="UnilyIsFeaturedDocument">
      <xsd:simpleType>
        <xsd:restriction base="dms:Boolean"/>
      </xsd:simpleType>
    </xsd:element>
    <xsd:element name="UnilyIsTemplate" ma:index="9" nillable="true" ma:displayName="Is Template" ma:internalName="UnilyIsTemplate">
      <xsd:simpleType>
        <xsd:restriction base="dms:Boolean"/>
      </xsd:simpleType>
    </xsd:element>
    <xsd:element name="n75a5efeaa76461396d7f852d8030c19" ma:index="10" nillable="true" ma:taxonomy="true" ma:internalName="n75a5efeaa76461396d7f852d8030c19" ma:taxonomyFieldName="UnilyDocumentCategory" ma:displayName="Document Category" ma:fieldId="{775a5efe-aa76-4613-96d7-f852d8030c19}" ma:taxonomyMulti="true" ma:sspId="365bdbea-c7a3-4130-b2c9-969a9da954bf" ma:termSetId="2c2d1fea-8043-49b4-83eb-6a4ffd1933c0"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3fd9a29f-9794-4462-844f-71a0b4713c2a}" ma:internalName="TaxCatchAll" ma:showField="CatchAllData" ma:web="7d05c941-adb8-40ba-b7ec-785d84349715">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3fd9a29f-9794-4462-844f-71a0b4713c2a}" ma:internalName="TaxCatchAllLabel" ma:readOnly="true" ma:showField="CatchAllDataLabel" ma:web="7d05c941-adb8-40ba-b7ec-785d8434971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eed51e-3260-4525-ae21-884ac5141e0a"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F51A7A-4B80-4271-9AAF-5DE52F3F6E3D}">
  <ds:schemaRefs>
    <ds:schemaRef ds:uri="http://schemas.microsoft.com/sharepoint/v3/contenttype/forms"/>
  </ds:schemaRefs>
</ds:datastoreItem>
</file>

<file path=customXml/itemProps2.xml><?xml version="1.0" encoding="utf-8"?>
<ds:datastoreItem xmlns:ds="http://schemas.openxmlformats.org/officeDocument/2006/customXml" ds:itemID="{BF62161E-FFB3-4E56-8F60-8BE224A8454E}">
  <ds:schemaRefs>
    <ds:schemaRef ds:uri="http://schemas.microsoft.com/office/2006/documentManagement/types"/>
    <ds:schemaRef ds:uri="http://purl.org/dc/terms/"/>
    <ds:schemaRef ds:uri="7d05c941-adb8-40ba-b7ec-785d84349715"/>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2beed51e-3260-4525-ae21-884ac5141e0a"/>
    <ds:schemaRef ds:uri="http://www.w3.org/XML/1998/namespace"/>
  </ds:schemaRefs>
</ds:datastoreItem>
</file>

<file path=customXml/itemProps3.xml><?xml version="1.0" encoding="utf-8"?>
<ds:datastoreItem xmlns:ds="http://schemas.openxmlformats.org/officeDocument/2006/customXml" ds:itemID="{43C2412D-B0D6-44EE-96D5-6953A34305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05c941-adb8-40ba-b7ec-785d84349715"/>
    <ds:schemaRef ds:uri="2beed51e-3260-4525-ae21-884ac5141e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Beacon Corporate PowerPoint Template</Template>
  <TotalTime>95017</TotalTime>
  <Words>3926</Words>
  <Application>Microsoft Macintosh PowerPoint</Application>
  <PresentationFormat>Widescreen</PresentationFormat>
  <Paragraphs>282</Paragraphs>
  <Slides>42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Regular</vt:lpstr>
      <vt:lpstr>Courier New</vt:lpstr>
      <vt:lpstr>Georgia</vt:lpstr>
      <vt:lpstr>System Font Regular</vt:lpstr>
      <vt:lpstr>Verdana</vt:lpstr>
      <vt:lpstr>Default Theme</vt:lpstr>
      <vt:lpstr>PowerPoint Presentation</vt:lpstr>
      <vt:lpstr>Audience Participation</vt:lpstr>
      <vt:lpstr>Learning Objectives </vt:lpstr>
      <vt:lpstr>Obesity Definitions</vt:lpstr>
      <vt:lpstr>Obesity Was Common Among Adults Pre-COVID </vt:lpstr>
      <vt:lpstr>Obesity Was Common Among Youth Pre-COVID </vt:lpstr>
      <vt:lpstr>COVID Increased Symptoms Among The Majority Of People with Obesity and Eating Disorders </vt:lpstr>
      <vt:lpstr>The Economic and Health Care Burden of Obesity</vt:lpstr>
      <vt:lpstr>Evidence Based Obesity Treatment</vt:lpstr>
      <vt:lpstr>Evidence Based Obesity Treatment (2)</vt:lpstr>
      <vt:lpstr>Bariatric Surgery</vt:lpstr>
      <vt:lpstr>Bariatric Surgery Improves Health Outcomes</vt:lpstr>
      <vt:lpstr>Health Outcomes May Be Dependent On Both Amount Of Weight Loss And Method</vt:lpstr>
      <vt:lpstr>Bariatric Surgery is the Most Effective Treatment for Obesity, However</vt:lpstr>
      <vt:lpstr>PowerPoint Presentation</vt:lpstr>
      <vt:lpstr>Food And Addiction Timeline  </vt:lpstr>
      <vt:lpstr>Food Addiction is Highly Prevalent and Clinically Stable</vt:lpstr>
      <vt:lpstr>Food Addiction (FA)</vt:lpstr>
      <vt:lpstr>Food Addiction To Date is Not Clinically Useful </vt:lpstr>
      <vt:lpstr>PowerPoint Presentation</vt:lpstr>
      <vt:lpstr>The Incentive Sensitization Model of Obesity </vt:lpstr>
      <vt:lpstr>What is Incentive Sensitization? </vt:lpstr>
      <vt:lpstr>Reward Processing for Substance Addictions And Obesity Are Identical  </vt:lpstr>
      <vt:lpstr>PowerPoint Presentation</vt:lpstr>
      <vt:lpstr>What is Incentive Sensitization? (2)</vt:lpstr>
      <vt:lpstr>Liking Versus Wanting Neural Systems</vt:lpstr>
      <vt:lpstr>Incentive Sensitization and Food Intake</vt:lpstr>
      <vt:lpstr>Assessing Brain Sensitivity Through Cue Induced Reactivity </vt:lpstr>
      <vt:lpstr>Incentive Sensitization and Food Intake (2)</vt:lpstr>
      <vt:lpstr>Cue Reactivity And Eating</vt:lpstr>
      <vt:lpstr>Obesity Psychotherapy </vt:lpstr>
      <vt:lpstr>Food Cravings Clinical Assessment  </vt:lpstr>
      <vt:lpstr>Food Cravings Treatment  </vt:lpstr>
      <vt:lpstr>Overeaters Anonymous</vt:lpstr>
      <vt:lpstr>Addictive Foods</vt:lpstr>
      <vt:lpstr>Addictive Foods</vt:lpstr>
      <vt:lpstr>Addictive Foods (2)</vt:lpstr>
      <vt:lpstr>Main Points</vt:lpstr>
      <vt:lpstr>Main Points (2)</vt:lpstr>
      <vt:lpstr>PowerPoint Presentation</vt:lpstr>
      <vt:lpstr>PowerPoint Presentation</vt:lpstr>
      <vt:lpstr>Brain Reward and Perception of Taste</vt:lpstr>
    </vt:vector>
  </TitlesOfParts>
  <Manager/>
  <Company>Beacon Health Options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Rosala, Minako</dc:creator>
  <cp:keywords/>
  <dc:description/>
  <cp:lastModifiedBy>Summer Mochida-Meek</cp:lastModifiedBy>
  <cp:revision>708</cp:revision>
  <cp:lastPrinted>2019-01-28T19:41:34Z</cp:lastPrinted>
  <dcterms:created xsi:type="dcterms:W3CDTF">2019-01-31T21:50:03Z</dcterms:created>
  <dcterms:modified xsi:type="dcterms:W3CDTF">2022-10-26T07:46:02Z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0x010100A7932FD25EFB0D48B8936C5098726185</vt:lpwstr>
  </property>
</Properties>
</file>